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8" r:id="rId5"/>
    <p:sldId id="269" r:id="rId6"/>
    <p:sldId id="266" r:id="rId7"/>
    <p:sldId id="265" r:id="rId8"/>
    <p:sldId id="270" r:id="rId9"/>
    <p:sldId id="267" r:id="rId10"/>
    <p:sldId id="272" r:id="rId11"/>
    <p:sldId id="271" r:id="rId12"/>
    <p:sldId id="273" r:id="rId13"/>
    <p:sldId id="274" r:id="rId14"/>
    <p:sldId id="287" r:id="rId15"/>
    <p:sldId id="275" r:id="rId16"/>
    <p:sldId id="276" r:id="rId17"/>
    <p:sldId id="288" r:id="rId18"/>
    <p:sldId id="280" r:id="rId19"/>
    <p:sldId id="277" r:id="rId20"/>
    <p:sldId id="281" r:id="rId21"/>
    <p:sldId id="282" r:id="rId22"/>
    <p:sldId id="284" r:id="rId23"/>
    <p:sldId id="279" r:id="rId24"/>
    <p:sldId id="285"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65" autoAdjust="0"/>
    <p:restoredTop sz="94624" autoAdjust="0"/>
  </p:normalViewPr>
  <p:slideViewPr>
    <p:cSldViewPr>
      <p:cViewPr varScale="1">
        <p:scale>
          <a:sx n="69" d="100"/>
          <a:sy n="69" d="100"/>
        </p:scale>
        <p:origin x="-13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E70D1A-1E8D-4087-BF82-082A91FCEDB6}" type="doc">
      <dgm:prSet loTypeId="urn:microsoft.com/office/officeart/2005/8/layout/process4" loCatId="list" qsTypeId="urn:microsoft.com/office/officeart/2005/8/quickstyle/simple1#2" qsCatId="simple" csTypeId="urn:microsoft.com/office/officeart/2005/8/colors/colorful1" csCatId="colorful" phldr="1"/>
      <dgm:spPr/>
    </dgm:pt>
    <dgm:pt modelId="{FA712FC3-83EC-4A43-A5F1-2A22C6640303}">
      <dgm:prSet phldrT="[نص]" phldr="0" custT="1"/>
      <dgm:spPr/>
      <dgm:t>
        <a:bodyPr vert="horz" wrap="square"/>
        <a:lstStyle/>
        <a:p>
          <a:pPr>
            <a:lnSpc>
              <a:spcPct val="100000"/>
            </a:lnSpc>
            <a:spcBef>
              <a:spcPct val="0"/>
            </a:spcBef>
            <a:spcAft>
              <a:spcPct val="35000"/>
            </a:spcAft>
          </a:pPr>
          <a:r>
            <a:rPr lang="en-US" sz="2000" b="1" dirty="0">
              <a:solidFill>
                <a:schemeClr val="tx2"/>
              </a:solidFill>
            </a:rPr>
            <a:t>Raspberry Pi </a:t>
          </a:r>
        </a:p>
      </dgm:t>
    </dgm:pt>
    <dgm:pt modelId="{0A79953C-3651-48E8-9CBA-3F6B4E11179D}" type="parTrans" cxnId="{A2740192-524F-40DE-869B-A0A219055300}">
      <dgm:prSet/>
      <dgm:spPr/>
      <dgm:t>
        <a:bodyPr/>
        <a:lstStyle/>
        <a:p>
          <a:endParaRPr lang="en-US"/>
        </a:p>
      </dgm:t>
    </dgm:pt>
    <dgm:pt modelId="{BA80B74B-F036-4DB1-B23C-A64B45E664EA}" type="sibTrans" cxnId="{A2740192-524F-40DE-869B-A0A219055300}">
      <dgm:prSet/>
      <dgm:spPr/>
      <dgm:t>
        <a:bodyPr/>
        <a:lstStyle/>
        <a:p>
          <a:endParaRPr lang="en-US"/>
        </a:p>
      </dgm:t>
    </dgm:pt>
    <dgm:pt modelId="{B584491F-DD56-41B3-9578-75F8D0D9800B}">
      <dgm:prSet phldrT="[نص]" phldr="0" custT="1"/>
      <dgm:spPr/>
      <dgm:t>
        <a:bodyPr vert="horz" wrap="square"/>
        <a:lstStyle/>
        <a:p>
          <a:pPr>
            <a:lnSpc>
              <a:spcPct val="100000"/>
            </a:lnSpc>
            <a:spcBef>
              <a:spcPct val="0"/>
            </a:spcBef>
            <a:spcAft>
              <a:spcPct val="35000"/>
            </a:spcAft>
          </a:pPr>
          <a:r>
            <a:rPr lang="en-US" sz="2000" b="1" dirty="0" smtClean="0">
              <a:solidFill>
                <a:schemeClr val="tx2"/>
              </a:solidFill>
            </a:rPr>
            <a:t>Arduino mega</a:t>
          </a:r>
          <a:endParaRPr lang="en-US" sz="2000" b="1" dirty="0">
            <a:solidFill>
              <a:schemeClr val="tx2"/>
            </a:solidFill>
          </a:endParaRPr>
        </a:p>
      </dgm:t>
    </dgm:pt>
    <dgm:pt modelId="{63AE4584-8FA7-43D8-9722-59AB545DC172}" type="parTrans" cxnId="{FEA6594E-22F3-4AB2-B22A-AE9479546317}">
      <dgm:prSet/>
      <dgm:spPr/>
      <dgm:t>
        <a:bodyPr/>
        <a:lstStyle/>
        <a:p>
          <a:endParaRPr lang="en-US"/>
        </a:p>
      </dgm:t>
    </dgm:pt>
    <dgm:pt modelId="{5B8EAB97-6606-4592-917C-BEAD989764F4}" type="sibTrans" cxnId="{FEA6594E-22F3-4AB2-B22A-AE9479546317}">
      <dgm:prSet/>
      <dgm:spPr/>
      <dgm:t>
        <a:bodyPr/>
        <a:lstStyle/>
        <a:p>
          <a:endParaRPr lang="en-US"/>
        </a:p>
      </dgm:t>
    </dgm:pt>
    <dgm:pt modelId="{373A35C9-82F0-4A26-81EB-153381AC5594}">
      <dgm:prSet phldrT="[نص]" phldr="0" custT="1"/>
      <dgm:spPr/>
      <dgm:t>
        <a:bodyPr/>
        <a:lstStyle/>
        <a:p>
          <a:pPr>
            <a:lnSpc>
              <a:spcPct val="100000"/>
            </a:lnSpc>
            <a:spcBef>
              <a:spcPct val="0"/>
            </a:spcBef>
            <a:spcAft>
              <a:spcPct val="35000"/>
            </a:spcAft>
          </a:pPr>
          <a:r>
            <a:rPr lang="en-US" sz="2000" b="1" dirty="0" smtClean="0">
              <a:solidFill>
                <a:schemeClr val="tx2"/>
              </a:solidFill>
            </a:rPr>
            <a:t>Image processing using Python</a:t>
          </a:r>
          <a:endParaRPr lang="en-US" sz="2000" b="1" dirty="0">
            <a:solidFill>
              <a:schemeClr val="tx2"/>
            </a:solidFill>
          </a:endParaRPr>
        </a:p>
      </dgm:t>
    </dgm:pt>
    <dgm:pt modelId="{CC9EBE26-93E5-44D0-A242-0F72E6AA292E}" type="parTrans" cxnId="{5F299C91-66C0-412F-809E-C2BDAD833A5C}">
      <dgm:prSet/>
      <dgm:spPr/>
      <dgm:t>
        <a:bodyPr/>
        <a:lstStyle/>
        <a:p>
          <a:endParaRPr lang="en-US"/>
        </a:p>
      </dgm:t>
    </dgm:pt>
    <dgm:pt modelId="{AE6C3E15-F846-4915-A015-F8D68B539F84}" type="sibTrans" cxnId="{5F299C91-66C0-412F-809E-C2BDAD833A5C}">
      <dgm:prSet/>
      <dgm:spPr/>
      <dgm:t>
        <a:bodyPr/>
        <a:lstStyle/>
        <a:p>
          <a:endParaRPr lang="en-US"/>
        </a:p>
      </dgm:t>
    </dgm:pt>
    <dgm:pt modelId="{2A1308E8-092A-451C-9D88-670A235E0FAF}" type="pres">
      <dgm:prSet presAssocID="{C4E70D1A-1E8D-4087-BF82-082A91FCEDB6}" presName="Name0" presStyleCnt="0">
        <dgm:presLayoutVars>
          <dgm:dir/>
          <dgm:animLvl val="lvl"/>
          <dgm:resizeHandles val="exact"/>
        </dgm:presLayoutVars>
      </dgm:prSet>
      <dgm:spPr/>
    </dgm:pt>
    <dgm:pt modelId="{821905E1-3BE3-4F69-8A1C-83E9B40DE23B}" type="pres">
      <dgm:prSet presAssocID="{373A35C9-82F0-4A26-81EB-153381AC5594}" presName="boxAndChildren" presStyleCnt="0"/>
      <dgm:spPr/>
    </dgm:pt>
    <dgm:pt modelId="{FB1E4556-4F40-4A94-8815-BB0BAA8F3105}" type="pres">
      <dgm:prSet presAssocID="{373A35C9-82F0-4A26-81EB-153381AC5594}" presName="parentTextBox" presStyleLbl="node1" presStyleIdx="0" presStyleCnt="3"/>
      <dgm:spPr/>
    </dgm:pt>
    <dgm:pt modelId="{DAF90CDC-487C-435D-9C2F-0EC567C523A3}" type="pres">
      <dgm:prSet presAssocID="{5B8EAB97-6606-4592-917C-BEAD989764F4}" presName="sp" presStyleCnt="0"/>
      <dgm:spPr/>
    </dgm:pt>
    <dgm:pt modelId="{5D3B585B-0968-43D7-B88E-42E9474522AE}" type="pres">
      <dgm:prSet presAssocID="{B584491F-DD56-41B3-9578-75F8D0D9800B}" presName="arrowAndChildren" presStyleCnt="0"/>
      <dgm:spPr/>
    </dgm:pt>
    <dgm:pt modelId="{38103AC7-65AF-458B-B2C3-B601C8213329}" type="pres">
      <dgm:prSet presAssocID="{B584491F-DD56-41B3-9578-75F8D0D9800B}" presName="parentTextArrow" presStyleLbl="node1" presStyleIdx="1" presStyleCnt="3"/>
      <dgm:spPr/>
      <dgm:t>
        <a:bodyPr/>
        <a:lstStyle/>
        <a:p>
          <a:endParaRPr lang="en-US"/>
        </a:p>
      </dgm:t>
    </dgm:pt>
    <dgm:pt modelId="{9DEA2349-F563-4512-ADAA-7831961A4B21}" type="pres">
      <dgm:prSet presAssocID="{BA80B74B-F036-4DB1-B23C-A64B45E664EA}" presName="sp" presStyleCnt="0"/>
      <dgm:spPr/>
    </dgm:pt>
    <dgm:pt modelId="{74878B0E-C4C0-4389-BAE0-C51EAAD7D8C9}" type="pres">
      <dgm:prSet presAssocID="{FA712FC3-83EC-4A43-A5F1-2A22C6640303}" presName="arrowAndChildren" presStyleCnt="0"/>
      <dgm:spPr/>
    </dgm:pt>
    <dgm:pt modelId="{730C5E5E-CF2C-4D71-B468-FC2646A5B17D}" type="pres">
      <dgm:prSet presAssocID="{FA712FC3-83EC-4A43-A5F1-2A22C6640303}" presName="parentTextArrow" presStyleLbl="node1" presStyleIdx="2" presStyleCnt="3"/>
      <dgm:spPr/>
      <dgm:t>
        <a:bodyPr/>
        <a:lstStyle/>
        <a:p>
          <a:endParaRPr lang="en-US"/>
        </a:p>
      </dgm:t>
    </dgm:pt>
  </dgm:ptLst>
  <dgm:cxnLst>
    <dgm:cxn modelId="{A2740192-524F-40DE-869B-A0A219055300}" srcId="{C4E70D1A-1E8D-4087-BF82-082A91FCEDB6}" destId="{FA712FC3-83EC-4A43-A5F1-2A22C6640303}" srcOrd="0" destOrd="0" parTransId="{0A79953C-3651-48E8-9CBA-3F6B4E11179D}" sibTransId="{BA80B74B-F036-4DB1-B23C-A64B45E664EA}"/>
    <dgm:cxn modelId="{72AED08B-53E7-4B77-BD8C-F6EC552DB72E}" type="presOf" srcId="{B584491F-DD56-41B3-9578-75F8D0D9800B}" destId="{38103AC7-65AF-458B-B2C3-B601C8213329}" srcOrd="0" destOrd="0" presId="urn:microsoft.com/office/officeart/2005/8/layout/process4"/>
    <dgm:cxn modelId="{FEA6594E-22F3-4AB2-B22A-AE9479546317}" srcId="{C4E70D1A-1E8D-4087-BF82-082A91FCEDB6}" destId="{B584491F-DD56-41B3-9578-75F8D0D9800B}" srcOrd="1" destOrd="0" parTransId="{63AE4584-8FA7-43D8-9722-59AB545DC172}" sibTransId="{5B8EAB97-6606-4592-917C-BEAD989764F4}"/>
    <dgm:cxn modelId="{5F299C91-66C0-412F-809E-C2BDAD833A5C}" srcId="{C4E70D1A-1E8D-4087-BF82-082A91FCEDB6}" destId="{373A35C9-82F0-4A26-81EB-153381AC5594}" srcOrd="2" destOrd="0" parTransId="{CC9EBE26-93E5-44D0-A242-0F72E6AA292E}" sibTransId="{AE6C3E15-F846-4915-A015-F8D68B539F84}"/>
    <dgm:cxn modelId="{0EA3E6C3-DB11-4E7F-8B07-8975B4E85685}" type="presOf" srcId="{373A35C9-82F0-4A26-81EB-153381AC5594}" destId="{FB1E4556-4F40-4A94-8815-BB0BAA8F3105}" srcOrd="0" destOrd="0" presId="urn:microsoft.com/office/officeart/2005/8/layout/process4"/>
    <dgm:cxn modelId="{C5A6B6CC-4841-4287-BB2E-1E4F55493E14}" type="presOf" srcId="{FA712FC3-83EC-4A43-A5F1-2A22C6640303}" destId="{730C5E5E-CF2C-4D71-B468-FC2646A5B17D}" srcOrd="0" destOrd="0" presId="urn:microsoft.com/office/officeart/2005/8/layout/process4"/>
    <dgm:cxn modelId="{5312E2FB-6472-4C97-9AB5-ADAA9480C403}" type="presOf" srcId="{C4E70D1A-1E8D-4087-BF82-082A91FCEDB6}" destId="{2A1308E8-092A-451C-9D88-670A235E0FAF}" srcOrd="0" destOrd="0" presId="urn:microsoft.com/office/officeart/2005/8/layout/process4"/>
    <dgm:cxn modelId="{EF1B21B4-D7A5-409D-97BF-2E4F9F6428C3}" type="presParOf" srcId="{2A1308E8-092A-451C-9D88-670A235E0FAF}" destId="{821905E1-3BE3-4F69-8A1C-83E9B40DE23B}" srcOrd="0" destOrd="0" presId="urn:microsoft.com/office/officeart/2005/8/layout/process4"/>
    <dgm:cxn modelId="{28B0E1AF-9A46-421C-8843-21ACCE3D4447}" type="presParOf" srcId="{821905E1-3BE3-4F69-8A1C-83E9B40DE23B}" destId="{FB1E4556-4F40-4A94-8815-BB0BAA8F3105}" srcOrd="0" destOrd="0" presId="urn:microsoft.com/office/officeart/2005/8/layout/process4"/>
    <dgm:cxn modelId="{D7481305-40EA-4796-A29C-962CC159A65F}" type="presParOf" srcId="{2A1308E8-092A-451C-9D88-670A235E0FAF}" destId="{DAF90CDC-487C-435D-9C2F-0EC567C523A3}" srcOrd="1" destOrd="0" presId="urn:microsoft.com/office/officeart/2005/8/layout/process4"/>
    <dgm:cxn modelId="{AEF16882-F35E-4B57-87D8-035B0C386423}" type="presParOf" srcId="{2A1308E8-092A-451C-9D88-670A235E0FAF}" destId="{5D3B585B-0968-43D7-B88E-42E9474522AE}" srcOrd="2" destOrd="0" presId="urn:microsoft.com/office/officeart/2005/8/layout/process4"/>
    <dgm:cxn modelId="{18B7FCDE-8ABB-40E8-B003-16B8E10FF26D}" type="presParOf" srcId="{5D3B585B-0968-43D7-B88E-42E9474522AE}" destId="{38103AC7-65AF-458B-B2C3-B601C8213329}" srcOrd="0" destOrd="0" presId="urn:microsoft.com/office/officeart/2005/8/layout/process4"/>
    <dgm:cxn modelId="{2DD10879-59BA-4259-8E9C-2C1A39129B16}" type="presParOf" srcId="{2A1308E8-092A-451C-9D88-670A235E0FAF}" destId="{9DEA2349-F563-4512-ADAA-7831961A4B21}" srcOrd="3" destOrd="0" presId="urn:microsoft.com/office/officeart/2005/8/layout/process4"/>
    <dgm:cxn modelId="{E4D153C3-84CB-4588-8AE0-4DD08F66301E}" type="presParOf" srcId="{2A1308E8-092A-451C-9D88-670A235E0FAF}" destId="{74878B0E-C4C0-4389-BAE0-C51EAAD7D8C9}" srcOrd="4" destOrd="0" presId="urn:microsoft.com/office/officeart/2005/8/layout/process4"/>
    <dgm:cxn modelId="{86706418-EB93-47D2-8373-38A1460938B5}" type="presParOf" srcId="{74878B0E-C4C0-4389-BAE0-C51EAAD7D8C9}" destId="{730C5E5E-CF2C-4D71-B468-FC2646A5B17D}" srcOrd="0"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F96CDF17-7D90-49DD-B97E-BBDCEEB6BA39}" type="datetimeFigureOut">
              <a:rPr lang="en-US" smtClean="0"/>
              <a:t>5/30/2021</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908B5DED-BDC2-41CC-B075-3EA0359C110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6CDF17-7D90-49DD-B97E-BBDCEEB6BA39}" type="datetimeFigureOut">
              <a:rPr lang="en-US" smtClean="0"/>
              <a:t>5/30/2021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6CDF17-7D90-49DD-B97E-BBDCEEB6BA39}" type="datetimeFigureOut">
              <a:rPr lang="en-US" smtClean="0"/>
              <a:t>5/30/2021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6CDF17-7D90-49DD-B97E-BBDCEEB6BA39}" type="datetimeFigureOut">
              <a:rPr lang="en-US" smtClean="0"/>
              <a:t>5/30/2021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96CDF17-7D90-49DD-B97E-BBDCEEB6BA39}" type="datetimeFigureOut">
              <a:rPr lang="en-US" smtClean="0"/>
              <a:t>5/30/2021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908B5DED-BDC2-41CC-B075-3EA0359C110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6CDF17-7D90-49DD-B97E-BBDCEEB6BA39}" type="datetimeFigureOut">
              <a:rPr lang="en-US" smtClean="0"/>
              <a:t>5/30/2021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F96CDF17-7D90-49DD-B97E-BBDCEEB6BA39}" type="datetimeFigureOut">
              <a:rPr lang="en-US" smtClean="0"/>
              <a:t>5/30/2021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96CDF17-7D90-49DD-B97E-BBDCEEB6BA39}" type="datetimeFigureOut">
              <a:rPr lang="en-US" smtClean="0"/>
              <a:t>5/30/2021</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96CDF17-7D90-49DD-B97E-BBDCEEB6BA39}" type="datetimeFigureOut">
              <a:rPr lang="en-US" smtClean="0"/>
              <a:t>5/30/2021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6CDF17-7D90-49DD-B97E-BBDCEEB6BA39}" type="datetimeFigureOut">
              <a:rPr lang="en-US" smtClean="0"/>
              <a:t>5/30/2021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908B5DED-BDC2-41CC-B075-3EA0359C110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96CDF17-7D90-49DD-B97E-BBDCEEB6BA39}" type="datetimeFigureOut">
              <a:rPr lang="en-US" smtClean="0"/>
              <a:t>5/30/2021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908B5DED-BDC2-41CC-B075-3EA0359C110E}" type="slidenum">
              <a:rPr lang="en-US" smtClean="0"/>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6CDF17-7D90-49DD-B97E-BBDCEEB6BA39}" type="datetimeFigureOut">
              <a:rPr lang="en-US" smtClean="0"/>
              <a:t>5/30/2021</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08B5DED-BDC2-41CC-B075-3EA0359C110E}" type="slidenum">
              <a:rPr lang="en-US" smtClean="0"/>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9" descr="wp8715246.jpg"/>
          <p:cNvPicPr>
            <a:picLocks noChangeAspect="1"/>
          </p:cNvPicPr>
          <p:nvPr/>
        </p:nvPicPr>
        <p:blipFill>
          <a:blip r:embed="rId2" cstate="print">
            <a:clrChange>
              <a:clrFrom>
                <a:srgbClr val="060709"/>
              </a:clrFrom>
              <a:clrTo>
                <a:srgbClr val="060709">
                  <a:alpha val="0"/>
                </a:srgbClr>
              </a:clrTo>
            </a:clrChange>
          </a:blip>
          <a:srcRect l="19077" b="10539"/>
          <a:stretch>
            <a:fillRect/>
          </a:stretch>
        </p:blipFill>
        <p:spPr>
          <a:xfrm rot="16448102">
            <a:off x="-178968" y="422409"/>
            <a:ext cx="3704530" cy="3071553"/>
          </a:xfrm>
          <a:prstGeom prst="rect">
            <a:avLst/>
          </a:prstGeom>
        </p:spPr>
      </p:pic>
      <p:pic>
        <p:nvPicPr>
          <p:cNvPr id="4" name="Picture 90"/>
          <p:cNvPicPr/>
          <p:nvPr/>
        </p:nvPicPr>
        <p:blipFill>
          <a:blip r:embed="rId3" cstate="print">
            <a:extLst>
              <a:ext uri="{BEBA8EAE-BF5A-486C-A8C5-ECC9F3942E4B}">
                <a14:imgProps xmlns:a14="http://schemas.microsoft.com/office/drawing/2010/main" xmlns="">
                  <a14:imgLayer r:embed="rId4">
                    <a14:imgEffect>
                      <a14:backgroundRemoval t="0" b="98649" l="4142" r="94083"/>
                    </a14:imgEffect>
                  </a14:imgLayer>
                </a14:imgProps>
              </a:ext>
            </a:extLst>
          </a:blip>
          <a:stretch>
            <a:fillRect/>
          </a:stretch>
        </p:blipFill>
        <p:spPr>
          <a:xfrm>
            <a:off x="3657600" y="762000"/>
            <a:ext cx="1770787" cy="1409700"/>
          </a:xfrm>
          <a:prstGeom prst="rect">
            <a:avLst/>
          </a:prstGeom>
          <a:ln>
            <a:noFill/>
          </a:ln>
          <a:effectLst>
            <a:outerShdw blurRad="190500" algn="tl" rotWithShape="0">
              <a:srgbClr val="000000">
                <a:alpha val="70000"/>
              </a:srgbClr>
            </a:outerShdw>
          </a:effectLst>
        </p:spPr>
      </p:pic>
      <p:sp>
        <p:nvSpPr>
          <p:cNvPr id="6" name="مستطيل 5"/>
          <p:cNvSpPr/>
          <p:nvPr/>
        </p:nvSpPr>
        <p:spPr>
          <a:xfrm>
            <a:off x="3200400" y="3505200"/>
            <a:ext cx="2431691" cy="388696"/>
          </a:xfrm>
          <a:prstGeom prst="rect">
            <a:avLst/>
          </a:prstGeom>
        </p:spPr>
        <p:txBody>
          <a:bodyPr wrap="none">
            <a:spAutoFit/>
          </a:bodyPr>
          <a:lstStyle/>
          <a:p>
            <a:pPr algn="ctr">
              <a:lnSpc>
                <a:spcPct val="107000"/>
              </a:lnSpc>
              <a:spcAft>
                <a:spcPts val="800"/>
              </a:spcAft>
            </a:pPr>
            <a:r>
              <a:rPr lang="en-US" b="1" dirty="0">
                <a:solidFill>
                  <a:schemeClr val="bg1"/>
                </a:solidFill>
                <a:ea typeface="Calibri" panose="020F0502020204030204" pitchFamily="34" charset="0"/>
                <a:cs typeface="Calibri" panose="020F0502020204030204" pitchFamily="34" charset="0"/>
              </a:rPr>
              <a:t>Graduation Project 2</a:t>
            </a:r>
            <a:endParaRPr lang="en-US" sz="1100" dirty="0">
              <a:solidFill>
                <a:schemeClr val="bg1"/>
              </a:solidFill>
              <a:ea typeface="Calibri" panose="020F0502020204030204" pitchFamily="34" charset="0"/>
              <a:cs typeface="Calibri" panose="020F0502020204030204" pitchFamily="34" charset="0"/>
            </a:endParaRPr>
          </a:p>
        </p:txBody>
      </p:sp>
      <p:sp>
        <p:nvSpPr>
          <p:cNvPr id="7" name="مستطيل 6"/>
          <p:cNvSpPr/>
          <p:nvPr/>
        </p:nvSpPr>
        <p:spPr>
          <a:xfrm>
            <a:off x="838200" y="3886200"/>
            <a:ext cx="7162800" cy="400110"/>
          </a:xfrm>
          <a:prstGeom prst="rect">
            <a:avLst/>
          </a:prstGeom>
        </p:spPr>
        <p:txBody>
          <a:bodyPr wrap="square">
            <a:spAutoFit/>
          </a:bodyPr>
          <a:lstStyle/>
          <a:p>
            <a:pPr algn="ctr"/>
            <a:r>
              <a:rPr lang="en-US" sz="2000" b="1" dirty="0" smtClean="0">
                <a:solidFill>
                  <a:schemeClr val="bg1"/>
                </a:solidFill>
              </a:rPr>
              <a:t>Robotic Arm to Sort Items by Using Image Processing</a:t>
            </a:r>
            <a:r>
              <a:rPr lang="en-US" sz="2000" dirty="0" smtClean="0">
                <a:solidFill>
                  <a:schemeClr val="bg1"/>
                </a:solidFill>
              </a:rPr>
              <a:t> </a:t>
            </a:r>
            <a:endParaRPr lang="en-US" sz="2000" dirty="0">
              <a:solidFill>
                <a:schemeClr val="bg1"/>
              </a:solidFill>
              <a:latin typeface="Calibri" panose="020F0502020204030204" pitchFamily="34" charset="0"/>
              <a:ea typeface="Tahoma" panose="020B0604030504040204" pitchFamily="34" charset="0"/>
              <a:cs typeface="Calibri" panose="020F0502020204030204" pitchFamily="34" charset="0"/>
            </a:endParaRPr>
          </a:p>
        </p:txBody>
      </p:sp>
      <p:sp>
        <p:nvSpPr>
          <p:cNvPr id="8" name="Rectangle 7"/>
          <p:cNvSpPr/>
          <p:nvPr/>
        </p:nvSpPr>
        <p:spPr>
          <a:xfrm>
            <a:off x="609600" y="4876800"/>
            <a:ext cx="3124200" cy="1338828"/>
          </a:xfrm>
          <a:prstGeom prst="rect">
            <a:avLst/>
          </a:prstGeom>
        </p:spPr>
        <p:txBody>
          <a:bodyPr wrap="square">
            <a:spAutoFit/>
          </a:bodyPr>
          <a:lstStyle/>
          <a:p>
            <a:pPr>
              <a:lnSpc>
                <a:spcPct val="150000"/>
              </a:lnSpc>
            </a:pPr>
            <a:r>
              <a:rPr lang="en-US" b="1" dirty="0" smtClean="0">
                <a:solidFill>
                  <a:schemeClr val="bg1"/>
                </a:solidFill>
              </a:rPr>
              <a:t>Supervisors:   </a:t>
            </a:r>
            <a:br>
              <a:rPr lang="en-US" b="1" dirty="0" smtClean="0">
                <a:solidFill>
                  <a:schemeClr val="bg1"/>
                </a:solidFill>
              </a:rPr>
            </a:br>
            <a:r>
              <a:rPr lang="en-US" b="1" dirty="0" err="1" smtClean="0">
                <a:solidFill>
                  <a:schemeClr val="bg1"/>
                </a:solidFill>
              </a:rPr>
              <a:t>Dr.Kamel</a:t>
            </a:r>
            <a:r>
              <a:rPr lang="en-US" b="1" dirty="0" smtClean="0">
                <a:solidFill>
                  <a:schemeClr val="bg1"/>
                </a:solidFill>
              </a:rPr>
              <a:t> </a:t>
            </a:r>
            <a:r>
              <a:rPr lang="en-US" b="1" dirty="0" err="1" smtClean="0">
                <a:solidFill>
                  <a:schemeClr val="bg1"/>
                </a:solidFill>
              </a:rPr>
              <a:t>Subhi</a:t>
            </a:r>
            <a:endParaRPr lang="en-US" b="1" dirty="0" smtClean="0">
              <a:solidFill>
                <a:schemeClr val="bg1"/>
              </a:solidFill>
            </a:endParaRPr>
          </a:p>
          <a:p>
            <a:pPr>
              <a:lnSpc>
                <a:spcPct val="150000"/>
              </a:lnSpc>
            </a:pPr>
            <a:r>
              <a:rPr lang="en-US" b="1" dirty="0" smtClean="0">
                <a:solidFill>
                  <a:schemeClr val="bg1"/>
                </a:solidFill>
              </a:rPr>
              <a:t>Eng. </a:t>
            </a:r>
            <a:r>
              <a:rPr lang="en-US" b="1" dirty="0" err="1" smtClean="0">
                <a:solidFill>
                  <a:schemeClr val="bg1"/>
                </a:solidFill>
              </a:rPr>
              <a:t>Salama</a:t>
            </a:r>
            <a:r>
              <a:rPr lang="en-US" b="1" dirty="0" smtClean="0">
                <a:solidFill>
                  <a:schemeClr val="bg1"/>
                </a:solidFill>
              </a:rPr>
              <a:t> Abdel-Fattah</a:t>
            </a:r>
            <a:endParaRPr lang="en-US" b="1" dirty="0">
              <a:solidFill>
                <a:schemeClr val="bg1"/>
              </a:solidFill>
            </a:endParaRPr>
          </a:p>
        </p:txBody>
      </p:sp>
      <p:sp>
        <p:nvSpPr>
          <p:cNvPr id="9" name="Rectangle 9"/>
          <p:cNvSpPr/>
          <p:nvPr/>
        </p:nvSpPr>
        <p:spPr>
          <a:xfrm>
            <a:off x="6019800" y="4688175"/>
            <a:ext cx="3124200" cy="2169825"/>
          </a:xfrm>
          <a:prstGeom prst="rect">
            <a:avLst/>
          </a:prstGeom>
        </p:spPr>
        <p:txBody>
          <a:bodyPr wrap="square">
            <a:spAutoFit/>
          </a:bodyPr>
          <a:lstStyle/>
          <a:p>
            <a:pPr>
              <a:lnSpc>
                <a:spcPct val="150000"/>
              </a:lnSpc>
            </a:pPr>
            <a:r>
              <a:rPr lang="en-US" b="1" dirty="0" smtClean="0">
                <a:solidFill>
                  <a:schemeClr val="bg1"/>
                </a:solidFill>
              </a:rPr>
              <a:t>Students:  </a:t>
            </a:r>
          </a:p>
          <a:p>
            <a:pPr>
              <a:lnSpc>
                <a:spcPct val="150000"/>
              </a:lnSpc>
            </a:pPr>
            <a:r>
              <a:rPr lang="en-US" b="1" dirty="0" err="1" smtClean="0">
                <a:solidFill>
                  <a:schemeClr val="bg1"/>
                </a:solidFill>
              </a:rPr>
              <a:t>Haya</a:t>
            </a:r>
            <a:r>
              <a:rPr lang="en-US" b="1" dirty="0" smtClean="0">
                <a:solidFill>
                  <a:schemeClr val="bg1"/>
                </a:solidFill>
              </a:rPr>
              <a:t> </a:t>
            </a:r>
            <a:r>
              <a:rPr lang="en-US" b="1" dirty="0" err="1" smtClean="0">
                <a:solidFill>
                  <a:schemeClr val="bg1"/>
                </a:solidFill>
              </a:rPr>
              <a:t>Hamoudeh</a:t>
            </a:r>
            <a:r>
              <a:rPr lang="en-US" b="1" dirty="0" smtClean="0">
                <a:solidFill>
                  <a:schemeClr val="bg1"/>
                </a:solidFill>
              </a:rPr>
              <a:t/>
            </a:r>
            <a:br>
              <a:rPr lang="en-US" b="1" dirty="0" smtClean="0">
                <a:solidFill>
                  <a:schemeClr val="bg1"/>
                </a:solidFill>
              </a:rPr>
            </a:br>
            <a:r>
              <a:rPr lang="en-US" b="1" dirty="0" smtClean="0">
                <a:solidFill>
                  <a:schemeClr val="bg1"/>
                </a:solidFill>
              </a:rPr>
              <a:t>Mustafa </a:t>
            </a:r>
            <a:r>
              <a:rPr lang="en-US" b="1" dirty="0" err="1" smtClean="0">
                <a:solidFill>
                  <a:schemeClr val="bg1"/>
                </a:solidFill>
              </a:rPr>
              <a:t>Abo</a:t>
            </a:r>
            <a:r>
              <a:rPr lang="en-US" b="1" dirty="0" smtClean="0">
                <a:solidFill>
                  <a:schemeClr val="bg1"/>
                </a:solidFill>
              </a:rPr>
              <a:t> </a:t>
            </a:r>
            <a:r>
              <a:rPr lang="en-US" b="1" dirty="0" err="1" smtClean="0">
                <a:solidFill>
                  <a:schemeClr val="bg1"/>
                </a:solidFill>
              </a:rPr>
              <a:t>Shuqair</a:t>
            </a:r>
            <a:endParaRPr lang="en-US" b="1" dirty="0" smtClean="0">
              <a:solidFill>
                <a:schemeClr val="bg1"/>
              </a:solidFill>
            </a:endParaRPr>
          </a:p>
          <a:p>
            <a:pPr>
              <a:lnSpc>
                <a:spcPct val="150000"/>
              </a:lnSpc>
            </a:pPr>
            <a:r>
              <a:rPr lang="en-US" b="1" dirty="0" err="1" smtClean="0">
                <a:solidFill>
                  <a:schemeClr val="bg1"/>
                </a:solidFill>
              </a:rPr>
              <a:t>Aseel</a:t>
            </a:r>
            <a:r>
              <a:rPr lang="en-US" b="1" dirty="0" smtClean="0">
                <a:solidFill>
                  <a:schemeClr val="bg1"/>
                </a:solidFill>
              </a:rPr>
              <a:t> </a:t>
            </a:r>
            <a:r>
              <a:rPr lang="en-US" b="1" dirty="0" err="1" smtClean="0">
                <a:solidFill>
                  <a:schemeClr val="bg1"/>
                </a:solidFill>
              </a:rPr>
              <a:t>Zarour</a:t>
            </a:r>
            <a:endParaRPr lang="en-US" b="1" dirty="0" smtClean="0">
              <a:solidFill>
                <a:schemeClr val="bg1"/>
              </a:solidFill>
            </a:endParaRPr>
          </a:p>
          <a:p>
            <a:pPr>
              <a:lnSpc>
                <a:spcPct val="150000"/>
              </a:lnSpc>
            </a:pPr>
            <a:r>
              <a:rPr lang="en-US" b="1" dirty="0" err="1" smtClean="0">
                <a:solidFill>
                  <a:schemeClr val="bg1"/>
                </a:solidFill>
              </a:rPr>
              <a:t>Rana</a:t>
            </a:r>
            <a:r>
              <a:rPr lang="en-US" b="1" dirty="0" smtClean="0">
                <a:solidFill>
                  <a:schemeClr val="bg1"/>
                </a:solidFill>
              </a:rPr>
              <a:t> </a:t>
            </a:r>
            <a:r>
              <a:rPr lang="en-US" b="1" dirty="0" err="1" smtClean="0">
                <a:solidFill>
                  <a:schemeClr val="bg1"/>
                </a:solidFill>
              </a:rPr>
              <a:t>Shayeb</a:t>
            </a:r>
            <a:endParaRPr lang="en-US" b="1" dirty="0">
              <a:solidFill>
                <a:schemeClr val="bg1"/>
              </a:solidFill>
            </a:endParaRPr>
          </a:p>
        </p:txBody>
      </p:sp>
      <p:sp>
        <p:nvSpPr>
          <p:cNvPr id="11" name="مستطيل 10"/>
          <p:cNvSpPr/>
          <p:nvPr/>
        </p:nvSpPr>
        <p:spPr>
          <a:xfrm>
            <a:off x="1371600" y="2209800"/>
            <a:ext cx="6172200" cy="1200329"/>
          </a:xfrm>
          <a:prstGeom prst="rect">
            <a:avLst/>
          </a:prstGeom>
        </p:spPr>
        <p:txBody>
          <a:bodyPr wrap="square">
            <a:spAutoFit/>
          </a:bodyPr>
          <a:lstStyle/>
          <a:p>
            <a:pPr lvl="0" algn="ctr" eaLnBrk="0" fontAlgn="base" hangingPunct="0">
              <a:spcBef>
                <a:spcPct val="0"/>
              </a:spcBef>
              <a:spcAft>
                <a:spcPct val="0"/>
              </a:spcAft>
            </a:pPr>
            <a:r>
              <a:rPr lang="en-US" b="1" dirty="0">
                <a:solidFill>
                  <a:schemeClr val="bg1"/>
                </a:solidFill>
                <a:ea typeface="Times New Roman" panose="02020603050405020304" pitchFamily="18" charset="0"/>
                <a:cs typeface="Calibri" panose="020F0502020204030204" pitchFamily="34" charset="0"/>
              </a:rPr>
              <a:t>AN-NAJAH NATIONAL UNIVERSITY</a:t>
            </a:r>
          </a:p>
          <a:p>
            <a:pPr lvl="0" algn="ctr" eaLnBrk="0" fontAlgn="base" hangingPunct="0">
              <a:spcBef>
                <a:spcPct val="0"/>
              </a:spcBef>
              <a:spcAft>
                <a:spcPct val="0"/>
              </a:spcAft>
            </a:pPr>
            <a:r>
              <a:rPr lang="en-US" b="1" dirty="0">
                <a:solidFill>
                  <a:schemeClr val="bg1"/>
                </a:solidFill>
                <a:ea typeface="Times New Roman" panose="02020603050405020304" pitchFamily="18" charset="0"/>
                <a:cs typeface="Calibri" panose="020F0502020204030204" pitchFamily="34" charset="0"/>
              </a:rPr>
              <a:t>FACULTY OF ENGINEERING</a:t>
            </a:r>
          </a:p>
          <a:p>
            <a:pPr lvl="0" algn="ctr" eaLnBrk="0" fontAlgn="base" hangingPunct="0">
              <a:spcBef>
                <a:spcPct val="0"/>
              </a:spcBef>
              <a:spcAft>
                <a:spcPct val="0"/>
              </a:spcAft>
            </a:pPr>
            <a:r>
              <a:rPr lang="en-US" b="1" dirty="0">
                <a:solidFill>
                  <a:schemeClr val="bg1"/>
                </a:solidFill>
                <a:ea typeface="Calibri" panose="020F0502020204030204" pitchFamily="34" charset="0"/>
                <a:cs typeface="Calibri" panose="020F0502020204030204" pitchFamily="34" charset="0"/>
              </a:rPr>
              <a:t>DEPARTMENT OF MECHATRONICS &amp; ELECTRICAL ENGINEERING</a:t>
            </a:r>
            <a:r>
              <a:rPr lang="en-US" b="1" dirty="0">
                <a:solidFill>
                  <a:schemeClr val="bg1"/>
                </a:solidFill>
                <a:cs typeface="Calibri" panose="020F0502020204030204" pitchFamily="34" charset="0"/>
              </a:rPr>
              <a:t> </a:t>
            </a:r>
            <a:endParaRPr lang="en-US" b="1" dirty="0">
              <a:solidFill>
                <a:schemeClr val="bg1"/>
              </a:solidFill>
              <a:cs typeface="Calibri" panose="020F0502020204030204" pitchFamily="34" charset="0"/>
            </a:endParaRPr>
          </a:p>
        </p:txBody>
      </p:sp>
      <p:pic>
        <p:nvPicPr>
          <p:cNvPr id="12" name="صورة 11" descr="wp8715246.jpg"/>
          <p:cNvPicPr>
            <a:picLocks noChangeAspect="1"/>
          </p:cNvPicPr>
          <p:nvPr/>
        </p:nvPicPr>
        <p:blipFill>
          <a:blip r:embed="rId5" cstate="print">
            <a:clrChange>
              <a:clrFrom>
                <a:srgbClr val="060709"/>
              </a:clrFrom>
              <a:clrTo>
                <a:srgbClr val="060709">
                  <a:alpha val="0"/>
                </a:srgbClr>
              </a:clrTo>
            </a:clrChange>
          </a:blip>
          <a:srcRect l="16667" b="8889"/>
          <a:stretch>
            <a:fillRect/>
          </a:stretch>
        </p:blipFill>
        <p:spPr>
          <a:xfrm rot="16448102" flipH="1" flipV="1">
            <a:off x="6297731" y="356202"/>
            <a:ext cx="3011968" cy="246981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90600"/>
            <a:ext cx="8763000" cy="4389120"/>
          </a:xfrm>
        </p:spPr>
        <p:txBody>
          <a:bodyPr/>
          <a:lstStyle/>
          <a:p>
            <a:r>
              <a:rPr lang="en-US" sz="2400" dirty="0" smtClean="0">
                <a:solidFill>
                  <a:schemeClr val="tx2"/>
                </a:solidFill>
              </a:rPr>
              <a:t>in a conveyor belt system, one or both of the pulleys are powered, moving the belt and the material on the belt forward</a:t>
            </a:r>
            <a:r>
              <a:rPr lang="en-US" sz="2400" dirty="0" smtClean="0">
                <a:solidFill>
                  <a:schemeClr val="tx2"/>
                </a:solidFill>
              </a:rPr>
              <a:t>.</a:t>
            </a:r>
            <a:endParaRPr lang="en-US" sz="2400" dirty="0" smtClean="0">
              <a:solidFill>
                <a:schemeClr val="tx2"/>
              </a:solidFill>
            </a:endParaRPr>
          </a:p>
          <a:p>
            <a:endParaRPr lang="en-US" dirty="0"/>
          </a:p>
        </p:txBody>
      </p:sp>
      <p:pic>
        <p:nvPicPr>
          <p:cNvPr id="3074" name="Picture 2"/>
          <p:cNvPicPr>
            <a:picLocks noChangeAspect="1" noChangeArrowheads="1"/>
          </p:cNvPicPr>
          <p:nvPr/>
        </p:nvPicPr>
        <p:blipFill>
          <a:blip r:embed="rId2"/>
          <a:srcRect l="40996" t="30208" r="39092" b="14583"/>
          <a:stretch>
            <a:fillRect/>
          </a:stretch>
        </p:blipFill>
        <p:spPr bwMode="auto">
          <a:xfrm>
            <a:off x="2819400" y="1981200"/>
            <a:ext cx="3581400" cy="462961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57200"/>
            <a:ext cx="9829800" cy="1143000"/>
          </a:xfrm>
        </p:spPr>
        <p:txBody>
          <a:bodyPr>
            <a:noAutofit/>
          </a:bodyPr>
          <a:lstStyle/>
          <a:p>
            <a:r>
              <a:rPr lang="en" sz="4000" b="1" dirty="0" smtClean="0">
                <a:latin typeface="+mn-lt"/>
              </a:rPr>
              <a:t>Electrical &amp; Electronic Components</a:t>
            </a:r>
            <a:r>
              <a:rPr lang="en-US" sz="4000" b="1" dirty="0" smtClean="0">
                <a:latin typeface="+mn-lt"/>
              </a:rPr>
              <a:t> </a:t>
            </a:r>
            <a:endParaRPr lang="en-US" sz="4000" b="1" dirty="0">
              <a:latin typeface="+mn-lt"/>
            </a:endParaRPr>
          </a:p>
        </p:txBody>
      </p:sp>
      <p:sp>
        <p:nvSpPr>
          <p:cNvPr id="3" name="عنصر نائب للمحتوى 2"/>
          <p:cNvSpPr>
            <a:spLocks noGrp="1"/>
          </p:cNvSpPr>
          <p:nvPr>
            <p:ph idx="1"/>
          </p:nvPr>
        </p:nvSpPr>
        <p:spPr>
          <a:xfrm>
            <a:off x="457200" y="1828800"/>
            <a:ext cx="8458200" cy="4693920"/>
          </a:xfrm>
        </p:spPr>
        <p:txBody>
          <a:bodyPr>
            <a:normAutofit fontScale="62500" lnSpcReduction="20000"/>
          </a:bodyPr>
          <a:lstStyle/>
          <a:p>
            <a:pPr>
              <a:lnSpc>
                <a:spcPct val="120000"/>
              </a:lnSpc>
            </a:pPr>
            <a:r>
              <a:rPr lang="en-US" sz="3400" dirty="0" smtClean="0">
                <a:solidFill>
                  <a:schemeClr val="tx2"/>
                </a:solidFill>
              </a:rPr>
              <a:t>Arduino </a:t>
            </a:r>
            <a:r>
              <a:rPr lang="en-US" sz="3400" dirty="0" smtClean="0">
                <a:solidFill>
                  <a:schemeClr val="tx2"/>
                </a:solidFill>
              </a:rPr>
              <a:t>Mega.</a:t>
            </a:r>
          </a:p>
          <a:p>
            <a:pPr>
              <a:lnSpc>
                <a:spcPct val="120000"/>
              </a:lnSpc>
            </a:pPr>
            <a:r>
              <a:rPr lang="en-US" sz="3400" dirty="0" smtClean="0">
                <a:solidFill>
                  <a:schemeClr val="tx2"/>
                </a:solidFill>
              </a:rPr>
              <a:t>Converter Module.</a:t>
            </a:r>
          </a:p>
          <a:p>
            <a:pPr>
              <a:lnSpc>
                <a:spcPct val="120000"/>
              </a:lnSpc>
            </a:pPr>
            <a:r>
              <a:rPr lang="en-US" sz="3400" dirty="0" smtClean="0">
                <a:solidFill>
                  <a:schemeClr val="tx2"/>
                </a:solidFill>
              </a:rPr>
              <a:t>Power Supplies.</a:t>
            </a:r>
          </a:p>
          <a:p>
            <a:pPr>
              <a:lnSpc>
                <a:spcPct val="120000"/>
              </a:lnSpc>
            </a:pPr>
            <a:r>
              <a:rPr lang="en-US" sz="3400" dirty="0" smtClean="0">
                <a:solidFill>
                  <a:schemeClr val="tx2"/>
                </a:solidFill>
              </a:rPr>
              <a:t>Proximity Sensor.</a:t>
            </a:r>
          </a:p>
          <a:p>
            <a:pPr>
              <a:lnSpc>
                <a:spcPct val="120000"/>
              </a:lnSpc>
            </a:pPr>
            <a:r>
              <a:rPr lang="en-US" sz="3400" dirty="0" smtClean="0">
                <a:solidFill>
                  <a:schemeClr val="tx2"/>
                </a:solidFill>
              </a:rPr>
              <a:t>H-Bridge </a:t>
            </a:r>
            <a:r>
              <a:rPr lang="en-US" sz="3400" dirty="0" smtClean="0">
                <a:solidFill>
                  <a:schemeClr val="tx2"/>
                </a:solidFill>
              </a:rPr>
              <a:t>Motor </a:t>
            </a:r>
            <a:r>
              <a:rPr lang="en-US" sz="3400" dirty="0" smtClean="0">
                <a:solidFill>
                  <a:schemeClr val="tx2"/>
                </a:solidFill>
              </a:rPr>
              <a:t>Drive.</a:t>
            </a:r>
          </a:p>
          <a:p>
            <a:pPr>
              <a:lnSpc>
                <a:spcPct val="120000"/>
              </a:lnSpc>
            </a:pPr>
            <a:r>
              <a:rPr lang="en-US" sz="3400" dirty="0" smtClean="0">
                <a:solidFill>
                  <a:schemeClr val="tx2"/>
                </a:solidFill>
              </a:rPr>
              <a:t>Servo motors.</a:t>
            </a:r>
          </a:p>
          <a:p>
            <a:pPr>
              <a:lnSpc>
                <a:spcPct val="120000"/>
              </a:lnSpc>
            </a:pPr>
            <a:r>
              <a:rPr lang="en-US" sz="3400" dirty="0" smtClean="0">
                <a:solidFill>
                  <a:schemeClr val="tx2"/>
                </a:solidFill>
              </a:rPr>
              <a:t>Camera </a:t>
            </a:r>
            <a:r>
              <a:rPr lang="en-US" sz="3400" dirty="0" smtClean="0">
                <a:solidFill>
                  <a:schemeClr val="tx2"/>
                </a:solidFill>
              </a:rPr>
              <a:t>Module </a:t>
            </a:r>
            <a:r>
              <a:rPr lang="en-US" sz="3400" dirty="0" smtClean="0">
                <a:solidFill>
                  <a:schemeClr val="tx2"/>
                </a:solidFill>
              </a:rPr>
              <a:t>5Mp.</a:t>
            </a:r>
          </a:p>
          <a:p>
            <a:pPr>
              <a:lnSpc>
                <a:spcPct val="120000"/>
              </a:lnSpc>
            </a:pPr>
            <a:r>
              <a:rPr lang="en-US" sz="3400" dirty="0" smtClean="0">
                <a:solidFill>
                  <a:schemeClr val="tx2"/>
                </a:solidFill>
              </a:rPr>
              <a:t>Flexible </a:t>
            </a:r>
            <a:r>
              <a:rPr lang="en-US" sz="3400" dirty="0" smtClean="0">
                <a:solidFill>
                  <a:schemeClr val="tx2"/>
                </a:solidFill>
              </a:rPr>
              <a:t>Shaft </a:t>
            </a:r>
            <a:r>
              <a:rPr lang="en-US" sz="3400" dirty="0" smtClean="0">
                <a:solidFill>
                  <a:schemeClr val="tx2"/>
                </a:solidFill>
              </a:rPr>
              <a:t>Coupler.</a:t>
            </a:r>
          </a:p>
          <a:p>
            <a:pPr>
              <a:lnSpc>
                <a:spcPct val="120000"/>
              </a:lnSpc>
            </a:pPr>
            <a:r>
              <a:rPr lang="en-US" sz="3400" dirty="0" smtClean="0">
                <a:solidFill>
                  <a:schemeClr val="tx2"/>
                </a:solidFill>
              </a:rPr>
              <a:t>DC </a:t>
            </a:r>
            <a:r>
              <a:rPr lang="en-US" sz="3400" dirty="0" smtClean="0">
                <a:solidFill>
                  <a:schemeClr val="tx2"/>
                </a:solidFill>
              </a:rPr>
              <a:t>Gear </a:t>
            </a:r>
            <a:r>
              <a:rPr lang="en-US" sz="3400" dirty="0" smtClean="0">
                <a:solidFill>
                  <a:schemeClr val="tx2"/>
                </a:solidFill>
              </a:rPr>
              <a:t>Motor.</a:t>
            </a:r>
          </a:p>
          <a:p>
            <a:pPr>
              <a:lnSpc>
                <a:spcPct val="120000"/>
              </a:lnSpc>
            </a:pPr>
            <a:r>
              <a:rPr lang="en-US" sz="3400" dirty="0" smtClean="0">
                <a:solidFill>
                  <a:schemeClr val="tx2"/>
                </a:solidFill>
              </a:rPr>
              <a:t>Raspberry </a:t>
            </a:r>
            <a:r>
              <a:rPr lang="en-US" sz="3400" dirty="0" smtClean="0">
                <a:solidFill>
                  <a:schemeClr val="tx2"/>
                </a:solidFill>
              </a:rPr>
              <a:t>Pi 3 model </a:t>
            </a:r>
            <a:r>
              <a:rPr lang="en-US" sz="3400" dirty="0" smtClean="0">
                <a:solidFill>
                  <a:schemeClr val="tx2"/>
                </a:solidFill>
              </a:rPr>
              <a:t>B. </a:t>
            </a:r>
            <a:r>
              <a:rPr lang="en-US" sz="2800" dirty="0" smtClean="0"/>
              <a:t/>
            </a:r>
            <a:br>
              <a:rPr lang="en-US" sz="2800" dirty="0" smtClean="0"/>
            </a:br>
            <a:r>
              <a:rPr lang="en-US" sz="2800" dirty="0" smtClean="0"/>
              <a:t> </a:t>
            </a:r>
            <a:br>
              <a:rPr lang="en-US" sz="2800" dirty="0" smtClean="0"/>
            </a:br>
            <a:endParaRPr lang="en-US" dirty="0"/>
          </a:p>
        </p:txBody>
      </p:sp>
      <p:pic>
        <p:nvPicPr>
          <p:cNvPr id="5" name="Picture 2"/>
          <p:cNvPicPr>
            <a:picLocks noChangeAspect="1" noChangeArrowheads="1"/>
          </p:cNvPicPr>
          <p:nvPr/>
        </p:nvPicPr>
        <p:blipFill>
          <a:blip r:embed="rId2"/>
          <a:srcRect l="51537" t="56250" r="33822" b="25000"/>
          <a:stretch>
            <a:fillRect/>
          </a:stretch>
        </p:blipFill>
        <p:spPr bwMode="auto">
          <a:xfrm>
            <a:off x="4876800" y="1981200"/>
            <a:ext cx="3775363" cy="3810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838200"/>
            <a:ext cx="8229600" cy="4389120"/>
          </a:xfrm>
        </p:spPr>
        <p:txBody>
          <a:bodyPr>
            <a:normAutofit/>
          </a:bodyPr>
          <a:lstStyle/>
          <a:p>
            <a:pPr algn="just"/>
            <a:r>
              <a:rPr lang="en-US" sz="2000" dirty="0" smtClean="0">
                <a:solidFill>
                  <a:schemeClr val="tx2"/>
                </a:solidFill>
              </a:rPr>
              <a:t>A Camera Module 5Mp and PC screen were used to enable the user to monitor the whole process, and therefore direct and control the robotic arms to perform the required task.</a:t>
            </a:r>
            <a:endParaRPr lang="en-US" sz="2000" dirty="0">
              <a:solidFill>
                <a:schemeClr val="tx2"/>
              </a:solidFill>
            </a:endParaRPr>
          </a:p>
        </p:txBody>
      </p:sp>
      <p:pic>
        <p:nvPicPr>
          <p:cNvPr id="5" name="Picture 4" descr="2"/>
          <p:cNvPicPr>
            <a:picLocks noChangeAspect="1"/>
          </p:cNvPicPr>
          <p:nvPr/>
        </p:nvPicPr>
        <p:blipFill>
          <a:blip r:embed="rId2" cstate="print"/>
          <a:stretch>
            <a:fillRect/>
          </a:stretch>
        </p:blipFill>
        <p:spPr>
          <a:xfrm rot="5400000">
            <a:off x="4381500" y="2552702"/>
            <a:ext cx="4648200" cy="3352800"/>
          </a:xfrm>
          <a:prstGeom prst="rect">
            <a:avLst/>
          </a:prstGeom>
          <a:ln>
            <a:solidFill>
              <a:schemeClr val="accent1"/>
            </a:solidFill>
          </a:ln>
        </p:spPr>
      </p:pic>
      <p:pic>
        <p:nvPicPr>
          <p:cNvPr id="6" name="Content Placeholder 3"/>
          <p:cNvPicPr>
            <a:picLocks noChangeAspect="1"/>
          </p:cNvPicPr>
          <p:nvPr/>
        </p:nvPicPr>
        <p:blipFill>
          <a:blip r:embed="rId3"/>
          <a:srcRect r="51739" b="2867"/>
          <a:stretch>
            <a:fillRect/>
          </a:stretch>
        </p:blipFill>
        <p:spPr>
          <a:xfrm>
            <a:off x="1066800" y="1905000"/>
            <a:ext cx="3429000" cy="4648200"/>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685800" y="1371600"/>
            <a:ext cx="8761413" cy="706964"/>
          </a:xfrm>
          <a:prstGeom prst="rect">
            <a:avLst/>
          </a:prstGeom>
        </p:spPr>
        <p:txBody>
          <a:bodyPr vert="horz" lIns="0" rIns="0" bIns="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smtClean="0">
              <a:ln>
                <a:noFill/>
              </a:ln>
              <a:solidFill>
                <a:schemeClr val="tx2"/>
              </a:solidFill>
              <a:effectLst/>
              <a:uLnTx/>
              <a:uFillTx/>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4000" b="1" dirty="0">
              <a:solidFill>
                <a:schemeClr val="tx2"/>
              </a:solidFill>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uLnTx/>
                <a:uFillTx/>
                <a:ea typeface="+mj-ea"/>
                <a:cs typeface="+mj-cs"/>
              </a:rPr>
              <a:t>Software Design</a:t>
            </a:r>
            <a:r>
              <a:rPr kumimoji="0" lang="en-US" sz="4000" b="0" i="0" u="none" strike="noStrike" kern="1200" cap="none" spc="0" normalizeH="0" baseline="0" noProof="0" dirty="0" smtClean="0">
                <a:ln>
                  <a:noFill/>
                </a:ln>
                <a:solidFill>
                  <a:schemeClr val="tx2"/>
                </a:solidFill>
                <a:effectLst/>
                <a:uLnTx/>
                <a:uFillTx/>
                <a:ea typeface="+mj-ea"/>
                <a:cs typeface="+mj-cs"/>
              </a:rPr>
              <a:t> </a:t>
            </a:r>
            <a:br>
              <a:rPr kumimoji="0" lang="en-US" sz="4000" b="0" i="0" u="none" strike="noStrike" kern="1200" cap="none" spc="0" normalizeH="0" baseline="0" noProof="0" dirty="0" smtClean="0">
                <a:ln>
                  <a:noFill/>
                </a:ln>
                <a:solidFill>
                  <a:schemeClr val="tx2"/>
                </a:solidFill>
                <a:effectLst/>
                <a:uLnTx/>
                <a:uFillTx/>
                <a:ea typeface="+mj-ea"/>
                <a:cs typeface="+mj-cs"/>
              </a:rPr>
            </a:br>
            <a:endParaRPr kumimoji="0" lang="en-US" sz="4000" b="0" i="0" u="none" strike="noStrike" kern="1200" cap="none" spc="0" normalizeH="0" baseline="0" noProof="0" dirty="0">
              <a:ln>
                <a:noFill/>
              </a:ln>
              <a:solidFill>
                <a:schemeClr val="tx2"/>
              </a:solidFill>
              <a:effectLst/>
              <a:uLnTx/>
              <a:uFillTx/>
              <a:ea typeface="+mj-ea"/>
              <a:cs typeface="+mj-cs"/>
            </a:endParaRPr>
          </a:p>
        </p:txBody>
      </p:sp>
      <p:graphicFrame>
        <p:nvGraphicFramePr>
          <p:cNvPr id="5" name="عنصر نائب للمحتوى 4"/>
          <p:cNvGraphicFramePr>
            <a:graphicFrameLocks/>
          </p:cNvGraphicFramePr>
          <p:nvPr/>
        </p:nvGraphicFramePr>
        <p:xfrm>
          <a:off x="1295400" y="1676400"/>
          <a:ext cx="6924675"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81000"/>
            <a:ext cx="2743200" cy="1162050"/>
          </a:xfrm>
        </p:spPr>
        <p:txBody>
          <a:bodyPr/>
          <a:lstStyle/>
          <a:p>
            <a:pPr lvl="0"/>
            <a:r>
              <a:rPr lang="en-US" sz="2800" b="1" dirty="0" smtClean="0"/>
              <a:t>&gt;&gt;  Python</a:t>
            </a:r>
            <a:r>
              <a:rPr lang="en-US" sz="2800" b="1" dirty="0" smtClean="0"/>
              <a:t/>
            </a:r>
            <a:br>
              <a:rPr lang="en-US" sz="2800" b="1" dirty="0" smtClean="0"/>
            </a:br>
            <a:endParaRPr lang="en-US" dirty="0"/>
          </a:p>
        </p:txBody>
      </p:sp>
      <p:sp>
        <p:nvSpPr>
          <p:cNvPr id="3" name="عنصر نائب للنص 2"/>
          <p:cNvSpPr>
            <a:spLocks noGrp="1"/>
          </p:cNvSpPr>
          <p:nvPr>
            <p:ph type="body" idx="2"/>
          </p:nvPr>
        </p:nvSpPr>
        <p:spPr>
          <a:xfrm>
            <a:off x="381000" y="1219200"/>
            <a:ext cx="7239000" cy="5105400"/>
          </a:xfrm>
        </p:spPr>
        <p:txBody>
          <a:bodyPr>
            <a:normAutofit fontScale="92500" lnSpcReduction="10000"/>
          </a:bodyPr>
          <a:lstStyle/>
          <a:p>
            <a:pPr lvl="0" algn="just">
              <a:lnSpc>
                <a:spcPct val="120000"/>
              </a:lnSpc>
            </a:pPr>
            <a:r>
              <a:rPr lang="en-US" sz="2200" b="1" u="sng" dirty="0" smtClean="0">
                <a:solidFill>
                  <a:schemeClr val="tx2"/>
                </a:solidFill>
              </a:rPr>
              <a:t>Python</a:t>
            </a:r>
            <a:r>
              <a:rPr lang="en-US" sz="2200" b="1" dirty="0" smtClean="0">
                <a:solidFill>
                  <a:schemeClr val="tx2"/>
                </a:solidFill>
              </a:rPr>
              <a:t> </a:t>
            </a:r>
            <a:r>
              <a:rPr lang="en-US" sz="2200" dirty="0" smtClean="0">
                <a:solidFill>
                  <a:schemeClr val="tx2"/>
                </a:solidFill>
              </a:rPr>
              <a:t>is </a:t>
            </a:r>
            <a:r>
              <a:rPr lang="en-US" sz="2200" dirty="0" smtClean="0">
                <a:solidFill>
                  <a:schemeClr val="tx2"/>
                </a:solidFill>
              </a:rPr>
              <a:t>a high-level, </a:t>
            </a:r>
            <a:r>
              <a:rPr lang="en-US" sz="2200" dirty="0" smtClean="0">
                <a:solidFill>
                  <a:schemeClr val="tx2"/>
                </a:solidFill>
              </a:rPr>
              <a:t>general-purpose programming </a:t>
            </a:r>
            <a:r>
              <a:rPr lang="en-US" sz="2200" dirty="0" smtClean="0">
                <a:solidFill>
                  <a:schemeClr val="tx2"/>
                </a:solidFill>
              </a:rPr>
              <a:t>language designed for ease of use by human beings accomplishing all sorts of tasks</a:t>
            </a:r>
            <a:r>
              <a:rPr lang="en-US" sz="2200" dirty="0" smtClean="0">
                <a:solidFill>
                  <a:schemeClr val="tx2"/>
                </a:solidFill>
              </a:rPr>
              <a:t>.</a:t>
            </a:r>
          </a:p>
          <a:p>
            <a:pPr lvl="0" algn="just">
              <a:lnSpc>
                <a:spcPct val="120000"/>
              </a:lnSpc>
            </a:pPr>
            <a:endParaRPr lang="en-US" sz="2200" dirty="0" smtClean="0">
              <a:solidFill>
                <a:schemeClr val="tx2"/>
              </a:solidFill>
            </a:endParaRPr>
          </a:p>
          <a:p>
            <a:pPr lvl="0" algn="just">
              <a:lnSpc>
                <a:spcPct val="120000"/>
              </a:lnSpc>
            </a:pPr>
            <a:endParaRPr lang="en-US" sz="2200" dirty="0" smtClean="0">
              <a:solidFill>
                <a:schemeClr val="tx2"/>
              </a:solidFill>
            </a:endParaRPr>
          </a:p>
          <a:p>
            <a:pPr lvl="0" algn="just">
              <a:lnSpc>
                <a:spcPct val="120000"/>
              </a:lnSpc>
            </a:pPr>
            <a:endParaRPr lang="en-US" sz="2200" dirty="0" smtClean="0">
              <a:solidFill>
                <a:schemeClr val="tx2"/>
              </a:solidFill>
            </a:endParaRPr>
          </a:p>
          <a:p>
            <a:pPr lvl="0" algn="just">
              <a:lnSpc>
                <a:spcPct val="120000"/>
              </a:lnSpc>
            </a:pPr>
            <a:endParaRPr lang="en-US" sz="2200" dirty="0" smtClean="0">
              <a:solidFill>
                <a:schemeClr val="tx2"/>
              </a:solidFill>
            </a:endParaRPr>
          </a:p>
          <a:p>
            <a:pPr lvl="0" algn="just">
              <a:lnSpc>
                <a:spcPct val="120000"/>
              </a:lnSpc>
            </a:pPr>
            <a:r>
              <a:rPr lang="en-US" sz="2200" b="1" dirty="0" smtClean="0">
                <a:solidFill>
                  <a:schemeClr val="tx2"/>
                </a:solidFill>
              </a:rPr>
              <a:t>Python Features:</a:t>
            </a:r>
          </a:p>
          <a:p>
            <a:pPr marL="514350" lvl="0" indent="-514350" algn="just">
              <a:lnSpc>
                <a:spcPct val="120000"/>
              </a:lnSpc>
              <a:buFont typeface="+mj-lt"/>
              <a:buAutoNum type="arabicPeriod"/>
            </a:pPr>
            <a:r>
              <a:rPr lang="en-US" sz="2200" dirty="0" smtClean="0">
                <a:solidFill>
                  <a:schemeClr val="tx2"/>
                </a:solidFill>
              </a:rPr>
              <a:t>Python is free and open-source software.</a:t>
            </a:r>
          </a:p>
          <a:p>
            <a:pPr marL="514350" lvl="0" indent="-514350" algn="just">
              <a:lnSpc>
                <a:spcPct val="120000"/>
              </a:lnSpc>
              <a:buFont typeface="+mj-lt"/>
              <a:buAutoNum type="arabicPeriod"/>
            </a:pPr>
            <a:r>
              <a:rPr lang="en-US" sz="2200" dirty="0" smtClean="0">
                <a:solidFill>
                  <a:schemeClr val="tx2"/>
                </a:solidFill>
              </a:rPr>
              <a:t>you can download Python at no cost, and you can also download, look at, and modify the source code as well. </a:t>
            </a:r>
          </a:p>
          <a:p>
            <a:pPr marL="514350" lvl="0" indent="-514350" algn="just">
              <a:lnSpc>
                <a:spcPct val="120000"/>
              </a:lnSpc>
              <a:buFont typeface="+mj-lt"/>
              <a:buAutoNum type="arabicPeriod"/>
            </a:pPr>
            <a:r>
              <a:rPr lang="en-US" sz="2200" dirty="0" smtClean="0">
                <a:solidFill>
                  <a:schemeClr val="tx2"/>
                </a:solidFill>
              </a:rPr>
              <a:t>This is a big advantage for the Python language compared with other programming languages.</a:t>
            </a:r>
          </a:p>
          <a:p>
            <a:endParaRPr lang="en-US" dirty="0"/>
          </a:p>
        </p:txBody>
      </p:sp>
      <p:pic>
        <p:nvPicPr>
          <p:cNvPr id="5" name="عنصر نائب للمحتوى 4" descr="th.jpg"/>
          <p:cNvPicPr>
            <a:picLocks noGrp="1" noChangeAspect="1"/>
          </p:cNvPicPr>
          <p:nvPr>
            <p:ph sz="half" idx="1"/>
          </p:nvPr>
        </p:nvPicPr>
        <p:blipFill>
          <a:blip r:embed="rId2">
            <a:clrChange>
              <a:clrFrom>
                <a:srgbClr val="FDFDFD"/>
              </a:clrFrom>
              <a:clrTo>
                <a:srgbClr val="FDFDFD">
                  <a:alpha val="0"/>
                </a:srgbClr>
              </a:clrTo>
            </a:clrChange>
          </a:blip>
          <a:stretch>
            <a:fillRect/>
          </a:stretch>
        </p:blipFill>
        <p:spPr>
          <a:xfrm>
            <a:off x="5638800" y="2057400"/>
            <a:ext cx="2743200" cy="2667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914400"/>
            <a:ext cx="9372600" cy="4389120"/>
          </a:xfrm>
        </p:spPr>
        <p:txBody>
          <a:bodyPr>
            <a:normAutofit/>
          </a:bodyPr>
          <a:lstStyle/>
          <a:p>
            <a:pPr algn="just"/>
            <a:r>
              <a:rPr lang="en-US" sz="2000" dirty="0" smtClean="0">
                <a:solidFill>
                  <a:schemeClr val="tx2"/>
                </a:solidFill>
              </a:rPr>
              <a:t>After connecting all the parts (Mechanical &amp; Electrical components), and connecting them to the PC after doing the required programming and </a:t>
            </a:r>
            <a:r>
              <a:rPr lang="en-US" sz="2000" dirty="0" smtClean="0">
                <a:solidFill>
                  <a:schemeClr val="tx2"/>
                </a:solidFill>
              </a:rPr>
              <a:t>tracking </a:t>
            </a:r>
            <a:r>
              <a:rPr lang="en-US" sz="2000" dirty="0" smtClean="0">
                <a:solidFill>
                  <a:schemeClr val="tx2"/>
                </a:solidFill>
              </a:rPr>
              <a:t>the project work according to the flow chart. </a:t>
            </a:r>
            <a:r>
              <a:rPr lang="en-US" sz="2000" dirty="0" smtClean="0">
                <a:solidFill>
                  <a:schemeClr val="tx2"/>
                </a:solidFill>
              </a:rPr>
              <a:t> </a:t>
            </a:r>
          </a:p>
          <a:p>
            <a:pPr>
              <a:buNone/>
            </a:pPr>
            <a:r>
              <a:rPr lang="en-US" sz="2000" dirty="0" smtClean="0">
                <a:solidFill>
                  <a:schemeClr val="tx2"/>
                </a:solidFill>
              </a:rPr>
              <a:t/>
            </a:r>
            <a:br>
              <a:rPr lang="en-US" sz="2000" dirty="0" smtClean="0">
                <a:solidFill>
                  <a:schemeClr val="tx2"/>
                </a:solidFill>
              </a:rPr>
            </a:br>
            <a:endParaRPr lang="en-US" sz="2000" dirty="0">
              <a:solidFill>
                <a:schemeClr val="tx2"/>
              </a:solidFill>
            </a:endParaRPr>
          </a:p>
        </p:txBody>
      </p:sp>
      <p:pic>
        <p:nvPicPr>
          <p:cNvPr id="4" name="Content Placeholder 3"/>
          <p:cNvPicPr>
            <a:picLocks noChangeAspect="1"/>
          </p:cNvPicPr>
          <p:nvPr/>
        </p:nvPicPr>
        <p:blipFill>
          <a:blip r:embed="rId2"/>
          <a:stretch>
            <a:fillRect/>
          </a:stretch>
        </p:blipFill>
        <p:spPr>
          <a:xfrm>
            <a:off x="4495800" y="1981200"/>
            <a:ext cx="3937000" cy="4628515"/>
          </a:xfrm>
          <a:prstGeom prst="rect">
            <a:avLst/>
          </a:prstGeom>
        </p:spPr>
      </p:pic>
      <p:pic>
        <p:nvPicPr>
          <p:cNvPr id="5" name="Content Placeholder 6" descr="لقطة الشاشة (88)"/>
          <p:cNvPicPr>
            <a:picLocks noChangeAspect="1"/>
          </p:cNvPicPr>
          <p:nvPr/>
        </p:nvPicPr>
        <p:blipFill>
          <a:blip r:embed="rId3">
            <a:clrChange>
              <a:clrFrom>
                <a:srgbClr val="FFFFFF"/>
              </a:clrFrom>
              <a:clrTo>
                <a:srgbClr val="FFFFFF">
                  <a:alpha val="0"/>
                </a:srgbClr>
              </a:clrTo>
            </a:clrChange>
          </a:blip>
          <a:stretch>
            <a:fillRect/>
          </a:stretch>
        </p:blipFill>
        <p:spPr>
          <a:xfrm>
            <a:off x="381000" y="1981200"/>
            <a:ext cx="3657600" cy="48768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229600" cy="1143000"/>
          </a:xfrm>
        </p:spPr>
        <p:txBody>
          <a:bodyPr>
            <a:normAutofit/>
          </a:bodyPr>
          <a:lstStyle/>
          <a:p>
            <a:r>
              <a:rPr lang="en-US" sz="4000" dirty="0" smtClean="0">
                <a:latin typeface="+mn-lt"/>
              </a:rPr>
              <a:t>Testing The Design</a:t>
            </a:r>
            <a:endParaRPr lang="en-US" sz="4000" dirty="0">
              <a:latin typeface="+mn-lt"/>
            </a:endParaRPr>
          </a:p>
        </p:txBody>
      </p:sp>
      <p:sp>
        <p:nvSpPr>
          <p:cNvPr id="4" name="Content Placeholder 2"/>
          <p:cNvSpPr txBox="1">
            <a:spLocks/>
          </p:cNvSpPr>
          <p:nvPr/>
        </p:nvSpPr>
        <p:spPr>
          <a:xfrm>
            <a:off x="0" y="1600200"/>
            <a:ext cx="5029200" cy="4953000"/>
          </a:xfrm>
          <a:prstGeom prst="rect">
            <a:avLst/>
          </a:prstGeom>
        </p:spPr>
        <p:txBody>
          <a:bodyPr vert="horz">
            <a:normAutofit/>
          </a:bodyPr>
          <a:lstStyle/>
          <a:p>
            <a:pPr marL="274320" lvl="0" indent="-274320" algn="just">
              <a:spcBef>
                <a:spcPct val="20000"/>
              </a:spcBef>
              <a:buClr>
                <a:schemeClr val="accent3"/>
              </a:buClr>
              <a:buSzPct val="95000"/>
              <a:buFont typeface="Wingdings 2"/>
              <a:buChar char=""/>
            </a:pPr>
            <a:r>
              <a:rPr lang="en-US" sz="2000" dirty="0">
                <a:solidFill>
                  <a:schemeClr val="tx2"/>
                </a:solidFill>
              </a:rPr>
              <a:t>The </a:t>
            </a:r>
            <a:r>
              <a:rPr lang="en-US" sz="2000" dirty="0" smtClean="0">
                <a:solidFill>
                  <a:schemeClr val="tx2"/>
                </a:solidFill>
              </a:rPr>
              <a:t>figure shows </a:t>
            </a:r>
            <a:r>
              <a:rPr lang="en-US" sz="2000" dirty="0">
                <a:solidFill>
                  <a:schemeClr val="tx2"/>
                </a:solidFill>
              </a:rPr>
              <a:t>the proximity sensor detects the object, then the conveyor belt OFF</a:t>
            </a:r>
            <a:r>
              <a:rPr lang="en-US" sz="2000" dirty="0" smtClean="0">
                <a:solidFill>
                  <a:schemeClr val="tx2"/>
                </a:solidFill>
              </a:rPr>
              <a:t>.</a:t>
            </a:r>
          </a:p>
          <a:p>
            <a:pPr marL="274320" lvl="0" indent="-274320" algn="just">
              <a:spcBef>
                <a:spcPct val="20000"/>
              </a:spcBef>
              <a:buClr>
                <a:schemeClr val="accent3"/>
              </a:buClr>
              <a:buSzPct val="95000"/>
              <a:buFont typeface="Wingdings 2"/>
              <a:buChar char=""/>
            </a:pPr>
            <a:endParaRPr lang="en-US" sz="2000" dirty="0" smtClean="0">
              <a:solidFill>
                <a:schemeClr val="tx2"/>
              </a:solidFill>
            </a:endParaRPr>
          </a:p>
          <a:p>
            <a:pPr marL="274320" lvl="0" indent="-274320" algn="just">
              <a:spcBef>
                <a:spcPct val="20000"/>
              </a:spcBef>
              <a:buClr>
                <a:schemeClr val="accent3"/>
              </a:buClr>
              <a:buSzPct val="95000"/>
              <a:buFont typeface="Wingdings 2"/>
              <a:buChar char=""/>
            </a:pPr>
            <a:endParaRPr lang="en-US" sz="2000" dirty="0">
              <a:solidFill>
                <a:schemeClr val="tx2"/>
              </a:solidFill>
            </a:endParaRPr>
          </a:p>
          <a:p>
            <a:pPr marL="274320" lvl="0" indent="-274320" algn="just">
              <a:spcBef>
                <a:spcPct val="20000"/>
              </a:spcBef>
              <a:buClr>
                <a:schemeClr val="accent3"/>
              </a:buClr>
              <a:buSzPct val="95000"/>
              <a:buFont typeface="Wingdings 2"/>
              <a:buChar char=""/>
            </a:pPr>
            <a:endParaRPr lang="en-US" sz="2000" dirty="0" smtClean="0">
              <a:solidFill>
                <a:schemeClr val="tx2"/>
              </a:solidFill>
            </a:endParaRPr>
          </a:p>
          <a:p>
            <a:pPr marL="274320" lvl="0" indent="-274320" algn="just">
              <a:spcBef>
                <a:spcPct val="20000"/>
              </a:spcBef>
              <a:buClr>
                <a:schemeClr val="accent3"/>
              </a:buClr>
              <a:buSzPct val="95000"/>
              <a:buFont typeface="Wingdings 2"/>
              <a:buChar char=""/>
            </a:pPr>
            <a:endParaRPr lang="en-US" sz="2000" dirty="0">
              <a:solidFill>
                <a:schemeClr val="tx2"/>
              </a:solidFill>
            </a:endParaRPr>
          </a:p>
          <a:p>
            <a:pPr marL="274320" lvl="0" indent="-274320" algn="just">
              <a:spcBef>
                <a:spcPct val="20000"/>
              </a:spcBef>
              <a:buClr>
                <a:schemeClr val="accent3"/>
              </a:buClr>
              <a:buSzPct val="95000"/>
              <a:buFont typeface="Wingdings 2"/>
              <a:buChar char=""/>
            </a:pPr>
            <a:endParaRPr lang="en-US" sz="2000" dirty="0" smtClean="0">
              <a:solidFill>
                <a:schemeClr val="tx2"/>
              </a:solidFill>
            </a:endParaRPr>
          </a:p>
          <a:p>
            <a:pPr marL="274320" lvl="0" indent="-274320" algn="just">
              <a:spcBef>
                <a:spcPct val="20000"/>
              </a:spcBef>
              <a:buClr>
                <a:schemeClr val="accent3"/>
              </a:buClr>
              <a:buSzPct val="95000"/>
              <a:buFont typeface="Wingdings 2"/>
              <a:buChar char=""/>
            </a:pPr>
            <a:endParaRPr lang="en-US" sz="2000" dirty="0">
              <a:solidFill>
                <a:schemeClr val="tx2"/>
              </a:solidFill>
            </a:endParaRPr>
          </a:p>
          <a:p>
            <a:pPr marL="274320" lvl="0" indent="-274320" algn="just">
              <a:spcBef>
                <a:spcPct val="20000"/>
              </a:spcBef>
              <a:buClr>
                <a:schemeClr val="accent3"/>
              </a:buClr>
              <a:buSzPct val="95000"/>
              <a:buFont typeface="Wingdings 2"/>
              <a:buChar char=""/>
            </a:pPr>
            <a:endParaRPr lang="en-US" sz="2000" dirty="0" smtClean="0">
              <a:solidFill>
                <a:schemeClr val="tx2"/>
              </a:solidFill>
            </a:endParaRPr>
          </a:p>
          <a:p>
            <a:pPr marL="274320" lvl="0" indent="-274320" algn="just">
              <a:spcBef>
                <a:spcPct val="20000"/>
              </a:spcBef>
              <a:buClr>
                <a:schemeClr val="accent3"/>
              </a:buClr>
              <a:buSzPct val="95000"/>
              <a:buFont typeface="Wingdings 2"/>
              <a:buChar char=""/>
            </a:pPr>
            <a:endParaRPr lang="en-US" sz="2000" dirty="0" smtClean="0">
              <a:solidFill>
                <a:schemeClr val="tx2"/>
              </a:solidFill>
            </a:endParaRPr>
          </a:p>
          <a:p>
            <a:pPr marL="274320" lvl="0" indent="-274320" algn="just">
              <a:spcBef>
                <a:spcPct val="20000"/>
              </a:spcBef>
              <a:buClr>
                <a:schemeClr val="accent3"/>
              </a:buClr>
              <a:buSzPct val="95000"/>
              <a:buFont typeface="Wingdings 2"/>
              <a:buChar char=""/>
            </a:pPr>
            <a:r>
              <a:rPr lang="en-US" sz="2000" dirty="0" smtClean="0">
                <a:solidFill>
                  <a:schemeClr val="tx2"/>
                </a:solidFill>
              </a:rPr>
              <a:t>the next chart explain the full process in sequences &gt;&gt;</a:t>
            </a:r>
            <a:endParaRPr kumimoji="0" lang="en-US" sz="2000" i="0" u="none" strike="noStrike" kern="1200" cap="none" spc="0" normalizeH="0" baseline="0" noProof="0" dirty="0">
              <a:ln>
                <a:noFill/>
              </a:ln>
              <a:solidFill>
                <a:schemeClr val="tx2"/>
              </a:solidFill>
              <a:effectLst/>
              <a:uLnTx/>
              <a:uFillTx/>
              <a:latin typeface="+mn-lt"/>
              <a:ea typeface="+mn-ea"/>
              <a:cs typeface="+mn-cs"/>
            </a:endParaRPr>
          </a:p>
        </p:txBody>
      </p:sp>
      <p:pic>
        <p:nvPicPr>
          <p:cNvPr id="5122" name="Picture 2"/>
          <p:cNvPicPr>
            <a:picLocks noChangeAspect="1" noChangeArrowheads="1"/>
          </p:cNvPicPr>
          <p:nvPr/>
        </p:nvPicPr>
        <p:blipFill>
          <a:blip r:embed="rId2"/>
          <a:srcRect l="38653" t="36458" r="37921" b="38542"/>
          <a:stretch>
            <a:fillRect/>
          </a:stretch>
        </p:blipFill>
        <p:spPr bwMode="auto">
          <a:xfrm>
            <a:off x="5105400" y="1219200"/>
            <a:ext cx="3810000" cy="40386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3"/>
          <p:cNvPicPr/>
          <p:nvPr/>
        </p:nvPicPr>
        <p:blipFill>
          <a:blip r:embed="rId2"/>
          <a:srcRect l="6439" t="28880" r="51109" b="18626"/>
          <a:stretch>
            <a:fillRect/>
          </a:stretch>
        </p:blipFill>
        <p:spPr bwMode="auto">
          <a:xfrm>
            <a:off x="304800" y="0"/>
            <a:ext cx="8839200" cy="6858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304800"/>
            <a:ext cx="8229600" cy="4389120"/>
          </a:xfrm>
        </p:spPr>
        <p:txBody>
          <a:bodyPr/>
          <a:lstStyle/>
          <a:p>
            <a:pPr algn="just"/>
            <a:r>
              <a:rPr lang="en-US" sz="2000" dirty="0" smtClean="0">
                <a:solidFill>
                  <a:schemeClr val="tx2"/>
                </a:solidFill>
              </a:rPr>
              <a:t>When the proximity sensor sensed the red cube (as shown in the figure below) and the camera took its picture, the image processing is underway to make sure that the camera and programming work in the correct way</a:t>
            </a:r>
            <a:r>
              <a:rPr lang="en-US" sz="2000" dirty="0" smtClean="0">
                <a:solidFill>
                  <a:schemeClr val="tx2"/>
                </a:solidFill>
              </a:rPr>
              <a:t>.</a:t>
            </a:r>
          </a:p>
          <a:p>
            <a:pPr>
              <a:buNone/>
            </a:pPr>
            <a:endParaRPr lang="en-US" dirty="0"/>
          </a:p>
        </p:txBody>
      </p:sp>
      <p:pic>
        <p:nvPicPr>
          <p:cNvPr id="4" name="صورة 3" descr="000.jpg"/>
          <p:cNvPicPr/>
          <p:nvPr/>
        </p:nvPicPr>
        <p:blipFill>
          <a:blip r:embed="rId2"/>
          <a:srcRect l="16720" t="13605"/>
          <a:stretch>
            <a:fillRect/>
          </a:stretch>
        </p:blipFill>
        <p:spPr>
          <a:xfrm>
            <a:off x="1524000" y="1752600"/>
            <a:ext cx="5782459" cy="362373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228600"/>
            <a:ext cx="8763000" cy="4389120"/>
          </a:xfrm>
        </p:spPr>
        <p:txBody>
          <a:bodyPr>
            <a:normAutofit/>
          </a:bodyPr>
          <a:lstStyle/>
          <a:p>
            <a:pPr>
              <a:buNone/>
            </a:pPr>
            <a:r>
              <a:rPr lang="en-US" sz="2000" b="1" dirty="0" smtClean="0">
                <a:solidFill>
                  <a:schemeClr val="tx2"/>
                </a:solidFill>
              </a:rPr>
              <a:t>The red cube</a:t>
            </a:r>
          </a:p>
          <a:p>
            <a:pPr algn="just"/>
            <a:r>
              <a:rPr lang="en-US" sz="2000" dirty="0" smtClean="0">
                <a:solidFill>
                  <a:schemeClr val="tx2"/>
                </a:solidFill>
              </a:rPr>
              <a:t>To make sure that the camera and the programming work in the correct way, we used the Remote Desktop Connection App, and by tracking the image code and the Arduino, we noticed that when the red cube was present, its image appeared on the screen (as shown in </a:t>
            </a:r>
            <a:r>
              <a:rPr lang="en-US" sz="2000" dirty="0" smtClean="0">
                <a:solidFill>
                  <a:schemeClr val="tx2"/>
                </a:solidFill>
              </a:rPr>
              <a:t>figure below) </a:t>
            </a:r>
            <a:r>
              <a:rPr lang="en-US" sz="2000" dirty="0" smtClean="0">
                <a:solidFill>
                  <a:schemeClr val="tx2"/>
                </a:solidFill>
              </a:rPr>
              <a:t>and 'red' word and the number </a:t>
            </a:r>
            <a:r>
              <a:rPr lang="en-US" sz="2000" dirty="0" smtClean="0">
                <a:solidFill>
                  <a:schemeClr val="tx2"/>
                </a:solidFill>
              </a:rPr>
              <a:t>sequence according </a:t>
            </a:r>
            <a:r>
              <a:rPr lang="en-US" sz="2000" dirty="0" smtClean="0">
                <a:solidFill>
                  <a:schemeClr val="tx2"/>
                </a:solidFill>
              </a:rPr>
              <a:t>to code 100 that means the cube, color is red, and then the robotic arm carries the red cube to its specific </a:t>
            </a:r>
            <a:r>
              <a:rPr lang="en-US" sz="2000" dirty="0" smtClean="0">
                <a:solidFill>
                  <a:schemeClr val="tx2"/>
                </a:solidFill>
              </a:rPr>
              <a:t>place.</a:t>
            </a:r>
            <a:endParaRPr lang="en-US" sz="2000" dirty="0">
              <a:solidFill>
                <a:schemeClr val="tx2"/>
              </a:solidFill>
            </a:endParaRPr>
          </a:p>
        </p:txBody>
      </p:sp>
      <p:pic>
        <p:nvPicPr>
          <p:cNvPr id="4" name="Picture 6" descr="2"/>
          <p:cNvPicPr>
            <a:picLocks noChangeAspect="1"/>
          </p:cNvPicPr>
          <p:nvPr/>
        </p:nvPicPr>
        <p:blipFill>
          <a:blip r:embed="rId2"/>
          <a:stretch>
            <a:fillRect/>
          </a:stretch>
        </p:blipFill>
        <p:spPr>
          <a:xfrm>
            <a:off x="2590800" y="2667000"/>
            <a:ext cx="4447851" cy="3429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صورة 3" descr="wp8715246.jpg"/>
          <p:cNvPicPr>
            <a:picLocks noChangeAspect="1"/>
          </p:cNvPicPr>
          <p:nvPr/>
        </p:nvPicPr>
        <p:blipFill>
          <a:blip r:embed="rId2" cstate="print">
            <a:clrChange>
              <a:clrFrom>
                <a:srgbClr val="060709"/>
              </a:clrFrom>
              <a:clrTo>
                <a:srgbClr val="060709">
                  <a:alpha val="0"/>
                </a:srgbClr>
              </a:clrTo>
            </a:clrChange>
          </a:blip>
          <a:srcRect l="21748" t="5505" b="8889"/>
          <a:stretch>
            <a:fillRect/>
          </a:stretch>
        </p:blipFill>
        <p:spPr>
          <a:xfrm rot="16023220">
            <a:off x="-423660" y="89912"/>
            <a:ext cx="3582271" cy="2939189"/>
          </a:xfrm>
          <a:prstGeom prst="rect">
            <a:avLst/>
          </a:prstGeom>
        </p:spPr>
      </p:pic>
      <p:sp>
        <p:nvSpPr>
          <p:cNvPr id="5" name="عنوان 1"/>
          <p:cNvSpPr txBox="1">
            <a:spLocks/>
          </p:cNvSpPr>
          <p:nvPr/>
        </p:nvSpPr>
        <p:spPr>
          <a:xfrm>
            <a:off x="2590801" y="685800"/>
            <a:ext cx="3733800" cy="706964"/>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uLnTx/>
                <a:uFillTx/>
                <a:ea typeface="+mj-ea"/>
                <a:cs typeface="+mj-cs"/>
              </a:rPr>
              <a:t>Introduction</a:t>
            </a:r>
            <a:endParaRPr kumimoji="0" lang="en-US" sz="4000" b="1" i="0" u="none" strike="noStrike" kern="1200" cap="none" spc="0" normalizeH="0" baseline="0" noProof="0" dirty="0">
              <a:ln>
                <a:noFill/>
              </a:ln>
              <a:solidFill>
                <a:schemeClr val="tx2"/>
              </a:solidFill>
              <a:effectLst/>
              <a:uLnTx/>
              <a:uFillTx/>
              <a:ea typeface="+mj-ea"/>
              <a:cs typeface="+mj-cs"/>
            </a:endParaRPr>
          </a:p>
        </p:txBody>
      </p:sp>
      <p:sp>
        <p:nvSpPr>
          <p:cNvPr id="6" name="عنصر نائب للمحتوى 2"/>
          <p:cNvSpPr txBox="1">
            <a:spLocks/>
          </p:cNvSpPr>
          <p:nvPr/>
        </p:nvSpPr>
        <p:spPr>
          <a:xfrm>
            <a:off x="533400" y="1905000"/>
            <a:ext cx="8153400" cy="2057400"/>
          </a:xfrm>
          <a:prstGeom prst="rect">
            <a:avLst/>
          </a:prstGeom>
        </p:spPr>
        <p:txBody>
          <a:bodyPr vert="horz">
            <a:noAutofit/>
          </a:bodyPr>
          <a:lstStyle/>
          <a:p>
            <a:pPr marL="274320" lvl="0" indent="-274320" algn="just">
              <a:lnSpc>
                <a:spcPct val="150000"/>
              </a:lnSpc>
              <a:spcBef>
                <a:spcPct val="20000"/>
              </a:spcBef>
              <a:buClr>
                <a:schemeClr val="tx2"/>
              </a:buClr>
              <a:buSzPct val="103000"/>
              <a:buFont typeface="Arial" pitchFamily="34" charset="0"/>
              <a:buChar char="•"/>
            </a:pPr>
            <a:r>
              <a:rPr lang="en-US" sz="2000" dirty="0">
                <a:solidFill>
                  <a:schemeClr val="tx2"/>
                </a:solidFill>
              </a:rPr>
              <a:t>Our project sorts the objects based on their color using a Robotic arm, and we propose a fully automated robotic sorting system that can sort objects by using image processing in Raspberry pi on the basis of color. The basic firmware for the Raspberry Pi is written in Python language</a:t>
            </a:r>
            <a:r>
              <a:rPr lang="en-US" sz="2000" dirty="0" smtClean="0">
                <a:solidFill>
                  <a:schemeClr val="tx2"/>
                </a:solidFill>
              </a:rPr>
              <a:t>.</a:t>
            </a:r>
          </a:p>
          <a:p>
            <a:pPr marL="274320" lvl="0" indent="-274320" algn="just">
              <a:lnSpc>
                <a:spcPct val="150000"/>
              </a:lnSpc>
              <a:spcBef>
                <a:spcPct val="20000"/>
              </a:spcBef>
              <a:buClr>
                <a:schemeClr val="accent3"/>
              </a:buClr>
              <a:buSzPct val="95000"/>
            </a:pPr>
            <a:endParaRPr lang="en-US" sz="2000" b="1" dirty="0" smtClean="0">
              <a:solidFill>
                <a:schemeClr val="tx2"/>
              </a:solidFill>
            </a:endParaRPr>
          </a:p>
          <a:p>
            <a:pPr marL="274320" indent="-274320" algn="just">
              <a:lnSpc>
                <a:spcPct val="150000"/>
              </a:lnSpc>
              <a:spcBef>
                <a:spcPct val="20000"/>
              </a:spcBef>
              <a:buClr>
                <a:schemeClr val="tx2"/>
              </a:buClr>
              <a:buSzPct val="101000"/>
              <a:buFont typeface="Arial" pitchFamily="34" charset="0"/>
              <a:buChar char="•"/>
            </a:pPr>
            <a:r>
              <a:rPr lang="en-US" sz="2000" dirty="0" smtClean="0">
                <a:solidFill>
                  <a:schemeClr val="tx2"/>
                </a:solidFill>
              </a:rPr>
              <a:t>our project consists of four integrated stations of identification, processing, selection, and sorting with a new image processing feature.</a:t>
            </a:r>
          </a:p>
          <a:p>
            <a:pPr marL="274320" lvl="0" indent="-274320" algn="just">
              <a:lnSpc>
                <a:spcPct val="150000"/>
              </a:lnSpc>
              <a:spcBef>
                <a:spcPct val="20000"/>
              </a:spcBef>
              <a:buClr>
                <a:schemeClr val="accent3"/>
              </a:buClr>
              <a:buSzPct val="95000"/>
              <a:buFont typeface="Wingdings 2"/>
              <a:buChar char=""/>
            </a:pPr>
            <a:endParaRPr lang="en-US" sz="2000" b="1" dirty="0" smtClean="0">
              <a:solidFill>
                <a:schemeClr val="tx2"/>
              </a:solidFill>
            </a:endParaRPr>
          </a:p>
          <a:p>
            <a:pPr marL="274320" lvl="0" indent="-274320" algn="just">
              <a:lnSpc>
                <a:spcPct val="150000"/>
              </a:lnSpc>
              <a:spcBef>
                <a:spcPct val="20000"/>
              </a:spcBef>
              <a:buClr>
                <a:schemeClr val="accent3"/>
              </a:buClr>
              <a:buSzPct val="95000"/>
            </a:pPr>
            <a:endParaRPr lang="en-US" sz="2000" b="1" dirty="0" smtClean="0">
              <a:solidFill>
                <a:schemeClr val="tx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صورة 4" descr="2.jpg"/>
          <p:cNvPicPr/>
          <p:nvPr/>
        </p:nvPicPr>
        <p:blipFill>
          <a:blip r:embed="rId2"/>
          <a:srcRect l="18571" t="28205" r="9665"/>
          <a:stretch>
            <a:fillRect/>
          </a:stretch>
        </p:blipFill>
        <p:spPr>
          <a:xfrm>
            <a:off x="838200" y="762000"/>
            <a:ext cx="6922453" cy="5334000"/>
          </a:xfrm>
          <a:prstGeom prst="rect">
            <a:avLst/>
          </a:prstGeom>
        </p:spPr>
      </p:pic>
      <p:sp>
        <p:nvSpPr>
          <p:cNvPr id="6" name="مستطيل 5"/>
          <p:cNvSpPr/>
          <p:nvPr/>
        </p:nvSpPr>
        <p:spPr>
          <a:xfrm>
            <a:off x="2362200" y="304800"/>
            <a:ext cx="4572000" cy="707886"/>
          </a:xfrm>
          <a:prstGeom prst="rect">
            <a:avLst/>
          </a:prstGeom>
        </p:spPr>
        <p:txBody>
          <a:bodyPr>
            <a:spAutoFit/>
          </a:bodyPr>
          <a:lstStyle/>
          <a:p>
            <a:r>
              <a:rPr lang="en-US" sz="2000" dirty="0">
                <a:solidFill>
                  <a:schemeClr val="tx2"/>
                </a:solidFill>
              </a:rPr>
              <a:t>Red cube on its specific place.</a:t>
            </a:r>
            <a:r>
              <a:rPr lang="en-US" sz="2000" dirty="0" smtClean="0">
                <a:solidFill>
                  <a:schemeClr val="tx2"/>
                </a:solidFill>
              </a:rPr>
              <a:t> </a:t>
            </a:r>
            <a:br>
              <a:rPr lang="en-US" sz="2000" dirty="0" smtClean="0">
                <a:solidFill>
                  <a:schemeClr val="tx2"/>
                </a:solidFill>
              </a:rPr>
            </a:br>
            <a:endParaRPr lang="en-US" sz="2000" dirty="0">
              <a:solidFill>
                <a:schemeClr val="tx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381000"/>
            <a:ext cx="8229600" cy="4389120"/>
          </a:xfrm>
        </p:spPr>
        <p:txBody>
          <a:bodyPr>
            <a:normAutofit/>
          </a:bodyPr>
          <a:lstStyle/>
          <a:p>
            <a:pPr algn="just"/>
            <a:r>
              <a:rPr lang="en-US" sz="2000" dirty="0" smtClean="0">
                <a:solidFill>
                  <a:schemeClr val="tx2"/>
                </a:solidFill>
              </a:rPr>
              <a:t>As we talked above about the red cube and how to make sure the camera and programming is working correctly, we will repeat the same steps for the green and blue cubes.</a:t>
            </a:r>
            <a:endParaRPr lang="en-US" sz="2000" dirty="0">
              <a:solidFill>
                <a:schemeClr val="tx2"/>
              </a:solidFill>
            </a:endParaRPr>
          </a:p>
        </p:txBody>
      </p:sp>
      <p:pic>
        <p:nvPicPr>
          <p:cNvPr id="4" name="Content Placeholder 4" descr="2"/>
          <p:cNvPicPr>
            <a:picLocks noChangeAspect="1"/>
          </p:cNvPicPr>
          <p:nvPr/>
        </p:nvPicPr>
        <p:blipFill>
          <a:blip r:embed="rId2"/>
          <a:stretch>
            <a:fillRect/>
          </a:stretch>
        </p:blipFill>
        <p:spPr>
          <a:xfrm>
            <a:off x="5105400" y="2362200"/>
            <a:ext cx="3726611" cy="3581400"/>
          </a:xfrm>
          <a:prstGeom prst="rect">
            <a:avLst/>
          </a:prstGeom>
        </p:spPr>
      </p:pic>
      <p:pic>
        <p:nvPicPr>
          <p:cNvPr id="6" name="صورة 5" descr="a4d9dd2b-4e94-4b67-b4df-91ecac234021.jpg"/>
          <p:cNvPicPr/>
          <p:nvPr/>
        </p:nvPicPr>
        <p:blipFill>
          <a:blip r:embed="rId3"/>
          <a:srcRect l="9112" t="38409" r="21019" b="42250"/>
          <a:stretch>
            <a:fillRect/>
          </a:stretch>
        </p:blipFill>
        <p:spPr>
          <a:xfrm>
            <a:off x="304800" y="2362200"/>
            <a:ext cx="4572000" cy="3581400"/>
          </a:xfrm>
          <a:prstGeom prst="rect">
            <a:avLst/>
          </a:prstGeom>
        </p:spPr>
      </p:pic>
      <p:sp>
        <p:nvSpPr>
          <p:cNvPr id="7" name="مستطيل 6"/>
          <p:cNvSpPr/>
          <p:nvPr/>
        </p:nvSpPr>
        <p:spPr>
          <a:xfrm>
            <a:off x="533400" y="1752600"/>
            <a:ext cx="2081980" cy="400110"/>
          </a:xfrm>
          <a:prstGeom prst="rect">
            <a:avLst/>
          </a:prstGeom>
        </p:spPr>
        <p:txBody>
          <a:bodyPr wrap="none">
            <a:spAutoFit/>
          </a:bodyPr>
          <a:lstStyle/>
          <a:p>
            <a:pPr>
              <a:buNone/>
            </a:pPr>
            <a:r>
              <a:rPr lang="en-US" sz="2000" b="1" dirty="0" smtClean="0">
                <a:solidFill>
                  <a:schemeClr val="tx2"/>
                </a:solidFill>
              </a:rPr>
              <a:t>The green cube</a:t>
            </a:r>
            <a:endParaRPr lang="en-US" sz="2000" b="1" dirty="0" smtClean="0">
              <a:solidFill>
                <a:schemeClr val="tx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descr="2"/>
          <p:cNvPicPr>
            <a:picLocks noGrp="1" noChangeAspect="1"/>
          </p:cNvPicPr>
          <p:nvPr>
            <p:ph sz="half" idx="2"/>
          </p:nvPr>
        </p:nvPicPr>
        <p:blipFill>
          <a:blip r:embed="rId2"/>
          <a:stretch>
            <a:fillRect/>
          </a:stretch>
        </p:blipFill>
        <p:spPr>
          <a:xfrm>
            <a:off x="4648200" y="1524000"/>
            <a:ext cx="4267200" cy="4038600"/>
          </a:xfrm>
          <a:prstGeom prst="rect">
            <a:avLst/>
          </a:prstGeom>
        </p:spPr>
      </p:pic>
      <p:pic>
        <p:nvPicPr>
          <p:cNvPr id="6" name="عنصر نائب للمحتوى 5" descr="a4d9dd2b-4e94-4b67-b4df-91ecac234021.jpg"/>
          <p:cNvPicPr>
            <a:picLocks noGrp="1"/>
          </p:cNvPicPr>
          <p:nvPr>
            <p:ph sz="half" idx="1"/>
          </p:nvPr>
        </p:nvPicPr>
        <p:blipFill>
          <a:blip r:embed="rId3"/>
          <a:srcRect t="38597" r="16455" b="39473"/>
          <a:stretch>
            <a:fillRect/>
          </a:stretch>
        </p:blipFill>
        <p:spPr>
          <a:xfrm>
            <a:off x="304800" y="1524000"/>
            <a:ext cx="4038600" cy="4038600"/>
          </a:xfrm>
          <a:prstGeom prst="rect">
            <a:avLst/>
          </a:prstGeom>
        </p:spPr>
      </p:pic>
      <p:sp>
        <p:nvSpPr>
          <p:cNvPr id="7" name="مستطيل 6"/>
          <p:cNvSpPr/>
          <p:nvPr/>
        </p:nvSpPr>
        <p:spPr>
          <a:xfrm>
            <a:off x="609600" y="762000"/>
            <a:ext cx="1865382" cy="400110"/>
          </a:xfrm>
          <a:prstGeom prst="rect">
            <a:avLst/>
          </a:prstGeom>
        </p:spPr>
        <p:txBody>
          <a:bodyPr wrap="none">
            <a:spAutoFit/>
          </a:bodyPr>
          <a:lstStyle/>
          <a:p>
            <a:pPr>
              <a:buNone/>
            </a:pPr>
            <a:r>
              <a:rPr lang="en-US" sz="2000" b="1" dirty="0" smtClean="0">
                <a:solidFill>
                  <a:schemeClr val="tx2"/>
                </a:solidFill>
              </a:rPr>
              <a:t>The blue cube</a:t>
            </a:r>
            <a:endParaRPr lang="en-US" sz="2000" b="1" dirty="0" smtClean="0">
              <a:solidFill>
                <a:schemeClr val="tx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838200" y="838200"/>
            <a:ext cx="8761413" cy="706964"/>
          </a:xfrm>
          <a:prstGeom prst="rect">
            <a:avLst/>
          </a:prstGeom>
        </p:spPr>
        <p:txBody>
          <a:bodyPr vert="horz" lIns="0" rIns="0" bIns="0" anchor="b">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solidFill>
                  <a:schemeClr val="tx2"/>
                </a:solidFill>
                <a:effectLst/>
                <a:uLnTx/>
                <a:uFillTx/>
                <a:ea typeface="+mj-ea"/>
                <a:cs typeface="+mj-cs"/>
              </a:rPr>
              <a:t>After arranging the cubes according to their color</a:t>
            </a:r>
            <a:endParaRPr kumimoji="0" lang="en-US" sz="2000" b="0" i="0" u="none" strike="noStrike" kern="1200" cap="none" spc="0" normalizeH="0" baseline="0" noProof="0" dirty="0">
              <a:ln>
                <a:noFill/>
              </a:ln>
              <a:solidFill>
                <a:schemeClr val="tx2"/>
              </a:solidFill>
              <a:effectLst/>
              <a:uLnTx/>
              <a:uFillTx/>
              <a:ea typeface="+mj-ea"/>
              <a:cs typeface="+mj-cs"/>
            </a:endParaRPr>
          </a:p>
        </p:txBody>
      </p:sp>
      <p:pic>
        <p:nvPicPr>
          <p:cNvPr id="5" name="Content Placeholder 2"/>
          <p:cNvPicPr>
            <a:picLocks noChangeAspect="1"/>
          </p:cNvPicPr>
          <p:nvPr/>
        </p:nvPicPr>
        <p:blipFill>
          <a:blip r:embed="rId2"/>
          <a:stretch>
            <a:fillRect/>
          </a:stretch>
        </p:blipFill>
        <p:spPr>
          <a:xfrm>
            <a:off x="1219200" y="1828800"/>
            <a:ext cx="7281545" cy="430593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1981201" y="990600"/>
            <a:ext cx="2971800" cy="706964"/>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uLnTx/>
                <a:uFillTx/>
                <a:ea typeface="+mj-ea"/>
                <a:cs typeface="+mj-cs"/>
              </a:rPr>
              <a:t>Conclusion</a:t>
            </a:r>
            <a:endParaRPr kumimoji="0" lang="en-US" sz="4000" b="1" i="0" u="none" strike="noStrike" kern="1200" cap="none" spc="0" normalizeH="0" baseline="0" noProof="0" dirty="0">
              <a:ln>
                <a:noFill/>
              </a:ln>
              <a:solidFill>
                <a:schemeClr val="tx2"/>
              </a:solidFill>
              <a:effectLst/>
              <a:uLnTx/>
              <a:uFillTx/>
              <a:ea typeface="+mj-ea"/>
              <a:cs typeface="+mj-cs"/>
            </a:endParaRPr>
          </a:p>
        </p:txBody>
      </p:sp>
      <p:sp>
        <p:nvSpPr>
          <p:cNvPr id="5" name="عنصر نائب للمحتوى 2"/>
          <p:cNvSpPr txBox="1">
            <a:spLocks/>
          </p:cNvSpPr>
          <p:nvPr/>
        </p:nvSpPr>
        <p:spPr>
          <a:xfrm>
            <a:off x="-59484" y="1676400"/>
            <a:ext cx="9203484" cy="3883025"/>
          </a:xfrm>
          <a:prstGeom prst="rect">
            <a:avLst/>
          </a:prstGeom>
        </p:spPr>
        <p:txBody>
          <a:bodyPr vert="horz">
            <a:noAutofit/>
          </a:bodyPr>
          <a:lstStyle/>
          <a:p>
            <a:pPr marL="274320" lvl="0" indent="-274320" algn="just">
              <a:lnSpc>
                <a:spcPct val="160000"/>
              </a:lnSpc>
              <a:spcBef>
                <a:spcPct val="20000"/>
              </a:spcBef>
              <a:buClr>
                <a:schemeClr val="accent3"/>
              </a:buClr>
              <a:buSzPct val="95000"/>
              <a:buFont typeface="Wingdings 2"/>
              <a:buChar char=""/>
            </a:pPr>
            <a:r>
              <a:rPr lang="en-US" sz="2000" dirty="0">
                <a:solidFill>
                  <a:schemeClr val="tx2"/>
                </a:solidFill>
              </a:rPr>
              <a:t>This robotic arm presents the design, and construction of a robotic arm, which can pick and sort objects of different colors. The aim of the project was to have a fully functional robotic arm which sorts different colored item and the target is achieved successfully. The color sensing section performed two main tasks object detection and color recognition. The cost-effective system was designed to perform continuous and reliable tasks without human errors using the simplest concepts. </a:t>
            </a:r>
          </a:p>
          <a:p>
            <a:pPr marL="274320" lvl="0" indent="-274320" algn="just">
              <a:lnSpc>
                <a:spcPct val="160000"/>
              </a:lnSpc>
              <a:spcBef>
                <a:spcPct val="20000"/>
              </a:spcBef>
              <a:buClr>
                <a:schemeClr val="accent3"/>
              </a:buClr>
              <a:buSzPct val="95000"/>
              <a:buFont typeface="Wingdings 2"/>
              <a:buChar char=""/>
            </a:pPr>
            <a:r>
              <a:rPr lang="en-US" sz="2000" dirty="0">
                <a:solidFill>
                  <a:schemeClr val="tx2"/>
                </a:solidFill>
              </a:rPr>
              <a:t>The robotic sorting systems are useful in industries and different household activities. In the final run of the project red, green, and blue Cubic were successfully sorted.</a:t>
            </a:r>
            <a:endParaRPr lang="en-US" sz="2000" dirty="0">
              <a:solidFill>
                <a:schemeClr val="tx2"/>
              </a:solidFill>
            </a:endParaRPr>
          </a:p>
        </p:txBody>
      </p:sp>
      <p:grpSp>
        <p:nvGrpSpPr>
          <p:cNvPr id="6" name="Group 2"/>
          <p:cNvGrpSpPr/>
          <p:nvPr/>
        </p:nvGrpSpPr>
        <p:grpSpPr>
          <a:xfrm>
            <a:off x="533400" y="609600"/>
            <a:ext cx="1258431" cy="1270078"/>
            <a:chOff x="2527882" y="1769366"/>
            <a:chExt cx="4068312" cy="4173038"/>
          </a:xfrm>
        </p:grpSpPr>
        <p:sp>
          <p:nvSpPr>
            <p:cNvPr id="7" name="Rectangle 8"/>
            <p:cNvSpPr/>
            <p:nvPr/>
          </p:nvSpPr>
          <p:spPr>
            <a:xfrm>
              <a:off x="2527882" y="3860800"/>
              <a:ext cx="2044119" cy="2024231"/>
            </a:xfrm>
            <a:custGeom>
              <a:avLst/>
              <a:gdLst/>
              <a:ahLst/>
              <a:cxnLst/>
              <a:rect l="l" t="t" r="r" b="b"/>
              <a:pathLst>
                <a:path w="2044119" h="2024231">
                  <a:moveTo>
                    <a:pt x="366464" y="0"/>
                  </a:moveTo>
                  <a:lnTo>
                    <a:pt x="556662" y="0"/>
                  </a:lnTo>
                  <a:cubicBezTo>
                    <a:pt x="561251" y="574041"/>
                    <a:pt x="908815" y="1117284"/>
                    <a:pt x="1480062" y="1349474"/>
                  </a:cubicBezTo>
                  <a:cubicBezTo>
                    <a:pt x="1664906" y="1424606"/>
                    <a:pt x="1856123" y="1460241"/>
                    <a:pt x="2044119" y="1459681"/>
                  </a:cubicBezTo>
                  <a:lnTo>
                    <a:pt x="2044119" y="1643731"/>
                  </a:lnTo>
                  <a:cubicBezTo>
                    <a:pt x="1976201" y="1643868"/>
                    <a:pt x="1907852" y="1639074"/>
                    <a:pt x="1839496" y="1629946"/>
                  </a:cubicBezTo>
                  <a:lnTo>
                    <a:pt x="1546504" y="2024231"/>
                  </a:lnTo>
                  <a:lnTo>
                    <a:pt x="955093" y="1783846"/>
                  </a:lnTo>
                  <a:lnTo>
                    <a:pt x="1025507" y="1299093"/>
                  </a:lnTo>
                  <a:cubicBezTo>
                    <a:pt x="905134" y="1209445"/>
                    <a:pt x="799404" y="1105116"/>
                    <a:pt x="713898" y="986746"/>
                  </a:cubicBezTo>
                  <a:lnTo>
                    <a:pt x="719682" y="1004573"/>
                  </a:lnTo>
                  <a:lnTo>
                    <a:pt x="195230" y="1037088"/>
                  </a:lnTo>
                  <a:lnTo>
                    <a:pt x="0" y="435261"/>
                  </a:lnTo>
                  <a:lnTo>
                    <a:pt x="381694" y="20215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Oval 21"/>
            <p:cNvSpPr/>
            <p:nvPr/>
          </p:nvSpPr>
          <p:spPr>
            <a:xfrm rot="437364">
              <a:off x="4621552" y="3784736"/>
              <a:ext cx="1916761" cy="2157668"/>
            </a:xfrm>
            <a:custGeom>
              <a:avLst/>
              <a:gdLst/>
              <a:ahLst/>
              <a:cxnLst/>
              <a:rect l="l" t="t" r="r" b="b"/>
              <a:pathLst>
                <a:path w="1916761" h="2157668">
                  <a:moveTo>
                    <a:pt x="1708415" y="144041"/>
                  </a:moveTo>
                  <a:lnTo>
                    <a:pt x="1725767" y="154715"/>
                  </a:lnTo>
                  <a:lnTo>
                    <a:pt x="1708415" y="150430"/>
                  </a:lnTo>
                  <a:close/>
                  <a:moveTo>
                    <a:pt x="1300025" y="24192"/>
                  </a:moveTo>
                  <a:lnTo>
                    <a:pt x="1489147" y="0"/>
                  </a:lnTo>
                  <a:cubicBezTo>
                    <a:pt x="1500273" y="82796"/>
                    <a:pt x="1504062" y="167059"/>
                    <a:pt x="1500308" y="252054"/>
                  </a:cubicBezTo>
                  <a:lnTo>
                    <a:pt x="1916761" y="480508"/>
                  </a:lnTo>
                  <a:lnTo>
                    <a:pt x="1751401" y="1090339"/>
                  </a:lnTo>
                  <a:lnTo>
                    <a:pt x="1246060" y="1081941"/>
                  </a:lnTo>
                  <a:cubicBezTo>
                    <a:pt x="1182167" y="1187433"/>
                    <a:pt x="1104758" y="1282578"/>
                    <a:pt x="1018020" y="1367515"/>
                  </a:cubicBezTo>
                  <a:lnTo>
                    <a:pt x="1183977" y="1795543"/>
                  </a:lnTo>
                  <a:lnTo>
                    <a:pt x="660625" y="2157668"/>
                  </a:lnTo>
                  <a:lnTo>
                    <a:pt x="452734" y="1979318"/>
                  </a:lnTo>
                  <a:lnTo>
                    <a:pt x="452343" y="1979754"/>
                  </a:lnTo>
                  <a:lnTo>
                    <a:pt x="407306" y="1940346"/>
                  </a:lnTo>
                  <a:lnTo>
                    <a:pt x="263664" y="1817114"/>
                  </a:lnTo>
                  <a:lnTo>
                    <a:pt x="265236" y="1816026"/>
                  </a:lnTo>
                  <a:lnTo>
                    <a:pt x="248277" y="1801186"/>
                  </a:lnTo>
                  <a:cubicBezTo>
                    <a:pt x="175016" y="1821669"/>
                    <a:pt x="99852" y="1836107"/>
                    <a:pt x="23294" y="1843500"/>
                  </a:cubicBezTo>
                  <a:lnTo>
                    <a:pt x="0" y="1661401"/>
                  </a:lnTo>
                  <a:cubicBezTo>
                    <a:pt x="586249" y="1594555"/>
                    <a:pt x="1099236" y="1182477"/>
                    <a:pt x="1261282" y="584868"/>
                  </a:cubicBezTo>
                  <a:cubicBezTo>
                    <a:pt x="1312404" y="396331"/>
                    <a:pt x="1323933" y="206529"/>
                    <a:pt x="1300025" y="2419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p>
          </p:txBody>
        </p:sp>
        <p:sp>
          <p:nvSpPr>
            <p:cNvPr id="9" name="Oval 21"/>
            <p:cNvSpPr/>
            <p:nvPr/>
          </p:nvSpPr>
          <p:spPr>
            <a:xfrm rot="437364">
              <a:off x="2587685" y="1769366"/>
              <a:ext cx="1903947" cy="2166804"/>
            </a:xfrm>
            <a:custGeom>
              <a:avLst/>
              <a:gdLst/>
              <a:ahLst/>
              <a:cxnLst/>
              <a:rect l="l" t="t" r="r" b="b"/>
              <a:pathLst>
                <a:path w="1903947" h="2166804">
                  <a:moveTo>
                    <a:pt x="1248722" y="0"/>
                  </a:moveTo>
                  <a:lnTo>
                    <a:pt x="1627097" y="360618"/>
                  </a:lnTo>
                  <a:lnTo>
                    <a:pt x="1623294" y="362966"/>
                  </a:lnTo>
                  <a:cubicBezTo>
                    <a:pt x="1706758" y="337014"/>
                    <a:pt x="1792834" y="318893"/>
                    <a:pt x="1880669" y="309126"/>
                  </a:cubicBezTo>
                  <a:lnTo>
                    <a:pt x="1903947" y="491102"/>
                  </a:lnTo>
                  <a:cubicBezTo>
                    <a:pt x="1322097" y="562522"/>
                    <a:pt x="814151" y="973268"/>
                    <a:pt x="653054" y="1567381"/>
                  </a:cubicBezTo>
                  <a:cubicBezTo>
                    <a:pt x="600572" y="1760932"/>
                    <a:pt x="589817" y="1955818"/>
                    <a:pt x="615630" y="2142672"/>
                  </a:cubicBezTo>
                  <a:lnTo>
                    <a:pt x="426969" y="2166804"/>
                  </a:lnTo>
                  <a:cubicBezTo>
                    <a:pt x="416234" y="2094458"/>
                    <a:pt x="410995" y="2020927"/>
                    <a:pt x="410980" y="1946726"/>
                  </a:cubicBezTo>
                  <a:lnTo>
                    <a:pt x="0" y="1721274"/>
                  </a:lnTo>
                  <a:lnTo>
                    <a:pt x="165358" y="1111442"/>
                  </a:lnTo>
                  <a:lnTo>
                    <a:pt x="636319" y="1119271"/>
                  </a:lnTo>
                  <a:cubicBezTo>
                    <a:pt x="700213" y="1007851"/>
                    <a:pt x="777366" y="906262"/>
                    <a:pt x="864645" y="815331"/>
                  </a:cubicBezTo>
                  <a:lnTo>
                    <a:pt x="706904" y="3345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p>
          </p:txBody>
        </p:sp>
        <p:sp>
          <p:nvSpPr>
            <p:cNvPr id="10" name="Rectangle 15"/>
            <p:cNvSpPr/>
            <p:nvPr/>
          </p:nvSpPr>
          <p:spPr>
            <a:xfrm>
              <a:off x="4555381" y="1792645"/>
              <a:ext cx="2040813" cy="2068155"/>
            </a:xfrm>
            <a:custGeom>
              <a:avLst/>
              <a:gdLst/>
              <a:ahLst/>
              <a:cxnLst/>
              <a:rect l="l" t="t" r="r" b="b"/>
              <a:pathLst>
                <a:path w="2040813" h="2068155">
                  <a:moveTo>
                    <a:pt x="520053" y="0"/>
                  </a:moveTo>
                  <a:lnTo>
                    <a:pt x="1111462" y="240384"/>
                  </a:lnTo>
                  <a:lnTo>
                    <a:pt x="1036786" y="754460"/>
                  </a:lnTo>
                  <a:lnTo>
                    <a:pt x="1021317" y="748171"/>
                  </a:lnTo>
                  <a:cubicBezTo>
                    <a:pt x="1142506" y="837417"/>
                    <a:pt x="1249045" y="941474"/>
                    <a:pt x="1335290" y="1059739"/>
                  </a:cubicBezTo>
                  <a:lnTo>
                    <a:pt x="1814020" y="1005063"/>
                  </a:lnTo>
                  <a:lnTo>
                    <a:pt x="2040813" y="1596059"/>
                  </a:lnTo>
                  <a:lnTo>
                    <a:pt x="1672411" y="1848385"/>
                  </a:lnTo>
                  <a:cubicBezTo>
                    <a:pt x="1682906" y="1920885"/>
                    <a:pt x="1688379" y="1994315"/>
                    <a:pt x="1687912" y="2068155"/>
                  </a:cubicBezTo>
                  <a:lnTo>
                    <a:pt x="1497249" y="2068155"/>
                  </a:lnTo>
                  <a:cubicBezTo>
                    <a:pt x="1499106" y="1488724"/>
                    <a:pt x="1150503" y="938186"/>
                    <a:pt x="574393" y="704018"/>
                  </a:cubicBezTo>
                  <a:cubicBezTo>
                    <a:pt x="467666" y="660637"/>
                    <a:pt x="358815" y="630425"/>
                    <a:pt x="249685" y="612618"/>
                  </a:cubicBezTo>
                  <a:cubicBezTo>
                    <a:pt x="213308" y="606683"/>
                    <a:pt x="176901" y="602126"/>
                    <a:pt x="140531" y="598919"/>
                  </a:cubicBezTo>
                  <a:cubicBezTo>
                    <a:pt x="93574" y="594779"/>
                    <a:pt x="46680" y="592889"/>
                    <a:pt x="0" y="593905"/>
                  </a:cubicBezTo>
                  <a:lnTo>
                    <a:pt x="0" y="409496"/>
                  </a:lnTo>
                  <a:cubicBezTo>
                    <a:pt x="74584" y="408781"/>
                    <a:pt x="149703" y="413983"/>
                    <a:pt x="224810" y="424420"/>
                  </a:cubicBezTo>
                  <a:lnTo>
                    <a:pt x="209339" y="4181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838200"/>
            <a:ext cx="8229600" cy="1143000"/>
          </a:xfrm>
        </p:spPr>
        <p:txBody>
          <a:bodyPr>
            <a:normAutofit/>
          </a:bodyPr>
          <a:lstStyle/>
          <a:p>
            <a:pPr algn="ctr"/>
            <a:r>
              <a:rPr lang="en-US" sz="6000" b="1" dirty="0" smtClean="0">
                <a:latin typeface="+mn-lt"/>
              </a:rPr>
              <a:t>THANKS!</a:t>
            </a:r>
            <a:endParaRPr lang="en-US" sz="6000" b="1" dirty="0">
              <a:latin typeface="+mn-lt"/>
            </a:endParaRPr>
          </a:p>
        </p:txBody>
      </p:sp>
      <p:sp>
        <p:nvSpPr>
          <p:cNvPr id="4" name="Google Shape;349;p34"/>
          <p:cNvSpPr txBox="1">
            <a:spLocks noGrp="1"/>
          </p:cNvSpPr>
          <p:nvPr>
            <p:ph idx="1"/>
          </p:nvPr>
        </p:nvSpPr>
        <p:spPr>
          <a:xfrm>
            <a:off x="2209800" y="3276600"/>
            <a:ext cx="2819400" cy="8382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sz="2800" dirty="0">
                <a:solidFill>
                  <a:schemeClr val="accent2"/>
                </a:solidFill>
                <a:ea typeface="Titillium Web"/>
                <a:cs typeface="Titillium Web"/>
                <a:sym typeface="Titillium Web"/>
              </a:rPr>
              <a:t>Any questions</a:t>
            </a:r>
            <a:r>
              <a:rPr lang="en" sz="2800" dirty="0" smtClean="0">
                <a:solidFill>
                  <a:schemeClr val="accent2"/>
                </a:solidFill>
                <a:ea typeface="Titillium Web"/>
                <a:cs typeface="Titillium Web"/>
                <a:sym typeface="Titillium Web"/>
              </a:rPr>
              <a:t>?</a:t>
            </a:r>
            <a:endParaRPr sz="2800" dirty="0">
              <a:solidFill>
                <a:schemeClr val="accent2"/>
              </a:solidFill>
              <a:ea typeface="Titillium Web"/>
              <a:cs typeface="Titillium Web"/>
              <a:sym typeface="Titillium Web"/>
            </a:endParaRPr>
          </a:p>
        </p:txBody>
      </p:sp>
      <p:pic>
        <p:nvPicPr>
          <p:cNvPr id="10" name="صورة 9" descr="wp8715246.jpg"/>
          <p:cNvPicPr>
            <a:picLocks noChangeAspect="1"/>
          </p:cNvPicPr>
          <p:nvPr/>
        </p:nvPicPr>
        <p:blipFill>
          <a:blip r:embed="rId2" cstate="print">
            <a:clrChange>
              <a:clrFrom>
                <a:srgbClr val="060709"/>
              </a:clrFrom>
              <a:clrTo>
                <a:srgbClr val="060709">
                  <a:alpha val="0"/>
                </a:srgbClr>
              </a:clrTo>
            </a:clrChange>
          </a:blip>
          <a:srcRect l="19077" b="10539"/>
          <a:stretch>
            <a:fillRect/>
          </a:stretch>
        </p:blipFill>
        <p:spPr>
          <a:xfrm rot="16200000">
            <a:off x="-316488" y="316490"/>
            <a:ext cx="3704530" cy="3071553"/>
          </a:xfrm>
          <a:prstGeom prst="rect">
            <a:avLst/>
          </a:prstGeom>
        </p:spPr>
      </p:pic>
      <p:pic>
        <p:nvPicPr>
          <p:cNvPr id="11" name="صورة 10" descr="wp8715246.jpg"/>
          <p:cNvPicPr>
            <a:picLocks noChangeAspect="1"/>
          </p:cNvPicPr>
          <p:nvPr/>
        </p:nvPicPr>
        <p:blipFill>
          <a:blip r:embed="rId2" cstate="print">
            <a:clrChange>
              <a:clrFrom>
                <a:srgbClr val="060709"/>
              </a:clrFrom>
              <a:clrTo>
                <a:srgbClr val="060709">
                  <a:alpha val="0"/>
                </a:srgbClr>
              </a:clrTo>
            </a:clrChange>
          </a:blip>
          <a:srcRect l="19077" b="10539"/>
          <a:stretch>
            <a:fillRect/>
          </a:stretch>
        </p:blipFill>
        <p:spPr>
          <a:xfrm rot="5400000" flipH="1">
            <a:off x="4359021" y="2073021"/>
            <a:ext cx="5231960" cy="433799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descr="OIP (1).jpg"/>
          <p:cNvPicPr>
            <a:picLocks noChangeAspect="1"/>
          </p:cNvPicPr>
          <p:nvPr/>
        </p:nvPicPr>
        <p:blipFill>
          <a:blip r:embed="rId2">
            <a:clrChange>
              <a:clrFrom>
                <a:srgbClr val="FEFEFE"/>
              </a:clrFrom>
              <a:clrTo>
                <a:srgbClr val="FEFEFE">
                  <a:alpha val="0"/>
                </a:srgbClr>
              </a:clrTo>
            </a:clrChange>
          </a:blip>
          <a:srcRect l="13559" t="5901" r="10170" b="7547"/>
          <a:stretch>
            <a:fillRect/>
          </a:stretch>
        </p:blipFill>
        <p:spPr>
          <a:xfrm flipH="1">
            <a:off x="0" y="152400"/>
            <a:ext cx="3429000" cy="6705600"/>
          </a:xfrm>
          <a:prstGeom prst="rect">
            <a:avLst/>
          </a:prstGeom>
        </p:spPr>
      </p:pic>
      <p:sp>
        <p:nvSpPr>
          <p:cNvPr id="5" name="عنوان 1"/>
          <p:cNvSpPr>
            <a:spLocks noGrp="1"/>
          </p:cNvSpPr>
          <p:nvPr>
            <p:ph type="title"/>
          </p:nvPr>
        </p:nvSpPr>
        <p:spPr>
          <a:xfrm>
            <a:off x="2971800" y="914400"/>
            <a:ext cx="5703046" cy="706964"/>
          </a:xfrm>
        </p:spPr>
        <p:txBody>
          <a:bodyPr>
            <a:noAutofit/>
          </a:bodyPr>
          <a:lstStyle/>
          <a:p>
            <a:r>
              <a:rPr lang="en-US" sz="4000" b="1" dirty="0" smtClean="0">
                <a:latin typeface="+mn-lt"/>
              </a:rPr>
              <a:t>Project Objectives</a:t>
            </a:r>
            <a:endParaRPr lang="en-US" sz="4000" b="1" dirty="0">
              <a:latin typeface="+mn-lt"/>
            </a:endParaRPr>
          </a:p>
        </p:txBody>
      </p:sp>
      <p:sp>
        <p:nvSpPr>
          <p:cNvPr id="6" name="عنصر نائب للمحتوى 2"/>
          <p:cNvSpPr>
            <a:spLocks noGrp="1"/>
          </p:cNvSpPr>
          <p:nvPr>
            <p:ph idx="1"/>
          </p:nvPr>
        </p:nvSpPr>
        <p:spPr>
          <a:xfrm>
            <a:off x="2819400" y="2743200"/>
            <a:ext cx="6324600" cy="3416300"/>
          </a:xfrm>
        </p:spPr>
        <p:txBody>
          <a:bodyPr>
            <a:normAutofit/>
          </a:bodyPr>
          <a:lstStyle/>
          <a:p>
            <a:pPr>
              <a:lnSpc>
                <a:spcPct val="150000"/>
              </a:lnSpc>
              <a:buClr>
                <a:schemeClr val="tx2"/>
              </a:buClr>
              <a:buSzPct val="100000"/>
            </a:pPr>
            <a:r>
              <a:rPr lang="en-US" sz="2000" dirty="0" smtClean="0">
                <a:solidFill>
                  <a:schemeClr val="tx2"/>
                </a:solidFill>
              </a:rPr>
              <a:t>Separated faulty and correct objects.</a:t>
            </a:r>
          </a:p>
          <a:p>
            <a:pPr>
              <a:lnSpc>
                <a:spcPct val="150000"/>
              </a:lnSpc>
              <a:buClr>
                <a:schemeClr val="tx2"/>
              </a:buClr>
            </a:pPr>
            <a:r>
              <a:rPr lang="en-US" sz="2000" dirty="0" smtClean="0">
                <a:solidFill>
                  <a:schemeClr val="tx2"/>
                </a:solidFill>
              </a:rPr>
              <a:t>Analyze the properties of the object.</a:t>
            </a:r>
          </a:p>
          <a:p>
            <a:pPr>
              <a:lnSpc>
                <a:spcPct val="150000"/>
              </a:lnSpc>
              <a:buClr>
                <a:schemeClr val="tx2"/>
              </a:buClr>
            </a:pPr>
            <a:r>
              <a:rPr lang="en-US" sz="2000" dirty="0" smtClean="0">
                <a:solidFill>
                  <a:schemeClr val="tx2"/>
                </a:solidFill>
              </a:rPr>
              <a:t>Put every single object to its specified place.</a:t>
            </a:r>
          </a:p>
          <a:p>
            <a:pPr>
              <a:lnSpc>
                <a:spcPct val="150000"/>
              </a:lnSpc>
              <a:buClr>
                <a:schemeClr val="tx2"/>
              </a:buClr>
            </a:pPr>
            <a:r>
              <a:rPr lang="en-US" sz="2000" dirty="0" smtClean="0">
                <a:solidFill>
                  <a:schemeClr val="tx2"/>
                </a:solidFill>
              </a:rPr>
              <a:t>Reduce labor costs.</a:t>
            </a:r>
            <a:endParaRPr lang="en-US" sz="2000" dirty="0">
              <a:solidFill>
                <a:schemeClr val="tx2"/>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وان 1"/>
          <p:cNvSpPr txBox="1"/>
          <p:nvPr/>
        </p:nvSpPr>
        <p:spPr>
          <a:xfrm>
            <a:off x="533400" y="1905000"/>
            <a:ext cx="5562600" cy="1857375"/>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sz="4000" b="1" i="0" u="none" strike="noStrike" kern="1200" cap="none" spc="0" normalizeH="0" baseline="0" noProof="0" dirty="0" smtClean="0">
                <a:ln>
                  <a:noFill/>
                </a:ln>
                <a:solidFill>
                  <a:schemeClr val="tx2"/>
                </a:solidFill>
                <a:effectLst/>
                <a:uLnTx/>
                <a:uFillTx/>
                <a:ea typeface="+mj-ea"/>
                <a:cs typeface="+mj-cs"/>
              </a:rPr>
              <a:t>Flow Chart of the project</a:t>
            </a:r>
            <a:endParaRPr kumimoji="0" lang="en-US" sz="4000" b="1" i="0" u="none" strike="noStrike" kern="1200" cap="none" spc="0" normalizeH="0" baseline="0" noProof="0" dirty="0">
              <a:ln>
                <a:noFill/>
              </a:ln>
              <a:solidFill>
                <a:schemeClr val="tx2"/>
              </a:solidFill>
              <a:effectLst/>
              <a:uLnTx/>
              <a:uFillTx/>
              <a:ea typeface="+mj-ea"/>
              <a:cs typeface="+mj-cs"/>
            </a:endParaRPr>
          </a:p>
        </p:txBody>
      </p:sp>
      <p:pic>
        <p:nvPicPr>
          <p:cNvPr id="5" name="Content Placeholder 6" descr="لقطة الشاشة (88)"/>
          <p:cNvPicPr>
            <a:picLocks noChangeAspect="1"/>
          </p:cNvPicPr>
          <p:nvPr/>
        </p:nvPicPr>
        <p:blipFill>
          <a:blip r:embed="rId2">
            <a:clrChange>
              <a:clrFrom>
                <a:srgbClr val="FFFFFF"/>
              </a:clrFrom>
              <a:clrTo>
                <a:srgbClr val="FFFFFF">
                  <a:alpha val="0"/>
                </a:srgbClr>
              </a:clrTo>
            </a:clrChange>
          </a:blip>
          <a:stretch>
            <a:fillRect/>
          </a:stretch>
        </p:blipFill>
        <p:spPr>
          <a:xfrm>
            <a:off x="5029200" y="0"/>
            <a:ext cx="4363720" cy="6858000"/>
          </a:xfrm>
          <a:prstGeom prst="rect">
            <a:avLst/>
          </a:prstGeom>
        </p:spPr>
      </p:pic>
      <p:grpSp>
        <p:nvGrpSpPr>
          <p:cNvPr id="6" name="Group 2"/>
          <p:cNvGrpSpPr/>
          <p:nvPr/>
        </p:nvGrpSpPr>
        <p:grpSpPr>
          <a:xfrm>
            <a:off x="381000" y="1828800"/>
            <a:ext cx="783878" cy="866870"/>
            <a:chOff x="2527882" y="1769366"/>
            <a:chExt cx="4068312" cy="4173038"/>
          </a:xfrm>
        </p:grpSpPr>
        <p:sp>
          <p:nvSpPr>
            <p:cNvPr id="7" name="Rectangle 8"/>
            <p:cNvSpPr/>
            <p:nvPr/>
          </p:nvSpPr>
          <p:spPr>
            <a:xfrm>
              <a:off x="2527882" y="3860800"/>
              <a:ext cx="2044119" cy="2024231"/>
            </a:xfrm>
            <a:custGeom>
              <a:avLst/>
              <a:gdLst/>
              <a:ahLst/>
              <a:cxnLst/>
              <a:rect l="l" t="t" r="r" b="b"/>
              <a:pathLst>
                <a:path w="2044119" h="2024231">
                  <a:moveTo>
                    <a:pt x="366464" y="0"/>
                  </a:moveTo>
                  <a:lnTo>
                    <a:pt x="556662" y="0"/>
                  </a:lnTo>
                  <a:cubicBezTo>
                    <a:pt x="561251" y="574041"/>
                    <a:pt x="908815" y="1117284"/>
                    <a:pt x="1480062" y="1349474"/>
                  </a:cubicBezTo>
                  <a:cubicBezTo>
                    <a:pt x="1664906" y="1424606"/>
                    <a:pt x="1856123" y="1460241"/>
                    <a:pt x="2044119" y="1459681"/>
                  </a:cubicBezTo>
                  <a:lnTo>
                    <a:pt x="2044119" y="1643731"/>
                  </a:lnTo>
                  <a:cubicBezTo>
                    <a:pt x="1976201" y="1643868"/>
                    <a:pt x="1907852" y="1639074"/>
                    <a:pt x="1839496" y="1629946"/>
                  </a:cubicBezTo>
                  <a:lnTo>
                    <a:pt x="1546504" y="2024231"/>
                  </a:lnTo>
                  <a:lnTo>
                    <a:pt x="955093" y="1783846"/>
                  </a:lnTo>
                  <a:lnTo>
                    <a:pt x="1025507" y="1299093"/>
                  </a:lnTo>
                  <a:cubicBezTo>
                    <a:pt x="905134" y="1209445"/>
                    <a:pt x="799404" y="1105116"/>
                    <a:pt x="713898" y="986746"/>
                  </a:cubicBezTo>
                  <a:lnTo>
                    <a:pt x="719682" y="1004573"/>
                  </a:lnTo>
                  <a:lnTo>
                    <a:pt x="195230" y="1037088"/>
                  </a:lnTo>
                  <a:lnTo>
                    <a:pt x="0" y="435261"/>
                  </a:lnTo>
                  <a:lnTo>
                    <a:pt x="381694" y="20215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 name="Oval 21"/>
            <p:cNvSpPr/>
            <p:nvPr/>
          </p:nvSpPr>
          <p:spPr>
            <a:xfrm rot="437364">
              <a:off x="4621552" y="3784736"/>
              <a:ext cx="1916761" cy="2157668"/>
            </a:xfrm>
            <a:custGeom>
              <a:avLst/>
              <a:gdLst/>
              <a:ahLst/>
              <a:cxnLst/>
              <a:rect l="l" t="t" r="r" b="b"/>
              <a:pathLst>
                <a:path w="1916761" h="2157668">
                  <a:moveTo>
                    <a:pt x="1708415" y="144041"/>
                  </a:moveTo>
                  <a:lnTo>
                    <a:pt x="1725767" y="154715"/>
                  </a:lnTo>
                  <a:lnTo>
                    <a:pt x="1708415" y="150430"/>
                  </a:lnTo>
                  <a:close/>
                  <a:moveTo>
                    <a:pt x="1300025" y="24192"/>
                  </a:moveTo>
                  <a:lnTo>
                    <a:pt x="1489147" y="0"/>
                  </a:lnTo>
                  <a:cubicBezTo>
                    <a:pt x="1500273" y="82796"/>
                    <a:pt x="1504062" y="167059"/>
                    <a:pt x="1500308" y="252054"/>
                  </a:cubicBezTo>
                  <a:lnTo>
                    <a:pt x="1916761" y="480508"/>
                  </a:lnTo>
                  <a:lnTo>
                    <a:pt x="1751401" y="1090339"/>
                  </a:lnTo>
                  <a:lnTo>
                    <a:pt x="1246060" y="1081941"/>
                  </a:lnTo>
                  <a:cubicBezTo>
                    <a:pt x="1182167" y="1187433"/>
                    <a:pt x="1104758" y="1282578"/>
                    <a:pt x="1018020" y="1367515"/>
                  </a:cubicBezTo>
                  <a:lnTo>
                    <a:pt x="1183977" y="1795543"/>
                  </a:lnTo>
                  <a:lnTo>
                    <a:pt x="660625" y="2157668"/>
                  </a:lnTo>
                  <a:lnTo>
                    <a:pt x="452734" y="1979318"/>
                  </a:lnTo>
                  <a:lnTo>
                    <a:pt x="452343" y="1979754"/>
                  </a:lnTo>
                  <a:lnTo>
                    <a:pt x="407306" y="1940346"/>
                  </a:lnTo>
                  <a:lnTo>
                    <a:pt x="263664" y="1817114"/>
                  </a:lnTo>
                  <a:lnTo>
                    <a:pt x="265236" y="1816026"/>
                  </a:lnTo>
                  <a:lnTo>
                    <a:pt x="248277" y="1801186"/>
                  </a:lnTo>
                  <a:cubicBezTo>
                    <a:pt x="175016" y="1821669"/>
                    <a:pt x="99852" y="1836107"/>
                    <a:pt x="23294" y="1843500"/>
                  </a:cubicBezTo>
                  <a:lnTo>
                    <a:pt x="0" y="1661401"/>
                  </a:lnTo>
                  <a:cubicBezTo>
                    <a:pt x="586249" y="1594555"/>
                    <a:pt x="1099236" y="1182477"/>
                    <a:pt x="1261282" y="584868"/>
                  </a:cubicBezTo>
                  <a:cubicBezTo>
                    <a:pt x="1312404" y="396331"/>
                    <a:pt x="1323933" y="206529"/>
                    <a:pt x="1300025" y="2419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p>
          </p:txBody>
        </p:sp>
        <p:sp>
          <p:nvSpPr>
            <p:cNvPr id="9" name="Oval 21"/>
            <p:cNvSpPr/>
            <p:nvPr/>
          </p:nvSpPr>
          <p:spPr>
            <a:xfrm rot="437364">
              <a:off x="2587685" y="1769366"/>
              <a:ext cx="1903947" cy="2166804"/>
            </a:xfrm>
            <a:custGeom>
              <a:avLst/>
              <a:gdLst/>
              <a:ahLst/>
              <a:cxnLst/>
              <a:rect l="l" t="t" r="r" b="b"/>
              <a:pathLst>
                <a:path w="1903947" h="2166804">
                  <a:moveTo>
                    <a:pt x="1248722" y="0"/>
                  </a:moveTo>
                  <a:lnTo>
                    <a:pt x="1627097" y="360618"/>
                  </a:lnTo>
                  <a:lnTo>
                    <a:pt x="1623294" y="362966"/>
                  </a:lnTo>
                  <a:cubicBezTo>
                    <a:pt x="1706758" y="337014"/>
                    <a:pt x="1792834" y="318893"/>
                    <a:pt x="1880669" y="309126"/>
                  </a:cubicBezTo>
                  <a:lnTo>
                    <a:pt x="1903947" y="491102"/>
                  </a:lnTo>
                  <a:cubicBezTo>
                    <a:pt x="1322097" y="562522"/>
                    <a:pt x="814151" y="973268"/>
                    <a:pt x="653054" y="1567381"/>
                  </a:cubicBezTo>
                  <a:cubicBezTo>
                    <a:pt x="600572" y="1760932"/>
                    <a:pt x="589817" y="1955818"/>
                    <a:pt x="615630" y="2142672"/>
                  </a:cubicBezTo>
                  <a:lnTo>
                    <a:pt x="426969" y="2166804"/>
                  </a:lnTo>
                  <a:cubicBezTo>
                    <a:pt x="416234" y="2094458"/>
                    <a:pt x="410995" y="2020927"/>
                    <a:pt x="410980" y="1946726"/>
                  </a:cubicBezTo>
                  <a:lnTo>
                    <a:pt x="0" y="1721274"/>
                  </a:lnTo>
                  <a:lnTo>
                    <a:pt x="165358" y="1111442"/>
                  </a:lnTo>
                  <a:lnTo>
                    <a:pt x="636319" y="1119271"/>
                  </a:lnTo>
                  <a:cubicBezTo>
                    <a:pt x="700213" y="1007851"/>
                    <a:pt x="777366" y="906262"/>
                    <a:pt x="864645" y="815331"/>
                  </a:cubicBezTo>
                  <a:lnTo>
                    <a:pt x="706904" y="3345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p>
          </p:txBody>
        </p:sp>
        <p:sp>
          <p:nvSpPr>
            <p:cNvPr id="10" name="Rectangle 15"/>
            <p:cNvSpPr/>
            <p:nvPr/>
          </p:nvSpPr>
          <p:spPr>
            <a:xfrm>
              <a:off x="4555381" y="1792645"/>
              <a:ext cx="2040813" cy="2068155"/>
            </a:xfrm>
            <a:custGeom>
              <a:avLst/>
              <a:gdLst/>
              <a:ahLst/>
              <a:cxnLst/>
              <a:rect l="l" t="t" r="r" b="b"/>
              <a:pathLst>
                <a:path w="2040813" h="2068155">
                  <a:moveTo>
                    <a:pt x="520053" y="0"/>
                  </a:moveTo>
                  <a:lnTo>
                    <a:pt x="1111462" y="240384"/>
                  </a:lnTo>
                  <a:lnTo>
                    <a:pt x="1036786" y="754460"/>
                  </a:lnTo>
                  <a:lnTo>
                    <a:pt x="1021317" y="748171"/>
                  </a:lnTo>
                  <a:cubicBezTo>
                    <a:pt x="1142506" y="837417"/>
                    <a:pt x="1249045" y="941474"/>
                    <a:pt x="1335290" y="1059739"/>
                  </a:cubicBezTo>
                  <a:lnTo>
                    <a:pt x="1814020" y="1005063"/>
                  </a:lnTo>
                  <a:lnTo>
                    <a:pt x="2040813" y="1596059"/>
                  </a:lnTo>
                  <a:lnTo>
                    <a:pt x="1672411" y="1848385"/>
                  </a:lnTo>
                  <a:cubicBezTo>
                    <a:pt x="1682906" y="1920885"/>
                    <a:pt x="1688379" y="1994315"/>
                    <a:pt x="1687912" y="2068155"/>
                  </a:cubicBezTo>
                  <a:lnTo>
                    <a:pt x="1497249" y="2068155"/>
                  </a:lnTo>
                  <a:cubicBezTo>
                    <a:pt x="1499106" y="1488724"/>
                    <a:pt x="1150503" y="938186"/>
                    <a:pt x="574393" y="704018"/>
                  </a:cubicBezTo>
                  <a:cubicBezTo>
                    <a:pt x="467666" y="660637"/>
                    <a:pt x="358815" y="630425"/>
                    <a:pt x="249685" y="612618"/>
                  </a:cubicBezTo>
                  <a:cubicBezTo>
                    <a:pt x="213308" y="606683"/>
                    <a:pt x="176901" y="602126"/>
                    <a:pt x="140531" y="598919"/>
                  </a:cubicBezTo>
                  <a:cubicBezTo>
                    <a:pt x="93574" y="594779"/>
                    <a:pt x="46680" y="592889"/>
                    <a:pt x="0" y="593905"/>
                  </a:cubicBezTo>
                  <a:lnTo>
                    <a:pt x="0" y="409496"/>
                  </a:lnTo>
                  <a:cubicBezTo>
                    <a:pt x="74584" y="408781"/>
                    <a:pt x="149703" y="413983"/>
                    <a:pt x="224810" y="424420"/>
                  </a:cubicBezTo>
                  <a:lnTo>
                    <a:pt x="209339" y="4181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14400"/>
            <a:ext cx="8229600" cy="4389120"/>
          </a:xfrm>
        </p:spPr>
        <p:txBody>
          <a:bodyPr/>
          <a:lstStyle/>
          <a:p>
            <a:r>
              <a:rPr lang="en" sz="2800" b="1" dirty="0" smtClean="0">
                <a:solidFill>
                  <a:schemeClr val="tx2"/>
                </a:solidFill>
              </a:rPr>
              <a:t>The Robot </a:t>
            </a:r>
            <a:r>
              <a:rPr lang="en-US" sz="2800" b="1" dirty="0" smtClean="0">
                <a:solidFill>
                  <a:schemeClr val="tx2"/>
                </a:solidFill>
              </a:rPr>
              <a:t>consists</a:t>
            </a:r>
            <a:r>
              <a:rPr lang="en" sz="2800" b="1" dirty="0" smtClean="0">
                <a:solidFill>
                  <a:schemeClr val="tx2"/>
                </a:solidFill>
              </a:rPr>
              <a:t> </a:t>
            </a:r>
            <a:r>
              <a:rPr lang="en" sz="2800" b="1" dirty="0" smtClean="0">
                <a:solidFill>
                  <a:schemeClr val="tx2"/>
                </a:solidFill>
              </a:rPr>
              <a:t>of two main parts</a:t>
            </a:r>
            <a:r>
              <a:rPr lang="en" sz="2800" b="1" dirty="0" smtClean="0">
                <a:solidFill>
                  <a:schemeClr val="tx2"/>
                </a:solidFill>
              </a:rPr>
              <a:t>:</a:t>
            </a:r>
          </a:p>
          <a:p>
            <a:pPr>
              <a:buNone/>
            </a:pPr>
            <a:endParaRPr lang="en" dirty="0" smtClean="0">
              <a:solidFill>
                <a:schemeClr val="tx2"/>
              </a:solidFill>
            </a:endParaRPr>
          </a:p>
          <a:p>
            <a:pPr marL="514350" indent="-514350">
              <a:buFont typeface="+mj-lt"/>
              <a:buAutoNum type="arabicPeriod"/>
            </a:pPr>
            <a:r>
              <a:rPr lang="en" dirty="0" smtClean="0">
                <a:solidFill>
                  <a:schemeClr val="tx2"/>
                </a:solidFill>
              </a:rPr>
              <a:t>Robot Arm.</a:t>
            </a:r>
          </a:p>
          <a:p>
            <a:pPr marL="514350" indent="-514350">
              <a:buFont typeface="+mj-lt"/>
              <a:buAutoNum type="arabicPeriod"/>
            </a:pPr>
            <a:endParaRPr lang="en" dirty="0" smtClean="0">
              <a:solidFill>
                <a:schemeClr val="tx2"/>
              </a:solidFill>
            </a:endParaRPr>
          </a:p>
          <a:p>
            <a:pPr marL="514350" indent="-514350">
              <a:buFont typeface="+mj-lt"/>
              <a:buAutoNum type="arabicPeriod"/>
            </a:pPr>
            <a:endParaRPr lang="en" dirty="0" smtClean="0">
              <a:solidFill>
                <a:schemeClr val="tx2"/>
              </a:solidFill>
            </a:endParaRPr>
          </a:p>
          <a:p>
            <a:pPr marL="514350" indent="-514350">
              <a:buFont typeface="+mj-lt"/>
              <a:buAutoNum type="arabicPeriod"/>
            </a:pPr>
            <a:endParaRPr lang="en" dirty="0" smtClean="0">
              <a:solidFill>
                <a:schemeClr val="tx2"/>
              </a:solidFill>
            </a:endParaRPr>
          </a:p>
          <a:p>
            <a:pPr marL="514350" indent="-514350">
              <a:buFont typeface="+mj-lt"/>
              <a:buAutoNum type="arabicPeriod"/>
            </a:pPr>
            <a:r>
              <a:rPr lang="en" dirty="0" smtClean="0">
                <a:solidFill>
                  <a:schemeClr val="tx2"/>
                </a:solidFill>
              </a:rPr>
              <a:t>Conveyor Belt.</a:t>
            </a:r>
            <a:endParaRPr lang="en-US" dirty="0">
              <a:solidFill>
                <a:schemeClr val="tx2"/>
              </a:solidFill>
            </a:endParaRPr>
          </a:p>
        </p:txBody>
      </p:sp>
      <p:pic>
        <p:nvPicPr>
          <p:cNvPr id="1026" name="Picture 2"/>
          <p:cNvPicPr>
            <a:picLocks noChangeAspect="1" noChangeArrowheads="1"/>
          </p:cNvPicPr>
          <p:nvPr/>
        </p:nvPicPr>
        <p:blipFill>
          <a:blip r:embed="rId2"/>
          <a:srcRect l="39239" t="33333" r="36164" b="20833"/>
          <a:stretch>
            <a:fillRect/>
          </a:stretch>
        </p:blipFill>
        <p:spPr bwMode="auto">
          <a:xfrm>
            <a:off x="4191000" y="1480457"/>
            <a:ext cx="4114800" cy="4310743"/>
          </a:xfrm>
          <a:prstGeom prst="rect">
            <a:avLst/>
          </a:prstGeom>
          <a:noFill/>
          <a:ln w="9525">
            <a:noFill/>
            <a:miter lim="800000"/>
            <a:headEnd/>
            <a:tailEnd/>
          </a:ln>
          <a:effectLst/>
        </p:spPr>
      </p:pic>
      <p:cxnSp>
        <p:nvCxnSpPr>
          <p:cNvPr id="6" name="رابط كسهم مستقيم 5"/>
          <p:cNvCxnSpPr/>
          <p:nvPr/>
        </p:nvCxnSpPr>
        <p:spPr>
          <a:xfrm rot="10800000">
            <a:off x="3200400" y="4114800"/>
            <a:ext cx="3429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rot="10800000">
            <a:off x="2133600" y="2362200"/>
            <a:ext cx="3429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533400" y="762000"/>
            <a:ext cx="5572919" cy="713936"/>
          </a:xfrm>
          <a:prstGeom prst="rect">
            <a:avLst/>
          </a:prstGeom>
        </p:spPr>
        <p:txBody>
          <a:bodyPr vert="horz" lIns="0" rIns="0" bIns="0" anchor="b">
            <a:noAutofit/>
          </a:bodyPr>
          <a:lstStyle/>
          <a:p>
            <a:pPr lvl="0">
              <a:spcBef>
                <a:spcPct val="0"/>
              </a:spcBef>
            </a:pPr>
            <a:r>
              <a:rPr lang="en-US" sz="4000" b="1" dirty="0" smtClean="0">
                <a:solidFill>
                  <a:schemeClr val="tx2"/>
                </a:solidFill>
                <a:ea typeface="+mj-ea"/>
                <a:cs typeface="+mj-cs"/>
              </a:rPr>
              <a:t>Robot </a:t>
            </a:r>
            <a:r>
              <a:rPr kumimoji="0" lang="en-US" sz="4000" b="1" i="0" u="none" strike="noStrike" kern="1200" cap="none" spc="0" normalizeH="0" baseline="0" noProof="0" dirty="0" smtClean="0">
                <a:ln>
                  <a:noFill/>
                </a:ln>
                <a:solidFill>
                  <a:schemeClr val="tx2"/>
                </a:solidFill>
                <a:effectLst/>
                <a:uLnTx/>
                <a:uFillTx/>
                <a:ea typeface="+mj-ea"/>
                <a:cs typeface="+mj-cs"/>
              </a:rPr>
              <a:t>Arm Part</a:t>
            </a:r>
            <a:endParaRPr kumimoji="0" lang="en-US" sz="4000" b="1" i="0" u="none" strike="noStrike" kern="1200" cap="none" spc="0" normalizeH="0" baseline="0" noProof="0" dirty="0">
              <a:ln>
                <a:noFill/>
              </a:ln>
              <a:solidFill>
                <a:schemeClr val="tx2"/>
              </a:solidFill>
              <a:effectLst/>
              <a:uLnTx/>
              <a:uFillTx/>
              <a:ea typeface="+mj-ea"/>
              <a:cs typeface="+mj-cs"/>
            </a:endParaRPr>
          </a:p>
        </p:txBody>
      </p:sp>
      <p:pic>
        <p:nvPicPr>
          <p:cNvPr id="5" name="Picture 11"/>
          <p:cNvPicPr/>
          <p:nvPr/>
        </p:nvPicPr>
        <p:blipFill>
          <a:blip r:embed="rId2" cstate="print">
            <a:clrChange>
              <a:clrFrom>
                <a:srgbClr val="FFFFFF"/>
              </a:clrFrom>
              <a:clrTo>
                <a:srgbClr val="FFFFFF">
                  <a:alpha val="0"/>
                </a:srgbClr>
              </a:clrTo>
            </a:clrChange>
          </a:blip>
          <a:stretch>
            <a:fillRect/>
          </a:stretch>
        </p:blipFill>
        <p:spPr>
          <a:xfrm>
            <a:off x="4724400" y="1447800"/>
            <a:ext cx="4074310" cy="4582977"/>
          </a:xfrm>
          <a:prstGeom prst="rect">
            <a:avLst/>
          </a:prstGeom>
        </p:spPr>
      </p:pic>
      <p:sp>
        <p:nvSpPr>
          <p:cNvPr id="6" name="مربع نص 5"/>
          <p:cNvSpPr txBox="1"/>
          <p:nvPr/>
        </p:nvSpPr>
        <p:spPr>
          <a:xfrm>
            <a:off x="762000" y="1905000"/>
            <a:ext cx="3587261" cy="2773195"/>
          </a:xfrm>
          <a:prstGeom prst="rect">
            <a:avLst/>
          </a:prstGeom>
          <a:noFill/>
        </p:spPr>
        <p:txBody>
          <a:bodyPr wrap="square" rtlCol="0">
            <a:spAutoFit/>
          </a:bodyPr>
          <a:lstStyle/>
          <a:p>
            <a:pPr>
              <a:lnSpc>
                <a:spcPct val="150000"/>
              </a:lnSpc>
              <a:buFont typeface="Wingdings" pitchFamily="2" charset="2"/>
              <a:buChar char="q"/>
            </a:pPr>
            <a:r>
              <a:rPr lang="en-US" sz="2000" dirty="0" smtClean="0">
                <a:solidFill>
                  <a:schemeClr val="tx2"/>
                </a:solidFill>
              </a:rPr>
              <a:t> </a:t>
            </a:r>
            <a:r>
              <a:rPr lang="en-US" sz="2000" b="1" dirty="0" smtClean="0">
                <a:solidFill>
                  <a:schemeClr val="tx2"/>
                </a:solidFill>
                <a:latin typeface="Calibri" panose="020F0502020204030204" pitchFamily="34" charset="0"/>
                <a:cs typeface="Calibri" panose="020F0502020204030204" pitchFamily="34" charset="0"/>
              </a:rPr>
              <a:t>End- Effectors.</a:t>
            </a:r>
          </a:p>
          <a:p>
            <a:pPr>
              <a:lnSpc>
                <a:spcPct val="150000"/>
              </a:lnSpc>
              <a:buFont typeface="Wingdings" pitchFamily="2" charset="2"/>
              <a:buChar char="q"/>
            </a:pPr>
            <a:r>
              <a:rPr lang="en-US" sz="2000" b="1" dirty="0" smtClean="0">
                <a:solidFill>
                  <a:schemeClr val="tx2"/>
                </a:solidFill>
                <a:latin typeface="Calibri" panose="020F0502020204030204" pitchFamily="34" charset="0"/>
                <a:cs typeface="Calibri" panose="020F0502020204030204" pitchFamily="34" charset="0"/>
              </a:rPr>
              <a:t> Tool frame</a:t>
            </a:r>
          </a:p>
          <a:p>
            <a:pPr>
              <a:lnSpc>
                <a:spcPct val="150000"/>
              </a:lnSpc>
              <a:buFont typeface="Wingdings" pitchFamily="2" charset="2"/>
              <a:buChar char="q"/>
            </a:pPr>
            <a:r>
              <a:rPr lang="en-US" sz="2000" b="1" dirty="0" smtClean="0">
                <a:solidFill>
                  <a:schemeClr val="tx2"/>
                </a:solidFill>
                <a:latin typeface="Calibri" panose="020F0502020204030204" pitchFamily="34" charset="0"/>
                <a:cs typeface="Calibri" panose="020F0502020204030204" pitchFamily="34" charset="0"/>
              </a:rPr>
              <a:t> Links.</a:t>
            </a:r>
          </a:p>
          <a:p>
            <a:pPr>
              <a:lnSpc>
                <a:spcPct val="150000"/>
              </a:lnSpc>
              <a:buFont typeface="Wingdings" pitchFamily="2" charset="2"/>
              <a:buChar char="q"/>
            </a:pPr>
            <a:r>
              <a:rPr lang="en-US" sz="2000" b="1" dirty="0" smtClean="0">
                <a:solidFill>
                  <a:schemeClr val="tx2"/>
                </a:solidFill>
                <a:latin typeface="Calibri" panose="020F0502020204030204" pitchFamily="34" charset="0"/>
                <a:cs typeface="Calibri" panose="020F0502020204030204" pitchFamily="34" charset="0"/>
              </a:rPr>
              <a:t> Joints.</a:t>
            </a:r>
          </a:p>
          <a:p>
            <a:pPr>
              <a:lnSpc>
                <a:spcPct val="150000"/>
              </a:lnSpc>
              <a:buFont typeface="Wingdings" pitchFamily="2" charset="2"/>
              <a:buChar char="q"/>
            </a:pPr>
            <a:r>
              <a:rPr lang="en-US" sz="2000" b="1" dirty="0" smtClean="0">
                <a:solidFill>
                  <a:schemeClr val="tx2"/>
                </a:solidFill>
                <a:latin typeface="Calibri" panose="020F0502020204030204" pitchFamily="34" charset="0"/>
                <a:cs typeface="Calibri" panose="020F0502020204030204" pitchFamily="34" charset="0"/>
              </a:rPr>
              <a:t> Base Frame.</a:t>
            </a:r>
          </a:p>
          <a:p>
            <a:pPr>
              <a:lnSpc>
                <a:spcPct val="150000"/>
              </a:lnSpc>
              <a:buFont typeface="Wingdings" pitchFamily="2" charset="2"/>
              <a:buChar char="q"/>
            </a:pPr>
            <a:endParaRPr lang="en-US"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40410" t="44792" r="39092" b="27083"/>
          <a:stretch>
            <a:fillRect/>
          </a:stretch>
        </p:blipFill>
        <p:spPr bwMode="auto">
          <a:xfrm flipH="1">
            <a:off x="6477000" y="1752600"/>
            <a:ext cx="2667000" cy="3733800"/>
          </a:xfrm>
          <a:prstGeom prst="rect">
            <a:avLst/>
          </a:prstGeom>
          <a:noFill/>
          <a:ln w="9525">
            <a:noFill/>
            <a:miter lim="800000"/>
            <a:headEnd/>
            <a:tailEnd/>
          </a:ln>
          <a:effectLst/>
        </p:spPr>
      </p:pic>
      <p:sp>
        <p:nvSpPr>
          <p:cNvPr id="2" name="عنوان 1"/>
          <p:cNvSpPr>
            <a:spLocks noGrp="1"/>
          </p:cNvSpPr>
          <p:nvPr>
            <p:ph type="title"/>
          </p:nvPr>
        </p:nvSpPr>
        <p:spPr>
          <a:xfrm>
            <a:off x="304800" y="304800"/>
            <a:ext cx="4648200" cy="685800"/>
          </a:xfrm>
        </p:spPr>
        <p:txBody>
          <a:bodyPr>
            <a:noAutofit/>
          </a:bodyPr>
          <a:lstStyle/>
          <a:p>
            <a:r>
              <a:rPr lang="en-US" sz="4000" b="1" dirty="0" smtClean="0">
                <a:latin typeface="+mn-lt"/>
              </a:rPr>
              <a:t>Robotic </a:t>
            </a:r>
            <a:r>
              <a:rPr lang="en-US" sz="4000" b="1" dirty="0" smtClean="0">
                <a:latin typeface="+mn-lt"/>
              </a:rPr>
              <a:t>Arm Part</a:t>
            </a:r>
            <a:endParaRPr lang="en-US" sz="4000" dirty="0">
              <a:latin typeface="+mn-lt"/>
            </a:endParaRPr>
          </a:p>
        </p:txBody>
      </p:sp>
      <p:sp>
        <p:nvSpPr>
          <p:cNvPr id="3" name="عنصر نائب للمحتوى 2"/>
          <p:cNvSpPr>
            <a:spLocks noGrp="1"/>
          </p:cNvSpPr>
          <p:nvPr>
            <p:ph idx="1"/>
          </p:nvPr>
        </p:nvSpPr>
        <p:spPr>
          <a:xfrm>
            <a:off x="381000" y="1066800"/>
            <a:ext cx="6019800" cy="5029200"/>
          </a:xfrm>
        </p:spPr>
        <p:txBody>
          <a:bodyPr>
            <a:normAutofit/>
          </a:bodyPr>
          <a:lstStyle/>
          <a:p>
            <a:pPr algn="just">
              <a:lnSpc>
                <a:spcPct val="150000"/>
              </a:lnSpc>
            </a:pPr>
            <a:r>
              <a:rPr lang="en-US" sz="2200" dirty="0" smtClean="0">
                <a:solidFill>
                  <a:schemeClr val="tx2"/>
                </a:solidFill>
              </a:rPr>
              <a:t>Robotic arms have motions similar to those of a human arm. And perform different tasks like welding, drilling, spray painting, etc</a:t>
            </a:r>
            <a:r>
              <a:rPr lang="en-US" sz="2200" dirty="0" smtClean="0">
                <a:solidFill>
                  <a:schemeClr val="tx2"/>
                </a:solidFill>
              </a:rPr>
              <a:t>.</a:t>
            </a:r>
          </a:p>
          <a:p>
            <a:pPr algn="just">
              <a:lnSpc>
                <a:spcPct val="150000"/>
              </a:lnSpc>
              <a:buNone/>
            </a:pPr>
            <a:endParaRPr lang="en-US" sz="2200" dirty="0" smtClean="0">
              <a:solidFill>
                <a:schemeClr val="tx2"/>
              </a:solidFill>
            </a:endParaRPr>
          </a:p>
          <a:p>
            <a:pPr algn="just">
              <a:lnSpc>
                <a:spcPct val="150000"/>
              </a:lnSpc>
            </a:pPr>
            <a:r>
              <a:rPr lang="en-US" sz="2200" dirty="0" smtClean="0">
                <a:solidFill>
                  <a:schemeClr val="tx2"/>
                </a:solidFill>
              </a:rPr>
              <a:t> In this project, The item sorting Robot has </a:t>
            </a:r>
            <a:r>
              <a:rPr lang="en-US" sz="2200" dirty="0" smtClean="0">
                <a:solidFill>
                  <a:schemeClr val="tx2"/>
                </a:solidFill>
              </a:rPr>
              <a:t>1 </a:t>
            </a:r>
            <a:r>
              <a:rPr lang="en-US" sz="2200" dirty="0" smtClean="0">
                <a:solidFill>
                  <a:schemeClr val="tx2"/>
                </a:solidFill>
              </a:rPr>
              <a:t>robotic arm. The 5 DOF robotic arms consist of links and joints, and each joint is connected to a servo motor to control the movement of links</a:t>
            </a:r>
            <a:r>
              <a:rPr lang="en-US" sz="2200" dirty="0" smtClean="0">
                <a:solidFill>
                  <a:schemeClr val="tx2"/>
                </a:solidFill>
              </a:rPr>
              <a:t>.</a:t>
            </a:r>
          </a:p>
          <a:p>
            <a:pPr algn="just">
              <a:lnSpc>
                <a:spcPct val="150000"/>
              </a:lnSpc>
              <a:buNone/>
            </a:pPr>
            <a:endParaRPr lang="en-US" sz="2200" dirty="0" smtClean="0">
              <a:solidFill>
                <a:schemeClr val="tx2"/>
              </a:solidFill>
            </a:endParaRPr>
          </a:p>
          <a:p>
            <a:pPr algn="just">
              <a:lnSpc>
                <a:spcPct val="150000"/>
              </a:lnSpc>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90600"/>
            <a:ext cx="8229600" cy="4389120"/>
          </a:xfrm>
        </p:spPr>
        <p:txBody>
          <a:bodyPr/>
          <a:lstStyle/>
          <a:p>
            <a:r>
              <a:rPr lang="en-US" sz="2400" dirty="0" smtClean="0">
                <a:solidFill>
                  <a:schemeClr val="tx2"/>
                </a:solidFill>
              </a:rPr>
              <a:t>The robotic arm had a gripper as end-effectors to carry the object and put it in a specific place</a:t>
            </a:r>
            <a:r>
              <a:rPr lang="en-US" sz="2400" dirty="0" smtClean="0">
                <a:solidFill>
                  <a:schemeClr val="tx2"/>
                </a:solidFill>
              </a:rPr>
              <a:t>.</a:t>
            </a:r>
            <a:endParaRPr lang="en-US" sz="2400" dirty="0" smtClean="0">
              <a:solidFill>
                <a:schemeClr val="tx2"/>
              </a:solidFill>
            </a:endParaRPr>
          </a:p>
          <a:p>
            <a:endParaRPr lang="en-US" dirty="0"/>
          </a:p>
        </p:txBody>
      </p:sp>
      <p:pic>
        <p:nvPicPr>
          <p:cNvPr id="4" name="Picture 5" descr="Arm Robot"/>
          <p:cNvPicPr>
            <a:picLocks noChangeAspect="1"/>
          </p:cNvPicPr>
          <p:nvPr/>
        </p:nvPicPr>
        <p:blipFill>
          <a:blip r:embed="rId2">
            <a:clrChange>
              <a:clrFrom>
                <a:srgbClr val="FFFFFF"/>
              </a:clrFrom>
              <a:clrTo>
                <a:srgbClr val="FFFFFF">
                  <a:alpha val="0"/>
                </a:srgbClr>
              </a:clrTo>
            </a:clrChange>
          </a:blip>
          <a:srcRect l="7015" r="7045"/>
          <a:stretch>
            <a:fillRect/>
          </a:stretch>
        </p:blipFill>
        <p:spPr>
          <a:xfrm>
            <a:off x="1803026" y="1295400"/>
            <a:ext cx="4826374" cy="5562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457200" y="1143000"/>
            <a:ext cx="8534400" cy="1015663"/>
          </a:xfrm>
          <a:prstGeom prst="rect">
            <a:avLst/>
          </a:prstGeom>
        </p:spPr>
        <p:txBody>
          <a:bodyPr wrap="square">
            <a:spAutoFit/>
          </a:bodyPr>
          <a:lstStyle/>
          <a:p>
            <a:r>
              <a:rPr lang="en-US" sz="2000" dirty="0" smtClean="0">
                <a:solidFill>
                  <a:schemeClr val="tx2"/>
                </a:solidFill>
              </a:rPr>
              <a:t>A conveyor belt, A belt conveyor system is one of many types of conveyor systems. A belt conveyor system consists of two pulleys, with an endless loop of carrying medium-the conveyor belt-that rotates about them.</a:t>
            </a:r>
            <a:endParaRPr lang="en-US" sz="2000" dirty="0">
              <a:solidFill>
                <a:schemeClr val="tx2"/>
              </a:solidFill>
            </a:endParaRPr>
          </a:p>
        </p:txBody>
      </p:sp>
      <p:sp>
        <p:nvSpPr>
          <p:cNvPr id="5" name="عنوان 1"/>
          <p:cNvSpPr>
            <a:spLocks noGrp="1"/>
          </p:cNvSpPr>
          <p:nvPr>
            <p:ph type="title"/>
          </p:nvPr>
        </p:nvSpPr>
        <p:spPr>
          <a:xfrm>
            <a:off x="304800" y="304800"/>
            <a:ext cx="4648200" cy="685800"/>
          </a:xfrm>
        </p:spPr>
        <p:txBody>
          <a:bodyPr>
            <a:noAutofit/>
          </a:bodyPr>
          <a:lstStyle/>
          <a:p>
            <a:r>
              <a:rPr lang="en-US" sz="4000" b="1" dirty="0" smtClean="0">
                <a:latin typeface="+mn-lt"/>
              </a:rPr>
              <a:t>Conveyor Belt Part</a:t>
            </a:r>
            <a:endParaRPr lang="en-US" sz="4000" dirty="0">
              <a:latin typeface="+mn-lt"/>
            </a:endParaRPr>
          </a:p>
        </p:txBody>
      </p:sp>
      <p:pic>
        <p:nvPicPr>
          <p:cNvPr id="6" name="Content Placeholder 4"/>
          <p:cNvPicPr>
            <a:picLocks noGrp="1" noChangeAspect="1"/>
          </p:cNvPicPr>
          <p:nvPr>
            <p:ph sz="half" idx="4294967295"/>
          </p:nvPr>
        </p:nvPicPr>
        <p:blipFill>
          <a:blip r:embed="rId2"/>
          <a:stretch>
            <a:fillRect/>
          </a:stretch>
        </p:blipFill>
        <p:spPr>
          <a:xfrm>
            <a:off x="1447800" y="2743200"/>
            <a:ext cx="6256335" cy="35814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209</TotalTime>
  <Words>862</Words>
  <Application>Microsoft Office PowerPoint</Application>
  <PresentationFormat>عرض على الشاشة (3:4)‏</PresentationFormat>
  <Paragraphs>96</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تدفق</vt:lpstr>
      <vt:lpstr>الشريحة 1</vt:lpstr>
      <vt:lpstr>الشريحة 2</vt:lpstr>
      <vt:lpstr>Project Objectives</vt:lpstr>
      <vt:lpstr>الشريحة 4</vt:lpstr>
      <vt:lpstr>الشريحة 5</vt:lpstr>
      <vt:lpstr>الشريحة 6</vt:lpstr>
      <vt:lpstr>Robotic Arm Part</vt:lpstr>
      <vt:lpstr>الشريحة 8</vt:lpstr>
      <vt:lpstr>Conveyor Belt Part</vt:lpstr>
      <vt:lpstr>الشريحة 10</vt:lpstr>
      <vt:lpstr>Electrical &amp; Electronic Components </vt:lpstr>
      <vt:lpstr>الشريحة 12</vt:lpstr>
      <vt:lpstr>الشريحة 13</vt:lpstr>
      <vt:lpstr>&gt;&gt;  Python </vt:lpstr>
      <vt:lpstr>الشريحة 15</vt:lpstr>
      <vt:lpstr>Testing The Design</vt:lpstr>
      <vt:lpstr>الشريحة 17</vt:lpstr>
      <vt:lpstr>الشريحة 18</vt:lpstr>
      <vt:lpstr>الشريحة 19</vt:lpstr>
      <vt:lpstr>الشريحة 20</vt:lpstr>
      <vt:lpstr>الشريحة 21</vt:lpstr>
      <vt:lpstr>الشريحة 22</vt:lpstr>
      <vt:lpstr>الشريحة 23</vt:lpstr>
      <vt:lpstr>الشريحة 24</vt:lpstr>
      <vt:lpstr>THANKS!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CenturyLink</dc:creator>
  <cp:lastModifiedBy>CenturyLink</cp:lastModifiedBy>
  <cp:revision>3</cp:revision>
  <dcterms:created xsi:type="dcterms:W3CDTF">2021-05-29T21:07:11Z</dcterms:created>
  <dcterms:modified xsi:type="dcterms:W3CDTF">2021-05-30T00:36:43Z</dcterms:modified>
</cp:coreProperties>
</file>