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9"/>
  </p:notesMasterIdLst>
  <p:sldIdLst>
    <p:sldId id="256" r:id="rId2"/>
    <p:sldId id="263" r:id="rId3"/>
    <p:sldId id="268" r:id="rId4"/>
    <p:sldId id="264" r:id="rId5"/>
    <p:sldId id="265" r:id="rId6"/>
    <p:sldId id="266" r:id="rId7"/>
    <p:sldId id="267" r:id="rId8"/>
    <p:sldId id="257" r:id="rId9"/>
    <p:sldId id="258" r:id="rId10"/>
    <p:sldId id="259" r:id="rId11"/>
    <p:sldId id="262" r:id="rId12"/>
    <p:sldId id="261" r:id="rId13"/>
    <p:sldId id="273" r:id="rId14"/>
    <p:sldId id="275" r:id="rId15"/>
    <p:sldId id="274" r:id="rId16"/>
    <p:sldId id="260" r:id="rId17"/>
    <p:sldId id="276" r:id="rId18"/>
    <p:sldId id="277" r:id="rId19"/>
    <p:sldId id="278" r:id="rId20"/>
    <p:sldId id="280" r:id="rId21"/>
    <p:sldId id="279" r:id="rId22"/>
    <p:sldId id="270" r:id="rId23"/>
    <p:sldId id="271" r:id="rId24"/>
    <p:sldId id="272" r:id="rId25"/>
    <p:sldId id="281" r:id="rId26"/>
    <p:sldId id="282" r:id="rId27"/>
    <p:sldId id="26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5856F-E6BD-4512-BF8D-62D4CCB06C07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7A981-06AF-4734-A7F8-C4823ADA8B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7A981-06AF-4734-A7F8-C4823ADA8B5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3209-97A7-453E-96DD-678B313DA335}" type="datetime1">
              <a:rPr lang="en-US" smtClean="0"/>
              <a:pPr/>
              <a:t>1/5/2012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273C-8A37-4CE8-93F7-6DF68A50A6C2}" type="datetime1">
              <a:rPr lang="en-US" smtClean="0"/>
              <a:pPr/>
              <a:t>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E52B-F8F4-46AB-9C79-427A4C39420D}" type="datetime1">
              <a:rPr lang="en-US" smtClean="0"/>
              <a:pPr/>
              <a:t>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FB107-247E-415D-B3FA-67D15A60DBAB}" type="datetime1">
              <a:rPr lang="en-US" smtClean="0"/>
              <a:pPr/>
              <a:t>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C9136-BC79-4199-844A-51259F30D93E}" type="datetime1">
              <a:rPr lang="en-US" smtClean="0"/>
              <a:pPr/>
              <a:t>1/5/2012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B4D70-0318-4817-BD61-0A2783D53879}" type="datetime1">
              <a:rPr lang="en-US" smtClean="0"/>
              <a:pPr/>
              <a:t>1/5/2012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42EF4-8993-46FD-B3E1-B9AF5CD58186}" type="datetime1">
              <a:rPr lang="en-US" smtClean="0"/>
              <a:pPr/>
              <a:t>1/5/2012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84C2-6270-48BC-AE71-2E935618C724}" type="datetime1">
              <a:rPr lang="en-US" smtClean="0"/>
              <a:pPr/>
              <a:t>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88DF0-8E84-435C-A6E1-EAEA0DEBBA65}" type="datetime1">
              <a:rPr lang="en-US" smtClean="0"/>
              <a:pPr/>
              <a:t>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A5BAE43-72A8-4EF2-A534-FC36664091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DD9C7-512E-4E5F-BC8D-C3ECE024915C}" type="datetime1">
              <a:rPr lang="en-US" smtClean="0"/>
              <a:pPr/>
              <a:t>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8B11E-26CA-4E90-935B-162CC7EE5647}" type="datetime1">
              <a:rPr lang="en-US" smtClean="0"/>
              <a:pPr/>
              <a:t>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4F1179-77DE-4FAF-9810-64CF412DB658}" type="datetime1">
              <a:rPr lang="en-US" smtClean="0"/>
              <a:pPr/>
              <a:t>1/5/2012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A5BAE43-72A8-4EF2-A534-FC366640911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HVAC SYSTEM DESIGN ALMAQASED HOSPITAL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819400"/>
            <a:ext cx="7854696" cy="3276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 </a:t>
            </a:r>
          </a:p>
          <a:p>
            <a:pPr algn="ctr"/>
            <a:r>
              <a:rPr lang="en-US" b="1" u="sng" dirty="0" smtClean="0"/>
              <a:t>The  students:</a:t>
            </a:r>
          </a:p>
          <a:p>
            <a:pPr algn="ctr"/>
            <a:r>
              <a:rPr lang="en-US" b="1" u="sng" dirty="0" smtClean="0"/>
              <a:t> </a:t>
            </a:r>
            <a:r>
              <a:rPr lang="en-US" b="1" dirty="0" smtClean="0"/>
              <a:t>Mohammad  Shabaro      (10611393)</a:t>
            </a:r>
          </a:p>
          <a:p>
            <a:pPr algn="ctr"/>
            <a:r>
              <a:rPr lang="en-US" b="1" dirty="0" smtClean="0"/>
              <a:t>  Mahmoud  Mousa             (10612458)</a:t>
            </a:r>
          </a:p>
          <a:p>
            <a:pPr algn="ctr"/>
            <a:r>
              <a:rPr lang="en-US" b="1" dirty="0" smtClean="0"/>
              <a:t>   Yosri  Asfour                       (10508901)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u="sng" dirty="0" smtClean="0"/>
              <a:t>Supervisor:</a:t>
            </a:r>
            <a:r>
              <a:rPr lang="en-US" b="1" dirty="0" smtClean="0"/>
              <a:t>   </a:t>
            </a:r>
          </a:p>
          <a:p>
            <a:pPr algn="ctr"/>
            <a:r>
              <a:rPr lang="en-US" b="1" dirty="0" smtClean="0"/>
              <a:t>   Dr. Iyad Assaf           </a:t>
            </a:r>
          </a:p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305800" cy="932688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cs typeface="Times New Roman" pitchFamily="18" charset="0"/>
              </a:rPr>
              <a:t>Presentation out line</a:t>
            </a:r>
            <a:endParaRPr lang="en-US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524000" y="1752600"/>
            <a:ext cx="6248400" cy="4676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 - Hospital Description. </a:t>
            </a:r>
          </a:p>
          <a:p>
            <a:r>
              <a:rPr lang="en-US" sz="3200" b="1" dirty="0" smtClean="0"/>
              <a:t> - Heating load calculation. </a:t>
            </a:r>
          </a:p>
          <a:p>
            <a:r>
              <a:rPr lang="en-US" sz="3200" b="1" dirty="0" smtClean="0"/>
              <a:t> - Cooling load calculation. </a:t>
            </a:r>
          </a:p>
          <a:p>
            <a:r>
              <a:rPr lang="en-US" sz="3200" b="1" dirty="0" smtClean="0"/>
              <a:t> - Duct Design.</a:t>
            </a:r>
          </a:p>
          <a:p>
            <a:r>
              <a:rPr lang="en-US" sz="3200" b="1" dirty="0" smtClean="0"/>
              <a:t> - Pipe Design.</a:t>
            </a:r>
          </a:p>
          <a:p>
            <a:r>
              <a:rPr lang="en-US" sz="3200" b="1" dirty="0" smtClean="0"/>
              <a:t> - Riser and Boiler Room.</a:t>
            </a:r>
          </a:p>
          <a:p>
            <a:r>
              <a:rPr lang="en-US" sz="3200" b="1" dirty="0" smtClean="0"/>
              <a:t> - Plumping system.</a:t>
            </a:r>
          </a:p>
          <a:p>
            <a:r>
              <a:rPr lang="en-US" sz="3200" b="1" dirty="0" smtClean="0"/>
              <a:t> - Equipment Selection.</a:t>
            </a:r>
          </a:p>
          <a:p>
            <a:r>
              <a:rPr lang="en-US" sz="3200" b="1" dirty="0" smtClean="0"/>
              <a:t> - Summary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HOSPITAL DESCRIPTION</a:t>
            </a:r>
            <a:endParaRPr lang="en-US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3429000"/>
          <a:ext cx="8001000" cy="248629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213043"/>
                <a:gridCol w="5787957"/>
              </a:tblGrid>
              <a:tr h="4201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Basement floor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Emergency room &amp;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X-ray &amp; labs &amp; Nursery Unit&amp; restaurant &amp; kitchen &amp; laundry &amp; Blood Bank &amp;Mortuary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201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Ground floor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Patient Room &amp; </a:t>
                      </a:r>
                      <a:r>
                        <a:rPr lang="en-US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Library &amp; mosque &amp; offices &amp;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Equipment Storage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201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First floor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Theater &amp; ICU &amp;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Patient Room &amp; pharmacy 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201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Second floor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Histology</a:t>
                      </a:r>
                      <a:r>
                        <a:rPr lang="en-US" sz="18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&amp; </a:t>
                      </a:r>
                      <a:r>
                        <a:rPr lang="en-US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Microbiology &amp;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Patient Room  &amp;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Endoscopy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9200" y="198120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Hospital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location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Country: Palestine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City :Jerusalem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HEATING LOAD</a:t>
            </a:r>
            <a:endParaRPr lang="en-US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4" name="جدول 9"/>
          <p:cNvGraphicFramePr>
            <a:graphicFrameLocks noGrp="1"/>
          </p:cNvGraphicFramePr>
          <p:nvPr/>
        </p:nvGraphicFramePr>
        <p:xfrm>
          <a:off x="1371600" y="2362200"/>
          <a:ext cx="6548463" cy="3926984"/>
        </p:xfrm>
        <a:graphic>
          <a:graphicData uri="http://schemas.openxmlformats.org/drawingml/2006/table">
            <a:tbl>
              <a:tblPr rtl="1" firstRow="1" bandRow="1">
                <a:tableStyleId>{284E427A-3D55-4303-BF80-6455036E1DE7}</a:tableStyleId>
              </a:tblPr>
              <a:tblGrid>
                <a:gridCol w="2182821"/>
                <a:gridCol w="2182821"/>
                <a:gridCol w="2182821"/>
              </a:tblGrid>
              <a:tr h="671291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Outside design condition</a:t>
                      </a:r>
                      <a:endParaRPr lang="ar-SA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Inside design condition</a:t>
                      </a:r>
                      <a:endParaRPr lang="ar-SA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Parameters</a:t>
                      </a:r>
                      <a:endParaRPr lang="ar-SA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0529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4.7 °C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23 °C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T: temperature</a:t>
                      </a:r>
                      <a:endParaRPr lang="ar-SA" sz="1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129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71.7 %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50 %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l-GR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Φ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: relative humidity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129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3.7 g of water/kg of dry air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8.8 g of water/kg of dry air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W : moisture content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1291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9.15 °C</a:t>
                      </a:r>
                      <a:r>
                        <a:rPr lang="ar-S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Tun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unconditioned temperature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1291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 °C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g : ground temperature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00200" y="19050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-Inside and out side design condition: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HEATING LOAD SUMMARY</a:t>
            </a:r>
            <a:endParaRPr lang="en-US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2438400"/>
          <a:ext cx="6858000" cy="332231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961769"/>
                <a:gridCol w="1579859"/>
                <a:gridCol w="1657674"/>
                <a:gridCol w="1658698"/>
              </a:tblGrid>
              <a:tr h="9492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Q sensible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(KW)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Qlatent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(KW)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Q total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(KW)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746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Basement floor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185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228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46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Ground floor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204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256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46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First floor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206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286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46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Second floor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220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247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46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Total 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815</a:t>
                      </a:r>
                      <a:endParaRPr lang="en-US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1017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COOLING LOAD</a:t>
            </a:r>
            <a:endParaRPr lang="en-US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9200" y="2514600"/>
          <a:ext cx="6548463" cy="3926984"/>
        </p:xfrm>
        <a:graphic>
          <a:graphicData uri="http://schemas.openxmlformats.org/drawingml/2006/table">
            <a:tbl>
              <a:tblPr rtl="1" firstRow="1" bandRow="1">
                <a:tableStyleId>{284E427A-3D55-4303-BF80-6455036E1DE7}</a:tableStyleId>
              </a:tblPr>
              <a:tblGrid>
                <a:gridCol w="2182821"/>
                <a:gridCol w="2182821"/>
                <a:gridCol w="2182821"/>
              </a:tblGrid>
              <a:tr h="671291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Outside design condition</a:t>
                      </a:r>
                      <a:endParaRPr lang="ar-SA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Inside design condition</a:t>
                      </a:r>
                      <a:endParaRPr lang="ar-SA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Parameters</a:t>
                      </a:r>
                      <a:endParaRPr lang="ar-SA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0529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30°C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23 °C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T: temperature</a:t>
                      </a:r>
                      <a:endParaRPr lang="ar-SA" sz="18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129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50 %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50 %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l-GR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Φ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: relative humidity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1291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13.2 g of water/kg of dry air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8.8 g of water/kg of dry air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W : moisture content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1291"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4.7 °C</a:t>
                      </a:r>
                      <a:r>
                        <a:rPr lang="ar-S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Tun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unconditioned temperature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1291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 °C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g : ground temperature</a:t>
                      </a:r>
                      <a:endParaRPr lang="ar-SA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600200" y="2057400"/>
            <a:ext cx="4264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-Inside and out side design condition: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COOLING LOAD SUMMARY</a:t>
            </a:r>
            <a:endParaRPr lang="en-US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2362200"/>
          <a:ext cx="7162800" cy="355092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774819"/>
                <a:gridCol w="1329061"/>
                <a:gridCol w="1126234"/>
                <a:gridCol w="1364801"/>
                <a:gridCol w="1567885"/>
              </a:tblGrid>
              <a:tr h="10556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Q sensible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(KW)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Qlatent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(KW)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Q total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(KW)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Qtotal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(ton)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/>
                </a:tc>
              </a:tr>
              <a:tr h="499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Basement floor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220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274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99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Ground floor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267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331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99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First floor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271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358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99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Second floor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292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359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95275" algn="l"/>
                          <a:tab pos="448310" algn="ctr"/>
                        </a:tabLs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99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Total 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1050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272</a:t>
                      </a:r>
                      <a:endParaRPr lang="en-US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1322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377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66800" y="6858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FRESH AIR DUCT</a:t>
            </a:r>
            <a:endParaRPr lang="en-US" sz="2800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600"/>
            <a:ext cx="8001000" cy="505402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3581400" y="60198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Section from second floor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19200" y="762000"/>
            <a:ext cx="2957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EXHAUST DUCT</a:t>
            </a:r>
            <a:endParaRPr lang="en-US" sz="2800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47800"/>
            <a:ext cx="8029575" cy="4876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/>
          <p:cNvSpPr/>
          <p:nvPr/>
        </p:nvSpPr>
        <p:spPr>
          <a:xfrm>
            <a:off x="3505200" y="5867400"/>
            <a:ext cx="2755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Section from second floor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90600" y="6858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Fancoil , pipe and diffuser</a:t>
            </a:r>
            <a:endParaRPr lang="en-US" sz="2800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81400" y="6019800"/>
            <a:ext cx="2755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Section from second floor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43000"/>
            <a:ext cx="7924800" cy="5326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3505200" y="6019800"/>
            <a:ext cx="2755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Section from second floor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8600" y="1905000"/>
            <a:ext cx="2362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Room area=25m²</a:t>
            </a:r>
          </a:p>
          <a:p>
            <a:pPr algn="ctr"/>
            <a:endParaRPr lang="en-US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1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sinsible</a:t>
            </a:r>
            <a:r>
              <a:rPr lang="en-US" sz="105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b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KW</a:t>
            </a:r>
          </a:p>
          <a:p>
            <a:pPr algn="ctr">
              <a:buFont typeface="Arial" pitchFamily="34" charset="0"/>
              <a:buChar char="•"/>
            </a:pPr>
            <a:endParaRPr lang="en-US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1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latent</a:t>
            </a: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=0.5 KW</a:t>
            </a:r>
          </a:p>
          <a:p>
            <a:pPr algn="ctr"/>
            <a:endParaRPr lang="en-US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ven</a:t>
            </a: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= 50(L/S)</a:t>
            </a:r>
          </a:p>
          <a:p>
            <a:pPr algn="ctr"/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Font typeface="Arial" pitchFamily="34" charset="0"/>
              <a:buChar char="•"/>
            </a:pP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cir</a:t>
            </a: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= 335(L/s)</a:t>
            </a:r>
          </a:p>
          <a:p>
            <a:pPr algn="ctr"/>
            <a:endParaRPr lang="en-US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cir </a:t>
            </a: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= 704(</a:t>
            </a:r>
            <a:r>
              <a:rPr lang="en-US" b="1" i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cfm</a:t>
            </a: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en-US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FCU model:</a:t>
            </a:r>
          </a:p>
          <a:p>
            <a:pPr algn="ctr"/>
            <a:endParaRPr lang="en-US" b="1" dirty="0" smtClean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RAC 8 CB H/C 4</a:t>
            </a:r>
            <a:endParaRPr lang="en-US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0668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This plan illustrate how the FCU, Diffuser and  Ducts are distributed in the room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1447800"/>
            <a:ext cx="6229350" cy="5019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38200" y="9906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RISER</a:t>
            </a:r>
            <a:r>
              <a:rPr lang="en-US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en-US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8686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990600"/>
            <a:ext cx="8305800" cy="19082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Plumping system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/>
              <a:t>Potable Water:</a:t>
            </a:r>
            <a:r>
              <a:rPr lang="en-US" sz="2400" dirty="0" smtClean="0"/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Collector system is used to regulate the distribution of the water, this collector are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Distributed near the bathrooms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and all Pipes are sized depend on fixture unit.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3200400"/>
          <a:ext cx="4191000" cy="14325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905000"/>
                <a:gridCol w="2286000"/>
              </a:tblGrid>
              <a:tr h="1422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Fixture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Number of Fixture unit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 pitchFamily="18" charset="0"/>
                          <a:cs typeface="Times New Roman" pitchFamily="18" charset="0"/>
                        </a:rPr>
                        <a:t>lavatory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shower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Water closet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4876800"/>
            <a:ext cx="83058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Total Cold Water Fixture Unit is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380 F.U &amp;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Total Hot Water Fixture Unit is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140 F.U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Domestic hot water boiler is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293 KW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Domestic water storage tank is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150  m³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447800"/>
            <a:ext cx="7467600" cy="50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1066800" y="914400"/>
            <a:ext cx="41847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Water distribution</a:t>
            </a:r>
            <a:endParaRPr lang="en-US" sz="2800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872490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838200" y="838200"/>
            <a:ext cx="42743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Potable water RISER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7620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BOILER ROOM</a:t>
            </a:r>
            <a:endParaRPr lang="en-US" sz="2800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47800"/>
            <a:ext cx="8534400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2133600"/>
            <a:ext cx="5162550" cy="3981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838200" y="838200"/>
            <a:ext cx="2850267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/>
              <a:t>Drainage system:</a:t>
            </a:r>
            <a:r>
              <a:rPr lang="en-US" sz="2400" dirty="0" smtClean="0"/>
              <a:t> 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533400" y="2133600"/>
            <a:ext cx="25908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Every stack size is 4”</a:t>
            </a:r>
          </a:p>
          <a:p>
            <a:pPr marL="0" marR="0" lvl="0" indent="0" algn="justLow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Every stack contain   vent  that’s size is 4”</a:t>
            </a:r>
          </a:p>
          <a:p>
            <a:pPr marL="0" marR="0" lvl="0" indent="0" algn="justLow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 smtClean="0"/>
              <a:t>Building drains are connected by horizontal branches in size 8 inch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762000" y="1524000"/>
            <a:ext cx="754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Any horizontal branch  must be sloped in range (1-1.5)cm for every 100 cm.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66800" y="914400"/>
            <a:ext cx="3287695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/>
              <a:t>Fire fighting system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676400"/>
            <a:ext cx="2676525" cy="4391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685800" y="1676400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Almaqased Hospital there is 20 landing valve and 20 fire cabinet Distributors in the building , in each floor there is five landing and five fire cabinet</a:t>
            </a:r>
          </a:p>
          <a:p>
            <a:pPr>
              <a:lnSpc>
                <a:spcPct val="15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Pump is selected to provide 1000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gpm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130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the water must be provide the further landing valve by 250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gpm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100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psi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Storage tank capacity is 450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m³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43000" y="838200"/>
            <a:ext cx="40302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Fire fighting RISER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447800"/>
            <a:ext cx="8001000" cy="499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828800"/>
            <a:ext cx="7958980" cy="4348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914400" y="914400"/>
            <a:ext cx="44802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Medical gases system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66800" y="914400"/>
            <a:ext cx="4003019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/>
              <a:t>Medical gases  in theaters</a:t>
            </a:r>
            <a:endParaRPr lang="en-US" sz="2400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8267700" cy="4705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990600"/>
            <a:ext cx="533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equipments selection</a:t>
            </a:r>
            <a:endParaRPr lang="en-US" sz="2800" b="1" cap="all" dirty="0">
              <a:ln w="0"/>
              <a:solidFill>
                <a:schemeClr val="accent3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905000"/>
            <a:ext cx="7848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Boiler: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is selected from De Dietrich Company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Boiler load = 1220 KW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Boiler  Model No. :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GT530 DIEMATIC-m3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Chimney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is designed to exhaust gases from boiler and its diameter is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50 cm</a:t>
            </a:r>
          </a:p>
          <a:p>
            <a:pPr>
              <a:lnSpc>
                <a:spcPct val="150000"/>
              </a:lnSpc>
            </a:pPr>
            <a:endParaRPr lang="en-US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50000"/>
              </a:lnSpc>
            </a:pP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Chiller: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is selected from Petra Company</a:t>
            </a:r>
            <a:endParaRPr lang="en-US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Chiller load = 413.5 Ton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Chiller Model No. :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W P S a 435  2S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1219200"/>
            <a:ext cx="7696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Supply fan 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is selected from Greenheck Company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is three supply fan are selected depend on flow rate and static pressure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this supply fan no.1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Supply Fan Model No. : 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RSF-200</a:t>
            </a:r>
            <a:endParaRPr lang="en-US" b="1" dirty="0" smtClean="0">
              <a:solidFill>
                <a:schemeClr val="tx2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14400" y="3733800"/>
            <a:ext cx="723900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Exhaust fan 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is selected from Petra Company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is nine exhaust fan are selected depend on flow rate and static pressure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this exhaust fan no.1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Exhaust Fan Model No. : 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P-EX-T-640</a:t>
            </a:r>
            <a:endParaRPr lang="en-US" b="1" dirty="0" smtClean="0">
              <a:solidFill>
                <a:schemeClr val="tx2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8200" y="1219200"/>
            <a:ext cx="7620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Air Hander Unit(AHU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It is selected from Petra Company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this project there is three (AHU) are selected for  theaters.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(AHU) model no. that supply theater 1 &amp; 2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AHU) Model No. : 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PAH H C 40 C 5 H 4 X 5 </a:t>
            </a:r>
          </a:p>
          <a:p>
            <a:pPr>
              <a:lnSpc>
                <a:spcPct val="150000"/>
              </a:lnSpc>
            </a:pPr>
            <a:endParaRPr lang="en-US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Fan Coil Unit(FCU):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Is Selected From Petra Company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each room there is Fancoil that’s </a:t>
            </a:r>
            <a:r>
              <a:rPr lang="en-US" dirty="0" smtClean="0"/>
              <a:t>Compatible with its needs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n-US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90600" y="1066800"/>
            <a:ext cx="762000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Pumps: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pump is selected from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Salmson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company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depending on the total flow rate</a:t>
            </a:r>
            <a:endParaRPr lang="en-US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Chilled pump: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flow rate=52.6 L/S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Pump Model No. : 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SMC680-15</a:t>
            </a:r>
          </a:p>
          <a:p>
            <a:pPr>
              <a:lnSpc>
                <a:spcPct val="150000"/>
              </a:lnSpc>
            </a:pPr>
            <a:endParaRPr lang="en-US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3086100" algn="r"/>
              </a:tabLst>
            </a:pPr>
            <a:r>
              <a:rPr lang="en-US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Hot water pump: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086100" algn="r"/>
              </a:tabLst>
            </a:pP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Flow rate = 1.35 L/S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086100" algn="r"/>
              </a:tabLst>
            </a:pPr>
            <a:r>
              <a:rPr lang="en-US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Pump model: 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SMC270-5.5</a:t>
            </a:r>
            <a:endParaRPr lang="en-US" dirty="0" smtClean="0">
              <a:solidFill>
                <a:schemeClr val="tx2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086100" algn="r"/>
              </a:tabLst>
            </a:pPr>
            <a:endParaRPr lang="en-US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086100" algn="r"/>
              </a:tabLst>
            </a:pP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3086100" algn="r"/>
              </a:tabLst>
            </a:pPr>
            <a:r>
              <a:rPr lang="en-US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Cold water pump: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086100" algn="r"/>
              </a:tabLst>
            </a:pP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Flow rate = 2.31 L/S  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Pump model: 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SMC270-5.5</a:t>
            </a:r>
            <a:endParaRPr lang="en-US" dirty="0" smtClean="0">
              <a:solidFill>
                <a:schemeClr val="tx2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43000" y="2057400"/>
            <a:ext cx="73914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*All steps of design and plans of HVAC  system are done.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*All steps of design and plans of plumping system are done.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*we select a suitable equipment for the system which satisfied the required conditions.</a:t>
            </a:r>
          </a:p>
          <a:p>
            <a:r>
              <a:rPr lang="en-US" dirty="0" smtClean="0"/>
              <a:t>                                    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143000" y="1143000"/>
            <a:ext cx="2020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cap="all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summary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BAE43-72A8-4EF2-A534-FC3666409119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47800" y="1219200"/>
            <a:ext cx="6248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Thank you for your</a:t>
            </a:r>
          </a:p>
          <a:p>
            <a:pPr algn="ctr"/>
            <a:r>
              <a:rPr lang="en-US" sz="4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 attention </a:t>
            </a:r>
          </a:p>
          <a:p>
            <a:pPr algn="ctr"/>
            <a:endParaRPr lang="en-US" sz="4000" b="1" cap="all" dirty="0" smtClean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en-US" sz="4000" b="1" cap="all" dirty="0" smtClean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en-US" sz="4000" b="1" cap="all" dirty="0" smtClean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en-US" sz="4000" b="1" cap="all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Any question??</a:t>
            </a:r>
            <a:endParaRPr lang="en-US" sz="4000" b="1" cap="all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1730</TotalTime>
  <Words>953</Words>
  <Application>Microsoft Office PowerPoint</Application>
  <PresentationFormat>On-screen Show (4:3)</PresentationFormat>
  <Paragraphs>266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Flow</vt:lpstr>
      <vt:lpstr>HVAC SYSTEM DESIGN ALMAQASED HOSPITAL </vt:lpstr>
      <vt:lpstr>Presentation out line</vt:lpstr>
      <vt:lpstr>HOSPITAL DESCRIPTION</vt:lpstr>
      <vt:lpstr>HEATING LOAD</vt:lpstr>
      <vt:lpstr>HEATING LOAD SUMMARY</vt:lpstr>
      <vt:lpstr>COOLING LOAD</vt:lpstr>
      <vt:lpstr>COOLING LOAD SUMMARY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mohammad</dc:creator>
  <cp:lastModifiedBy>mohammad</cp:lastModifiedBy>
  <cp:revision>178</cp:revision>
  <dcterms:created xsi:type="dcterms:W3CDTF">2011-12-09T12:19:08Z</dcterms:created>
  <dcterms:modified xsi:type="dcterms:W3CDTF">2012-01-05T11:21:50Z</dcterms:modified>
</cp:coreProperties>
</file>