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1"/>
  </p:notesMasterIdLst>
  <p:handoutMasterIdLst>
    <p:handoutMasterId r:id="rId82"/>
  </p:handoutMasterIdLst>
  <p:sldIdLst>
    <p:sldId id="257" r:id="rId2"/>
    <p:sldId id="34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349" r:id="rId19"/>
    <p:sldId id="273" r:id="rId20"/>
    <p:sldId id="309" r:id="rId21"/>
    <p:sldId id="310" r:id="rId22"/>
    <p:sldId id="311" r:id="rId23"/>
    <p:sldId id="312" r:id="rId24"/>
    <p:sldId id="313" r:id="rId25"/>
    <p:sldId id="316" r:id="rId26"/>
    <p:sldId id="315" r:id="rId27"/>
    <p:sldId id="314" r:id="rId28"/>
    <p:sldId id="320" r:id="rId29"/>
    <p:sldId id="319" r:id="rId30"/>
    <p:sldId id="318" r:id="rId31"/>
    <p:sldId id="317" r:id="rId32"/>
    <p:sldId id="324" r:id="rId33"/>
    <p:sldId id="323" r:id="rId34"/>
    <p:sldId id="321" r:id="rId35"/>
    <p:sldId id="322" r:id="rId36"/>
    <p:sldId id="326" r:id="rId37"/>
    <p:sldId id="325" r:id="rId38"/>
    <p:sldId id="329" r:id="rId39"/>
    <p:sldId id="328" r:id="rId40"/>
    <p:sldId id="275" r:id="rId41"/>
    <p:sldId id="303" r:id="rId42"/>
    <p:sldId id="274" r:id="rId43"/>
    <p:sldId id="277" r:id="rId44"/>
    <p:sldId id="305" r:id="rId45"/>
    <p:sldId id="308" r:id="rId46"/>
    <p:sldId id="330" r:id="rId47"/>
    <p:sldId id="331" r:id="rId48"/>
    <p:sldId id="278" r:id="rId49"/>
    <p:sldId id="306" r:id="rId50"/>
    <p:sldId id="307" r:id="rId51"/>
    <p:sldId id="279" r:id="rId52"/>
    <p:sldId id="287" r:id="rId53"/>
    <p:sldId id="335" r:id="rId54"/>
    <p:sldId id="336" r:id="rId55"/>
    <p:sldId id="338" r:id="rId56"/>
    <p:sldId id="289" r:id="rId57"/>
    <p:sldId id="290" r:id="rId58"/>
    <p:sldId id="334" r:id="rId59"/>
    <p:sldId id="291" r:id="rId60"/>
    <p:sldId id="339" r:id="rId61"/>
    <p:sldId id="340" r:id="rId62"/>
    <p:sldId id="341" r:id="rId63"/>
    <p:sldId id="280" r:id="rId64"/>
    <p:sldId id="282" r:id="rId65"/>
    <p:sldId id="283" r:id="rId66"/>
    <p:sldId id="284" r:id="rId67"/>
    <p:sldId id="286" r:id="rId68"/>
    <p:sldId id="285" r:id="rId69"/>
    <p:sldId id="288" r:id="rId70"/>
    <p:sldId id="293" r:id="rId71"/>
    <p:sldId id="294" r:id="rId72"/>
    <p:sldId id="295" r:id="rId73"/>
    <p:sldId id="296" r:id="rId74"/>
    <p:sldId id="297" r:id="rId75"/>
    <p:sldId id="299" r:id="rId76"/>
    <p:sldId id="300" r:id="rId77"/>
    <p:sldId id="301" r:id="rId78"/>
    <p:sldId id="302" r:id="rId79"/>
    <p:sldId id="350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26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9A820-8D57-4E7A-BAF6-13CCBCADA8E0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2A12A-3718-498E-AECE-C3C7A8277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2C5FF-E9ED-410F-8A73-CFF83C533F6E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B7ED-6C95-400C-963C-938010E79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B7ED-6C95-400C-963C-938010E797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B7ED-6C95-400C-963C-938010E797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B7ED-6C95-400C-963C-938010E7972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B7ED-6C95-400C-963C-938010E7972F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9EE6-F558-47C2-8208-7F4C3C334EAE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F53B-920F-4F11-86A0-6EED8A11A460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FD2B1-8E5F-46EB-94CC-E29E37E0C32B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73C9-946B-4902-B3FC-2DE1F2991EFD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D124-6A8A-417C-AC98-423B80BE701F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D6A6-FDD2-4B01-A29A-1E6FEA3655E9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98FC-217D-4B9D-8CB5-0907C887E1C7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1FEB-66D7-4E8A-9D65-2EB38A3F46C9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B10C-FCDB-4650-A126-95AAAD41CAF4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4BF1-574D-4A1C-BFFF-A9032F1F1FE6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38C-FAF9-4657-8212-D543BECA72E1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DC7F8-118A-4FD6-BC02-3A4BF401896A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E1943-A3EB-4CA3-B278-21EA39F05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2.png"/><Relationship Id="rId7" Type="http://schemas.openxmlformats.org/officeDocument/2006/relationships/image" Target="../media/image8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gif"/><Relationship Id="rId9" Type="http://schemas.openxmlformats.org/officeDocument/2006/relationships/image" Target="../media/image8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free powerpoint templates and backgrounds.jpg"/>
          <p:cNvPicPr>
            <a:picLocks noChangeAspect="1"/>
          </p:cNvPicPr>
          <p:nvPr/>
        </p:nvPicPr>
        <p:blipFill>
          <a:blip r:embed="rId3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An-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Najah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National  University</a:t>
            </a:r>
            <a:endParaRPr lang="en-US" dirty="0"/>
          </a:p>
        </p:txBody>
      </p:sp>
      <p:pic>
        <p:nvPicPr>
          <p:cNvPr id="7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4"/>
          <p:cNvSpPr txBox="1"/>
          <p:nvPr/>
        </p:nvSpPr>
        <p:spPr>
          <a:xfrm>
            <a:off x="2362200" y="2743200"/>
            <a:ext cx="4495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Presented by:</a:t>
            </a:r>
          </a:p>
          <a:p>
            <a:pPr algn="ctr">
              <a:defRPr/>
            </a:pP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Amal</a:t>
            </a:r>
            <a:r>
              <a:rPr lang="en-US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Mohammad </a:t>
            </a: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Haboush</a:t>
            </a:r>
            <a:endParaRPr lang="en-US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Ameed</a:t>
            </a:r>
            <a:r>
              <a:rPr lang="en-US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Amjad</a:t>
            </a:r>
            <a:r>
              <a:rPr lang="en-US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Harashi</a:t>
            </a:r>
            <a:endParaRPr lang="en-US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400" b="1" dirty="0" err="1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Aya</a:t>
            </a:r>
            <a:r>
              <a:rPr lang="en-US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Abed Al- Fatah </a:t>
            </a: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Assedeh</a:t>
            </a:r>
            <a:endParaRPr lang="en-US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Zeyad</a:t>
            </a:r>
            <a:r>
              <a:rPr lang="en-US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Salah</a:t>
            </a:r>
            <a:r>
              <a:rPr lang="en-US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Najjar</a:t>
            </a:r>
            <a:endParaRPr lang="en-US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Supervisor:</a:t>
            </a:r>
          </a:p>
          <a:p>
            <a:pPr algn="ctr">
              <a:defRPr/>
            </a:pP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Dr. </a:t>
            </a:r>
            <a:r>
              <a:rPr lang="en-US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Asaad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Arandi</a:t>
            </a:r>
            <a:endParaRPr lang="ar-SA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371600" y="1981200"/>
            <a:ext cx="6400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Integrated Design Of Hotel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1371600" y="12954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Building Engineering Department</a:t>
            </a: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typical flo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371601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area of floor = 846 m</a:t>
            </a:r>
            <a:r>
              <a:rPr lang="en-US" baseline="30000" dirty="0" smtClean="0"/>
              <a:t>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16002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 descr="10884523_579841805450103_1207765399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600200"/>
            <a:ext cx="9144000" cy="5867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371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area of roof= 292 m</a:t>
            </a:r>
            <a:r>
              <a:rPr lang="en-US" baseline="30000" dirty="0" smtClean="0"/>
              <a:t>2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north elev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9" name="Picture 8" descr="south.el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east elv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600201"/>
            <a:ext cx="9144000" cy="5029200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9" name="Picture 8" descr="we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section d-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52600"/>
            <a:ext cx="9144000" cy="5105400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9" name="Picture 8" descr="A-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8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3-D Model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19" name="Picture 14" descr="elevation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92364">
            <a:off x="-57078" y="1308262"/>
            <a:ext cx="4724400" cy="3810000"/>
          </a:xfrm>
          <a:prstGeom prst="rect">
            <a:avLst/>
          </a:prstGeom>
        </p:spPr>
      </p:pic>
      <p:pic>
        <p:nvPicPr>
          <p:cNvPr id="20" name="Picture 15" descr="elevation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74218">
            <a:off x="3391122" y="3980480"/>
            <a:ext cx="4648200" cy="2514600"/>
          </a:xfrm>
          <a:prstGeom prst="rect">
            <a:avLst/>
          </a:prstGeom>
        </p:spPr>
      </p:pic>
      <p:pic>
        <p:nvPicPr>
          <p:cNvPr id="21" name="Picture 13" descr="1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381111">
            <a:off x="5256908" y="1417341"/>
            <a:ext cx="3505200" cy="2667000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free powerpoint templates and backgrounds.jpg"/>
          <p:cNvPicPr>
            <a:picLocks noChangeAspect="1"/>
          </p:cNvPicPr>
          <p:nvPr/>
        </p:nvPicPr>
        <p:blipFill>
          <a:blip r:embed="rId3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1447800" y="1295400"/>
            <a:ext cx="6934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Outline: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  Introduction.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 Architectural  Design.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Structural  Design.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Environmental  Design.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Mechanical &amp; Electrical Design.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Safety  Design.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3200" b="1" dirty="0" smtClean="0">
                <a:latin typeface="Monotype Corsiva" pitchFamily="66" charset="0"/>
              </a:rPr>
              <a:t>Cost estimation</a:t>
            </a:r>
          </a:p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295400" y="2514600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Structural &amp;</a:t>
            </a:r>
          </a:p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 Seismic Design</a:t>
            </a:r>
            <a:endParaRPr lang="en-US" sz="60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304800" y="16002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project consists of two block separated by 5cm structural joint.</a:t>
            </a:r>
          </a:p>
        </p:txBody>
      </p:sp>
      <p:pic>
        <p:nvPicPr>
          <p:cNvPr id="9" name="Picture 3" descr="BLOCK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5400" y="2362200"/>
            <a:ext cx="6706536" cy="413892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295400" y="2362201"/>
            <a:ext cx="7391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ACI -318-09 for reinforced concrete structural design.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UBC -97 for earthquake load computations.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ASCE for load computations.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609600" y="15240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codes </a:t>
            </a:r>
            <a:r>
              <a:rPr lang="en-US" sz="2800" dirty="0" smtClean="0"/>
              <a:t>:</a:t>
            </a:r>
          </a:p>
        </p:txBody>
      </p:sp>
      <p:sp>
        <p:nvSpPr>
          <p:cNvPr id="10" name="TextBox 4"/>
          <p:cNvSpPr txBox="1"/>
          <p:nvPr/>
        </p:nvSpPr>
        <p:spPr>
          <a:xfrm>
            <a:off x="838200" y="5029200"/>
            <a:ext cx="7924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analysis and design were done using SAP2000 program.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752600" y="1828801"/>
            <a:ext cx="7391400" cy="2285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Concrete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Concrete compressive strength(f’c) = 24 MPa.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Reinforcement steel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yield strength of steel Fy= 420MPa.</a:t>
            </a: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1066800" y="11430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Material </a:t>
            </a:r>
            <a:r>
              <a:rPr lang="en-US" sz="2800" dirty="0" smtClean="0"/>
              <a:t>: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143000" y="3733800"/>
            <a:ext cx="2362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Loads :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" name="Picture 9" descr="10859540_579844905449793_443453247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4419600"/>
            <a:ext cx="58674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2057401"/>
            <a:ext cx="7391400" cy="2285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SB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SimSun" pitchFamily="2" charset="-122"/>
                <a:cs typeface="Arial" pitchFamily="34" charset="0"/>
              </a:rPr>
              <a:t> 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and the bearing capacity of soil = 300 KN/m</a:t>
            </a:r>
            <a:r>
              <a:rPr kumimoji="0" lang="en-US" sz="20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Z=0.2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I=1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Cv=0.2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Ca=0.2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R=5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609600" y="13716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Seismic load</a:t>
            </a:r>
            <a:r>
              <a:rPr lang="en-US" sz="2800" dirty="0" smtClean="0"/>
              <a:t>: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685800" y="4572000"/>
            <a:ext cx="8458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Seismic Design by using Ritz method through define two load cases modal X and modal Y.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1828800"/>
            <a:ext cx="7391400" cy="2057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There are several types of footing:</a:t>
            </a:r>
            <a:r>
              <a:rPr kumimoji="0" lang="en-US" sz="20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Isolated footing.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Mat footing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Wall footing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Basement retaining wall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609600" y="12192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Foundation </a:t>
            </a:r>
            <a:r>
              <a:rPr lang="en-US" sz="2800" dirty="0" smtClean="0"/>
              <a:t>: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685800" y="3886200"/>
            <a:ext cx="8458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 : 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7" descr="Capture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4343400"/>
            <a:ext cx="5714999" cy="2286000"/>
          </a:xfrm>
          <a:prstGeom prst="rect">
            <a:avLst/>
          </a:prstGeom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914400" y="12192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Tie beam </a:t>
            </a:r>
            <a:r>
              <a:rPr lang="en-US" sz="2800" dirty="0" smtClean="0"/>
              <a:t>: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838200" y="3276600"/>
            <a:ext cx="8458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Slabs : 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Capture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1981200"/>
            <a:ext cx="5257800" cy="10942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3000" y="3810000"/>
            <a:ext cx="7696200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Structural system: One way ribbed slab with hidden beams.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= 32 CM .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Beams </a:t>
            </a:r>
          </a:p>
          <a:p>
            <a:endParaRPr lang="ar-JO" dirty="0"/>
          </a:p>
        </p:txBody>
      </p:sp>
      <p:pic>
        <p:nvPicPr>
          <p:cNvPr id="11" name="Picture 10" descr="Capture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2600" y="4800600"/>
            <a:ext cx="5410200" cy="1219200"/>
          </a:xfrm>
          <a:prstGeom prst="rect">
            <a:avLst/>
          </a:prstGeom>
        </p:spPr>
      </p:pic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990600" y="1066800"/>
            <a:ext cx="434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3D Modeling from SAP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00000">
            <a:off x="5149610" y="1086727"/>
            <a:ext cx="3543300" cy="55054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00000">
            <a:off x="994914" y="1790597"/>
            <a:ext cx="3819525" cy="4772025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152400" y="1981200"/>
            <a:ext cx="4343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Checks on SAP model 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2895600"/>
            <a:ext cx="37338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Compatibility check.</a:t>
            </a:r>
          </a:p>
          <a:p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900000">
            <a:off x="4221681" y="1047919"/>
            <a:ext cx="3657600" cy="542925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685800" y="1219200"/>
            <a:ext cx="434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Checks on SAP model 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1752600"/>
            <a:ext cx="37338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Equilibrium check</a:t>
            </a:r>
          </a:p>
          <a:p>
            <a:pPr>
              <a:buFont typeface="Wingdings" pitchFamily="2" charset="2"/>
              <a:buChar char="ü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9" name="Picture 8" descr="3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1" y="2209801"/>
            <a:ext cx="6019800" cy="18579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95400" y="4191000"/>
            <a:ext cx="2743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Internal forces check</a:t>
            </a:r>
            <a:endParaRPr lang="ar-JO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4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81578" y="4724400"/>
            <a:ext cx="5971822" cy="1905000"/>
          </a:xfrm>
          <a:prstGeom prst="rect">
            <a:avLst/>
          </a:prstGeom>
        </p:spPr>
      </p:pic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873278" y="3010103"/>
            <a:ext cx="55866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Introduction</a:t>
            </a:r>
            <a:endParaRPr lang="en-US" sz="60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685800" y="1219200"/>
            <a:ext cx="434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Checks on SAP model 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1752600"/>
            <a:ext cx="51054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Base shear </a:t>
            </a:r>
            <a:r>
              <a:rPr lang="en-US" sz="2000" dirty="0" smtClean="0"/>
              <a:t>(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 ) for seismic design :</a:t>
            </a:r>
          </a:p>
          <a:p>
            <a:endParaRPr lang="ar-JO" dirty="0"/>
          </a:p>
        </p:txBody>
      </p:sp>
      <p:sp>
        <p:nvSpPr>
          <p:cNvPr id="9" name="TextBox 9"/>
          <p:cNvSpPr txBox="1"/>
          <p:nvPr/>
        </p:nvSpPr>
        <p:spPr>
          <a:xfrm>
            <a:off x="1219200" y="4191000"/>
            <a:ext cx="579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1524000" y="2209800"/>
            <a:ext cx="5334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Manual calculation for ( V )  = 4158 KN 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SAP :  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5" descr="6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2895600"/>
            <a:ext cx="6468378" cy="129558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6" descr="7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4648200"/>
            <a:ext cx="6582694" cy="204816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6172200" y="4648200"/>
            <a:ext cx="685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8153400" y="6477000"/>
            <a:ext cx="609600" cy="152400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4572000" y="1676400"/>
            <a:ext cx="434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isolated footing : </a:t>
            </a:r>
          </a:p>
        </p:txBody>
      </p:sp>
      <p:pic>
        <p:nvPicPr>
          <p:cNvPr id="8" name="Picture 12" descr="8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752600"/>
            <a:ext cx="4038600" cy="3730033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 descr="9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-900000">
            <a:off x="4232411" y="3654318"/>
            <a:ext cx="4648200" cy="264726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5105400" y="1752600"/>
            <a:ext cx="3810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mat footing : </a:t>
            </a:r>
          </a:p>
        </p:txBody>
      </p:sp>
      <p:pic>
        <p:nvPicPr>
          <p:cNvPr id="8" name="Picture 6" descr="ren ma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044620"/>
            <a:ext cx="4791702" cy="3794702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11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-900000">
            <a:off x="4971662" y="3354803"/>
            <a:ext cx="3842048" cy="305810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4343400" y="1295400"/>
            <a:ext cx="4800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Basement retaining wall : </a:t>
            </a:r>
          </a:p>
        </p:txBody>
      </p:sp>
      <p:pic>
        <p:nvPicPr>
          <p:cNvPr id="9" name="Picture 6" descr="30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-900000">
            <a:off x="4366845" y="2723715"/>
            <a:ext cx="4275665" cy="364304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860140"/>
            <a:ext cx="3886200" cy="482641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1219200" y="1219200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columns: </a:t>
            </a:r>
          </a:p>
        </p:txBody>
      </p:sp>
      <p:pic>
        <p:nvPicPr>
          <p:cNvPr id="8" name="Picture 6" descr="c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1129420"/>
            <a:ext cx="2212568" cy="572858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0" descr="12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-900000">
            <a:off x="2687749" y="1683123"/>
            <a:ext cx="3307079" cy="2362199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1" descr="13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00000">
            <a:off x="210695" y="4190685"/>
            <a:ext cx="4122285" cy="2170838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685800" y="1219200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shear wall: </a:t>
            </a:r>
          </a:p>
        </p:txBody>
      </p:sp>
      <p:pic>
        <p:nvPicPr>
          <p:cNvPr id="8" name="Picture 7" descr="s.w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2057400"/>
            <a:ext cx="3305637" cy="3915322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s.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2819400"/>
            <a:ext cx="4587003" cy="28194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685800" y="1219200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slab : </a:t>
            </a:r>
          </a:p>
        </p:txBody>
      </p:sp>
      <p:pic>
        <p:nvPicPr>
          <p:cNvPr id="8" name="Picture 6" descr="rhh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4700329"/>
            <a:ext cx="4065740" cy="215767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9" descr="15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853254">
            <a:off x="518052" y="1998767"/>
            <a:ext cx="5372850" cy="3524742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685800" y="1219200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Beams: </a:t>
            </a:r>
          </a:p>
        </p:txBody>
      </p:sp>
      <p:pic>
        <p:nvPicPr>
          <p:cNvPr id="8" name="Picture 10" descr="21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5105400"/>
            <a:ext cx="3048000" cy="147369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6" descr="22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676400"/>
            <a:ext cx="8534400" cy="323076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7" descr="23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5400" y="5105400"/>
            <a:ext cx="2971799" cy="1457403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990600" y="1295400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Staircase: </a:t>
            </a:r>
          </a:p>
        </p:txBody>
      </p:sp>
      <p:pic>
        <p:nvPicPr>
          <p:cNvPr id="8" name="Picture 4" descr="25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981200"/>
            <a:ext cx="8078328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685800" y="1219200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water tank: </a:t>
            </a:r>
          </a:p>
        </p:txBody>
      </p:sp>
      <p:pic>
        <p:nvPicPr>
          <p:cNvPr id="8" name="Picture 4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676400"/>
            <a:ext cx="6324600" cy="4190691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9" name="Picture 5" descr="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-600000">
            <a:off x="5938669" y="4101172"/>
            <a:ext cx="3009866" cy="25146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/>
              <a:t>Proposed location: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Untitl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9" name="Curved Left Arrow 8"/>
          <p:cNvSpPr/>
          <p:nvPr/>
        </p:nvSpPr>
        <p:spPr>
          <a:xfrm>
            <a:off x="8077200" y="3657600"/>
            <a:ext cx="609600" cy="2438400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2971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An-</a:t>
            </a:r>
            <a:r>
              <a:rPr lang="en-US" dirty="0" err="1" smtClean="0">
                <a:solidFill>
                  <a:srgbClr val="FF0000"/>
                </a:solidFill>
              </a:rPr>
              <a:t>Najah</a:t>
            </a:r>
            <a:r>
              <a:rPr lang="en-US" dirty="0" smtClean="0">
                <a:solidFill>
                  <a:srgbClr val="FF0000"/>
                </a:solidFill>
              </a:rPr>
              <a:t> Hospital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Up-Down Arrow 10"/>
          <p:cNvSpPr/>
          <p:nvPr/>
        </p:nvSpPr>
        <p:spPr>
          <a:xfrm rot="21191923">
            <a:off x="6324600" y="3352800"/>
            <a:ext cx="381000" cy="1143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38800" y="2971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Asira</a:t>
            </a:r>
            <a:r>
              <a:rPr lang="en-US" dirty="0" smtClean="0">
                <a:solidFill>
                  <a:srgbClr val="FF0000"/>
                </a:solidFill>
              </a:rPr>
              <a:t> Main ST.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Curved Connector 12"/>
          <p:cNvCxnSpPr/>
          <p:nvPr/>
        </p:nvCxnSpPr>
        <p:spPr>
          <a:xfrm rot="16200000" flipH="1">
            <a:off x="3467100" y="2705100"/>
            <a:ext cx="1447800" cy="1066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7200" y="3886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Proposed Site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371600" y="2514600"/>
            <a:ext cx="665297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Environmental </a:t>
            </a:r>
          </a:p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Design</a:t>
            </a:r>
            <a:endParaRPr lang="en-US" sz="60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838200" y="1752600"/>
            <a:ext cx="5054653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/>
              <a:t>Thermal Calculations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/>
              <a:t>Acoustical Design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/>
              <a:t> Daylight</a:t>
            </a:r>
          </a:p>
          <a:p>
            <a:endParaRPr lang="en-US" sz="60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Thermal Calculations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228600" y="1752600"/>
            <a:ext cx="594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ECOTECT Program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was used to:</a:t>
            </a:r>
            <a:b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 Analyze sun movement and natural lighting.</a:t>
            </a:r>
            <a:b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Calculate heating and cooling loads</a:t>
            </a:r>
            <a:endParaRPr lang="en-US" sz="2400" dirty="0"/>
          </a:p>
        </p:txBody>
      </p:sp>
      <p:pic>
        <p:nvPicPr>
          <p:cNvPr id="10" name="صورة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00000">
            <a:off x="4880560" y="2777536"/>
            <a:ext cx="3857684" cy="3643313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Thermal Calculations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457200" y="1905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layers for external walls </a:t>
            </a:r>
            <a:b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(U = 0.55 W/m</a:t>
            </a:r>
            <a:r>
              <a:rPr lang="en-US" sz="2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.k):</a:t>
            </a:r>
            <a:endParaRPr lang="en-US" sz="2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590800"/>
            <a:ext cx="4441842" cy="297816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685800" y="3047998"/>
          <a:ext cx="3276600" cy="265853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726810"/>
                <a:gridCol w="1549790"/>
              </a:tblGrid>
              <a:tr h="45720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Thickness(cm)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200" b="1" dirty="0" smtClean="0"/>
                        <a:t>Layer</a:t>
                      </a:r>
                      <a:endParaRPr lang="ar-SA" sz="2200" b="1" dirty="0"/>
                    </a:p>
                  </a:txBody>
                  <a:tcPr/>
                </a:tc>
              </a:tr>
              <a:tr h="44026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7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Stone</a:t>
                      </a:r>
                      <a:endParaRPr lang="ar-SA" sz="2000" b="1" dirty="0"/>
                    </a:p>
                  </a:txBody>
                  <a:tcPr/>
                </a:tc>
              </a:tr>
              <a:tr h="44026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13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concrete</a:t>
                      </a:r>
                      <a:endParaRPr lang="ar-SA" sz="2000" b="1" dirty="0"/>
                    </a:p>
                  </a:txBody>
                  <a:tcPr/>
                </a:tc>
              </a:tr>
              <a:tr h="44026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3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Polystyrene</a:t>
                      </a:r>
                      <a:endParaRPr lang="ar-SA" sz="2000" b="1" dirty="0"/>
                    </a:p>
                  </a:txBody>
                  <a:tcPr/>
                </a:tc>
              </a:tr>
              <a:tr h="44026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Block</a:t>
                      </a:r>
                      <a:endParaRPr lang="ar-SA" sz="2000" b="1" dirty="0"/>
                    </a:p>
                  </a:txBody>
                  <a:tcPr/>
                </a:tc>
              </a:tr>
              <a:tr h="44026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Plaster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Thermal Calculations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381000" y="2133600"/>
            <a:ext cx="388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We use double glazed window with U=2.68 W/m</a:t>
            </a:r>
            <a:r>
              <a:rPr lang="en-US" sz="3200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.k.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352800"/>
            <a:ext cx="4522364" cy="2928958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Thermal Calculations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10" name="مستطيل 9"/>
          <p:cNvSpPr/>
          <p:nvPr/>
        </p:nvSpPr>
        <p:spPr>
          <a:xfrm>
            <a:off x="228600" y="1752600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Total heating load  and cooling load per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m^2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=56.6 KWh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acceptable range from 30 to 80 KWh .</a:t>
            </a:r>
            <a:endParaRPr lang="en-US" sz="2400" dirty="0"/>
          </a:p>
        </p:txBody>
      </p:sp>
      <p:pic>
        <p:nvPicPr>
          <p:cNvPr id="11" name="عنصر نائب للمحتوى 3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276600"/>
            <a:ext cx="6400800" cy="3180615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3" name="مستطيل 12"/>
          <p:cNvSpPr/>
          <p:nvPr/>
        </p:nvSpPr>
        <p:spPr>
          <a:xfrm>
            <a:off x="762000" y="1524000"/>
            <a:ext cx="8001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600" dirty="0" smtClean="0"/>
              <a:t>RT60 for </a:t>
            </a:r>
            <a:r>
              <a:rPr lang="en-US" sz="2600" b="1" dirty="0" smtClean="0"/>
              <a:t>Multipurpose room </a:t>
            </a:r>
            <a:r>
              <a:rPr lang="en-US" sz="2600" dirty="0" smtClean="0"/>
              <a:t>should be 1-1.1 sec→ RT</a:t>
            </a:r>
            <a:r>
              <a:rPr lang="en-US" sz="2600" baseline="-25000" dirty="0" smtClean="0"/>
              <a:t>60</a:t>
            </a:r>
            <a:r>
              <a:rPr lang="en-US" sz="2600" dirty="0" smtClean="0"/>
              <a:t>=1.09 →in range.</a:t>
            </a:r>
          </a:p>
          <a:p>
            <a:endParaRPr lang="en-US" sz="2600" dirty="0" smtClean="0"/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%Alcon=10% so it is good.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Total STC of inside wall = 61db.</a:t>
            </a:r>
          </a:p>
          <a:p>
            <a:endParaRPr lang="en-US" sz="2600" dirty="0" smtClean="0"/>
          </a:p>
          <a:p>
            <a:r>
              <a:rPr lang="en-US" sz="2600" b="1" dirty="0" smtClean="0"/>
              <a:t>Gym: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RT</a:t>
            </a:r>
            <a:r>
              <a:rPr lang="en-US" sz="2600" baseline="-25000" dirty="0" smtClean="0"/>
              <a:t>60</a:t>
            </a:r>
            <a:r>
              <a:rPr lang="en-US" sz="2600" dirty="0" smtClean="0"/>
              <a:t>=0.16*V/As=1.2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600" dirty="0" smtClean="0"/>
              <a:t>Total STC of wall = 61db</a:t>
            </a:r>
            <a:endParaRPr lang="en-US" sz="26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pic>
        <p:nvPicPr>
          <p:cNvPr id="8" name="صورة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447800"/>
            <a:ext cx="43434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ستطيل 9"/>
          <p:cNvSpPr/>
          <p:nvPr/>
        </p:nvSpPr>
        <p:spPr>
          <a:xfrm>
            <a:off x="609600" y="2819400"/>
            <a:ext cx="2822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Layers used in Multipurpose hall wall</a:t>
            </a:r>
            <a:endParaRPr lang="ar-JO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Average daylight factor: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609600" y="1600200"/>
            <a:ext cx="2754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 multipurpose hall:-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590800"/>
            <a:ext cx="6435725" cy="337185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مستطيل 11"/>
          <p:cNvSpPr/>
          <p:nvPr/>
        </p:nvSpPr>
        <p:spPr>
          <a:xfrm>
            <a:off x="533400" y="342900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DF=4.77%</a:t>
            </a:r>
            <a:endParaRPr lang="ar-JO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Average daylight factor: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609600" y="1600200"/>
            <a:ext cx="1967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 Reception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:-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33400" y="342900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DF=4.32%</a:t>
            </a:r>
            <a:endParaRPr lang="ar-JO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صورة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438400"/>
            <a:ext cx="6629400" cy="3852866"/>
          </a:xfrm>
          <a:prstGeom prst="rect">
            <a:avLst/>
          </a:prstGeom>
          <a:ln w="190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/>
              <a:t>Site plan: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15" name="Picture 14" descr="si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Average daylight factor:</a:t>
            </a: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609600" y="1600200"/>
            <a:ext cx="1083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Suite: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33400" y="342900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DF=4.13%</a:t>
            </a:r>
            <a:endParaRPr lang="ar-JO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عنصر نائب للمحتوى 3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743200"/>
            <a:ext cx="6462738" cy="3076357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828800" y="2286000"/>
            <a:ext cx="571836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Mechanical &amp;</a:t>
            </a:r>
          </a:p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Electrical</a:t>
            </a:r>
          </a:p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Design</a:t>
            </a:r>
            <a:endParaRPr lang="en-US" sz="6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Cooper Black" pitchFamily="18" charset="0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447800" y="2057400"/>
            <a:ext cx="6553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Drainage System Design.</a:t>
            </a: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Water Supply System.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Vertical Transportation.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HVAC System.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447800" y="1219200"/>
            <a:ext cx="39624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Drainage System Design: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1" y="1752600"/>
            <a:ext cx="5105400" cy="496314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371600" y="1295400"/>
            <a:ext cx="4876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5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Drainage System Design for Ground floor: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صورة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752600"/>
            <a:ext cx="7467600" cy="45720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عنصر نائب للمحتوى 3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81200"/>
            <a:ext cx="7391400" cy="44958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371600" y="1295400"/>
            <a:ext cx="4876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5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Drainage System Design for Roof floor: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630060"/>
            <a:ext cx="6858000" cy="522794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1295400" y="990600"/>
            <a:ext cx="502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Water supply for Basement floor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ستطيل 6"/>
          <p:cNvSpPr/>
          <p:nvPr/>
        </p:nvSpPr>
        <p:spPr>
          <a:xfrm>
            <a:off x="2057400" y="12954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Supply water for bathroom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05000"/>
            <a:ext cx="4572000" cy="4702969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عنصر نائب للمحتوى 3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143000"/>
            <a:ext cx="7696200" cy="5486399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ستطيل 6"/>
          <p:cNvSpPr/>
          <p:nvPr/>
        </p:nvSpPr>
        <p:spPr>
          <a:xfrm>
            <a:off x="1371600" y="11430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Vertical transportation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457200" y="2133601"/>
            <a:ext cx="7772400" cy="5334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need 2 elevators and one for service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5442" y="2819401"/>
            <a:ext cx="7408558" cy="40386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/>
              <a:t>Site plan: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si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Up Arrow 9"/>
          <p:cNvSpPr/>
          <p:nvPr/>
        </p:nvSpPr>
        <p:spPr>
          <a:xfrm rot="19711764">
            <a:off x="7772400" y="2971800"/>
            <a:ext cx="3048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24800" y="4038600"/>
            <a:ext cx="641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ستطيل 6"/>
          <p:cNvSpPr/>
          <p:nvPr/>
        </p:nvSpPr>
        <p:spPr>
          <a:xfrm>
            <a:off x="1066800" y="1219200"/>
            <a:ext cx="746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HVAC system</a:t>
            </a:r>
          </a:p>
          <a:p>
            <a:pPr marL="342900" lvl="1" indent="-342900"/>
            <a:endParaRPr lang="en-US" sz="2800" b="1" dirty="0" smtClean="0"/>
          </a:p>
          <a:p>
            <a:pPr marL="342900" lvl="1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order to be able to design the duct system, heating and cooling loads must be determined for every space in the building.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657600"/>
            <a:ext cx="5715000" cy="29718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295400" y="1295400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HVAC system for Ground floor </a:t>
            </a:r>
          </a:p>
          <a:p>
            <a:pPr marL="342900" lvl="1" indent="-342900"/>
            <a:endParaRPr lang="en-US" sz="2800" b="1" dirty="0" smtClean="0"/>
          </a:p>
        </p:txBody>
      </p:sp>
      <p:pic>
        <p:nvPicPr>
          <p:cNvPr id="10" name="صورة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828800"/>
            <a:ext cx="6934200" cy="4429125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133600"/>
            <a:ext cx="7086600" cy="4200525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1295400" y="1295400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HVAC system for First floor</a:t>
            </a:r>
          </a:p>
          <a:p>
            <a:pPr marL="342900" lvl="1" indent="-342900"/>
            <a:endParaRPr lang="en-US" sz="2800" b="1" dirty="0" smtClean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453818" y="2155371"/>
            <a:ext cx="18710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Bed room</a:t>
            </a:r>
            <a:endParaRPr lang="ar-JO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65760" y="3097965"/>
            <a:ext cx="3444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=367 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ar-J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2985" y="1828800"/>
            <a:ext cx="653101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453818" y="2155371"/>
            <a:ext cx="18710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Restaurant</a:t>
            </a:r>
            <a:endParaRPr lang="ar-JO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65760" y="3097965"/>
            <a:ext cx="3444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=334 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ar-J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514600"/>
            <a:ext cx="6316771" cy="34671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453818" y="2155371"/>
            <a:ext cx="18710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Gym</a:t>
            </a:r>
            <a:endParaRPr lang="ar-JO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65760" y="3097965"/>
            <a:ext cx="3444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=499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ar-J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286000"/>
            <a:ext cx="6372596" cy="40386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ستطيل 8"/>
          <p:cNvSpPr/>
          <p:nvPr/>
        </p:nvSpPr>
        <p:spPr>
          <a:xfrm>
            <a:off x="1524000" y="9906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lighting in Basement floor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472768"/>
            <a:ext cx="7315200" cy="5385232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ستطيل 8"/>
          <p:cNvSpPr/>
          <p:nvPr/>
        </p:nvSpPr>
        <p:spPr>
          <a:xfrm>
            <a:off x="1524000" y="9906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 Sockets in Basement floor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447800"/>
            <a:ext cx="7254586" cy="54102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600200"/>
            <a:ext cx="8244935" cy="47134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2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ستطيل 8"/>
          <p:cNvSpPr/>
          <p:nvPr/>
        </p:nvSpPr>
        <p:spPr>
          <a:xfrm>
            <a:off x="3810000" y="12954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Location of circuit breakers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00000">
            <a:off x="303142" y="1848725"/>
            <a:ext cx="4076700" cy="3848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900000">
            <a:off x="3563582" y="2976773"/>
            <a:ext cx="5248275" cy="3257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9" name="Picture 8" descr="basement flo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1143001"/>
            <a:ext cx="9144000" cy="5715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20574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area of </a:t>
            </a:r>
            <a:r>
              <a:rPr lang="en-US" dirty="0" err="1" smtClean="0"/>
              <a:t>Basment</a:t>
            </a:r>
            <a:r>
              <a:rPr lang="en-US" dirty="0" smtClean="0"/>
              <a:t> floor =1032 </a:t>
            </a:r>
            <a:r>
              <a:rPr lang="en-US" dirty="0"/>
              <a:t> 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752600" y="2895600"/>
            <a:ext cx="58235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Safety Design</a:t>
            </a: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447800" y="1219200"/>
            <a:ext cx="3352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Fire system used in the hotel</a:t>
            </a:r>
            <a:r>
              <a:rPr lang="en-US" b="1" dirty="0" smtClean="0"/>
              <a:t>:</a:t>
            </a:r>
            <a:endParaRPr lang="en-US" dirty="0"/>
          </a:p>
        </p:txBody>
      </p:sp>
      <p:pic>
        <p:nvPicPr>
          <p:cNvPr id="9" name="Picture Placeholder 12" descr="fx1.gif"/>
          <p:cNvPicPr>
            <a:picLocks noChangeAspect="1"/>
          </p:cNvPicPr>
          <p:nvPr/>
        </p:nvPicPr>
        <p:blipFill>
          <a:blip r:embed="rId4" cstate="print"/>
          <a:srcRect l="11922" r="11922"/>
          <a:stretch>
            <a:fillRect/>
          </a:stretch>
        </p:blipFill>
        <p:spPr>
          <a:xfrm rot="600000">
            <a:off x="225172" y="1848367"/>
            <a:ext cx="2268420" cy="279190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صورة 9" descr="China_Fire_Hose_Reel2011620152955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1676400"/>
            <a:ext cx="2209800" cy="2133600"/>
          </a:xfrm>
          <a:prstGeom prst="rect">
            <a:avLst/>
          </a:prstGeom>
          <a:ln w="127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02" name="Picture 2" descr="http://www.antincendiosames.com/images/sprin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600000">
            <a:off x="5964737" y="1193385"/>
            <a:ext cx="2529817" cy="22200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1" name="Text Placeholder 15"/>
          <p:cNvSpPr txBox="1">
            <a:spLocks/>
          </p:cNvSpPr>
          <p:nvPr/>
        </p:nvSpPr>
        <p:spPr>
          <a:xfrm>
            <a:off x="0" y="4876800"/>
            <a:ext cx="2743200" cy="381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Fire Extinguisher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5"/>
          <p:cNvSpPr txBox="1">
            <a:spLocks/>
          </p:cNvSpPr>
          <p:nvPr/>
        </p:nvSpPr>
        <p:spPr>
          <a:xfrm>
            <a:off x="3429000" y="3962400"/>
            <a:ext cx="1905000" cy="6096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Hose</a:t>
            </a:r>
            <a:r>
              <a:rPr lang="en-US" sz="2000" b="1" dirty="0" smtClean="0"/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Station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Placeholder 15"/>
          <p:cNvSpPr txBox="1">
            <a:spLocks/>
          </p:cNvSpPr>
          <p:nvPr/>
        </p:nvSpPr>
        <p:spPr>
          <a:xfrm>
            <a:off x="6934200" y="3505200"/>
            <a:ext cx="1524000" cy="381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Sprinklers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https://www.islandpalmcommunities.com/Images/UserUploadedImages/94/smoke%20detect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600000">
            <a:off x="6923596" y="4201604"/>
            <a:ext cx="2057400" cy="2057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4" name="Text Placeholder 15"/>
          <p:cNvSpPr txBox="1">
            <a:spLocks/>
          </p:cNvSpPr>
          <p:nvPr/>
        </p:nvSpPr>
        <p:spPr>
          <a:xfrm>
            <a:off x="7010400" y="6362700"/>
            <a:ext cx="2133600" cy="4953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Smoke Detectors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4495800"/>
            <a:ext cx="1942185" cy="1838325"/>
          </a:xfrm>
          <a:prstGeom prst="rect">
            <a:avLst/>
          </a:prstGeom>
          <a:ln w="127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مستطيل 15"/>
          <p:cNvSpPr/>
          <p:nvPr/>
        </p:nvSpPr>
        <p:spPr>
          <a:xfrm>
            <a:off x="4648200" y="6324600"/>
            <a:ext cx="13999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Fire</a:t>
            </a:r>
            <a:r>
              <a:rPr lang="en-US" b="1" dirty="0" smtClean="0"/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Alarm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0" y="4495800"/>
            <a:ext cx="864616" cy="17526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مستطيل 17"/>
          <p:cNvSpPr/>
          <p:nvPr/>
        </p:nvSpPr>
        <p:spPr>
          <a:xfrm>
            <a:off x="2209800" y="6324600"/>
            <a:ext cx="1753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Fire Proof Door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عنصر نائب لرقم الشريحة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447800" y="1219200"/>
            <a:ext cx="502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Fire system in Ground floor</a:t>
            </a:r>
            <a:r>
              <a:rPr lang="en-US" sz="2400" b="1" dirty="0" smtClean="0"/>
              <a:t>:</a:t>
            </a:r>
            <a:endParaRPr lang="en-US" sz="2400" dirty="0"/>
          </a:p>
        </p:txBody>
      </p:sp>
      <p:pic>
        <p:nvPicPr>
          <p:cNvPr id="15" name="صورة 1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8077200" cy="4595813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447800" y="1219200"/>
            <a:ext cx="61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Sprinklers system in bedrooms and offices :</a:t>
            </a:r>
            <a:endParaRPr lang="en-US" sz="24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00000">
            <a:off x="609600" y="2362200"/>
            <a:ext cx="3048000" cy="37911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00000">
            <a:off x="3619580" y="2473956"/>
            <a:ext cx="4829175" cy="3286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447800" y="1219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Safety signs: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934200" y="3276600"/>
            <a:ext cx="1135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Exit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signs</a:t>
            </a:r>
          </a:p>
        </p:txBody>
      </p:sp>
      <p:pic>
        <p:nvPicPr>
          <p:cNvPr id="10" name="صورة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524000"/>
            <a:ext cx="2819400" cy="15240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ستطيل 10"/>
          <p:cNvSpPr/>
          <p:nvPr/>
        </p:nvSpPr>
        <p:spPr>
          <a:xfrm>
            <a:off x="6934200" y="6248400"/>
            <a:ext cx="1078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Staircase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962400"/>
            <a:ext cx="2209800" cy="217706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2362200"/>
            <a:ext cx="1828800" cy="2921751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17" name="مستطيل 16"/>
          <p:cNvSpPr/>
          <p:nvPr/>
        </p:nvSpPr>
        <p:spPr>
          <a:xfrm>
            <a:off x="4191000" y="5410200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aid</a:t>
            </a:r>
          </a:p>
        </p:txBody>
      </p:sp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2590800"/>
            <a:ext cx="2286000" cy="1714500"/>
          </a:xfrm>
          <a:prstGeom prst="rect">
            <a:avLst/>
          </a:prstGeom>
          <a:ln w="127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مستطيل 18"/>
          <p:cNvSpPr/>
          <p:nvPr/>
        </p:nvSpPr>
        <p:spPr>
          <a:xfrm>
            <a:off x="457200" y="4419600"/>
            <a:ext cx="297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Elevators should not use in case of fire or earthquake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447800" y="1219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Safety signs in first floor: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133600"/>
            <a:ext cx="7910946" cy="44196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1447800" y="1219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Safety rout in ground floor: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981200"/>
            <a:ext cx="7924800" cy="45720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2133600" y="2209800"/>
            <a:ext cx="476027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Cost</a:t>
            </a:r>
          </a:p>
          <a:p>
            <a:pPr algn="ctr"/>
            <a:r>
              <a:rPr lang="en-US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Estimation</a:t>
            </a:r>
            <a:endParaRPr lang="en-US" sz="6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Cooper Black" pitchFamily="18" charset="0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Cost Estimation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600200" y="2514600"/>
            <a:ext cx="6248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total price of the hotel is 2.73 million $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The price for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2400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approximately is 480 $ / m</a:t>
            </a:r>
            <a:r>
              <a:rPr lang="en-US" sz="2400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5" name="Picture 4" descr="graduation-cap-diploma-isolated-on-a-white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001000" cy="601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048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Harrington" pitchFamily="82" charset="0"/>
              </a:rPr>
              <a:t>Thank You</a:t>
            </a:r>
            <a:endParaRPr lang="en-US" sz="9600" dirty="0">
              <a:latin typeface="Harringto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8" name="Picture 7" descr="ground flo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447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area of GF including Terrace = 900 m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 powerpoint templates and background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200" dirty="0" smtClean="0">
                <a:sym typeface="Century Schoolbook" pitchFamily="18" charset="0"/>
              </a:rPr>
              <a:t>Architectural Design</a:t>
            </a:r>
            <a:endParaRPr lang="en-US" sz="3200" dirty="0">
              <a:sym typeface="Century Schoolbook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pic>
        <p:nvPicPr>
          <p:cNvPr id="9" name="Picture 8" descr="first flo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1524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area of first floor = 846 m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933</Words>
  <Application>Microsoft Office PowerPoint</Application>
  <PresentationFormat>On-screen Show (4:3)</PresentationFormat>
  <Paragraphs>328</Paragraphs>
  <Slides>79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Office Theme</vt:lpstr>
      <vt:lpstr>An-Najah  National  University</vt:lpstr>
      <vt:lpstr>Slide 2</vt:lpstr>
      <vt:lpstr>Slide 3</vt:lpstr>
      <vt:lpstr>Proposed location:</vt:lpstr>
      <vt:lpstr>Site plan:</vt:lpstr>
      <vt:lpstr>Site plan: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Slide 18</vt:lpstr>
      <vt:lpstr>3-D Model</vt:lpstr>
      <vt:lpstr>Slide 20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Slide 40</vt:lpstr>
      <vt:lpstr>Environmental Design</vt:lpstr>
      <vt:lpstr>Thermal Calculations</vt:lpstr>
      <vt:lpstr>Thermal Calculations</vt:lpstr>
      <vt:lpstr>Thermal Calculations</vt:lpstr>
      <vt:lpstr>Thermal Calculations</vt:lpstr>
      <vt:lpstr>Acoustical Design</vt:lpstr>
      <vt:lpstr>Acoustical Design</vt:lpstr>
      <vt:lpstr>Average daylight factor:</vt:lpstr>
      <vt:lpstr>Average daylight factor:</vt:lpstr>
      <vt:lpstr>Average daylight factor:</vt:lpstr>
      <vt:lpstr>Slide 51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Slide 70</vt:lpstr>
      <vt:lpstr>Safety Design</vt:lpstr>
      <vt:lpstr>Safety Design</vt:lpstr>
      <vt:lpstr>Safety Design</vt:lpstr>
      <vt:lpstr>Safety Design</vt:lpstr>
      <vt:lpstr>Safety Design</vt:lpstr>
      <vt:lpstr>Safety Design</vt:lpstr>
      <vt:lpstr>Slide 77</vt:lpstr>
      <vt:lpstr>Cost Estimation</vt:lpstr>
      <vt:lpstr>Slide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 National  University</dc:title>
  <dc:creator>Eng. Zeyad</dc:creator>
  <cp:lastModifiedBy>Eng. Zeyad</cp:lastModifiedBy>
  <cp:revision>152</cp:revision>
  <dcterms:created xsi:type="dcterms:W3CDTF">2014-12-16T07:54:06Z</dcterms:created>
  <dcterms:modified xsi:type="dcterms:W3CDTF">2014-12-23T08:07:17Z</dcterms:modified>
</cp:coreProperties>
</file>