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98" r:id="rId3"/>
    <p:sldId id="259" r:id="rId4"/>
    <p:sldId id="318" r:id="rId5"/>
    <p:sldId id="260" r:id="rId6"/>
    <p:sldId id="299" r:id="rId7"/>
    <p:sldId id="319" r:id="rId8"/>
    <p:sldId id="320" r:id="rId9"/>
    <p:sldId id="321" r:id="rId10"/>
    <p:sldId id="322" r:id="rId11"/>
    <p:sldId id="323" r:id="rId12"/>
    <p:sldId id="324" r:id="rId13"/>
    <p:sldId id="325" r:id="rId14"/>
    <p:sldId id="337" r:id="rId15"/>
    <p:sldId id="338" r:id="rId16"/>
    <p:sldId id="339" r:id="rId17"/>
    <p:sldId id="340" r:id="rId18"/>
    <p:sldId id="341" r:id="rId19"/>
    <p:sldId id="342" r:id="rId20"/>
    <p:sldId id="343" r:id="rId21"/>
    <p:sldId id="344" r:id="rId22"/>
    <p:sldId id="345" r:id="rId23"/>
    <p:sldId id="346" r:id="rId24"/>
    <p:sldId id="347" r:id="rId25"/>
    <p:sldId id="348" r:id="rId26"/>
    <p:sldId id="349" r:id="rId27"/>
    <p:sldId id="350" r:id="rId28"/>
    <p:sldId id="351" r:id="rId29"/>
    <p:sldId id="352" r:id="rId30"/>
    <p:sldId id="353" r:id="rId31"/>
    <p:sldId id="354" r:id="rId32"/>
    <p:sldId id="355" r:id="rId33"/>
    <p:sldId id="356" r:id="rId34"/>
    <p:sldId id="357" r:id="rId35"/>
    <p:sldId id="358" r:id="rId36"/>
    <p:sldId id="359" r:id="rId37"/>
    <p:sldId id="360" r:id="rId38"/>
    <p:sldId id="361" r:id="rId39"/>
    <p:sldId id="336" r:id="rId40"/>
    <p:sldId id="326" r:id="rId41"/>
    <p:sldId id="327" r:id="rId42"/>
    <p:sldId id="328" r:id="rId43"/>
    <p:sldId id="329" r:id="rId44"/>
    <p:sldId id="330" r:id="rId45"/>
    <p:sldId id="331" r:id="rId46"/>
    <p:sldId id="332" r:id="rId47"/>
    <p:sldId id="333" r:id="rId48"/>
    <p:sldId id="334" r:id="rId49"/>
    <p:sldId id="335" r:id="rId50"/>
    <p:sldId id="266" r:id="rId51"/>
    <p:sldId id="268" r:id="rId52"/>
    <p:sldId id="270" r:id="rId53"/>
    <p:sldId id="273" r:id="rId54"/>
    <p:sldId id="275" r:id="rId55"/>
    <p:sldId id="362" r:id="rId56"/>
    <p:sldId id="277" r:id="rId57"/>
    <p:sldId id="284" r:id="rId58"/>
    <p:sldId id="286" r:id="rId59"/>
    <p:sldId id="302" r:id="rId60"/>
    <p:sldId id="283" r:id="rId61"/>
    <p:sldId id="282" r:id="rId6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microsoft.com/office/2015/10/relationships/revisionInfo" Target="revisionInfo.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AB3FC60-ECBF-462C-AB3B-0EA54CCD442A}" type="doc">
      <dgm:prSet loTypeId="urn:microsoft.com/office/officeart/2008/layout/VerticalCurvedList" loCatId="list" qsTypeId="urn:microsoft.com/office/officeart/2005/8/quickstyle/simple1" qsCatId="simple" csTypeId="urn:microsoft.com/office/officeart/2005/8/colors/colorful5" csCatId="colorful" phldr="1"/>
      <dgm:spPr/>
    </dgm:pt>
    <dgm:pt modelId="{EE5E14B9-C64B-4091-9156-406C2C4A66ED}">
      <dgm:prSet phldrT="[Text]" custT="1"/>
      <dgm:spPr/>
      <dgm:t>
        <a:bodyPr/>
        <a:lstStyle/>
        <a:p>
          <a:r>
            <a:rPr lang="en-US" sz="3200" b="1" dirty="0"/>
            <a:t>Saleh Asmair</a:t>
          </a:r>
        </a:p>
      </dgm:t>
    </dgm:pt>
    <dgm:pt modelId="{8C93D3A8-9A27-4677-8926-F6C1F1DF9DE4}" type="parTrans" cxnId="{B84193A7-B51F-4B5A-B0A5-986B4CAB4DB6}">
      <dgm:prSet/>
      <dgm:spPr/>
      <dgm:t>
        <a:bodyPr/>
        <a:lstStyle/>
        <a:p>
          <a:endParaRPr lang="en-US" sz="2800"/>
        </a:p>
      </dgm:t>
    </dgm:pt>
    <dgm:pt modelId="{ED424FA3-E04E-492C-8565-4CB12B9A918C}" type="sibTrans" cxnId="{B84193A7-B51F-4B5A-B0A5-986B4CAB4DB6}">
      <dgm:prSet/>
      <dgm:spPr/>
      <dgm:t>
        <a:bodyPr/>
        <a:lstStyle/>
        <a:p>
          <a:endParaRPr lang="en-US" sz="2800"/>
        </a:p>
      </dgm:t>
    </dgm:pt>
    <dgm:pt modelId="{A81D0717-E8F6-4597-B246-A240D0F4EAEC}">
      <dgm:prSet phldrT="[Text]" custT="1"/>
      <dgm:spPr/>
      <dgm:t>
        <a:bodyPr/>
        <a:lstStyle/>
        <a:p>
          <a:r>
            <a:rPr lang="en-US" sz="3200" b="1" dirty="0" smtClean="0"/>
            <a:t>Saleh Sholi</a:t>
          </a:r>
          <a:endParaRPr lang="en-US" sz="3200" b="1" dirty="0"/>
        </a:p>
      </dgm:t>
    </dgm:pt>
    <dgm:pt modelId="{250D5921-DD42-42C6-B926-54E1DD2D28FD}" type="parTrans" cxnId="{C5B43A18-4E84-4400-BD9F-C78AA49DD74C}">
      <dgm:prSet/>
      <dgm:spPr/>
      <dgm:t>
        <a:bodyPr/>
        <a:lstStyle/>
        <a:p>
          <a:endParaRPr lang="en-US" sz="2800"/>
        </a:p>
      </dgm:t>
    </dgm:pt>
    <dgm:pt modelId="{ABD481FD-4763-42A8-AB6C-05A3785F20C5}" type="sibTrans" cxnId="{C5B43A18-4E84-4400-BD9F-C78AA49DD74C}">
      <dgm:prSet/>
      <dgm:spPr/>
      <dgm:t>
        <a:bodyPr/>
        <a:lstStyle/>
        <a:p>
          <a:endParaRPr lang="en-US" sz="2800"/>
        </a:p>
      </dgm:t>
    </dgm:pt>
    <dgm:pt modelId="{1C20F745-9157-4BC9-A614-B2E6502B17CA}">
      <dgm:prSet custT="1"/>
      <dgm:spPr/>
      <dgm:t>
        <a:bodyPr/>
        <a:lstStyle/>
        <a:p>
          <a:r>
            <a:rPr lang="en-US" sz="3200" b="1" dirty="0">
              <a:solidFill>
                <a:schemeClr val="bg1"/>
              </a:solidFill>
              <a:latin typeface="Times New Roman" panose="02020603050405020304" pitchFamily="18" charset="0"/>
              <a:cs typeface="Times New Roman" panose="02020603050405020304" pitchFamily="18" charset="0"/>
            </a:rPr>
            <a:t>Salah Al-</a:t>
          </a:r>
          <a:r>
            <a:rPr lang="en-US" sz="3200" b="1" dirty="0" err="1">
              <a:solidFill>
                <a:schemeClr val="bg1"/>
              </a:solidFill>
              <a:latin typeface="Times New Roman" panose="02020603050405020304" pitchFamily="18" charset="0"/>
              <a:cs typeface="Times New Roman" panose="02020603050405020304" pitchFamily="18" charset="0"/>
            </a:rPr>
            <a:t>Karaki</a:t>
          </a:r>
          <a:endParaRPr lang="en-US" sz="3200" b="1" dirty="0"/>
        </a:p>
      </dgm:t>
    </dgm:pt>
    <dgm:pt modelId="{B510A2C9-7219-4CF2-B854-14AF29AAB3C4}" type="parTrans" cxnId="{A937DF21-70A3-4377-B421-51B17D360110}">
      <dgm:prSet/>
      <dgm:spPr/>
      <dgm:t>
        <a:bodyPr/>
        <a:lstStyle/>
        <a:p>
          <a:pPr rtl="1"/>
          <a:endParaRPr lang="ar-SA"/>
        </a:p>
      </dgm:t>
    </dgm:pt>
    <dgm:pt modelId="{00C3D163-1E20-4585-82C1-6135EDEF48C8}" type="sibTrans" cxnId="{A937DF21-70A3-4377-B421-51B17D360110}">
      <dgm:prSet/>
      <dgm:spPr/>
      <dgm:t>
        <a:bodyPr/>
        <a:lstStyle/>
        <a:p>
          <a:pPr rtl="1"/>
          <a:endParaRPr lang="ar-SA"/>
        </a:p>
      </dgm:t>
    </dgm:pt>
    <dgm:pt modelId="{CC369369-38B2-4B1F-B5D3-7F2748ECB84C}">
      <dgm:prSet custT="1"/>
      <dgm:spPr/>
      <dgm:t>
        <a:bodyPr/>
        <a:lstStyle/>
        <a:p>
          <a:r>
            <a:rPr lang="en-US" sz="3200" b="1" dirty="0">
              <a:solidFill>
                <a:schemeClr val="bg1"/>
              </a:solidFill>
              <a:latin typeface="Times New Roman" panose="02020603050405020304" pitchFamily="18" charset="0"/>
              <a:cs typeface="Times New Roman" panose="02020603050405020304" pitchFamily="18" charset="0"/>
            </a:rPr>
            <a:t>Abdullah Dmaidi</a:t>
          </a:r>
          <a:endParaRPr lang="en-US" sz="3200" b="1" dirty="0"/>
        </a:p>
      </dgm:t>
    </dgm:pt>
    <dgm:pt modelId="{9A91E750-173C-426B-A518-ED6004F406BA}" type="sibTrans" cxnId="{6940154B-9F41-4653-A3B1-BEE333CAB822}">
      <dgm:prSet/>
      <dgm:spPr/>
      <dgm:t>
        <a:bodyPr/>
        <a:lstStyle/>
        <a:p>
          <a:endParaRPr lang="en-US" sz="2800"/>
        </a:p>
      </dgm:t>
    </dgm:pt>
    <dgm:pt modelId="{08384E27-EBAE-4BD5-BBDF-D63260E3664A}" type="parTrans" cxnId="{6940154B-9F41-4653-A3B1-BEE333CAB822}">
      <dgm:prSet/>
      <dgm:spPr/>
      <dgm:t>
        <a:bodyPr/>
        <a:lstStyle/>
        <a:p>
          <a:endParaRPr lang="en-US" sz="2800"/>
        </a:p>
      </dgm:t>
    </dgm:pt>
    <dgm:pt modelId="{3B6237FB-9233-41CD-B436-75068B9FF08F}">
      <dgm:prSet/>
      <dgm:spPr/>
      <dgm:t>
        <a:bodyPr/>
        <a:lstStyle/>
        <a:p>
          <a:pPr rtl="1"/>
          <a:r>
            <a:rPr lang="en-US" b="1" smtClean="0"/>
            <a:t>Mohammad Jendasi </a:t>
          </a:r>
          <a:endParaRPr lang="en-US" b="1" dirty="0"/>
        </a:p>
      </dgm:t>
    </dgm:pt>
    <dgm:pt modelId="{7DE98D55-DB69-4242-8574-D7A53F67810E}" type="parTrans" cxnId="{7554452F-7A66-445B-9DDE-C93F65CF2FA0}">
      <dgm:prSet/>
      <dgm:spPr/>
      <dgm:t>
        <a:bodyPr/>
        <a:lstStyle/>
        <a:p>
          <a:pPr rtl="1"/>
          <a:endParaRPr lang="ar-SA"/>
        </a:p>
      </dgm:t>
    </dgm:pt>
    <dgm:pt modelId="{8015E6BA-2B3A-48C3-847F-125939956278}" type="sibTrans" cxnId="{7554452F-7A66-445B-9DDE-C93F65CF2FA0}">
      <dgm:prSet/>
      <dgm:spPr/>
      <dgm:t>
        <a:bodyPr/>
        <a:lstStyle/>
        <a:p>
          <a:pPr rtl="1"/>
          <a:endParaRPr lang="ar-SA"/>
        </a:p>
      </dgm:t>
    </dgm:pt>
    <dgm:pt modelId="{B604E8CD-1AF6-461B-AE87-DA6D3A3BD727}" type="pres">
      <dgm:prSet presAssocID="{3AB3FC60-ECBF-462C-AB3B-0EA54CCD442A}" presName="Name0" presStyleCnt="0">
        <dgm:presLayoutVars>
          <dgm:chMax val="7"/>
          <dgm:chPref val="7"/>
          <dgm:dir/>
        </dgm:presLayoutVars>
      </dgm:prSet>
      <dgm:spPr/>
    </dgm:pt>
    <dgm:pt modelId="{0A1F31F2-1219-4AF5-9DE6-44FBE8E21BD0}" type="pres">
      <dgm:prSet presAssocID="{3AB3FC60-ECBF-462C-AB3B-0EA54CCD442A}" presName="Name1" presStyleCnt="0"/>
      <dgm:spPr/>
    </dgm:pt>
    <dgm:pt modelId="{4B1D59A5-7806-411E-A2BB-99A5D04ED485}" type="pres">
      <dgm:prSet presAssocID="{3AB3FC60-ECBF-462C-AB3B-0EA54CCD442A}" presName="cycle" presStyleCnt="0"/>
      <dgm:spPr/>
    </dgm:pt>
    <dgm:pt modelId="{BE1390A2-9386-4DA2-AF04-F4440C20E904}" type="pres">
      <dgm:prSet presAssocID="{3AB3FC60-ECBF-462C-AB3B-0EA54CCD442A}" presName="srcNode" presStyleLbl="node1" presStyleIdx="0" presStyleCnt="5"/>
      <dgm:spPr/>
    </dgm:pt>
    <dgm:pt modelId="{E7DF2231-3FD6-4F0D-87CB-D8EAD3470EBA}" type="pres">
      <dgm:prSet presAssocID="{3AB3FC60-ECBF-462C-AB3B-0EA54CCD442A}" presName="conn" presStyleLbl="parChTrans1D2" presStyleIdx="0" presStyleCnt="1"/>
      <dgm:spPr/>
      <dgm:t>
        <a:bodyPr/>
        <a:lstStyle/>
        <a:p>
          <a:pPr rtl="1"/>
          <a:endParaRPr lang="ar-SA"/>
        </a:p>
      </dgm:t>
    </dgm:pt>
    <dgm:pt modelId="{A7893804-7818-4C1E-B733-246A837DCA5B}" type="pres">
      <dgm:prSet presAssocID="{3AB3FC60-ECBF-462C-AB3B-0EA54CCD442A}" presName="extraNode" presStyleLbl="node1" presStyleIdx="0" presStyleCnt="5"/>
      <dgm:spPr/>
    </dgm:pt>
    <dgm:pt modelId="{936B4F70-F48F-4BB9-9DB9-1DF5A231386D}" type="pres">
      <dgm:prSet presAssocID="{3AB3FC60-ECBF-462C-AB3B-0EA54CCD442A}" presName="dstNode" presStyleLbl="node1" presStyleIdx="0" presStyleCnt="5"/>
      <dgm:spPr/>
    </dgm:pt>
    <dgm:pt modelId="{6C551055-9590-4581-81C4-A41BB1DF625A}" type="pres">
      <dgm:prSet presAssocID="{EE5E14B9-C64B-4091-9156-406C2C4A66ED}" presName="text_1" presStyleLbl="node1" presStyleIdx="0" presStyleCnt="5">
        <dgm:presLayoutVars>
          <dgm:bulletEnabled val="1"/>
        </dgm:presLayoutVars>
      </dgm:prSet>
      <dgm:spPr/>
      <dgm:t>
        <a:bodyPr/>
        <a:lstStyle/>
        <a:p>
          <a:pPr rtl="1"/>
          <a:endParaRPr lang="ar-SA"/>
        </a:p>
      </dgm:t>
    </dgm:pt>
    <dgm:pt modelId="{F06AF6CD-3B69-4B58-A6F1-8D0476DB3AE4}" type="pres">
      <dgm:prSet presAssocID="{EE5E14B9-C64B-4091-9156-406C2C4A66ED}" presName="accent_1" presStyleCnt="0"/>
      <dgm:spPr/>
    </dgm:pt>
    <dgm:pt modelId="{9C1AA516-C391-4E6B-9C2D-BE10896C72EE}" type="pres">
      <dgm:prSet presAssocID="{EE5E14B9-C64B-4091-9156-406C2C4A66ED}" presName="accentRepeatNode" presStyleLbl="solidFgAcc1" presStyleIdx="0" presStyleCnt="5"/>
      <dgm:spPr/>
    </dgm:pt>
    <dgm:pt modelId="{B194A703-E7F1-457C-B159-7495C29CE60F}" type="pres">
      <dgm:prSet presAssocID="{A81D0717-E8F6-4597-B246-A240D0F4EAEC}" presName="text_2" presStyleLbl="node1" presStyleIdx="1" presStyleCnt="5">
        <dgm:presLayoutVars>
          <dgm:bulletEnabled val="1"/>
        </dgm:presLayoutVars>
      </dgm:prSet>
      <dgm:spPr/>
      <dgm:t>
        <a:bodyPr/>
        <a:lstStyle/>
        <a:p>
          <a:pPr rtl="1"/>
          <a:endParaRPr lang="ar-SA"/>
        </a:p>
      </dgm:t>
    </dgm:pt>
    <dgm:pt modelId="{DA5D8891-2F5D-4E70-910C-32F90ADB17BA}" type="pres">
      <dgm:prSet presAssocID="{A81D0717-E8F6-4597-B246-A240D0F4EAEC}" presName="accent_2" presStyleCnt="0"/>
      <dgm:spPr/>
    </dgm:pt>
    <dgm:pt modelId="{27F05A11-9E46-479B-B1AB-4A75306DEACB}" type="pres">
      <dgm:prSet presAssocID="{A81D0717-E8F6-4597-B246-A240D0F4EAEC}" presName="accentRepeatNode" presStyleLbl="solidFgAcc1" presStyleIdx="1" presStyleCnt="5"/>
      <dgm:spPr/>
    </dgm:pt>
    <dgm:pt modelId="{C7389587-7E09-4A87-ABB7-A65A214A1FDE}" type="pres">
      <dgm:prSet presAssocID="{3B6237FB-9233-41CD-B436-75068B9FF08F}" presName="text_3" presStyleLbl="node1" presStyleIdx="2" presStyleCnt="5">
        <dgm:presLayoutVars>
          <dgm:bulletEnabled val="1"/>
        </dgm:presLayoutVars>
      </dgm:prSet>
      <dgm:spPr/>
      <dgm:t>
        <a:bodyPr/>
        <a:lstStyle/>
        <a:p>
          <a:pPr rtl="1"/>
          <a:endParaRPr lang="ar-SA"/>
        </a:p>
      </dgm:t>
    </dgm:pt>
    <dgm:pt modelId="{EB2C3DAF-C48D-42A9-BFA8-1960EBC0B223}" type="pres">
      <dgm:prSet presAssocID="{3B6237FB-9233-41CD-B436-75068B9FF08F}" presName="accent_3" presStyleCnt="0"/>
      <dgm:spPr/>
    </dgm:pt>
    <dgm:pt modelId="{3E33EFBD-9EA5-47B1-BA79-9F8BBA87037C}" type="pres">
      <dgm:prSet presAssocID="{3B6237FB-9233-41CD-B436-75068B9FF08F}" presName="accentRepeatNode" presStyleLbl="solidFgAcc1" presStyleIdx="2" presStyleCnt="5"/>
      <dgm:spPr/>
    </dgm:pt>
    <dgm:pt modelId="{C0AE64F7-7D63-49CF-AA90-6A22E649DCBE}" type="pres">
      <dgm:prSet presAssocID="{1C20F745-9157-4BC9-A614-B2E6502B17CA}" presName="text_4" presStyleLbl="node1" presStyleIdx="3" presStyleCnt="5">
        <dgm:presLayoutVars>
          <dgm:bulletEnabled val="1"/>
        </dgm:presLayoutVars>
      </dgm:prSet>
      <dgm:spPr/>
      <dgm:t>
        <a:bodyPr/>
        <a:lstStyle/>
        <a:p>
          <a:pPr rtl="1"/>
          <a:endParaRPr lang="ar-SA"/>
        </a:p>
      </dgm:t>
    </dgm:pt>
    <dgm:pt modelId="{79ED513A-D5B1-4677-9AEA-AAC79346CDEB}" type="pres">
      <dgm:prSet presAssocID="{1C20F745-9157-4BC9-A614-B2E6502B17CA}" presName="accent_4" presStyleCnt="0"/>
      <dgm:spPr/>
    </dgm:pt>
    <dgm:pt modelId="{3CE350D9-1DA8-41CD-82A0-9C6510CB33F4}" type="pres">
      <dgm:prSet presAssocID="{1C20F745-9157-4BC9-A614-B2E6502B17CA}" presName="accentRepeatNode" presStyleLbl="solidFgAcc1" presStyleIdx="3" presStyleCnt="5"/>
      <dgm:spPr/>
    </dgm:pt>
    <dgm:pt modelId="{49884043-3822-4E2C-B52B-28D16F594996}" type="pres">
      <dgm:prSet presAssocID="{CC369369-38B2-4B1F-B5D3-7F2748ECB84C}" presName="text_5" presStyleLbl="node1" presStyleIdx="4" presStyleCnt="5">
        <dgm:presLayoutVars>
          <dgm:bulletEnabled val="1"/>
        </dgm:presLayoutVars>
      </dgm:prSet>
      <dgm:spPr/>
      <dgm:t>
        <a:bodyPr/>
        <a:lstStyle/>
        <a:p>
          <a:pPr rtl="1"/>
          <a:endParaRPr lang="ar-SA"/>
        </a:p>
      </dgm:t>
    </dgm:pt>
    <dgm:pt modelId="{13305272-01A9-44DB-8903-5B2309FCF399}" type="pres">
      <dgm:prSet presAssocID="{CC369369-38B2-4B1F-B5D3-7F2748ECB84C}" presName="accent_5" presStyleCnt="0"/>
      <dgm:spPr/>
    </dgm:pt>
    <dgm:pt modelId="{1AD452E9-EBE3-48E4-9562-C5FAF9314144}" type="pres">
      <dgm:prSet presAssocID="{CC369369-38B2-4B1F-B5D3-7F2748ECB84C}" presName="accentRepeatNode" presStyleLbl="solidFgAcc1" presStyleIdx="4" presStyleCnt="5"/>
      <dgm:spPr/>
    </dgm:pt>
  </dgm:ptLst>
  <dgm:cxnLst>
    <dgm:cxn modelId="{A937DF21-70A3-4377-B421-51B17D360110}" srcId="{3AB3FC60-ECBF-462C-AB3B-0EA54CCD442A}" destId="{1C20F745-9157-4BC9-A614-B2E6502B17CA}" srcOrd="3" destOrd="0" parTransId="{B510A2C9-7219-4CF2-B854-14AF29AAB3C4}" sibTransId="{00C3D163-1E20-4585-82C1-6135EDEF48C8}"/>
    <dgm:cxn modelId="{7A282929-7B40-4879-9FE2-674248283A85}" type="presOf" srcId="{3AB3FC60-ECBF-462C-AB3B-0EA54CCD442A}" destId="{B604E8CD-1AF6-461B-AE87-DA6D3A3BD727}" srcOrd="0" destOrd="0" presId="urn:microsoft.com/office/officeart/2008/layout/VerticalCurvedList"/>
    <dgm:cxn modelId="{6940154B-9F41-4653-A3B1-BEE333CAB822}" srcId="{3AB3FC60-ECBF-462C-AB3B-0EA54CCD442A}" destId="{CC369369-38B2-4B1F-B5D3-7F2748ECB84C}" srcOrd="4" destOrd="0" parTransId="{08384E27-EBAE-4BD5-BBDF-D63260E3664A}" sibTransId="{9A91E750-173C-426B-A518-ED6004F406BA}"/>
    <dgm:cxn modelId="{E922FE38-2DA8-4CD9-A0D0-A0A77F7EF1FF}" type="presOf" srcId="{EE5E14B9-C64B-4091-9156-406C2C4A66ED}" destId="{6C551055-9590-4581-81C4-A41BB1DF625A}" srcOrd="0" destOrd="0" presId="urn:microsoft.com/office/officeart/2008/layout/VerticalCurvedList"/>
    <dgm:cxn modelId="{F87910AB-1F77-4DD4-A834-A094005785C1}" type="presOf" srcId="{3B6237FB-9233-41CD-B436-75068B9FF08F}" destId="{C7389587-7E09-4A87-ABB7-A65A214A1FDE}" srcOrd="0" destOrd="0" presId="urn:microsoft.com/office/officeart/2008/layout/VerticalCurvedList"/>
    <dgm:cxn modelId="{56EAFEC0-A456-401D-AAE5-D2C2D4C65FF5}" type="presOf" srcId="{ED424FA3-E04E-492C-8565-4CB12B9A918C}" destId="{E7DF2231-3FD6-4F0D-87CB-D8EAD3470EBA}" srcOrd="0" destOrd="0" presId="urn:microsoft.com/office/officeart/2008/layout/VerticalCurvedList"/>
    <dgm:cxn modelId="{863BF236-CC5F-44A6-9E9C-B1062DE16EEF}" type="presOf" srcId="{A81D0717-E8F6-4597-B246-A240D0F4EAEC}" destId="{B194A703-E7F1-457C-B159-7495C29CE60F}" srcOrd="0" destOrd="0" presId="urn:microsoft.com/office/officeart/2008/layout/VerticalCurvedList"/>
    <dgm:cxn modelId="{B84193A7-B51F-4B5A-B0A5-986B4CAB4DB6}" srcId="{3AB3FC60-ECBF-462C-AB3B-0EA54CCD442A}" destId="{EE5E14B9-C64B-4091-9156-406C2C4A66ED}" srcOrd="0" destOrd="0" parTransId="{8C93D3A8-9A27-4677-8926-F6C1F1DF9DE4}" sibTransId="{ED424FA3-E04E-492C-8565-4CB12B9A918C}"/>
    <dgm:cxn modelId="{E6960B8A-0ACD-40B8-9FFD-DF6AFC2B1E2F}" type="presOf" srcId="{1C20F745-9157-4BC9-A614-B2E6502B17CA}" destId="{C0AE64F7-7D63-49CF-AA90-6A22E649DCBE}" srcOrd="0" destOrd="0" presId="urn:microsoft.com/office/officeart/2008/layout/VerticalCurvedList"/>
    <dgm:cxn modelId="{7554452F-7A66-445B-9DDE-C93F65CF2FA0}" srcId="{3AB3FC60-ECBF-462C-AB3B-0EA54CCD442A}" destId="{3B6237FB-9233-41CD-B436-75068B9FF08F}" srcOrd="2" destOrd="0" parTransId="{7DE98D55-DB69-4242-8574-D7A53F67810E}" sibTransId="{8015E6BA-2B3A-48C3-847F-125939956278}"/>
    <dgm:cxn modelId="{E7C67884-F395-4E8C-869C-CF29116BFE52}" type="presOf" srcId="{CC369369-38B2-4B1F-B5D3-7F2748ECB84C}" destId="{49884043-3822-4E2C-B52B-28D16F594996}" srcOrd="0" destOrd="0" presId="urn:microsoft.com/office/officeart/2008/layout/VerticalCurvedList"/>
    <dgm:cxn modelId="{C5B43A18-4E84-4400-BD9F-C78AA49DD74C}" srcId="{3AB3FC60-ECBF-462C-AB3B-0EA54CCD442A}" destId="{A81D0717-E8F6-4597-B246-A240D0F4EAEC}" srcOrd="1" destOrd="0" parTransId="{250D5921-DD42-42C6-B926-54E1DD2D28FD}" sibTransId="{ABD481FD-4763-42A8-AB6C-05A3785F20C5}"/>
    <dgm:cxn modelId="{C8EB580A-7683-4FB3-8A93-10D0AE83F9F2}" type="presParOf" srcId="{B604E8CD-1AF6-461B-AE87-DA6D3A3BD727}" destId="{0A1F31F2-1219-4AF5-9DE6-44FBE8E21BD0}" srcOrd="0" destOrd="0" presId="urn:microsoft.com/office/officeart/2008/layout/VerticalCurvedList"/>
    <dgm:cxn modelId="{E6862716-AA81-4222-9E0C-2B367B6AEFD9}" type="presParOf" srcId="{0A1F31F2-1219-4AF5-9DE6-44FBE8E21BD0}" destId="{4B1D59A5-7806-411E-A2BB-99A5D04ED485}" srcOrd="0" destOrd="0" presId="urn:microsoft.com/office/officeart/2008/layout/VerticalCurvedList"/>
    <dgm:cxn modelId="{CB0BFEF0-2D6F-473B-92B1-3176D9FA2DCF}" type="presParOf" srcId="{4B1D59A5-7806-411E-A2BB-99A5D04ED485}" destId="{BE1390A2-9386-4DA2-AF04-F4440C20E904}" srcOrd="0" destOrd="0" presId="urn:microsoft.com/office/officeart/2008/layout/VerticalCurvedList"/>
    <dgm:cxn modelId="{F6C65A0F-DC1C-4933-B543-FAA12B366393}" type="presParOf" srcId="{4B1D59A5-7806-411E-A2BB-99A5D04ED485}" destId="{E7DF2231-3FD6-4F0D-87CB-D8EAD3470EBA}" srcOrd="1" destOrd="0" presId="urn:microsoft.com/office/officeart/2008/layout/VerticalCurvedList"/>
    <dgm:cxn modelId="{A14CDABB-8CE9-427A-BBD1-3ED017C1E8D1}" type="presParOf" srcId="{4B1D59A5-7806-411E-A2BB-99A5D04ED485}" destId="{A7893804-7818-4C1E-B733-246A837DCA5B}" srcOrd="2" destOrd="0" presId="urn:microsoft.com/office/officeart/2008/layout/VerticalCurvedList"/>
    <dgm:cxn modelId="{8BD2BBBA-2423-4159-ACC5-743DE1363E97}" type="presParOf" srcId="{4B1D59A5-7806-411E-A2BB-99A5D04ED485}" destId="{936B4F70-F48F-4BB9-9DB9-1DF5A231386D}" srcOrd="3" destOrd="0" presId="urn:microsoft.com/office/officeart/2008/layout/VerticalCurvedList"/>
    <dgm:cxn modelId="{99319AD5-4FF1-4EE7-B0AB-676E7A9D2F3B}" type="presParOf" srcId="{0A1F31F2-1219-4AF5-9DE6-44FBE8E21BD0}" destId="{6C551055-9590-4581-81C4-A41BB1DF625A}" srcOrd="1" destOrd="0" presId="urn:microsoft.com/office/officeart/2008/layout/VerticalCurvedList"/>
    <dgm:cxn modelId="{68E6E145-2DBA-4B80-8A8A-449583A14DEE}" type="presParOf" srcId="{0A1F31F2-1219-4AF5-9DE6-44FBE8E21BD0}" destId="{F06AF6CD-3B69-4B58-A6F1-8D0476DB3AE4}" srcOrd="2" destOrd="0" presId="urn:microsoft.com/office/officeart/2008/layout/VerticalCurvedList"/>
    <dgm:cxn modelId="{A0C6235F-43C6-4559-9AE5-A8EBCDE515A6}" type="presParOf" srcId="{F06AF6CD-3B69-4B58-A6F1-8D0476DB3AE4}" destId="{9C1AA516-C391-4E6B-9C2D-BE10896C72EE}" srcOrd="0" destOrd="0" presId="urn:microsoft.com/office/officeart/2008/layout/VerticalCurvedList"/>
    <dgm:cxn modelId="{9FFF1B01-12C6-460F-8B76-E0ADE79828B2}" type="presParOf" srcId="{0A1F31F2-1219-4AF5-9DE6-44FBE8E21BD0}" destId="{B194A703-E7F1-457C-B159-7495C29CE60F}" srcOrd="3" destOrd="0" presId="urn:microsoft.com/office/officeart/2008/layout/VerticalCurvedList"/>
    <dgm:cxn modelId="{71FC0DDA-2927-4D1C-8FA8-99EF168FD8B2}" type="presParOf" srcId="{0A1F31F2-1219-4AF5-9DE6-44FBE8E21BD0}" destId="{DA5D8891-2F5D-4E70-910C-32F90ADB17BA}" srcOrd="4" destOrd="0" presId="urn:microsoft.com/office/officeart/2008/layout/VerticalCurvedList"/>
    <dgm:cxn modelId="{6440A61D-07D1-4396-BFE1-4CD3D350B751}" type="presParOf" srcId="{DA5D8891-2F5D-4E70-910C-32F90ADB17BA}" destId="{27F05A11-9E46-479B-B1AB-4A75306DEACB}" srcOrd="0" destOrd="0" presId="urn:microsoft.com/office/officeart/2008/layout/VerticalCurvedList"/>
    <dgm:cxn modelId="{D5207398-BF15-46E4-96D0-A8E0FD1AF84E}" type="presParOf" srcId="{0A1F31F2-1219-4AF5-9DE6-44FBE8E21BD0}" destId="{C7389587-7E09-4A87-ABB7-A65A214A1FDE}" srcOrd="5" destOrd="0" presId="urn:microsoft.com/office/officeart/2008/layout/VerticalCurvedList"/>
    <dgm:cxn modelId="{1746B7CA-B2EC-4B6E-B309-D54BC996EBB0}" type="presParOf" srcId="{0A1F31F2-1219-4AF5-9DE6-44FBE8E21BD0}" destId="{EB2C3DAF-C48D-42A9-BFA8-1960EBC0B223}" srcOrd="6" destOrd="0" presId="urn:microsoft.com/office/officeart/2008/layout/VerticalCurvedList"/>
    <dgm:cxn modelId="{9C6A4F2D-FD67-4034-8797-72E0C9FE4126}" type="presParOf" srcId="{EB2C3DAF-C48D-42A9-BFA8-1960EBC0B223}" destId="{3E33EFBD-9EA5-47B1-BA79-9F8BBA87037C}" srcOrd="0" destOrd="0" presId="urn:microsoft.com/office/officeart/2008/layout/VerticalCurvedList"/>
    <dgm:cxn modelId="{AA8293A5-A59A-470D-95D9-46E8094534D8}" type="presParOf" srcId="{0A1F31F2-1219-4AF5-9DE6-44FBE8E21BD0}" destId="{C0AE64F7-7D63-49CF-AA90-6A22E649DCBE}" srcOrd="7" destOrd="0" presId="urn:microsoft.com/office/officeart/2008/layout/VerticalCurvedList"/>
    <dgm:cxn modelId="{20788BB2-83CB-44CD-8898-3542DB2A9681}" type="presParOf" srcId="{0A1F31F2-1219-4AF5-9DE6-44FBE8E21BD0}" destId="{79ED513A-D5B1-4677-9AEA-AAC79346CDEB}" srcOrd="8" destOrd="0" presId="urn:microsoft.com/office/officeart/2008/layout/VerticalCurvedList"/>
    <dgm:cxn modelId="{DF695D52-5FFE-44B9-9540-D148DF678368}" type="presParOf" srcId="{79ED513A-D5B1-4677-9AEA-AAC79346CDEB}" destId="{3CE350D9-1DA8-41CD-82A0-9C6510CB33F4}" srcOrd="0" destOrd="0" presId="urn:microsoft.com/office/officeart/2008/layout/VerticalCurvedList"/>
    <dgm:cxn modelId="{F35C82DE-B674-49C6-ADD0-28DEB8638878}" type="presParOf" srcId="{0A1F31F2-1219-4AF5-9DE6-44FBE8E21BD0}" destId="{49884043-3822-4E2C-B52B-28D16F594996}" srcOrd="9" destOrd="0" presId="urn:microsoft.com/office/officeart/2008/layout/VerticalCurvedList"/>
    <dgm:cxn modelId="{45A0DB60-F15E-42A6-897F-CABEA4D93EC3}" type="presParOf" srcId="{0A1F31F2-1219-4AF5-9DE6-44FBE8E21BD0}" destId="{13305272-01A9-44DB-8903-5B2309FCF399}" srcOrd="10" destOrd="0" presId="urn:microsoft.com/office/officeart/2008/layout/VerticalCurvedList"/>
    <dgm:cxn modelId="{C3B739FC-0854-40AE-B249-4C7126B74652}" type="presParOf" srcId="{13305272-01A9-44DB-8903-5B2309FCF399}" destId="{1AD452E9-EBE3-48E4-9562-C5FAF9314144}"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7DF2231-3FD6-4F0D-87CB-D8EAD3470EBA}">
      <dsp:nvSpPr>
        <dsp:cNvPr id="0" name=""/>
        <dsp:cNvSpPr/>
      </dsp:nvSpPr>
      <dsp:spPr>
        <a:xfrm>
          <a:off x="-5169077" y="-791784"/>
          <a:ext cx="6155568" cy="6155568"/>
        </a:xfrm>
        <a:prstGeom prst="blockArc">
          <a:avLst>
            <a:gd name="adj1" fmla="val 18900000"/>
            <a:gd name="adj2" fmla="val 2700000"/>
            <a:gd name="adj3" fmla="val 351"/>
          </a:avLst>
        </a:pr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C551055-9590-4581-81C4-A41BB1DF625A}">
      <dsp:nvSpPr>
        <dsp:cNvPr id="0" name=""/>
        <dsp:cNvSpPr/>
      </dsp:nvSpPr>
      <dsp:spPr>
        <a:xfrm>
          <a:off x="431480" y="285658"/>
          <a:ext cx="4905241" cy="571682"/>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3773" tIns="81280" rIns="81280" bIns="81280" numCol="1" spcCol="1270" anchor="ctr" anchorCtr="0">
          <a:noAutofit/>
        </a:bodyPr>
        <a:lstStyle/>
        <a:p>
          <a:pPr lvl="0" algn="l" defTabSz="1422400">
            <a:lnSpc>
              <a:spcPct val="90000"/>
            </a:lnSpc>
            <a:spcBef>
              <a:spcPct val="0"/>
            </a:spcBef>
            <a:spcAft>
              <a:spcPct val="35000"/>
            </a:spcAft>
          </a:pPr>
          <a:r>
            <a:rPr lang="en-US" sz="3200" b="1" kern="1200" dirty="0"/>
            <a:t>Saleh Asmair</a:t>
          </a:r>
        </a:p>
      </dsp:txBody>
      <dsp:txXfrm>
        <a:off x="431480" y="285658"/>
        <a:ext cx="4905241" cy="571682"/>
      </dsp:txXfrm>
    </dsp:sp>
    <dsp:sp modelId="{9C1AA516-C391-4E6B-9C2D-BE10896C72EE}">
      <dsp:nvSpPr>
        <dsp:cNvPr id="0" name=""/>
        <dsp:cNvSpPr/>
      </dsp:nvSpPr>
      <dsp:spPr>
        <a:xfrm>
          <a:off x="74178" y="214198"/>
          <a:ext cx="714603" cy="714603"/>
        </a:xfrm>
        <a:prstGeom prst="ellipse">
          <a:avLst/>
        </a:prstGeom>
        <a:solidFill>
          <a:schemeClr val="lt1">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194A703-E7F1-457C-B159-7495C29CE60F}">
      <dsp:nvSpPr>
        <dsp:cNvPr id="0" name=""/>
        <dsp:cNvSpPr/>
      </dsp:nvSpPr>
      <dsp:spPr>
        <a:xfrm>
          <a:off x="841131" y="1142908"/>
          <a:ext cx="4495590" cy="571682"/>
        </a:xfrm>
        <a:prstGeom prst="rect">
          <a:avLst/>
        </a:prstGeom>
        <a:solidFill>
          <a:schemeClr val="accent5">
            <a:hueOff val="-1689636"/>
            <a:satOff val="-4355"/>
            <a:lumOff val="-294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3773" tIns="81280" rIns="81280" bIns="81280" numCol="1" spcCol="1270" anchor="ctr" anchorCtr="0">
          <a:noAutofit/>
        </a:bodyPr>
        <a:lstStyle/>
        <a:p>
          <a:pPr lvl="0" algn="l" defTabSz="1422400">
            <a:lnSpc>
              <a:spcPct val="90000"/>
            </a:lnSpc>
            <a:spcBef>
              <a:spcPct val="0"/>
            </a:spcBef>
            <a:spcAft>
              <a:spcPct val="35000"/>
            </a:spcAft>
          </a:pPr>
          <a:r>
            <a:rPr lang="en-US" sz="3200" b="1" kern="1200" dirty="0" smtClean="0"/>
            <a:t>Saleh Sholi</a:t>
          </a:r>
          <a:endParaRPr lang="en-US" sz="3200" b="1" kern="1200" dirty="0"/>
        </a:p>
      </dsp:txBody>
      <dsp:txXfrm>
        <a:off x="841131" y="1142908"/>
        <a:ext cx="4495590" cy="571682"/>
      </dsp:txXfrm>
    </dsp:sp>
    <dsp:sp modelId="{27F05A11-9E46-479B-B1AB-4A75306DEACB}">
      <dsp:nvSpPr>
        <dsp:cNvPr id="0" name=""/>
        <dsp:cNvSpPr/>
      </dsp:nvSpPr>
      <dsp:spPr>
        <a:xfrm>
          <a:off x="483829" y="1071448"/>
          <a:ext cx="714603" cy="714603"/>
        </a:xfrm>
        <a:prstGeom prst="ellipse">
          <a:avLst/>
        </a:prstGeom>
        <a:solidFill>
          <a:schemeClr val="lt1">
            <a:hueOff val="0"/>
            <a:satOff val="0"/>
            <a:lumOff val="0"/>
            <a:alphaOff val="0"/>
          </a:schemeClr>
        </a:solidFill>
        <a:ln w="12700" cap="flat" cmpd="sng" algn="ctr">
          <a:solidFill>
            <a:schemeClr val="accent5">
              <a:hueOff val="-1689636"/>
              <a:satOff val="-4355"/>
              <a:lumOff val="-2941"/>
              <a:alphaOff val="0"/>
            </a:schemeClr>
          </a:solidFill>
          <a:prstDash val="solid"/>
          <a:miter lim="800000"/>
        </a:ln>
        <a:effectLst/>
      </dsp:spPr>
      <dsp:style>
        <a:lnRef idx="2">
          <a:scrgbClr r="0" g="0" b="0"/>
        </a:lnRef>
        <a:fillRef idx="1">
          <a:scrgbClr r="0" g="0" b="0"/>
        </a:fillRef>
        <a:effectRef idx="0">
          <a:scrgbClr r="0" g="0" b="0"/>
        </a:effectRef>
        <a:fontRef idx="minor"/>
      </dsp:style>
    </dsp:sp>
    <dsp:sp modelId="{C7389587-7E09-4A87-ABB7-A65A214A1FDE}">
      <dsp:nvSpPr>
        <dsp:cNvPr id="0" name=""/>
        <dsp:cNvSpPr/>
      </dsp:nvSpPr>
      <dsp:spPr>
        <a:xfrm>
          <a:off x="966861" y="2000158"/>
          <a:ext cx="4369860" cy="571682"/>
        </a:xfrm>
        <a:prstGeom prst="rect">
          <a:avLst/>
        </a:prstGeom>
        <a:solidFill>
          <a:schemeClr val="accent5">
            <a:hueOff val="-3379271"/>
            <a:satOff val="-8710"/>
            <a:lumOff val="-588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3773" tIns="76200" rIns="76200" bIns="76200" numCol="1" spcCol="1270" anchor="ctr" anchorCtr="0">
          <a:noAutofit/>
        </a:bodyPr>
        <a:lstStyle/>
        <a:p>
          <a:pPr lvl="0" algn="l" defTabSz="1333500" rtl="1">
            <a:lnSpc>
              <a:spcPct val="90000"/>
            </a:lnSpc>
            <a:spcBef>
              <a:spcPct val="0"/>
            </a:spcBef>
            <a:spcAft>
              <a:spcPct val="35000"/>
            </a:spcAft>
          </a:pPr>
          <a:r>
            <a:rPr lang="en-US" sz="3000" b="1" kern="1200" smtClean="0"/>
            <a:t>Mohammad Jendasi </a:t>
          </a:r>
          <a:endParaRPr lang="en-US" sz="3000" b="1" kern="1200" dirty="0"/>
        </a:p>
      </dsp:txBody>
      <dsp:txXfrm>
        <a:off x="966861" y="2000158"/>
        <a:ext cx="4369860" cy="571682"/>
      </dsp:txXfrm>
    </dsp:sp>
    <dsp:sp modelId="{3E33EFBD-9EA5-47B1-BA79-9F8BBA87037C}">
      <dsp:nvSpPr>
        <dsp:cNvPr id="0" name=""/>
        <dsp:cNvSpPr/>
      </dsp:nvSpPr>
      <dsp:spPr>
        <a:xfrm>
          <a:off x="609559" y="1928698"/>
          <a:ext cx="714603" cy="714603"/>
        </a:xfrm>
        <a:prstGeom prst="ellipse">
          <a:avLst/>
        </a:prstGeom>
        <a:solidFill>
          <a:schemeClr val="lt1">
            <a:hueOff val="0"/>
            <a:satOff val="0"/>
            <a:lumOff val="0"/>
            <a:alphaOff val="0"/>
          </a:schemeClr>
        </a:solidFill>
        <a:ln w="12700" cap="flat" cmpd="sng" algn="ctr">
          <a:solidFill>
            <a:schemeClr val="accent5">
              <a:hueOff val="-3379271"/>
              <a:satOff val="-8710"/>
              <a:lumOff val="-5883"/>
              <a:alphaOff val="0"/>
            </a:schemeClr>
          </a:solidFill>
          <a:prstDash val="solid"/>
          <a:miter lim="800000"/>
        </a:ln>
        <a:effectLst/>
      </dsp:spPr>
      <dsp:style>
        <a:lnRef idx="2">
          <a:scrgbClr r="0" g="0" b="0"/>
        </a:lnRef>
        <a:fillRef idx="1">
          <a:scrgbClr r="0" g="0" b="0"/>
        </a:fillRef>
        <a:effectRef idx="0">
          <a:scrgbClr r="0" g="0" b="0"/>
        </a:effectRef>
        <a:fontRef idx="minor"/>
      </dsp:style>
    </dsp:sp>
    <dsp:sp modelId="{C0AE64F7-7D63-49CF-AA90-6A22E649DCBE}">
      <dsp:nvSpPr>
        <dsp:cNvPr id="0" name=""/>
        <dsp:cNvSpPr/>
      </dsp:nvSpPr>
      <dsp:spPr>
        <a:xfrm>
          <a:off x="841131" y="2857408"/>
          <a:ext cx="4495590" cy="571682"/>
        </a:xfrm>
        <a:prstGeom prst="rect">
          <a:avLst/>
        </a:prstGeom>
        <a:solidFill>
          <a:schemeClr val="accent5">
            <a:hueOff val="-5068907"/>
            <a:satOff val="-13064"/>
            <a:lumOff val="-882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3773" tIns="81280" rIns="81280" bIns="81280" numCol="1" spcCol="1270" anchor="ctr" anchorCtr="0">
          <a:noAutofit/>
        </a:bodyPr>
        <a:lstStyle/>
        <a:p>
          <a:pPr lvl="0" algn="l" defTabSz="1422400">
            <a:lnSpc>
              <a:spcPct val="90000"/>
            </a:lnSpc>
            <a:spcBef>
              <a:spcPct val="0"/>
            </a:spcBef>
            <a:spcAft>
              <a:spcPct val="35000"/>
            </a:spcAft>
          </a:pPr>
          <a:r>
            <a:rPr lang="en-US" sz="3200" b="1" kern="1200" dirty="0">
              <a:solidFill>
                <a:schemeClr val="bg1"/>
              </a:solidFill>
              <a:latin typeface="Times New Roman" panose="02020603050405020304" pitchFamily="18" charset="0"/>
              <a:cs typeface="Times New Roman" panose="02020603050405020304" pitchFamily="18" charset="0"/>
            </a:rPr>
            <a:t>Salah Al-</a:t>
          </a:r>
          <a:r>
            <a:rPr lang="en-US" sz="3200" b="1" kern="1200" dirty="0" err="1">
              <a:solidFill>
                <a:schemeClr val="bg1"/>
              </a:solidFill>
              <a:latin typeface="Times New Roman" panose="02020603050405020304" pitchFamily="18" charset="0"/>
              <a:cs typeface="Times New Roman" panose="02020603050405020304" pitchFamily="18" charset="0"/>
            </a:rPr>
            <a:t>Karaki</a:t>
          </a:r>
          <a:endParaRPr lang="en-US" sz="3200" b="1" kern="1200" dirty="0"/>
        </a:p>
      </dsp:txBody>
      <dsp:txXfrm>
        <a:off x="841131" y="2857408"/>
        <a:ext cx="4495590" cy="571682"/>
      </dsp:txXfrm>
    </dsp:sp>
    <dsp:sp modelId="{3CE350D9-1DA8-41CD-82A0-9C6510CB33F4}">
      <dsp:nvSpPr>
        <dsp:cNvPr id="0" name=""/>
        <dsp:cNvSpPr/>
      </dsp:nvSpPr>
      <dsp:spPr>
        <a:xfrm>
          <a:off x="483829" y="2785948"/>
          <a:ext cx="714603" cy="714603"/>
        </a:xfrm>
        <a:prstGeom prst="ellipse">
          <a:avLst/>
        </a:prstGeom>
        <a:solidFill>
          <a:schemeClr val="lt1">
            <a:hueOff val="0"/>
            <a:satOff val="0"/>
            <a:lumOff val="0"/>
            <a:alphaOff val="0"/>
          </a:schemeClr>
        </a:solidFill>
        <a:ln w="12700" cap="flat" cmpd="sng" algn="ctr">
          <a:solidFill>
            <a:schemeClr val="accent5">
              <a:hueOff val="-5068907"/>
              <a:satOff val="-13064"/>
              <a:lumOff val="-8824"/>
              <a:alphaOff val="0"/>
            </a:schemeClr>
          </a:solidFill>
          <a:prstDash val="solid"/>
          <a:miter lim="800000"/>
        </a:ln>
        <a:effectLst/>
      </dsp:spPr>
      <dsp:style>
        <a:lnRef idx="2">
          <a:scrgbClr r="0" g="0" b="0"/>
        </a:lnRef>
        <a:fillRef idx="1">
          <a:scrgbClr r="0" g="0" b="0"/>
        </a:fillRef>
        <a:effectRef idx="0">
          <a:scrgbClr r="0" g="0" b="0"/>
        </a:effectRef>
        <a:fontRef idx="minor"/>
      </dsp:style>
    </dsp:sp>
    <dsp:sp modelId="{49884043-3822-4E2C-B52B-28D16F594996}">
      <dsp:nvSpPr>
        <dsp:cNvPr id="0" name=""/>
        <dsp:cNvSpPr/>
      </dsp:nvSpPr>
      <dsp:spPr>
        <a:xfrm>
          <a:off x="431480" y="3714658"/>
          <a:ext cx="4905241" cy="571682"/>
        </a:xfrm>
        <a:prstGeom prst="rect">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3773" tIns="81280" rIns="81280" bIns="81280" numCol="1" spcCol="1270" anchor="ctr" anchorCtr="0">
          <a:noAutofit/>
        </a:bodyPr>
        <a:lstStyle/>
        <a:p>
          <a:pPr lvl="0" algn="l" defTabSz="1422400">
            <a:lnSpc>
              <a:spcPct val="90000"/>
            </a:lnSpc>
            <a:spcBef>
              <a:spcPct val="0"/>
            </a:spcBef>
            <a:spcAft>
              <a:spcPct val="35000"/>
            </a:spcAft>
          </a:pPr>
          <a:r>
            <a:rPr lang="en-US" sz="3200" b="1" kern="1200" dirty="0">
              <a:solidFill>
                <a:schemeClr val="bg1"/>
              </a:solidFill>
              <a:latin typeface="Times New Roman" panose="02020603050405020304" pitchFamily="18" charset="0"/>
              <a:cs typeface="Times New Roman" panose="02020603050405020304" pitchFamily="18" charset="0"/>
            </a:rPr>
            <a:t>Abdullah Dmaidi</a:t>
          </a:r>
          <a:endParaRPr lang="en-US" sz="3200" b="1" kern="1200" dirty="0"/>
        </a:p>
      </dsp:txBody>
      <dsp:txXfrm>
        <a:off x="431480" y="3714658"/>
        <a:ext cx="4905241" cy="571682"/>
      </dsp:txXfrm>
    </dsp:sp>
    <dsp:sp modelId="{1AD452E9-EBE3-48E4-9562-C5FAF9314144}">
      <dsp:nvSpPr>
        <dsp:cNvPr id="0" name=""/>
        <dsp:cNvSpPr/>
      </dsp:nvSpPr>
      <dsp:spPr>
        <a:xfrm>
          <a:off x="74178" y="3643198"/>
          <a:ext cx="714603" cy="714603"/>
        </a:xfrm>
        <a:prstGeom prst="ellipse">
          <a:avLst/>
        </a:prstGeom>
        <a:solidFill>
          <a:schemeClr val="lt1">
            <a:hueOff val="0"/>
            <a:satOff val="0"/>
            <a:lumOff val="0"/>
            <a:alphaOff val="0"/>
          </a:schemeClr>
        </a:solidFill>
        <a:ln w="12700" cap="flat" cmpd="sng" algn="ctr">
          <a:solidFill>
            <a:schemeClr val="accent5">
              <a:hueOff val="-6758543"/>
              <a:satOff val="-17419"/>
              <a:lumOff val="-11765"/>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525F247-5CD2-4378-80B4-81F027B9E3D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 xmlns:a16="http://schemas.microsoft.com/office/drawing/2014/main" id="{3D2F5711-8C47-4491-98DC-4EB9A1B2AEB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 xmlns:a16="http://schemas.microsoft.com/office/drawing/2014/main" id="{0ECFC894-F1E9-4136-9DEB-DB3381AE8A6C}"/>
              </a:ext>
            </a:extLst>
          </p:cNvPr>
          <p:cNvSpPr>
            <a:spLocks noGrp="1"/>
          </p:cNvSpPr>
          <p:nvPr>
            <p:ph type="dt" sz="half" idx="10"/>
          </p:nvPr>
        </p:nvSpPr>
        <p:spPr/>
        <p:txBody>
          <a:bodyPr/>
          <a:lstStyle/>
          <a:p>
            <a:fld id="{43AD9F1E-B651-4977-92FF-3DBB7B844B21}" type="datetimeFigureOut">
              <a:rPr lang="en-US" smtClean="0"/>
              <a:t>5/13/2018</a:t>
            </a:fld>
            <a:endParaRPr lang="en-US"/>
          </a:p>
        </p:txBody>
      </p:sp>
      <p:sp>
        <p:nvSpPr>
          <p:cNvPr id="5" name="Footer Placeholder 4">
            <a:extLst>
              <a:ext uri="{FF2B5EF4-FFF2-40B4-BE49-F238E27FC236}">
                <a16:creationId xmlns="" xmlns:a16="http://schemas.microsoft.com/office/drawing/2014/main" id="{56A94D1B-32DD-4DFB-BFB1-3E1AFEFEA98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C63124CB-8C7F-481F-9BEB-FEBD77444861}"/>
              </a:ext>
            </a:extLst>
          </p:cNvPr>
          <p:cNvSpPr>
            <a:spLocks noGrp="1"/>
          </p:cNvSpPr>
          <p:nvPr>
            <p:ph type="sldNum" sz="quarter" idx="12"/>
          </p:nvPr>
        </p:nvSpPr>
        <p:spPr/>
        <p:txBody>
          <a:bodyPr/>
          <a:lstStyle/>
          <a:p>
            <a:fld id="{FD85FA80-E590-4AD7-8017-DEAB99EB899B}" type="slidenum">
              <a:rPr lang="en-US" smtClean="0"/>
              <a:t>‹#›</a:t>
            </a:fld>
            <a:endParaRPr lang="en-US"/>
          </a:p>
        </p:txBody>
      </p:sp>
    </p:spTree>
    <p:extLst>
      <p:ext uri="{BB962C8B-B14F-4D97-AF65-F5344CB8AC3E}">
        <p14:creationId xmlns:p14="http://schemas.microsoft.com/office/powerpoint/2010/main" val="229703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5E6C40D-8843-4AF5-AC67-49CB9425ED9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 xmlns:a16="http://schemas.microsoft.com/office/drawing/2014/main" id="{EDD16876-3E26-47A8-9A4D-7966F2371B3B}"/>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427321B5-4084-4E4D-9676-DC5AF84E05C9}"/>
              </a:ext>
            </a:extLst>
          </p:cNvPr>
          <p:cNvSpPr>
            <a:spLocks noGrp="1"/>
          </p:cNvSpPr>
          <p:nvPr>
            <p:ph type="dt" sz="half" idx="10"/>
          </p:nvPr>
        </p:nvSpPr>
        <p:spPr/>
        <p:txBody>
          <a:bodyPr/>
          <a:lstStyle/>
          <a:p>
            <a:fld id="{43AD9F1E-B651-4977-92FF-3DBB7B844B21}" type="datetimeFigureOut">
              <a:rPr lang="en-US" smtClean="0"/>
              <a:t>5/13/2018</a:t>
            </a:fld>
            <a:endParaRPr lang="en-US"/>
          </a:p>
        </p:txBody>
      </p:sp>
      <p:sp>
        <p:nvSpPr>
          <p:cNvPr id="5" name="Footer Placeholder 4">
            <a:extLst>
              <a:ext uri="{FF2B5EF4-FFF2-40B4-BE49-F238E27FC236}">
                <a16:creationId xmlns="" xmlns:a16="http://schemas.microsoft.com/office/drawing/2014/main" id="{915207A9-C466-425B-84F0-82411BB456F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D0320E1D-FA2D-4833-9B1F-C07102FDF71F}"/>
              </a:ext>
            </a:extLst>
          </p:cNvPr>
          <p:cNvSpPr>
            <a:spLocks noGrp="1"/>
          </p:cNvSpPr>
          <p:nvPr>
            <p:ph type="sldNum" sz="quarter" idx="12"/>
          </p:nvPr>
        </p:nvSpPr>
        <p:spPr/>
        <p:txBody>
          <a:bodyPr/>
          <a:lstStyle/>
          <a:p>
            <a:fld id="{FD85FA80-E590-4AD7-8017-DEAB99EB899B}" type="slidenum">
              <a:rPr lang="en-US" smtClean="0"/>
              <a:t>‹#›</a:t>
            </a:fld>
            <a:endParaRPr lang="en-US"/>
          </a:p>
        </p:txBody>
      </p:sp>
    </p:spTree>
    <p:extLst>
      <p:ext uri="{BB962C8B-B14F-4D97-AF65-F5344CB8AC3E}">
        <p14:creationId xmlns:p14="http://schemas.microsoft.com/office/powerpoint/2010/main" val="6126068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 xmlns:a16="http://schemas.microsoft.com/office/drawing/2014/main" id="{E4E7C51B-892A-49F3-9C03-7B598F62CF1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 xmlns:a16="http://schemas.microsoft.com/office/drawing/2014/main" id="{82F64210-CE22-49F2-9F66-F9751AC8458C}"/>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FD1A00EF-CB6A-439F-83D3-2771DFFD72F8}"/>
              </a:ext>
            </a:extLst>
          </p:cNvPr>
          <p:cNvSpPr>
            <a:spLocks noGrp="1"/>
          </p:cNvSpPr>
          <p:nvPr>
            <p:ph type="dt" sz="half" idx="10"/>
          </p:nvPr>
        </p:nvSpPr>
        <p:spPr/>
        <p:txBody>
          <a:bodyPr/>
          <a:lstStyle/>
          <a:p>
            <a:fld id="{43AD9F1E-B651-4977-92FF-3DBB7B844B21}" type="datetimeFigureOut">
              <a:rPr lang="en-US" smtClean="0"/>
              <a:t>5/13/2018</a:t>
            </a:fld>
            <a:endParaRPr lang="en-US"/>
          </a:p>
        </p:txBody>
      </p:sp>
      <p:sp>
        <p:nvSpPr>
          <p:cNvPr id="5" name="Footer Placeholder 4">
            <a:extLst>
              <a:ext uri="{FF2B5EF4-FFF2-40B4-BE49-F238E27FC236}">
                <a16:creationId xmlns="" xmlns:a16="http://schemas.microsoft.com/office/drawing/2014/main" id="{F59D49C7-9F4E-43A3-8F95-67C13A14131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A6533904-47F9-4D7D-ADF9-4F3AD09C6257}"/>
              </a:ext>
            </a:extLst>
          </p:cNvPr>
          <p:cNvSpPr>
            <a:spLocks noGrp="1"/>
          </p:cNvSpPr>
          <p:nvPr>
            <p:ph type="sldNum" sz="quarter" idx="12"/>
          </p:nvPr>
        </p:nvSpPr>
        <p:spPr/>
        <p:txBody>
          <a:bodyPr/>
          <a:lstStyle/>
          <a:p>
            <a:fld id="{FD85FA80-E590-4AD7-8017-DEAB99EB899B}" type="slidenum">
              <a:rPr lang="en-US" smtClean="0"/>
              <a:t>‹#›</a:t>
            </a:fld>
            <a:endParaRPr lang="en-US"/>
          </a:p>
        </p:txBody>
      </p:sp>
    </p:spTree>
    <p:extLst>
      <p:ext uri="{BB962C8B-B14F-4D97-AF65-F5344CB8AC3E}">
        <p14:creationId xmlns:p14="http://schemas.microsoft.com/office/powerpoint/2010/main" val="19856224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4BC1F84-7D1C-4EAA-B46F-611D305B3AB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 xmlns:a16="http://schemas.microsoft.com/office/drawing/2014/main" id="{FF1ABA40-B001-4AA3-BA01-4BB823955613}"/>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5B290A35-2B69-45DD-B5AC-4B38F7C057D2}"/>
              </a:ext>
            </a:extLst>
          </p:cNvPr>
          <p:cNvSpPr>
            <a:spLocks noGrp="1"/>
          </p:cNvSpPr>
          <p:nvPr>
            <p:ph type="dt" sz="half" idx="10"/>
          </p:nvPr>
        </p:nvSpPr>
        <p:spPr/>
        <p:txBody>
          <a:bodyPr/>
          <a:lstStyle/>
          <a:p>
            <a:fld id="{43AD9F1E-B651-4977-92FF-3DBB7B844B21}" type="datetimeFigureOut">
              <a:rPr lang="en-US" smtClean="0"/>
              <a:t>5/13/2018</a:t>
            </a:fld>
            <a:endParaRPr lang="en-US"/>
          </a:p>
        </p:txBody>
      </p:sp>
      <p:sp>
        <p:nvSpPr>
          <p:cNvPr id="5" name="Footer Placeholder 4">
            <a:extLst>
              <a:ext uri="{FF2B5EF4-FFF2-40B4-BE49-F238E27FC236}">
                <a16:creationId xmlns="" xmlns:a16="http://schemas.microsoft.com/office/drawing/2014/main" id="{45AFC27A-800B-4B50-8F32-D9FC758550A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81FC7685-179E-482F-B4C3-5C87024AFB53}"/>
              </a:ext>
            </a:extLst>
          </p:cNvPr>
          <p:cNvSpPr>
            <a:spLocks noGrp="1"/>
          </p:cNvSpPr>
          <p:nvPr>
            <p:ph type="sldNum" sz="quarter" idx="12"/>
          </p:nvPr>
        </p:nvSpPr>
        <p:spPr/>
        <p:txBody>
          <a:bodyPr/>
          <a:lstStyle/>
          <a:p>
            <a:fld id="{FD85FA80-E590-4AD7-8017-DEAB99EB899B}" type="slidenum">
              <a:rPr lang="en-US" smtClean="0"/>
              <a:t>‹#›</a:t>
            </a:fld>
            <a:endParaRPr lang="en-US"/>
          </a:p>
        </p:txBody>
      </p:sp>
    </p:spTree>
    <p:extLst>
      <p:ext uri="{BB962C8B-B14F-4D97-AF65-F5344CB8AC3E}">
        <p14:creationId xmlns:p14="http://schemas.microsoft.com/office/powerpoint/2010/main" val="19582491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83493DE-1C07-4172-A4F0-DBFF9046BAA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 xmlns:a16="http://schemas.microsoft.com/office/drawing/2014/main" id="{F4863D51-05F1-4FFF-B424-418B4E36AF3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 xmlns:a16="http://schemas.microsoft.com/office/drawing/2014/main" id="{AA147666-41E0-4FC3-B5BE-99F1C2C50DA0}"/>
              </a:ext>
            </a:extLst>
          </p:cNvPr>
          <p:cNvSpPr>
            <a:spLocks noGrp="1"/>
          </p:cNvSpPr>
          <p:nvPr>
            <p:ph type="dt" sz="half" idx="10"/>
          </p:nvPr>
        </p:nvSpPr>
        <p:spPr/>
        <p:txBody>
          <a:bodyPr/>
          <a:lstStyle/>
          <a:p>
            <a:fld id="{43AD9F1E-B651-4977-92FF-3DBB7B844B21}" type="datetimeFigureOut">
              <a:rPr lang="en-US" smtClean="0"/>
              <a:t>5/13/2018</a:t>
            </a:fld>
            <a:endParaRPr lang="en-US"/>
          </a:p>
        </p:txBody>
      </p:sp>
      <p:sp>
        <p:nvSpPr>
          <p:cNvPr id="5" name="Footer Placeholder 4">
            <a:extLst>
              <a:ext uri="{FF2B5EF4-FFF2-40B4-BE49-F238E27FC236}">
                <a16:creationId xmlns="" xmlns:a16="http://schemas.microsoft.com/office/drawing/2014/main" id="{32C5320E-2CA0-47EC-8CE6-0D4D3EABABF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93ADEE56-B874-4BC5-90BF-B48DBE9C4697}"/>
              </a:ext>
            </a:extLst>
          </p:cNvPr>
          <p:cNvSpPr>
            <a:spLocks noGrp="1"/>
          </p:cNvSpPr>
          <p:nvPr>
            <p:ph type="sldNum" sz="quarter" idx="12"/>
          </p:nvPr>
        </p:nvSpPr>
        <p:spPr/>
        <p:txBody>
          <a:bodyPr/>
          <a:lstStyle/>
          <a:p>
            <a:fld id="{FD85FA80-E590-4AD7-8017-DEAB99EB899B}" type="slidenum">
              <a:rPr lang="en-US" smtClean="0"/>
              <a:t>‹#›</a:t>
            </a:fld>
            <a:endParaRPr lang="en-US"/>
          </a:p>
        </p:txBody>
      </p:sp>
    </p:spTree>
    <p:extLst>
      <p:ext uri="{BB962C8B-B14F-4D97-AF65-F5344CB8AC3E}">
        <p14:creationId xmlns:p14="http://schemas.microsoft.com/office/powerpoint/2010/main" val="12609288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F293FAD-D715-4C6E-961A-043C628C87F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 xmlns:a16="http://schemas.microsoft.com/office/drawing/2014/main" id="{3A9F3056-EC58-4D48-B259-A3DF3DD557DF}"/>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 xmlns:a16="http://schemas.microsoft.com/office/drawing/2014/main" id="{DD1CBF25-8E10-4332-87B2-0ADE6A5077CB}"/>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 xmlns:a16="http://schemas.microsoft.com/office/drawing/2014/main" id="{494E8F17-BCAC-4A06-AA9D-B5C20BD0197C}"/>
              </a:ext>
            </a:extLst>
          </p:cNvPr>
          <p:cNvSpPr>
            <a:spLocks noGrp="1"/>
          </p:cNvSpPr>
          <p:nvPr>
            <p:ph type="dt" sz="half" idx="10"/>
          </p:nvPr>
        </p:nvSpPr>
        <p:spPr/>
        <p:txBody>
          <a:bodyPr/>
          <a:lstStyle/>
          <a:p>
            <a:fld id="{43AD9F1E-B651-4977-92FF-3DBB7B844B21}" type="datetimeFigureOut">
              <a:rPr lang="en-US" smtClean="0"/>
              <a:t>5/13/2018</a:t>
            </a:fld>
            <a:endParaRPr lang="en-US"/>
          </a:p>
        </p:txBody>
      </p:sp>
      <p:sp>
        <p:nvSpPr>
          <p:cNvPr id="6" name="Footer Placeholder 5">
            <a:extLst>
              <a:ext uri="{FF2B5EF4-FFF2-40B4-BE49-F238E27FC236}">
                <a16:creationId xmlns="" xmlns:a16="http://schemas.microsoft.com/office/drawing/2014/main" id="{A8E01D5F-7EEF-43F5-9C0F-ADEDB95903C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 xmlns:a16="http://schemas.microsoft.com/office/drawing/2014/main" id="{53C9699B-14CE-47FA-B45A-B193B2BC3FF6}"/>
              </a:ext>
            </a:extLst>
          </p:cNvPr>
          <p:cNvSpPr>
            <a:spLocks noGrp="1"/>
          </p:cNvSpPr>
          <p:nvPr>
            <p:ph type="sldNum" sz="quarter" idx="12"/>
          </p:nvPr>
        </p:nvSpPr>
        <p:spPr/>
        <p:txBody>
          <a:bodyPr/>
          <a:lstStyle/>
          <a:p>
            <a:fld id="{FD85FA80-E590-4AD7-8017-DEAB99EB899B}" type="slidenum">
              <a:rPr lang="en-US" smtClean="0"/>
              <a:t>‹#›</a:t>
            </a:fld>
            <a:endParaRPr lang="en-US"/>
          </a:p>
        </p:txBody>
      </p:sp>
    </p:spTree>
    <p:extLst>
      <p:ext uri="{BB962C8B-B14F-4D97-AF65-F5344CB8AC3E}">
        <p14:creationId xmlns:p14="http://schemas.microsoft.com/office/powerpoint/2010/main" val="7839021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44CDD00-87C4-4B91-ADB9-D3A352D898C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 xmlns:a16="http://schemas.microsoft.com/office/drawing/2014/main" id="{DF42E655-DAFD-4ED8-8801-39321A487C4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 xmlns:a16="http://schemas.microsoft.com/office/drawing/2014/main" id="{1BBC6291-D483-4C57-9EC3-D1AF7EBF17B6}"/>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 xmlns:a16="http://schemas.microsoft.com/office/drawing/2014/main" id="{FCF899F1-3A8D-48D7-AD61-016504B2D84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 xmlns:a16="http://schemas.microsoft.com/office/drawing/2014/main" id="{5F4D3B31-B426-44DE-8F88-B5CC542DBA9E}"/>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 xmlns:a16="http://schemas.microsoft.com/office/drawing/2014/main" id="{76E625E2-DB00-4153-B043-1BCC7586FB87}"/>
              </a:ext>
            </a:extLst>
          </p:cNvPr>
          <p:cNvSpPr>
            <a:spLocks noGrp="1"/>
          </p:cNvSpPr>
          <p:nvPr>
            <p:ph type="dt" sz="half" idx="10"/>
          </p:nvPr>
        </p:nvSpPr>
        <p:spPr/>
        <p:txBody>
          <a:bodyPr/>
          <a:lstStyle/>
          <a:p>
            <a:fld id="{43AD9F1E-B651-4977-92FF-3DBB7B844B21}" type="datetimeFigureOut">
              <a:rPr lang="en-US" smtClean="0"/>
              <a:t>5/13/2018</a:t>
            </a:fld>
            <a:endParaRPr lang="en-US"/>
          </a:p>
        </p:txBody>
      </p:sp>
      <p:sp>
        <p:nvSpPr>
          <p:cNvPr id="8" name="Footer Placeholder 7">
            <a:extLst>
              <a:ext uri="{FF2B5EF4-FFF2-40B4-BE49-F238E27FC236}">
                <a16:creationId xmlns="" xmlns:a16="http://schemas.microsoft.com/office/drawing/2014/main" id="{085676B5-5AD7-4B94-90EF-9B08FC8408E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 xmlns:a16="http://schemas.microsoft.com/office/drawing/2014/main" id="{8E06E424-4919-46FD-9453-2410CF0CA840}"/>
              </a:ext>
            </a:extLst>
          </p:cNvPr>
          <p:cNvSpPr>
            <a:spLocks noGrp="1"/>
          </p:cNvSpPr>
          <p:nvPr>
            <p:ph type="sldNum" sz="quarter" idx="12"/>
          </p:nvPr>
        </p:nvSpPr>
        <p:spPr/>
        <p:txBody>
          <a:bodyPr/>
          <a:lstStyle/>
          <a:p>
            <a:fld id="{FD85FA80-E590-4AD7-8017-DEAB99EB899B}" type="slidenum">
              <a:rPr lang="en-US" smtClean="0"/>
              <a:t>‹#›</a:t>
            </a:fld>
            <a:endParaRPr lang="en-US"/>
          </a:p>
        </p:txBody>
      </p:sp>
    </p:spTree>
    <p:extLst>
      <p:ext uri="{BB962C8B-B14F-4D97-AF65-F5344CB8AC3E}">
        <p14:creationId xmlns:p14="http://schemas.microsoft.com/office/powerpoint/2010/main" val="15711620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0B290EE-670E-438A-B9D5-4CE22BCA3430}"/>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 xmlns:a16="http://schemas.microsoft.com/office/drawing/2014/main" id="{F2C40C81-4518-45BB-9B31-100349CCE400}"/>
              </a:ext>
            </a:extLst>
          </p:cNvPr>
          <p:cNvSpPr>
            <a:spLocks noGrp="1"/>
          </p:cNvSpPr>
          <p:nvPr>
            <p:ph type="dt" sz="half" idx="10"/>
          </p:nvPr>
        </p:nvSpPr>
        <p:spPr/>
        <p:txBody>
          <a:bodyPr/>
          <a:lstStyle/>
          <a:p>
            <a:fld id="{43AD9F1E-B651-4977-92FF-3DBB7B844B21}" type="datetimeFigureOut">
              <a:rPr lang="en-US" smtClean="0"/>
              <a:t>5/13/2018</a:t>
            </a:fld>
            <a:endParaRPr lang="en-US"/>
          </a:p>
        </p:txBody>
      </p:sp>
      <p:sp>
        <p:nvSpPr>
          <p:cNvPr id="4" name="Footer Placeholder 3">
            <a:extLst>
              <a:ext uri="{FF2B5EF4-FFF2-40B4-BE49-F238E27FC236}">
                <a16:creationId xmlns="" xmlns:a16="http://schemas.microsoft.com/office/drawing/2014/main" id="{99FEF647-B60C-4F7B-8836-C0B2A026B30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 xmlns:a16="http://schemas.microsoft.com/office/drawing/2014/main" id="{2A143384-F807-492B-AFF9-84E103CE80EF}"/>
              </a:ext>
            </a:extLst>
          </p:cNvPr>
          <p:cNvSpPr>
            <a:spLocks noGrp="1"/>
          </p:cNvSpPr>
          <p:nvPr>
            <p:ph type="sldNum" sz="quarter" idx="12"/>
          </p:nvPr>
        </p:nvSpPr>
        <p:spPr/>
        <p:txBody>
          <a:bodyPr/>
          <a:lstStyle/>
          <a:p>
            <a:fld id="{FD85FA80-E590-4AD7-8017-DEAB99EB899B}" type="slidenum">
              <a:rPr lang="en-US" smtClean="0"/>
              <a:t>‹#›</a:t>
            </a:fld>
            <a:endParaRPr lang="en-US"/>
          </a:p>
        </p:txBody>
      </p:sp>
    </p:spTree>
    <p:extLst>
      <p:ext uri="{BB962C8B-B14F-4D97-AF65-F5344CB8AC3E}">
        <p14:creationId xmlns:p14="http://schemas.microsoft.com/office/powerpoint/2010/main" val="20820034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 xmlns:a16="http://schemas.microsoft.com/office/drawing/2014/main" id="{E443ACB9-4918-44F8-AA5B-23B61F475694}"/>
              </a:ext>
            </a:extLst>
          </p:cNvPr>
          <p:cNvSpPr>
            <a:spLocks noGrp="1"/>
          </p:cNvSpPr>
          <p:nvPr>
            <p:ph type="dt" sz="half" idx="10"/>
          </p:nvPr>
        </p:nvSpPr>
        <p:spPr/>
        <p:txBody>
          <a:bodyPr/>
          <a:lstStyle/>
          <a:p>
            <a:fld id="{43AD9F1E-B651-4977-92FF-3DBB7B844B21}" type="datetimeFigureOut">
              <a:rPr lang="en-US" smtClean="0"/>
              <a:t>5/13/2018</a:t>
            </a:fld>
            <a:endParaRPr lang="en-US"/>
          </a:p>
        </p:txBody>
      </p:sp>
      <p:sp>
        <p:nvSpPr>
          <p:cNvPr id="3" name="Footer Placeholder 2">
            <a:extLst>
              <a:ext uri="{FF2B5EF4-FFF2-40B4-BE49-F238E27FC236}">
                <a16:creationId xmlns="" xmlns:a16="http://schemas.microsoft.com/office/drawing/2014/main" id="{2F679654-96E1-4333-A205-5C1A46CC55A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 xmlns:a16="http://schemas.microsoft.com/office/drawing/2014/main" id="{4C2F55AC-3056-43B0-805B-D328BDF95E8D}"/>
              </a:ext>
            </a:extLst>
          </p:cNvPr>
          <p:cNvSpPr>
            <a:spLocks noGrp="1"/>
          </p:cNvSpPr>
          <p:nvPr>
            <p:ph type="sldNum" sz="quarter" idx="12"/>
          </p:nvPr>
        </p:nvSpPr>
        <p:spPr/>
        <p:txBody>
          <a:bodyPr/>
          <a:lstStyle/>
          <a:p>
            <a:fld id="{FD85FA80-E590-4AD7-8017-DEAB99EB899B}" type="slidenum">
              <a:rPr lang="en-US" smtClean="0"/>
              <a:t>‹#›</a:t>
            </a:fld>
            <a:endParaRPr lang="en-US"/>
          </a:p>
        </p:txBody>
      </p:sp>
    </p:spTree>
    <p:extLst>
      <p:ext uri="{BB962C8B-B14F-4D97-AF65-F5344CB8AC3E}">
        <p14:creationId xmlns:p14="http://schemas.microsoft.com/office/powerpoint/2010/main" val="22644863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7FE5F24-27E3-4C02-8100-2005FCB7201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 xmlns:a16="http://schemas.microsoft.com/office/drawing/2014/main" id="{CCDB03CD-DC12-4B2C-BFC9-DB84BE5DC1A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 xmlns:a16="http://schemas.microsoft.com/office/drawing/2014/main" id="{42B885C3-0990-4264-A97A-DA9E80E3399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 xmlns:a16="http://schemas.microsoft.com/office/drawing/2014/main" id="{3F394A7C-AAD4-4C5D-AF97-4E339FE0BB53}"/>
              </a:ext>
            </a:extLst>
          </p:cNvPr>
          <p:cNvSpPr>
            <a:spLocks noGrp="1"/>
          </p:cNvSpPr>
          <p:nvPr>
            <p:ph type="dt" sz="half" idx="10"/>
          </p:nvPr>
        </p:nvSpPr>
        <p:spPr/>
        <p:txBody>
          <a:bodyPr/>
          <a:lstStyle/>
          <a:p>
            <a:fld id="{43AD9F1E-B651-4977-92FF-3DBB7B844B21}" type="datetimeFigureOut">
              <a:rPr lang="en-US" smtClean="0"/>
              <a:t>5/13/2018</a:t>
            </a:fld>
            <a:endParaRPr lang="en-US"/>
          </a:p>
        </p:txBody>
      </p:sp>
      <p:sp>
        <p:nvSpPr>
          <p:cNvPr id="6" name="Footer Placeholder 5">
            <a:extLst>
              <a:ext uri="{FF2B5EF4-FFF2-40B4-BE49-F238E27FC236}">
                <a16:creationId xmlns="" xmlns:a16="http://schemas.microsoft.com/office/drawing/2014/main" id="{EB61EC4F-0022-4C60-91C0-0528C2CB2A5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 xmlns:a16="http://schemas.microsoft.com/office/drawing/2014/main" id="{EA0801A6-73B4-44AD-8E48-CF3E09E66488}"/>
              </a:ext>
            </a:extLst>
          </p:cNvPr>
          <p:cNvSpPr>
            <a:spLocks noGrp="1"/>
          </p:cNvSpPr>
          <p:nvPr>
            <p:ph type="sldNum" sz="quarter" idx="12"/>
          </p:nvPr>
        </p:nvSpPr>
        <p:spPr/>
        <p:txBody>
          <a:bodyPr/>
          <a:lstStyle/>
          <a:p>
            <a:fld id="{FD85FA80-E590-4AD7-8017-DEAB99EB899B}" type="slidenum">
              <a:rPr lang="en-US" smtClean="0"/>
              <a:t>‹#›</a:t>
            </a:fld>
            <a:endParaRPr lang="en-US"/>
          </a:p>
        </p:txBody>
      </p:sp>
    </p:spTree>
    <p:extLst>
      <p:ext uri="{BB962C8B-B14F-4D97-AF65-F5344CB8AC3E}">
        <p14:creationId xmlns:p14="http://schemas.microsoft.com/office/powerpoint/2010/main" val="23060687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CDB75D9-EDE3-44CA-939F-404037B4D47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 xmlns:a16="http://schemas.microsoft.com/office/drawing/2014/main" id="{7D5D0AF9-2536-41EE-8BDF-CA5B366FADF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 xmlns:a16="http://schemas.microsoft.com/office/drawing/2014/main" id="{6986203D-3D3F-43EE-99E0-4B645590F10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 xmlns:a16="http://schemas.microsoft.com/office/drawing/2014/main" id="{65EF7491-C702-4EB7-90E8-C161DAF944AE}"/>
              </a:ext>
            </a:extLst>
          </p:cNvPr>
          <p:cNvSpPr>
            <a:spLocks noGrp="1"/>
          </p:cNvSpPr>
          <p:nvPr>
            <p:ph type="dt" sz="half" idx="10"/>
          </p:nvPr>
        </p:nvSpPr>
        <p:spPr/>
        <p:txBody>
          <a:bodyPr/>
          <a:lstStyle/>
          <a:p>
            <a:fld id="{43AD9F1E-B651-4977-92FF-3DBB7B844B21}" type="datetimeFigureOut">
              <a:rPr lang="en-US" smtClean="0"/>
              <a:t>5/13/2018</a:t>
            </a:fld>
            <a:endParaRPr lang="en-US"/>
          </a:p>
        </p:txBody>
      </p:sp>
      <p:sp>
        <p:nvSpPr>
          <p:cNvPr id="6" name="Footer Placeholder 5">
            <a:extLst>
              <a:ext uri="{FF2B5EF4-FFF2-40B4-BE49-F238E27FC236}">
                <a16:creationId xmlns="" xmlns:a16="http://schemas.microsoft.com/office/drawing/2014/main" id="{54D86D03-7D9E-4A6D-BCF8-A450E44E89A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 xmlns:a16="http://schemas.microsoft.com/office/drawing/2014/main" id="{43F5811F-5180-4D15-B24F-F48EC68AE076}"/>
              </a:ext>
            </a:extLst>
          </p:cNvPr>
          <p:cNvSpPr>
            <a:spLocks noGrp="1"/>
          </p:cNvSpPr>
          <p:nvPr>
            <p:ph type="sldNum" sz="quarter" idx="12"/>
          </p:nvPr>
        </p:nvSpPr>
        <p:spPr/>
        <p:txBody>
          <a:bodyPr/>
          <a:lstStyle/>
          <a:p>
            <a:fld id="{FD85FA80-E590-4AD7-8017-DEAB99EB899B}" type="slidenum">
              <a:rPr lang="en-US" smtClean="0"/>
              <a:t>‹#›</a:t>
            </a:fld>
            <a:endParaRPr lang="en-US"/>
          </a:p>
        </p:txBody>
      </p:sp>
    </p:spTree>
    <p:extLst>
      <p:ext uri="{BB962C8B-B14F-4D97-AF65-F5344CB8AC3E}">
        <p14:creationId xmlns:p14="http://schemas.microsoft.com/office/powerpoint/2010/main" val="39398371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gradFill flip="none" rotWithShape="1">
          <a:gsLst>
            <a:gs pos="82652">
              <a:srgbClr val="3974A8"/>
            </a:gs>
            <a:gs pos="82099">
              <a:srgbClr val="3A75A9"/>
            </a:gs>
            <a:gs pos="80992">
              <a:srgbClr val="3B76AA"/>
            </a:gs>
            <a:gs pos="78778">
              <a:srgbClr val="3D79AD"/>
            </a:gs>
            <a:gs pos="74351">
              <a:srgbClr val="427EB3"/>
            </a:gs>
            <a:gs pos="65496">
              <a:srgbClr val="4C88BE"/>
            </a:gs>
            <a:gs pos="83206">
              <a:srgbClr val="3873A7"/>
            </a:gs>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 xmlns:a16="http://schemas.microsoft.com/office/drawing/2014/main" id="{53FE95C9-18DB-49B8-B9F7-ED9CC1F66E0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 xmlns:a16="http://schemas.microsoft.com/office/drawing/2014/main" id="{1886DE9C-0F0D-4C41-991A-1435FB322B8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8F62DC0D-6D66-47B6-8C12-FF9D6ACD31B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3AD9F1E-B651-4977-92FF-3DBB7B844B21}" type="datetimeFigureOut">
              <a:rPr lang="en-US" smtClean="0"/>
              <a:t>5/13/2018</a:t>
            </a:fld>
            <a:endParaRPr lang="en-US"/>
          </a:p>
        </p:txBody>
      </p:sp>
      <p:sp>
        <p:nvSpPr>
          <p:cNvPr id="5" name="Footer Placeholder 4">
            <a:extLst>
              <a:ext uri="{FF2B5EF4-FFF2-40B4-BE49-F238E27FC236}">
                <a16:creationId xmlns="" xmlns:a16="http://schemas.microsoft.com/office/drawing/2014/main" id="{B16DAEAB-8D6C-4AAB-A8A3-B0BA168DBD3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 xmlns:a16="http://schemas.microsoft.com/office/drawing/2014/main" id="{E43484A7-48F7-48E0-9248-BB21391E329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D85FA80-E590-4AD7-8017-DEAB99EB899B}" type="slidenum">
              <a:rPr lang="en-US" smtClean="0"/>
              <a:t>‹#›</a:t>
            </a:fld>
            <a:endParaRPr lang="en-US"/>
          </a:p>
        </p:txBody>
      </p:sp>
    </p:spTree>
    <p:extLst>
      <p:ext uri="{BB962C8B-B14F-4D97-AF65-F5344CB8AC3E}">
        <p14:creationId xmlns:p14="http://schemas.microsoft.com/office/powerpoint/2010/main" val="39782139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 xmlns:a16="http://schemas.microsoft.com/office/drawing/2014/main" id="{07AB0C12-105A-4B18-9BE4-64717E9E7FC0}"/>
              </a:ext>
            </a:extLst>
          </p:cNvPr>
          <p:cNvSpPr/>
          <p:nvPr/>
        </p:nvSpPr>
        <p:spPr>
          <a:xfrm rot="5400000">
            <a:off x="5417128" y="-5417128"/>
            <a:ext cx="1357744" cy="12192000"/>
          </a:xfrm>
          <a:prstGeom prst="rect">
            <a:avLst/>
          </a:prstGeom>
          <a:solidFill>
            <a:schemeClr val="accent1">
              <a:lumMod val="60000"/>
              <a:lumOff val="40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2" name="TextBox 11">
            <a:extLst>
              <a:ext uri="{FF2B5EF4-FFF2-40B4-BE49-F238E27FC236}">
                <a16:creationId xmlns="" xmlns:a16="http://schemas.microsoft.com/office/drawing/2014/main" id="{5DD110BB-7316-490C-9E24-0D5DAE6A993B}"/>
              </a:ext>
            </a:extLst>
          </p:cNvPr>
          <p:cNvSpPr txBox="1"/>
          <p:nvPr/>
        </p:nvSpPr>
        <p:spPr>
          <a:xfrm>
            <a:off x="623454" y="111250"/>
            <a:ext cx="10058400" cy="1246495"/>
          </a:xfrm>
          <a:prstGeom prst="rect">
            <a:avLst/>
          </a:prstGeom>
          <a:noFill/>
        </p:spPr>
        <p:txBody>
          <a:bodyPr wrap="square" rtlCol="0">
            <a:spAutoFit/>
          </a:bodyPr>
          <a:lstStyle/>
          <a:p>
            <a:pPr algn="ctr"/>
            <a:r>
              <a:rPr lang="en-US" sz="2500" dirty="0" smtClean="0">
                <a:latin typeface="Times New Roman" panose="02020603050405020304" pitchFamily="18" charset="0"/>
                <a:cs typeface="Times New Roman" panose="02020603050405020304" pitchFamily="18" charset="0"/>
              </a:rPr>
              <a:t>An - </a:t>
            </a:r>
            <a:r>
              <a:rPr lang="en-US" sz="2500" dirty="0">
                <a:latin typeface="Times New Roman" panose="02020603050405020304" pitchFamily="18" charset="0"/>
                <a:cs typeface="Times New Roman" panose="02020603050405020304" pitchFamily="18" charset="0"/>
              </a:rPr>
              <a:t>Najah National University</a:t>
            </a:r>
          </a:p>
          <a:p>
            <a:pPr algn="ctr"/>
            <a:r>
              <a:rPr lang="en-US" sz="2500" dirty="0">
                <a:latin typeface="Times New Roman" panose="02020603050405020304" pitchFamily="18" charset="0"/>
                <a:cs typeface="Times New Roman" panose="02020603050405020304" pitchFamily="18" charset="0"/>
              </a:rPr>
              <a:t>Faculty of Engineering &amp; Information Technology</a:t>
            </a:r>
          </a:p>
          <a:p>
            <a:pPr algn="ctr"/>
            <a:r>
              <a:rPr lang="en-US" sz="2500" dirty="0">
                <a:latin typeface="Times New Roman" panose="02020603050405020304" pitchFamily="18" charset="0"/>
                <a:cs typeface="Times New Roman" panose="02020603050405020304" pitchFamily="18" charset="0"/>
              </a:rPr>
              <a:t>Industrial and Mechatronics Engineering </a:t>
            </a:r>
            <a:r>
              <a:rPr lang="en-US" sz="2500" dirty="0" smtClean="0">
                <a:latin typeface="Times New Roman" panose="02020603050405020304" pitchFamily="18" charset="0"/>
                <a:cs typeface="Times New Roman" panose="02020603050405020304" pitchFamily="18" charset="0"/>
              </a:rPr>
              <a:t>Departments</a:t>
            </a:r>
            <a:endParaRPr lang="en-US" sz="2500" dirty="0">
              <a:latin typeface="Times New Roman" panose="02020603050405020304" pitchFamily="18" charset="0"/>
              <a:cs typeface="Times New Roman" panose="02020603050405020304" pitchFamily="18" charset="0"/>
            </a:endParaRPr>
          </a:p>
        </p:txBody>
      </p:sp>
      <p:sp>
        <p:nvSpPr>
          <p:cNvPr id="13" name="Rectangle 12">
            <a:extLst>
              <a:ext uri="{FF2B5EF4-FFF2-40B4-BE49-F238E27FC236}">
                <a16:creationId xmlns="" xmlns:a16="http://schemas.microsoft.com/office/drawing/2014/main" id="{3C4761B1-197E-4991-BA06-7CC35259C23C}"/>
              </a:ext>
            </a:extLst>
          </p:cNvPr>
          <p:cNvSpPr/>
          <p:nvPr/>
        </p:nvSpPr>
        <p:spPr>
          <a:xfrm rot="5400000">
            <a:off x="5230091" y="-103907"/>
            <a:ext cx="1731819" cy="12192000"/>
          </a:xfrm>
          <a:prstGeom prst="rect">
            <a:avLst/>
          </a:prstGeom>
          <a:solidFill>
            <a:schemeClr val="accent1">
              <a:lumMod val="60000"/>
              <a:lumOff val="40000"/>
              <a:alpha val="6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4" name="Rectangle 13">
            <a:extLst>
              <a:ext uri="{FF2B5EF4-FFF2-40B4-BE49-F238E27FC236}">
                <a16:creationId xmlns="" xmlns:a16="http://schemas.microsoft.com/office/drawing/2014/main" id="{32F20B6D-648A-4DA0-96F5-827F85080B13}"/>
              </a:ext>
            </a:extLst>
          </p:cNvPr>
          <p:cNvSpPr/>
          <p:nvPr/>
        </p:nvSpPr>
        <p:spPr>
          <a:xfrm>
            <a:off x="1720072" y="5222043"/>
            <a:ext cx="7865164" cy="892552"/>
          </a:xfrm>
          <a:prstGeom prst="rect">
            <a:avLst/>
          </a:prstGeom>
        </p:spPr>
        <p:txBody>
          <a:bodyPr wrap="square">
            <a:spAutoFit/>
          </a:bodyPr>
          <a:lstStyle/>
          <a:p>
            <a:r>
              <a:rPr lang="en-US" sz="2800" b="1" dirty="0" smtClean="0"/>
              <a:t>“Design </a:t>
            </a:r>
            <a:r>
              <a:rPr lang="en-US" sz="2800" b="1" dirty="0"/>
              <a:t>a wood shavings packaging </a:t>
            </a:r>
            <a:r>
              <a:rPr lang="en-US" sz="2800" b="1" dirty="0" smtClean="0"/>
              <a:t>machine”</a:t>
            </a:r>
            <a:endParaRPr lang="en-US" sz="2800" dirty="0"/>
          </a:p>
          <a:p>
            <a:pPr algn="ctr"/>
            <a:r>
              <a:rPr lang="en-US" sz="2400" dirty="0" smtClean="0">
                <a:latin typeface="Times New Roman" panose="02020603050405020304" pitchFamily="18" charset="0"/>
                <a:cs typeface="+mj-cs"/>
              </a:rPr>
              <a:t>Supervisor</a:t>
            </a:r>
            <a:r>
              <a:rPr lang="en-US" sz="2400" dirty="0">
                <a:latin typeface="Times New Roman" panose="02020603050405020304" pitchFamily="18" charset="0"/>
                <a:cs typeface="+mj-cs"/>
              </a:rPr>
              <a:t>: Dr. Ahmad Al- </a:t>
            </a:r>
            <a:r>
              <a:rPr lang="en-US" sz="2400" dirty="0" err="1">
                <a:latin typeface="Times New Roman" panose="02020603050405020304" pitchFamily="18" charset="0"/>
                <a:cs typeface="+mj-cs"/>
              </a:rPr>
              <a:t>Ramahi</a:t>
            </a:r>
            <a:endParaRPr lang="en-US" sz="2400" b="1" dirty="0">
              <a:latin typeface="Times New Roman" panose="02020603050405020304" pitchFamily="18" charset="0"/>
              <a:cs typeface="+mj-cs"/>
            </a:endParaRPr>
          </a:p>
        </p:txBody>
      </p:sp>
      <p:pic>
        <p:nvPicPr>
          <p:cNvPr id="8" name="Picture 7">
            <a:extLst>
              <a:ext uri="{FF2B5EF4-FFF2-40B4-BE49-F238E27FC236}">
                <a16:creationId xmlns="" xmlns:a16="http://schemas.microsoft.com/office/drawing/2014/main" id="{F298C00B-10AA-440D-9B12-4AF89CFCE5D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359016"/>
            <a:ext cx="12137575" cy="3741489"/>
          </a:xfrm>
          <a:prstGeom prst="rect">
            <a:avLst/>
          </a:prstGeom>
        </p:spPr>
      </p:pic>
    </p:spTree>
    <p:extLst>
      <p:ext uri="{BB962C8B-B14F-4D97-AF65-F5344CB8AC3E}">
        <p14:creationId xmlns:p14="http://schemas.microsoft.com/office/powerpoint/2010/main" val="9327653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4104" y="365125"/>
            <a:ext cx="10515600" cy="1325563"/>
          </a:xfrm>
        </p:spPr>
        <p:txBody>
          <a:bodyPr/>
          <a:lstStyle/>
          <a:p>
            <a:r>
              <a:rPr lang="en-US" b="1" dirty="0">
                <a:solidFill>
                  <a:srgbClr val="FFC000"/>
                </a:solidFill>
                <a:latin typeface="Times New Roman" panose="02020603050405020304" pitchFamily="18" charset="0"/>
                <a:cs typeface="Times New Roman" panose="02020603050405020304" pitchFamily="18" charset="0"/>
              </a:rPr>
              <a:t>Electric</a:t>
            </a:r>
            <a:r>
              <a:rPr lang="en-US" b="1" dirty="0"/>
              <a:t> </a:t>
            </a:r>
            <a:r>
              <a:rPr lang="en-US" b="1" dirty="0">
                <a:solidFill>
                  <a:srgbClr val="FFC000"/>
                </a:solidFill>
                <a:latin typeface="Times New Roman" panose="02020603050405020304" pitchFamily="18" charset="0"/>
                <a:cs typeface="Times New Roman" panose="02020603050405020304" pitchFamily="18" charset="0"/>
              </a:rPr>
              <a:t>motors</a:t>
            </a:r>
          </a:p>
        </p:txBody>
      </p:sp>
      <p:sp>
        <p:nvSpPr>
          <p:cNvPr id="3" name="عنصر نائب للمحتوى 2"/>
          <p:cNvSpPr>
            <a:spLocks noGrp="1"/>
          </p:cNvSpPr>
          <p:nvPr>
            <p:ph idx="1"/>
          </p:nvPr>
        </p:nvSpPr>
        <p:spPr>
          <a:xfrm>
            <a:off x="104104" y="1690688"/>
            <a:ext cx="10515600" cy="4351338"/>
          </a:xfrm>
        </p:spPr>
        <p:txBody>
          <a:bodyPr>
            <a:normAutofit/>
          </a:bodyPr>
          <a:lstStyle/>
          <a:p>
            <a:r>
              <a:rPr lang="en-US" sz="2000" b="1" dirty="0">
                <a:solidFill>
                  <a:schemeClr val="bg1"/>
                </a:solidFill>
                <a:cs typeface="+mj-cs"/>
              </a:rPr>
              <a:t>Crane Lifting Motor Low Rpm AC Asynchronous Motor</a:t>
            </a:r>
            <a:r>
              <a:rPr lang="ar-SA" sz="2000" b="1" dirty="0">
                <a:solidFill>
                  <a:schemeClr val="bg1"/>
                </a:solidFill>
                <a:cs typeface="+mj-cs"/>
              </a:rPr>
              <a:t>: </a:t>
            </a:r>
            <a:r>
              <a:rPr lang="en-US" sz="2000" b="1" dirty="0">
                <a:solidFill>
                  <a:schemeClr val="bg1"/>
                </a:solidFill>
                <a:cs typeface="+mj-cs"/>
              </a:rPr>
              <a:t/>
            </a:r>
            <a:br>
              <a:rPr lang="en-US" sz="2000" b="1" dirty="0">
                <a:solidFill>
                  <a:schemeClr val="bg1"/>
                </a:solidFill>
                <a:cs typeface="+mj-cs"/>
              </a:rPr>
            </a:br>
            <a:endParaRPr lang="en-US" sz="2000" b="1" dirty="0">
              <a:solidFill>
                <a:schemeClr val="bg1"/>
              </a:solidFill>
              <a:cs typeface="+mj-cs"/>
            </a:endParaRPr>
          </a:p>
          <a:p>
            <a:pPr marL="0" indent="0">
              <a:buNone/>
            </a:pPr>
            <a:r>
              <a:rPr lang="en-US" sz="2000" b="1" dirty="0">
                <a:solidFill>
                  <a:schemeClr val="bg1"/>
                </a:solidFill>
                <a:cs typeface="+mj-cs"/>
              </a:rPr>
              <a:t>This motor will be used to match it’s properties with the required properties that have been identified and calculated. </a:t>
            </a:r>
            <a:br>
              <a:rPr lang="en-US" sz="2000" b="1" dirty="0">
                <a:solidFill>
                  <a:schemeClr val="bg1"/>
                </a:solidFill>
                <a:cs typeface="+mj-cs"/>
              </a:rPr>
            </a:br>
            <a:r>
              <a:rPr lang="en-US" sz="2000" b="1" dirty="0">
                <a:solidFill>
                  <a:schemeClr val="bg1"/>
                </a:solidFill>
                <a:cs typeface="+mj-cs"/>
              </a:rPr>
              <a:t/>
            </a:r>
            <a:br>
              <a:rPr lang="en-US" sz="2000" b="1" dirty="0">
                <a:solidFill>
                  <a:schemeClr val="bg1"/>
                </a:solidFill>
                <a:cs typeface="+mj-cs"/>
              </a:rPr>
            </a:br>
            <a:r>
              <a:rPr lang="en-US" sz="2000" b="1" dirty="0">
                <a:solidFill>
                  <a:schemeClr val="bg1"/>
                </a:solidFill>
                <a:cs typeface="+mj-cs"/>
              </a:rPr>
              <a:t>characteristics of the motor :</a:t>
            </a:r>
          </a:p>
          <a:p>
            <a:pPr marL="0" indent="0">
              <a:buNone/>
            </a:pPr>
            <a:endParaRPr lang="en-US" dirty="0"/>
          </a:p>
        </p:txBody>
      </p:sp>
      <p:graphicFrame>
        <p:nvGraphicFramePr>
          <p:cNvPr id="4" name="جدول 3"/>
          <p:cNvGraphicFramePr>
            <a:graphicFrameLocks noGrp="1"/>
          </p:cNvGraphicFramePr>
          <p:nvPr>
            <p:extLst>
              <p:ext uri="{D42A27DB-BD31-4B8C-83A1-F6EECF244321}">
                <p14:modId xmlns:p14="http://schemas.microsoft.com/office/powerpoint/2010/main" val="1941966208"/>
              </p:ext>
            </p:extLst>
          </p:nvPr>
        </p:nvGraphicFramePr>
        <p:xfrm>
          <a:off x="3688724" y="3237963"/>
          <a:ext cx="6248400" cy="2122488"/>
        </p:xfrm>
        <a:graphic>
          <a:graphicData uri="http://schemas.openxmlformats.org/drawingml/2006/table">
            <a:tbl>
              <a:tblPr firstRow="1" firstCol="1" bandRow="1">
                <a:tableStyleId>{5C22544A-7EE6-4342-B048-85BDC9FD1C3A}</a:tableStyleId>
              </a:tblPr>
              <a:tblGrid>
                <a:gridCol w="1041400"/>
                <a:gridCol w="1041400"/>
                <a:gridCol w="1041400"/>
                <a:gridCol w="1041400"/>
                <a:gridCol w="1041400"/>
                <a:gridCol w="1041400"/>
              </a:tblGrid>
              <a:tr h="1425744">
                <a:tc>
                  <a:txBody>
                    <a:bodyPr/>
                    <a:lstStyle/>
                    <a:p>
                      <a:pPr marL="0" marR="0" algn="ctr">
                        <a:lnSpc>
                          <a:spcPct val="107000"/>
                        </a:lnSpc>
                        <a:spcBef>
                          <a:spcPts val="0"/>
                        </a:spcBef>
                        <a:spcAft>
                          <a:spcPts val="800"/>
                        </a:spcAft>
                      </a:pPr>
                      <a:r>
                        <a:rPr lang="en-US" sz="1100" dirty="0">
                          <a:effectLst/>
                        </a:rPr>
                        <a:t>Power</a:t>
                      </a:r>
                      <a:endParaRPr lang="en-US" sz="1100" dirty="0">
                        <a:effectLst/>
                        <a:latin typeface="Calibri"/>
                        <a:ea typeface="Calibri"/>
                        <a:cs typeface="Arial"/>
                      </a:endParaRPr>
                    </a:p>
                  </a:txBody>
                  <a:tcPr marL="68580" marR="68580" marT="0" marB="0"/>
                </a:tc>
                <a:tc>
                  <a:txBody>
                    <a:bodyPr/>
                    <a:lstStyle/>
                    <a:p>
                      <a:pPr marL="0" marR="0" algn="ctr">
                        <a:lnSpc>
                          <a:spcPct val="107000"/>
                        </a:lnSpc>
                        <a:spcBef>
                          <a:spcPts val="0"/>
                        </a:spcBef>
                        <a:spcAft>
                          <a:spcPts val="800"/>
                        </a:spcAft>
                      </a:pPr>
                      <a:r>
                        <a:rPr lang="en-US" sz="1100">
                          <a:effectLst/>
                        </a:rPr>
                        <a:t>AC Voltage</a:t>
                      </a:r>
                      <a:endParaRPr lang="en-US" sz="1100">
                        <a:effectLst/>
                        <a:latin typeface="Calibri"/>
                        <a:ea typeface="Calibri"/>
                        <a:cs typeface="Arial"/>
                      </a:endParaRPr>
                    </a:p>
                  </a:txBody>
                  <a:tcPr marL="68580" marR="68580" marT="0" marB="0"/>
                </a:tc>
                <a:tc>
                  <a:txBody>
                    <a:bodyPr/>
                    <a:lstStyle/>
                    <a:p>
                      <a:pPr marL="0" marR="0" algn="ctr">
                        <a:lnSpc>
                          <a:spcPct val="107000"/>
                        </a:lnSpc>
                        <a:spcBef>
                          <a:spcPts val="0"/>
                        </a:spcBef>
                        <a:spcAft>
                          <a:spcPts val="800"/>
                        </a:spcAft>
                      </a:pPr>
                      <a:r>
                        <a:rPr lang="en-US" sz="1100" dirty="0">
                          <a:effectLst/>
                        </a:rPr>
                        <a:t>Power Factor</a:t>
                      </a:r>
                      <a:endParaRPr lang="en-US" sz="1100" dirty="0">
                        <a:effectLst/>
                        <a:latin typeface="Calibri"/>
                        <a:ea typeface="Calibri"/>
                        <a:cs typeface="Arial"/>
                      </a:endParaRPr>
                    </a:p>
                  </a:txBody>
                  <a:tcPr marL="68580" marR="68580" marT="0" marB="0"/>
                </a:tc>
                <a:tc>
                  <a:txBody>
                    <a:bodyPr/>
                    <a:lstStyle/>
                    <a:p>
                      <a:pPr marL="0" marR="0" algn="ctr">
                        <a:lnSpc>
                          <a:spcPct val="107000"/>
                        </a:lnSpc>
                        <a:spcBef>
                          <a:spcPts val="0"/>
                        </a:spcBef>
                        <a:spcAft>
                          <a:spcPts val="800"/>
                        </a:spcAft>
                      </a:pPr>
                      <a:r>
                        <a:rPr lang="en-US" sz="1100">
                          <a:effectLst/>
                        </a:rPr>
                        <a:t>Frequency</a:t>
                      </a:r>
                      <a:endParaRPr lang="en-US" sz="1100">
                        <a:effectLst/>
                        <a:latin typeface="Calibri"/>
                        <a:ea typeface="Calibri"/>
                        <a:cs typeface="Arial"/>
                      </a:endParaRPr>
                    </a:p>
                  </a:txBody>
                  <a:tcPr marL="68580" marR="68580" marT="0" marB="0"/>
                </a:tc>
                <a:tc>
                  <a:txBody>
                    <a:bodyPr/>
                    <a:lstStyle/>
                    <a:p>
                      <a:pPr marL="0" marR="0" algn="ctr">
                        <a:lnSpc>
                          <a:spcPct val="107000"/>
                        </a:lnSpc>
                        <a:spcBef>
                          <a:spcPts val="0"/>
                        </a:spcBef>
                        <a:spcAft>
                          <a:spcPts val="800"/>
                        </a:spcAft>
                      </a:pPr>
                      <a:r>
                        <a:rPr lang="en-US" sz="1100">
                          <a:effectLst/>
                        </a:rPr>
                        <a:t>Number of Poles</a:t>
                      </a:r>
                      <a:endParaRPr lang="en-US" sz="1100">
                        <a:effectLst/>
                        <a:latin typeface="Calibri"/>
                        <a:ea typeface="Calibri"/>
                        <a:cs typeface="Arial"/>
                      </a:endParaRPr>
                    </a:p>
                  </a:txBody>
                  <a:tcPr marL="68580" marR="68580" marT="0" marB="0"/>
                </a:tc>
                <a:tc>
                  <a:txBody>
                    <a:bodyPr/>
                    <a:lstStyle/>
                    <a:p>
                      <a:pPr marL="0" marR="0" algn="ctr">
                        <a:lnSpc>
                          <a:spcPct val="107000"/>
                        </a:lnSpc>
                        <a:spcBef>
                          <a:spcPts val="0"/>
                        </a:spcBef>
                        <a:spcAft>
                          <a:spcPts val="800"/>
                        </a:spcAft>
                      </a:pPr>
                      <a:r>
                        <a:rPr lang="en-US" sz="1100" dirty="0">
                          <a:effectLst/>
                        </a:rPr>
                        <a:t>Rotation Speed</a:t>
                      </a:r>
                      <a:endParaRPr lang="en-US" sz="1100" dirty="0">
                        <a:effectLst/>
                        <a:latin typeface="Calibri"/>
                        <a:ea typeface="Calibri"/>
                        <a:cs typeface="Arial"/>
                      </a:endParaRPr>
                    </a:p>
                  </a:txBody>
                  <a:tcPr marL="68580" marR="68580" marT="0" marB="0"/>
                </a:tc>
              </a:tr>
              <a:tr h="696744">
                <a:tc>
                  <a:txBody>
                    <a:bodyPr/>
                    <a:lstStyle/>
                    <a:p>
                      <a:pPr marL="0" marR="0" algn="ctr">
                        <a:lnSpc>
                          <a:spcPct val="107000"/>
                        </a:lnSpc>
                        <a:spcBef>
                          <a:spcPts val="0"/>
                        </a:spcBef>
                        <a:spcAft>
                          <a:spcPts val="800"/>
                        </a:spcAft>
                      </a:pPr>
                      <a:r>
                        <a:rPr lang="en-US" sz="1100">
                          <a:effectLst/>
                        </a:rPr>
                        <a:t>5.5kw</a:t>
                      </a:r>
                      <a:endParaRPr lang="en-US" sz="1100">
                        <a:effectLst/>
                        <a:latin typeface="Calibri"/>
                        <a:ea typeface="Calibri"/>
                        <a:cs typeface="Arial"/>
                      </a:endParaRPr>
                    </a:p>
                  </a:txBody>
                  <a:tcPr marL="68580" marR="68580" marT="0" marB="0"/>
                </a:tc>
                <a:tc>
                  <a:txBody>
                    <a:bodyPr/>
                    <a:lstStyle/>
                    <a:p>
                      <a:pPr marL="0" marR="0" algn="ctr">
                        <a:lnSpc>
                          <a:spcPct val="107000"/>
                        </a:lnSpc>
                        <a:spcBef>
                          <a:spcPts val="0"/>
                        </a:spcBef>
                        <a:spcAft>
                          <a:spcPts val="800"/>
                        </a:spcAft>
                      </a:pPr>
                      <a:r>
                        <a:rPr lang="en-US" sz="1100">
                          <a:effectLst/>
                        </a:rPr>
                        <a:t>220V-440V</a:t>
                      </a:r>
                      <a:endParaRPr lang="en-US" sz="1100">
                        <a:effectLst/>
                        <a:latin typeface="Calibri"/>
                        <a:ea typeface="Calibri"/>
                        <a:cs typeface="Arial"/>
                      </a:endParaRPr>
                    </a:p>
                  </a:txBody>
                  <a:tcPr marL="68580" marR="68580" marT="0" marB="0"/>
                </a:tc>
                <a:tc>
                  <a:txBody>
                    <a:bodyPr/>
                    <a:lstStyle/>
                    <a:p>
                      <a:pPr marL="0" marR="0" algn="ctr">
                        <a:lnSpc>
                          <a:spcPct val="107000"/>
                        </a:lnSpc>
                        <a:spcBef>
                          <a:spcPts val="0"/>
                        </a:spcBef>
                        <a:spcAft>
                          <a:spcPts val="800"/>
                        </a:spcAft>
                      </a:pPr>
                      <a:r>
                        <a:rPr lang="en-US" sz="1100">
                          <a:effectLst/>
                        </a:rPr>
                        <a:t>0.84</a:t>
                      </a:r>
                      <a:endParaRPr lang="en-US" sz="1100">
                        <a:effectLst/>
                        <a:latin typeface="Calibri"/>
                        <a:ea typeface="Calibri"/>
                        <a:cs typeface="Arial"/>
                      </a:endParaRPr>
                    </a:p>
                  </a:txBody>
                  <a:tcPr marL="68580" marR="68580" marT="0" marB="0"/>
                </a:tc>
                <a:tc>
                  <a:txBody>
                    <a:bodyPr/>
                    <a:lstStyle/>
                    <a:p>
                      <a:pPr marL="0" marR="0" algn="ctr">
                        <a:lnSpc>
                          <a:spcPct val="107000"/>
                        </a:lnSpc>
                        <a:spcBef>
                          <a:spcPts val="0"/>
                        </a:spcBef>
                        <a:spcAft>
                          <a:spcPts val="800"/>
                        </a:spcAft>
                      </a:pPr>
                      <a:r>
                        <a:rPr lang="en-US" sz="1100">
                          <a:effectLst/>
                        </a:rPr>
                        <a:t>50/60Hz</a:t>
                      </a:r>
                      <a:endParaRPr lang="en-US" sz="1100">
                        <a:effectLst/>
                        <a:latin typeface="Calibri"/>
                        <a:ea typeface="Calibri"/>
                        <a:cs typeface="Arial"/>
                      </a:endParaRPr>
                    </a:p>
                  </a:txBody>
                  <a:tcPr marL="68580" marR="68580" marT="0" marB="0"/>
                </a:tc>
                <a:tc>
                  <a:txBody>
                    <a:bodyPr/>
                    <a:lstStyle/>
                    <a:p>
                      <a:pPr marL="0" marR="0" algn="ctr">
                        <a:lnSpc>
                          <a:spcPct val="107000"/>
                        </a:lnSpc>
                        <a:spcBef>
                          <a:spcPts val="0"/>
                        </a:spcBef>
                        <a:spcAft>
                          <a:spcPts val="800"/>
                        </a:spcAft>
                      </a:pPr>
                      <a:r>
                        <a:rPr lang="en-US" sz="1100">
                          <a:effectLst/>
                        </a:rPr>
                        <a:t>8</a:t>
                      </a:r>
                      <a:endParaRPr lang="en-US" sz="1100">
                        <a:effectLst/>
                        <a:latin typeface="Calibri"/>
                        <a:ea typeface="Calibri"/>
                        <a:cs typeface="Arial"/>
                      </a:endParaRPr>
                    </a:p>
                  </a:txBody>
                  <a:tcPr marL="68580" marR="68580" marT="0" marB="0"/>
                </a:tc>
                <a:tc>
                  <a:txBody>
                    <a:bodyPr/>
                    <a:lstStyle/>
                    <a:p>
                      <a:pPr marL="0" marR="0" algn="ctr">
                        <a:lnSpc>
                          <a:spcPct val="107000"/>
                        </a:lnSpc>
                        <a:spcBef>
                          <a:spcPts val="0"/>
                        </a:spcBef>
                        <a:spcAft>
                          <a:spcPts val="800"/>
                        </a:spcAft>
                      </a:pPr>
                      <a:r>
                        <a:rPr lang="en-US" sz="1100" dirty="0">
                          <a:effectLst/>
                        </a:rPr>
                        <a:t>600 rpm</a:t>
                      </a:r>
                      <a:endParaRPr lang="en-US" sz="1100" dirty="0">
                        <a:effectLst/>
                        <a:latin typeface="Calibri"/>
                        <a:ea typeface="Calibri"/>
                        <a:cs typeface="Arial"/>
                      </a:endParaRPr>
                    </a:p>
                  </a:txBody>
                  <a:tcPr marL="68580" marR="68580" marT="0" marB="0"/>
                </a:tc>
              </a:tr>
            </a:tbl>
          </a:graphicData>
        </a:graphic>
      </p:graphicFrame>
    </p:spTree>
    <p:extLst>
      <p:ext uri="{BB962C8B-B14F-4D97-AF65-F5344CB8AC3E}">
        <p14:creationId xmlns:p14="http://schemas.microsoft.com/office/powerpoint/2010/main" val="37213721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07135" y="365125"/>
            <a:ext cx="10515600" cy="1325563"/>
          </a:xfrm>
        </p:spPr>
        <p:txBody>
          <a:bodyPr>
            <a:normAutofit/>
          </a:bodyPr>
          <a:lstStyle/>
          <a:p>
            <a:r>
              <a:rPr lang="en-US" b="1" dirty="0">
                <a:solidFill>
                  <a:srgbClr val="FFC000"/>
                </a:solidFill>
                <a:latin typeface="Times New Roman" panose="02020603050405020304" pitchFamily="18" charset="0"/>
                <a:cs typeface="Times New Roman" panose="02020603050405020304" pitchFamily="18" charset="0"/>
              </a:rPr>
              <a:t>Sensors</a:t>
            </a:r>
          </a:p>
        </p:txBody>
      </p:sp>
      <p:sp>
        <p:nvSpPr>
          <p:cNvPr id="3" name="عنصر نائب للمحتوى 2"/>
          <p:cNvSpPr>
            <a:spLocks noGrp="1"/>
          </p:cNvSpPr>
          <p:nvPr>
            <p:ph idx="1"/>
          </p:nvPr>
        </p:nvSpPr>
        <p:spPr>
          <a:xfrm>
            <a:off x="207135" y="1690688"/>
            <a:ext cx="10515600" cy="4351338"/>
          </a:xfrm>
        </p:spPr>
        <p:txBody>
          <a:bodyPr>
            <a:normAutofit/>
          </a:bodyPr>
          <a:lstStyle/>
          <a:p>
            <a:pPr marL="0" indent="0">
              <a:buNone/>
            </a:pPr>
            <a:r>
              <a:rPr lang="en-US" sz="2000" b="1" dirty="0"/>
              <a:t> </a:t>
            </a:r>
            <a:r>
              <a:rPr lang="en-US" sz="2000" b="1" dirty="0">
                <a:solidFill>
                  <a:schemeClr val="bg1"/>
                </a:solidFill>
                <a:cs typeface="+mj-cs"/>
              </a:rPr>
              <a:t>1- Force sensing resistor sensor (FSR):</a:t>
            </a:r>
          </a:p>
          <a:p>
            <a:pPr marL="0" indent="0">
              <a:buNone/>
            </a:pPr>
            <a:r>
              <a:rPr lang="en-US" sz="2000" b="1" dirty="0">
                <a:solidFill>
                  <a:schemeClr val="bg1"/>
                </a:solidFill>
                <a:cs typeface="+mj-cs"/>
              </a:rPr>
              <a:t>This force sensing resistors sensor capacity is 25kg and the system needs maximum 17kg capacity so it is acceptable and it is very accurate , so it was used in weighing mechanism.</a:t>
            </a:r>
            <a:br>
              <a:rPr lang="en-US" sz="2000" b="1" dirty="0">
                <a:solidFill>
                  <a:schemeClr val="bg1"/>
                </a:solidFill>
                <a:cs typeface="+mj-cs"/>
              </a:rPr>
            </a:br>
            <a:r>
              <a:rPr lang="en-US" sz="2000" b="1" dirty="0">
                <a:solidFill>
                  <a:schemeClr val="bg1"/>
                </a:solidFill>
                <a:cs typeface="+mj-cs"/>
              </a:rPr>
              <a:t/>
            </a:r>
            <a:br>
              <a:rPr lang="en-US" sz="2000" b="1" dirty="0">
                <a:solidFill>
                  <a:schemeClr val="bg1"/>
                </a:solidFill>
                <a:cs typeface="+mj-cs"/>
              </a:rPr>
            </a:br>
            <a:r>
              <a:rPr lang="en-US" sz="2000" b="1" dirty="0">
                <a:solidFill>
                  <a:schemeClr val="bg1"/>
                </a:solidFill>
                <a:cs typeface="+mj-cs"/>
              </a:rPr>
              <a:t>2- Photoelectric Sensor</a:t>
            </a:r>
            <a:br>
              <a:rPr lang="en-US" sz="2000" b="1" dirty="0">
                <a:solidFill>
                  <a:schemeClr val="bg1"/>
                </a:solidFill>
                <a:cs typeface="+mj-cs"/>
              </a:rPr>
            </a:br>
            <a:r>
              <a:rPr lang="en-US" sz="2000" b="1" dirty="0">
                <a:solidFill>
                  <a:schemeClr val="bg1"/>
                </a:solidFill>
                <a:cs typeface="+mj-cs"/>
              </a:rPr>
              <a:t/>
            </a:r>
            <a:br>
              <a:rPr lang="en-US" sz="2000" b="1" dirty="0">
                <a:solidFill>
                  <a:schemeClr val="bg1"/>
                </a:solidFill>
                <a:cs typeface="+mj-cs"/>
              </a:rPr>
            </a:br>
            <a:r>
              <a:rPr lang="en-US" sz="2000" b="1" dirty="0">
                <a:solidFill>
                  <a:schemeClr val="bg1"/>
                </a:solidFill>
                <a:cs typeface="+mj-cs"/>
              </a:rPr>
              <a:t>is This type the transmitter and receiver are separated. When the target is between the transmitter and receiver, the light is interrupted , so it was used in cutting roll </a:t>
            </a:r>
            <a:r>
              <a:rPr lang="en-US" sz="2000" b="1" dirty="0" err="1">
                <a:solidFill>
                  <a:schemeClr val="bg1"/>
                </a:solidFill>
                <a:cs typeface="+mj-cs"/>
              </a:rPr>
              <a:t>naylon</a:t>
            </a:r>
            <a:r>
              <a:rPr lang="en-US" sz="2000" b="1" dirty="0">
                <a:solidFill>
                  <a:schemeClr val="bg1"/>
                </a:solidFill>
                <a:cs typeface="+mj-cs"/>
              </a:rPr>
              <a:t>  mechanism</a:t>
            </a:r>
            <a:r>
              <a:rPr lang="en-US" sz="2400" dirty="0"/>
              <a:t>.</a:t>
            </a:r>
          </a:p>
          <a:p>
            <a:pPr marL="0" indent="0">
              <a:buNone/>
            </a:pPr>
            <a:endParaRPr lang="en-US" sz="2000" dirty="0"/>
          </a:p>
          <a:p>
            <a:pPr marL="0" indent="0">
              <a:buNone/>
            </a:pPr>
            <a:endParaRPr lang="en-US" sz="2000" dirty="0"/>
          </a:p>
          <a:p>
            <a:endParaRPr lang="en-US" sz="2000" dirty="0"/>
          </a:p>
        </p:txBody>
      </p:sp>
    </p:spTree>
    <p:extLst>
      <p:ext uri="{BB962C8B-B14F-4D97-AF65-F5344CB8AC3E}">
        <p14:creationId xmlns:p14="http://schemas.microsoft.com/office/powerpoint/2010/main" val="23698915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274973"/>
            <a:ext cx="10515600" cy="1325563"/>
          </a:xfrm>
        </p:spPr>
        <p:txBody>
          <a:bodyPr/>
          <a:lstStyle/>
          <a:p>
            <a:r>
              <a:rPr lang="en-US" b="1" dirty="0">
                <a:solidFill>
                  <a:srgbClr val="FFC000"/>
                </a:solidFill>
                <a:latin typeface="Times New Roman" panose="02020603050405020304" pitchFamily="18" charset="0"/>
                <a:cs typeface="Times New Roman" panose="02020603050405020304" pitchFamily="18" charset="0"/>
              </a:rPr>
              <a:t>Control</a:t>
            </a:r>
            <a:r>
              <a:rPr lang="en-US" b="1" dirty="0"/>
              <a:t> </a:t>
            </a:r>
            <a:r>
              <a:rPr lang="en-US" b="1" dirty="0">
                <a:solidFill>
                  <a:srgbClr val="FFC000"/>
                </a:solidFill>
                <a:latin typeface="Times New Roman" panose="02020603050405020304" pitchFamily="18" charset="0"/>
                <a:cs typeface="Times New Roman" panose="02020603050405020304" pitchFamily="18" charset="0"/>
              </a:rPr>
              <a:t>System</a:t>
            </a:r>
          </a:p>
        </p:txBody>
      </p:sp>
      <p:sp>
        <p:nvSpPr>
          <p:cNvPr id="3" name="عنصر نائب للمحتوى 2"/>
          <p:cNvSpPr>
            <a:spLocks noGrp="1"/>
          </p:cNvSpPr>
          <p:nvPr>
            <p:ph idx="1"/>
          </p:nvPr>
        </p:nvSpPr>
        <p:spPr>
          <a:xfrm>
            <a:off x="0" y="2005929"/>
            <a:ext cx="10515600" cy="4351338"/>
          </a:xfrm>
        </p:spPr>
        <p:txBody>
          <a:bodyPr>
            <a:normAutofit/>
          </a:bodyPr>
          <a:lstStyle/>
          <a:p>
            <a:r>
              <a:rPr lang="en-US" sz="2000" b="1" dirty="0">
                <a:solidFill>
                  <a:schemeClr val="bg1"/>
                </a:solidFill>
                <a:cs typeface="+mj-cs"/>
              </a:rPr>
              <a:t>LOGO programmable logic controller :</a:t>
            </a:r>
            <a:br>
              <a:rPr lang="en-US" sz="2000" b="1" dirty="0">
                <a:solidFill>
                  <a:schemeClr val="bg1"/>
                </a:solidFill>
                <a:cs typeface="+mj-cs"/>
              </a:rPr>
            </a:br>
            <a:endParaRPr lang="en-US" sz="2000" b="1" dirty="0">
              <a:solidFill>
                <a:schemeClr val="bg1"/>
              </a:solidFill>
              <a:cs typeface="+mj-cs"/>
            </a:endParaRPr>
          </a:p>
          <a:p>
            <a:pPr marL="0" indent="0">
              <a:buNone/>
            </a:pPr>
            <a:r>
              <a:rPr lang="en-US" sz="2000" b="1" dirty="0">
                <a:solidFill>
                  <a:schemeClr val="bg1"/>
                </a:solidFill>
                <a:cs typeface="+mj-cs"/>
              </a:rPr>
              <a:t>This type of PLC is designed to be simple installation, minimum wiring , can easily implement small automation projects and lets you easily implement functions, such as time-delay switches, time relays, counters and auxiliary relays</a:t>
            </a:r>
            <a:r>
              <a:rPr lang="en-US" sz="2400" dirty="0"/>
              <a:t>. </a:t>
            </a:r>
          </a:p>
          <a:p>
            <a:endParaRPr lang="en-US" dirty="0"/>
          </a:p>
        </p:txBody>
      </p:sp>
      <p:pic>
        <p:nvPicPr>
          <p:cNvPr id="4" name="Picture 13"/>
          <p:cNvPicPr/>
          <p:nvPr/>
        </p:nvPicPr>
        <p:blipFill>
          <a:blip r:embed="rId2" cstate="print">
            <a:extLst>
              <a:ext uri="{28A0092B-C50C-407E-A947-70E740481C1C}">
                <a14:useLocalDpi xmlns:a14="http://schemas.microsoft.com/office/drawing/2010/main" val="0"/>
              </a:ext>
            </a:extLst>
          </a:blip>
          <a:stretch>
            <a:fillRect/>
          </a:stretch>
        </p:blipFill>
        <p:spPr>
          <a:xfrm>
            <a:off x="6289183" y="3435440"/>
            <a:ext cx="2514600" cy="2736215"/>
          </a:xfrm>
          <a:prstGeom prst="rect">
            <a:avLst/>
          </a:prstGeom>
        </p:spPr>
      </p:pic>
    </p:spTree>
    <p:extLst>
      <p:ext uri="{BB962C8B-B14F-4D97-AF65-F5344CB8AC3E}">
        <p14:creationId xmlns:p14="http://schemas.microsoft.com/office/powerpoint/2010/main" val="29919483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287851"/>
            <a:ext cx="10515600" cy="1325563"/>
          </a:xfrm>
        </p:spPr>
        <p:txBody>
          <a:bodyPr/>
          <a:lstStyle/>
          <a:p>
            <a:r>
              <a:rPr lang="en-US" b="1" dirty="0">
                <a:solidFill>
                  <a:srgbClr val="FFC000"/>
                </a:solidFill>
                <a:latin typeface="Times New Roman" panose="02020603050405020304" pitchFamily="18" charset="0"/>
                <a:cs typeface="Times New Roman" panose="02020603050405020304" pitchFamily="18" charset="0"/>
              </a:rPr>
              <a:t>conveyor</a:t>
            </a:r>
            <a:r>
              <a:rPr lang="en-US" b="1" dirty="0"/>
              <a:t> </a:t>
            </a:r>
            <a:r>
              <a:rPr lang="en-US" b="1" dirty="0">
                <a:solidFill>
                  <a:srgbClr val="FFC000"/>
                </a:solidFill>
                <a:latin typeface="Times New Roman" panose="02020603050405020304" pitchFamily="18" charset="0"/>
                <a:cs typeface="Times New Roman" panose="02020603050405020304" pitchFamily="18" charset="0"/>
              </a:rPr>
              <a:t>systems</a:t>
            </a:r>
          </a:p>
        </p:txBody>
      </p:sp>
      <p:sp>
        <p:nvSpPr>
          <p:cNvPr id="3" name="عنصر نائب للمحتوى 2"/>
          <p:cNvSpPr>
            <a:spLocks noGrp="1"/>
          </p:cNvSpPr>
          <p:nvPr>
            <p:ph idx="1"/>
          </p:nvPr>
        </p:nvSpPr>
        <p:spPr>
          <a:xfrm>
            <a:off x="0" y="1613414"/>
            <a:ext cx="10515600" cy="4351338"/>
          </a:xfrm>
        </p:spPr>
        <p:txBody>
          <a:bodyPr>
            <a:normAutofit/>
          </a:bodyPr>
          <a:lstStyle/>
          <a:p>
            <a:r>
              <a:rPr lang="en-US" sz="2000" b="1" dirty="0">
                <a:solidFill>
                  <a:schemeClr val="bg1"/>
                </a:solidFill>
                <a:cs typeface="+mj-cs"/>
              </a:rPr>
              <a:t>Uses of the conveyor in this system  </a:t>
            </a:r>
          </a:p>
          <a:p>
            <a:pPr marL="0" indent="0">
              <a:buNone/>
            </a:pPr>
            <a:r>
              <a:rPr lang="en-US" sz="2000" b="1" dirty="0">
                <a:solidFill>
                  <a:schemeClr val="bg1"/>
                </a:solidFill>
                <a:cs typeface="+mj-cs"/>
              </a:rPr>
              <a:t>The system requires two conveyors of the belt conveyor </a:t>
            </a:r>
            <a:r>
              <a:rPr lang="en-US" sz="2000" b="1" dirty="0" smtClean="0">
                <a:solidFill>
                  <a:schemeClr val="bg1"/>
                </a:solidFill>
                <a:cs typeface="+mj-cs"/>
              </a:rPr>
              <a:t>type:</a:t>
            </a:r>
            <a:r>
              <a:rPr lang="en-US" sz="2000" b="1" dirty="0">
                <a:solidFill>
                  <a:schemeClr val="bg1"/>
                </a:solidFill>
                <a:cs typeface="+mj-cs"/>
              </a:rPr>
              <a:t/>
            </a:r>
            <a:br>
              <a:rPr lang="en-US" sz="2000" b="1" dirty="0">
                <a:solidFill>
                  <a:schemeClr val="bg1"/>
                </a:solidFill>
                <a:cs typeface="+mj-cs"/>
              </a:rPr>
            </a:br>
            <a:r>
              <a:rPr lang="en-US" sz="2000" b="1" dirty="0">
                <a:solidFill>
                  <a:schemeClr val="bg1"/>
                </a:solidFill>
                <a:cs typeface="+mj-cs"/>
              </a:rPr>
              <a:t/>
            </a:r>
            <a:br>
              <a:rPr lang="en-US" sz="2000" b="1" dirty="0">
                <a:solidFill>
                  <a:schemeClr val="bg1"/>
                </a:solidFill>
                <a:cs typeface="+mj-cs"/>
              </a:rPr>
            </a:br>
            <a:r>
              <a:rPr lang="en-US" sz="2000" b="1" dirty="0">
                <a:solidFill>
                  <a:schemeClr val="bg1"/>
                </a:solidFill>
                <a:cs typeface="+mj-cs"/>
              </a:rPr>
              <a:t>1) 1st one used for transmission of wood shavings from main hopper to weighing hopper and the conveyor belt contains small shelves to prevent skiing </a:t>
            </a:r>
            <a:endParaRPr lang="en-US" sz="2000" b="1" dirty="0" smtClean="0">
              <a:solidFill>
                <a:schemeClr val="bg1"/>
              </a:solidFill>
              <a:cs typeface="+mj-cs"/>
            </a:endParaRPr>
          </a:p>
          <a:p>
            <a:pPr marL="0" indent="0">
              <a:buNone/>
            </a:pPr>
            <a:r>
              <a:rPr lang="en-US" sz="2000" b="1" dirty="0">
                <a:solidFill>
                  <a:schemeClr val="bg1"/>
                </a:solidFill>
                <a:cs typeface="+mj-cs"/>
              </a:rPr>
              <a:t/>
            </a:r>
            <a:br>
              <a:rPr lang="en-US" sz="2000" b="1" dirty="0">
                <a:solidFill>
                  <a:schemeClr val="bg1"/>
                </a:solidFill>
                <a:cs typeface="+mj-cs"/>
              </a:rPr>
            </a:br>
            <a:r>
              <a:rPr lang="en-US" sz="2000" b="1" dirty="0">
                <a:solidFill>
                  <a:schemeClr val="bg1"/>
                </a:solidFill>
                <a:cs typeface="+mj-cs"/>
              </a:rPr>
              <a:t>2)  2nd one used to carry the ready plastic bag away from the machine ,and it does not  contain shelves</a:t>
            </a:r>
            <a:r>
              <a:rPr lang="en-US" sz="2400" dirty="0"/>
              <a:t>.</a:t>
            </a:r>
          </a:p>
        </p:txBody>
      </p:sp>
    </p:spTree>
    <p:extLst>
      <p:ext uri="{BB962C8B-B14F-4D97-AF65-F5344CB8AC3E}">
        <p14:creationId xmlns:p14="http://schemas.microsoft.com/office/powerpoint/2010/main" val="7331603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5400" b="1" dirty="0">
                <a:solidFill>
                  <a:srgbClr val="FFC000"/>
                </a:solidFill>
                <a:latin typeface="Times New Roman" panose="02020603050405020304" pitchFamily="18" charset="0"/>
                <a:cs typeface="Times New Roman" panose="02020603050405020304" pitchFamily="18" charset="0"/>
              </a:rPr>
              <a:t>Machine</a:t>
            </a:r>
            <a:r>
              <a:rPr lang="en-US" sz="7200" b="1" dirty="0"/>
              <a:t> </a:t>
            </a:r>
            <a:r>
              <a:rPr lang="en-US" b="1" dirty="0" smtClean="0">
                <a:solidFill>
                  <a:srgbClr val="FFC000"/>
                </a:solidFill>
                <a:latin typeface="Times New Roman" panose="02020603050405020304" pitchFamily="18" charset="0"/>
                <a:cs typeface="Times New Roman" panose="02020603050405020304" pitchFamily="18" charset="0"/>
              </a:rPr>
              <a:t>Design</a:t>
            </a:r>
            <a:endParaRPr lang="en-US" sz="5400" b="1" dirty="0">
              <a:solidFill>
                <a:srgbClr val="FFC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468371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87852"/>
            <a:ext cx="10515600" cy="1325563"/>
          </a:xfrm>
        </p:spPr>
        <p:txBody>
          <a:bodyPr>
            <a:normAutofit/>
          </a:bodyPr>
          <a:lstStyle/>
          <a:p>
            <a:pPr algn="l"/>
            <a:r>
              <a:rPr lang="en-US" sz="5400" b="1" dirty="0">
                <a:solidFill>
                  <a:srgbClr val="FFC000"/>
                </a:solidFill>
                <a:latin typeface="Times New Roman" panose="02020603050405020304" pitchFamily="18" charset="0"/>
                <a:cs typeface="Times New Roman" panose="02020603050405020304" pitchFamily="18" charset="0"/>
              </a:rPr>
              <a:t>Machine design</a:t>
            </a:r>
          </a:p>
        </p:txBody>
      </p:sp>
      <p:sp>
        <p:nvSpPr>
          <p:cNvPr id="3" name="Content Placeholder 2"/>
          <p:cNvSpPr>
            <a:spLocks noGrp="1"/>
          </p:cNvSpPr>
          <p:nvPr>
            <p:ph idx="1"/>
          </p:nvPr>
        </p:nvSpPr>
        <p:spPr>
          <a:xfrm>
            <a:off x="0" y="1812746"/>
            <a:ext cx="10515600" cy="4351338"/>
          </a:xfrm>
        </p:spPr>
        <p:txBody>
          <a:bodyPr>
            <a:normAutofit/>
          </a:bodyPr>
          <a:lstStyle/>
          <a:p>
            <a:pPr marL="0" indent="0">
              <a:buNone/>
            </a:pPr>
            <a:endParaRPr lang="en-US" sz="2400" dirty="0"/>
          </a:p>
          <a:p>
            <a:pPr marL="0" indent="0">
              <a:buNone/>
            </a:pPr>
            <a:r>
              <a:rPr lang="en-US" sz="2000" b="1" dirty="0">
                <a:solidFill>
                  <a:schemeClr val="bg1"/>
                </a:solidFill>
                <a:cs typeface="+mj-cs"/>
              </a:rPr>
              <a:t>This chapter presents :</a:t>
            </a:r>
          </a:p>
          <a:p>
            <a:pPr marL="0" indent="0">
              <a:buNone/>
            </a:pPr>
            <a:endParaRPr lang="en-US" sz="2000" b="1" dirty="0">
              <a:solidFill>
                <a:schemeClr val="bg1"/>
              </a:solidFill>
              <a:cs typeface="+mj-cs"/>
            </a:endParaRPr>
          </a:p>
          <a:p>
            <a:pPr marL="514350" indent="-514350">
              <a:buFont typeface="+mj-lt"/>
              <a:buAutoNum type="arabicPeriod"/>
            </a:pPr>
            <a:r>
              <a:rPr lang="en-US" sz="2000" b="1" dirty="0">
                <a:solidFill>
                  <a:schemeClr val="bg1"/>
                </a:solidFill>
                <a:cs typeface="+mj-cs"/>
              </a:rPr>
              <a:t>the require function of the wood shavings packaging machine.</a:t>
            </a:r>
          </a:p>
          <a:p>
            <a:pPr marL="514350" indent="-514350">
              <a:buFont typeface="+mj-lt"/>
              <a:buAutoNum type="arabicPeriod"/>
            </a:pPr>
            <a:r>
              <a:rPr lang="en-US" sz="2000" b="1" dirty="0">
                <a:solidFill>
                  <a:schemeClr val="bg1"/>
                </a:solidFill>
                <a:cs typeface="+mj-cs"/>
              </a:rPr>
              <a:t>design of critical machine elements.</a:t>
            </a:r>
          </a:p>
          <a:p>
            <a:pPr marL="514350" indent="-514350">
              <a:buFont typeface="+mj-lt"/>
              <a:buAutoNum type="arabicPeriod"/>
            </a:pPr>
            <a:r>
              <a:rPr lang="en-US" sz="2000" b="1" dirty="0">
                <a:solidFill>
                  <a:schemeClr val="bg1"/>
                </a:solidFill>
                <a:cs typeface="+mj-cs"/>
              </a:rPr>
              <a:t>selection of standard component.</a:t>
            </a:r>
          </a:p>
          <a:p>
            <a:pPr marL="514350" indent="-514350">
              <a:buFont typeface="+mj-lt"/>
              <a:buAutoNum type="arabicPeriod"/>
            </a:pPr>
            <a:r>
              <a:rPr lang="en-US" sz="2000" b="1" dirty="0">
                <a:solidFill>
                  <a:schemeClr val="bg1"/>
                </a:solidFill>
                <a:cs typeface="+mj-cs"/>
              </a:rPr>
              <a:t> design the component of wood shavings packaging machine.</a:t>
            </a:r>
          </a:p>
          <a:p>
            <a:pPr marL="514350" indent="-514350">
              <a:buFont typeface="+mj-lt"/>
              <a:buAutoNum type="arabicPeriod"/>
            </a:pPr>
            <a:endParaRPr lang="en-US" sz="2000" b="1" dirty="0">
              <a:solidFill>
                <a:schemeClr val="bg1"/>
              </a:solidFill>
              <a:cs typeface="+mj-cs"/>
            </a:endParaRPr>
          </a:p>
        </p:txBody>
      </p:sp>
    </p:spTree>
    <p:extLst>
      <p:ext uri="{BB962C8B-B14F-4D97-AF65-F5344CB8AC3E}">
        <p14:creationId xmlns:p14="http://schemas.microsoft.com/office/powerpoint/2010/main" val="8376780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862" y="403762"/>
            <a:ext cx="10515600" cy="1325563"/>
          </a:xfrm>
        </p:spPr>
        <p:txBody>
          <a:bodyPr>
            <a:noAutofit/>
          </a:bodyPr>
          <a:lstStyle/>
          <a:p>
            <a:pPr algn="l"/>
            <a:r>
              <a:rPr lang="en-US" sz="3600" b="1" dirty="0">
                <a:solidFill>
                  <a:srgbClr val="FFC000"/>
                </a:solidFill>
                <a:latin typeface="Times New Roman" panose="02020603050405020304" pitchFamily="18" charset="0"/>
                <a:cs typeface="Times New Roman" panose="02020603050405020304" pitchFamily="18" charset="0"/>
              </a:rPr>
              <a:t>Require function of the wood shavings packaging machine</a:t>
            </a:r>
          </a:p>
        </p:txBody>
      </p:sp>
      <p:sp>
        <p:nvSpPr>
          <p:cNvPr id="3" name="Content Placeholder 2"/>
          <p:cNvSpPr>
            <a:spLocks noGrp="1"/>
          </p:cNvSpPr>
          <p:nvPr>
            <p:ph idx="1"/>
          </p:nvPr>
        </p:nvSpPr>
        <p:spPr>
          <a:xfrm>
            <a:off x="129862" y="1928656"/>
            <a:ext cx="10515600" cy="4351338"/>
          </a:xfrm>
        </p:spPr>
        <p:txBody>
          <a:bodyPr>
            <a:normAutofit/>
          </a:bodyPr>
          <a:lstStyle/>
          <a:p>
            <a:pPr marL="0" indent="0">
              <a:buNone/>
            </a:pPr>
            <a:endParaRPr lang="en-US" sz="2400" dirty="0"/>
          </a:p>
          <a:p>
            <a:pPr marL="0" indent="0">
              <a:buNone/>
            </a:pPr>
            <a:r>
              <a:rPr lang="en-US" sz="2000" b="1" dirty="0">
                <a:solidFill>
                  <a:schemeClr val="bg1"/>
                </a:solidFill>
                <a:cs typeface="+mj-cs"/>
              </a:rPr>
              <a:t>Require functions are :</a:t>
            </a:r>
          </a:p>
          <a:p>
            <a:pPr marL="0" indent="0">
              <a:buNone/>
            </a:pPr>
            <a:endParaRPr lang="en-US" sz="2000" b="1" dirty="0">
              <a:solidFill>
                <a:schemeClr val="bg1"/>
              </a:solidFill>
              <a:cs typeface="+mj-cs"/>
            </a:endParaRPr>
          </a:p>
          <a:p>
            <a:pPr marL="457200" indent="-457200">
              <a:buFont typeface="+mj-lt"/>
              <a:buAutoNum type="arabicPeriod"/>
            </a:pPr>
            <a:r>
              <a:rPr lang="en-US" sz="2000" b="1" dirty="0">
                <a:solidFill>
                  <a:schemeClr val="bg1"/>
                </a:solidFill>
                <a:cs typeface="+mj-cs"/>
              </a:rPr>
              <a:t>closed bag of wood shavings.</a:t>
            </a:r>
          </a:p>
          <a:p>
            <a:pPr marL="457200" indent="-457200">
              <a:buFont typeface="+mj-lt"/>
              <a:buAutoNum type="arabicPeriod"/>
            </a:pPr>
            <a:r>
              <a:rPr lang="en-US" sz="2000" b="1" dirty="0">
                <a:solidFill>
                  <a:schemeClr val="bg1"/>
                </a:solidFill>
                <a:cs typeface="+mj-cs"/>
              </a:rPr>
              <a:t>produced wood shavings bag with a specific weight at a specific time.</a:t>
            </a:r>
          </a:p>
          <a:p>
            <a:pPr marL="457200" indent="-457200">
              <a:buFont typeface="+mj-lt"/>
              <a:buAutoNum type="arabicPeriod"/>
            </a:pPr>
            <a:r>
              <a:rPr lang="en-US" sz="2000" b="1" dirty="0">
                <a:solidFill>
                  <a:schemeClr val="bg1"/>
                </a:solidFill>
                <a:cs typeface="+mj-cs"/>
              </a:rPr>
              <a:t>reduce the labor force.</a:t>
            </a:r>
          </a:p>
          <a:p>
            <a:pPr marL="457200" indent="-457200">
              <a:buFont typeface="+mj-lt"/>
              <a:buAutoNum type="arabicPeriod"/>
            </a:pPr>
            <a:r>
              <a:rPr lang="en-US" sz="2000" b="1" dirty="0">
                <a:solidFill>
                  <a:schemeClr val="bg1"/>
                </a:solidFill>
                <a:cs typeface="+mj-cs"/>
              </a:rPr>
              <a:t>high quality in production</a:t>
            </a:r>
          </a:p>
        </p:txBody>
      </p:sp>
    </p:spTree>
    <p:extLst>
      <p:ext uri="{BB962C8B-B14F-4D97-AF65-F5344CB8AC3E}">
        <p14:creationId xmlns:p14="http://schemas.microsoft.com/office/powerpoint/2010/main" val="40909326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39367"/>
            <a:ext cx="10515600" cy="1325563"/>
          </a:xfrm>
        </p:spPr>
        <p:txBody>
          <a:bodyPr>
            <a:normAutofit/>
          </a:bodyPr>
          <a:lstStyle/>
          <a:p>
            <a:pPr algn="l"/>
            <a:r>
              <a:rPr lang="en-US" sz="3600" b="1" dirty="0">
                <a:solidFill>
                  <a:srgbClr val="FFC000"/>
                </a:solidFill>
                <a:latin typeface="Times New Roman" panose="02020603050405020304" pitchFamily="18" charset="0"/>
                <a:cs typeface="Times New Roman" panose="02020603050405020304" pitchFamily="18" charset="0"/>
              </a:rPr>
              <a:t>Design of critical machine elements</a:t>
            </a:r>
          </a:p>
        </p:txBody>
      </p:sp>
      <p:sp>
        <p:nvSpPr>
          <p:cNvPr id="3" name="Content Placeholder 2"/>
          <p:cNvSpPr>
            <a:spLocks noGrp="1"/>
          </p:cNvSpPr>
          <p:nvPr>
            <p:ph idx="1"/>
          </p:nvPr>
        </p:nvSpPr>
        <p:spPr>
          <a:xfrm>
            <a:off x="142741" y="1851383"/>
            <a:ext cx="10515600" cy="4351338"/>
          </a:xfrm>
        </p:spPr>
        <p:txBody>
          <a:bodyPr>
            <a:normAutofit/>
          </a:bodyPr>
          <a:lstStyle/>
          <a:p>
            <a:pPr marL="0" indent="0">
              <a:buNone/>
            </a:pPr>
            <a:endParaRPr lang="en-US" sz="2400" dirty="0"/>
          </a:p>
          <a:p>
            <a:pPr marL="0" indent="0">
              <a:buNone/>
            </a:pPr>
            <a:r>
              <a:rPr lang="en-US" sz="2000" b="1" dirty="0">
                <a:solidFill>
                  <a:schemeClr val="bg1"/>
                </a:solidFill>
                <a:cs typeface="+mj-cs"/>
              </a:rPr>
              <a:t>Two design method are commonly used for machine design :</a:t>
            </a:r>
          </a:p>
          <a:p>
            <a:pPr marL="0" indent="0">
              <a:buNone/>
            </a:pPr>
            <a:endParaRPr lang="en-US" sz="2000" b="1" dirty="0">
              <a:solidFill>
                <a:schemeClr val="bg1"/>
              </a:solidFill>
              <a:cs typeface="+mj-cs"/>
            </a:endParaRPr>
          </a:p>
          <a:p>
            <a:pPr marL="457200" indent="-457200">
              <a:buFont typeface="+mj-lt"/>
              <a:buAutoNum type="arabicPeriod"/>
            </a:pPr>
            <a:r>
              <a:rPr lang="en-US" sz="2000" b="1" dirty="0">
                <a:solidFill>
                  <a:schemeClr val="bg1"/>
                </a:solidFill>
                <a:cs typeface="+mj-cs"/>
              </a:rPr>
              <a:t>The first is specifying the dimensions of every component according to the expected  load on it.</a:t>
            </a:r>
          </a:p>
          <a:p>
            <a:pPr marL="457200" indent="-457200">
              <a:buFont typeface="+mj-lt"/>
              <a:buAutoNum type="arabicPeriod"/>
            </a:pPr>
            <a:r>
              <a:rPr lang="en-US" sz="2000" b="1" dirty="0">
                <a:solidFill>
                  <a:schemeClr val="bg1"/>
                </a:solidFill>
                <a:cs typeface="+mj-cs"/>
              </a:rPr>
              <a:t>And the second is roughly choosing part dimensions and  then chick for the justification of safety</a:t>
            </a:r>
            <a:r>
              <a:rPr lang="en-US" sz="2000" dirty="0"/>
              <a:t>.</a:t>
            </a:r>
          </a:p>
        </p:txBody>
      </p:sp>
    </p:spTree>
    <p:extLst>
      <p:ext uri="{BB962C8B-B14F-4D97-AF65-F5344CB8AC3E}">
        <p14:creationId xmlns:p14="http://schemas.microsoft.com/office/powerpoint/2010/main" val="34225817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00062"/>
            <a:ext cx="10515600" cy="1325563"/>
          </a:xfrm>
        </p:spPr>
        <p:txBody>
          <a:bodyPr>
            <a:normAutofit/>
          </a:bodyPr>
          <a:lstStyle/>
          <a:p>
            <a:pPr algn="l"/>
            <a:r>
              <a:rPr lang="en-US" sz="3600" b="1" dirty="0">
                <a:solidFill>
                  <a:srgbClr val="FFC000"/>
                </a:solidFill>
                <a:latin typeface="Times New Roman" panose="02020603050405020304" pitchFamily="18" charset="0"/>
                <a:cs typeface="Times New Roman" panose="02020603050405020304" pitchFamily="18" charset="0"/>
              </a:rPr>
              <a:t>Design of critical machine elements</a:t>
            </a:r>
          </a:p>
        </p:txBody>
      </p:sp>
      <p:sp>
        <p:nvSpPr>
          <p:cNvPr id="3" name="Content Placeholder 2"/>
          <p:cNvSpPr>
            <a:spLocks noGrp="1"/>
          </p:cNvSpPr>
          <p:nvPr>
            <p:ph idx="1"/>
          </p:nvPr>
        </p:nvSpPr>
        <p:spPr/>
        <p:txBody>
          <a:bodyPr>
            <a:normAutofit/>
          </a:bodyPr>
          <a:lstStyle/>
          <a:p>
            <a:pPr marL="0" indent="0">
              <a:buNone/>
            </a:pPr>
            <a:endParaRPr lang="en-US" sz="2400" dirty="0"/>
          </a:p>
          <a:p>
            <a:pPr marL="0" indent="0">
              <a:buNone/>
            </a:pPr>
            <a:r>
              <a:rPr lang="en-US" sz="2000" b="1" dirty="0">
                <a:solidFill>
                  <a:schemeClr val="bg1"/>
                </a:solidFill>
                <a:cs typeface="+mj-cs"/>
              </a:rPr>
              <a:t>To design a critical machine elements there are variables should know it :</a:t>
            </a:r>
          </a:p>
          <a:p>
            <a:pPr marL="0" indent="0">
              <a:buNone/>
            </a:pPr>
            <a:r>
              <a:rPr lang="en-US" sz="2000" b="1" dirty="0">
                <a:solidFill>
                  <a:schemeClr val="bg1"/>
                </a:solidFill>
                <a:cs typeface="+mj-cs"/>
              </a:rPr>
              <a:t> </a:t>
            </a:r>
          </a:p>
          <a:p>
            <a:r>
              <a:rPr lang="en-US" sz="2000" b="1" dirty="0">
                <a:solidFill>
                  <a:schemeClr val="bg1"/>
                </a:solidFill>
                <a:cs typeface="+mj-cs"/>
              </a:rPr>
              <a:t>Speed of the conveyor.</a:t>
            </a:r>
          </a:p>
          <a:p>
            <a:r>
              <a:rPr lang="en-US" sz="2000" b="1" dirty="0">
                <a:solidFill>
                  <a:schemeClr val="bg1"/>
                </a:solidFill>
                <a:cs typeface="+mj-cs"/>
              </a:rPr>
              <a:t>Density of the pine wood shavings.</a:t>
            </a:r>
          </a:p>
          <a:p>
            <a:r>
              <a:rPr lang="en-US" sz="2000" b="1" dirty="0">
                <a:solidFill>
                  <a:schemeClr val="bg1"/>
                </a:solidFill>
                <a:cs typeface="+mj-cs"/>
              </a:rPr>
              <a:t>Flow of the wood shaving from main hopper.</a:t>
            </a:r>
          </a:p>
          <a:p>
            <a:r>
              <a:rPr lang="en-US" sz="2000" b="1" dirty="0">
                <a:solidFill>
                  <a:schemeClr val="bg1"/>
                </a:solidFill>
                <a:cs typeface="+mj-cs"/>
              </a:rPr>
              <a:t>production rate. </a:t>
            </a:r>
          </a:p>
          <a:p>
            <a:r>
              <a:rPr lang="en-US" sz="2000" b="1" dirty="0">
                <a:solidFill>
                  <a:schemeClr val="bg1"/>
                </a:solidFill>
                <a:cs typeface="+mj-cs"/>
              </a:rPr>
              <a:t>Dimension of plastic bag.</a:t>
            </a:r>
          </a:p>
          <a:p>
            <a:endParaRPr lang="en-US" sz="2400" dirty="0"/>
          </a:p>
        </p:txBody>
      </p:sp>
    </p:spTree>
    <p:extLst>
      <p:ext uri="{BB962C8B-B14F-4D97-AF65-F5344CB8AC3E}">
        <p14:creationId xmlns:p14="http://schemas.microsoft.com/office/powerpoint/2010/main" val="28132956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6794" y="107548"/>
            <a:ext cx="10515600" cy="1325563"/>
          </a:xfrm>
        </p:spPr>
        <p:txBody>
          <a:bodyPr>
            <a:noAutofit/>
          </a:bodyPr>
          <a:lstStyle/>
          <a:p>
            <a:pPr algn="l"/>
            <a:r>
              <a:rPr lang="en-US" sz="3600" b="1" dirty="0">
                <a:solidFill>
                  <a:srgbClr val="FFC000"/>
                </a:solidFill>
                <a:latin typeface="Times New Roman" panose="02020603050405020304" pitchFamily="18" charset="0"/>
                <a:cs typeface="Times New Roman" panose="02020603050405020304" pitchFamily="18" charset="0"/>
              </a:rPr>
              <a:t>Speed of the conveyor</a:t>
            </a:r>
            <a:r>
              <a:rPr lang="en-US" sz="2800" dirty="0"/>
              <a:t/>
            </a:r>
            <a:br>
              <a:rPr lang="en-US" sz="2800" dirty="0"/>
            </a:br>
            <a:endParaRPr lang="en-US" sz="2800"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16794" y="1636983"/>
                <a:ext cx="9905999" cy="4785395"/>
              </a:xfrm>
            </p:spPr>
            <p:txBody>
              <a:bodyPr>
                <a:normAutofit/>
              </a:bodyPr>
              <a:lstStyle/>
              <a:p>
                <a:pPr marL="0" indent="0">
                  <a:buNone/>
                </a:pPr>
                <a:r>
                  <a:rPr lang="en-US" sz="1800" b="1" dirty="0">
                    <a:solidFill>
                      <a:schemeClr val="bg1"/>
                    </a:solidFill>
                    <a:cs typeface="+mj-cs"/>
                  </a:rPr>
                  <a:t>The standard speed for most unit handling conveyors is 65 FPM, speed of the conveyor in mater per minute = 0.3048 * 65 = 19.8 and speed of the conveyor in mater per second  = speed of the conveyor in mater per minute / 60 second = 0.33 m/s</a:t>
                </a:r>
              </a:p>
              <a:p>
                <a:pPr marL="0" indent="0">
                  <a:buNone/>
                </a:pPr>
                <a:endParaRPr lang="en-US" sz="1800" b="1" dirty="0">
                  <a:solidFill>
                    <a:schemeClr val="bg1"/>
                  </a:solidFill>
                  <a:cs typeface="+mj-cs"/>
                </a:endParaRPr>
              </a:p>
              <a:p>
                <a:pPr marL="0" indent="0">
                  <a:buNone/>
                </a:pPr>
                <a:r>
                  <a:rPr lang="en-US" sz="1800" b="1" dirty="0">
                    <a:solidFill>
                      <a:schemeClr val="bg1"/>
                    </a:solidFill>
                    <a:cs typeface="+mj-cs"/>
                  </a:rPr>
                  <a:t>Density of the pine wood shavings              </a:t>
                </a:r>
              </a:p>
              <a:p>
                <a:pPr marL="0" indent="0">
                  <a:buNone/>
                </a:pPr>
                <a:endParaRPr lang="en-US" sz="1800" b="1" dirty="0">
                  <a:solidFill>
                    <a:schemeClr val="bg1"/>
                  </a:solidFill>
                  <a:cs typeface="+mj-cs"/>
                </a:endParaRPr>
              </a:p>
              <a:p>
                <a:pPr marL="0" indent="0">
                  <a:buNone/>
                </a:pPr>
                <a:r>
                  <a:rPr lang="en-US" sz="1800" b="1" dirty="0">
                    <a:solidFill>
                      <a:schemeClr val="bg1"/>
                    </a:solidFill>
                    <a:cs typeface="+mj-cs"/>
                  </a:rPr>
                  <a:t>Density of pine wood ranges from </a:t>
                </a:r>
                <a14:m>
                  <m:oMath xmlns:m="http://schemas.openxmlformats.org/officeDocument/2006/math">
                    <m:r>
                      <a:rPr lang="en-US" sz="1800" b="1">
                        <a:solidFill>
                          <a:schemeClr val="bg1"/>
                        </a:solidFill>
                        <a:latin typeface="Cambria Math" panose="02040503050406030204" pitchFamily="18" charset="0"/>
                        <a:cs typeface="+mj-cs"/>
                      </a:rPr>
                      <m:t>370</m:t>
                    </m:r>
                    <m:f>
                      <m:fPr>
                        <m:ctrlPr>
                          <a:rPr lang="en-US" sz="1800" b="1" i="1">
                            <a:solidFill>
                              <a:schemeClr val="bg1"/>
                            </a:solidFill>
                            <a:latin typeface="Cambria Math" panose="02040503050406030204" pitchFamily="18" charset="0"/>
                            <a:cs typeface="+mj-cs"/>
                          </a:rPr>
                        </m:ctrlPr>
                      </m:fPr>
                      <m:num>
                        <m:r>
                          <a:rPr lang="en-US" sz="1800" b="1">
                            <a:solidFill>
                              <a:schemeClr val="bg1"/>
                            </a:solidFill>
                            <a:latin typeface="Cambria Math" panose="02040503050406030204" pitchFamily="18" charset="0"/>
                            <a:cs typeface="+mj-cs"/>
                          </a:rPr>
                          <m:t>𝑘𝑔</m:t>
                        </m:r>
                      </m:num>
                      <m:den>
                        <m:sSup>
                          <m:sSupPr>
                            <m:ctrlPr>
                              <a:rPr lang="en-US" sz="1800" b="1" i="1">
                                <a:solidFill>
                                  <a:schemeClr val="bg1"/>
                                </a:solidFill>
                                <a:latin typeface="Cambria Math" panose="02040503050406030204" pitchFamily="18" charset="0"/>
                                <a:cs typeface="+mj-cs"/>
                              </a:rPr>
                            </m:ctrlPr>
                          </m:sSupPr>
                          <m:e>
                            <m:r>
                              <a:rPr lang="en-US" sz="1800" b="1">
                                <a:solidFill>
                                  <a:schemeClr val="bg1"/>
                                </a:solidFill>
                                <a:latin typeface="Cambria Math" panose="02040503050406030204" pitchFamily="18" charset="0"/>
                                <a:cs typeface="+mj-cs"/>
                              </a:rPr>
                              <m:t>𝑚</m:t>
                            </m:r>
                          </m:e>
                          <m:sup>
                            <m:r>
                              <a:rPr lang="en-US" sz="1800" b="1">
                                <a:solidFill>
                                  <a:schemeClr val="bg1"/>
                                </a:solidFill>
                                <a:latin typeface="Cambria Math" panose="02040503050406030204" pitchFamily="18" charset="0"/>
                                <a:cs typeface="+mj-cs"/>
                              </a:rPr>
                              <m:t>3</m:t>
                            </m:r>
                          </m:sup>
                        </m:sSup>
                      </m:den>
                    </m:f>
                  </m:oMath>
                </a14:m>
                <a:r>
                  <a:rPr lang="en-US" sz="1800" b="1" dirty="0">
                    <a:solidFill>
                      <a:schemeClr val="bg1"/>
                    </a:solidFill>
                    <a:cs typeface="+mj-cs"/>
                  </a:rPr>
                  <a:t> to </a:t>
                </a:r>
                <a14:m>
                  <m:oMath xmlns:m="http://schemas.openxmlformats.org/officeDocument/2006/math">
                    <m:r>
                      <a:rPr lang="en-US" sz="1800" b="1">
                        <a:solidFill>
                          <a:schemeClr val="bg1"/>
                        </a:solidFill>
                        <a:latin typeface="Cambria Math" panose="02040503050406030204" pitchFamily="18" charset="0"/>
                        <a:cs typeface="+mj-cs"/>
                      </a:rPr>
                      <m:t>550</m:t>
                    </m:r>
                    <m:f>
                      <m:fPr>
                        <m:ctrlPr>
                          <a:rPr lang="en-US" sz="1800" b="1" i="1">
                            <a:solidFill>
                              <a:schemeClr val="bg1"/>
                            </a:solidFill>
                            <a:latin typeface="Cambria Math" panose="02040503050406030204" pitchFamily="18" charset="0"/>
                            <a:cs typeface="+mj-cs"/>
                          </a:rPr>
                        </m:ctrlPr>
                      </m:fPr>
                      <m:num>
                        <m:r>
                          <a:rPr lang="en-US" sz="1800" b="1">
                            <a:solidFill>
                              <a:schemeClr val="bg1"/>
                            </a:solidFill>
                            <a:latin typeface="Cambria Math" panose="02040503050406030204" pitchFamily="18" charset="0"/>
                            <a:cs typeface="+mj-cs"/>
                          </a:rPr>
                          <m:t>𝐾𝑔</m:t>
                        </m:r>
                      </m:num>
                      <m:den>
                        <m:sSup>
                          <m:sSupPr>
                            <m:ctrlPr>
                              <a:rPr lang="en-US" sz="1800" b="1" i="1">
                                <a:solidFill>
                                  <a:schemeClr val="bg1"/>
                                </a:solidFill>
                                <a:latin typeface="Cambria Math" panose="02040503050406030204" pitchFamily="18" charset="0"/>
                                <a:cs typeface="+mj-cs"/>
                              </a:rPr>
                            </m:ctrlPr>
                          </m:sSupPr>
                          <m:e>
                            <m:r>
                              <a:rPr lang="en-US" sz="1800" b="1">
                                <a:solidFill>
                                  <a:schemeClr val="bg1"/>
                                </a:solidFill>
                                <a:latin typeface="Cambria Math" panose="02040503050406030204" pitchFamily="18" charset="0"/>
                                <a:cs typeface="+mj-cs"/>
                              </a:rPr>
                              <m:t>𝑚</m:t>
                            </m:r>
                          </m:e>
                          <m:sup>
                            <m:r>
                              <a:rPr lang="en-US" sz="1800" b="1">
                                <a:solidFill>
                                  <a:schemeClr val="bg1"/>
                                </a:solidFill>
                                <a:latin typeface="Cambria Math" panose="02040503050406030204" pitchFamily="18" charset="0"/>
                                <a:cs typeface="+mj-cs"/>
                              </a:rPr>
                              <m:t>3</m:t>
                            </m:r>
                          </m:sup>
                        </m:sSup>
                      </m:den>
                    </m:f>
                  </m:oMath>
                </a14:m>
                <a:endParaRPr lang="en-US" sz="1800" b="1" dirty="0">
                  <a:solidFill>
                    <a:schemeClr val="bg1"/>
                  </a:solidFill>
                  <a:cs typeface="+mj-cs"/>
                </a:endParaRPr>
              </a:p>
              <a:p>
                <a:pPr marL="0" indent="0">
                  <a:buNone/>
                </a:pPr>
                <a:r>
                  <a:rPr lang="en-US" sz="1800" b="1" dirty="0">
                    <a:solidFill>
                      <a:schemeClr val="bg1"/>
                    </a:solidFill>
                    <a:cs typeface="+mj-cs"/>
                  </a:rPr>
                  <a:t>Density of wood shavings = 53% of wood density</a:t>
                </a:r>
              </a:p>
              <a:p>
                <a:pPr marL="0" indent="0">
                  <a:buNone/>
                </a:pPr>
                <a:r>
                  <a:rPr lang="en-US" sz="1800" b="1" dirty="0">
                    <a:solidFill>
                      <a:schemeClr val="bg1"/>
                    </a:solidFill>
                    <a:cs typeface="+mj-cs"/>
                  </a:rPr>
                  <a:t>So density of pine wood shavings = average density of pine wood * 53%</a:t>
                </a:r>
              </a:p>
              <a:p>
                <a:pPr marL="0" indent="0">
                  <a:buNone/>
                </a:pPr>
                <a:r>
                  <a:rPr lang="en-US" sz="1800" b="1" dirty="0">
                    <a:solidFill>
                      <a:schemeClr val="bg1"/>
                    </a:solidFill>
                    <a:cs typeface="+mj-cs"/>
                  </a:rPr>
                  <a:t>Density of pine wood shavings  = </a:t>
                </a:r>
                <a14:m>
                  <m:oMath xmlns:m="http://schemas.openxmlformats.org/officeDocument/2006/math">
                    <m:r>
                      <a:rPr lang="en-US" sz="1800" b="1">
                        <a:solidFill>
                          <a:schemeClr val="bg1"/>
                        </a:solidFill>
                        <a:latin typeface="Cambria Math" panose="02040503050406030204" pitchFamily="18" charset="0"/>
                        <a:cs typeface="+mj-cs"/>
                      </a:rPr>
                      <m:t>410</m:t>
                    </m:r>
                    <m:f>
                      <m:fPr>
                        <m:ctrlPr>
                          <a:rPr lang="en-US" sz="1800" b="1" i="1">
                            <a:solidFill>
                              <a:schemeClr val="bg1"/>
                            </a:solidFill>
                            <a:latin typeface="Cambria Math" panose="02040503050406030204" pitchFamily="18" charset="0"/>
                            <a:cs typeface="+mj-cs"/>
                          </a:rPr>
                        </m:ctrlPr>
                      </m:fPr>
                      <m:num>
                        <m:r>
                          <a:rPr lang="en-US" sz="1800" b="1">
                            <a:solidFill>
                              <a:schemeClr val="bg1"/>
                            </a:solidFill>
                            <a:latin typeface="Cambria Math" panose="02040503050406030204" pitchFamily="18" charset="0"/>
                            <a:cs typeface="+mj-cs"/>
                          </a:rPr>
                          <m:t>𝐾𝑔</m:t>
                        </m:r>
                      </m:num>
                      <m:den>
                        <m:sSup>
                          <m:sSupPr>
                            <m:ctrlPr>
                              <a:rPr lang="en-US" sz="1800" b="1" i="1">
                                <a:solidFill>
                                  <a:schemeClr val="bg1"/>
                                </a:solidFill>
                                <a:latin typeface="Cambria Math" panose="02040503050406030204" pitchFamily="18" charset="0"/>
                                <a:cs typeface="+mj-cs"/>
                              </a:rPr>
                            </m:ctrlPr>
                          </m:sSupPr>
                          <m:e>
                            <m:r>
                              <a:rPr lang="en-US" sz="1800" b="1">
                                <a:solidFill>
                                  <a:schemeClr val="bg1"/>
                                </a:solidFill>
                                <a:latin typeface="Cambria Math" panose="02040503050406030204" pitchFamily="18" charset="0"/>
                                <a:cs typeface="+mj-cs"/>
                              </a:rPr>
                              <m:t>𝑚</m:t>
                            </m:r>
                          </m:e>
                          <m:sup>
                            <m:r>
                              <a:rPr lang="en-US" sz="1800" b="1">
                                <a:solidFill>
                                  <a:schemeClr val="bg1"/>
                                </a:solidFill>
                                <a:latin typeface="Cambria Math" panose="02040503050406030204" pitchFamily="18" charset="0"/>
                                <a:cs typeface="+mj-cs"/>
                              </a:rPr>
                              <m:t>3</m:t>
                            </m:r>
                          </m:sup>
                        </m:sSup>
                      </m:den>
                    </m:f>
                    <m:r>
                      <a:rPr lang="en-US" sz="1800" b="1">
                        <a:solidFill>
                          <a:schemeClr val="bg1"/>
                        </a:solidFill>
                        <a:latin typeface="Cambria Math" panose="02040503050406030204" pitchFamily="18" charset="0"/>
                        <a:cs typeface="+mj-cs"/>
                      </a:rPr>
                      <m:t>∗</m:t>
                    </m:r>
                    <m:r>
                      <a:rPr lang="en-US" sz="1800" b="1">
                        <a:solidFill>
                          <a:schemeClr val="bg1"/>
                        </a:solidFill>
                        <a:latin typeface="Cambria Math" panose="02040503050406030204" pitchFamily="18" charset="0"/>
                        <a:cs typeface="+mj-cs"/>
                      </a:rPr>
                      <m:t>53</m:t>
                    </m:r>
                    <m:r>
                      <a:rPr lang="en-US" sz="1800" b="1">
                        <a:solidFill>
                          <a:schemeClr val="bg1"/>
                        </a:solidFill>
                        <a:latin typeface="Cambria Math" panose="02040503050406030204" pitchFamily="18" charset="0"/>
                        <a:cs typeface="+mj-cs"/>
                      </a:rPr>
                      <m:t>%</m:t>
                    </m:r>
                  </m:oMath>
                </a14:m>
                <a:r>
                  <a:rPr lang="en-US" sz="1800" b="1" dirty="0">
                    <a:solidFill>
                      <a:schemeClr val="bg1"/>
                    </a:solidFill>
                    <a:cs typeface="+mj-cs"/>
                  </a:rPr>
                  <a:t> = </a:t>
                </a:r>
                <a14:m>
                  <m:oMath xmlns:m="http://schemas.openxmlformats.org/officeDocument/2006/math">
                    <m:r>
                      <a:rPr lang="en-US" sz="1800" b="1">
                        <a:solidFill>
                          <a:schemeClr val="bg1"/>
                        </a:solidFill>
                        <a:latin typeface="Cambria Math" panose="02040503050406030204" pitchFamily="18" charset="0"/>
                        <a:cs typeface="+mj-cs"/>
                      </a:rPr>
                      <m:t>217</m:t>
                    </m:r>
                    <m:r>
                      <a:rPr lang="en-US" sz="1800" b="1">
                        <a:solidFill>
                          <a:schemeClr val="bg1"/>
                        </a:solidFill>
                        <a:latin typeface="Cambria Math" panose="02040503050406030204" pitchFamily="18" charset="0"/>
                        <a:cs typeface="+mj-cs"/>
                      </a:rPr>
                      <m:t>.</m:t>
                    </m:r>
                    <m:r>
                      <a:rPr lang="en-US" sz="1800" b="1">
                        <a:solidFill>
                          <a:schemeClr val="bg1"/>
                        </a:solidFill>
                        <a:latin typeface="Cambria Math" panose="02040503050406030204" pitchFamily="18" charset="0"/>
                        <a:cs typeface="+mj-cs"/>
                      </a:rPr>
                      <m:t>3</m:t>
                    </m:r>
                    <m:f>
                      <m:fPr>
                        <m:ctrlPr>
                          <a:rPr lang="en-US" sz="1800" b="1" i="1">
                            <a:solidFill>
                              <a:schemeClr val="bg1"/>
                            </a:solidFill>
                            <a:latin typeface="Cambria Math" panose="02040503050406030204" pitchFamily="18" charset="0"/>
                            <a:cs typeface="+mj-cs"/>
                          </a:rPr>
                        </m:ctrlPr>
                      </m:fPr>
                      <m:num>
                        <m:r>
                          <a:rPr lang="en-US" sz="1800" b="1">
                            <a:solidFill>
                              <a:schemeClr val="bg1"/>
                            </a:solidFill>
                            <a:latin typeface="Cambria Math" panose="02040503050406030204" pitchFamily="18" charset="0"/>
                            <a:cs typeface="+mj-cs"/>
                          </a:rPr>
                          <m:t>𝐾𝑔</m:t>
                        </m:r>
                      </m:num>
                      <m:den>
                        <m:sSup>
                          <m:sSupPr>
                            <m:ctrlPr>
                              <a:rPr lang="en-US" sz="1800" b="1" i="1">
                                <a:solidFill>
                                  <a:schemeClr val="bg1"/>
                                </a:solidFill>
                                <a:latin typeface="Cambria Math" panose="02040503050406030204" pitchFamily="18" charset="0"/>
                                <a:cs typeface="+mj-cs"/>
                              </a:rPr>
                            </m:ctrlPr>
                          </m:sSupPr>
                          <m:e>
                            <m:r>
                              <a:rPr lang="en-US" sz="1800" b="1">
                                <a:solidFill>
                                  <a:schemeClr val="bg1"/>
                                </a:solidFill>
                                <a:latin typeface="Cambria Math" panose="02040503050406030204" pitchFamily="18" charset="0"/>
                                <a:cs typeface="+mj-cs"/>
                              </a:rPr>
                              <m:t>𝑚</m:t>
                            </m:r>
                          </m:e>
                          <m:sup>
                            <m:r>
                              <a:rPr lang="en-US" sz="1800" b="1">
                                <a:solidFill>
                                  <a:schemeClr val="bg1"/>
                                </a:solidFill>
                                <a:latin typeface="Cambria Math" panose="02040503050406030204" pitchFamily="18" charset="0"/>
                                <a:cs typeface="+mj-cs"/>
                              </a:rPr>
                              <m:t>3</m:t>
                            </m:r>
                          </m:sup>
                        </m:sSup>
                      </m:den>
                    </m:f>
                  </m:oMath>
                </a14:m>
                <a:endParaRPr lang="en-US" sz="1800" b="1" dirty="0">
                  <a:solidFill>
                    <a:schemeClr val="bg1"/>
                  </a:solidFill>
                  <a:cs typeface="+mj-cs"/>
                </a:endParaRPr>
              </a:p>
              <a:p>
                <a:pPr marL="0" indent="0">
                  <a:buNone/>
                </a:pPr>
                <a:endParaRPr lang="en-US" sz="1800" b="1" dirty="0">
                  <a:solidFill>
                    <a:schemeClr val="bg1"/>
                  </a:solidFill>
                  <a:cs typeface="+mj-cs"/>
                </a:endParaRPr>
              </a:p>
              <a:p>
                <a:pPr marL="0" indent="0">
                  <a:buNone/>
                </a:pPr>
                <a:endParaRPr lang="en-US" sz="2000" dirty="0"/>
              </a:p>
              <a:p>
                <a:pPr marL="0" indent="0">
                  <a:buNone/>
                </a:pPr>
                <a:endParaRPr lang="en-US" sz="1800" dirty="0"/>
              </a:p>
              <a:p>
                <a:pPr marL="0" indent="0">
                  <a:buNone/>
                </a:pPr>
                <a:endParaRPr lang="en-US" sz="2000" dirty="0"/>
              </a:p>
              <a:p>
                <a:pPr marL="0" indent="0">
                  <a:buNone/>
                </a:pPr>
                <a:endParaRPr lang="en-US" sz="24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16794" y="1636983"/>
                <a:ext cx="9905999" cy="4785395"/>
              </a:xfrm>
              <a:blipFill rotWithShape="0">
                <a:blip r:embed="rId2"/>
                <a:stretch>
                  <a:fillRect l="-554" t="-1274" r="-800"/>
                </a:stretch>
              </a:blipFill>
            </p:spPr>
            <p:txBody>
              <a:bodyPr/>
              <a:lstStyle/>
              <a:p>
                <a:r>
                  <a:rPr lang="ar-SA">
                    <a:noFill/>
                  </a:rPr>
                  <a:t> </a:t>
                </a:r>
              </a:p>
            </p:txBody>
          </p:sp>
        </mc:Fallback>
      </mc:AlternateContent>
    </p:spTree>
    <p:extLst>
      <p:ext uri="{BB962C8B-B14F-4D97-AF65-F5344CB8AC3E}">
        <p14:creationId xmlns:p14="http://schemas.microsoft.com/office/powerpoint/2010/main" val="41537256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6181" y="1335931"/>
            <a:ext cx="5486400" cy="4396904"/>
          </a:xfrm>
        </p:spPr>
        <p:txBody>
          <a:bodyPr anchor="ctr">
            <a:normAutofit/>
          </a:bodyPr>
          <a:lstStyle/>
          <a:p>
            <a:r>
              <a:rPr lang="en-US" sz="5400" b="1" dirty="0"/>
              <a:t>Design a wood shavings packaging machine"</a:t>
            </a:r>
            <a:endParaRPr lang="en-US" sz="5400" dirty="0"/>
          </a:p>
        </p:txBody>
      </p:sp>
      <p:graphicFrame>
        <p:nvGraphicFramePr>
          <p:cNvPr id="5" name="Diagram 4"/>
          <p:cNvGraphicFramePr/>
          <p:nvPr>
            <p:extLst>
              <p:ext uri="{D42A27DB-BD31-4B8C-83A1-F6EECF244321}">
                <p14:modId xmlns:p14="http://schemas.microsoft.com/office/powerpoint/2010/main" val="3975313051"/>
              </p:ext>
            </p:extLst>
          </p:nvPr>
        </p:nvGraphicFramePr>
        <p:xfrm>
          <a:off x="6634264" y="1160835"/>
          <a:ext cx="5399932"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2325823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97699"/>
            <a:ext cx="10515600" cy="1325563"/>
          </a:xfrm>
        </p:spPr>
        <p:txBody>
          <a:bodyPr>
            <a:noAutofit/>
          </a:bodyPr>
          <a:lstStyle/>
          <a:p>
            <a:pPr algn="l"/>
            <a:r>
              <a:rPr lang="en-US" sz="3600" b="1" dirty="0">
                <a:solidFill>
                  <a:srgbClr val="FFC000"/>
                </a:solidFill>
                <a:latin typeface="Times New Roman" panose="02020603050405020304" pitchFamily="18" charset="0"/>
                <a:cs typeface="Times New Roman" panose="02020603050405020304" pitchFamily="18" charset="0"/>
              </a:rPr>
              <a:t>Flow of the wood shaving from main hopper</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84408" y="1825624"/>
                <a:ext cx="10515600" cy="4897147"/>
              </a:xfrm>
            </p:spPr>
            <p:txBody>
              <a:bodyPr>
                <a:normAutofit/>
              </a:bodyPr>
              <a:lstStyle/>
              <a:p>
                <a:pPr marL="0" indent="0">
                  <a:buNone/>
                </a:pPr>
                <a:r>
                  <a:rPr lang="en-US" sz="1800" b="1" dirty="0">
                    <a:solidFill>
                      <a:schemeClr val="bg1"/>
                    </a:solidFill>
                    <a:cs typeface="+mj-cs"/>
                  </a:rPr>
                  <a:t>Flow of the wood shaving from main hopper depending on the amount of the wood shavings drawn by the conveyor belt</a:t>
                </a:r>
              </a:p>
              <a:p>
                <a:pPr marL="0" indent="0">
                  <a:buNone/>
                </a:pPr>
                <a:endParaRPr lang="en-US" sz="1800" b="1" dirty="0">
                  <a:solidFill>
                    <a:schemeClr val="bg1"/>
                  </a:solidFill>
                  <a:cs typeface="+mj-cs"/>
                </a:endParaRPr>
              </a:p>
              <a:p>
                <a:pPr marL="0" indent="0">
                  <a:buNone/>
                </a:pPr>
                <a:r>
                  <a:rPr lang="en-US" sz="1800" b="1" dirty="0">
                    <a:solidFill>
                      <a:schemeClr val="bg1"/>
                    </a:solidFill>
                    <a:cs typeface="+mj-cs"/>
                  </a:rPr>
                  <a:t>The belt conveyor is divided into station where the station dimensions are (40*10*3)cm </a:t>
                </a:r>
              </a:p>
              <a:p>
                <a:pPr marL="0" indent="0">
                  <a:buNone/>
                </a:pPr>
                <a:r>
                  <a:rPr lang="en-US" sz="1800" b="1" dirty="0">
                    <a:solidFill>
                      <a:schemeClr val="bg1"/>
                    </a:solidFill>
                    <a:cs typeface="+mj-cs"/>
                  </a:rPr>
                  <a:t>   </a:t>
                </a:r>
              </a:p>
              <a:p>
                <a:pPr marL="0" indent="0">
                  <a:buNone/>
                </a:pPr>
                <a:r>
                  <a:rPr lang="en-US" sz="1800" b="1" dirty="0">
                    <a:solidFill>
                      <a:schemeClr val="bg1"/>
                    </a:solidFill>
                    <a:cs typeface="+mj-cs"/>
                  </a:rPr>
                  <a:t>So the flow of the hopper  = number of station per minute * volume of station </a:t>
                </a:r>
              </a:p>
              <a:p>
                <a:pPr marL="0" indent="0">
                  <a:buNone/>
                </a:pPr>
                <a:endParaRPr lang="en-US" sz="1800" b="1" dirty="0">
                  <a:solidFill>
                    <a:schemeClr val="bg1"/>
                  </a:solidFill>
                  <a:cs typeface="+mj-cs"/>
                </a:endParaRPr>
              </a:p>
              <a:p>
                <a:pPr marL="0" indent="0">
                  <a:buNone/>
                </a:pPr>
                <a:r>
                  <a:rPr lang="en-US" sz="1800" b="1" dirty="0">
                    <a:solidFill>
                      <a:schemeClr val="bg1"/>
                    </a:solidFill>
                    <a:cs typeface="+mj-cs"/>
                  </a:rPr>
                  <a:t>The volume of station that have wood shavings = 37%* volume of station = </a:t>
                </a:r>
                <a14:m>
                  <m:oMath xmlns:m="http://schemas.openxmlformats.org/officeDocument/2006/math">
                    <m:r>
                      <a:rPr lang="en-US" sz="1800" b="1">
                        <a:solidFill>
                          <a:schemeClr val="bg1"/>
                        </a:solidFill>
                        <a:latin typeface="Cambria Math" panose="02040503050406030204" pitchFamily="18" charset="0"/>
                        <a:cs typeface="+mj-cs"/>
                      </a:rPr>
                      <m:t>444</m:t>
                    </m:r>
                    <m:r>
                      <a:rPr lang="en-US" sz="1800" b="1">
                        <a:solidFill>
                          <a:schemeClr val="bg1"/>
                        </a:solidFill>
                        <a:latin typeface="Cambria Math" panose="02040503050406030204" pitchFamily="18" charset="0"/>
                        <a:cs typeface="+mj-cs"/>
                      </a:rPr>
                      <m:t> </m:t>
                    </m:r>
                    <m:r>
                      <a:rPr lang="en-US" sz="1800" b="1">
                        <a:solidFill>
                          <a:schemeClr val="bg1"/>
                        </a:solidFill>
                        <a:latin typeface="Cambria Math" panose="02040503050406030204" pitchFamily="18" charset="0"/>
                        <a:cs typeface="+mj-cs"/>
                      </a:rPr>
                      <m:t>𝑐</m:t>
                    </m:r>
                    <m:sSup>
                      <m:sSupPr>
                        <m:ctrlPr>
                          <a:rPr lang="en-US" sz="1800" b="1" i="1">
                            <a:solidFill>
                              <a:schemeClr val="bg1"/>
                            </a:solidFill>
                            <a:latin typeface="Cambria Math" panose="02040503050406030204" pitchFamily="18" charset="0"/>
                            <a:cs typeface="+mj-cs"/>
                          </a:rPr>
                        </m:ctrlPr>
                      </m:sSupPr>
                      <m:e>
                        <m:r>
                          <a:rPr lang="en-US" sz="1800" b="1">
                            <a:solidFill>
                              <a:schemeClr val="bg1"/>
                            </a:solidFill>
                            <a:latin typeface="Cambria Math" panose="02040503050406030204" pitchFamily="18" charset="0"/>
                            <a:cs typeface="+mj-cs"/>
                          </a:rPr>
                          <m:t>𝑚</m:t>
                        </m:r>
                      </m:e>
                      <m:sup>
                        <m:r>
                          <a:rPr lang="en-US" sz="1800" b="1">
                            <a:solidFill>
                              <a:schemeClr val="bg1"/>
                            </a:solidFill>
                            <a:latin typeface="Cambria Math" panose="02040503050406030204" pitchFamily="18" charset="0"/>
                            <a:cs typeface="+mj-cs"/>
                          </a:rPr>
                          <m:t>3</m:t>
                        </m:r>
                      </m:sup>
                    </m:sSup>
                  </m:oMath>
                </a14:m>
                <a:endParaRPr lang="en-US" sz="1800" b="1" dirty="0">
                  <a:solidFill>
                    <a:schemeClr val="bg1"/>
                  </a:solidFill>
                  <a:cs typeface="+mj-cs"/>
                </a:endParaRPr>
              </a:p>
              <a:p>
                <a:pPr marL="0" indent="0">
                  <a:buNone/>
                </a:pPr>
                <a:endParaRPr lang="en-US" sz="1800" b="1" dirty="0">
                  <a:solidFill>
                    <a:schemeClr val="bg1"/>
                  </a:solidFill>
                  <a:cs typeface="+mj-cs"/>
                </a:endParaRPr>
              </a:p>
              <a:p>
                <a:pPr marL="0" indent="0">
                  <a:buNone/>
                </a:pPr>
                <a:r>
                  <a:rPr lang="en-US" sz="1800" b="1" dirty="0">
                    <a:solidFill>
                      <a:schemeClr val="bg1"/>
                    </a:solidFill>
                    <a:cs typeface="+mj-cs"/>
                  </a:rPr>
                  <a:t>Number of station = the distance traveled by conveyor belt per minute / width of station = 198 </a:t>
                </a:r>
                <a14:m>
                  <m:oMath xmlns:m="http://schemas.openxmlformats.org/officeDocument/2006/math">
                    <m:f>
                      <m:fPr>
                        <m:ctrlPr>
                          <a:rPr lang="en-US" sz="1800" b="1" i="1">
                            <a:solidFill>
                              <a:schemeClr val="bg1"/>
                            </a:solidFill>
                            <a:latin typeface="Cambria Math" panose="02040503050406030204" pitchFamily="18" charset="0"/>
                            <a:cs typeface="+mj-cs"/>
                          </a:rPr>
                        </m:ctrlPr>
                      </m:fPr>
                      <m:num>
                        <m:r>
                          <a:rPr lang="en-US" sz="1800" b="1">
                            <a:solidFill>
                              <a:schemeClr val="bg1"/>
                            </a:solidFill>
                            <a:latin typeface="Cambria Math" panose="02040503050406030204" pitchFamily="18" charset="0"/>
                            <a:cs typeface="+mj-cs"/>
                          </a:rPr>
                          <m:t>𝑠𝑡𝑎𝑡𝑖𝑜𝑛</m:t>
                        </m:r>
                      </m:num>
                      <m:den>
                        <m:r>
                          <a:rPr lang="en-US" sz="1800" b="1">
                            <a:solidFill>
                              <a:schemeClr val="bg1"/>
                            </a:solidFill>
                            <a:latin typeface="Cambria Math" panose="02040503050406030204" pitchFamily="18" charset="0"/>
                            <a:cs typeface="+mj-cs"/>
                          </a:rPr>
                          <m:t>𝑚𝑖𝑛𝑢𝑡𝑒</m:t>
                        </m:r>
                      </m:den>
                    </m:f>
                  </m:oMath>
                </a14:m>
                <a:endParaRPr lang="en-US" sz="1800" b="1" dirty="0">
                  <a:solidFill>
                    <a:schemeClr val="bg1"/>
                  </a:solidFill>
                  <a:cs typeface="+mj-cs"/>
                </a:endParaRPr>
              </a:p>
              <a:p>
                <a14:m>
                  <m:oMath xmlns:m="http://schemas.openxmlformats.org/officeDocument/2006/math">
                    <m:r>
                      <a:rPr lang="en-US" sz="1800" b="1">
                        <a:solidFill>
                          <a:schemeClr val="bg1"/>
                        </a:solidFill>
                        <a:latin typeface="Cambria Math" panose="02040503050406030204" pitchFamily="18" charset="0"/>
                        <a:cs typeface="+mj-cs"/>
                      </a:rPr>
                      <m:t>𝑓𝑙𝑜𝑤</m:t>
                    </m:r>
                    <m:r>
                      <a:rPr lang="en-US" sz="1800" b="1">
                        <a:solidFill>
                          <a:schemeClr val="bg1"/>
                        </a:solidFill>
                        <a:latin typeface="Cambria Math" panose="02040503050406030204" pitchFamily="18" charset="0"/>
                        <a:cs typeface="+mj-cs"/>
                      </a:rPr>
                      <m:t>=</m:t>
                    </m:r>
                    <m:d>
                      <m:dPr>
                        <m:ctrlPr>
                          <a:rPr lang="en-US" sz="1800" b="1" i="1">
                            <a:solidFill>
                              <a:schemeClr val="bg1"/>
                            </a:solidFill>
                            <a:latin typeface="Cambria Math" panose="02040503050406030204" pitchFamily="18" charset="0"/>
                            <a:cs typeface="+mj-cs"/>
                          </a:rPr>
                        </m:ctrlPr>
                      </m:dPr>
                      <m:e>
                        <m:r>
                          <a:rPr lang="en-US" sz="1800" b="1">
                            <a:solidFill>
                              <a:schemeClr val="bg1"/>
                            </a:solidFill>
                            <a:latin typeface="Cambria Math" panose="02040503050406030204" pitchFamily="18" charset="0"/>
                            <a:cs typeface="+mj-cs"/>
                          </a:rPr>
                          <m:t>444</m:t>
                        </m:r>
                        <m:r>
                          <a:rPr lang="en-US" sz="1800" b="1">
                            <a:solidFill>
                              <a:schemeClr val="bg1"/>
                            </a:solidFill>
                            <a:latin typeface="Cambria Math" panose="02040503050406030204" pitchFamily="18" charset="0"/>
                            <a:cs typeface="+mj-cs"/>
                          </a:rPr>
                          <m:t>𝑐</m:t>
                        </m:r>
                        <m:sSup>
                          <m:sSupPr>
                            <m:ctrlPr>
                              <a:rPr lang="en-US" sz="1800" b="1" i="1">
                                <a:solidFill>
                                  <a:schemeClr val="bg1"/>
                                </a:solidFill>
                                <a:latin typeface="Cambria Math" panose="02040503050406030204" pitchFamily="18" charset="0"/>
                                <a:cs typeface="+mj-cs"/>
                              </a:rPr>
                            </m:ctrlPr>
                          </m:sSupPr>
                          <m:e>
                            <m:r>
                              <a:rPr lang="en-US" sz="1800" b="1">
                                <a:solidFill>
                                  <a:schemeClr val="bg1"/>
                                </a:solidFill>
                                <a:latin typeface="Cambria Math" panose="02040503050406030204" pitchFamily="18" charset="0"/>
                                <a:cs typeface="+mj-cs"/>
                              </a:rPr>
                              <m:t>𝑚</m:t>
                            </m:r>
                          </m:e>
                          <m:sup>
                            <m:r>
                              <a:rPr lang="en-US" sz="1800" b="1">
                                <a:solidFill>
                                  <a:schemeClr val="bg1"/>
                                </a:solidFill>
                                <a:latin typeface="Cambria Math" panose="02040503050406030204" pitchFamily="18" charset="0"/>
                                <a:cs typeface="+mj-cs"/>
                              </a:rPr>
                              <m:t>3</m:t>
                            </m:r>
                          </m:sup>
                        </m:sSup>
                      </m:e>
                    </m:d>
                    <m:r>
                      <a:rPr lang="en-US" sz="1800" b="1">
                        <a:solidFill>
                          <a:schemeClr val="bg1"/>
                        </a:solidFill>
                        <a:latin typeface="Cambria Math" panose="02040503050406030204" pitchFamily="18" charset="0"/>
                        <a:cs typeface="+mj-cs"/>
                      </a:rPr>
                      <m:t>∗</m:t>
                    </m:r>
                    <m:r>
                      <a:rPr lang="en-US" sz="1800" b="1">
                        <a:solidFill>
                          <a:schemeClr val="bg1"/>
                        </a:solidFill>
                        <a:latin typeface="Cambria Math" panose="02040503050406030204" pitchFamily="18" charset="0"/>
                        <a:cs typeface="+mj-cs"/>
                      </a:rPr>
                      <m:t>198</m:t>
                    </m:r>
                    <m:d>
                      <m:dPr>
                        <m:ctrlPr>
                          <a:rPr lang="en-US" sz="1800" b="1" i="1">
                            <a:solidFill>
                              <a:schemeClr val="bg1"/>
                            </a:solidFill>
                            <a:latin typeface="Cambria Math" panose="02040503050406030204" pitchFamily="18" charset="0"/>
                            <a:cs typeface="+mj-cs"/>
                          </a:rPr>
                        </m:ctrlPr>
                      </m:dPr>
                      <m:e>
                        <m:f>
                          <m:fPr>
                            <m:ctrlPr>
                              <a:rPr lang="en-US" sz="1800" b="1" i="1">
                                <a:solidFill>
                                  <a:schemeClr val="bg1"/>
                                </a:solidFill>
                                <a:latin typeface="Cambria Math" panose="02040503050406030204" pitchFamily="18" charset="0"/>
                                <a:cs typeface="+mj-cs"/>
                              </a:rPr>
                            </m:ctrlPr>
                          </m:fPr>
                          <m:num>
                            <m:r>
                              <a:rPr lang="en-US" sz="1800" b="1">
                                <a:solidFill>
                                  <a:schemeClr val="bg1"/>
                                </a:solidFill>
                                <a:latin typeface="Cambria Math" panose="02040503050406030204" pitchFamily="18" charset="0"/>
                                <a:cs typeface="+mj-cs"/>
                              </a:rPr>
                              <m:t>𝑠𝑡𝑎𝑡𝑖𝑜𝑛</m:t>
                            </m:r>
                          </m:num>
                          <m:den>
                            <m:r>
                              <a:rPr lang="en-US" sz="1800" b="1">
                                <a:solidFill>
                                  <a:schemeClr val="bg1"/>
                                </a:solidFill>
                                <a:latin typeface="Cambria Math" panose="02040503050406030204" pitchFamily="18" charset="0"/>
                                <a:cs typeface="+mj-cs"/>
                              </a:rPr>
                              <m:t>𝑚𝑖𝑛𝑢𝑡𝑒</m:t>
                            </m:r>
                          </m:den>
                        </m:f>
                      </m:e>
                    </m:d>
                    <m:r>
                      <a:rPr lang="en-US" sz="1800" b="1">
                        <a:solidFill>
                          <a:schemeClr val="bg1"/>
                        </a:solidFill>
                        <a:latin typeface="Cambria Math" panose="02040503050406030204" pitchFamily="18" charset="0"/>
                        <a:cs typeface="+mj-cs"/>
                      </a:rPr>
                      <m:t>=</m:t>
                    </m:r>
                    <m:r>
                      <a:rPr lang="en-US" sz="1800" b="1">
                        <a:solidFill>
                          <a:schemeClr val="bg1"/>
                        </a:solidFill>
                        <a:latin typeface="Cambria Math" panose="02040503050406030204" pitchFamily="18" charset="0"/>
                        <a:cs typeface="+mj-cs"/>
                      </a:rPr>
                      <m:t>87912</m:t>
                    </m:r>
                    <m:r>
                      <a:rPr lang="en-US" sz="1800" b="1">
                        <a:solidFill>
                          <a:schemeClr val="bg1"/>
                        </a:solidFill>
                        <a:latin typeface="Cambria Math" panose="02040503050406030204" pitchFamily="18" charset="0"/>
                        <a:cs typeface="+mj-cs"/>
                      </a:rPr>
                      <m:t> </m:t>
                    </m:r>
                    <m:r>
                      <a:rPr lang="en-US" sz="1800" b="1">
                        <a:solidFill>
                          <a:schemeClr val="bg1"/>
                        </a:solidFill>
                        <a:latin typeface="Cambria Math" panose="02040503050406030204" pitchFamily="18" charset="0"/>
                        <a:cs typeface="+mj-cs"/>
                      </a:rPr>
                      <m:t>𝑐</m:t>
                    </m:r>
                    <m:sSup>
                      <m:sSupPr>
                        <m:ctrlPr>
                          <a:rPr lang="en-US" sz="1800" b="1" i="1">
                            <a:solidFill>
                              <a:schemeClr val="bg1"/>
                            </a:solidFill>
                            <a:latin typeface="Cambria Math" panose="02040503050406030204" pitchFamily="18" charset="0"/>
                            <a:cs typeface="+mj-cs"/>
                          </a:rPr>
                        </m:ctrlPr>
                      </m:sSupPr>
                      <m:e>
                        <m:r>
                          <a:rPr lang="en-US" sz="1800" b="1">
                            <a:solidFill>
                              <a:schemeClr val="bg1"/>
                            </a:solidFill>
                            <a:latin typeface="Cambria Math" panose="02040503050406030204" pitchFamily="18" charset="0"/>
                            <a:cs typeface="+mj-cs"/>
                          </a:rPr>
                          <m:t>𝑚</m:t>
                        </m:r>
                      </m:e>
                      <m:sup>
                        <m:r>
                          <a:rPr lang="en-US" sz="1800" b="1">
                            <a:solidFill>
                              <a:schemeClr val="bg1"/>
                            </a:solidFill>
                            <a:latin typeface="Cambria Math" panose="02040503050406030204" pitchFamily="18" charset="0"/>
                            <a:cs typeface="+mj-cs"/>
                          </a:rPr>
                          <m:t>3</m:t>
                        </m:r>
                      </m:sup>
                    </m:sSup>
                    <m:r>
                      <a:rPr lang="en-US" sz="1800" b="1">
                        <a:solidFill>
                          <a:schemeClr val="bg1"/>
                        </a:solidFill>
                        <a:latin typeface="Cambria Math" panose="02040503050406030204" pitchFamily="18" charset="0"/>
                        <a:cs typeface="+mj-cs"/>
                      </a:rPr>
                      <m:t>/</m:t>
                    </m:r>
                    <m:r>
                      <a:rPr lang="en-US" sz="1800" b="1">
                        <a:solidFill>
                          <a:schemeClr val="bg1"/>
                        </a:solidFill>
                        <a:latin typeface="Cambria Math" panose="02040503050406030204" pitchFamily="18" charset="0"/>
                        <a:cs typeface="+mj-cs"/>
                      </a:rPr>
                      <m:t>𝑚𝑖𝑛𝑢𝑡𝑒</m:t>
                    </m:r>
                  </m:oMath>
                </a14:m>
                <a:endParaRPr lang="en-US" sz="1800" b="1" dirty="0">
                  <a:solidFill>
                    <a:schemeClr val="bg1"/>
                  </a:solidFill>
                  <a:cs typeface="+mj-cs"/>
                </a:endParaRPr>
              </a:p>
              <a:p>
                <a14:m>
                  <m:oMath xmlns:m="http://schemas.openxmlformats.org/officeDocument/2006/math">
                    <m:r>
                      <a:rPr lang="en-US" sz="1800" b="1">
                        <a:solidFill>
                          <a:schemeClr val="bg1"/>
                        </a:solidFill>
                        <a:latin typeface="Cambria Math" panose="02040503050406030204" pitchFamily="18" charset="0"/>
                        <a:cs typeface="+mj-cs"/>
                      </a:rPr>
                      <m:t>𝑓𝑙𝑜𝑤</m:t>
                    </m:r>
                    <m:r>
                      <a:rPr lang="en-US" sz="1800" b="1">
                        <a:solidFill>
                          <a:schemeClr val="bg1"/>
                        </a:solidFill>
                        <a:latin typeface="Cambria Math" panose="02040503050406030204" pitchFamily="18" charset="0"/>
                        <a:cs typeface="+mj-cs"/>
                      </a:rPr>
                      <m:t> </m:t>
                    </m:r>
                    <m:r>
                      <a:rPr lang="en-US" sz="1800" b="1">
                        <a:solidFill>
                          <a:schemeClr val="bg1"/>
                        </a:solidFill>
                        <a:latin typeface="Cambria Math" panose="02040503050406030204" pitchFamily="18" charset="0"/>
                        <a:cs typeface="+mj-cs"/>
                      </a:rPr>
                      <m:t>𝑖𝑛</m:t>
                    </m:r>
                    <m:r>
                      <a:rPr lang="en-US" sz="1800" b="1">
                        <a:solidFill>
                          <a:schemeClr val="bg1"/>
                        </a:solidFill>
                        <a:latin typeface="Cambria Math" panose="02040503050406030204" pitchFamily="18" charset="0"/>
                        <a:cs typeface="+mj-cs"/>
                      </a:rPr>
                      <m:t> </m:t>
                    </m:r>
                    <m:r>
                      <a:rPr lang="en-US" sz="1800" b="1">
                        <a:solidFill>
                          <a:schemeClr val="bg1"/>
                        </a:solidFill>
                        <a:latin typeface="Cambria Math" panose="02040503050406030204" pitchFamily="18" charset="0"/>
                        <a:cs typeface="+mj-cs"/>
                      </a:rPr>
                      <m:t>𝐾𝑔</m:t>
                    </m:r>
                    <m:r>
                      <a:rPr lang="en-US" sz="1800" b="1">
                        <a:solidFill>
                          <a:schemeClr val="bg1"/>
                        </a:solidFill>
                        <a:latin typeface="Cambria Math" panose="02040503050406030204" pitchFamily="18" charset="0"/>
                        <a:cs typeface="+mj-cs"/>
                      </a:rPr>
                      <m:t>=</m:t>
                    </m:r>
                    <m:r>
                      <a:rPr lang="en-US" sz="1800" b="1">
                        <a:solidFill>
                          <a:schemeClr val="bg1"/>
                        </a:solidFill>
                        <a:latin typeface="Cambria Math" panose="02040503050406030204" pitchFamily="18" charset="0"/>
                        <a:cs typeface="+mj-cs"/>
                      </a:rPr>
                      <m:t>0</m:t>
                    </m:r>
                    <m:r>
                      <a:rPr lang="en-US" sz="1800" b="1">
                        <a:solidFill>
                          <a:schemeClr val="bg1"/>
                        </a:solidFill>
                        <a:latin typeface="Cambria Math" panose="02040503050406030204" pitchFamily="18" charset="0"/>
                        <a:cs typeface="+mj-cs"/>
                      </a:rPr>
                      <m:t>.</m:t>
                    </m:r>
                    <m:r>
                      <a:rPr lang="en-US" sz="1800" b="1">
                        <a:solidFill>
                          <a:schemeClr val="bg1"/>
                        </a:solidFill>
                        <a:latin typeface="Cambria Math" panose="02040503050406030204" pitchFamily="18" charset="0"/>
                        <a:cs typeface="+mj-cs"/>
                      </a:rPr>
                      <m:t>087912</m:t>
                    </m:r>
                    <m:r>
                      <a:rPr lang="en-US" sz="1800" b="1">
                        <a:solidFill>
                          <a:schemeClr val="bg1"/>
                        </a:solidFill>
                        <a:latin typeface="Cambria Math" panose="02040503050406030204" pitchFamily="18" charset="0"/>
                        <a:cs typeface="+mj-cs"/>
                      </a:rPr>
                      <m:t> </m:t>
                    </m:r>
                    <m:sSup>
                      <m:sSupPr>
                        <m:ctrlPr>
                          <a:rPr lang="en-US" sz="1800" b="1" i="1">
                            <a:solidFill>
                              <a:schemeClr val="bg1"/>
                            </a:solidFill>
                            <a:latin typeface="Cambria Math" panose="02040503050406030204" pitchFamily="18" charset="0"/>
                            <a:cs typeface="+mj-cs"/>
                          </a:rPr>
                        </m:ctrlPr>
                      </m:sSupPr>
                      <m:e>
                        <m:r>
                          <a:rPr lang="en-US" sz="1800" b="1">
                            <a:solidFill>
                              <a:schemeClr val="bg1"/>
                            </a:solidFill>
                            <a:latin typeface="Cambria Math" panose="02040503050406030204" pitchFamily="18" charset="0"/>
                            <a:cs typeface="+mj-cs"/>
                          </a:rPr>
                          <m:t>𝑚</m:t>
                        </m:r>
                      </m:e>
                      <m:sup>
                        <m:r>
                          <a:rPr lang="en-US" sz="1800" b="1">
                            <a:solidFill>
                              <a:schemeClr val="bg1"/>
                            </a:solidFill>
                            <a:latin typeface="Cambria Math" panose="02040503050406030204" pitchFamily="18" charset="0"/>
                            <a:cs typeface="+mj-cs"/>
                          </a:rPr>
                          <m:t>3</m:t>
                        </m:r>
                      </m:sup>
                    </m:sSup>
                    <m:r>
                      <a:rPr lang="en-US" sz="1800" b="1">
                        <a:solidFill>
                          <a:schemeClr val="bg1"/>
                        </a:solidFill>
                        <a:latin typeface="Cambria Math" panose="02040503050406030204" pitchFamily="18" charset="0"/>
                        <a:cs typeface="+mj-cs"/>
                      </a:rPr>
                      <m:t>∗</m:t>
                    </m:r>
                    <m:r>
                      <a:rPr lang="en-US" sz="1800" b="1">
                        <a:solidFill>
                          <a:schemeClr val="bg1"/>
                        </a:solidFill>
                        <a:latin typeface="Cambria Math" panose="02040503050406030204" pitchFamily="18" charset="0"/>
                        <a:cs typeface="+mj-cs"/>
                      </a:rPr>
                      <m:t>217</m:t>
                    </m:r>
                    <m:r>
                      <a:rPr lang="en-US" sz="1800" b="1">
                        <a:solidFill>
                          <a:schemeClr val="bg1"/>
                        </a:solidFill>
                        <a:latin typeface="Cambria Math" panose="02040503050406030204" pitchFamily="18" charset="0"/>
                        <a:cs typeface="+mj-cs"/>
                      </a:rPr>
                      <m:t>.</m:t>
                    </m:r>
                    <m:r>
                      <a:rPr lang="en-US" sz="1800" b="1">
                        <a:solidFill>
                          <a:schemeClr val="bg1"/>
                        </a:solidFill>
                        <a:latin typeface="Cambria Math" panose="02040503050406030204" pitchFamily="18" charset="0"/>
                        <a:cs typeface="+mj-cs"/>
                      </a:rPr>
                      <m:t>3</m:t>
                    </m:r>
                    <m:f>
                      <m:fPr>
                        <m:ctrlPr>
                          <a:rPr lang="en-US" sz="1800" b="1" i="1">
                            <a:solidFill>
                              <a:schemeClr val="bg1"/>
                            </a:solidFill>
                            <a:latin typeface="Cambria Math" panose="02040503050406030204" pitchFamily="18" charset="0"/>
                            <a:cs typeface="+mj-cs"/>
                          </a:rPr>
                        </m:ctrlPr>
                      </m:fPr>
                      <m:num>
                        <m:r>
                          <a:rPr lang="en-US" sz="1800" b="1">
                            <a:solidFill>
                              <a:schemeClr val="bg1"/>
                            </a:solidFill>
                            <a:latin typeface="Cambria Math" panose="02040503050406030204" pitchFamily="18" charset="0"/>
                            <a:cs typeface="+mj-cs"/>
                          </a:rPr>
                          <m:t>𝐾𝑔</m:t>
                        </m:r>
                      </m:num>
                      <m:den>
                        <m:sSup>
                          <m:sSupPr>
                            <m:ctrlPr>
                              <a:rPr lang="en-US" sz="1800" b="1" i="1">
                                <a:solidFill>
                                  <a:schemeClr val="bg1"/>
                                </a:solidFill>
                                <a:latin typeface="Cambria Math" panose="02040503050406030204" pitchFamily="18" charset="0"/>
                                <a:cs typeface="+mj-cs"/>
                              </a:rPr>
                            </m:ctrlPr>
                          </m:sSupPr>
                          <m:e>
                            <m:r>
                              <a:rPr lang="en-US" sz="1800" b="1">
                                <a:solidFill>
                                  <a:schemeClr val="bg1"/>
                                </a:solidFill>
                                <a:latin typeface="Cambria Math" panose="02040503050406030204" pitchFamily="18" charset="0"/>
                                <a:cs typeface="+mj-cs"/>
                              </a:rPr>
                              <m:t>𝑚</m:t>
                            </m:r>
                          </m:e>
                          <m:sup>
                            <m:r>
                              <a:rPr lang="en-US" sz="1800" b="1">
                                <a:solidFill>
                                  <a:schemeClr val="bg1"/>
                                </a:solidFill>
                                <a:latin typeface="Cambria Math" panose="02040503050406030204" pitchFamily="18" charset="0"/>
                                <a:cs typeface="+mj-cs"/>
                              </a:rPr>
                              <m:t>3</m:t>
                            </m:r>
                          </m:sup>
                        </m:sSup>
                      </m:den>
                    </m:f>
                    <m:r>
                      <a:rPr lang="en-US" sz="1800" b="1">
                        <a:solidFill>
                          <a:schemeClr val="bg1"/>
                        </a:solidFill>
                        <a:latin typeface="Cambria Math" panose="02040503050406030204" pitchFamily="18" charset="0"/>
                        <a:cs typeface="+mj-cs"/>
                      </a:rPr>
                      <m:t>=</m:t>
                    </m:r>
                    <m:r>
                      <a:rPr lang="en-US" sz="1800" b="1">
                        <a:solidFill>
                          <a:schemeClr val="bg1"/>
                        </a:solidFill>
                        <a:latin typeface="Cambria Math" panose="02040503050406030204" pitchFamily="18" charset="0"/>
                        <a:cs typeface="+mj-cs"/>
                      </a:rPr>
                      <m:t>19</m:t>
                    </m:r>
                    <m:r>
                      <a:rPr lang="en-US" sz="1800" b="1">
                        <a:solidFill>
                          <a:schemeClr val="bg1"/>
                        </a:solidFill>
                        <a:latin typeface="Cambria Math" panose="02040503050406030204" pitchFamily="18" charset="0"/>
                        <a:cs typeface="+mj-cs"/>
                      </a:rPr>
                      <m:t>.</m:t>
                    </m:r>
                    <m:r>
                      <a:rPr lang="en-US" sz="1800" b="1">
                        <a:solidFill>
                          <a:schemeClr val="bg1"/>
                        </a:solidFill>
                        <a:latin typeface="Cambria Math" panose="02040503050406030204" pitchFamily="18" charset="0"/>
                        <a:cs typeface="+mj-cs"/>
                      </a:rPr>
                      <m:t>1</m:t>
                    </m:r>
                    <m:r>
                      <a:rPr lang="en-US" sz="1800" b="1">
                        <a:solidFill>
                          <a:schemeClr val="bg1"/>
                        </a:solidFill>
                        <a:latin typeface="Cambria Math" panose="02040503050406030204" pitchFamily="18" charset="0"/>
                        <a:cs typeface="+mj-cs"/>
                      </a:rPr>
                      <m:t> </m:t>
                    </m:r>
                    <m:r>
                      <a:rPr lang="en-US" sz="1800" b="1">
                        <a:solidFill>
                          <a:schemeClr val="bg1"/>
                        </a:solidFill>
                        <a:latin typeface="Cambria Math" panose="02040503050406030204" pitchFamily="18" charset="0"/>
                        <a:cs typeface="+mj-cs"/>
                      </a:rPr>
                      <m:t>𝐾𝑔</m:t>
                    </m:r>
                    <m:r>
                      <a:rPr lang="en-US" sz="1800" b="1">
                        <a:solidFill>
                          <a:schemeClr val="bg1"/>
                        </a:solidFill>
                        <a:latin typeface="Cambria Math" panose="02040503050406030204" pitchFamily="18" charset="0"/>
                        <a:cs typeface="+mj-cs"/>
                      </a:rPr>
                      <m:t>/</m:t>
                    </m:r>
                    <m:r>
                      <a:rPr lang="en-US" sz="1800" b="1">
                        <a:solidFill>
                          <a:schemeClr val="bg1"/>
                        </a:solidFill>
                        <a:latin typeface="Cambria Math" panose="02040503050406030204" pitchFamily="18" charset="0"/>
                        <a:cs typeface="+mj-cs"/>
                      </a:rPr>
                      <m:t>𝑚𝑖𝑛𝑢𝑡𝑒</m:t>
                    </m:r>
                  </m:oMath>
                </a14:m>
                <a:endParaRPr lang="en-US" sz="1800" b="1" dirty="0">
                  <a:solidFill>
                    <a:schemeClr val="bg1"/>
                  </a:solidFill>
                  <a:cs typeface="+mj-cs"/>
                </a:endParaRPr>
              </a:p>
              <a:p>
                <a:endParaRPr lang="en-US" sz="1600" dirty="0"/>
              </a:p>
              <a:p>
                <a:endParaRPr lang="en-US" sz="1600" dirty="0"/>
              </a:p>
              <a:p>
                <a:pPr marL="0" indent="0">
                  <a:buNone/>
                </a:pPr>
                <a:endParaRPr lang="en-US" sz="2000" dirty="0"/>
              </a:p>
              <a:p>
                <a:pPr marL="0" indent="0">
                  <a:buNone/>
                </a:pPr>
                <a:endParaRPr lang="en-US" sz="2000" dirty="0"/>
              </a:p>
              <a:p>
                <a:pPr marL="0" indent="0">
                  <a:buNone/>
                </a:pPr>
                <a:endParaRPr lang="en-US" sz="20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84408" y="1825624"/>
                <a:ext cx="10515600" cy="4897147"/>
              </a:xfrm>
              <a:blipFill rotWithShape="0">
                <a:blip r:embed="rId2"/>
                <a:stretch>
                  <a:fillRect l="-522" t="-1119"/>
                </a:stretch>
              </a:blipFill>
            </p:spPr>
            <p:txBody>
              <a:bodyPr/>
              <a:lstStyle/>
              <a:p>
                <a:r>
                  <a:rPr lang="ar-SA">
                    <a:noFill/>
                  </a:rPr>
                  <a:t> </a:t>
                </a:r>
              </a:p>
            </p:txBody>
          </p:sp>
        </mc:Fallback>
      </mc:AlternateContent>
    </p:spTree>
    <p:extLst>
      <p:ext uri="{BB962C8B-B14F-4D97-AF65-F5344CB8AC3E}">
        <p14:creationId xmlns:p14="http://schemas.microsoft.com/office/powerpoint/2010/main" val="395079325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862" y="223458"/>
            <a:ext cx="10515600" cy="1325563"/>
          </a:xfrm>
        </p:spPr>
        <p:txBody>
          <a:bodyPr>
            <a:normAutofit/>
          </a:bodyPr>
          <a:lstStyle/>
          <a:p>
            <a:pPr algn="l"/>
            <a:r>
              <a:rPr lang="en-US" sz="3600" b="1" dirty="0" smtClean="0">
                <a:solidFill>
                  <a:srgbClr val="FFC000"/>
                </a:solidFill>
                <a:latin typeface="Times New Roman" panose="02020603050405020304" pitchFamily="18" charset="0"/>
                <a:cs typeface="Times New Roman" panose="02020603050405020304" pitchFamily="18" charset="0"/>
              </a:rPr>
              <a:t>Production </a:t>
            </a:r>
            <a:r>
              <a:rPr lang="en-US" sz="3600" b="1" dirty="0">
                <a:solidFill>
                  <a:srgbClr val="FFC000"/>
                </a:solidFill>
                <a:latin typeface="Times New Roman" panose="02020603050405020304" pitchFamily="18" charset="0"/>
                <a:cs typeface="Times New Roman" panose="02020603050405020304" pitchFamily="18" charset="0"/>
              </a:rPr>
              <a:t>rate</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29862" y="1690688"/>
                <a:ext cx="10515600" cy="4351338"/>
              </a:xfrm>
            </p:spPr>
            <p:txBody>
              <a:bodyPr/>
              <a:lstStyle/>
              <a:p>
                <a:pPr marL="0" indent="0">
                  <a:buNone/>
                </a:pPr>
                <a:r>
                  <a:rPr lang="en-US" sz="1800" b="1" dirty="0" smtClean="0">
                    <a:solidFill>
                      <a:schemeClr val="bg1"/>
                    </a:solidFill>
                    <a:cs typeface="+mj-cs"/>
                  </a:rPr>
                  <a:t>Q = number of wood shavings bag  / hour</a:t>
                </a:r>
              </a:p>
              <a:p>
                <a:pPr marL="0" indent="0">
                  <a:buNone/>
                </a:pPr>
                <a:r>
                  <a:rPr lang="en-US" sz="1800" b="1" dirty="0">
                    <a:solidFill>
                      <a:schemeClr val="bg1"/>
                    </a:solidFill>
                    <a:cs typeface="+mj-cs"/>
                  </a:rPr>
                  <a:t>One wood shavings bag need time for :</a:t>
                </a:r>
              </a:p>
              <a:p>
                <a:pPr marL="457200" indent="-457200">
                  <a:buFont typeface="+mj-lt"/>
                  <a:buAutoNum type="arabicPeriod"/>
                </a:pPr>
                <a:r>
                  <a:rPr lang="en-US" sz="1800" b="1" dirty="0">
                    <a:solidFill>
                      <a:schemeClr val="bg1"/>
                    </a:solidFill>
                    <a:cs typeface="+mj-cs"/>
                  </a:rPr>
                  <a:t>transfer wood shavings from main hopper to second hopper</a:t>
                </a:r>
              </a:p>
              <a:p>
                <a:pPr marL="457200" indent="-457200">
                  <a:buFont typeface="+mj-lt"/>
                  <a:buAutoNum type="arabicPeriod"/>
                </a:pPr>
                <a:r>
                  <a:rPr lang="en-US" sz="1800" b="1" dirty="0">
                    <a:solidFill>
                      <a:schemeClr val="bg1"/>
                    </a:solidFill>
                    <a:cs typeface="+mj-cs"/>
                  </a:rPr>
                  <a:t>3 second for welding</a:t>
                </a:r>
              </a:p>
              <a:p>
                <a:pPr marL="457200" indent="-457200">
                  <a:buFont typeface="+mj-lt"/>
                  <a:buAutoNum type="arabicPeriod"/>
                </a:pPr>
                <a:r>
                  <a:rPr lang="en-US" sz="1800" b="1" dirty="0">
                    <a:solidFill>
                      <a:schemeClr val="bg1"/>
                    </a:solidFill>
                    <a:cs typeface="+mj-cs"/>
                  </a:rPr>
                  <a:t>5 second the base of balance be </a:t>
                </a:r>
                <a:r>
                  <a:rPr lang="en-US" sz="1800" b="1" dirty="0" smtClean="0">
                    <a:solidFill>
                      <a:schemeClr val="bg1"/>
                    </a:solidFill>
                    <a:cs typeface="+mj-cs"/>
                  </a:rPr>
                  <a:t>opened</a:t>
                </a:r>
              </a:p>
              <a:p>
                <a:pPr marL="457200" indent="-457200">
                  <a:buFont typeface="+mj-lt"/>
                  <a:buAutoNum type="arabicPeriod"/>
                </a:pPr>
                <a:r>
                  <a:rPr lang="en-US" sz="1800" b="1" dirty="0" smtClean="0">
                    <a:solidFill>
                      <a:schemeClr val="bg1"/>
                    </a:solidFill>
                    <a:cs typeface="+mj-cs"/>
                  </a:rPr>
                  <a:t>4second unload </a:t>
                </a:r>
                <a:r>
                  <a:rPr lang="en-US" sz="1800" b="1" dirty="0">
                    <a:solidFill>
                      <a:schemeClr val="bg1"/>
                    </a:solidFill>
                    <a:cs typeface="+mj-cs"/>
                  </a:rPr>
                  <a:t>process</a:t>
                </a:r>
              </a:p>
              <a:p>
                <a:pPr marL="0" indent="0">
                  <a:buNone/>
                </a:pPr>
                <a:endParaRPr lang="en-US" sz="1800" b="1" dirty="0">
                  <a:solidFill>
                    <a:schemeClr val="bg1"/>
                  </a:solidFill>
                  <a:cs typeface="+mj-cs"/>
                </a:endParaRPr>
              </a:p>
              <a:p>
                <a:pPr marL="0" indent="0">
                  <a:buNone/>
                </a:pPr>
                <a:r>
                  <a:rPr lang="en-US" sz="1800" b="1" dirty="0">
                    <a:solidFill>
                      <a:schemeClr val="bg1"/>
                    </a:solidFill>
                    <a:cs typeface="+mj-cs"/>
                  </a:rPr>
                  <a:t>To transfer wood shavings of one bag need  </a:t>
                </a:r>
                <a14:m>
                  <m:oMath xmlns:m="http://schemas.openxmlformats.org/officeDocument/2006/math">
                    <m:f>
                      <m:fPr>
                        <m:ctrlPr>
                          <a:rPr lang="en-US" sz="1800" b="1" i="1">
                            <a:solidFill>
                              <a:schemeClr val="bg1"/>
                            </a:solidFill>
                            <a:latin typeface="Cambria Math" panose="02040503050406030204" pitchFamily="18" charset="0"/>
                            <a:cs typeface="+mj-cs"/>
                          </a:rPr>
                        </m:ctrlPr>
                      </m:fPr>
                      <m:num>
                        <m:r>
                          <a:rPr lang="en-US" sz="1800" b="1">
                            <a:solidFill>
                              <a:schemeClr val="bg1"/>
                            </a:solidFill>
                            <a:latin typeface="Cambria Math" panose="02040503050406030204" pitchFamily="18" charset="0"/>
                            <a:cs typeface="+mj-cs"/>
                          </a:rPr>
                          <m:t>5</m:t>
                        </m:r>
                      </m:num>
                      <m:den>
                        <m:r>
                          <a:rPr lang="en-US" sz="1800" b="1">
                            <a:solidFill>
                              <a:schemeClr val="bg1"/>
                            </a:solidFill>
                            <a:latin typeface="Cambria Math" panose="02040503050406030204" pitchFamily="18" charset="0"/>
                            <a:cs typeface="+mj-cs"/>
                          </a:rPr>
                          <m:t>19</m:t>
                        </m:r>
                        <m:r>
                          <a:rPr lang="en-US" sz="1800" b="1">
                            <a:solidFill>
                              <a:schemeClr val="bg1"/>
                            </a:solidFill>
                            <a:latin typeface="Cambria Math" panose="02040503050406030204" pitchFamily="18" charset="0"/>
                            <a:cs typeface="+mj-cs"/>
                          </a:rPr>
                          <m:t>.</m:t>
                        </m:r>
                        <m:r>
                          <a:rPr lang="en-US" sz="1800" b="1">
                            <a:solidFill>
                              <a:schemeClr val="bg1"/>
                            </a:solidFill>
                            <a:latin typeface="Cambria Math" panose="02040503050406030204" pitchFamily="18" charset="0"/>
                            <a:cs typeface="+mj-cs"/>
                          </a:rPr>
                          <m:t>1</m:t>
                        </m:r>
                      </m:den>
                    </m:f>
                    <m:r>
                      <a:rPr lang="en-US" sz="1800" b="1">
                        <a:solidFill>
                          <a:schemeClr val="bg1"/>
                        </a:solidFill>
                        <a:latin typeface="Cambria Math" panose="02040503050406030204" pitchFamily="18" charset="0"/>
                        <a:cs typeface="+mj-cs"/>
                      </a:rPr>
                      <m:t>=</m:t>
                    </m:r>
                    <m:r>
                      <a:rPr lang="en-US" sz="1800" b="1">
                        <a:solidFill>
                          <a:schemeClr val="bg1"/>
                        </a:solidFill>
                        <a:latin typeface="Cambria Math" panose="02040503050406030204" pitchFamily="18" charset="0"/>
                        <a:cs typeface="+mj-cs"/>
                      </a:rPr>
                      <m:t>0</m:t>
                    </m:r>
                    <m:r>
                      <a:rPr lang="en-US" sz="1800" b="1">
                        <a:solidFill>
                          <a:schemeClr val="bg1"/>
                        </a:solidFill>
                        <a:latin typeface="Cambria Math" panose="02040503050406030204" pitchFamily="18" charset="0"/>
                        <a:cs typeface="+mj-cs"/>
                      </a:rPr>
                      <m:t>.</m:t>
                    </m:r>
                    <m:r>
                      <a:rPr lang="en-US" sz="1800" b="1">
                        <a:solidFill>
                          <a:schemeClr val="bg1"/>
                        </a:solidFill>
                        <a:latin typeface="Cambria Math" panose="02040503050406030204" pitchFamily="18" charset="0"/>
                        <a:cs typeface="+mj-cs"/>
                      </a:rPr>
                      <m:t>2632</m:t>
                    </m:r>
                    <m:r>
                      <a:rPr lang="en-US" sz="1800" b="1">
                        <a:solidFill>
                          <a:schemeClr val="bg1"/>
                        </a:solidFill>
                        <a:latin typeface="Cambria Math" panose="02040503050406030204" pitchFamily="18" charset="0"/>
                        <a:cs typeface="+mj-cs"/>
                      </a:rPr>
                      <m:t> </m:t>
                    </m:r>
                    <m:r>
                      <a:rPr lang="en-US" sz="1800" b="1">
                        <a:solidFill>
                          <a:schemeClr val="bg1"/>
                        </a:solidFill>
                        <a:latin typeface="Cambria Math" panose="02040503050406030204" pitchFamily="18" charset="0"/>
                        <a:cs typeface="+mj-cs"/>
                      </a:rPr>
                      <m:t>𝑚𝑖𝑛𝑢𝑡𝑒</m:t>
                    </m:r>
                    <m:r>
                      <a:rPr lang="en-US" sz="1800" b="1">
                        <a:solidFill>
                          <a:schemeClr val="bg1"/>
                        </a:solidFill>
                        <a:latin typeface="Cambria Math" panose="02040503050406030204" pitchFamily="18" charset="0"/>
                        <a:cs typeface="+mj-cs"/>
                      </a:rPr>
                      <m:t> =</m:t>
                    </m:r>
                    <m:r>
                      <a:rPr lang="en-US" sz="1800" b="1">
                        <a:solidFill>
                          <a:schemeClr val="bg1"/>
                        </a:solidFill>
                        <a:latin typeface="Cambria Math" panose="02040503050406030204" pitchFamily="18" charset="0"/>
                        <a:cs typeface="+mj-cs"/>
                      </a:rPr>
                      <m:t>15</m:t>
                    </m:r>
                    <m:r>
                      <a:rPr lang="en-US" sz="1800" b="1">
                        <a:solidFill>
                          <a:schemeClr val="bg1"/>
                        </a:solidFill>
                        <a:latin typeface="Cambria Math" panose="02040503050406030204" pitchFamily="18" charset="0"/>
                        <a:cs typeface="+mj-cs"/>
                      </a:rPr>
                      <m:t>.</m:t>
                    </m:r>
                    <m:r>
                      <a:rPr lang="en-US" sz="1800" b="1">
                        <a:solidFill>
                          <a:schemeClr val="bg1"/>
                        </a:solidFill>
                        <a:latin typeface="Cambria Math" panose="02040503050406030204" pitchFamily="18" charset="0"/>
                        <a:cs typeface="+mj-cs"/>
                      </a:rPr>
                      <m:t>8</m:t>
                    </m:r>
                    <m:r>
                      <a:rPr lang="en-US" sz="1800" b="1">
                        <a:solidFill>
                          <a:schemeClr val="bg1"/>
                        </a:solidFill>
                        <a:latin typeface="Cambria Math" panose="02040503050406030204" pitchFamily="18" charset="0"/>
                        <a:cs typeface="+mj-cs"/>
                      </a:rPr>
                      <m:t> </m:t>
                    </m:r>
                    <m:r>
                      <a:rPr lang="en-US" sz="1800" b="1">
                        <a:solidFill>
                          <a:schemeClr val="bg1"/>
                        </a:solidFill>
                        <a:latin typeface="Cambria Math" panose="02040503050406030204" pitchFamily="18" charset="0"/>
                        <a:cs typeface="+mj-cs"/>
                      </a:rPr>
                      <m:t>𝑠𝑒𝑐𝑜𝑛𝑑</m:t>
                    </m:r>
                  </m:oMath>
                </a14:m>
                <a:endParaRPr lang="en-US" sz="1800" b="1" dirty="0">
                  <a:solidFill>
                    <a:schemeClr val="bg1"/>
                  </a:solidFill>
                  <a:cs typeface="+mj-cs"/>
                </a:endParaRPr>
              </a:p>
              <a:p>
                <a:pPr marL="0" indent="0">
                  <a:buNone/>
                </a:pPr>
                <a:endParaRPr lang="en-US" sz="1800" b="1" dirty="0">
                  <a:solidFill>
                    <a:schemeClr val="bg1"/>
                  </a:solidFill>
                  <a:cs typeface="+mj-cs"/>
                </a:endParaRPr>
              </a:p>
              <a:p>
                <a:pPr marL="0" indent="0">
                  <a:buNone/>
                </a:pPr>
                <a14:m>
                  <m:oMathPara xmlns:m="http://schemas.openxmlformats.org/officeDocument/2006/math">
                    <m:oMathParaPr>
                      <m:jc m:val="left"/>
                    </m:oMathParaPr>
                    <m:oMath xmlns:m="http://schemas.openxmlformats.org/officeDocument/2006/math">
                      <m:r>
                        <a:rPr lang="en-US" sz="1800" b="1">
                          <a:solidFill>
                            <a:schemeClr val="bg1"/>
                          </a:solidFill>
                          <a:latin typeface="Cambria Math" panose="02040503050406030204" pitchFamily="18" charset="0"/>
                          <a:cs typeface="+mj-cs"/>
                        </a:rPr>
                        <m:t>𝑜𝑛𝑒</m:t>
                      </m:r>
                      <m:r>
                        <a:rPr lang="en-US" sz="1800" b="1">
                          <a:solidFill>
                            <a:schemeClr val="bg1"/>
                          </a:solidFill>
                          <a:latin typeface="Cambria Math" panose="02040503050406030204" pitchFamily="18" charset="0"/>
                          <a:cs typeface="+mj-cs"/>
                        </a:rPr>
                        <m:t> </m:t>
                      </m:r>
                      <m:r>
                        <a:rPr lang="en-US" sz="1800" b="1">
                          <a:solidFill>
                            <a:schemeClr val="bg1"/>
                          </a:solidFill>
                          <a:latin typeface="Cambria Math" panose="02040503050406030204" pitchFamily="18" charset="0"/>
                          <a:cs typeface="+mj-cs"/>
                        </a:rPr>
                        <m:t>𝑏𝑎𝑔</m:t>
                      </m:r>
                      <m:r>
                        <a:rPr lang="en-US" sz="1800" b="1">
                          <a:solidFill>
                            <a:schemeClr val="bg1"/>
                          </a:solidFill>
                          <a:latin typeface="Cambria Math" panose="02040503050406030204" pitchFamily="18" charset="0"/>
                          <a:cs typeface="+mj-cs"/>
                        </a:rPr>
                        <m:t> </m:t>
                      </m:r>
                      <m:r>
                        <a:rPr lang="en-US" sz="1800" b="1">
                          <a:solidFill>
                            <a:schemeClr val="bg1"/>
                          </a:solidFill>
                          <a:latin typeface="Cambria Math" panose="02040503050406030204" pitchFamily="18" charset="0"/>
                          <a:cs typeface="+mj-cs"/>
                        </a:rPr>
                        <m:t>𝑛𝑒𝑒𝑑</m:t>
                      </m:r>
                      <m:r>
                        <a:rPr lang="en-US" sz="1800" b="1">
                          <a:solidFill>
                            <a:schemeClr val="bg1"/>
                          </a:solidFill>
                          <a:latin typeface="Cambria Math" panose="02040503050406030204" pitchFamily="18" charset="0"/>
                          <a:cs typeface="+mj-cs"/>
                        </a:rPr>
                        <m:t> </m:t>
                      </m:r>
                      <m:r>
                        <a:rPr lang="en-US" sz="1800" b="1">
                          <a:solidFill>
                            <a:schemeClr val="bg1"/>
                          </a:solidFill>
                          <a:latin typeface="Cambria Math" panose="02040503050406030204" pitchFamily="18" charset="0"/>
                          <a:cs typeface="+mj-cs"/>
                        </a:rPr>
                        <m:t>𝑡𝑖𝑚𝑒</m:t>
                      </m:r>
                      <m:r>
                        <a:rPr lang="en-US" sz="1800" b="1">
                          <a:solidFill>
                            <a:schemeClr val="bg1"/>
                          </a:solidFill>
                          <a:latin typeface="Cambria Math" panose="02040503050406030204" pitchFamily="18" charset="0"/>
                          <a:cs typeface="+mj-cs"/>
                        </a:rPr>
                        <m:t>=</m:t>
                      </m:r>
                      <m:r>
                        <a:rPr lang="en-US" sz="1800" b="1">
                          <a:solidFill>
                            <a:schemeClr val="bg1"/>
                          </a:solidFill>
                          <a:latin typeface="Cambria Math" panose="02040503050406030204" pitchFamily="18" charset="0"/>
                          <a:cs typeface="+mj-cs"/>
                        </a:rPr>
                        <m:t>15</m:t>
                      </m:r>
                      <m:r>
                        <a:rPr lang="en-US" sz="1800" b="1">
                          <a:solidFill>
                            <a:schemeClr val="bg1"/>
                          </a:solidFill>
                          <a:latin typeface="Cambria Math" panose="02040503050406030204" pitchFamily="18" charset="0"/>
                          <a:cs typeface="+mj-cs"/>
                        </a:rPr>
                        <m:t>.</m:t>
                      </m:r>
                      <m:r>
                        <a:rPr lang="en-US" sz="1800" b="1">
                          <a:solidFill>
                            <a:schemeClr val="bg1"/>
                          </a:solidFill>
                          <a:latin typeface="Cambria Math" panose="02040503050406030204" pitchFamily="18" charset="0"/>
                          <a:cs typeface="+mj-cs"/>
                        </a:rPr>
                        <m:t>8</m:t>
                      </m:r>
                      <m:r>
                        <a:rPr lang="en-US" sz="1800" b="1">
                          <a:solidFill>
                            <a:schemeClr val="bg1"/>
                          </a:solidFill>
                          <a:latin typeface="Cambria Math" panose="02040503050406030204" pitchFamily="18" charset="0"/>
                          <a:cs typeface="+mj-cs"/>
                        </a:rPr>
                        <m:t>+</m:t>
                      </m:r>
                      <m:r>
                        <a:rPr lang="en-US" sz="1800" b="1">
                          <a:solidFill>
                            <a:schemeClr val="bg1"/>
                          </a:solidFill>
                          <a:latin typeface="Cambria Math" panose="02040503050406030204" pitchFamily="18" charset="0"/>
                          <a:cs typeface="+mj-cs"/>
                        </a:rPr>
                        <m:t>3</m:t>
                      </m:r>
                      <m:r>
                        <a:rPr lang="en-US" sz="1800" b="1">
                          <a:solidFill>
                            <a:schemeClr val="bg1"/>
                          </a:solidFill>
                          <a:latin typeface="Cambria Math" panose="02040503050406030204" pitchFamily="18" charset="0"/>
                          <a:cs typeface="+mj-cs"/>
                        </a:rPr>
                        <m:t>+</m:t>
                      </m:r>
                      <m:r>
                        <a:rPr lang="en-US" sz="1800" b="1">
                          <a:solidFill>
                            <a:schemeClr val="bg1"/>
                          </a:solidFill>
                          <a:latin typeface="Cambria Math" panose="02040503050406030204" pitchFamily="18" charset="0"/>
                          <a:cs typeface="+mj-cs"/>
                        </a:rPr>
                        <m:t>5</m:t>
                      </m:r>
                      <m:r>
                        <a:rPr lang="en-US" sz="1800" b="1" i="0" smtClean="0">
                          <a:solidFill>
                            <a:schemeClr val="bg1"/>
                          </a:solidFill>
                          <a:latin typeface="Cambria Math" panose="02040503050406030204" pitchFamily="18" charset="0"/>
                          <a:cs typeface="+mj-cs"/>
                        </a:rPr>
                        <m:t>+</m:t>
                      </m:r>
                      <m:r>
                        <a:rPr lang="en-US" sz="1800" b="1" i="0" smtClean="0">
                          <a:solidFill>
                            <a:schemeClr val="bg1"/>
                          </a:solidFill>
                          <a:latin typeface="Cambria Math" panose="02040503050406030204" pitchFamily="18" charset="0"/>
                          <a:cs typeface="+mj-cs"/>
                        </a:rPr>
                        <m:t>𝟒</m:t>
                      </m:r>
                      <m:r>
                        <a:rPr lang="en-US" sz="1800" b="1">
                          <a:solidFill>
                            <a:schemeClr val="bg1"/>
                          </a:solidFill>
                          <a:latin typeface="Cambria Math" panose="02040503050406030204" pitchFamily="18" charset="0"/>
                          <a:cs typeface="+mj-cs"/>
                        </a:rPr>
                        <m:t>=</m:t>
                      </m:r>
                      <m:r>
                        <a:rPr lang="en-US" sz="1800" b="1">
                          <a:solidFill>
                            <a:schemeClr val="bg1"/>
                          </a:solidFill>
                          <a:latin typeface="Cambria Math" panose="02040503050406030204" pitchFamily="18" charset="0"/>
                          <a:cs typeface="+mj-cs"/>
                        </a:rPr>
                        <m:t>2</m:t>
                      </m:r>
                      <m:r>
                        <a:rPr lang="en-US" sz="1800" b="1" i="0" smtClean="0">
                          <a:solidFill>
                            <a:schemeClr val="bg1"/>
                          </a:solidFill>
                          <a:latin typeface="Cambria Math" panose="02040503050406030204" pitchFamily="18" charset="0"/>
                          <a:cs typeface="+mj-cs"/>
                        </a:rPr>
                        <m:t>𝟕</m:t>
                      </m:r>
                      <m:r>
                        <a:rPr lang="en-US" sz="1800" b="1">
                          <a:solidFill>
                            <a:schemeClr val="bg1"/>
                          </a:solidFill>
                          <a:latin typeface="Cambria Math" panose="02040503050406030204" pitchFamily="18" charset="0"/>
                          <a:cs typeface="+mj-cs"/>
                        </a:rPr>
                        <m:t>.</m:t>
                      </m:r>
                      <m:r>
                        <a:rPr lang="en-US" sz="1800" b="1">
                          <a:solidFill>
                            <a:schemeClr val="bg1"/>
                          </a:solidFill>
                          <a:latin typeface="Cambria Math" panose="02040503050406030204" pitchFamily="18" charset="0"/>
                          <a:cs typeface="+mj-cs"/>
                        </a:rPr>
                        <m:t>8</m:t>
                      </m:r>
                      <m:r>
                        <a:rPr lang="en-US" sz="1800" b="1">
                          <a:solidFill>
                            <a:schemeClr val="bg1"/>
                          </a:solidFill>
                          <a:latin typeface="Cambria Math" panose="02040503050406030204" pitchFamily="18" charset="0"/>
                          <a:cs typeface="+mj-cs"/>
                        </a:rPr>
                        <m:t> </m:t>
                      </m:r>
                      <m:r>
                        <a:rPr lang="en-US" sz="1800" b="1">
                          <a:solidFill>
                            <a:schemeClr val="bg1"/>
                          </a:solidFill>
                          <a:latin typeface="Cambria Math" panose="02040503050406030204" pitchFamily="18" charset="0"/>
                          <a:cs typeface="+mj-cs"/>
                        </a:rPr>
                        <m:t>𝑠𝑒𝑐𝑜𝑛𝑑</m:t>
                      </m:r>
                    </m:oMath>
                  </m:oMathPara>
                </a14:m>
                <a:endParaRPr lang="en-US" sz="1800" b="1" dirty="0">
                  <a:solidFill>
                    <a:schemeClr val="bg1"/>
                  </a:solidFill>
                  <a:cs typeface="+mj-cs"/>
                </a:endParaRPr>
              </a:p>
              <a:p>
                <a:pPr marL="0" indent="0">
                  <a:buNone/>
                </a:pPr>
                <a:endParaRPr lang="en-US" sz="1800" b="1" dirty="0">
                  <a:solidFill>
                    <a:schemeClr val="bg1"/>
                  </a:solidFill>
                  <a:cs typeface="+mj-cs"/>
                </a:endParaRPr>
              </a:p>
              <a:p>
                <a:pPr marL="0" indent="0">
                  <a:buNone/>
                </a:pPr>
                <a14:m>
                  <m:oMathPara xmlns:m="http://schemas.openxmlformats.org/officeDocument/2006/math">
                    <m:oMathParaPr>
                      <m:jc m:val="left"/>
                    </m:oMathParaPr>
                    <m:oMath xmlns:m="http://schemas.openxmlformats.org/officeDocument/2006/math">
                      <m:r>
                        <a:rPr lang="en-US" sz="1800" b="1">
                          <a:solidFill>
                            <a:schemeClr val="bg1"/>
                          </a:solidFill>
                          <a:latin typeface="Cambria Math" panose="02040503050406030204" pitchFamily="18" charset="0"/>
                          <a:cs typeface="+mj-cs"/>
                        </a:rPr>
                        <m:t>𝑄</m:t>
                      </m:r>
                      <m:r>
                        <a:rPr lang="en-US" sz="1800" b="1">
                          <a:solidFill>
                            <a:schemeClr val="bg1"/>
                          </a:solidFill>
                          <a:latin typeface="Cambria Math" panose="02040503050406030204" pitchFamily="18" charset="0"/>
                          <a:cs typeface="+mj-cs"/>
                        </a:rPr>
                        <m:t>=</m:t>
                      </m:r>
                      <m:r>
                        <a:rPr lang="en-US" sz="1800" b="1" i="0" smtClean="0">
                          <a:solidFill>
                            <a:schemeClr val="bg1"/>
                          </a:solidFill>
                          <a:latin typeface="Cambria Math" panose="02040503050406030204" pitchFamily="18" charset="0"/>
                          <a:cs typeface="+mj-cs"/>
                        </a:rPr>
                        <m:t>𝟏𝟐𝟖</m:t>
                      </m:r>
                      <m:r>
                        <a:rPr lang="en-US" sz="1800" b="1">
                          <a:solidFill>
                            <a:schemeClr val="bg1"/>
                          </a:solidFill>
                          <a:latin typeface="Cambria Math" panose="02040503050406030204" pitchFamily="18" charset="0"/>
                          <a:cs typeface="+mj-cs"/>
                        </a:rPr>
                        <m:t> </m:t>
                      </m:r>
                      <m:r>
                        <a:rPr lang="en-US" sz="1800" b="1">
                          <a:solidFill>
                            <a:schemeClr val="bg1"/>
                          </a:solidFill>
                          <a:latin typeface="Cambria Math" panose="02040503050406030204" pitchFamily="18" charset="0"/>
                          <a:cs typeface="+mj-cs"/>
                        </a:rPr>
                        <m:t>𝑏𝑎𝑔</m:t>
                      </m:r>
                      <m:r>
                        <a:rPr lang="en-US" sz="1800" b="1">
                          <a:solidFill>
                            <a:schemeClr val="bg1"/>
                          </a:solidFill>
                          <a:latin typeface="Cambria Math" panose="02040503050406030204" pitchFamily="18" charset="0"/>
                          <a:cs typeface="+mj-cs"/>
                        </a:rPr>
                        <m:t> </m:t>
                      </m:r>
                      <m:r>
                        <a:rPr lang="en-US" sz="1800" b="1">
                          <a:solidFill>
                            <a:schemeClr val="bg1"/>
                          </a:solidFill>
                          <a:latin typeface="Cambria Math" panose="02040503050406030204" pitchFamily="18" charset="0"/>
                          <a:cs typeface="+mj-cs"/>
                        </a:rPr>
                        <m:t>𝑝𝑒𝑟</m:t>
                      </m:r>
                      <m:r>
                        <a:rPr lang="en-US" sz="1800" b="1">
                          <a:solidFill>
                            <a:schemeClr val="bg1"/>
                          </a:solidFill>
                          <a:latin typeface="Cambria Math" panose="02040503050406030204" pitchFamily="18" charset="0"/>
                          <a:cs typeface="+mj-cs"/>
                        </a:rPr>
                        <m:t> </m:t>
                      </m:r>
                      <m:r>
                        <a:rPr lang="en-US" sz="1800" b="1">
                          <a:solidFill>
                            <a:schemeClr val="bg1"/>
                          </a:solidFill>
                          <a:latin typeface="Cambria Math" panose="02040503050406030204" pitchFamily="18" charset="0"/>
                          <a:cs typeface="+mj-cs"/>
                        </a:rPr>
                        <m:t>h</m:t>
                      </m:r>
                      <m:r>
                        <a:rPr lang="en-US" sz="1800" b="1">
                          <a:solidFill>
                            <a:schemeClr val="bg1"/>
                          </a:solidFill>
                          <a:latin typeface="Cambria Math" panose="02040503050406030204" pitchFamily="18" charset="0"/>
                          <a:cs typeface="+mj-cs"/>
                        </a:rPr>
                        <m:t>𝑜𝑢𝑟</m:t>
                      </m:r>
                    </m:oMath>
                  </m:oMathPara>
                </a14:m>
                <a:endParaRPr lang="en-US" sz="1800" b="1" dirty="0">
                  <a:solidFill>
                    <a:schemeClr val="bg1"/>
                  </a:solidFill>
                  <a:cs typeface="+mj-cs"/>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29862" y="1690688"/>
                <a:ext cx="10515600" cy="4351338"/>
              </a:xfrm>
              <a:blipFill rotWithShape="0">
                <a:blip r:embed="rId2"/>
                <a:stretch>
                  <a:fillRect l="-464" t="-1261" b="-140"/>
                </a:stretch>
              </a:blipFill>
            </p:spPr>
            <p:txBody>
              <a:bodyPr/>
              <a:lstStyle/>
              <a:p>
                <a:r>
                  <a:rPr lang="ar-SA">
                    <a:noFill/>
                  </a:rPr>
                  <a:t> </a:t>
                </a:r>
              </a:p>
            </p:txBody>
          </p:sp>
        </mc:Fallback>
      </mc:AlternateContent>
    </p:spTree>
    <p:extLst>
      <p:ext uri="{BB962C8B-B14F-4D97-AF65-F5344CB8AC3E}">
        <p14:creationId xmlns:p14="http://schemas.microsoft.com/office/powerpoint/2010/main" val="85665793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10442"/>
            <a:ext cx="10515600" cy="1325563"/>
          </a:xfrm>
        </p:spPr>
        <p:txBody>
          <a:bodyPr>
            <a:normAutofit/>
          </a:bodyPr>
          <a:lstStyle/>
          <a:p>
            <a:pPr algn="l"/>
            <a:r>
              <a:rPr lang="en-US" sz="3600" b="1" dirty="0">
                <a:solidFill>
                  <a:srgbClr val="FFC000"/>
                </a:solidFill>
                <a:latin typeface="Times New Roman" panose="02020603050405020304" pitchFamily="18" charset="0"/>
                <a:cs typeface="Times New Roman" panose="02020603050405020304" pitchFamily="18" charset="0"/>
              </a:rPr>
              <a:t>Dimension of plastic bag</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0" y="1520652"/>
                <a:ext cx="10515600" cy="4351338"/>
              </a:xfrm>
            </p:spPr>
            <p:txBody>
              <a:bodyPr>
                <a:normAutofit lnSpcReduction="10000"/>
              </a:bodyPr>
              <a:lstStyle/>
              <a:p>
                <a:pPr marL="0" indent="0">
                  <a:buNone/>
                </a:pPr>
                <a:r>
                  <a:rPr lang="en-US" sz="1800" b="1" dirty="0">
                    <a:solidFill>
                      <a:schemeClr val="bg1"/>
                    </a:solidFill>
                    <a:cs typeface="+mj-cs"/>
                  </a:rPr>
                  <a:t>Diameter of plastic bag = </a:t>
                </a:r>
                <a14:m>
                  <m:oMath xmlns:m="http://schemas.openxmlformats.org/officeDocument/2006/math">
                    <m:r>
                      <a:rPr lang="en-US" sz="1800" b="1">
                        <a:solidFill>
                          <a:schemeClr val="bg1"/>
                        </a:solidFill>
                        <a:latin typeface="Cambria Math" panose="02040503050406030204" pitchFamily="18" charset="0"/>
                        <a:cs typeface="+mj-cs"/>
                      </a:rPr>
                      <m:t>(</m:t>
                    </m:r>
                    <m:r>
                      <a:rPr lang="en-US" sz="1800" b="1">
                        <a:solidFill>
                          <a:schemeClr val="bg1"/>
                        </a:solidFill>
                        <a:latin typeface="Cambria Math" panose="02040503050406030204" pitchFamily="18" charset="0"/>
                        <a:cs typeface="+mj-cs"/>
                      </a:rPr>
                      <m:t>𝑤𝑖𝑑𝑡</m:t>
                    </m:r>
                    <m:r>
                      <a:rPr lang="en-US" sz="1800" b="1">
                        <a:solidFill>
                          <a:schemeClr val="bg1"/>
                        </a:solidFill>
                        <a:latin typeface="Cambria Math" panose="02040503050406030204" pitchFamily="18" charset="0"/>
                        <a:cs typeface="+mj-cs"/>
                      </a:rPr>
                      <m:t>h</m:t>
                    </m:r>
                    <m:r>
                      <a:rPr lang="en-US" sz="1800" b="1">
                        <a:solidFill>
                          <a:schemeClr val="bg1"/>
                        </a:solidFill>
                        <a:latin typeface="Cambria Math" panose="02040503050406030204" pitchFamily="18" charset="0"/>
                        <a:cs typeface="+mj-cs"/>
                      </a:rPr>
                      <m:t> </m:t>
                    </m:r>
                    <m:r>
                      <a:rPr lang="en-US" sz="1800" b="1">
                        <a:solidFill>
                          <a:schemeClr val="bg1"/>
                        </a:solidFill>
                        <a:latin typeface="Cambria Math" panose="02040503050406030204" pitchFamily="18" charset="0"/>
                        <a:cs typeface="+mj-cs"/>
                      </a:rPr>
                      <m:t>𝑜𝑓</m:t>
                    </m:r>
                    <m:r>
                      <a:rPr lang="en-US" sz="1800" b="1">
                        <a:solidFill>
                          <a:schemeClr val="bg1"/>
                        </a:solidFill>
                        <a:latin typeface="Cambria Math" panose="02040503050406030204" pitchFamily="18" charset="0"/>
                        <a:cs typeface="+mj-cs"/>
                      </a:rPr>
                      <m:t> </m:t>
                    </m:r>
                    <m:r>
                      <a:rPr lang="en-US" sz="1800" b="1">
                        <a:solidFill>
                          <a:schemeClr val="bg1"/>
                        </a:solidFill>
                        <a:latin typeface="Cambria Math" panose="02040503050406030204" pitchFamily="18" charset="0"/>
                        <a:cs typeface="+mj-cs"/>
                      </a:rPr>
                      <m:t>𝑝𝑙𝑎𝑠𝑡𝑖𝑐</m:t>
                    </m:r>
                    <m:r>
                      <a:rPr lang="en-US" sz="1800" b="1">
                        <a:solidFill>
                          <a:schemeClr val="bg1"/>
                        </a:solidFill>
                        <a:latin typeface="Cambria Math" panose="02040503050406030204" pitchFamily="18" charset="0"/>
                        <a:cs typeface="+mj-cs"/>
                      </a:rPr>
                      <m:t> </m:t>
                    </m:r>
                    <m:r>
                      <a:rPr lang="en-US" sz="1800" b="1">
                        <a:solidFill>
                          <a:schemeClr val="bg1"/>
                        </a:solidFill>
                        <a:latin typeface="Cambria Math" panose="02040503050406030204" pitchFamily="18" charset="0"/>
                        <a:cs typeface="+mj-cs"/>
                      </a:rPr>
                      <m:t>𝑟𝑜𝑙𝑙</m:t>
                    </m:r>
                    <m:r>
                      <a:rPr lang="en-US" sz="1800" b="1">
                        <a:solidFill>
                          <a:schemeClr val="bg1"/>
                        </a:solidFill>
                        <a:latin typeface="Cambria Math" panose="02040503050406030204" pitchFamily="18" charset="0"/>
                        <a:cs typeface="+mj-cs"/>
                      </a:rPr>
                      <m:t>−</m:t>
                    </m:r>
                    <m:r>
                      <a:rPr lang="en-US" sz="1800" b="1">
                        <a:solidFill>
                          <a:schemeClr val="bg1"/>
                        </a:solidFill>
                        <a:latin typeface="Cambria Math" panose="02040503050406030204" pitchFamily="18" charset="0"/>
                        <a:cs typeface="+mj-cs"/>
                      </a:rPr>
                      <m:t>2</m:t>
                    </m:r>
                    <m:r>
                      <a:rPr lang="en-US" sz="1800" b="1">
                        <a:solidFill>
                          <a:schemeClr val="bg1"/>
                        </a:solidFill>
                        <a:latin typeface="Cambria Math" panose="02040503050406030204" pitchFamily="18" charset="0"/>
                        <a:cs typeface="+mj-cs"/>
                      </a:rPr>
                      <m:t> </m:t>
                    </m:r>
                    <m:r>
                      <a:rPr lang="en-US" sz="1800" b="1">
                        <a:solidFill>
                          <a:schemeClr val="bg1"/>
                        </a:solidFill>
                        <a:latin typeface="Cambria Math" panose="02040503050406030204" pitchFamily="18" charset="0"/>
                        <a:cs typeface="+mj-cs"/>
                      </a:rPr>
                      <m:t>𝑐𝑚</m:t>
                    </m:r>
                    <m:r>
                      <a:rPr lang="en-US" sz="1800" b="1">
                        <a:solidFill>
                          <a:schemeClr val="bg1"/>
                        </a:solidFill>
                        <a:latin typeface="Cambria Math" panose="02040503050406030204" pitchFamily="18" charset="0"/>
                        <a:cs typeface="+mj-cs"/>
                      </a:rPr>
                      <m:t> </m:t>
                    </m:r>
                    <m:r>
                      <a:rPr lang="en-US" sz="1800" b="1">
                        <a:solidFill>
                          <a:schemeClr val="bg1"/>
                        </a:solidFill>
                        <a:latin typeface="Cambria Math" panose="02040503050406030204" pitchFamily="18" charset="0"/>
                        <a:cs typeface="+mj-cs"/>
                      </a:rPr>
                      <m:t>𝑓𝑜𝑟</m:t>
                    </m:r>
                    <m:r>
                      <a:rPr lang="en-US" sz="1800" b="1">
                        <a:solidFill>
                          <a:schemeClr val="bg1"/>
                        </a:solidFill>
                        <a:latin typeface="Cambria Math" panose="02040503050406030204" pitchFamily="18" charset="0"/>
                        <a:cs typeface="+mj-cs"/>
                      </a:rPr>
                      <m:t> </m:t>
                    </m:r>
                    <m:r>
                      <a:rPr lang="en-US" sz="1800" b="1">
                        <a:solidFill>
                          <a:schemeClr val="bg1"/>
                        </a:solidFill>
                        <a:latin typeface="Cambria Math" panose="02040503050406030204" pitchFamily="18" charset="0"/>
                        <a:cs typeface="+mj-cs"/>
                      </a:rPr>
                      <m:t>𝑤𝑒𝑙𝑑𝑖𝑛𝑔</m:t>
                    </m:r>
                    <m:r>
                      <a:rPr lang="en-US" sz="1800" b="1">
                        <a:solidFill>
                          <a:schemeClr val="bg1"/>
                        </a:solidFill>
                        <a:latin typeface="Cambria Math" panose="02040503050406030204" pitchFamily="18" charset="0"/>
                        <a:cs typeface="+mj-cs"/>
                      </a:rPr>
                      <m:t>)/</m:t>
                    </m:r>
                    <m:r>
                      <a:rPr lang="en-US" sz="1800" b="1">
                        <a:solidFill>
                          <a:schemeClr val="bg1"/>
                        </a:solidFill>
                        <a:latin typeface="Cambria Math" panose="02040503050406030204" pitchFamily="18" charset="0"/>
                        <a:cs typeface="+mj-cs"/>
                      </a:rPr>
                      <m:t>𝜋</m:t>
                    </m:r>
                  </m:oMath>
                </a14:m>
                <a:endParaRPr lang="en-US" sz="1800" b="1" dirty="0">
                  <a:solidFill>
                    <a:schemeClr val="bg1"/>
                  </a:solidFill>
                  <a:cs typeface="+mj-cs"/>
                </a:endParaRPr>
              </a:p>
              <a:p>
                <a:pPr marL="0" indent="0">
                  <a:buNone/>
                </a:pPr>
                <a:r>
                  <a:rPr lang="en-US" sz="1800" b="1" dirty="0">
                    <a:solidFill>
                      <a:schemeClr val="bg1"/>
                    </a:solidFill>
                    <a:cs typeface="+mj-cs"/>
                  </a:rPr>
                  <a:t>Diameter of plastic bag = 37.5 cm</a:t>
                </a:r>
              </a:p>
              <a:p>
                <a:pPr marL="0" indent="0">
                  <a:buNone/>
                </a:pPr>
                <a:endParaRPr lang="en-US" sz="1800" b="1" dirty="0">
                  <a:solidFill>
                    <a:schemeClr val="bg1"/>
                  </a:solidFill>
                  <a:cs typeface="+mj-cs"/>
                </a:endParaRPr>
              </a:p>
              <a:p>
                <a:pPr marL="0" indent="0">
                  <a:buNone/>
                </a:pPr>
                <a:r>
                  <a:rPr lang="en-US" sz="1800" b="1" dirty="0">
                    <a:solidFill>
                      <a:schemeClr val="bg1"/>
                    </a:solidFill>
                    <a:cs typeface="+mj-cs"/>
                  </a:rPr>
                  <a:t>The volume of the wood shavings</a:t>
                </a:r>
              </a:p>
              <a:p>
                <a:pPr marL="0" indent="0">
                  <a:buNone/>
                </a:pPr>
                <a:r>
                  <a:rPr lang="en-US" sz="1800" b="1" dirty="0">
                    <a:solidFill>
                      <a:schemeClr val="bg1"/>
                    </a:solidFill>
                    <a:cs typeface="+mj-cs"/>
                  </a:rPr>
                  <a:t>= </a:t>
                </a:r>
                <a14:m>
                  <m:oMath xmlns:m="http://schemas.openxmlformats.org/officeDocument/2006/math">
                    <m:f>
                      <m:fPr>
                        <m:ctrlPr>
                          <a:rPr lang="en-US" sz="1800" b="1" i="1">
                            <a:solidFill>
                              <a:schemeClr val="bg1"/>
                            </a:solidFill>
                            <a:latin typeface="Cambria Math" panose="02040503050406030204" pitchFamily="18" charset="0"/>
                            <a:cs typeface="+mj-cs"/>
                          </a:rPr>
                        </m:ctrlPr>
                      </m:fPr>
                      <m:num>
                        <m:r>
                          <a:rPr lang="en-US" sz="1800" b="1">
                            <a:solidFill>
                              <a:schemeClr val="bg1"/>
                            </a:solidFill>
                            <a:latin typeface="Cambria Math" panose="02040503050406030204" pitchFamily="18" charset="0"/>
                            <a:cs typeface="+mj-cs"/>
                          </a:rPr>
                          <m:t>5</m:t>
                        </m:r>
                        <m:r>
                          <a:rPr lang="en-US" sz="1800" b="1">
                            <a:solidFill>
                              <a:schemeClr val="bg1"/>
                            </a:solidFill>
                            <a:latin typeface="Cambria Math" panose="02040503050406030204" pitchFamily="18" charset="0"/>
                            <a:cs typeface="+mj-cs"/>
                          </a:rPr>
                          <m:t> </m:t>
                        </m:r>
                        <m:r>
                          <a:rPr lang="en-US" sz="1800" b="1">
                            <a:solidFill>
                              <a:schemeClr val="bg1"/>
                            </a:solidFill>
                            <a:latin typeface="Cambria Math" panose="02040503050406030204" pitchFamily="18" charset="0"/>
                            <a:cs typeface="+mj-cs"/>
                          </a:rPr>
                          <m:t>𝐾𝑔</m:t>
                        </m:r>
                      </m:num>
                      <m:den>
                        <m:r>
                          <a:rPr lang="en-US" sz="1800" b="1">
                            <a:solidFill>
                              <a:schemeClr val="bg1"/>
                            </a:solidFill>
                            <a:latin typeface="Cambria Math" panose="02040503050406030204" pitchFamily="18" charset="0"/>
                            <a:cs typeface="+mj-cs"/>
                          </a:rPr>
                          <m:t>217</m:t>
                        </m:r>
                        <m:r>
                          <a:rPr lang="en-US" sz="1800" b="1">
                            <a:solidFill>
                              <a:schemeClr val="bg1"/>
                            </a:solidFill>
                            <a:latin typeface="Cambria Math" panose="02040503050406030204" pitchFamily="18" charset="0"/>
                            <a:cs typeface="+mj-cs"/>
                          </a:rPr>
                          <m:t>.</m:t>
                        </m:r>
                        <m:r>
                          <a:rPr lang="en-US" sz="1800" b="1">
                            <a:solidFill>
                              <a:schemeClr val="bg1"/>
                            </a:solidFill>
                            <a:latin typeface="Cambria Math" panose="02040503050406030204" pitchFamily="18" charset="0"/>
                            <a:cs typeface="+mj-cs"/>
                          </a:rPr>
                          <m:t>3</m:t>
                        </m:r>
                        <m:f>
                          <m:fPr>
                            <m:ctrlPr>
                              <a:rPr lang="en-US" sz="1800" b="1" i="1">
                                <a:solidFill>
                                  <a:schemeClr val="bg1"/>
                                </a:solidFill>
                                <a:latin typeface="Cambria Math" panose="02040503050406030204" pitchFamily="18" charset="0"/>
                                <a:cs typeface="+mj-cs"/>
                              </a:rPr>
                            </m:ctrlPr>
                          </m:fPr>
                          <m:num>
                            <m:r>
                              <a:rPr lang="en-US" sz="1800" b="1">
                                <a:solidFill>
                                  <a:schemeClr val="bg1"/>
                                </a:solidFill>
                                <a:latin typeface="Cambria Math" panose="02040503050406030204" pitchFamily="18" charset="0"/>
                                <a:cs typeface="+mj-cs"/>
                              </a:rPr>
                              <m:t>𝐾𝑔</m:t>
                            </m:r>
                          </m:num>
                          <m:den>
                            <m:sSup>
                              <m:sSupPr>
                                <m:ctrlPr>
                                  <a:rPr lang="en-US" sz="1800" b="1" i="1">
                                    <a:solidFill>
                                      <a:schemeClr val="bg1"/>
                                    </a:solidFill>
                                    <a:latin typeface="Cambria Math" panose="02040503050406030204" pitchFamily="18" charset="0"/>
                                    <a:cs typeface="+mj-cs"/>
                                  </a:rPr>
                                </m:ctrlPr>
                              </m:sSupPr>
                              <m:e>
                                <m:r>
                                  <a:rPr lang="en-US" sz="1800" b="1">
                                    <a:solidFill>
                                      <a:schemeClr val="bg1"/>
                                    </a:solidFill>
                                    <a:latin typeface="Cambria Math" panose="02040503050406030204" pitchFamily="18" charset="0"/>
                                    <a:cs typeface="+mj-cs"/>
                                  </a:rPr>
                                  <m:t>𝑚</m:t>
                                </m:r>
                              </m:e>
                              <m:sup>
                                <m:r>
                                  <a:rPr lang="en-US" sz="1800" b="1">
                                    <a:solidFill>
                                      <a:schemeClr val="bg1"/>
                                    </a:solidFill>
                                    <a:latin typeface="Cambria Math" panose="02040503050406030204" pitchFamily="18" charset="0"/>
                                    <a:cs typeface="+mj-cs"/>
                                  </a:rPr>
                                  <m:t>3</m:t>
                                </m:r>
                              </m:sup>
                            </m:sSup>
                          </m:den>
                        </m:f>
                      </m:den>
                    </m:f>
                    <m:r>
                      <a:rPr lang="en-US" sz="1800" b="1">
                        <a:solidFill>
                          <a:schemeClr val="bg1"/>
                        </a:solidFill>
                        <a:latin typeface="Cambria Math" panose="02040503050406030204" pitchFamily="18" charset="0"/>
                        <a:cs typeface="+mj-cs"/>
                      </a:rPr>
                      <m:t>=</m:t>
                    </m:r>
                    <m:r>
                      <a:rPr lang="en-US" sz="1800" b="1">
                        <a:solidFill>
                          <a:schemeClr val="bg1"/>
                        </a:solidFill>
                        <a:latin typeface="Cambria Math" panose="02040503050406030204" pitchFamily="18" charset="0"/>
                        <a:cs typeface="+mj-cs"/>
                      </a:rPr>
                      <m:t>0</m:t>
                    </m:r>
                    <m:r>
                      <a:rPr lang="en-US" sz="1800" b="1">
                        <a:solidFill>
                          <a:schemeClr val="bg1"/>
                        </a:solidFill>
                        <a:latin typeface="Cambria Math" panose="02040503050406030204" pitchFamily="18" charset="0"/>
                        <a:cs typeface="+mj-cs"/>
                      </a:rPr>
                      <m:t>.</m:t>
                    </m:r>
                    <m:r>
                      <a:rPr lang="en-US" sz="1800" b="1">
                        <a:solidFill>
                          <a:schemeClr val="bg1"/>
                        </a:solidFill>
                        <a:latin typeface="Cambria Math" panose="02040503050406030204" pitchFamily="18" charset="0"/>
                        <a:cs typeface="+mj-cs"/>
                      </a:rPr>
                      <m:t>02301</m:t>
                    </m:r>
                    <m:r>
                      <a:rPr lang="en-US" sz="1800" b="1">
                        <a:solidFill>
                          <a:schemeClr val="bg1"/>
                        </a:solidFill>
                        <a:latin typeface="Cambria Math" panose="02040503050406030204" pitchFamily="18" charset="0"/>
                        <a:cs typeface="+mj-cs"/>
                      </a:rPr>
                      <m:t> </m:t>
                    </m:r>
                    <m:sSup>
                      <m:sSupPr>
                        <m:ctrlPr>
                          <a:rPr lang="en-US" sz="1800" b="1" i="1">
                            <a:solidFill>
                              <a:schemeClr val="bg1"/>
                            </a:solidFill>
                            <a:latin typeface="Cambria Math" panose="02040503050406030204" pitchFamily="18" charset="0"/>
                            <a:cs typeface="+mj-cs"/>
                          </a:rPr>
                        </m:ctrlPr>
                      </m:sSupPr>
                      <m:e>
                        <m:r>
                          <a:rPr lang="en-US" sz="1800" b="1">
                            <a:solidFill>
                              <a:schemeClr val="bg1"/>
                            </a:solidFill>
                            <a:latin typeface="Cambria Math" panose="02040503050406030204" pitchFamily="18" charset="0"/>
                            <a:cs typeface="+mj-cs"/>
                          </a:rPr>
                          <m:t>𝑚</m:t>
                        </m:r>
                      </m:e>
                      <m:sup>
                        <m:r>
                          <a:rPr lang="en-US" sz="1800" b="1">
                            <a:solidFill>
                              <a:schemeClr val="bg1"/>
                            </a:solidFill>
                            <a:latin typeface="Cambria Math" panose="02040503050406030204" pitchFamily="18" charset="0"/>
                            <a:cs typeface="+mj-cs"/>
                          </a:rPr>
                          <m:t>3</m:t>
                        </m:r>
                      </m:sup>
                    </m:sSup>
                  </m:oMath>
                </a14:m>
                <a:r>
                  <a:rPr lang="en-US" sz="1800" b="1" dirty="0">
                    <a:solidFill>
                      <a:schemeClr val="bg1"/>
                    </a:solidFill>
                    <a:cs typeface="+mj-cs"/>
                  </a:rPr>
                  <a:t> = </a:t>
                </a:r>
                <a14:m>
                  <m:oMath xmlns:m="http://schemas.openxmlformats.org/officeDocument/2006/math">
                    <m:r>
                      <a:rPr lang="en-US" sz="1800" b="1">
                        <a:solidFill>
                          <a:schemeClr val="bg1"/>
                        </a:solidFill>
                        <a:latin typeface="Cambria Math" panose="02040503050406030204" pitchFamily="18" charset="0"/>
                        <a:cs typeface="+mj-cs"/>
                      </a:rPr>
                      <m:t>23010</m:t>
                    </m:r>
                    <m:r>
                      <a:rPr lang="en-US" sz="1800" b="1">
                        <a:solidFill>
                          <a:schemeClr val="bg1"/>
                        </a:solidFill>
                        <a:latin typeface="Cambria Math" panose="02040503050406030204" pitchFamily="18" charset="0"/>
                        <a:cs typeface="+mj-cs"/>
                      </a:rPr>
                      <m:t> </m:t>
                    </m:r>
                    <m:r>
                      <a:rPr lang="en-US" sz="1800" b="1">
                        <a:solidFill>
                          <a:schemeClr val="bg1"/>
                        </a:solidFill>
                        <a:latin typeface="Cambria Math" panose="02040503050406030204" pitchFamily="18" charset="0"/>
                        <a:cs typeface="+mj-cs"/>
                      </a:rPr>
                      <m:t>𝑐</m:t>
                    </m:r>
                    <m:sSup>
                      <m:sSupPr>
                        <m:ctrlPr>
                          <a:rPr lang="en-US" sz="1800" b="1" i="1">
                            <a:solidFill>
                              <a:schemeClr val="bg1"/>
                            </a:solidFill>
                            <a:latin typeface="Cambria Math" panose="02040503050406030204" pitchFamily="18" charset="0"/>
                            <a:cs typeface="+mj-cs"/>
                          </a:rPr>
                        </m:ctrlPr>
                      </m:sSupPr>
                      <m:e>
                        <m:r>
                          <a:rPr lang="en-US" sz="1800" b="1">
                            <a:solidFill>
                              <a:schemeClr val="bg1"/>
                            </a:solidFill>
                            <a:latin typeface="Cambria Math" panose="02040503050406030204" pitchFamily="18" charset="0"/>
                            <a:cs typeface="+mj-cs"/>
                          </a:rPr>
                          <m:t>𝑚</m:t>
                        </m:r>
                      </m:e>
                      <m:sup>
                        <m:r>
                          <a:rPr lang="en-US" sz="1800" b="1">
                            <a:solidFill>
                              <a:schemeClr val="bg1"/>
                            </a:solidFill>
                            <a:latin typeface="Cambria Math" panose="02040503050406030204" pitchFamily="18" charset="0"/>
                            <a:cs typeface="+mj-cs"/>
                          </a:rPr>
                          <m:t>3</m:t>
                        </m:r>
                      </m:sup>
                    </m:sSup>
                  </m:oMath>
                </a14:m>
                <a:endParaRPr lang="en-US" sz="1800" b="1" dirty="0">
                  <a:solidFill>
                    <a:schemeClr val="bg1"/>
                  </a:solidFill>
                  <a:cs typeface="+mj-cs"/>
                </a:endParaRPr>
              </a:p>
              <a:p>
                <a:pPr marL="0" indent="0">
                  <a:buNone/>
                </a:pPr>
                <a:endParaRPr lang="en-US" sz="1800" b="1" dirty="0">
                  <a:solidFill>
                    <a:schemeClr val="bg1"/>
                  </a:solidFill>
                  <a:cs typeface="+mj-cs"/>
                </a:endParaRPr>
              </a:p>
              <a:p>
                <a:pPr marL="0" indent="0">
                  <a:buNone/>
                </a:pPr>
                <a14:m>
                  <m:oMathPara xmlns:m="http://schemas.openxmlformats.org/officeDocument/2006/math">
                    <m:oMathParaPr>
                      <m:jc m:val="left"/>
                    </m:oMathParaPr>
                    <m:oMath xmlns:m="http://schemas.openxmlformats.org/officeDocument/2006/math">
                      <m:r>
                        <a:rPr lang="en-US" sz="1800" b="1">
                          <a:solidFill>
                            <a:schemeClr val="bg1"/>
                          </a:solidFill>
                          <a:latin typeface="Cambria Math" panose="02040503050406030204" pitchFamily="18" charset="0"/>
                          <a:cs typeface="+mj-cs"/>
                        </a:rPr>
                        <m:t>𝑙𝑟</m:t>
                      </m:r>
                      <m:r>
                        <a:rPr lang="en-US" sz="1800" b="1">
                          <a:solidFill>
                            <a:schemeClr val="bg1"/>
                          </a:solidFill>
                          <a:latin typeface="Cambria Math" panose="02040503050406030204" pitchFamily="18" charset="0"/>
                          <a:cs typeface="+mj-cs"/>
                        </a:rPr>
                        <m:t>=</m:t>
                      </m:r>
                      <m:f>
                        <m:fPr>
                          <m:ctrlPr>
                            <a:rPr lang="en-US" sz="1800" b="1" i="1">
                              <a:solidFill>
                                <a:schemeClr val="bg1"/>
                              </a:solidFill>
                              <a:latin typeface="Cambria Math" panose="02040503050406030204" pitchFamily="18" charset="0"/>
                              <a:cs typeface="+mj-cs"/>
                            </a:rPr>
                          </m:ctrlPr>
                        </m:fPr>
                        <m:num>
                          <m:r>
                            <a:rPr lang="en-US" sz="1800" b="1">
                              <a:solidFill>
                                <a:schemeClr val="bg1"/>
                              </a:solidFill>
                              <a:latin typeface="Cambria Math" panose="02040503050406030204" pitchFamily="18" charset="0"/>
                              <a:cs typeface="+mj-cs"/>
                            </a:rPr>
                            <m:t>𝑉</m:t>
                          </m:r>
                        </m:num>
                        <m:den>
                          <m:r>
                            <a:rPr lang="en-US" sz="1800" b="1">
                              <a:solidFill>
                                <a:schemeClr val="bg1"/>
                              </a:solidFill>
                              <a:latin typeface="Cambria Math" panose="02040503050406030204" pitchFamily="18" charset="0"/>
                              <a:cs typeface="+mj-cs"/>
                            </a:rPr>
                            <m:t>𝜋</m:t>
                          </m:r>
                          <m:r>
                            <a:rPr lang="en-US" sz="1800" b="1">
                              <a:solidFill>
                                <a:schemeClr val="bg1"/>
                              </a:solidFill>
                              <a:latin typeface="Cambria Math" panose="02040503050406030204" pitchFamily="18" charset="0"/>
                              <a:cs typeface="+mj-cs"/>
                            </a:rPr>
                            <m:t>∗</m:t>
                          </m:r>
                          <m:sSup>
                            <m:sSupPr>
                              <m:ctrlPr>
                                <a:rPr lang="en-US" sz="1800" b="1" i="1">
                                  <a:solidFill>
                                    <a:schemeClr val="bg1"/>
                                  </a:solidFill>
                                  <a:latin typeface="Cambria Math" panose="02040503050406030204" pitchFamily="18" charset="0"/>
                                  <a:cs typeface="+mj-cs"/>
                                </a:rPr>
                              </m:ctrlPr>
                            </m:sSupPr>
                            <m:e>
                              <m:r>
                                <a:rPr lang="en-US" sz="1800" b="1">
                                  <a:solidFill>
                                    <a:schemeClr val="bg1"/>
                                  </a:solidFill>
                                  <a:latin typeface="Cambria Math" panose="02040503050406030204" pitchFamily="18" charset="0"/>
                                  <a:cs typeface="+mj-cs"/>
                                </a:rPr>
                                <m:t>𝑟</m:t>
                              </m:r>
                            </m:e>
                            <m:sup>
                              <m:r>
                                <a:rPr lang="en-US" sz="1800" b="1">
                                  <a:solidFill>
                                    <a:schemeClr val="bg1"/>
                                  </a:solidFill>
                                  <a:latin typeface="Cambria Math" panose="02040503050406030204" pitchFamily="18" charset="0"/>
                                  <a:cs typeface="+mj-cs"/>
                                </a:rPr>
                                <m:t>2</m:t>
                              </m:r>
                            </m:sup>
                          </m:sSup>
                        </m:den>
                      </m:f>
                      <m:r>
                        <a:rPr lang="en-US" sz="1800" b="1">
                          <a:solidFill>
                            <a:schemeClr val="bg1"/>
                          </a:solidFill>
                          <a:latin typeface="Cambria Math" panose="02040503050406030204" pitchFamily="18" charset="0"/>
                          <a:cs typeface="+mj-cs"/>
                        </a:rPr>
                        <m:t>=</m:t>
                      </m:r>
                      <m:f>
                        <m:fPr>
                          <m:ctrlPr>
                            <a:rPr lang="en-US" sz="1800" b="1" i="1">
                              <a:solidFill>
                                <a:schemeClr val="bg1"/>
                              </a:solidFill>
                              <a:latin typeface="Cambria Math" panose="02040503050406030204" pitchFamily="18" charset="0"/>
                              <a:cs typeface="+mj-cs"/>
                            </a:rPr>
                          </m:ctrlPr>
                        </m:fPr>
                        <m:num>
                          <m:r>
                            <a:rPr lang="en-US" sz="1800" b="1">
                              <a:solidFill>
                                <a:schemeClr val="bg1"/>
                              </a:solidFill>
                              <a:latin typeface="Cambria Math" panose="02040503050406030204" pitchFamily="18" charset="0"/>
                              <a:cs typeface="+mj-cs"/>
                            </a:rPr>
                            <m:t>23010</m:t>
                          </m:r>
                        </m:num>
                        <m:den>
                          <m:r>
                            <a:rPr lang="en-US" sz="1800" b="1">
                              <a:solidFill>
                                <a:schemeClr val="bg1"/>
                              </a:solidFill>
                              <a:latin typeface="Cambria Math" panose="02040503050406030204" pitchFamily="18" charset="0"/>
                              <a:cs typeface="+mj-cs"/>
                            </a:rPr>
                            <m:t>𝜋</m:t>
                          </m:r>
                          <m:r>
                            <a:rPr lang="en-US" sz="1800" b="1">
                              <a:solidFill>
                                <a:schemeClr val="bg1"/>
                              </a:solidFill>
                              <a:latin typeface="Cambria Math" panose="02040503050406030204" pitchFamily="18" charset="0"/>
                              <a:cs typeface="+mj-cs"/>
                            </a:rPr>
                            <m:t>∗</m:t>
                          </m:r>
                          <m:sSup>
                            <m:sSupPr>
                              <m:ctrlPr>
                                <a:rPr lang="en-US" sz="1800" b="1" i="1">
                                  <a:solidFill>
                                    <a:schemeClr val="bg1"/>
                                  </a:solidFill>
                                  <a:latin typeface="Cambria Math" panose="02040503050406030204" pitchFamily="18" charset="0"/>
                                  <a:cs typeface="+mj-cs"/>
                                </a:rPr>
                              </m:ctrlPr>
                            </m:sSupPr>
                            <m:e>
                              <m:r>
                                <a:rPr lang="en-US" sz="1800" b="1">
                                  <a:solidFill>
                                    <a:schemeClr val="bg1"/>
                                  </a:solidFill>
                                  <a:latin typeface="Cambria Math" panose="02040503050406030204" pitchFamily="18" charset="0"/>
                                  <a:cs typeface="+mj-cs"/>
                                </a:rPr>
                                <m:t>18</m:t>
                              </m:r>
                              <m:r>
                                <a:rPr lang="en-US" sz="1800" b="1">
                                  <a:solidFill>
                                    <a:schemeClr val="bg1"/>
                                  </a:solidFill>
                                  <a:latin typeface="Cambria Math" panose="02040503050406030204" pitchFamily="18" charset="0"/>
                                  <a:cs typeface="+mj-cs"/>
                                </a:rPr>
                                <m:t>.</m:t>
                              </m:r>
                              <m:r>
                                <a:rPr lang="en-US" sz="1800" b="1">
                                  <a:solidFill>
                                    <a:schemeClr val="bg1"/>
                                  </a:solidFill>
                                  <a:latin typeface="Cambria Math" panose="02040503050406030204" pitchFamily="18" charset="0"/>
                                  <a:cs typeface="+mj-cs"/>
                                </a:rPr>
                                <m:t>75</m:t>
                              </m:r>
                            </m:e>
                            <m:sup>
                              <m:r>
                                <a:rPr lang="en-US" sz="1800" b="1">
                                  <a:solidFill>
                                    <a:schemeClr val="bg1"/>
                                  </a:solidFill>
                                  <a:latin typeface="Cambria Math" panose="02040503050406030204" pitchFamily="18" charset="0"/>
                                  <a:cs typeface="+mj-cs"/>
                                </a:rPr>
                                <m:t>2</m:t>
                              </m:r>
                            </m:sup>
                          </m:sSup>
                        </m:den>
                      </m:f>
                      <m:r>
                        <a:rPr lang="en-US" sz="1800" b="1">
                          <a:solidFill>
                            <a:schemeClr val="bg1"/>
                          </a:solidFill>
                          <a:latin typeface="Cambria Math" panose="02040503050406030204" pitchFamily="18" charset="0"/>
                          <a:cs typeface="+mj-cs"/>
                        </a:rPr>
                        <m:t>=</m:t>
                      </m:r>
                      <m:r>
                        <a:rPr lang="en-US" sz="1800" b="1">
                          <a:solidFill>
                            <a:schemeClr val="bg1"/>
                          </a:solidFill>
                          <a:latin typeface="Cambria Math" panose="02040503050406030204" pitchFamily="18" charset="0"/>
                          <a:cs typeface="+mj-cs"/>
                        </a:rPr>
                        <m:t>20</m:t>
                      </m:r>
                      <m:r>
                        <a:rPr lang="en-US" sz="1800" b="1">
                          <a:solidFill>
                            <a:schemeClr val="bg1"/>
                          </a:solidFill>
                          <a:latin typeface="Cambria Math" panose="02040503050406030204" pitchFamily="18" charset="0"/>
                          <a:cs typeface="+mj-cs"/>
                        </a:rPr>
                        <m:t>.</m:t>
                      </m:r>
                      <m:r>
                        <a:rPr lang="en-US" sz="1800" b="1">
                          <a:solidFill>
                            <a:schemeClr val="bg1"/>
                          </a:solidFill>
                          <a:latin typeface="Cambria Math" panose="02040503050406030204" pitchFamily="18" charset="0"/>
                          <a:cs typeface="+mj-cs"/>
                        </a:rPr>
                        <m:t>8</m:t>
                      </m:r>
                      <m:r>
                        <a:rPr lang="en-US" sz="1800" b="1">
                          <a:solidFill>
                            <a:schemeClr val="bg1"/>
                          </a:solidFill>
                          <a:latin typeface="Cambria Math" panose="02040503050406030204" pitchFamily="18" charset="0"/>
                          <a:cs typeface="+mj-cs"/>
                        </a:rPr>
                        <m:t> </m:t>
                      </m:r>
                      <m:r>
                        <a:rPr lang="en-US" sz="1800" b="1">
                          <a:solidFill>
                            <a:schemeClr val="bg1"/>
                          </a:solidFill>
                          <a:latin typeface="Cambria Math" panose="02040503050406030204" pitchFamily="18" charset="0"/>
                          <a:cs typeface="+mj-cs"/>
                        </a:rPr>
                        <m:t>𝑐𝑚</m:t>
                      </m:r>
                    </m:oMath>
                  </m:oMathPara>
                </a14:m>
                <a:endParaRPr lang="en-US" sz="1800" b="1" dirty="0">
                  <a:solidFill>
                    <a:schemeClr val="bg1"/>
                  </a:solidFill>
                  <a:cs typeface="+mj-cs"/>
                </a:endParaRPr>
              </a:p>
              <a:p>
                <a:pPr marL="0" indent="0">
                  <a:buNone/>
                </a:pPr>
                <a:endParaRPr lang="en-US" sz="1800" b="1" dirty="0">
                  <a:solidFill>
                    <a:schemeClr val="bg1"/>
                  </a:solidFill>
                  <a:cs typeface="+mj-cs"/>
                </a:endParaRPr>
              </a:p>
              <a:p>
                <a:pPr marL="0" indent="0">
                  <a:buNone/>
                </a:pPr>
                <a:r>
                  <a:rPr lang="en-US" sz="1800" b="1" dirty="0">
                    <a:solidFill>
                      <a:schemeClr val="bg1"/>
                    </a:solidFill>
                    <a:cs typeface="+mj-cs"/>
                  </a:rPr>
                  <a:t>Length of plastic bag = length for real volume + </a:t>
                </a:r>
              </a:p>
              <a:p>
                <a:pPr marL="0" indent="0">
                  <a:buNone/>
                </a:pPr>
                <a:r>
                  <a:rPr lang="en-US" sz="1800" b="1" dirty="0">
                    <a:solidFill>
                      <a:schemeClr val="bg1"/>
                    </a:solidFill>
                    <a:cs typeface="+mj-cs"/>
                  </a:rPr>
                  <a:t>length for two base + extra length   </a:t>
                </a:r>
              </a:p>
              <a:p>
                <a:pPr marL="0" indent="0">
                  <a:buNone/>
                </a:pPr>
                <a:r>
                  <a:rPr lang="en-US" sz="1800" b="1" dirty="0">
                    <a:solidFill>
                      <a:schemeClr val="bg1"/>
                    </a:solidFill>
                    <a:cs typeface="+mj-cs"/>
                  </a:rPr>
                  <a:t>               = 20.8 cm + 37.5 cm + 11.7 cm = 70 cm </a:t>
                </a:r>
              </a:p>
              <a:p>
                <a:pPr marL="0" indent="0">
                  <a:buNone/>
                </a:pPr>
                <a:endParaRPr lang="en-US" sz="1600" dirty="0"/>
              </a:p>
              <a:p>
                <a:pPr marL="0" indent="0">
                  <a:buNone/>
                </a:pPr>
                <a:endParaRPr lang="en-US" sz="2000" dirty="0"/>
              </a:p>
              <a:p>
                <a:pPr marL="0" indent="0">
                  <a:buNone/>
                </a:pPr>
                <a:endParaRPr lang="en-US" sz="20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0" y="1520652"/>
                <a:ext cx="10515600" cy="4351338"/>
              </a:xfrm>
              <a:blipFill rotWithShape="0">
                <a:blip r:embed="rId2"/>
                <a:stretch>
                  <a:fillRect l="-464" t="-1821"/>
                </a:stretch>
              </a:blipFill>
            </p:spPr>
            <p:txBody>
              <a:bodyPr/>
              <a:lstStyle/>
              <a:p>
                <a:r>
                  <a:rPr lang="ar-SA">
                    <a:noFill/>
                  </a:rPr>
                  <a:t> </a:t>
                </a:r>
              </a:p>
            </p:txBody>
          </p:sp>
        </mc:Fallback>
      </mc:AlternateContent>
      <p:pic>
        <p:nvPicPr>
          <p:cNvPr id="4" name="Picture 3"/>
          <p:cNvPicPr/>
          <p:nvPr/>
        </p:nvPicPr>
        <p:blipFill>
          <a:blip r:embed="rId3">
            <a:extLst>
              <a:ext uri="{28A0092B-C50C-407E-A947-70E740481C1C}">
                <a14:useLocalDpi xmlns:a14="http://schemas.microsoft.com/office/drawing/2010/main" val="0"/>
              </a:ext>
            </a:extLst>
          </a:blip>
          <a:stretch>
            <a:fillRect/>
          </a:stretch>
        </p:blipFill>
        <p:spPr>
          <a:xfrm>
            <a:off x="7248129" y="2204865"/>
            <a:ext cx="2657475" cy="3667125"/>
          </a:xfrm>
          <a:prstGeom prst="rect">
            <a:avLst/>
          </a:prstGeom>
        </p:spPr>
      </p:pic>
    </p:spTree>
    <p:extLst>
      <p:ext uri="{BB962C8B-B14F-4D97-AF65-F5344CB8AC3E}">
        <p14:creationId xmlns:p14="http://schemas.microsoft.com/office/powerpoint/2010/main" val="13019209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831" y="274973"/>
            <a:ext cx="10515600" cy="1325563"/>
          </a:xfrm>
        </p:spPr>
        <p:txBody>
          <a:bodyPr>
            <a:normAutofit/>
          </a:bodyPr>
          <a:lstStyle/>
          <a:p>
            <a:pPr algn="l"/>
            <a:r>
              <a:rPr lang="en-US" sz="3600" b="1" dirty="0">
                <a:solidFill>
                  <a:srgbClr val="FFC000"/>
                </a:solidFill>
                <a:latin typeface="Times New Roman" panose="02020603050405020304" pitchFamily="18" charset="0"/>
                <a:cs typeface="Times New Roman" panose="02020603050405020304" pitchFamily="18" charset="0"/>
              </a:rPr>
              <a:t>Selection of standard component</a:t>
            </a:r>
          </a:p>
        </p:txBody>
      </p:sp>
      <p:sp>
        <p:nvSpPr>
          <p:cNvPr id="3" name="Content Placeholder 2"/>
          <p:cNvSpPr>
            <a:spLocks noGrp="1"/>
          </p:cNvSpPr>
          <p:nvPr>
            <p:ph idx="1"/>
          </p:nvPr>
        </p:nvSpPr>
        <p:spPr>
          <a:xfrm>
            <a:off x="26831" y="1600536"/>
            <a:ext cx="10515600" cy="4351338"/>
          </a:xfrm>
        </p:spPr>
        <p:txBody>
          <a:bodyPr/>
          <a:lstStyle/>
          <a:p>
            <a:endParaRPr lang="en-US" dirty="0" smtClean="0"/>
          </a:p>
          <a:p>
            <a:r>
              <a:rPr lang="en-US" sz="3200" b="1" dirty="0">
                <a:solidFill>
                  <a:schemeClr val="bg1"/>
                </a:solidFill>
                <a:cs typeface="+mj-cs"/>
              </a:rPr>
              <a:t>Conveyor selection </a:t>
            </a:r>
          </a:p>
          <a:p>
            <a:r>
              <a:rPr lang="en-US" sz="3200" b="1" dirty="0">
                <a:solidFill>
                  <a:schemeClr val="bg1"/>
                </a:solidFill>
                <a:cs typeface="+mj-cs"/>
              </a:rPr>
              <a:t>Motor selection </a:t>
            </a:r>
          </a:p>
          <a:p>
            <a:r>
              <a:rPr lang="en-US" sz="3200" b="1" dirty="0">
                <a:solidFill>
                  <a:schemeClr val="bg1"/>
                </a:solidFill>
                <a:cs typeface="+mj-cs"/>
              </a:rPr>
              <a:t>Piston selection </a:t>
            </a:r>
          </a:p>
          <a:p>
            <a:r>
              <a:rPr lang="en-US" sz="3200" b="1" dirty="0">
                <a:solidFill>
                  <a:schemeClr val="bg1"/>
                </a:solidFill>
                <a:cs typeface="+mj-cs"/>
              </a:rPr>
              <a:t>Control system selection </a:t>
            </a:r>
          </a:p>
        </p:txBody>
      </p:sp>
    </p:spTree>
    <p:extLst>
      <p:ext uri="{BB962C8B-B14F-4D97-AF65-F5344CB8AC3E}">
        <p14:creationId xmlns:p14="http://schemas.microsoft.com/office/powerpoint/2010/main" val="154187490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74304"/>
            <a:ext cx="10515600" cy="1325563"/>
          </a:xfrm>
        </p:spPr>
        <p:txBody>
          <a:bodyPr>
            <a:noAutofit/>
          </a:bodyPr>
          <a:lstStyle/>
          <a:p>
            <a:pPr algn="l"/>
            <a:r>
              <a:rPr lang="en-US" sz="3600" b="1" dirty="0">
                <a:solidFill>
                  <a:srgbClr val="FFC000"/>
                </a:solidFill>
                <a:latin typeface="Times New Roman" panose="02020603050405020304" pitchFamily="18" charset="0"/>
                <a:cs typeface="Times New Roman" panose="02020603050405020304" pitchFamily="18" charset="0"/>
              </a:rPr>
              <a:t>Conveyor selection </a:t>
            </a:r>
            <a:r>
              <a:rPr lang="en-US" sz="2800" dirty="0"/>
              <a:t/>
            </a:r>
            <a:br>
              <a:rPr lang="en-US" sz="2800" dirty="0"/>
            </a:br>
            <a:endParaRPr lang="en-US" sz="2800" dirty="0"/>
          </a:p>
        </p:txBody>
      </p:sp>
      <p:sp>
        <p:nvSpPr>
          <p:cNvPr id="3" name="Content Placeholder 2"/>
          <p:cNvSpPr>
            <a:spLocks noGrp="1"/>
          </p:cNvSpPr>
          <p:nvPr>
            <p:ph idx="1"/>
          </p:nvPr>
        </p:nvSpPr>
        <p:spPr>
          <a:xfrm>
            <a:off x="142741" y="1799867"/>
            <a:ext cx="10515600" cy="4351338"/>
          </a:xfrm>
        </p:spPr>
        <p:txBody>
          <a:bodyPr>
            <a:normAutofit lnSpcReduction="10000"/>
          </a:bodyPr>
          <a:lstStyle/>
          <a:p>
            <a:pPr marL="0" indent="0">
              <a:buNone/>
            </a:pPr>
            <a:endParaRPr lang="en-US" sz="2000" dirty="0"/>
          </a:p>
          <a:p>
            <a:pPr marL="0" indent="0">
              <a:buNone/>
            </a:pPr>
            <a:r>
              <a:rPr lang="en-US" sz="1800" b="1" dirty="0">
                <a:solidFill>
                  <a:schemeClr val="bg1"/>
                </a:solidFill>
                <a:cs typeface="+mj-cs"/>
              </a:rPr>
              <a:t>Belt conveyer  was selected because it’s easy to maintain , has less friction and noise , need less power and relatively inexpensive</a:t>
            </a:r>
          </a:p>
          <a:p>
            <a:pPr marL="0" indent="0">
              <a:buNone/>
            </a:pPr>
            <a:endParaRPr lang="en-US" sz="1800" b="1" dirty="0">
              <a:solidFill>
                <a:schemeClr val="bg1"/>
              </a:solidFill>
              <a:cs typeface="+mj-cs"/>
            </a:endParaRPr>
          </a:p>
          <a:p>
            <a:pPr marL="0" indent="0">
              <a:buNone/>
            </a:pPr>
            <a:r>
              <a:rPr lang="en-US" sz="1800" b="1" dirty="0">
                <a:solidFill>
                  <a:schemeClr val="bg1"/>
                </a:solidFill>
                <a:cs typeface="+mj-cs"/>
              </a:rPr>
              <a:t>Conveyor calculations :</a:t>
            </a:r>
          </a:p>
          <a:p>
            <a:pPr marL="0" indent="0">
              <a:buNone/>
            </a:pPr>
            <a:endParaRPr lang="en-US" sz="1800" b="1" dirty="0">
              <a:solidFill>
                <a:schemeClr val="bg1"/>
              </a:solidFill>
              <a:cs typeface="+mj-cs"/>
            </a:endParaRPr>
          </a:p>
          <a:p>
            <a:pPr marL="457200" indent="-457200">
              <a:buFont typeface="+mj-lt"/>
              <a:buAutoNum type="arabicPeriod"/>
            </a:pPr>
            <a:r>
              <a:rPr lang="en-US" sz="1800" b="1" dirty="0">
                <a:solidFill>
                  <a:schemeClr val="bg1"/>
                </a:solidFill>
                <a:cs typeface="+mj-cs"/>
              </a:rPr>
              <a:t>Power calculations </a:t>
            </a:r>
          </a:p>
          <a:p>
            <a:pPr marL="457200" indent="-457200">
              <a:buFont typeface="+mj-lt"/>
              <a:buAutoNum type="arabicPeriod"/>
            </a:pPr>
            <a:r>
              <a:rPr lang="en-US" sz="1800" b="1" dirty="0">
                <a:solidFill>
                  <a:schemeClr val="bg1"/>
                </a:solidFill>
                <a:cs typeface="+mj-cs"/>
              </a:rPr>
              <a:t>Shaft calculations </a:t>
            </a:r>
          </a:p>
          <a:p>
            <a:pPr marL="0" indent="0">
              <a:buNone/>
            </a:pPr>
            <a:r>
              <a:rPr lang="en-US" sz="2000" dirty="0"/>
              <a:t> </a:t>
            </a:r>
          </a:p>
          <a:p>
            <a:pPr marL="0" indent="0">
              <a:buNone/>
            </a:pPr>
            <a:endParaRPr lang="en-US" sz="2000" dirty="0"/>
          </a:p>
          <a:p>
            <a:pPr marL="0" indent="0">
              <a:buNone/>
            </a:pPr>
            <a:endParaRPr lang="en-US" sz="2000" dirty="0"/>
          </a:p>
          <a:p>
            <a:pPr marL="0" indent="0">
              <a:buNone/>
            </a:pPr>
            <a:r>
              <a:rPr lang="en-US" sz="2000" dirty="0"/>
              <a:t> </a:t>
            </a:r>
          </a:p>
        </p:txBody>
      </p:sp>
    </p:spTree>
    <p:extLst>
      <p:ext uri="{BB962C8B-B14F-4D97-AF65-F5344CB8AC3E}">
        <p14:creationId xmlns:p14="http://schemas.microsoft.com/office/powerpoint/2010/main" val="400289134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00731"/>
            <a:ext cx="10515600" cy="1325563"/>
          </a:xfrm>
        </p:spPr>
        <p:txBody>
          <a:bodyPr>
            <a:noAutofit/>
          </a:bodyPr>
          <a:lstStyle/>
          <a:p>
            <a:pPr algn="l"/>
            <a:r>
              <a:rPr lang="en-US" sz="3600" b="1" dirty="0">
                <a:solidFill>
                  <a:srgbClr val="FFC000"/>
                </a:solidFill>
                <a:latin typeface="Times New Roman" panose="02020603050405020304" pitchFamily="18" charset="0"/>
                <a:cs typeface="Times New Roman" panose="02020603050405020304" pitchFamily="18" charset="0"/>
              </a:rPr>
              <a:t>Power calculations </a:t>
            </a:r>
            <a:br>
              <a:rPr lang="en-US" sz="3600" b="1" dirty="0">
                <a:solidFill>
                  <a:srgbClr val="FFC000"/>
                </a:solidFill>
                <a:latin typeface="Times New Roman" panose="02020603050405020304" pitchFamily="18" charset="0"/>
                <a:cs typeface="Times New Roman" panose="02020603050405020304" pitchFamily="18" charset="0"/>
              </a:rPr>
            </a:br>
            <a:endParaRPr lang="en-US" sz="3600" b="1" dirty="0">
              <a:solidFill>
                <a:srgbClr val="FFC000"/>
              </a:solidFill>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0" y="1468572"/>
                <a:ext cx="10515600" cy="4351338"/>
              </a:xfrm>
            </p:spPr>
            <p:txBody>
              <a:bodyPr>
                <a:normAutofit/>
              </a:bodyPr>
              <a:lstStyle/>
              <a:p>
                <a:pPr marL="0" indent="0">
                  <a:buNone/>
                </a:pPr>
                <a:r>
                  <a:rPr lang="en-US" sz="2000" b="1" dirty="0">
                    <a:solidFill>
                      <a:schemeClr val="bg1"/>
                    </a:solidFill>
                    <a:cs typeface="+mj-cs"/>
                  </a:rPr>
                  <a:t>The power needed by a conveyor motor is divided into two parts :</a:t>
                </a:r>
              </a:p>
              <a:p>
                <a:r>
                  <a:rPr lang="en-US" sz="2000" b="1" dirty="0">
                    <a:solidFill>
                      <a:schemeClr val="bg1"/>
                    </a:solidFill>
                    <a:cs typeface="+mj-cs"/>
                  </a:rPr>
                  <a:t>Power needed to rotate conveyor shafts </a:t>
                </a:r>
              </a:p>
              <a:p>
                <a:r>
                  <a:rPr lang="en-US" sz="2000" b="1" dirty="0">
                    <a:solidFill>
                      <a:schemeClr val="bg1"/>
                    </a:solidFill>
                    <a:cs typeface="+mj-cs"/>
                  </a:rPr>
                  <a:t>Power needed to move belt and wood shavings </a:t>
                </a:r>
              </a:p>
              <a:p>
                <a:pPr marL="0" indent="0">
                  <a:buNone/>
                </a:pPr>
                <a:endParaRPr lang="en-US" sz="2000" b="1" dirty="0">
                  <a:solidFill>
                    <a:schemeClr val="bg1"/>
                  </a:solidFill>
                  <a:cs typeface="+mj-cs"/>
                </a:endParaRPr>
              </a:p>
              <a:p>
                <a:pPr marL="0" indent="0">
                  <a:buNone/>
                </a:pPr>
                <a:r>
                  <a:rPr lang="en-US" sz="2000" b="1" dirty="0">
                    <a:solidFill>
                      <a:schemeClr val="bg1"/>
                    </a:solidFill>
                    <a:cs typeface="+mj-cs"/>
                  </a:rPr>
                  <a:t>Power needed to rotate conveyor shafts depends on:</a:t>
                </a:r>
              </a:p>
              <a:p>
                <a:pPr marL="0" indent="0">
                  <a:buNone/>
                </a:pPr>
                <a:endParaRPr lang="en-US" sz="2000" b="1" dirty="0">
                  <a:solidFill>
                    <a:schemeClr val="bg1"/>
                  </a:solidFill>
                  <a:cs typeface="+mj-cs"/>
                </a:endParaRPr>
              </a:p>
              <a:p>
                <a:pPr marL="0" indent="0">
                  <a:buNone/>
                </a:pPr>
                <a14:m>
                  <m:oMathPara xmlns:m="http://schemas.openxmlformats.org/officeDocument/2006/math">
                    <m:oMathParaPr>
                      <m:jc m:val="centerGroup"/>
                    </m:oMathParaPr>
                    <m:oMath xmlns:m="http://schemas.openxmlformats.org/officeDocument/2006/math">
                      <m:r>
                        <a:rPr lang="en-US" sz="2000" b="1">
                          <a:solidFill>
                            <a:schemeClr val="bg1"/>
                          </a:solidFill>
                          <a:latin typeface="Cambria Math" panose="02040503050406030204" pitchFamily="18" charset="0"/>
                          <a:cs typeface="+mj-cs"/>
                        </a:rPr>
                        <m:t>𝑇</m:t>
                      </m:r>
                      <m:r>
                        <a:rPr lang="en-US" sz="2000" b="1">
                          <a:solidFill>
                            <a:schemeClr val="bg1"/>
                          </a:solidFill>
                          <a:latin typeface="Cambria Math" panose="02040503050406030204" pitchFamily="18" charset="0"/>
                          <a:cs typeface="+mj-cs"/>
                        </a:rPr>
                        <m:t>=</m:t>
                      </m:r>
                      <m:r>
                        <a:rPr lang="en-US" sz="2000" b="1">
                          <a:solidFill>
                            <a:schemeClr val="bg1"/>
                          </a:solidFill>
                          <a:latin typeface="Cambria Math" panose="02040503050406030204" pitchFamily="18" charset="0"/>
                          <a:cs typeface="+mj-cs"/>
                        </a:rPr>
                        <m:t>𝐼</m:t>
                      </m:r>
                      <m:r>
                        <a:rPr lang="en-US" sz="2000" b="1">
                          <a:solidFill>
                            <a:schemeClr val="bg1"/>
                          </a:solidFill>
                          <a:latin typeface="Cambria Math" panose="02040503050406030204" pitchFamily="18" charset="0"/>
                          <a:cs typeface="+mj-cs"/>
                        </a:rPr>
                        <m:t>∗ </m:t>
                      </m:r>
                      <m:r>
                        <a:rPr lang="en-US" sz="2000" b="1">
                          <a:solidFill>
                            <a:schemeClr val="bg1"/>
                          </a:solidFill>
                          <a:latin typeface="Cambria Math" panose="02040503050406030204" pitchFamily="18" charset="0"/>
                          <a:cs typeface="+mj-cs"/>
                        </a:rPr>
                        <m:t>𝛼</m:t>
                      </m:r>
                    </m:oMath>
                  </m:oMathPara>
                </a14:m>
                <a:endParaRPr lang="en-US" sz="2000" b="1" dirty="0">
                  <a:solidFill>
                    <a:schemeClr val="bg1"/>
                  </a:solidFill>
                  <a:cs typeface="+mj-cs"/>
                </a:endParaRPr>
              </a:p>
              <a:p>
                <a:pPr marL="0" indent="0">
                  <a:buNone/>
                </a:pPr>
                <a:r>
                  <a:rPr lang="en-US" sz="2000" b="1" dirty="0">
                    <a:solidFill>
                      <a:schemeClr val="bg1"/>
                    </a:solidFill>
                    <a:cs typeface="+mj-cs"/>
                  </a:rPr>
                  <a:t>And than:</a:t>
                </a:r>
              </a:p>
              <a:p>
                <a:pPr marL="0" indent="0">
                  <a:buNone/>
                </a:pPr>
                <a:endParaRPr lang="en-US" sz="2000" b="1" dirty="0">
                  <a:solidFill>
                    <a:schemeClr val="bg1"/>
                  </a:solidFill>
                  <a:cs typeface="+mj-cs"/>
                </a:endParaRPr>
              </a:p>
              <a:p>
                <a:pPr marL="0" indent="0">
                  <a:buNone/>
                </a:pPr>
                <a14:m>
                  <m:oMathPara xmlns:m="http://schemas.openxmlformats.org/officeDocument/2006/math">
                    <m:oMathParaPr>
                      <m:jc m:val="centerGroup"/>
                    </m:oMathParaPr>
                    <m:oMath xmlns:m="http://schemas.openxmlformats.org/officeDocument/2006/math">
                      <m:r>
                        <a:rPr lang="en-US" sz="2000" b="1">
                          <a:solidFill>
                            <a:schemeClr val="bg1"/>
                          </a:solidFill>
                          <a:latin typeface="Cambria Math" panose="02040503050406030204" pitchFamily="18" charset="0"/>
                          <a:cs typeface="+mj-cs"/>
                        </a:rPr>
                        <m:t>𝑃</m:t>
                      </m:r>
                      <m:r>
                        <a:rPr lang="en-US" sz="2000" b="1">
                          <a:solidFill>
                            <a:schemeClr val="bg1"/>
                          </a:solidFill>
                          <a:latin typeface="Cambria Math" panose="02040503050406030204" pitchFamily="18" charset="0"/>
                          <a:cs typeface="+mj-cs"/>
                        </a:rPr>
                        <m:t>1</m:t>
                      </m:r>
                      <m:r>
                        <a:rPr lang="en-US" sz="2000" b="1">
                          <a:solidFill>
                            <a:schemeClr val="bg1"/>
                          </a:solidFill>
                          <a:latin typeface="Cambria Math" panose="02040503050406030204" pitchFamily="18" charset="0"/>
                          <a:cs typeface="+mj-cs"/>
                        </a:rPr>
                        <m:t>=</m:t>
                      </m:r>
                      <m:r>
                        <a:rPr lang="en-US" sz="2000" b="1">
                          <a:solidFill>
                            <a:schemeClr val="bg1"/>
                          </a:solidFill>
                          <a:latin typeface="Cambria Math" panose="02040503050406030204" pitchFamily="18" charset="0"/>
                          <a:cs typeface="+mj-cs"/>
                        </a:rPr>
                        <m:t>𝑇</m:t>
                      </m:r>
                      <m:r>
                        <a:rPr lang="en-US" sz="2000" b="1">
                          <a:solidFill>
                            <a:schemeClr val="bg1"/>
                          </a:solidFill>
                          <a:latin typeface="Cambria Math" panose="02040503050406030204" pitchFamily="18" charset="0"/>
                          <a:cs typeface="+mj-cs"/>
                        </a:rPr>
                        <m:t>∗ ɷ</m:t>
                      </m:r>
                    </m:oMath>
                  </m:oMathPara>
                </a14:m>
                <a:endParaRPr lang="en-US" sz="2000" b="1" dirty="0">
                  <a:solidFill>
                    <a:schemeClr val="bg1"/>
                  </a:solidFill>
                  <a:cs typeface="+mj-cs"/>
                </a:endParaRPr>
              </a:p>
              <a:p>
                <a:pPr marL="0" indent="0">
                  <a:buNone/>
                </a:pPr>
                <a14:m>
                  <m:oMathPara xmlns:m="http://schemas.openxmlformats.org/officeDocument/2006/math">
                    <m:oMathParaPr>
                      <m:jc m:val="centerGroup"/>
                    </m:oMathParaPr>
                    <m:oMath xmlns:m="http://schemas.openxmlformats.org/officeDocument/2006/math">
                      <m:r>
                        <a:rPr lang="en-US" sz="2000" b="1">
                          <a:solidFill>
                            <a:schemeClr val="bg1"/>
                          </a:solidFill>
                          <a:latin typeface="Cambria Math" panose="02040503050406030204" pitchFamily="18" charset="0"/>
                          <a:cs typeface="+mj-cs"/>
                        </a:rPr>
                        <m:t>𝑃</m:t>
                      </m:r>
                      <m:r>
                        <a:rPr lang="en-US" sz="2000" b="1">
                          <a:solidFill>
                            <a:schemeClr val="bg1"/>
                          </a:solidFill>
                          <a:latin typeface="Cambria Math" panose="02040503050406030204" pitchFamily="18" charset="0"/>
                          <a:cs typeface="+mj-cs"/>
                        </a:rPr>
                        <m:t>1</m:t>
                      </m:r>
                      <m:r>
                        <a:rPr lang="en-US" sz="2000" b="1">
                          <a:solidFill>
                            <a:schemeClr val="bg1"/>
                          </a:solidFill>
                          <a:latin typeface="Cambria Math" panose="02040503050406030204" pitchFamily="18" charset="0"/>
                          <a:cs typeface="+mj-cs"/>
                        </a:rPr>
                        <m:t>=</m:t>
                      </m:r>
                      <m:r>
                        <a:rPr lang="en-US" sz="2000" b="1">
                          <a:solidFill>
                            <a:schemeClr val="bg1"/>
                          </a:solidFill>
                          <a:latin typeface="Cambria Math" panose="02040503050406030204" pitchFamily="18" charset="0"/>
                          <a:cs typeface="+mj-cs"/>
                        </a:rPr>
                        <m:t>99</m:t>
                      </m:r>
                      <m:r>
                        <a:rPr lang="en-US" sz="2000" b="1">
                          <a:solidFill>
                            <a:schemeClr val="bg1"/>
                          </a:solidFill>
                          <a:latin typeface="Cambria Math" panose="02040503050406030204" pitchFamily="18" charset="0"/>
                          <a:cs typeface="+mj-cs"/>
                        </a:rPr>
                        <m:t>.</m:t>
                      </m:r>
                      <m:r>
                        <a:rPr lang="en-US" sz="2000" b="1">
                          <a:solidFill>
                            <a:schemeClr val="bg1"/>
                          </a:solidFill>
                          <a:latin typeface="Cambria Math" panose="02040503050406030204" pitchFamily="18" charset="0"/>
                          <a:cs typeface="+mj-cs"/>
                        </a:rPr>
                        <m:t>23</m:t>
                      </m:r>
                      <m:r>
                        <a:rPr lang="en-US" sz="2000" b="1">
                          <a:solidFill>
                            <a:schemeClr val="bg1"/>
                          </a:solidFill>
                          <a:latin typeface="Cambria Math" panose="02040503050406030204" pitchFamily="18" charset="0"/>
                          <a:cs typeface="+mj-cs"/>
                        </a:rPr>
                        <m:t> </m:t>
                      </m:r>
                      <m:r>
                        <a:rPr lang="en-US" sz="2000" b="1">
                          <a:solidFill>
                            <a:schemeClr val="bg1"/>
                          </a:solidFill>
                          <a:latin typeface="Cambria Math" panose="02040503050406030204" pitchFamily="18" charset="0"/>
                          <a:cs typeface="+mj-cs"/>
                        </a:rPr>
                        <m:t>𝑤𝑎𝑡𝑡</m:t>
                      </m:r>
                    </m:oMath>
                  </m:oMathPara>
                </a14:m>
                <a:endParaRPr lang="en-US" sz="2000" b="1" dirty="0">
                  <a:solidFill>
                    <a:schemeClr val="bg1"/>
                  </a:solidFill>
                  <a:cs typeface="+mj-cs"/>
                </a:endParaRPr>
              </a:p>
              <a:p>
                <a:pPr marL="0" indent="0">
                  <a:buNone/>
                </a:pPr>
                <a:endParaRPr lang="en-US" sz="2000" dirty="0"/>
              </a:p>
              <a:p>
                <a:pPr marL="0" indent="0">
                  <a:buNone/>
                </a:pPr>
                <a:endParaRPr lang="en-US" sz="2000" dirty="0"/>
              </a:p>
              <a:p>
                <a:pPr marL="0" indent="0">
                  <a:buNone/>
                </a:pPr>
                <a:endParaRPr lang="en-US" sz="2000" dirty="0"/>
              </a:p>
              <a:p>
                <a:pPr marL="0" indent="0">
                  <a:buNone/>
                </a:pPr>
                <a:endParaRPr lang="en-US" sz="2000" dirty="0"/>
              </a:p>
              <a:p>
                <a:pPr marL="0" indent="0">
                  <a:buNone/>
                </a:pPr>
                <a:endParaRPr lang="en-US" sz="2000" dirty="0"/>
              </a:p>
              <a:p>
                <a:pPr marL="0" indent="0">
                  <a:buNone/>
                </a:pPr>
                <a:endParaRPr lang="en-US" sz="20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0" y="1468572"/>
                <a:ext cx="10515600" cy="4351338"/>
              </a:xfrm>
              <a:blipFill rotWithShape="0">
                <a:blip r:embed="rId2"/>
                <a:stretch>
                  <a:fillRect l="-580" t="-1541"/>
                </a:stretch>
              </a:blipFill>
            </p:spPr>
            <p:txBody>
              <a:bodyPr/>
              <a:lstStyle/>
              <a:p>
                <a:r>
                  <a:rPr lang="ar-SA">
                    <a:noFill/>
                  </a:rPr>
                  <a:t> </a:t>
                </a:r>
              </a:p>
            </p:txBody>
          </p:sp>
        </mc:Fallback>
      </mc:AlternateContent>
    </p:spTree>
    <p:extLst>
      <p:ext uri="{BB962C8B-B14F-4D97-AF65-F5344CB8AC3E}">
        <p14:creationId xmlns:p14="http://schemas.microsoft.com/office/powerpoint/2010/main" val="28200443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225" y="249215"/>
            <a:ext cx="10515600" cy="1325563"/>
          </a:xfrm>
        </p:spPr>
        <p:txBody>
          <a:bodyPr>
            <a:normAutofit/>
          </a:bodyPr>
          <a:lstStyle/>
          <a:p>
            <a:pPr algn="l"/>
            <a:r>
              <a:rPr lang="en-US" sz="3600" b="1" dirty="0">
                <a:solidFill>
                  <a:srgbClr val="FFC000"/>
                </a:solidFill>
                <a:latin typeface="Times New Roman" panose="02020603050405020304" pitchFamily="18" charset="0"/>
                <a:cs typeface="Times New Roman" panose="02020603050405020304" pitchFamily="18" charset="0"/>
              </a:rPr>
              <a:t>Power calculations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91225" y="1864261"/>
                <a:ext cx="10515600" cy="4351338"/>
              </a:xfrm>
            </p:spPr>
            <p:txBody>
              <a:bodyPr>
                <a:normAutofit/>
              </a:bodyPr>
              <a:lstStyle/>
              <a:p>
                <a:pPr marL="0" indent="0">
                  <a:buNone/>
                </a:pPr>
                <a:r>
                  <a:rPr lang="en-US" sz="2000" b="1" dirty="0">
                    <a:solidFill>
                      <a:schemeClr val="bg1"/>
                    </a:solidFill>
                    <a:cs typeface="+mj-cs"/>
                  </a:rPr>
                  <a:t>Power needed to move belt and wood shavings depends on: </a:t>
                </a:r>
              </a:p>
              <a:p>
                <a:pPr marL="0" indent="0">
                  <a:buNone/>
                </a:pPr>
                <a:endParaRPr lang="en-US" sz="2000" b="1" dirty="0">
                  <a:solidFill>
                    <a:schemeClr val="bg1"/>
                  </a:solidFill>
                  <a:cs typeface="+mj-cs"/>
                </a:endParaRPr>
              </a:p>
              <a:p>
                <a:pPr marL="0" indent="0">
                  <a:buNone/>
                </a:pPr>
                <a14:m>
                  <m:oMathPara xmlns:m="http://schemas.openxmlformats.org/officeDocument/2006/math">
                    <m:oMathParaPr>
                      <m:jc m:val="centerGroup"/>
                    </m:oMathParaPr>
                    <m:oMath xmlns:m="http://schemas.openxmlformats.org/officeDocument/2006/math">
                      <m:r>
                        <a:rPr lang="en-US" sz="2000" b="1">
                          <a:solidFill>
                            <a:schemeClr val="bg1"/>
                          </a:solidFill>
                          <a:latin typeface="Cambria Math" panose="02040503050406030204" pitchFamily="18" charset="0"/>
                          <a:cs typeface="+mj-cs"/>
                        </a:rPr>
                        <m:t>𝑇</m:t>
                      </m:r>
                      <m:r>
                        <a:rPr lang="en-US" sz="2000" b="1">
                          <a:solidFill>
                            <a:schemeClr val="bg1"/>
                          </a:solidFill>
                          <a:latin typeface="Cambria Math" panose="02040503050406030204" pitchFamily="18" charset="0"/>
                          <a:cs typeface="+mj-cs"/>
                        </a:rPr>
                        <m:t>=</m:t>
                      </m:r>
                      <m:r>
                        <a:rPr lang="en-US" sz="2000" b="1">
                          <a:solidFill>
                            <a:schemeClr val="bg1"/>
                          </a:solidFill>
                          <a:latin typeface="Cambria Math" panose="02040503050406030204" pitchFamily="18" charset="0"/>
                          <a:cs typeface="+mj-cs"/>
                        </a:rPr>
                        <m:t>𝑟</m:t>
                      </m:r>
                      <m:d>
                        <m:dPr>
                          <m:begChr m:val="["/>
                          <m:endChr m:val="]"/>
                          <m:ctrlPr>
                            <a:rPr lang="en-US" sz="2000" b="1" i="1">
                              <a:solidFill>
                                <a:schemeClr val="bg1"/>
                              </a:solidFill>
                              <a:latin typeface="Cambria Math" panose="02040503050406030204" pitchFamily="18" charset="0"/>
                              <a:cs typeface="+mj-cs"/>
                            </a:rPr>
                          </m:ctrlPr>
                        </m:dPr>
                        <m:e>
                          <m:d>
                            <m:dPr>
                              <m:ctrlPr>
                                <a:rPr lang="en-US" sz="2000" b="1" i="1">
                                  <a:solidFill>
                                    <a:schemeClr val="bg1"/>
                                  </a:solidFill>
                                  <a:latin typeface="Cambria Math" panose="02040503050406030204" pitchFamily="18" charset="0"/>
                                  <a:cs typeface="+mj-cs"/>
                                </a:rPr>
                              </m:ctrlPr>
                            </m:dPr>
                            <m:e>
                              <m:d>
                                <m:dPr>
                                  <m:ctrlPr>
                                    <a:rPr lang="en-US" sz="2000" b="1" i="1">
                                      <a:solidFill>
                                        <a:schemeClr val="bg1"/>
                                      </a:solidFill>
                                      <a:latin typeface="Cambria Math" panose="02040503050406030204" pitchFamily="18" charset="0"/>
                                      <a:cs typeface="+mj-cs"/>
                                    </a:rPr>
                                  </m:ctrlPr>
                                </m:dPr>
                                <m:e>
                                  <m:r>
                                    <a:rPr lang="en-US" sz="2000" b="1">
                                      <a:solidFill>
                                        <a:schemeClr val="bg1"/>
                                      </a:solidFill>
                                      <a:latin typeface="Cambria Math" panose="02040503050406030204" pitchFamily="18" charset="0"/>
                                      <a:cs typeface="+mj-cs"/>
                                    </a:rPr>
                                    <m:t>𝑀𝑏</m:t>
                                  </m:r>
                                  <m:r>
                                    <a:rPr lang="en-US" sz="2000" b="1">
                                      <a:solidFill>
                                        <a:schemeClr val="bg1"/>
                                      </a:solidFill>
                                      <a:latin typeface="Cambria Math" panose="02040503050406030204" pitchFamily="18" charset="0"/>
                                      <a:cs typeface="+mj-cs"/>
                                    </a:rPr>
                                    <m:t>+</m:t>
                                  </m:r>
                                  <m:r>
                                    <a:rPr lang="en-US" sz="2000" b="1">
                                      <a:solidFill>
                                        <a:schemeClr val="bg1"/>
                                      </a:solidFill>
                                      <a:latin typeface="Cambria Math" panose="02040503050406030204" pitchFamily="18" charset="0"/>
                                      <a:cs typeface="+mj-cs"/>
                                    </a:rPr>
                                    <m:t>𝑀𝑔</m:t>
                                  </m:r>
                                </m:e>
                              </m:d>
                              <m:r>
                                <a:rPr lang="en-US" sz="2000" b="1">
                                  <a:solidFill>
                                    <a:schemeClr val="bg1"/>
                                  </a:solidFill>
                                  <a:latin typeface="Cambria Math" panose="02040503050406030204" pitchFamily="18" charset="0"/>
                                  <a:cs typeface="+mj-cs"/>
                                </a:rPr>
                                <m:t>∗</m:t>
                              </m:r>
                              <m:f>
                                <m:fPr>
                                  <m:ctrlPr>
                                    <a:rPr lang="en-US" sz="2000" b="1" i="1">
                                      <a:solidFill>
                                        <a:schemeClr val="bg1"/>
                                      </a:solidFill>
                                      <a:latin typeface="Cambria Math" panose="02040503050406030204" pitchFamily="18" charset="0"/>
                                      <a:cs typeface="+mj-cs"/>
                                    </a:rPr>
                                  </m:ctrlPr>
                                </m:fPr>
                                <m:num>
                                  <m:r>
                                    <a:rPr lang="en-US" sz="2000" b="1">
                                      <a:solidFill>
                                        <a:schemeClr val="bg1"/>
                                      </a:solidFill>
                                      <a:latin typeface="Cambria Math" panose="02040503050406030204" pitchFamily="18" charset="0"/>
                                      <a:cs typeface="+mj-cs"/>
                                    </a:rPr>
                                    <m:t>𝛼</m:t>
                                  </m:r>
                                </m:num>
                                <m:den>
                                  <m:r>
                                    <a:rPr lang="en-US" sz="2000" b="1">
                                      <a:solidFill>
                                        <a:schemeClr val="bg1"/>
                                      </a:solidFill>
                                      <a:latin typeface="Cambria Math" panose="02040503050406030204" pitchFamily="18" charset="0"/>
                                      <a:cs typeface="+mj-cs"/>
                                    </a:rPr>
                                    <m:t>𝑟</m:t>
                                  </m:r>
                                </m:den>
                              </m:f>
                            </m:e>
                          </m:d>
                          <m:r>
                            <a:rPr lang="en-US" sz="2000" b="1">
                              <a:solidFill>
                                <a:schemeClr val="bg1"/>
                              </a:solidFill>
                              <a:latin typeface="Cambria Math" panose="02040503050406030204" pitchFamily="18" charset="0"/>
                              <a:cs typeface="+mj-cs"/>
                            </a:rPr>
                            <m:t>+</m:t>
                          </m:r>
                          <m:r>
                            <a:rPr lang="en-US" sz="2000" b="1">
                              <a:solidFill>
                                <a:schemeClr val="bg1"/>
                              </a:solidFill>
                              <a:latin typeface="Cambria Math" panose="02040503050406030204" pitchFamily="18" charset="0"/>
                              <a:cs typeface="+mj-cs"/>
                            </a:rPr>
                            <m:t>𝐹𝑟</m:t>
                          </m:r>
                        </m:e>
                      </m:d>
                    </m:oMath>
                  </m:oMathPara>
                </a14:m>
                <a:endParaRPr lang="en-US" sz="2000" b="1" dirty="0">
                  <a:solidFill>
                    <a:schemeClr val="bg1"/>
                  </a:solidFill>
                  <a:cs typeface="+mj-cs"/>
                </a:endParaRPr>
              </a:p>
              <a:p>
                <a:pPr marL="0" indent="0">
                  <a:buNone/>
                </a:pPr>
                <a:endParaRPr lang="en-US" sz="2000" b="1" dirty="0">
                  <a:solidFill>
                    <a:schemeClr val="bg1"/>
                  </a:solidFill>
                  <a:cs typeface="+mj-cs"/>
                </a:endParaRPr>
              </a:p>
              <a:p>
                <a:pPr marL="0" indent="0">
                  <a:buNone/>
                </a:pPr>
                <a14:m>
                  <m:oMathPara xmlns:m="http://schemas.openxmlformats.org/officeDocument/2006/math">
                    <m:oMathParaPr>
                      <m:jc m:val="centerGroup"/>
                    </m:oMathParaPr>
                    <m:oMath xmlns:m="http://schemas.openxmlformats.org/officeDocument/2006/math">
                      <m:r>
                        <a:rPr lang="en-US" sz="2000" b="1">
                          <a:solidFill>
                            <a:schemeClr val="bg1"/>
                          </a:solidFill>
                          <a:latin typeface="Cambria Math" panose="02040503050406030204" pitchFamily="18" charset="0"/>
                          <a:cs typeface="+mj-cs"/>
                        </a:rPr>
                        <m:t>𝑇</m:t>
                      </m:r>
                      <m:r>
                        <a:rPr lang="en-US" sz="2000" b="1">
                          <a:solidFill>
                            <a:schemeClr val="bg1"/>
                          </a:solidFill>
                          <a:latin typeface="Cambria Math" panose="02040503050406030204" pitchFamily="18" charset="0"/>
                          <a:cs typeface="+mj-cs"/>
                        </a:rPr>
                        <m:t>=</m:t>
                      </m:r>
                      <m:r>
                        <a:rPr lang="en-US" sz="2000" b="1">
                          <a:solidFill>
                            <a:schemeClr val="bg1"/>
                          </a:solidFill>
                          <a:latin typeface="Cambria Math" panose="02040503050406030204" pitchFamily="18" charset="0"/>
                          <a:cs typeface="+mj-cs"/>
                        </a:rPr>
                        <m:t>𝐹</m:t>
                      </m:r>
                      <m:r>
                        <a:rPr lang="en-US" sz="2000" b="1">
                          <a:solidFill>
                            <a:schemeClr val="bg1"/>
                          </a:solidFill>
                          <a:latin typeface="Cambria Math" panose="02040503050406030204" pitchFamily="18" charset="0"/>
                          <a:cs typeface="+mj-cs"/>
                        </a:rPr>
                        <m:t>∗</m:t>
                      </m:r>
                      <m:r>
                        <a:rPr lang="en-US" sz="2000" b="1">
                          <a:solidFill>
                            <a:schemeClr val="bg1"/>
                          </a:solidFill>
                          <a:latin typeface="Cambria Math" panose="02040503050406030204" pitchFamily="18" charset="0"/>
                          <a:cs typeface="+mj-cs"/>
                        </a:rPr>
                        <m:t>𝑟</m:t>
                      </m:r>
                    </m:oMath>
                  </m:oMathPara>
                </a14:m>
                <a:endParaRPr lang="en-US" sz="2000" b="1" dirty="0">
                  <a:solidFill>
                    <a:schemeClr val="bg1"/>
                  </a:solidFill>
                  <a:cs typeface="+mj-cs"/>
                </a:endParaRPr>
              </a:p>
              <a:p>
                <a:pPr marL="0" indent="0">
                  <a:buNone/>
                </a:pPr>
                <a14:m>
                  <m:oMathPara xmlns:m="http://schemas.openxmlformats.org/officeDocument/2006/math">
                    <m:oMathParaPr>
                      <m:jc m:val="centerGroup"/>
                    </m:oMathParaPr>
                    <m:oMath xmlns:m="http://schemas.openxmlformats.org/officeDocument/2006/math">
                      <m:r>
                        <a:rPr lang="en-US" sz="2000" b="1">
                          <a:solidFill>
                            <a:schemeClr val="bg1"/>
                          </a:solidFill>
                          <a:latin typeface="Cambria Math" panose="02040503050406030204" pitchFamily="18" charset="0"/>
                          <a:cs typeface="+mj-cs"/>
                        </a:rPr>
                        <m:t> </m:t>
                      </m:r>
                      <m:r>
                        <a:rPr lang="en-US" sz="2000" b="1">
                          <a:solidFill>
                            <a:schemeClr val="bg1"/>
                          </a:solidFill>
                          <a:latin typeface="Cambria Math" panose="02040503050406030204" pitchFamily="18" charset="0"/>
                          <a:cs typeface="+mj-cs"/>
                        </a:rPr>
                        <m:t>𝐹</m:t>
                      </m:r>
                      <m:r>
                        <a:rPr lang="en-US" sz="2000" b="1">
                          <a:solidFill>
                            <a:schemeClr val="bg1"/>
                          </a:solidFill>
                          <a:latin typeface="Cambria Math" panose="02040503050406030204" pitchFamily="18" charset="0"/>
                          <a:cs typeface="+mj-cs"/>
                        </a:rPr>
                        <m:t>=</m:t>
                      </m:r>
                      <m:r>
                        <a:rPr lang="en-US" sz="2000" b="1">
                          <a:solidFill>
                            <a:schemeClr val="bg1"/>
                          </a:solidFill>
                          <a:latin typeface="Cambria Math" panose="02040503050406030204" pitchFamily="18" charset="0"/>
                          <a:cs typeface="+mj-cs"/>
                        </a:rPr>
                        <m:t>𝐹𝑟</m:t>
                      </m:r>
                      <m:r>
                        <a:rPr lang="en-US" sz="2000" b="1">
                          <a:solidFill>
                            <a:schemeClr val="bg1"/>
                          </a:solidFill>
                          <a:latin typeface="Cambria Math" panose="02040503050406030204" pitchFamily="18" charset="0"/>
                          <a:cs typeface="+mj-cs"/>
                        </a:rPr>
                        <m:t>+</m:t>
                      </m:r>
                      <m:r>
                        <a:rPr lang="en-US" sz="2000" b="1">
                          <a:solidFill>
                            <a:schemeClr val="bg1"/>
                          </a:solidFill>
                          <a:latin typeface="Cambria Math" panose="02040503050406030204" pitchFamily="18" charset="0"/>
                          <a:cs typeface="+mj-cs"/>
                        </a:rPr>
                        <m:t>𝐹𝑎</m:t>
                      </m:r>
                      <m:r>
                        <a:rPr lang="en-US" sz="2000" b="1">
                          <a:solidFill>
                            <a:schemeClr val="bg1"/>
                          </a:solidFill>
                          <a:latin typeface="Cambria Math" panose="02040503050406030204" pitchFamily="18" charset="0"/>
                          <a:cs typeface="+mj-cs"/>
                        </a:rPr>
                        <m:t> </m:t>
                      </m:r>
                    </m:oMath>
                  </m:oMathPara>
                </a14:m>
                <a:endParaRPr lang="en-US" sz="2000" b="1" dirty="0">
                  <a:solidFill>
                    <a:schemeClr val="bg1"/>
                  </a:solidFill>
                  <a:cs typeface="+mj-cs"/>
                </a:endParaRPr>
              </a:p>
              <a:p>
                <a:pPr marL="0" indent="0">
                  <a:buNone/>
                </a:pPr>
                <a14:m>
                  <m:oMathPara xmlns:m="http://schemas.openxmlformats.org/officeDocument/2006/math">
                    <m:oMathParaPr>
                      <m:jc m:val="centerGroup"/>
                    </m:oMathParaPr>
                    <m:oMath xmlns:m="http://schemas.openxmlformats.org/officeDocument/2006/math">
                      <m:r>
                        <a:rPr lang="en-US" sz="2000" b="1">
                          <a:solidFill>
                            <a:schemeClr val="bg1"/>
                          </a:solidFill>
                          <a:latin typeface="Cambria Math" panose="02040503050406030204" pitchFamily="18" charset="0"/>
                          <a:cs typeface="+mj-cs"/>
                        </a:rPr>
                        <m:t>𝐹𝑎</m:t>
                      </m:r>
                      <m:r>
                        <a:rPr lang="en-US" sz="2000" b="1">
                          <a:solidFill>
                            <a:schemeClr val="bg1"/>
                          </a:solidFill>
                          <a:latin typeface="Cambria Math" panose="02040503050406030204" pitchFamily="18" charset="0"/>
                          <a:cs typeface="+mj-cs"/>
                        </a:rPr>
                        <m:t>=</m:t>
                      </m:r>
                      <m:r>
                        <a:rPr lang="en-US" sz="2000" b="1">
                          <a:solidFill>
                            <a:schemeClr val="bg1"/>
                          </a:solidFill>
                          <a:latin typeface="Cambria Math" panose="02040503050406030204" pitchFamily="18" charset="0"/>
                          <a:cs typeface="+mj-cs"/>
                        </a:rPr>
                        <m:t>𝑚𝑎</m:t>
                      </m:r>
                    </m:oMath>
                  </m:oMathPara>
                </a14:m>
                <a:endParaRPr lang="en-US" sz="2000" b="1" dirty="0">
                  <a:solidFill>
                    <a:schemeClr val="bg1"/>
                  </a:solidFill>
                  <a:cs typeface="+mj-cs"/>
                </a:endParaRPr>
              </a:p>
              <a:p>
                <a:pPr marL="0" indent="0">
                  <a:buNone/>
                </a:pPr>
                <a:endParaRPr lang="en-US" sz="2000" i="1" dirty="0">
                  <a:latin typeface="Cambria Math"/>
                </a:endParaRPr>
              </a:p>
              <a:p>
                <a:pPr marL="0" indent="0" algn="ctr">
                  <a:buNone/>
                </a:pPr>
                <a:endParaRPr lang="en-US" sz="2000" dirty="0"/>
              </a:p>
              <a:p>
                <a:pPr marL="0" indent="0">
                  <a:buNone/>
                </a:pPr>
                <a:r>
                  <a:rPr lang="en-US" sz="2000" dirty="0"/>
                  <a:t> </a:t>
                </a:r>
              </a:p>
              <a:p>
                <a:pPr marL="0" indent="0">
                  <a:buNone/>
                </a:pPr>
                <a:endParaRPr lang="en-US" sz="20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91225" y="1864261"/>
                <a:ext cx="10515600" cy="4351338"/>
              </a:xfrm>
              <a:blipFill rotWithShape="0">
                <a:blip r:embed="rId2"/>
                <a:stretch>
                  <a:fillRect l="-638" t="-1541"/>
                </a:stretch>
              </a:blipFill>
            </p:spPr>
            <p:txBody>
              <a:bodyPr/>
              <a:lstStyle/>
              <a:p>
                <a:r>
                  <a:rPr lang="ar-SA">
                    <a:noFill/>
                  </a:rPr>
                  <a:t> </a:t>
                </a:r>
              </a:p>
            </p:txBody>
          </p:sp>
        </mc:Fallback>
      </mc:AlternateContent>
      <p:pic>
        <p:nvPicPr>
          <p:cNvPr id="4" name="Picture 3"/>
          <p:cNvPicPr/>
          <p:nvPr/>
        </p:nvPicPr>
        <p:blipFill>
          <a:blip r:embed="rId3">
            <a:extLst>
              <a:ext uri="{28A0092B-C50C-407E-A947-70E740481C1C}">
                <a14:useLocalDpi xmlns:a14="http://schemas.microsoft.com/office/drawing/2010/main" val="0"/>
              </a:ext>
            </a:extLst>
          </a:blip>
          <a:stretch>
            <a:fillRect/>
          </a:stretch>
        </p:blipFill>
        <p:spPr>
          <a:xfrm>
            <a:off x="6308958" y="3401537"/>
            <a:ext cx="4649470" cy="2100580"/>
          </a:xfrm>
          <a:prstGeom prst="rect">
            <a:avLst/>
          </a:prstGeom>
        </p:spPr>
      </p:pic>
    </p:spTree>
    <p:extLst>
      <p:ext uri="{BB962C8B-B14F-4D97-AF65-F5344CB8AC3E}">
        <p14:creationId xmlns:p14="http://schemas.microsoft.com/office/powerpoint/2010/main" val="139344900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741" y="262094"/>
            <a:ext cx="10515600" cy="1325563"/>
          </a:xfrm>
        </p:spPr>
        <p:txBody>
          <a:bodyPr>
            <a:normAutofit/>
          </a:bodyPr>
          <a:lstStyle/>
          <a:p>
            <a:pPr algn="l"/>
            <a:r>
              <a:rPr lang="en-US" sz="3600" b="1" dirty="0">
                <a:solidFill>
                  <a:srgbClr val="FFC000"/>
                </a:solidFill>
                <a:latin typeface="Times New Roman" panose="02020603050405020304" pitchFamily="18" charset="0"/>
                <a:cs typeface="Times New Roman" panose="02020603050405020304" pitchFamily="18" charset="0"/>
              </a:rPr>
              <a:t>Power calculations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pPr marL="0" indent="0">
                  <a:buNone/>
                </a:pPr>
                <a14:m>
                  <m:oMath xmlns:m="http://schemas.openxmlformats.org/officeDocument/2006/math">
                    <m:r>
                      <a:rPr lang="en-US" sz="2000" b="1">
                        <a:solidFill>
                          <a:schemeClr val="bg1"/>
                        </a:solidFill>
                        <a:latin typeface="Cambria Math" panose="02040503050406030204" pitchFamily="18" charset="0"/>
                        <a:cs typeface="+mj-cs"/>
                      </a:rPr>
                      <m:t>𝑇</m:t>
                    </m:r>
                    <m:r>
                      <a:rPr lang="en-US" sz="2000" b="1">
                        <a:solidFill>
                          <a:schemeClr val="bg1"/>
                        </a:solidFill>
                        <a:latin typeface="Cambria Math" panose="02040503050406030204" pitchFamily="18" charset="0"/>
                        <a:cs typeface="+mj-cs"/>
                      </a:rPr>
                      <m:t>=</m:t>
                    </m:r>
                  </m:oMath>
                </a14:m>
                <a:r>
                  <a:rPr lang="en-US" sz="2000" b="1" dirty="0">
                    <a:solidFill>
                      <a:schemeClr val="bg1"/>
                    </a:solidFill>
                    <a:cs typeface="+mj-cs"/>
                  </a:rPr>
                  <a:t> </a:t>
                </a:r>
                <a14:m>
                  <m:oMath xmlns:m="http://schemas.openxmlformats.org/officeDocument/2006/math">
                    <m:r>
                      <a:rPr lang="en-US" sz="2000" b="1">
                        <a:solidFill>
                          <a:schemeClr val="bg1"/>
                        </a:solidFill>
                        <a:latin typeface="Cambria Math" panose="02040503050406030204" pitchFamily="18" charset="0"/>
                        <a:cs typeface="+mj-cs"/>
                      </a:rPr>
                      <m:t>91</m:t>
                    </m:r>
                    <m:r>
                      <a:rPr lang="en-US" sz="2000" b="1">
                        <a:solidFill>
                          <a:schemeClr val="bg1"/>
                        </a:solidFill>
                        <a:latin typeface="Cambria Math" panose="02040503050406030204" pitchFamily="18" charset="0"/>
                        <a:cs typeface="+mj-cs"/>
                      </a:rPr>
                      <m:t>.</m:t>
                    </m:r>
                    <m:r>
                      <a:rPr lang="en-US" sz="2000" b="1">
                        <a:solidFill>
                          <a:schemeClr val="bg1"/>
                        </a:solidFill>
                        <a:latin typeface="Cambria Math" panose="02040503050406030204" pitchFamily="18" charset="0"/>
                        <a:cs typeface="+mj-cs"/>
                      </a:rPr>
                      <m:t>37</m:t>
                    </m:r>
                    <m:r>
                      <a:rPr lang="en-US" sz="2000" b="1">
                        <a:solidFill>
                          <a:schemeClr val="bg1"/>
                        </a:solidFill>
                        <a:latin typeface="Cambria Math" panose="02040503050406030204" pitchFamily="18" charset="0"/>
                        <a:cs typeface="+mj-cs"/>
                      </a:rPr>
                      <m:t>𝑁</m:t>
                    </m:r>
                    <m:r>
                      <a:rPr lang="en-US" sz="2000" b="1">
                        <a:solidFill>
                          <a:schemeClr val="bg1"/>
                        </a:solidFill>
                        <a:latin typeface="Cambria Math" panose="02040503050406030204" pitchFamily="18" charset="0"/>
                        <a:cs typeface="+mj-cs"/>
                      </a:rPr>
                      <m:t>.</m:t>
                    </m:r>
                    <m:r>
                      <a:rPr lang="en-US" sz="2000" b="1">
                        <a:solidFill>
                          <a:schemeClr val="bg1"/>
                        </a:solidFill>
                        <a:latin typeface="Cambria Math" panose="02040503050406030204" pitchFamily="18" charset="0"/>
                        <a:cs typeface="+mj-cs"/>
                      </a:rPr>
                      <m:t>𝑚</m:t>
                    </m:r>
                  </m:oMath>
                </a14:m>
                <a:endParaRPr lang="en-US" sz="2000" b="1" dirty="0">
                  <a:solidFill>
                    <a:schemeClr val="bg1"/>
                  </a:solidFill>
                  <a:cs typeface="+mj-cs"/>
                </a:endParaRPr>
              </a:p>
              <a:p>
                <a:pPr marL="0" indent="0">
                  <a:buNone/>
                </a:pPr>
                <a14:m>
                  <m:oMathPara xmlns:m="http://schemas.openxmlformats.org/officeDocument/2006/math">
                    <m:oMathParaPr>
                      <m:jc m:val="centerGroup"/>
                    </m:oMathParaPr>
                    <m:oMath xmlns:m="http://schemas.openxmlformats.org/officeDocument/2006/math">
                      <m:r>
                        <a:rPr lang="en-US" sz="2000" b="1">
                          <a:solidFill>
                            <a:schemeClr val="bg1"/>
                          </a:solidFill>
                          <a:latin typeface="Cambria Math" panose="02040503050406030204" pitchFamily="18" charset="0"/>
                          <a:cs typeface="+mj-cs"/>
                        </a:rPr>
                        <m:t>𝑃</m:t>
                      </m:r>
                      <m:r>
                        <a:rPr lang="en-US" sz="2000" b="1">
                          <a:solidFill>
                            <a:schemeClr val="bg1"/>
                          </a:solidFill>
                          <a:latin typeface="Cambria Math" panose="02040503050406030204" pitchFamily="18" charset="0"/>
                          <a:cs typeface="+mj-cs"/>
                        </a:rPr>
                        <m:t>2</m:t>
                      </m:r>
                      <m:r>
                        <a:rPr lang="en-US" sz="2000" b="1">
                          <a:solidFill>
                            <a:schemeClr val="bg1"/>
                          </a:solidFill>
                          <a:latin typeface="Cambria Math" panose="02040503050406030204" pitchFamily="18" charset="0"/>
                          <a:cs typeface="+mj-cs"/>
                        </a:rPr>
                        <m:t>=</m:t>
                      </m:r>
                      <m:r>
                        <a:rPr lang="en-US" sz="2000" b="1">
                          <a:solidFill>
                            <a:schemeClr val="bg1"/>
                          </a:solidFill>
                          <a:latin typeface="Cambria Math" panose="02040503050406030204" pitchFamily="18" charset="0"/>
                          <a:cs typeface="+mj-cs"/>
                        </a:rPr>
                        <m:t>1434</m:t>
                      </m:r>
                      <m:r>
                        <a:rPr lang="en-US" sz="2000" b="1">
                          <a:solidFill>
                            <a:schemeClr val="bg1"/>
                          </a:solidFill>
                          <a:latin typeface="Cambria Math" panose="02040503050406030204" pitchFamily="18" charset="0"/>
                          <a:cs typeface="+mj-cs"/>
                        </a:rPr>
                        <m:t>.</m:t>
                      </m:r>
                      <m:r>
                        <a:rPr lang="en-US" sz="2000" b="1">
                          <a:solidFill>
                            <a:schemeClr val="bg1"/>
                          </a:solidFill>
                          <a:latin typeface="Cambria Math" panose="02040503050406030204" pitchFamily="18" charset="0"/>
                          <a:cs typeface="+mj-cs"/>
                        </a:rPr>
                        <m:t>5</m:t>
                      </m:r>
                      <m:r>
                        <a:rPr lang="en-US" sz="2000" b="1">
                          <a:solidFill>
                            <a:schemeClr val="bg1"/>
                          </a:solidFill>
                          <a:latin typeface="Cambria Math" panose="02040503050406030204" pitchFamily="18" charset="0"/>
                          <a:cs typeface="+mj-cs"/>
                        </a:rPr>
                        <m:t> </m:t>
                      </m:r>
                      <m:r>
                        <a:rPr lang="en-US" sz="2000" b="1">
                          <a:solidFill>
                            <a:schemeClr val="bg1"/>
                          </a:solidFill>
                          <a:latin typeface="Cambria Math" panose="02040503050406030204" pitchFamily="18" charset="0"/>
                          <a:cs typeface="+mj-cs"/>
                        </a:rPr>
                        <m:t>𝑤𝑎𝑡𝑡</m:t>
                      </m:r>
                    </m:oMath>
                  </m:oMathPara>
                </a14:m>
                <a:endParaRPr lang="en-US" sz="2000" b="1" dirty="0">
                  <a:solidFill>
                    <a:schemeClr val="bg1"/>
                  </a:solidFill>
                  <a:cs typeface="+mj-cs"/>
                </a:endParaRPr>
              </a:p>
              <a:p>
                <a:pPr marL="0" indent="0">
                  <a:buNone/>
                </a:pPr>
                <a:endParaRPr lang="en-US" sz="2000" b="1" dirty="0">
                  <a:solidFill>
                    <a:schemeClr val="bg1"/>
                  </a:solidFill>
                  <a:cs typeface="+mj-cs"/>
                </a:endParaRPr>
              </a:p>
              <a:p>
                <a:pPr marL="0" indent="0">
                  <a:buNone/>
                </a:pPr>
                <a:r>
                  <a:rPr lang="en-US" sz="2000" b="1" dirty="0">
                    <a:solidFill>
                      <a:schemeClr val="bg1"/>
                    </a:solidFill>
                    <a:cs typeface="+mj-cs"/>
                  </a:rPr>
                  <a:t>Total power :</a:t>
                </a:r>
              </a:p>
              <a:p>
                <a:pPr marL="0" indent="0">
                  <a:buNone/>
                </a:pPr>
                <a14:m>
                  <m:oMathPara xmlns:m="http://schemas.openxmlformats.org/officeDocument/2006/math">
                    <m:oMathParaPr>
                      <m:jc m:val="centerGroup"/>
                    </m:oMathParaPr>
                    <m:oMath xmlns:m="http://schemas.openxmlformats.org/officeDocument/2006/math">
                      <m:r>
                        <a:rPr lang="en-US" sz="2000" b="1">
                          <a:solidFill>
                            <a:schemeClr val="bg1"/>
                          </a:solidFill>
                          <a:latin typeface="Cambria Math" panose="02040503050406030204" pitchFamily="18" charset="0"/>
                          <a:cs typeface="+mj-cs"/>
                        </a:rPr>
                        <m:t>𝑃𝑡</m:t>
                      </m:r>
                      <m:r>
                        <a:rPr lang="en-US" sz="2000" b="1">
                          <a:solidFill>
                            <a:schemeClr val="bg1"/>
                          </a:solidFill>
                          <a:latin typeface="Cambria Math" panose="02040503050406030204" pitchFamily="18" charset="0"/>
                          <a:cs typeface="+mj-cs"/>
                        </a:rPr>
                        <m:t>=</m:t>
                      </m:r>
                      <m:r>
                        <a:rPr lang="en-US" sz="2000" b="1">
                          <a:solidFill>
                            <a:schemeClr val="bg1"/>
                          </a:solidFill>
                          <a:latin typeface="Cambria Math" panose="02040503050406030204" pitchFamily="18" charset="0"/>
                          <a:cs typeface="+mj-cs"/>
                        </a:rPr>
                        <m:t>𝑃</m:t>
                      </m:r>
                      <m:r>
                        <a:rPr lang="en-US" sz="2000" b="1">
                          <a:solidFill>
                            <a:schemeClr val="bg1"/>
                          </a:solidFill>
                          <a:latin typeface="Cambria Math" panose="02040503050406030204" pitchFamily="18" charset="0"/>
                          <a:cs typeface="+mj-cs"/>
                        </a:rPr>
                        <m:t>1</m:t>
                      </m:r>
                      <m:r>
                        <a:rPr lang="en-US" sz="2000" b="1">
                          <a:solidFill>
                            <a:schemeClr val="bg1"/>
                          </a:solidFill>
                          <a:latin typeface="Cambria Math" panose="02040503050406030204" pitchFamily="18" charset="0"/>
                          <a:cs typeface="+mj-cs"/>
                        </a:rPr>
                        <m:t>+</m:t>
                      </m:r>
                      <m:r>
                        <a:rPr lang="en-US" sz="2000" b="1">
                          <a:solidFill>
                            <a:schemeClr val="bg1"/>
                          </a:solidFill>
                          <a:latin typeface="Cambria Math" panose="02040503050406030204" pitchFamily="18" charset="0"/>
                          <a:cs typeface="+mj-cs"/>
                        </a:rPr>
                        <m:t>𝑃</m:t>
                      </m:r>
                      <m:r>
                        <a:rPr lang="en-US" sz="2000" b="1">
                          <a:solidFill>
                            <a:schemeClr val="bg1"/>
                          </a:solidFill>
                          <a:latin typeface="Cambria Math" panose="02040503050406030204" pitchFamily="18" charset="0"/>
                          <a:cs typeface="+mj-cs"/>
                        </a:rPr>
                        <m:t>2</m:t>
                      </m:r>
                      <m:r>
                        <a:rPr lang="en-US" sz="2000" b="1">
                          <a:solidFill>
                            <a:schemeClr val="bg1"/>
                          </a:solidFill>
                          <a:latin typeface="Cambria Math" panose="02040503050406030204" pitchFamily="18" charset="0"/>
                          <a:cs typeface="+mj-cs"/>
                        </a:rPr>
                        <m:t>=</m:t>
                      </m:r>
                      <m:r>
                        <a:rPr lang="en-US" sz="2000" b="1">
                          <a:solidFill>
                            <a:schemeClr val="bg1"/>
                          </a:solidFill>
                          <a:latin typeface="Cambria Math" panose="02040503050406030204" pitchFamily="18" charset="0"/>
                          <a:cs typeface="+mj-cs"/>
                        </a:rPr>
                        <m:t>1434</m:t>
                      </m:r>
                      <m:r>
                        <a:rPr lang="en-US" sz="2000" b="1">
                          <a:solidFill>
                            <a:schemeClr val="bg1"/>
                          </a:solidFill>
                          <a:latin typeface="Cambria Math" panose="02040503050406030204" pitchFamily="18" charset="0"/>
                          <a:cs typeface="+mj-cs"/>
                        </a:rPr>
                        <m:t>.</m:t>
                      </m:r>
                      <m:r>
                        <a:rPr lang="en-US" sz="2000" b="1">
                          <a:solidFill>
                            <a:schemeClr val="bg1"/>
                          </a:solidFill>
                          <a:latin typeface="Cambria Math" panose="02040503050406030204" pitchFamily="18" charset="0"/>
                          <a:cs typeface="+mj-cs"/>
                        </a:rPr>
                        <m:t>5</m:t>
                      </m:r>
                      <m:r>
                        <a:rPr lang="en-US" sz="2000" b="1">
                          <a:solidFill>
                            <a:schemeClr val="bg1"/>
                          </a:solidFill>
                          <a:latin typeface="Cambria Math" panose="02040503050406030204" pitchFamily="18" charset="0"/>
                          <a:cs typeface="+mj-cs"/>
                        </a:rPr>
                        <m:t>+</m:t>
                      </m:r>
                      <m:r>
                        <a:rPr lang="en-US" sz="2000" b="1">
                          <a:solidFill>
                            <a:schemeClr val="bg1"/>
                          </a:solidFill>
                          <a:latin typeface="Cambria Math" panose="02040503050406030204" pitchFamily="18" charset="0"/>
                          <a:cs typeface="+mj-cs"/>
                        </a:rPr>
                        <m:t>99</m:t>
                      </m:r>
                      <m:r>
                        <a:rPr lang="en-US" sz="2000" b="1">
                          <a:solidFill>
                            <a:schemeClr val="bg1"/>
                          </a:solidFill>
                          <a:latin typeface="Cambria Math" panose="02040503050406030204" pitchFamily="18" charset="0"/>
                          <a:cs typeface="+mj-cs"/>
                        </a:rPr>
                        <m:t>.</m:t>
                      </m:r>
                      <m:r>
                        <a:rPr lang="en-US" sz="2000" b="1">
                          <a:solidFill>
                            <a:schemeClr val="bg1"/>
                          </a:solidFill>
                          <a:latin typeface="Cambria Math" panose="02040503050406030204" pitchFamily="18" charset="0"/>
                          <a:cs typeface="+mj-cs"/>
                        </a:rPr>
                        <m:t>23</m:t>
                      </m:r>
                      <m:r>
                        <a:rPr lang="en-US" sz="2000" b="1">
                          <a:solidFill>
                            <a:schemeClr val="bg1"/>
                          </a:solidFill>
                          <a:latin typeface="Cambria Math" panose="02040503050406030204" pitchFamily="18" charset="0"/>
                          <a:cs typeface="+mj-cs"/>
                        </a:rPr>
                        <m:t>=</m:t>
                      </m:r>
                      <m:r>
                        <a:rPr lang="en-US" sz="2000" b="1">
                          <a:solidFill>
                            <a:schemeClr val="bg1"/>
                          </a:solidFill>
                          <a:latin typeface="Cambria Math" panose="02040503050406030204" pitchFamily="18" charset="0"/>
                          <a:cs typeface="+mj-cs"/>
                        </a:rPr>
                        <m:t>1533</m:t>
                      </m:r>
                      <m:r>
                        <a:rPr lang="en-US" sz="2000" b="1">
                          <a:solidFill>
                            <a:schemeClr val="bg1"/>
                          </a:solidFill>
                          <a:latin typeface="Cambria Math" panose="02040503050406030204" pitchFamily="18" charset="0"/>
                          <a:cs typeface="+mj-cs"/>
                        </a:rPr>
                        <m:t>.</m:t>
                      </m:r>
                      <m:r>
                        <a:rPr lang="en-US" sz="2000" b="1">
                          <a:solidFill>
                            <a:schemeClr val="bg1"/>
                          </a:solidFill>
                          <a:latin typeface="Cambria Math" panose="02040503050406030204" pitchFamily="18" charset="0"/>
                          <a:cs typeface="+mj-cs"/>
                        </a:rPr>
                        <m:t>74</m:t>
                      </m:r>
                      <m:r>
                        <a:rPr lang="en-US" sz="2000" b="1">
                          <a:solidFill>
                            <a:schemeClr val="bg1"/>
                          </a:solidFill>
                          <a:latin typeface="Cambria Math" panose="02040503050406030204" pitchFamily="18" charset="0"/>
                          <a:cs typeface="+mj-cs"/>
                        </a:rPr>
                        <m:t> </m:t>
                      </m:r>
                      <m:r>
                        <a:rPr lang="en-US" sz="2000" b="1">
                          <a:solidFill>
                            <a:schemeClr val="bg1"/>
                          </a:solidFill>
                          <a:latin typeface="Cambria Math" panose="02040503050406030204" pitchFamily="18" charset="0"/>
                          <a:cs typeface="+mj-cs"/>
                        </a:rPr>
                        <m:t>𝑤𝑎𝑡𝑡</m:t>
                      </m:r>
                    </m:oMath>
                  </m:oMathPara>
                </a14:m>
                <a:endParaRPr lang="en-US" sz="2000" b="1" dirty="0">
                  <a:solidFill>
                    <a:schemeClr val="bg1"/>
                  </a:solidFill>
                  <a:cs typeface="+mj-cs"/>
                </a:endParaRPr>
              </a:p>
              <a:p>
                <a:pPr marL="0" indent="0">
                  <a:buNone/>
                </a:pPr>
                <a:endParaRPr lang="en-US" sz="2000" b="1" dirty="0">
                  <a:solidFill>
                    <a:schemeClr val="bg1"/>
                  </a:solidFill>
                  <a:cs typeface="+mj-cs"/>
                </a:endParaRPr>
              </a:p>
              <a:p>
                <a:pPr marL="0" indent="0">
                  <a:buNone/>
                </a:pPr>
                <a:r>
                  <a:rPr lang="en-US" sz="2000" b="1" dirty="0">
                    <a:solidFill>
                      <a:schemeClr val="bg1"/>
                    </a:solidFill>
                    <a:cs typeface="+mj-cs"/>
                  </a:rPr>
                  <a:t>Power :</a:t>
                </a:r>
              </a:p>
              <a:p>
                <a:pPr marL="0" indent="0">
                  <a:buNone/>
                </a:pPr>
                <a14:m>
                  <m:oMathPara xmlns:m="http://schemas.openxmlformats.org/officeDocument/2006/math">
                    <m:oMathParaPr>
                      <m:jc m:val="centerGroup"/>
                    </m:oMathParaPr>
                    <m:oMath xmlns:m="http://schemas.openxmlformats.org/officeDocument/2006/math">
                      <m:r>
                        <a:rPr lang="en-US" sz="2000" b="1">
                          <a:solidFill>
                            <a:schemeClr val="bg1"/>
                          </a:solidFill>
                          <a:latin typeface="Cambria Math" panose="02040503050406030204" pitchFamily="18" charset="0"/>
                          <a:cs typeface="+mj-cs"/>
                        </a:rPr>
                        <m:t>𝑃</m:t>
                      </m:r>
                      <m:r>
                        <a:rPr lang="en-US" sz="2000" b="1">
                          <a:solidFill>
                            <a:schemeClr val="bg1"/>
                          </a:solidFill>
                          <a:latin typeface="Cambria Math" panose="02040503050406030204" pitchFamily="18" charset="0"/>
                          <a:cs typeface="+mj-cs"/>
                        </a:rPr>
                        <m:t>=</m:t>
                      </m:r>
                      <m:f>
                        <m:fPr>
                          <m:ctrlPr>
                            <a:rPr lang="en-US" sz="2000" b="1" i="1">
                              <a:solidFill>
                                <a:schemeClr val="bg1"/>
                              </a:solidFill>
                              <a:latin typeface="Cambria Math" panose="02040503050406030204" pitchFamily="18" charset="0"/>
                              <a:cs typeface="+mj-cs"/>
                            </a:rPr>
                          </m:ctrlPr>
                        </m:fPr>
                        <m:num>
                          <m:r>
                            <a:rPr lang="en-US" sz="2000" b="1">
                              <a:solidFill>
                                <a:schemeClr val="bg1"/>
                              </a:solidFill>
                              <a:latin typeface="Cambria Math" panose="02040503050406030204" pitchFamily="18" charset="0"/>
                              <a:cs typeface="+mj-cs"/>
                            </a:rPr>
                            <m:t>𝑃𝑡</m:t>
                          </m:r>
                        </m:num>
                        <m:den>
                          <m:r>
                            <a:rPr lang="en-US" sz="2000" b="1">
                              <a:solidFill>
                                <a:schemeClr val="bg1"/>
                              </a:solidFill>
                              <a:latin typeface="Cambria Math" panose="02040503050406030204" pitchFamily="18" charset="0"/>
                              <a:cs typeface="+mj-cs"/>
                            </a:rPr>
                            <m:t>𝑒𝑓𝑓𝑖𝑐𝑖𝑒𝑛𝑐𝑦</m:t>
                          </m:r>
                        </m:den>
                      </m:f>
                      <m:r>
                        <a:rPr lang="en-US" sz="2000" b="1">
                          <a:solidFill>
                            <a:schemeClr val="bg1"/>
                          </a:solidFill>
                          <a:latin typeface="Cambria Math" panose="02040503050406030204" pitchFamily="18" charset="0"/>
                          <a:cs typeface="+mj-cs"/>
                        </a:rPr>
                        <m:t>=</m:t>
                      </m:r>
                      <m:r>
                        <a:rPr lang="en-US" sz="2000" b="1">
                          <a:solidFill>
                            <a:schemeClr val="bg1"/>
                          </a:solidFill>
                          <a:latin typeface="Cambria Math" panose="02040503050406030204" pitchFamily="18" charset="0"/>
                          <a:cs typeface="+mj-cs"/>
                        </a:rPr>
                        <m:t>1804</m:t>
                      </m:r>
                      <m:r>
                        <a:rPr lang="en-US" sz="2000" b="1">
                          <a:solidFill>
                            <a:schemeClr val="bg1"/>
                          </a:solidFill>
                          <a:latin typeface="Cambria Math" panose="02040503050406030204" pitchFamily="18" charset="0"/>
                          <a:cs typeface="+mj-cs"/>
                        </a:rPr>
                        <m:t>𝑤𝑎𝑡𝑡</m:t>
                      </m:r>
                    </m:oMath>
                  </m:oMathPara>
                </a14:m>
                <a:endParaRPr lang="en-US" sz="2000" b="1" dirty="0">
                  <a:solidFill>
                    <a:schemeClr val="bg1"/>
                  </a:solidFill>
                  <a:cs typeface="+mj-cs"/>
                </a:endParaRPr>
              </a:p>
              <a:p>
                <a:pPr marL="0" indent="0">
                  <a:buNone/>
                </a:pPr>
                <a:endParaRPr lang="en-US" sz="2000" b="1" dirty="0">
                  <a:solidFill>
                    <a:schemeClr val="bg1"/>
                  </a:solidFill>
                  <a:cs typeface="+mj-cs"/>
                </a:endParaRPr>
              </a:p>
              <a:p>
                <a:pPr marL="0" indent="0">
                  <a:buNone/>
                </a:pPr>
                <a:r>
                  <a:rPr lang="en-US" sz="2000" b="1" dirty="0">
                    <a:solidFill>
                      <a:schemeClr val="bg1"/>
                    </a:solidFill>
                    <a:cs typeface="+mj-cs"/>
                  </a:rPr>
                  <a:t>power needed in hp =</a:t>
                </a:r>
                <a14:m>
                  <m:oMath xmlns:m="http://schemas.openxmlformats.org/officeDocument/2006/math">
                    <m:r>
                      <a:rPr lang="en-US" sz="2000" b="1">
                        <a:solidFill>
                          <a:schemeClr val="bg1"/>
                        </a:solidFill>
                        <a:latin typeface="Cambria Math" panose="02040503050406030204" pitchFamily="18" charset="0"/>
                        <a:cs typeface="+mj-cs"/>
                      </a:rPr>
                      <m:t>2</m:t>
                    </m:r>
                    <m:r>
                      <a:rPr lang="en-US" sz="2000" b="1">
                        <a:solidFill>
                          <a:schemeClr val="bg1"/>
                        </a:solidFill>
                        <a:latin typeface="Cambria Math" panose="02040503050406030204" pitchFamily="18" charset="0"/>
                        <a:cs typeface="+mj-cs"/>
                      </a:rPr>
                      <m:t>.</m:t>
                    </m:r>
                    <m:r>
                      <a:rPr lang="en-US" sz="2000" b="1">
                        <a:solidFill>
                          <a:schemeClr val="bg1"/>
                        </a:solidFill>
                        <a:latin typeface="Cambria Math" panose="02040503050406030204" pitchFamily="18" charset="0"/>
                        <a:cs typeface="+mj-cs"/>
                      </a:rPr>
                      <m:t>42</m:t>
                    </m:r>
                    <m:r>
                      <a:rPr lang="en-US" sz="2000" b="1">
                        <a:solidFill>
                          <a:schemeClr val="bg1"/>
                        </a:solidFill>
                        <a:latin typeface="Cambria Math" panose="02040503050406030204" pitchFamily="18" charset="0"/>
                        <a:cs typeface="+mj-cs"/>
                      </a:rPr>
                      <m:t> </m:t>
                    </m:r>
                    <m:r>
                      <a:rPr lang="en-US" sz="2000" b="1">
                        <a:solidFill>
                          <a:schemeClr val="bg1"/>
                        </a:solidFill>
                        <a:latin typeface="Cambria Math" panose="02040503050406030204" pitchFamily="18" charset="0"/>
                        <a:cs typeface="+mj-cs"/>
                      </a:rPr>
                      <m:t>h</m:t>
                    </m:r>
                    <m:r>
                      <a:rPr lang="en-US" sz="2000" b="1">
                        <a:solidFill>
                          <a:schemeClr val="bg1"/>
                        </a:solidFill>
                        <a:latin typeface="Cambria Math" panose="02040503050406030204" pitchFamily="18" charset="0"/>
                        <a:cs typeface="+mj-cs"/>
                      </a:rPr>
                      <m:t>𝑝</m:t>
                    </m:r>
                    <m:r>
                      <a:rPr lang="en-US" sz="2000" b="1">
                        <a:solidFill>
                          <a:schemeClr val="bg1"/>
                        </a:solidFill>
                        <a:latin typeface="Cambria Math" panose="02040503050406030204" pitchFamily="18" charset="0"/>
                        <a:cs typeface="+mj-cs"/>
                      </a:rPr>
                      <m:t> </m:t>
                    </m:r>
                  </m:oMath>
                </a14:m>
                <a:endParaRPr lang="en-US" sz="2000" b="1" dirty="0">
                  <a:solidFill>
                    <a:schemeClr val="bg1"/>
                  </a:solidFill>
                  <a:cs typeface="+mj-cs"/>
                </a:endParaRPr>
              </a:p>
              <a:p>
                <a:pPr marL="0" indent="0">
                  <a:buNone/>
                </a:pPr>
                <a:endParaRPr lang="en-US" sz="2000" dirty="0"/>
              </a:p>
              <a:p>
                <a:pPr marL="0" indent="0" algn="ctr">
                  <a:buNone/>
                </a:pPr>
                <a:endParaRPr lang="en-US" sz="2000" dirty="0"/>
              </a:p>
              <a:p>
                <a:pPr marL="0" indent="0">
                  <a:buNone/>
                </a:pPr>
                <a:endParaRPr lang="en-US"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2"/>
                <a:stretch>
                  <a:fillRect l="-638"/>
                </a:stretch>
              </a:blipFill>
            </p:spPr>
            <p:txBody>
              <a:bodyPr/>
              <a:lstStyle/>
              <a:p>
                <a:r>
                  <a:rPr lang="ar-SA">
                    <a:noFill/>
                  </a:rPr>
                  <a:t> </a:t>
                </a:r>
              </a:p>
            </p:txBody>
          </p:sp>
        </mc:Fallback>
      </mc:AlternateContent>
    </p:spTree>
    <p:extLst>
      <p:ext uri="{BB962C8B-B14F-4D97-AF65-F5344CB8AC3E}">
        <p14:creationId xmlns:p14="http://schemas.microsoft.com/office/powerpoint/2010/main" val="391563696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741" y="300731"/>
            <a:ext cx="10515600" cy="1325563"/>
          </a:xfrm>
        </p:spPr>
        <p:txBody>
          <a:bodyPr>
            <a:normAutofit/>
          </a:bodyPr>
          <a:lstStyle/>
          <a:p>
            <a:r>
              <a:rPr lang="en-US" sz="3600" b="1" dirty="0">
                <a:solidFill>
                  <a:srgbClr val="FFC000"/>
                </a:solidFill>
                <a:latin typeface="Times New Roman" panose="02020603050405020304" pitchFamily="18" charset="0"/>
                <a:cs typeface="Times New Roman" panose="02020603050405020304" pitchFamily="18" charset="0"/>
              </a:rPr>
              <a:t>Shaft calculations </a:t>
            </a:r>
            <a:r>
              <a:rPr lang="en-US" dirty="0" smtClean="0"/>
              <a:t/>
            </a:r>
            <a:br>
              <a:rPr lang="en-US" dirty="0" smtClean="0"/>
            </a:b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00319" y="1954414"/>
                <a:ext cx="10515600" cy="4351338"/>
              </a:xfrm>
            </p:spPr>
            <p:txBody>
              <a:bodyPr>
                <a:normAutofit fontScale="77500" lnSpcReduction="20000"/>
              </a:bodyPr>
              <a:lstStyle/>
              <a:p>
                <a:pPr marL="0" indent="0">
                  <a:buNone/>
                </a:pPr>
                <a:r>
                  <a:rPr lang="en-US" sz="2400" b="1" dirty="0">
                    <a:solidFill>
                      <a:schemeClr val="bg1"/>
                    </a:solidFill>
                    <a:cs typeface="+mj-cs"/>
                  </a:rPr>
                  <a:t>Stresses effect on shaft :</a:t>
                </a:r>
              </a:p>
              <a:p>
                <a:pPr marL="0" indent="0">
                  <a:buNone/>
                </a:pPr>
                <a:endParaRPr lang="en-US" sz="2400" b="1" dirty="0">
                  <a:solidFill>
                    <a:schemeClr val="bg1"/>
                  </a:solidFill>
                  <a:cs typeface="+mj-cs"/>
                </a:endParaRPr>
              </a:p>
              <a:p>
                <a:r>
                  <a:rPr lang="en-US" sz="2400" b="1" dirty="0">
                    <a:solidFill>
                      <a:schemeClr val="bg1"/>
                    </a:solidFill>
                    <a:cs typeface="+mj-cs"/>
                  </a:rPr>
                  <a:t>Torsional shear stress</a:t>
                </a:r>
              </a:p>
              <a:p>
                <a:r>
                  <a:rPr lang="en-US" sz="2400" b="1" dirty="0">
                    <a:solidFill>
                      <a:schemeClr val="bg1"/>
                    </a:solidFill>
                    <a:cs typeface="+mj-cs"/>
                  </a:rPr>
                  <a:t>Bending moment stress</a:t>
                </a:r>
              </a:p>
              <a:p>
                <a:pPr marL="0" indent="0">
                  <a:buNone/>
                </a:pPr>
                <a:endParaRPr lang="en-US" sz="2400" b="1" dirty="0">
                  <a:solidFill>
                    <a:schemeClr val="bg1"/>
                  </a:solidFill>
                  <a:cs typeface="+mj-cs"/>
                </a:endParaRPr>
              </a:p>
              <a:p>
                <a:pPr marL="0" indent="0">
                  <a:buNone/>
                </a:pPr>
                <a:r>
                  <a:rPr lang="en-US" sz="2400" b="1" dirty="0">
                    <a:solidFill>
                      <a:schemeClr val="bg1"/>
                    </a:solidFill>
                    <a:cs typeface="+mj-cs"/>
                  </a:rPr>
                  <a:t>Torsional shear stress :</a:t>
                </a:r>
              </a:p>
              <a:p>
                <a:pPr marL="0" indent="0">
                  <a:buNone/>
                </a:pPr>
                <a14:m>
                  <m:oMathPara xmlns:m="http://schemas.openxmlformats.org/officeDocument/2006/math">
                    <m:oMathParaPr>
                      <m:jc m:val="centerGroup"/>
                    </m:oMathParaPr>
                    <m:oMath xmlns:m="http://schemas.openxmlformats.org/officeDocument/2006/math">
                      <m:r>
                        <a:rPr lang="en-US" sz="2400" b="1">
                          <a:solidFill>
                            <a:schemeClr val="bg1"/>
                          </a:solidFill>
                          <a:latin typeface="Cambria Math" panose="02040503050406030204" pitchFamily="18" charset="0"/>
                          <a:cs typeface="+mj-cs"/>
                        </a:rPr>
                        <m:t>𝑆𝑠</m:t>
                      </m:r>
                      <m:r>
                        <a:rPr lang="en-US" sz="2400" b="1">
                          <a:solidFill>
                            <a:schemeClr val="bg1"/>
                          </a:solidFill>
                          <a:latin typeface="Cambria Math" panose="02040503050406030204" pitchFamily="18" charset="0"/>
                          <a:cs typeface="+mj-cs"/>
                        </a:rPr>
                        <m:t>=</m:t>
                      </m:r>
                      <m:f>
                        <m:fPr>
                          <m:ctrlPr>
                            <a:rPr lang="en-US" sz="2400" b="1" i="1">
                              <a:solidFill>
                                <a:schemeClr val="bg1"/>
                              </a:solidFill>
                              <a:latin typeface="Cambria Math" panose="02040503050406030204" pitchFamily="18" charset="0"/>
                              <a:cs typeface="+mj-cs"/>
                            </a:rPr>
                          </m:ctrlPr>
                        </m:fPr>
                        <m:num>
                          <m:r>
                            <a:rPr lang="en-US" sz="2400" b="1">
                              <a:solidFill>
                                <a:schemeClr val="bg1"/>
                              </a:solidFill>
                              <a:latin typeface="Cambria Math" panose="02040503050406030204" pitchFamily="18" charset="0"/>
                              <a:cs typeface="+mj-cs"/>
                            </a:rPr>
                            <m:t>𝑇</m:t>
                          </m:r>
                          <m:r>
                            <a:rPr lang="en-US" sz="2400" b="1">
                              <a:solidFill>
                                <a:schemeClr val="bg1"/>
                              </a:solidFill>
                              <a:latin typeface="Cambria Math" panose="02040503050406030204" pitchFamily="18" charset="0"/>
                              <a:cs typeface="+mj-cs"/>
                            </a:rPr>
                            <m:t>∗</m:t>
                          </m:r>
                          <m:r>
                            <a:rPr lang="en-US" sz="2400" b="1">
                              <a:solidFill>
                                <a:schemeClr val="bg1"/>
                              </a:solidFill>
                              <a:latin typeface="Cambria Math" panose="02040503050406030204" pitchFamily="18" charset="0"/>
                              <a:cs typeface="+mj-cs"/>
                            </a:rPr>
                            <m:t>𝑐</m:t>
                          </m:r>
                        </m:num>
                        <m:den>
                          <m:r>
                            <a:rPr lang="en-US" sz="2400" b="1">
                              <a:solidFill>
                                <a:schemeClr val="bg1"/>
                              </a:solidFill>
                              <a:latin typeface="Cambria Math" panose="02040503050406030204" pitchFamily="18" charset="0"/>
                              <a:cs typeface="+mj-cs"/>
                            </a:rPr>
                            <m:t>𝐽</m:t>
                          </m:r>
                        </m:den>
                      </m:f>
                    </m:oMath>
                  </m:oMathPara>
                </a14:m>
                <a:endParaRPr lang="en-US" sz="2400" b="1" dirty="0">
                  <a:solidFill>
                    <a:schemeClr val="bg1"/>
                  </a:solidFill>
                  <a:cs typeface="+mj-cs"/>
                </a:endParaRPr>
              </a:p>
              <a:p>
                <a:pPr marL="0" indent="0">
                  <a:buNone/>
                </a:pPr>
                <a:endParaRPr lang="en-US" sz="2400" b="1" dirty="0">
                  <a:solidFill>
                    <a:schemeClr val="bg1"/>
                  </a:solidFill>
                  <a:cs typeface="+mj-cs"/>
                </a:endParaRPr>
              </a:p>
              <a:p>
                <a:pPr marL="0" indent="0">
                  <a:buNone/>
                </a:pPr>
                <a14:m>
                  <m:oMathPara xmlns:m="http://schemas.openxmlformats.org/officeDocument/2006/math">
                    <m:oMathParaPr>
                      <m:jc m:val="centerGroup"/>
                    </m:oMathParaPr>
                    <m:oMath xmlns:m="http://schemas.openxmlformats.org/officeDocument/2006/math">
                      <m:r>
                        <a:rPr lang="en-US" sz="2400" b="1">
                          <a:solidFill>
                            <a:schemeClr val="bg1"/>
                          </a:solidFill>
                          <a:latin typeface="Cambria Math" panose="02040503050406030204" pitchFamily="18" charset="0"/>
                          <a:cs typeface="+mj-cs"/>
                        </a:rPr>
                        <m:t>𝑆𝑠</m:t>
                      </m:r>
                      <m:r>
                        <a:rPr lang="en-US" sz="2400" b="1">
                          <a:solidFill>
                            <a:schemeClr val="bg1"/>
                          </a:solidFill>
                          <a:latin typeface="Cambria Math" panose="02040503050406030204" pitchFamily="18" charset="0"/>
                          <a:cs typeface="+mj-cs"/>
                        </a:rPr>
                        <m:t>=</m:t>
                      </m:r>
                      <m:f>
                        <m:fPr>
                          <m:ctrlPr>
                            <a:rPr lang="en-US" sz="2400" b="1" i="1">
                              <a:solidFill>
                                <a:schemeClr val="bg1"/>
                              </a:solidFill>
                              <a:latin typeface="Cambria Math" panose="02040503050406030204" pitchFamily="18" charset="0"/>
                              <a:cs typeface="+mj-cs"/>
                            </a:rPr>
                          </m:ctrlPr>
                        </m:fPr>
                        <m:num>
                          <m:r>
                            <a:rPr lang="en-US" sz="2400" b="1">
                              <a:solidFill>
                                <a:schemeClr val="bg1"/>
                              </a:solidFill>
                              <a:latin typeface="Cambria Math" panose="02040503050406030204" pitchFamily="18" charset="0"/>
                              <a:cs typeface="+mj-cs"/>
                            </a:rPr>
                            <m:t>124</m:t>
                          </m:r>
                          <m:r>
                            <a:rPr lang="en-US" sz="2400" b="1">
                              <a:solidFill>
                                <a:schemeClr val="bg1"/>
                              </a:solidFill>
                              <a:latin typeface="Cambria Math" panose="02040503050406030204" pitchFamily="18" charset="0"/>
                              <a:cs typeface="+mj-cs"/>
                            </a:rPr>
                            <m:t>.</m:t>
                          </m:r>
                          <m:r>
                            <a:rPr lang="en-US" sz="2400" b="1">
                              <a:solidFill>
                                <a:schemeClr val="bg1"/>
                              </a:solidFill>
                              <a:latin typeface="Cambria Math" panose="02040503050406030204" pitchFamily="18" charset="0"/>
                              <a:cs typeface="+mj-cs"/>
                            </a:rPr>
                            <m:t>28</m:t>
                          </m:r>
                          <m:r>
                            <a:rPr lang="en-US" sz="2400" b="1">
                              <a:solidFill>
                                <a:schemeClr val="bg1"/>
                              </a:solidFill>
                              <a:latin typeface="Cambria Math" panose="02040503050406030204" pitchFamily="18" charset="0"/>
                              <a:cs typeface="+mj-cs"/>
                            </a:rPr>
                            <m:t>∗</m:t>
                          </m:r>
                          <m:r>
                            <a:rPr lang="en-US" sz="2400" b="1">
                              <a:solidFill>
                                <a:schemeClr val="bg1"/>
                              </a:solidFill>
                              <a:latin typeface="Cambria Math" panose="02040503050406030204" pitchFamily="18" charset="0"/>
                              <a:cs typeface="+mj-cs"/>
                            </a:rPr>
                            <m:t>0</m:t>
                          </m:r>
                          <m:r>
                            <a:rPr lang="en-US" sz="2400" b="1">
                              <a:solidFill>
                                <a:schemeClr val="bg1"/>
                              </a:solidFill>
                              <a:latin typeface="Cambria Math" panose="02040503050406030204" pitchFamily="18" charset="0"/>
                              <a:cs typeface="+mj-cs"/>
                            </a:rPr>
                            <m:t>.</m:t>
                          </m:r>
                          <m:r>
                            <a:rPr lang="en-US" sz="2400" b="1">
                              <a:solidFill>
                                <a:schemeClr val="bg1"/>
                              </a:solidFill>
                              <a:latin typeface="Cambria Math" panose="02040503050406030204" pitchFamily="18" charset="0"/>
                              <a:cs typeface="+mj-cs"/>
                            </a:rPr>
                            <m:t>0225</m:t>
                          </m:r>
                        </m:num>
                        <m:den>
                          <m:r>
                            <a:rPr lang="en-US" sz="2400" b="1">
                              <a:solidFill>
                                <a:schemeClr val="bg1"/>
                              </a:solidFill>
                              <a:latin typeface="Cambria Math" panose="02040503050406030204" pitchFamily="18" charset="0"/>
                              <a:cs typeface="+mj-cs"/>
                            </a:rPr>
                            <m:t>0</m:t>
                          </m:r>
                          <m:r>
                            <a:rPr lang="en-US" sz="2400" b="1">
                              <a:solidFill>
                                <a:schemeClr val="bg1"/>
                              </a:solidFill>
                              <a:latin typeface="Cambria Math" panose="02040503050406030204" pitchFamily="18" charset="0"/>
                              <a:cs typeface="+mj-cs"/>
                            </a:rPr>
                            <m:t>.</m:t>
                          </m:r>
                          <m:r>
                            <a:rPr lang="en-US" sz="2400" b="1">
                              <a:solidFill>
                                <a:schemeClr val="bg1"/>
                              </a:solidFill>
                              <a:latin typeface="Cambria Math" panose="02040503050406030204" pitchFamily="18" charset="0"/>
                              <a:cs typeface="+mj-cs"/>
                            </a:rPr>
                            <m:t>4026</m:t>
                          </m:r>
                        </m:den>
                      </m:f>
                      <m:r>
                        <a:rPr lang="en-US" sz="2400" b="1">
                          <a:solidFill>
                            <a:schemeClr val="bg1"/>
                          </a:solidFill>
                          <a:latin typeface="Cambria Math" panose="02040503050406030204" pitchFamily="18" charset="0"/>
                          <a:cs typeface="+mj-cs"/>
                        </a:rPr>
                        <m:t>=</m:t>
                      </m:r>
                      <m:r>
                        <a:rPr lang="en-US" sz="2400" b="1">
                          <a:solidFill>
                            <a:schemeClr val="bg1"/>
                          </a:solidFill>
                          <a:latin typeface="Cambria Math" panose="02040503050406030204" pitchFamily="18" charset="0"/>
                          <a:cs typeface="+mj-cs"/>
                        </a:rPr>
                        <m:t>6</m:t>
                      </m:r>
                      <m:r>
                        <a:rPr lang="en-US" sz="2400" b="1">
                          <a:solidFill>
                            <a:schemeClr val="bg1"/>
                          </a:solidFill>
                          <a:latin typeface="Cambria Math" panose="02040503050406030204" pitchFamily="18" charset="0"/>
                          <a:cs typeface="+mj-cs"/>
                        </a:rPr>
                        <m:t>.</m:t>
                      </m:r>
                      <m:r>
                        <a:rPr lang="en-US" sz="2400" b="1">
                          <a:solidFill>
                            <a:schemeClr val="bg1"/>
                          </a:solidFill>
                          <a:latin typeface="Cambria Math" panose="02040503050406030204" pitchFamily="18" charset="0"/>
                          <a:cs typeface="+mj-cs"/>
                        </a:rPr>
                        <m:t>946</m:t>
                      </m:r>
                      <m:r>
                        <a:rPr lang="en-US" sz="2400" b="1">
                          <a:solidFill>
                            <a:schemeClr val="bg1"/>
                          </a:solidFill>
                          <a:latin typeface="Cambria Math" panose="02040503050406030204" pitchFamily="18" charset="0"/>
                          <a:cs typeface="+mj-cs"/>
                        </a:rPr>
                        <m:t> </m:t>
                      </m:r>
                      <m:r>
                        <a:rPr lang="en-US" sz="2400" b="1">
                          <a:solidFill>
                            <a:schemeClr val="bg1"/>
                          </a:solidFill>
                          <a:latin typeface="Cambria Math" panose="02040503050406030204" pitchFamily="18" charset="0"/>
                          <a:cs typeface="+mj-cs"/>
                        </a:rPr>
                        <m:t>𝑀𝑃𝑎</m:t>
                      </m:r>
                    </m:oMath>
                  </m:oMathPara>
                </a14:m>
                <a:endParaRPr lang="en-US" sz="2400" b="1" dirty="0">
                  <a:solidFill>
                    <a:schemeClr val="bg1"/>
                  </a:solidFill>
                  <a:cs typeface="+mj-cs"/>
                </a:endParaRPr>
              </a:p>
              <a:p>
                <a:pPr marL="0" indent="0">
                  <a:buNone/>
                </a:pPr>
                <a:endParaRPr lang="en-US" sz="2400" b="1" dirty="0">
                  <a:solidFill>
                    <a:schemeClr val="bg1"/>
                  </a:solidFill>
                  <a:cs typeface="+mj-cs"/>
                </a:endParaRPr>
              </a:p>
              <a:p>
                <a:pPr marL="0" indent="0">
                  <a:buNone/>
                </a:pPr>
                <a:endParaRPr lang="en-US" sz="2000" dirty="0"/>
              </a:p>
              <a:p>
                <a:pPr marL="0" indent="0">
                  <a:buNone/>
                </a:pPr>
                <a:r>
                  <a:rPr lang="en-US" sz="2000" dirty="0"/>
                  <a:t> </a:t>
                </a:r>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00319" y="1954414"/>
                <a:ext cx="10515600" cy="4351338"/>
              </a:xfrm>
              <a:blipFill rotWithShape="0">
                <a:blip r:embed="rId2"/>
                <a:stretch>
                  <a:fillRect l="-580" t="-2384"/>
                </a:stretch>
              </a:blipFill>
            </p:spPr>
            <p:txBody>
              <a:bodyPr/>
              <a:lstStyle/>
              <a:p>
                <a:r>
                  <a:rPr lang="ar-SA">
                    <a:noFill/>
                  </a:rPr>
                  <a:t> </a:t>
                </a:r>
              </a:p>
            </p:txBody>
          </p:sp>
        </mc:Fallback>
      </mc:AlternateContent>
    </p:spTree>
    <p:extLst>
      <p:ext uri="{BB962C8B-B14F-4D97-AF65-F5344CB8AC3E}">
        <p14:creationId xmlns:p14="http://schemas.microsoft.com/office/powerpoint/2010/main" val="79118548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04706"/>
            <a:ext cx="10515600" cy="1325563"/>
          </a:xfrm>
        </p:spPr>
        <p:txBody>
          <a:bodyPr>
            <a:normAutofit/>
          </a:bodyPr>
          <a:lstStyle/>
          <a:p>
            <a:r>
              <a:rPr lang="en-US" sz="3600" b="1" dirty="0">
                <a:solidFill>
                  <a:srgbClr val="FFC000"/>
                </a:solidFill>
                <a:latin typeface="Times New Roman" panose="02020603050405020304" pitchFamily="18" charset="0"/>
                <a:cs typeface="Times New Roman" panose="02020603050405020304" pitchFamily="18" charset="0"/>
              </a:rPr>
              <a:t>Shaft calculations </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52400" y="1690688"/>
                <a:ext cx="10515600" cy="4351338"/>
              </a:xfrm>
            </p:spPr>
            <p:txBody>
              <a:bodyPr>
                <a:normAutofit lnSpcReduction="10000"/>
              </a:bodyPr>
              <a:lstStyle/>
              <a:p>
                <a:pPr marL="0" indent="0">
                  <a:buNone/>
                </a:pPr>
                <a:r>
                  <a:rPr lang="en-US" sz="1900" b="1" dirty="0">
                    <a:solidFill>
                      <a:schemeClr val="bg1"/>
                    </a:solidFill>
                    <a:cs typeface="+mj-cs"/>
                  </a:rPr>
                  <a:t>Bending moment stress</a:t>
                </a:r>
              </a:p>
              <a:p>
                <a:pPr marL="0" indent="0">
                  <a:buNone/>
                </a:pPr>
                <a14:m>
                  <m:oMathPara xmlns:m="http://schemas.openxmlformats.org/officeDocument/2006/math">
                    <m:oMathParaPr>
                      <m:jc m:val="centerGroup"/>
                    </m:oMathParaPr>
                    <m:oMath xmlns:m="http://schemas.openxmlformats.org/officeDocument/2006/math">
                      <m:r>
                        <a:rPr lang="en-US" sz="1900" b="1">
                          <a:solidFill>
                            <a:schemeClr val="bg1"/>
                          </a:solidFill>
                          <a:latin typeface="Cambria Math" panose="02040503050406030204" pitchFamily="18" charset="0"/>
                          <a:cs typeface="+mj-cs"/>
                        </a:rPr>
                        <m:t>𝑆</m:t>
                      </m:r>
                      <m:r>
                        <a:rPr lang="en-US" sz="1900" b="1">
                          <a:solidFill>
                            <a:schemeClr val="bg1"/>
                          </a:solidFill>
                          <a:latin typeface="Cambria Math" panose="02040503050406030204" pitchFamily="18" charset="0"/>
                          <a:cs typeface="+mj-cs"/>
                        </a:rPr>
                        <m:t>=</m:t>
                      </m:r>
                      <m:f>
                        <m:fPr>
                          <m:ctrlPr>
                            <a:rPr lang="en-US" sz="1900" b="1" i="1">
                              <a:solidFill>
                                <a:schemeClr val="bg1"/>
                              </a:solidFill>
                              <a:latin typeface="Cambria Math" panose="02040503050406030204" pitchFamily="18" charset="0"/>
                              <a:cs typeface="+mj-cs"/>
                            </a:rPr>
                          </m:ctrlPr>
                        </m:fPr>
                        <m:num>
                          <m:r>
                            <a:rPr lang="en-US" sz="1900" b="1">
                              <a:solidFill>
                                <a:schemeClr val="bg1"/>
                              </a:solidFill>
                              <a:latin typeface="Cambria Math" panose="02040503050406030204" pitchFamily="18" charset="0"/>
                              <a:cs typeface="+mj-cs"/>
                            </a:rPr>
                            <m:t>𝑀</m:t>
                          </m:r>
                          <m:r>
                            <a:rPr lang="en-US" sz="1900" b="1">
                              <a:solidFill>
                                <a:schemeClr val="bg1"/>
                              </a:solidFill>
                              <a:latin typeface="Cambria Math" panose="02040503050406030204" pitchFamily="18" charset="0"/>
                              <a:cs typeface="+mj-cs"/>
                            </a:rPr>
                            <m:t>∗</m:t>
                          </m:r>
                          <m:r>
                            <a:rPr lang="en-US" sz="1900" b="1">
                              <a:solidFill>
                                <a:schemeClr val="bg1"/>
                              </a:solidFill>
                              <a:latin typeface="Cambria Math" panose="02040503050406030204" pitchFamily="18" charset="0"/>
                              <a:cs typeface="+mj-cs"/>
                            </a:rPr>
                            <m:t>𝑐</m:t>
                          </m:r>
                        </m:num>
                        <m:den>
                          <m:r>
                            <a:rPr lang="en-US" sz="1900" b="1">
                              <a:solidFill>
                                <a:schemeClr val="bg1"/>
                              </a:solidFill>
                              <a:latin typeface="Cambria Math" panose="02040503050406030204" pitchFamily="18" charset="0"/>
                              <a:cs typeface="+mj-cs"/>
                            </a:rPr>
                            <m:t>𝐼</m:t>
                          </m:r>
                        </m:den>
                      </m:f>
                    </m:oMath>
                  </m:oMathPara>
                </a14:m>
                <a:endParaRPr lang="en-US" sz="1900" b="1" dirty="0">
                  <a:solidFill>
                    <a:schemeClr val="bg1"/>
                  </a:solidFill>
                  <a:cs typeface="+mj-cs"/>
                </a:endParaRPr>
              </a:p>
              <a:p>
                <a:pPr marL="0" indent="0">
                  <a:buNone/>
                </a:pPr>
                <a:endParaRPr lang="en-US" sz="1900" b="1" dirty="0">
                  <a:solidFill>
                    <a:schemeClr val="bg1"/>
                  </a:solidFill>
                  <a:cs typeface="+mj-cs"/>
                </a:endParaRPr>
              </a:p>
              <a:p>
                <a:pPr marL="0" indent="0">
                  <a:buNone/>
                </a:pPr>
                <a14:m>
                  <m:oMathPara xmlns:m="http://schemas.openxmlformats.org/officeDocument/2006/math">
                    <m:oMathParaPr>
                      <m:jc m:val="centerGroup"/>
                    </m:oMathParaPr>
                    <m:oMath xmlns:m="http://schemas.openxmlformats.org/officeDocument/2006/math">
                      <m:r>
                        <a:rPr lang="en-US" sz="1900" b="1">
                          <a:solidFill>
                            <a:schemeClr val="bg1"/>
                          </a:solidFill>
                          <a:latin typeface="Cambria Math" panose="02040503050406030204" pitchFamily="18" charset="0"/>
                          <a:cs typeface="+mj-cs"/>
                        </a:rPr>
                        <m:t>𝑆</m:t>
                      </m:r>
                      <m:r>
                        <a:rPr lang="en-US" sz="1900" b="1">
                          <a:solidFill>
                            <a:schemeClr val="bg1"/>
                          </a:solidFill>
                          <a:latin typeface="Cambria Math" panose="02040503050406030204" pitchFamily="18" charset="0"/>
                          <a:cs typeface="+mj-cs"/>
                        </a:rPr>
                        <m:t>=</m:t>
                      </m:r>
                      <m:r>
                        <a:rPr lang="en-US" sz="1900" b="1">
                          <a:solidFill>
                            <a:schemeClr val="bg1"/>
                          </a:solidFill>
                          <a:latin typeface="Cambria Math" panose="02040503050406030204" pitchFamily="18" charset="0"/>
                          <a:cs typeface="+mj-cs"/>
                        </a:rPr>
                        <m:t>0</m:t>
                      </m:r>
                      <m:r>
                        <a:rPr lang="en-US" sz="1900" b="1">
                          <a:solidFill>
                            <a:schemeClr val="bg1"/>
                          </a:solidFill>
                          <a:latin typeface="Cambria Math" panose="02040503050406030204" pitchFamily="18" charset="0"/>
                          <a:cs typeface="+mj-cs"/>
                        </a:rPr>
                        <m:t>.</m:t>
                      </m:r>
                      <m:r>
                        <a:rPr lang="en-US" sz="1900" b="1">
                          <a:solidFill>
                            <a:schemeClr val="bg1"/>
                          </a:solidFill>
                          <a:latin typeface="Cambria Math" panose="02040503050406030204" pitchFamily="18" charset="0"/>
                          <a:cs typeface="+mj-cs"/>
                        </a:rPr>
                        <m:t>541</m:t>
                      </m:r>
                      <m:r>
                        <a:rPr lang="en-US" sz="1900" b="1">
                          <a:solidFill>
                            <a:schemeClr val="bg1"/>
                          </a:solidFill>
                          <a:latin typeface="Cambria Math" panose="02040503050406030204" pitchFamily="18" charset="0"/>
                          <a:cs typeface="+mj-cs"/>
                        </a:rPr>
                        <m:t> </m:t>
                      </m:r>
                      <m:r>
                        <a:rPr lang="en-US" sz="1900" b="1">
                          <a:solidFill>
                            <a:schemeClr val="bg1"/>
                          </a:solidFill>
                          <a:latin typeface="Cambria Math" panose="02040503050406030204" pitchFamily="18" charset="0"/>
                          <a:cs typeface="+mj-cs"/>
                        </a:rPr>
                        <m:t>𝑀𝑃𝑎</m:t>
                      </m:r>
                    </m:oMath>
                  </m:oMathPara>
                </a14:m>
                <a:endParaRPr lang="en-US" sz="1900" b="1" dirty="0">
                  <a:solidFill>
                    <a:schemeClr val="bg1"/>
                  </a:solidFill>
                  <a:cs typeface="+mj-cs"/>
                </a:endParaRPr>
              </a:p>
              <a:p>
                <a:pPr marL="0" indent="0">
                  <a:buNone/>
                </a:pPr>
                <a:endParaRPr lang="en-US" sz="1900" b="1" dirty="0">
                  <a:solidFill>
                    <a:schemeClr val="bg1"/>
                  </a:solidFill>
                  <a:cs typeface="+mj-cs"/>
                </a:endParaRPr>
              </a:p>
              <a:p>
                <a:pPr marL="0" indent="0">
                  <a:buNone/>
                </a:pPr>
                <a:r>
                  <a:rPr lang="en-US" sz="1900" b="1" dirty="0">
                    <a:solidFill>
                      <a:schemeClr val="bg1"/>
                    </a:solidFill>
                    <a:cs typeface="+mj-cs"/>
                  </a:rPr>
                  <a:t>Combined maximum shear stress </a:t>
                </a:r>
              </a:p>
              <a:p>
                <a:pPr marL="0" indent="0">
                  <a:buNone/>
                </a:pPr>
                <a14:m>
                  <m:oMathPara xmlns:m="http://schemas.openxmlformats.org/officeDocument/2006/math">
                    <m:oMathParaPr>
                      <m:jc m:val="centerGroup"/>
                    </m:oMathParaPr>
                    <m:oMath xmlns:m="http://schemas.openxmlformats.org/officeDocument/2006/math">
                      <m:r>
                        <a:rPr lang="en-US" sz="1900" b="1">
                          <a:solidFill>
                            <a:schemeClr val="bg1"/>
                          </a:solidFill>
                          <a:latin typeface="Cambria Math" panose="02040503050406030204" pitchFamily="18" charset="0"/>
                          <a:cs typeface="+mj-cs"/>
                        </a:rPr>
                        <m:t>Ʈ=</m:t>
                      </m:r>
                      <m:sSup>
                        <m:sSupPr>
                          <m:ctrlPr>
                            <a:rPr lang="en-US" sz="1900" b="1" i="1">
                              <a:solidFill>
                                <a:schemeClr val="bg1"/>
                              </a:solidFill>
                              <a:latin typeface="Cambria Math" panose="02040503050406030204" pitchFamily="18" charset="0"/>
                              <a:cs typeface="+mj-cs"/>
                            </a:rPr>
                          </m:ctrlPr>
                        </m:sSupPr>
                        <m:e>
                          <m:d>
                            <m:dPr>
                              <m:ctrlPr>
                                <a:rPr lang="en-US" sz="1900" b="1" i="1">
                                  <a:solidFill>
                                    <a:schemeClr val="bg1"/>
                                  </a:solidFill>
                                  <a:latin typeface="Cambria Math" panose="02040503050406030204" pitchFamily="18" charset="0"/>
                                  <a:cs typeface="+mj-cs"/>
                                </a:rPr>
                              </m:ctrlPr>
                            </m:dPr>
                            <m:e>
                              <m:r>
                                <a:rPr lang="en-US" sz="1900" b="1">
                                  <a:solidFill>
                                    <a:schemeClr val="bg1"/>
                                  </a:solidFill>
                                  <a:latin typeface="Cambria Math" panose="02040503050406030204" pitchFamily="18" charset="0"/>
                                  <a:cs typeface="+mj-cs"/>
                                </a:rPr>
                                <m:t>𝑆</m:t>
                              </m:r>
                              <m:sSup>
                                <m:sSupPr>
                                  <m:ctrlPr>
                                    <a:rPr lang="en-US" sz="1900" b="1" i="1">
                                      <a:solidFill>
                                        <a:schemeClr val="bg1"/>
                                      </a:solidFill>
                                      <a:latin typeface="Cambria Math" panose="02040503050406030204" pitchFamily="18" charset="0"/>
                                      <a:cs typeface="+mj-cs"/>
                                    </a:rPr>
                                  </m:ctrlPr>
                                </m:sSupPr>
                                <m:e>
                                  <m:r>
                                    <a:rPr lang="en-US" sz="1900" b="1">
                                      <a:solidFill>
                                        <a:schemeClr val="bg1"/>
                                      </a:solidFill>
                                      <a:latin typeface="Cambria Math" panose="02040503050406030204" pitchFamily="18" charset="0"/>
                                      <a:cs typeface="+mj-cs"/>
                                    </a:rPr>
                                    <m:t>𝑠</m:t>
                                  </m:r>
                                </m:e>
                                <m:sup>
                                  <m:r>
                                    <a:rPr lang="en-US" sz="1900" b="1">
                                      <a:solidFill>
                                        <a:schemeClr val="bg1"/>
                                      </a:solidFill>
                                      <a:latin typeface="Cambria Math" panose="02040503050406030204" pitchFamily="18" charset="0"/>
                                      <a:cs typeface="+mj-cs"/>
                                    </a:rPr>
                                    <m:t>2</m:t>
                                  </m:r>
                                </m:sup>
                              </m:sSup>
                              <m:r>
                                <a:rPr lang="en-US" sz="1900" b="1">
                                  <a:solidFill>
                                    <a:schemeClr val="bg1"/>
                                  </a:solidFill>
                                  <a:latin typeface="Cambria Math" panose="02040503050406030204" pitchFamily="18" charset="0"/>
                                  <a:cs typeface="+mj-cs"/>
                                </a:rPr>
                                <m:t>+</m:t>
                              </m:r>
                              <m:sSup>
                                <m:sSupPr>
                                  <m:ctrlPr>
                                    <a:rPr lang="en-US" sz="1900" b="1" i="1">
                                      <a:solidFill>
                                        <a:schemeClr val="bg1"/>
                                      </a:solidFill>
                                      <a:latin typeface="Cambria Math" panose="02040503050406030204" pitchFamily="18" charset="0"/>
                                      <a:cs typeface="+mj-cs"/>
                                    </a:rPr>
                                  </m:ctrlPr>
                                </m:sSupPr>
                                <m:e>
                                  <m:d>
                                    <m:dPr>
                                      <m:ctrlPr>
                                        <a:rPr lang="en-US" sz="1900" b="1" i="1">
                                          <a:solidFill>
                                            <a:schemeClr val="bg1"/>
                                          </a:solidFill>
                                          <a:latin typeface="Cambria Math" panose="02040503050406030204" pitchFamily="18" charset="0"/>
                                          <a:cs typeface="+mj-cs"/>
                                        </a:rPr>
                                      </m:ctrlPr>
                                    </m:dPr>
                                    <m:e>
                                      <m:f>
                                        <m:fPr>
                                          <m:ctrlPr>
                                            <a:rPr lang="en-US" sz="1900" b="1" i="1">
                                              <a:solidFill>
                                                <a:schemeClr val="bg1"/>
                                              </a:solidFill>
                                              <a:latin typeface="Cambria Math" panose="02040503050406030204" pitchFamily="18" charset="0"/>
                                              <a:cs typeface="+mj-cs"/>
                                            </a:rPr>
                                          </m:ctrlPr>
                                        </m:fPr>
                                        <m:num>
                                          <m:r>
                                            <a:rPr lang="en-US" sz="1900" b="1">
                                              <a:solidFill>
                                                <a:schemeClr val="bg1"/>
                                              </a:solidFill>
                                              <a:latin typeface="Cambria Math" panose="02040503050406030204" pitchFamily="18" charset="0"/>
                                              <a:cs typeface="+mj-cs"/>
                                            </a:rPr>
                                            <m:t>𝑆</m:t>
                                          </m:r>
                                        </m:num>
                                        <m:den>
                                          <m:r>
                                            <a:rPr lang="en-US" sz="1900" b="1">
                                              <a:solidFill>
                                                <a:schemeClr val="bg1"/>
                                              </a:solidFill>
                                              <a:latin typeface="Cambria Math" panose="02040503050406030204" pitchFamily="18" charset="0"/>
                                              <a:cs typeface="+mj-cs"/>
                                            </a:rPr>
                                            <m:t>2</m:t>
                                          </m:r>
                                        </m:den>
                                      </m:f>
                                    </m:e>
                                  </m:d>
                                </m:e>
                                <m:sup>
                                  <m:r>
                                    <a:rPr lang="en-US" sz="1900" b="1">
                                      <a:solidFill>
                                        <a:schemeClr val="bg1"/>
                                      </a:solidFill>
                                      <a:latin typeface="Cambria Math" panose="02040503050406030204" pitchFamily="18" charset="0"/>
                                      <a:cs typeface="+mj-cs"/>
                                    </a:rPr>
                                    <m:t>2</m:t>
                                  </m:r>
                                </m:sup>
                              </m:sSup>
                            </m:e>
                          </m:d>
                        </m:e>
                        <m:sup>
                          <m:r>
                            <a:rPr lang="en-US" sz="1900" b="1">
                              <a:solidFill>
                                <a:schemeClr val="bg1"/>
                              </a:solidFill>
                              <a:latin typeface="Cambria Math" panose="02040503050406030204" pitchFamily="18" charset="0"/>
                              <a:cs typeface="+mj-cs"/>
                            </a:rPr>
                            <m:t>0</m:t>
                          </m:r>
                          <m:r>
                            <a:rPr lang="en-US" sz="1900" b="1">
                              <a:solidFill>
                                <a:schemeClr val="bg1"/>
                              </a:solidFill>
                              <a:latin typeface="Cambria Math" panose="02040503050406030204" pitchFamily="18" charset="0"/>
                              <a:cs typeface="+mj-cs"/>
                            </a:rPr>
                            <m:t>.</m:t>
                          </m:r>
                          <m:r>
                            <a:rPr lang="en-US" sz="1900" b="1">
                              <a:solidFill>
                                <a:schemeClr val="bg1"/>
                              </a:solidFill>
                              <a:latin typeface="Cambria Math" panose="02040503050406030204" pitchFamily="18" charset="0"/>
                              <a:cs typeface="+mj-cs"/>
                            </a:rPr>
                            <m:t>5</m:t>
                          </m:r>
                        </m:sup>
                      </m:sSup>
                    </m:oMath>
                  </m:oMathPara>
                </a14:m>
                <a:endParaRPr lang="en-US" sz="1900" b="1" dirty="0">
                  <a:solidFill>
                    <a:schemeClr val="bg1"/>
                  </a:solidFill>
                  <a:cs typeface="+mj-cs"/>
                </a:endParaRPr>
              </a:p>
              <a:p>
                <a:pPr marL="0" indent="0">
                  <a:buNone/>
                </a:pPr>
                <a14:m>
                  <m:oMathPara xmlns:m="http://schemas.openxmlformats.org/officeDocument/2006/math">
                    <m:oMathParaPr>
                      <m:jc m:val="centerGroup"/>
                    </m:oMathParaPr>
                    <m:oMath xmlns:m="http://schemas.openxmlformats.org/officeDocument/2006/math">
                      <m:r>
                        <a:rPr lang="en-US" sz="1900" b="1">
                          <a:solidFill>
                            <a:schemeClr val="bg1"/>
                          </a:solidFill>
                          <a:latin typeface="Cambria Math" panose="02040503050406030204" pitchFamily="18" charset="0"/>
                          <a:cs typeface="+mj-cs"/>
                        </a:rPr>
                        <m:t>Ʈ=</m:t>
                      </m:r>
                      <m:sSup>
                        <m:sSupPr>
                          <m:ctrlPr>
                            <a:rPr lang="en-US" sz="1900" b="1" i="1">
                              <a:solidFill>
                                <a:schemeClr val="bg1"/>
                              </a:solidFill>
                              <a:latin typeface="Cambria Math" panose="02040503050406030204" pitchFamily="18" charset="0"/>
                              <a:cs typeface="+mj-cs"/>
                            </a:rPr>
                          </m:ctrlPr>
                        </m:sSupPr>
                        <m:e>
                          <m:d>
                            <m:dPr>
                              <m:ctrlPr>
                                <a:rPr lang="en-US" sz="1900" b="1" i="1">
                                  <a:solidFill>
                                    <a:schemeClr val="bg1"/>
                                  </a:solidFill>
                                  <a:latin typeface="Cambria Math" panose="02040503050406030204" pitchFamily="18" charset="0"/>
                                  <a:cs typeface="+mj-cs"/>
                                </a:rPr>
                              </m:ctrlPr>
                            </m:dPr>
                            <m:e>
                              <m:sSup>
                                <m:sSupPr>
                                  <m:ctrlPr>
                                    <a:rPr lang="en-US" sz="1900" b="1" i="1">
                                      <a:solidFill>
                                        <a:schemeClr val="bg1"/>
                                      </a:solidFill>
                                      <a:latin typeface="Cambria Math" panose="02040503050406030204" pitchFamily="18" charset="0"/>
                                      <a:cs typeface="+mj-cs"/>
                                    </a:rPr>
                                  </m:ctrlPr>
                                </m:sSupPr>
                                <m:e>
                                  <m:r>
                                    <a:rPr lang="en-US" sz="1900" b="1">
                                      <a:solidFill>
                                        <a:schemeClr val="bg1"/>
                                      </a:solidFill>
                                      <a:latin typeface="Cambria Math" panose="02040503050406030204" pitchFamily="18" charset="0"/>
                                      <a:cs typeface="+mj-cs"/>
                                    </a:rPr>
                                    <m:t>6</m:t>
                                  </m:r>
                                  <m:r>
                                    <a:rPr lang="en-US" sz="1900" b="1">
                                      <a:solidFill>
                                        <a:schemeClr val="bg1"/>
                                      </a:solidFill>
                                      <a:latin typeface="Cambria Math" panose="02040503050406030204" pitchFamily="18" charset="0"/>
                                      <a:cs typeface="+mj-cs"/>
                                    </a:rPr>
                                    <m:t>.</m:t>
                                  </m:r>
                                  <m:r>
                                    <a:rPr lang="en-US" sz="1900" b="1">
                                      <a:solidFill>
                                        <a:schemeClr val="bg1"/>
                                      </a:solidFill>
                                      <a:latin typeface="Cambria Math" panose="02040503050406030204" pitchFamily="18" charset="0"/>
                                      <a:cs typeface="+mj-cs"/>
                                    </a:rPr>
                                    <m:t>946</m:t>
                                  </m:r>
                                </m:e>
                                <m:sup>
                                  <m:r>
                                    <a:rPr lang="en-US" sz="1900" b="1">
                                      <a:solidFill>
                                        <a:schemeClr val="bg1"/>
                                      </a:solidFill>
                                      <a:latin typeface="Cambria Math" panose="02040503050406030204" pitchFamily="18" charset="0"/>
                                      <a:cs typeface="+mj-cs"/>
                                    </a:rPr>
                                    <m:t>2</m:t>
                                  </m:r>
                                </m:sup>
                              </m:sSup>
                              <m:r>
                                <a:rPr lang="en-US" sz="1900" b="1">
                                  <a:solidFill>
                                    <a:schemeClr val="bg1"/>
                                  </a:solidFill>
                                  <a:latin typeface="Cambria Math" panose="02040503050406030204" pitchFamily="18" charset="0"/>
                                  <a:cs typeface="+mj-cs"/>
                                </a:rPr>
                                <m:t>+</m:t>
                              </m:r>
                              <m:sSup>
                                <m:sSupPr>
                                  <m:ctrlPr>
                                    <a:rPr lang="en-US" sz="1900" b="1" i="1">
                                      <a:solidFill>
                                        <a:schemeClr val="bg1"/>
                                      </a:solidFill>
                                      <a:latin typeface="Cambria Math" panose="02040503050406030204" pitchFamily="18" charset="0"/>
                                      <a:cs typeface="+mj-cs"/>
                                    </a:rPr>
                                  </m:ctrlPr>
                                </m:sSupPr>
                                <m:e>
                                  <m:d>
                                    <m:dPr>
                                      <m:ctrlPr>
                                        <a:rPr lang="en-US" sz="1900" b="1" i="1">
                                          <a:solidFill>
                                            <a:schemeClr val="bg1"/>
                                          </a:solidFill>
                                          <a:latin typeface="Cambria Math" panose="02040503050406030204" pitchFamily="18" charset="0"/>
                                          <a:cs typeface="+mj-cs"/>
                                        </a:rPr>
                                      </m:ctrlPr>
                                    </m:dPr>
                                    <m:e>
                                      <m:f>
                                        <m:fPr>
                                          <m:ctrlPr>
                                            <a:rPr lang="en-US" sz="1900" b="1" i="1">
                                              <a:solidFill>
                                                <a:schemeClr val="bg1"/>
                                              </a:solidFill>
                                              <a:latin typeface="Cambria Math" panose="02040503050406030204" pitchFamily="18" charset="0"/>
                                              <a:cs typeface="+mj-cs"/>
                                            </a:rPr>
                                          </m:ctrlPr>
                                        </m:fPr>
                                        <m:num>
                                          <m:r>
                                            <a:rPr lang="en-US" sz="1900" b="1">
                                              <a:solidFill>
                                                <a:schemeClr val="bg1"/>
                                              </a:solidFill>
                                              <a:latin typeface="Cambria Math" panose="02040503050406030204" pitchFamily="18" charset="0"/>
                                              <a:cs typeface="+mj-cs"/>
                                            </a:rPr>
                                            <m:t>0</m:t>
                                          </m:r>
                                          <m:r>
                                            <a:rPr lang="en-US" sz="1900" b="1">
                                              <a:solidFill>
                                                <a:schemeClr val="bg1"/>
                                              </a:solidFill>
                                              <a:latin typeface="Cambria Math" panose="02040503050406030204" pitchFamily="18" charset="0"/>
                                              <a:cs typeface="+mj-cs"/>
                                            </a:rPr>
                                            <m:t>.</m:t>
                                          </m:r>
                                          <m:r>
                                            <a:rPr lang="en-US" sz="1900" b="1">
                                              <a:solidFill>
                                                <a:schemeClr val="bg1"/>
                                              </a:solidFill>
                                              <a:latin typeface="Cambria Math" panose="02040503050406030204" pitchFamily="18" charset="0"/>
                                              <a:cs typeface="+mj-cs"/>
                                            </a:rPr>
                                            <m:t>541</m:t>
                                          </m:r>
                                        </m:num>
                                        <m:den>
                                          <m:r>
                                            <a:rPr lang="en-US" sz="1900" b="1">
                                              <a:solidFill>
                                                <a:schemeClr val="bg1"/>
                                              </a:solidFill>
                                              <a:latin typeface="Cambria Math" panose="02040503050406030204" pitchFamily="18" charset="0"/>
                                              <a:cs typeface="+mj-cs"/>
                                            </a:rPr>
                                            <m:t>2</m:t>
                                          </m:r>
                                        </m:den>
                                      </m:f>
                                    </m:e>
                                  </m:d>
                                </m:e>
                                <m:sup>
                                  <m:r>
                                    <a:rPr lang="en-US" sz="1900" b="1">
                                      <a:solidFill>
                                        <a:schemeClr val="bg1"/>
                                      </a:solidFill>
                                      <a:latin typeface="Cambria Math" panose="02040503050406030204" pitchFamily="18" charset="0"/>
                                      <a:cs typeface="+mj-cs"/>
                                    </a:rPr>
                                    <m:t>2</m:t>
                                  </m:r>
                                </m:sup>
                              </m:sSup>
                            </m:e>
                          </m:d>
                        </m:e>
                        <m:sup>
                          <m:r>
                            <a:rPr lang="en-US" sz="1900" b="1">
                              <a:solidFill>
                                <a:schemeClr val="bg1"/>
                              </a:solidFill>
                              <a:latin typeface="Cambria Math" panose="02040503050406030204" pitchFamily="18" charset="0"/>
                              <a:cs typeface="+mj-cs"/>
                            </a:rPr>
                            <m:t>0</m:t>
                          </m:r>
                          <m:r>
                            <a:rPr lang="en-US" sz="1900" b="1">
                              <a:solidFill>
                                <a:schemeClr val="bg1"/>
                              </a:solidFill>
                              <a:latin typeface="Cambria Math" panose="02040503050406030204" pitchFamily="18" charset="0"/>
                              <a:cs typeface="+mj-cs"/>
                            </a:rPr>
                            <m:t>.</m:t>
                          </m:r>
                          <m:r>
                            <a:rPr lang="en-US" sz="1900" b="1">
                              <a:solidFill>
                                <a:schemeClr val="bg1"/>
                              </a:solidFill>
                              <a:latin typeface="Cambria Math" panose="02040503050406030204" pitchFamily="18" charset="0"/>
                              <a:cs typeface="+mj-cs"/>
                            </a:rPr>
                            <m:t>5</m:t>
                          </m:r>
                        </m:sup>
                      </m:sSup>
                      <m:r>
                        <a:rPr lang="en-US" sz="1900" b="1">
                          <a:solidFill>
                            <a:schemeClr val="bg1"/>
                          </a:solidFill>
                          <a:latin typeface="Cambria Math" panose="02040503050406030204" pitchFamily="18" charset="0"/>
                          <a:cs typeface="+mj-cs"/>
                        </a:rPr>
                        <m:t>=</m:t>
                      </m:r>
                      <m:r>
                        <a:rPr lang="en-US" sz="1900" b="1">
                          <a:solidFill>
                            <a:schemeClr val="bg1"/>
                          </a:solidFill>
                          <a:latin typeface="Cambria Math" panose="02040503050406030204" pitchFamily="18" charset="0"/>
                          <a:cs typeface="+mj-cs"/>
                        </a:rPr>
                        <m:t>6</m:t>
                      </m:r>
                      <m:r>
                        <a:rPr lang="en-US" sz="1900" b="1">
                          <a:solidFill>
                            <a:schemeClr val="bg1"/>
                          </a:solidFill>
                          <a:latin typeface="Cambria Math" panose="02040503050406030204" pitchFamily="18" charset="0"/>
                          <a:cs typeface="+mj-cs"/>
                        </a:rPr>
                        <m:t>.</m:t>
                      </m:r>
                      <m:r>
                        <a:rPr lang="en-US" sz="1900" b="1">
                          <a:solidFill>
                            <a:schemeClr val="bg1"/>
                          </a:solidFill>
                          <a:latin typeface="Cambria Math" panose="02040503050406030204" pitchFamily="18" charset="0"/>
                          <a:cs typeface="+mj-cs"/>
                        </a:rPr>
                        <m:t>948</m:t>
                      </m:r>
                      <m:r>
                        <a:rPr lang="en-US" sz="1900" b="1">
                          <a:solidFill>
                            <a:schemeClr val="bg1"/>
                          </a:solidFill>
                          <a:latin typeface="Cambria Math" panose="02040503050406030204" pitchFamily="18" charset="0"/>
                          <a:cs typeface="+mj-cs"/>
                        </a:rPr>
                        <m:t> </m:t>
                      </m:r>
                      <m:r>
                        <a:rPr lang="en-US" sz="1900" b="1">
                          <a:solidFill>
                            <a:schemeClr val="bg1"/>
                          </a:solidFill>
                          <a:latin typeface="Cambria Math" panose="02040503050406030204" pitchFamily="18" charset="0"/>
                          <a:cs typeface="+mj-cs"/>
                        </a:rPr>
                        <m:t>𝑀𝑃𝑎</m:t>
                      </m:r>
                      <m:r>
                        <a:rPr lang="en-US" sz="1900" b="1">
                          <a:solidFill>
                            <a:schemeClr val="bg1"/>
                          </a:solidFill>
                          <a:latin typeface="Cambria Math" panose="02040503050406030204" pitchFamily="18" charset="0"/>
                          <a:cs typeface="+mj-cs"/>
                        </a:rPr>
                        <m:t> </m:t>
                      </m:r>
                    </m:oMath>
                  </m:oMathPara>
                </a14:m>
                <a:endParaRPr lang="en-US" sz="1900" b="1" dirty="0">
                  <a:solidFill>
                    <a:schemeClr val="bg1"/>
                  </a:solidFill>
                  <a:cs typeface="+mj-cs"/>
                </a:endParaRPr>
              </a:p>
              <a:p>
                <a:pPr marL="0" indent="0">
                  <a:buNone/>
                </a:pPr>
                <a:r>
                  <a:rPr lang="en-US" sz="1900" b="1" dirty="0">
                    <a:solidFill>
                      <a:schemeClr val="bg1"/>
                    </a:solidFill>
                    <a:cs typeface="+mj-cs"/>
                  </a:rPr>
                  <a:t>Allowable shear stress for A307 is 82.5 </a:t>
                </a:r>
                <a:r>
                  <a:rPr lang="en-US" sz="1900" b="1" dirty="0" err="1">
                    <a:solidFill>
                      <a:schemeClr val="bg1"/>
                    </a:solidFill>
                    <a:cs typeface="+mj-cs"/>
                  </a:rPr>
                  <a:t>MPa</a:t>
                </a:r>
                <a:r>
                  <a:rPr lang="en-US" sz="1900" b="1" dirty="0">
                    <a:solidFill>
                      <a:schemeClr val="bg1"/>
                    </a:solidFill>
                    <a:cs typeface="+mj-cs"/>
                  </a:rPr>
                  <a:t> &gt;&gt;&gt; Maximum shear stress 6.948 </a:t>
                </a:r>
                <a:r>
                  <a:rPr lang="en-US" sz="1900" b="1" dirty="0" err="1">
                    <a:solidFill>
                      <a:schemeClr val="bg1"/>
                    </a:solidFill>
                    <a:cs typeface="+mj-cs"/>
                  </a:rPr>
                  <a:t>MPa</a:t>
                </a:r>
                <a:r>
                  <a:rPr lang="en-US" sz="1900" b="1" dirty="0">
                    <a:solidFill>
                      <a:schemeClr val="bg1"/>
                    </a:solidFill>
                    <a:cs typeface="+mj-cs"/>
                  </a:rPr>
                  <a:t> so there is no danger on shaft </a:t>
                </a:r>
              </a:p>
              <a:p>
                <a:pPr marL="0" indent="0">
                  <a:buNone/>
                </a:pPr>
                <a:endParaRPr lang="en-US" sz="1900" b="1" dirty="0">
                  <a:solidFill>
                    <a:schemeClr val="bg1"/>
                  </a:solidFill>
                  <a:cs typeface="+mj-cs"/>
                </a:endParaRPr>
              </a:p>
              <a:p>
                <a:pPr marL="0" indent="0">
                  <a:buNone/>
                </a:pPr>
                <a:endParaRPr lang="en-US" sz="2000" dirty="0"/>
              </a:p>
              <a:p>
                <a:pPr marL="0" indent="0">
                  <a:buNone/>
                </a:pPr>
                <a:endParaRPr lang="en-US" dirty="0"/>
              </a:p>
              <a:p>
                <a:pPr marL="0" indent="0">
                  <a:buNone/>
                </a:pPr>
                <a:endParaRPr lang="en-US" dirty="0" smtClean="0"/>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52400" y="1690688"/>
                <a:ext cx="10515600" cy="4351338"/>
              </a:xfrm>
              <a:blipFill rotWithShape="0">
                <a:blip r:embed="rId2"/>
                <a:stretch>
                  <a:fillRect l="-522" t="-1821"/>
                </a:stretch>
              </a:blipFill>
            </p:spPr>
            <p:txBody>
              <a:bodyPr/>
              <a:lstStyle/>
              <a:p>
                <a:r>
                  <a:rPr lang="ar-SA">
                    <a:noFill/>
                  </a:rPr>
                  <a:t> </a:t>
                </a:r>
              </a:p>
            </p:txBody>
          </p:sp>
        </mc:Fallback>
      </mc:AlternateContent>
      <p:pic>
        <p:nvPicPr>
          <p:cNvPr id="4" name="Picture 3"/>
          <p:cNvPicPr/>
          <p:nvPr/>
        </p:nvPicPr>
        <p:blipFill>
          <a:blip r:embed="rId3">
            <a:extLst>
              <a:ext uri="{28A0092B-C50C-407E-A947-70E740481C1C}">
                <a14:useLocalDpi xmlns:a14="http://schemas.microsoft.com/office/drawing/2010/main" val="0"/>
              </a:ext>
            </a:extLst>
          </a:blip>
          <a:stretch>
            <a:fillRect/>
          </a:stretch>
        </p:blipFill>
        <p:spPr>
          <a:xfrm>
            <a:off x="7770253" y="1841857"/>
            <a:ext cx="2743200" cy="3225800"/>
          </a:xfrm>
          <a:prstGeom prst="rect">
            <a:avLst/>
          </a:prstGeom>
        </p:spPr>
      </p:pic>
    </p:spTree>
    <p:extLst>
      <p:ext uri="{BB962C8B-B14F-4D97-AF65-F5344CB8AC3E}">
        <p14:creationId xmlns:p14="http://schemas.microsoft.com/office/powerpoint/2010/main" val="21937770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a:xfrm>
            <a:off x="3369160" y="403766"/>
            <a:ext cx="1254356" cy="6204999"/>
          </a:xfrm>
          <a:prstGeom prst="round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solidFill>
                <a:schemeClr val="accent1"/>
              </a:solidFill>
            </a:endParaRPr>
          </a:p>
        </p:txBody>
      </p:sp>
      <p:sp>
        <p:nvSpPr>
          <p:cNvPr id="10" name="Pentagon 9"/>
          <p:cNvSpPr/>
          <p:nvPr/>
        </p:nvSpPr>
        <p:spPr>
          <a:xfrm>
            <a:off x="8132822" y="193725"/>
            <a:ext cx="3734873" cy="652531"/>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b="1" dirty="0">
                <a:solidFill>
                  <a:srgbClr val="FFC000"/>
                </a:solidFill>
                <a:latin typeface="Times New Roman" panose="02020603050405020304" pitchFamily="18" charset="0"/>
                <a:cs typeface="Times New Roman" panose="02020603050405020304" pitchFamily="18" charset="0"/>
              </a:rPr>
              <a:t>Problem Statement </a:t>
            </a:r>
            <a:endParaRPr lang="ar-SA" dirty="0"/>
          </a:p>
        </p:txBody>
      </p:sp>
      <p:sp>
        <p:nvSpPr>
          <p:cNvPr id="13" name="Pentagon 12"/>
          <p:cNvSpPr/>
          <p:nvPr/>
        </p:nvSpPr>
        <p:spPr>
          <a:xfrm>
            <a:off x="8166376" y="1070047"/>
            <a:ext cx="3734873" cy="652531"/>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b="1" dirty="0">
                <a:solidFill>
                  <a:srgbClr val="FFC000"/>
                </a:solidFill>
                <a:latin typeface="Times New Roman" panose="02020603050405020304" pitchFamily="18" charset="0"/>
                <a:cs typeface="Times New Roman" panose="02020603050405020304" pitchFamily="18" charset="0"/>
              </a:rPr>
              <a:t>Objectives</a:t>
            </a:r>
            <a:endParaRPr lang="ar-SA" dirty="0"/>
          </a:p>
        </p:txBody>
      </p:sp>
      <p:sp>
        <p:nvSpPr>
          <p:cNvPr id="14" name="Pentagon 13"/>
          <p:cNvSpPr/>
          <p:nvPr/>
        </p:nvSpPr>
        <p:spPr>
          <a:xfrm>
            <a:off x="4623516" y="608900"/>
            <a:ext cx="3734873" cy="652531"/>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b="1" dirty="0" smtClean="0">
                <a:solidFill>
                  <a:srgbClr val="FFC000"/>
                </a:solidFill>
                <a:latin typeface="Times New Roman" panose="02020603050405020304" pitchFamily="18" charset="0"/>
                <a:cs typeface="Times New Roman" panose="02020603050405020304" pitchFamily="18" charset="0"/>
              </a:rPr>
              <a:t>Introduction</a:t>
            </a:r>
            <a:endParaRPr lang="ar-SA" b="1" dirty="0">
              <a:solidFill>
                <a:srgbClr val="FFC000"/>
              </a:solidFill>
              <a:latin typeface="Times New Roman" panose="02020603050405020304" pitchFamily="18" charset="0"/>
              <a:cs typeface="Times New Roman" panose="02020603050405020304" pitchFamily="18" charset="0"/>
            </a:endParaRPr>
          </a:p>
        </p:txBody>
      </p:sp>
      <p:sp>
        <p:nvSpPr>
          <p:cNvPr id="15" name="Pentagon 14"/>
          <p:cNvSpPr/>
          <p:nvPr/>
        </p:nvSpPr>
        <p:spPr>
          <a:xfrm>
            <a:off x="4609064" y="1676606"/>
            <a:ext cx="3734873" cy="652531"/>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b="1" dirty="0">
                <a:solidFill>
                  <a:srgbClr val="FFC000"/>
                </a:solidFill>
                <a:cs typeface="+mj-cs"/>
              </a:rPr>
              <a:t>Literature Review</a:t>
            </a:r>
          </a:p>
        </p:txBody>
      </p:sp>
      <p:sp>
        <p:nvSpPr>
          <p:cNvPr id="16" name="Pentagon 15"/>
          <p:cNvSpPr/>
          <p:nvPr/>
        </p:nvSpPr>
        <p:spPr>
          <a:xfrm>
            <a:off x="4609063" y="2490174"/>
            <a:ext cx="3734873" cy="652531"/>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b="1" dirty="0" smtClean="0">
                <a:solidFill>
                  <a:srgbClr val="FFC000"/>
                </a:solidFill>
                <a:latin typeface="Times New Roman" panose="02020603050405020304" pitchFamily="18" charset="0"/>
                <a:cs typeface="Times New Roman" panose="02020603050405020304" pitchFamily="18" charset="0"/>
              </a:rPr>
              <a:t>Machine Design</a:t>
            </a:r>
            <a:endParaRPr lang="ar-SA" dirty="0"/>
          </a:p>
        </p:txBody>
      </p:sp>
      <p:sp>
        <p:nvSpPr>
          <p:cNvPr id="17" name="TextBox 16"/>
          <p:cNvSpPr txBox="1"/>
          <p:nvPr/>
        </p:nvSpPr>
        <p:spPr>
          <a:xfrm rot="16200000">
            <a:off x="1553764" y="3154317"/>
            <a:ext cx="4780815" cy="584775"/>
          </a:xfrm>
          <a:prstGeom prst="rect">
            <a:avLst/>
          </a:prstGeom>
          <a:noFill/>
        </p:spPr>
        <p:txBody>
          <a:bodyPr wrap="square" rtlCol="1">
            <a:spAutoFit/>
          </a:bodyPr>
          <a:lstStyle/>
          <a:p>
            <a:pPr algn="ctr"/>
            <a:r>
              <a:rPr lang="en-US" sz="3200" b="1" dirty="0">
                <a:solidFill>
                  <a:schemeClr val="accent1"/>
                </a:solidFill>
                <a:cs typeface="+mj-cs"/>
              </a:rPr>
              <a:t>Outline</a:t>
            </a:r>
            <a:endParaRPr lang="ar-SA" sz="3200" b="1" dirty="0">
              <a:solidFill>
                <a:schemeClr val="accent1"/>
              </a:solidFill>
              <a:cs typeface="+mj-cs"/>
            </a:endParaRPr>
          </a:p>
        </p:txBody>
      </p:sp>
      <p:sp>
        <p:nvSpPr>
          <p:cNvPr id="18" name="Pentagon 17"/>
          <p:cNvSpPr/>
          <p:nvPr/>
        </p:nvSpPr>
        <p:spPr>
          <a:xfrm>
            <a:off x="4623513" y="6135950"/>
            <a:ext cx="3734873" cy="652531"/>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b="1" dirty="0">
                <a:solidFill>
                  <a:srgbClr val="FFC000"/>
                </a:solidFill>
                <a:cs typeface="+mj-cs"/>
              </a:rPr>
              <a:t>Conclusion</a:t>
            </a:r>
            <a:r>
              <a:rPr lang="en-US" dirty="0">
                <a:solidFill>
                  <a:srgbClr val="FFC000"/>
                </a:solidFill>
                <a:cs typeface="+mj-cs"/>
              </a:rPr>
              <a:t> &amp; </a:t>
            </a:r>
            <a:r>
              <a:rPr lang="en-US" b="1" dirty="0">
                <a:solidFill>
                  <a:srgbClr val="FFC000"/>
                </a:solidFill>
                <a:latin typeface="Times New Roman" panose="02020603050405020304" pitchFamily="18" charset="0"/>
                <a:cs typeface="+mj-cs"/>
              </a:rPr>
              <a:t>Recommendation</a:t>
            </a:r>
            <a:endParaRPr lang="ar-SA" dirty="0">
              <a:solidFill>
                <a:srgbClr val="FFC000"/>
              </a:solidFill>
              <a:cs typeface="+mj-cs"/>
            </a:endParaRPr>
          </a:p>
        </p:txBody>
      </p:sp>
      <p:sp>
        <p:nvSpPr>
          <p:cNvPr id="19" name="Pentagon 18"/>
          <p:cNvSpPr/>
          <p:nvPr/>
        </p:nvSpPr>
        <p:spPr>
          <a:xfrm>
            <a:off x="4636389" y="3386403"/>
            <a:ext cx="3734873" cy="652531"/>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b="1" dirty="0">
                <a:solidFill>
                  <a:srgbClr val="FFC000"/>
                </a:solidFill>
              </a:rPr>
              <a:t>Manufacturing of the machine</a:t>
            </a:r>
            <a:endParaRPr lang="en-US" b="1" dirty="0">
              <a:solidFill>
                <a:srgbClr val="FFC000"/>
              </a:solidFill>
              <a:cs typeface="+mj-cs"/>
            </a:endParaRPr>
          </a:p>
        </p:txBody>
      </p:sp>
      <p:sp>
        <p:nvSpPr>
          <p:cNvPr id="11" name="Pentagon 10"/>
          <p:cNvSpPr/>
          <p:nvPr/>
        </p:nvSpPr>
        <p:spPr>
          <a:xfrm>
            <a:off x="4636389" y="4313062"/>
            <a:ext cx="3734873" cy="652531"/>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b="1" dirty="0">
                <a:solidFill>
                  <a:srgbClr val="FFC000"/>
                </a:solidFill>
                <a:cs typeface="+mj-cs"/>
              </a:rPr>
              <a:t>Feasibility study</a:t>
            </a:r>
          </a:p>
        </p:txBody>
      </p:sp>
      <p:sp>
        <p:nvSpPr>
          <p:cNvPr id="20" name="Pentagon 19"/>
          <p:cNvSpPr/>
          <p:nvPr/>
        </p:nvSpPr>
        <p:spPr>
          <a:xfrm>
            <a:off x="4636389" y="5231023"/>
            <a:ext cx="3734873" cy="652531"/>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b="1" dirty="0">
                <a:solidFill>
                  <a:srgbClr val="FFC000"/>
                </a:solidFill>
                <a:cs typeface="+mj-cs"/>
              </a:rPr>
              <a:t>Operation and maintenance sheet</a:t>
            </a:r>
            <a:endParaRPr lang="ar-SA" b="1" dirty="0">
              <a:solidFill>
                <a:srgbClr val="FFC000"/>
              </a:solidFill>
              <a:cs typeface="+mj-cs"/>
            </a:endParaRPr>
          </a:p>
        </p:txBody>
      </p:sp>
    </p:spTree>
    <p:extLst>
      <p:ext uri="{BB962C8B-B14F-4D97-AF65-F5344CB8AC3E}">
        <p14:creationId xmlns:p14="http://schemas.microsoft.com/office/powerpoint/2010/main" val="46278563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104" y="300730"/>
            <a:ext cx="10515600" cy="1325563"/>
          </a:xfrm>
        </p:spPr>
        <p:txBody>
          <a:bodyPr>
            <a:normAutofit/>
          </a:bodyPr>
          <a:lstStyle/>
          <a:p>
            <a:r>
              <a:rPr lang="en-US" sz="3600" b="1" dirty="0">
                <a:solidFill>
                  <a:srgbClr val="FFC000"/>
                </a:solidFill>
                <a:latin typeface="Times New Roman" panose="02020603050405020304" pitchFamily="18" charset="0"/>
                <a:cs typeface="Times New Roman" panose="02020603050405020304" pitchFamily="18" charset="0"/>
              </a:rPr>
              <a:t>Motor</a:t>
            </a:r>
            <a:r>
              <a:rPr lang="en-US" dirty="0" smtClean="0"/>
              <a:t> </a:t>
            </a:r>
            <a:r>
              <a:rPr lang="en-US" sz="3600" b="1" dirty="0">
                <a:solidFill>
                  <a:srgbClr val="FFC000"/>
                </a:solidFill>
                <a:latin typeface="Times New Roman" panose="02020603050405020304" pitchFamily="18" charset="0"/>
                <a:cs typeface="Times New Roman" panose="02020603050405020304" pitchFamily="18" charset="0"/>
              </a:rPr>
              <a:t>selection</a:t>
            </a:r>
            <a:r>
              <a:rPr lang="en-US" dirty="0" smtClean="0"/>
              <a:t> </a:t>
            </a:r>
            <a:br>
              <a:rPr lang="en-US" dirty="0" smtClean="0"/>
            </a:b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04104" y="1799867"/>
                <a:ext cx="10515600" cy="4351338"/>
              </a:xfrm>
            </p:spPr>
            <p:txBody>
              <a:bodyPr>
                <a:normAutofit lnSpcReduction="10000"/>
              </a:bodyPr>
              <a:lstStyle/>
              <a:p>
                <a:pPr marL="0" indent="0">
                  <a:buNone/>
                </a:pPr>
                <a:r>
                  <a:rPr lang="en-US" sz="1900" b="1" dirty="0">
                    <a:solidFill>
                      <a:schemeClr val="bg1"/>
                    </a:solidFill>
                    <a:cs typeface="+mj-cs"/>
                  </a:rPr>
                  <a:t>When selecting the motor must be</a:t>
                </a:r>
                <a:r>
                  <a:rPr lang="ar-SA" sz="1900" b="1" dirty="0">
                    <a:solidFill>
                      <a:schemeClr val="bg1"/>
                    </a:solidFill>
                    <a:cs typeface="+mj-cs"/>
                  </a:rPr>
                  <a:t> </a:t>
                </a:r>
                <a:r>
                  <a:rPr lang="en-US" sz="1900" b="1" dirty="0">
                    <a:solidFill>
                      <a:schemeClr val="bg1"/>
                    </a:solidFill>
                    <a:cs typeface="+mj-cs"/>
                  </a:rPr>
                  <a:t>determination:</a:t>
                </a:r>
              </a:p>
              <a:p>
                <a:r>
                  <a:rPr lang="en-US" sz="1900" b="1" dirty="0">
                    <a:solidFill>
                      <a:schemeClr val="bg1"/>
                    </a:solidFill>
                    <a:cs typeface="+mj-cs"/>
                  </a:rPr>
                  <a:t>Speed of the motor </a:t>
                </a:r>
              </a:p>
              <a:p>
                <a:r>
                  <a:rPr lang="en-US" sz="1900" b="1" dirty="0">
                    <a:solidFill>
                      <a:schemeClr val="bg1"/>
                    </a:solidFill>
                    <a:cs typeface="+mj-cs"/>
                  </a:rPr>
                  <a:t>Power of the motor</a:t>
                </a:r>
              </a:p>
              <a:p>
                <a:pPr marL="0" indent="0">
                  <a:buNone/>
                </a:pPr>
                <a:endParaRPr lang="en-US" sz="1900" b="1" dirty="0">
                  <a:solidFill>
                    <a:schemeClr val="bg1"/>
                  </a:solidFill>
                  <a:cs typeface="+mj-cs"/>
                </a:endParaRPr>
              </a:p>
              <a:p>
                <a:pPr marL="0" indent="0">
                  <a:buNone/>
                </a:pPr>
                <a:r>
                  <a:rPr lang="en-US" sz="1900" b="1" dirty="0">
                    <a:solidFill>
                      <a:schemeClr val="bg1"/>
                    </a:solidFill>
                    <a:cs typeface="+mj-cs"/>
                  </a:rPr>
                  <a:t>Speed of the motor </a:t>
                </a:r>
              </a:p>
              <a:p>
                <a:pPr marL="0" indent="0">
                  <a:buNone/>
                </a:pPr>
                <a:r>
                  <a:rPr lang="en-US" sz="1900" b="1" dirty="0">
                    <a:solidFill>
                      <a:schemeClr val="bg1"/>
                    </a:solidFill>
                    <a:cs typeface="+mj-cs"/>
                  </a:rPr>
                  <a:t>Speed of the motor should cause movement of the plastic roll (70 cm during 2 second)</a:t>
                </a:r>
              </a:p>
              <a:p>
                <a:pPr marL="0" indent="0">
                  <a:buNone/>
                </a:pPr>
                <a:r>
                  <a:rPr lang="en-US" sz="1900" b="1" dirty="0">
                    <a:solidFill>
                      <a:schemeClr val="bg1"/>
                    </a:solidFill>
                    <a:cs typeface="+mj-cs"/>
                  </a:rPr>
                  <a:t>The diameter of the wheel that cause movement = 4.5 cm</a:t>
                </a:r>
              </a:p>
              <a:p>
                <a:pPr marL="0" indent="0">
                  <a:buNone/>
                </a:pPr>
                <a:r>
                  <a:rPr lang="en-US" sz="1900" b="1" dirty="0">
                    <a:solidFill>
                      <a:schemeClr val="bg1"/>
                    </a:solidFill>
                    <a:cs typeface="+mj-cs"/>
                  </a:rPr>
                  <a:t>So the circumference of the wheel = π * D</a:t>
                </a:r>
              </a:p>
              <a:p>
                <a:pPr marL="0" indent="0">
                  <a:buNone/>
                </a:pPr>
                <a14:m>
                  <m:oMathPara xmlns:m="http://schemas.openxmlformats.org/officeDocument/2006/math">
                    <m:oMathParaPr>
                      <m:jc m:val="centerGroup"/>
                    </m:oMathParaPr>
                    <m:oMath xmlns:m="http://schemas.openxmlformats.org/officeDocument/2006/math">
                      <m:r>
                        <a:rPr lang="en-US" sz="1900" b="1">
                          <a:solidFill>
                            <a:schemeClr val="bg1"/>
                          </a:solidFill>
                          <a:latin typeface="Cambria Math" panose="02040503050406030204" pitchFamily="18" charset="0"/>
                          <a:cs typeface="+mj-cs"/>
                        </a:rPr>
                        <m:t>𝑐𝑖𝑟𝑐𝑢𝑚𝑓𝑒𝑟𝑒𝑛𝑐𝑒</m:t>
                      </m:r>
                      <m:r>
                        <a:rPr lang="en-US" sz="1900" b="1">
                          <a:solidFill>
                            <a:schemeClr val="bg1"/>
                          </a:solidFill>
                          <a:latin typeface="Cambria Math" panose="02040503050406030204" pitchFamily="18" charset="0"/>
                          <a:cs typeface="+mj-cs"/>
                        </a:rPr>
                        <m:t> </m:t>
                      </m:r>
                      <m:r>
                        <a:rPr lang="en-US" sz="1900" b="1">
                          <a:solidFill>
                            <a:schemeClr val="bg1"/>
                          </a:solidFill>
                          <a:latin typeface="Cambria Math" panose="02040503050406030204" pitchFamily="18" charset="0"/>
                          <a:cs typeface="+mj-cs"/>
                        </a:rPr>
                        <m:t>𝑜𝑓</m:t>
                      </m:r>
                      <m:r>
                        <a:rPr lang="en-US" sz="1900" b="1">
                          <a:solidFill>
                            <a:schemeClr val="bg1"/>
                          </a:solidFill>
                          <a:latin typeface="Cambria Math" panose="02040503050406030204" pitchFamily="18" charset="0"/>
                          <a:cs typeface="+mj-cs"/>
                        </a:rPr>
                        <m:t> </m:t>
                      </m:r>
                      <m:r>
                        <a:rPr lang="en-US" sz="1900" b="1">
                          <a:solidFill>
                            <a:schemeClr val="bg1"/>
                          </a:solidFill>
                          <a:latin typeface="Cambria Math" panose="02040503050406030204" pitchFamily="18" charset="0"/>
                          <a:cs typeface="+mj-cs"/>
                        </a:rPr>
                        <m:t>𝑡</m:t>
                      </m:r>
                      <m:r>
                        <a:rPr lang="en-US" sz="1900" b="1">
                          <a:solidFill>
                            <a:schemeClr val="bg1"/>
                          </a:solidFill>
                          <a:latin typeface="Cambria Math" panose="02040503050406030204" pitchFamily="18" charset="0"/>
                          <a:cs typeface="+mj-cs"/>
                        </a:rPr>
                        <m:t>h</m:t>
                      </m:r>
                      <m:r>
                        <a:rPr lang="en-US" sz="1900" b="1">
                          <a:solidFill>
                            <a:schemeClr val="bg1"/>
                          </a:solidFill>
                          <a:latin typeface="Cambria Math" panose="02040503050406030204" pitchFamily="18" charset="0"/>
                          <a:cs typeface="+mj-cs"/>
                        </a:rPr>
                        <m:t>𝑒</m:t>
                      </m:r>
                      <m:r>
                        <a:rPr lang="en-US" sz="1900" b="1">
                          <a:solidFill>
                            <a:schemeClr val="bg1"/>
                          </a:solidFill>
                          <a:latin typeface="Cambria Math" panose="02040503050406030204" pitchFamily="18" charset="0"/>
                          <a:cs typeface="+mj-cs"/>
                        </a:rPr>
                        <m:t> </m:t>
                      </m:r>
                      <m:r>
                        <a:rPr lang="en-US" sz="1900" b="1">
                          <a:solidFill>
                            <a:schemeClr val="bg1"/>
                          </a:solidFill>
                          <a:latin typeface="Cambria Math" panose="02040503050406030204" pitchFamily="18" charset="0"/>
                          <a:cs typeface="+mj-cs"/>
                        </a:rPr>
                        <m:t>𝑤</m:t>
                      </m:r>
                      <m:r>
                        <a:rPr lang="en-US" sz="1900" b="1">
                          <a:solidFill>
                            <a:schemeClr val="bg1"/>
                          </a:solidFill>
                          <a:latin typeface="Cambria Math" panose="02040503050406030204" pitchFamily="18" charset="0"/>
                          <a:cs typeface="+mj-cs"/>
                        </a:rPr>
                        <m:t>h</m:t>
                      </m:r>
                      <m:r>
                        <a:rPr lang="en-US" sz="1900" b="1">
                          <a:solidFill>
                            <a:schemeClr val="bg1"/>
                          </a:solidFill>
                          <a:latin typeface="Cambria Math" panose="02040503050406030204" pitchFamily="18" charset="0"/>
                          <a:cs typeface="+mj-cs"/>
                        </a:rPr>
                        <m:t>𝑒𝑒𝑙</m:t>
                      </m:r>
                      <m:r>
                        <a:rPr lang="en-US" sz="1900" b="1">
                          <a:solidFill>
                            <a:schemeClr val="bg1"/>
                          </a:solidFill>
                          <a:latin typeface="Cambria Math" panose="02040503050406030204" pitchFamily="18" charset="0"/>
                          <a:cs typeface="+mj-cs"/>
                        </a:rPr>
                        <m:t> = </m:t>
                      </m:r>
                      <m:r>
                        <a:rPr lang="en-US" sz="1900" b="1">
                          <a:solidFill>
                            <a:schemeClr val="bg1"/>
                          </a:solidFill>
                          <a:latin typeface="Cambria Math" panose="02040503050406030204" pitchFamily="18" charset="0"/>
                          <a:cs typeface="+mj-cs"/>
                        </a:rPr>
                        <m:t>𝜋</m:t>
                      </m:r>
                      <m:r>
                        <a:rPr lang="en-US" sz="1900" b="1">
                          <a:solidFill>
                            <a:schemeClr val="bg1"/>
                          </a:solidFill>
                          <a:latin typeface="Cambria Math" panose="02040503050406030204" pitchFamily="18" charset="0"/>
                          <a:cs typeface="+mj-cs"/>
                        </a:rPr>
                        <m:t>∗</m:t>
                      </m:r>
                      <m:r>
                        <a:rPr lang="en-US" sz="1900" b="1">
                          <a:solidFill>
                            <a:schemeClr val="bg1"/>
                          </a:solidFill>
                          <a:latin typeface="Cambria Math" panose="02040503050406030204" pitchFamily="18" charset="0"/>
                          <a:cs typeface="+mj-cs"/>
                        </a:rPr>
                        <m:t>4</m:t>
                      </m:r>
                      <m:r>
                        <a:rPr lang="en-US" sz="1900" b="1">
                          <a:solidFill>
                            <a:schemeClr val="bg1"/>
                          </a:solidFill>
                          <a:latin typeface="Cambria Math" panose="02040503050406030204" pitchFamily="18" charset="0"/>
                          <a:cs typeface="+mj-cs"/>
                        </a:rPr>
                        <m:t>.</m:t>
                      </m:r>
                      <m:r>
                        <a:rPr lang="en-US" sz="1900" b="1">
                          <a:solidFill>
                            <a:schemeClr val="bg1"/>
                          </a:solidFill>
                          <a:latin typeface="Cambria Math" panose="02040503050406030204" pitchFamily="18" charset="0"/>
                          <a:cs typeface="+mj-cs"/>
                        </a:rPr>
                        <m:t>5</m:t>
                      </m:r>
                      <m:r>
                        <a:rPr lang="en-US" sz="1900" b="1">
                          <a:solidFill>
                            <a:schemeClr val="bg1"/>
                          </a:solidFill>
                          <a:latin typeface="Cambria Math" panose="02040503050406030204" pitchFamily="18" charset="0"/>
                          <a:cs typeface="+mj-cs"/>
                        </a:rPr>
                        <m:t>=</m:t>
                      </m:r>
                      <m:r>
                        <a:rPr lang="en-US" sz="1900" b="1">
                          <a:solidFill>
                            <a:schemeClr val="bg1"/>
                          </a:solidFill>
                          <a:latin typeface="Cambria Math" panose="02040503050406030204" pitchFamily="18" charset="0"/>
                          <a:cs typeface="+mj-cs"/>
                        </a:rPr>
                        <m:t>14</m:t>
                      </m:r>
                      <m:r>
                        <a:rPr lang="en-US" sz="1900" b="1">
                          <a:solidFill>
                            <a:schemeClr val="bg1"/>
                          </a:solidFill>
                          <a:latin typeface="Cambria Math" panose="02040503050406030204" pitchFamily="18" charset="0"/>
                          <a:cs typeface="+mj-cs"/>
                        </a:rPr>
                        <m:t>.</m:t>
                      </m:r>
                      <m:r>
                        <a:rPr lang="en-US" sz="1900" b="1">
                          <a:solidFill>
                            <a:schemeClr val="bg1"/>
                          </a:solidFill>
                          <a:latin typeface="Cambria Math" panose="02040503050406030204" pitchFamily="18" charset="0"/>
                          <a:cs typeface="+mj-cs"/>
                        </a:rPr>
                        <m:t>13</m:t>
                      </m:r>
                      <m:r>
                        <a:rPr lang="en-US" sz="1900" b="1">
                          <a:solidFill>
                            <a:schemeClr val="bg1"/>
                          </a:solidFill>
                          <a:latin typeface="Cambria Math" panose="02040503050406030204" pitchFamily="18" charset="0"/>
                          <a:cs typeface="+mj-cs"/>
                        </a:rPr>
                        <m:t> </m:t>
                      </m:r>
                      <m:r>
                        <a:rPr lang="en-US" sz="1900" b="1">
                          <a:solidFill>
                            <a:schemeClr val="bg1"/>
                          </a:solidFill>
                          <a:latin typeface="Cambria Math" panose="02040503050406030204" pitchFamily="18" charset="0"/>
                          <a:cs typeface="+mj-cs"/>
                        </a:rPr>
                        <m:t>𝑐𝑚</m:t>
                      </m:r>
                      <m:r>
                        <a:rPr lang="en-US" sz="1900" b="1">
                          <a:solidFill>
                            <a:schemeClr val="bg1"/>
                          </a:solidFill>
                          <a:latin typeface="Cambria Math" panose="02040503050406030204" pitchFamily="18" charset="0"/>
                          <a:cs typeface="+mj-cs"/>
                        </a:rPr>
                        <m:t> </m:t>
                      </m:r>
                    </m:oMath>
                  </m:oMathPara>
                </a14:m>
                <a:endParaRPr lang="en-US" sz="1900" b="1" dirty="0">
                  <a:solidFill>
                    <a:schemeClr val="bg1"/>
                  </a:solidFill>
                  <a:cs typeface="+mj-cs"/>
                </a:endParaRPr>
              </a:p>
              <a:p>
                <a:pPr marL="0" indent="0" algn="ctr">
                  <a:buNone/>
                </a:pPr>
                <a:r>
                  <a:rPr lang="en-US" sz="1900" b="1" dirty="0">
                    <a:solidFill>
                      <a:schemeClr val="bg1"/>
                    </a:solidFill>
                    <a:cs typeface="+mj-cs"/>
                  </a:rPr>
                  <a:t> 70 / 14.13 = 4.954 rotation per 2 second </a:t>
                </a:r>
              </a:p>
              <a:p>
                <a:pPr marL="0" indent="0">
                  <a:buNone/>
                </a:pPr>
                <a:endParaRPr lang="en-US" sz="1900" b="1" dirty="0">
                  <a:solidFill>
                    <a:schemeClr val="bg1"/>
                  </a:solidFill>
                  <a:cs typeface="+mj-cs"/>
                </a:endParaRPr>
              </a:p>
              <a:p>
                <a:pPr marL="0" indent="0">
                  <a:buNone/>
                </a:pPr>
                <a14:m>
                  <m:oMathPara xmlns:m="http://schemas.openxmlformats.org/officeDocument/2006/math">
                    <m:oMathParaPr>
                      <m:jc m:val="centerGroup"/>
                    </m:oMathParaPr>
                    <m:oMath xmlns:m="http://schemas.openxmlformats.org/officeDocument/2006/math">
                      <m:r>
                        <a:rPr lang="en-US" sz="1900" b="1">
                          <a:solidFill>
                            <a:schemeClr val="bg1"/>
                          </a:solidFill>
                          <a:latin typeface="Cambria Math" panose="02040503050406030204" pitchFamily="18" charset="0"/>
                          <a:cs typeface="+mj-cs"/>
                        </a:rPr>
                        <m:t>≈</m:t>
                      </m:r>
                      <m:r>
                        <a:rPr lang="en-US" sz="1900" b="1">
                          <a:solidFill>
                            <a:schemeClr val="bg1"/>
                          </a:solidFill>
                          <a:latin typeface="Cambria Math" panose="02040503050406030204" pitchFamily="18" charset="0"/>
                          <a:cs typeface="+mj-cs"/>
                        </a:rPr>
                        <m:t>150</m:t>
                      </m:r>
                      <m:r>
                        <a:rPr lang="en-US" sz="1900" b="1">
                          <a:solidFill>
                            <a:schemeClr val="bg1"/>
                          </a:solidFill>
                          <a:latin typeface="Cambria Math" panose="02040503050406030204" pitchFamily="18" charset="0"/>
                          <a:cs typeface="+mj-cs"/>
                        </a:rPr>
                        <m:t> </m:t>
                      </m:r>
                      <m:r>
                        <a:rPr lang="en-US" sz="1900" b="1">
                          <a:solidFill>
                            <a:schemeClr val="bg1"/>
                          </a:solidFill>
                          <a:latin typeface="Cambria Math" panose="02040503050406030204" pitchFamily="18" charset="0"/>
                          <a:cs typeface="+mj-cs"/>
                        </a:rPr>
                        <m:t>𝑅𝑃𝑀</m:t>
                      </m:r>
                      <m:r>
                        <a:rPr lang="en-US" sz="1900" b="1">
                          <a:solidFill>
                            <a:schemeClr val="bg1"/>
                          </a:solidFill>
                          <a:latin typeface="Cambria Math" panose="02040503050406030204" pitchFamily="18" charset="0"/>
                          <a:cs typeface="+mj-cs"/>
                        </a:rPr>
                        <m:t> </m:t>
                      </m:r>
                    </m:oMath>
                  </m:oMathPara>
                </a14:m>
                <a:endParaRPr lang="en-US" sz="1900" b="1" dirty="0">
                  <a:solidFill>
                    <a:schemeClr val="bg1"/>
                  </a:solidFill>
                  <a:cs typeface="+mj-cs"/>
                </a:endParaRPr>
              </a:p>
              <a:p>
                <a:pPr marL="0" indent="0">
                  <a:buNone/>
                </a:pPr>
                <a:endParaRPr lang="en-US" sz="1900" b="1" dirty="0">
                  <a:solidFill>
                    <a:schemeClr val="bg1"/>
                  </a:solidFill>
                  <a:cs typeface="+mj-cs"/>
                </a:endParaRPr>
              </a:p>
              <a:p>
                <a:pPr marL="0" indent="0">
                  <a:buNone/>
                </a:pP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04104" y="1799867"/>
                <a:ext cx="10515600" cy="4351338"/>
              </a:xfrm>
              <a:blipFill rotWithShape="0">
                <a:blip r:embed="rId2"/>
                <a:stretch>
                  <a:fillRect l="-522" t="-1961"/>
                </a:stretch>
              </a:blipFill>
            </p:spPr>
            <p:txBody>
              <a:bodyPr/>
              <a:lstStyle/>
              <a:p>
                <a:r>
                  <a:rPr lang="ar-SA">
                    <a:noFill/>
                  </a:rPr>
                  <a:t> </a:t>
                </a:r>
              </a:p>
            </p:txBody>
          </p:sp>
        </mc:Fallback>
      </mc:AlternateContent>
    </p:spTree>
    <p:extLst>
      <p:ext uri="{BB962C8B-B14F-4D97-AF65-F5344CB8AC3E}">
        <p14:creationId xmlns:p14="http://schemas.microsoft.com/office/powerpoint/2010/main" val="416717763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73931"/>
            <a:ext cx="10515600" cy="1325563"/>
          </a:xfrm>
        </p:spPr>
        <p:txBody>
          <a:bodyPr>
            <a:normAutofit/>
          </a:bodyPr>
          <a:lstStyle/>
          <a:p>
            <a:r>
              <a:rPr lang="en-US" sz="3600" b="1" dirty="0">
                <a:solidFill>
                  <a:srgbClr val="FFC000"/>
                </a:solidFill>
                <a:latin typeface="Times New Roman" panose="02020603050405020304" pitchFamily="18" charset="0"/>
                <a:cs typeface="Times New Roman" panose="02020603050405020304" pitchFamily="18" charset="0"/>
              </a:rPr>
              <a:t>Motor selection </a:t>
            </a:r>
            <a:r>
              <a:rPr lang="en-US" dirty="0" smtClean="0"/>
              <a:t/>
            </a:r>
            <a:br>
              <a:rPr lang="en-US" dirty="0" smtClean="0"/>
            </a:b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57159" y="1838504"/>
                <a:ext cx="10515600" cy="4351338"/>
              </a:xfrm>
            </p:spPr>
            <p:txBody>
              <a:bodyPr>
                <a:normAutofit/>
              </a:bodyPr>
              <a:lstStyle/>
              <a:p>
                <a:pPr marL="0" indent="0">
                  <a:buNone/>
                </a:pPr>
                <a:r>
                  <a:rPr lang="en-US" sz="1900" b="1" dirty="0">
                    <a:solidFill>
                      <a:schemeClr val="bg1"/>
                    </a:solidFill>
                    <a:cs typeface="+mj-cs"/>
                  </a:rPr>
                  <a:t>Power of the motor</a:t>
                </a:r>
              </a:p>
              <a:p>
                <a:pPr marL="0" indent="0">
                  <a:buNone/>
                </a:pPr>
                <a:endParaRPr lang="en-US" sz="1900" b="1" dirty="0">
                  <a:solidFill>
                    <a:schemeClr val="bg1"/>
                  </a:solidFill>
                  <a:cs typeface="+mj-cs"/>
                </a:endParaRPr>
              </a:p>
              <a:p>
                <a:pPr marL="0" indent="0">
                  <a:buNone/>
                </a:pPr>
                <a:r>
                  <a:rPr lang="en-US" sz="1900" b="1" dirty="0">
                    <a:solidFill>
                      <a:schemeClr val="bg1"/>
                    </a:solidFill>
                    <a:cs typeface="+mj-cs"/>
                  </a:rPr>
                  <a:t>The motor will support :</a:t>
                </a:r>
              </a:p>
              <a:p>
                <a:pPr marL="0" indent="0">
                  <a:buNone/>
                </a:pPr>
                <a:endParaRPr lang="en-US" sz="1900" b="1" dirty="0">
                  <a:solidFill>
                    <a:schemeClr val="bg1"/>
                  </a:solidFill>
                  <a:cs typeface="+mj-cs"/>
                </a:endParaRPr>
              </a:p>
              <a:p>
                <a:pPr lvl="0">
                  <a:buFont typeface="+mj-lt"/>
                  <a:buAutoNum type="arabicPeriod"/>
                </a:pPr>
                <a:r>
                  <a:rPr lang="en-US" sz="1900" b="1" dirty="0">
                    <a:solidFill>
                      <a:schemeClr val="bg1"/>
                    </a:solidFill>
                    <a:cs typeface="+mj-cs"/>
                  </a:rPr>
                  <a:t>Four wheel </a:t>
                </a:r>
              </a:p>
              <a:p>
                <a:pPr lvl="0">
                  <a:buFont typeface="+mj-lt"/>
                  <a:buAutoNum type="arabicPeriod"/>
                </a:pPr>
                <a:r>
                  <a:rPr lang="en-US" sz="1900" b="1" dirty="0">
                    <a:solidFill>
                      <a:schemeClr val="bg1"/>
                    </a:solidFill>
                    <a:cs typeface="+mj-cs"/>
                  </a:rPr>
                  <a:t>Four rod that holed the wheel </a:t>
                </a:r>
              </a:p>
              <a:p>
                <a:pPr lvl="0">
                  <a:buFont typeface="+mj-lt"/>
                  <a:buAutoNum type="arabicPeriod"/>
                </a:pPr>
                <a:r>
                  <a:rPr lang="en-US" sz="1900" b="1" dirty="0">
                    <a:solidFill>
                      <a:schemeClr val="bg1"/>
                    </a:solidFill>
                    <a:cs typeface="+mj-cs"/>
                  </a:rPr>
                  <a:t>Two auxiliary rod</a:t>
                </a:r>
              </a:p>
              <a:p>
                <a:pPr>
                  <a:buFont typeface="+mj-lt"/>
                  <a:buAutoNum type="arabicPeriod"/>
                </a:pPr>
                <a:r>
                  <a:rPr lang="en-US" sz="1900" b="1" dirty="0">
                    <a:solidFill>
                      <a:schemeClr val="bg1"/>
                    </a:solidFill>
                    <a:cs typeface="+mj-cs"/>
                  </a:rPr>
                  <a:t>Plastic roll </a:t>
                </a:r>
              </a:p>
              <a:p>
                <a:pPr marL="0" indent="0">
                  <a:buNone/>
                </a:pPr>
                <a:endParaRPr lang="en-US" sz="1900" b="1" dirty="0">
                  <a:solidFill>
                    <a:schemeClr val="bg1"/>
                  </a:solidFill>
                  <a:cs typeface="+mj-cs"/>
                </a:endParaRPr>
              </a:p>
              <a:p>
                <a:pPr marL="0" indent="0">
                  <a:buNone/>
                </a:pPr>
                <a14:m>
                  <m:oMathPara xmlns:m="http://schemas.openxmlformats.org/officeDocument/2006/math">
                    <m:oMathParaPr>
                      <m:jc m:val="left"/>
                    </m:oMathParaPr>
                    <m:oMath xmlns:m="http://schemas.openxmlformats.org/officeDocument/2006/math">
                      <m:r>
                        <a:rPr lang="en-US" sz="1900" b="1">
                          <a:solidFill>
                            <a:schemeClr val="bg1"/>
                          </a:solidFill>
                          <a:latin typeface="Cambria Math" panose="02040503050406030204" pitchFamily="18" charset="0"/>
                          <a:cs typeface="+mj-cs"/>
                        </a:rPr>
                        <m:t>𝑝𝑜𝑤𝑒𝑟</m:t>
                      </m:r>
                      <m:r>
                        <a:rPr lang="en-US" sz="1900" b="1">
                          <a:solidFill>
                            <a:schemeClr val="bg1"/>
                          </a:solidFill>
                          <a:latin typeface="Cambria Math" panose="02040503050406030204" pitchFamily="18" charset="0"/>
                          <a:cs typeface="+mj-cs"/>
                        </a:rPr>
                        <m:t> </m:t>
                      </m:r>
                      <m:r>
                        <a:rPr lang="en-US" sz="1900" b="1">
                          <a:solidFill>
                            <a:schemeClr val="bg1"/>
                          </a:solidFill>
                          <a:latin typeface="Cambria Math" panose="02040503050406030204" pitchFamily="18" charset="0"/>
                          <a:cs typeface="+mj-cs"/>
                        </a:rPr>
                        <m:t>𝑖𝑛</m:t>
                      </m:r>
                      <m:r>
                        <a:rPr lang="en-US" sz="1900" b="1">
                          <a:solidFill>
                            <a:schemeClr val="bg1"/>
                          </a:solidFill>
                          <a:latin typeface="Cambria Math" panose="02040503050406030204" pitchFamily="18" charset="0"/>
                          <a:cs typeface="+mj-cs"/>
                        </a:rPr>
                        <m:t> </m:t>
                      </m:r>
                      <m:r>
                        <a:rPr lang="en-US" sz="1900" b="1">
                          <a:solidFill>
                            <a:schemeClr val="bg1"/>
                          </a:solidFill>
                          <a:latin typeface="Cambria Math" panose="02040503050406030204" pitchFamily="18" charset="0"/>
                          <a:cs typeface="+mj-cs"/>
                        </a:rPr>
                        <m:t>h</m:t>
                      </m:r>
                      <m:r>
                        <a:rPr lang="en-US" sz="1900" b="1">
                          <a:solidFill>
                            <a:schemeClr val="bg1"/>
                          </a:solidFill>
                          <a:latin typeface="Cambria Math" panose="02040503050406030204" pitchFamily="18" charset="0"/>
                          <a:cs typeface="+mj-cs"/>
                        </a:rPr>
                        <m:t>𝑜𝑟𝑠𝑒</m:t>
                      </m:r>
                      <m:r>
                        <a:rPr lang="en-US" sz="1900" b="1">
                          <a:solidFill>
                            <a:schemeClr val="bg1"/>
                          </a:solidFill>
                          <a:latin typeface="Cambria Math" panose="02040503050406030204" pitchFamily="18" charset="0"/>
                          <a:cs typeface="+mj-cs"/>
                        </a:rPr>
                        <m:t>=</m:t>
                      </m:r>
                      <m:r>
                        <a:rPr lang="en-US" sz="1900" b="1">
                          <a:solidFill>
                            <a:schemeClr val="bg1"/>
                          </a:solidFill>
                          <a:latin typeface="Cambria Math" panose="02040503050406030204" pitchFamily="18" charset="0"/>
                          <a:cs typeface="+mj-cs"/>
                        </a:rPr>
                        <m:t>1</m:t>
                      </m:r>
                      <m:r>
                        <a:rPr lang="en-US" sz="1900" b="1">
                          <a:solidFill>
                            <a:schemeClr val="bg1"/>
                          </a:solidFill>
                          <a:latin typeface="Cambria Math" panose="02040503050406030204" pitchFamily="18" charset="0"/>
                          <a:cs typeface="+mj-cs"/>
                        </a:rPr>
                        <m:t>.</m:t>
                      </m:r>
                      <m:r>
                        <a:rPr lang="en-US" sz="1900" b="1">
                          <a:solidFill>
                            <a:schemeClr val="bg1"/>
                          </a:solidFill>
                          <a:latin typeface="Cambria Math" panose="02040503050406030204" pitchFamily="18" charset="0"/>
                          <a:cs typeface="+mj-cs"/>
                        </a:rPr>
                        <m:t>68</m:t>
                      </m:r>
                      <m:r>
                        <a:rPr lang="en-US" sz="1900" b="1">
                          <a:solidFill>
                            <a:schemeClr val="bg1"/>
                          </a:solidFill>
                          <a:latin typeface="Cambria Math" panose="02040503050406030204" pitchFamily="18" charset="0"/>
                          <a:cs typeface="+mj-cs"/>
                        </a:rPr>
                        <m:t> </m:t>
                      </m:r>
                      <m:r>
                        <a:rPr lang="en-US" sz="1900" b="1">
                          <a:solidFill>
                            <a:schemeClr val="bg1"/>
                          </a:solidFill>
                          <a:latin typeface="Cambria Math" panose="02040503050406030204" pitchFamily="18" charset="0"/>
                          <a:cs typeface="+mj-cs"/>
                        </a:rPr>
                        <m:t>h</m:t>
                      </m:r>
                      <m:r>
                        <a:rPr lang="en-US" sz="1900" b="1">
                          <a:solidFill>
                            <a:schemeClr val="bg1"/>
                          </a:solidFill>
                          <a:latin typeface="Cambria Math" panose="02040503050406030204" pitchFamily="18" charset="0"/>
                          <a:cs typeface="+mj-cs"/>
                        </a:rPr>
                        <m:t>𝑝</m:t>
                      </m:r>
                      <m:r>
                        <a:rPr lang="en-US" sz="1900" b="1">
                          <a:solidFill>
                            <a:schemeClr val="bg1"/>
                          </a:solidFill>
                          <a:latin typeface="Cambria Math" panose="02040503050406030204" pitchFamily="18" charset="0"/>
                          <a:cs typeface="+mj-cs"/>
                        </a:rPr>
                        <m:t> </m:t>
                      </m:r>
                    </m:oMath>
                  </m:oMathPara>
                </a14:m>
                <a:endParaRPr lang="en-US" sz="1900" b="1" dirty="0">
                  <a:solidFill>
                    <a:schemeClr val="bg1"/>
                  </a:solidFill>
                  <a:cs typeface="+mj-cs"/>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57159" y="1838504"/>
                <a:ext cx="10515600" cy="4351338"/>
              </a:xfrm>
              <a:blipFill rotWithShape="0">
                <a:blip r:embed="rId2"/>
                <a:stretch>
                  <a:fillRect l="-580" t="-1403"/>
                </a:stretch>
              </a:blipFill>
            </p:spPr>
            <p:txBody>
              <a:bodyPr/>
              <a:lstStyle/>
              <a:p>
                <a:r>
                  <a:rPr lang="ar-SA">
                    <a:noFill/>
                  </a:rPr>
                  <a:t> </a:t>
                </a:r>
              </a:p>
            </p:txBody>
          </p:sp>
        </mc:Fallback>
      </mc:AlternateContent>
      <p:pic>
        <p:nvPicPr>
          <p:cNvPr id="4" name="Picture 3"/>
          <p:cNvPicPr/>
          <p:nvPr/>
        </p:nvPicPr>
        <p:blipFill>
          <a:blip r:embed="rId3">
            <a:extLst>
              <a:ext uri="{28A0092B-C50C-407E-A947-70E740481C1C}">
                <a14:useLocalDpi xmlns:a14="http://schemas.microsoft.com/office/drawing/2010/main" val="0"/>
              </a:ext>
            </a:extLst>
          </a:blip>
          <a:stretch>
            <a:fillRect/>
          </a:stretch>
        </p:blipFill>
        <p:spPr>
          <a:xfrm>
            <a:off x="6507854" y="3449320"/>
            <a:ext cx="4164905" cy="3408680"/>
          </a:xfrm>
          <a:prstGeom prst="rect">
            <a:avLst/>
          </a:prstGeom>
        </p:spPr>
      </p:pic>
      <p:pic>
        <p:nvPicPr>
          <p:cNvPr id="5" name="Picture 4"/>
          <p:cNvPicPr/>
          <p:nvPr/>
        </p:nvPicPr>
        <p:blipFill>
          <a:blip r:embed="rId4">
            <a:extLst>
              <a:ext uri="{28A0092B-C50C-407E-A947-70E740481C1C}">
                <a14:useLocalDpi xmlns:a14="http://schemas.microsoft.com/office/drawing/2010/main" val="0"/>
              </a:ext>
            </a:extLst>
          </a:blip>
          <a:stretch>
            <a:fillRect/>
          </a:stretch>
        </p:blipFill>
        <p:spPr>
          <a:xfrm>
            <a:off x="6312024" y="836713"/>
            <a:ext cx="4000500" cy="2867025"/>
          </a:xfrm>
          <a:prstGeom prst="rect">
            <a:avLst/>
          </a:prstGeom>
        </p:spPr>
      </p:pic>
    </p:spTree>
    <p:extLst>
      <p:ext uri="{BB962C8B-B14F-4D97-AF65-F5344CB8AC3E}">
        <p14:creationId xmlns:p14="http://schemas.microsoft.com/office/powerpoint/2010/main" val="209163247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8528"/>
            <a:ext cx="10515600" cy="1325563"/>
          </a:xfrm>
        </p:spPr>
        <p:txBody>
          <a:bodyPr>
            <a:normAutofit/>
          </a:bodyPr>
          <a:lstStyle/>
          <a:p>
            <a:r>
              <a:rPr lang="en-US" sz="3600" b="1" dirty="0">
                <a:solidFill>
                  <a:srgbClr val="FFC000"/>
                </a:solidFill>
                <a:latin typeface="Times New Roman" panose="02020603050405020304" pitchFamily="18" charset="0"/>
                <a:cs typeface="Times New Roman" panose="02020603050405020304" pitchFamily="18" charset="0"/>
              </a:rPr>
              <a:t>Piston selection </a:t>
            </a:r>
            <a:r>
              <a:rPr lang="en-US" dirty="0" smtClean="0"/>
              <a:t/>
            </a:r>
            <a:br>
              <a:rPr lang="en-US" dirty="0" smtClean="0"/>
            </a:br>
            <a:endParaRPr lang="en-US" dirty="0"/>
          </a:p>
        </p:txBody>
      </p:sp>
      <p:sp>
        <p:nvSpPr>
          <p:cNvPr id="3" name="Content Placeholder 2"/>
          <p:cNvSpPr>
            <a:spLocks noGrp="1"/>
          </p:cNvSpPr>
          <p:nvPr>
            <p:ph idx="1"/>
          </p:nvPr>
        </p:nvSpPr>
        <p:spPr>
          <a:xfrm>
            <a:off x="168499" y="1604091"/>
            <a:ext cx="10515600" cy="4351338"/>
          </a:xfrm>
        </p:spPr>
        <p:txBody>
          <a:bodyPr>
            <a:normAutofit/>
          </a:bodyPr>
          <a:lstStyle/>
          <a:p>
            <a:pPr marL="0" indent="0">
              <a:buNone/>
            </a:pPr>
            <a:r>
              <a:rPr lang="en-US" sz="1900" b="1" dirty="0">
                <a:solidFill>
                  <a:schemeClr val="bg1"/>
                </a:solidFill>
                <a:cs typeface="+mj-cs"/>
              </a:rPr>
              <a:t>When choosing a piston should consider the following :</a:t>
            </a:r>
          </a:p>
          <a:p>
            <a:r>
              <a:rPr lang="en-US" sz="1900" b="1" dirty="0">
                <a:solidFill>
                  <a:schemeClr val="bg1"/>
                </a:solidFill>
                <a:cs typeface="+mj-cs"/>
              </a:rPr>
              <a:t>length of stroke</a:t>
            </a:r>
          </a:p>
          <a:p>
            <a:r>
              <a:rPr lang="en-US" sz="1900" b="1" dirty="0">
                <a:solidFill>
                  <a:schemeClr val="bg1"/>
                </a:solidFill>
                <a:cs typeface="+mj-cs"/>
              </a:rPr>
              <a:t>Speed of the piston</a:t>
            </a:r>
          </a:p>
          <a:p>
            <a:r>
              <a:rPr lang="en-US" sz="1900" b="1" dirty="0">
                <a:solidFill>
                  <a:schemeClr val="bg1"/>
                </a:solidFill>
                <a:cs typeface="+mj-cs"/>
              </a:rPr>
              <a:t>Pressure available</a:t>
            </a:r>
            <a:endParaRPr lang="ar-SA" sz="1900" b="1" dirty="0">
              <a:solidFill>
                <a:schemeClr val="bg1"/>
              </a:solidFill>
              <a:cs typeface="+mj-cs"/>
            </a:endParaRPr>
          </a:p>
          <a:p>
            <a:r>
              <a:rPr lang="en-US" sz="1900" b="1" dirty="0">
                <a:solidFill>
                  <a:schemeClr val="bg1"/>
                </a:solidFill>
                <a:cs typeface="+mj-cs"/>
              </a:rPr>
              <a:t>force required</a:t>
            </a:r>
            <a:endParaRPr lang="ar-SA" sz="1900" b="1" dirty="0">
              <a:solidFill>
                <a:schemeClr val="bg1"/>
              </a:solidFill>
              <a:cs typeface="+mj-cs"/>
            </a:endParaRPr>
          </a:p>
          <a:p>
            <a:pPr marL="0" indent="0">
              <a:buNone/>
            </a:pPr>
            <a:endParaRPr lang="en-US" sz="1900" b="1" dirty="0">
              <a:solidFill>
                <a:schemeClr val="bg1"/>
              </a:solidFill>
              <a:cs typeface="+mj-cs"/>
            </a:endParaRPr>
          </a:p>
          <a:p>
            <a:pPr marL="0" indent="0">
              <a:buNone/>
            </a:pPr>
            <a:r>
              <a:rPr lang="en-US" sz="1900" b="1" dirty="0">
                <a:solidFill>
                  <a:schemeClr val="bg1"/>
                </a:solidFill>
                <a:cs typeface="+mj-cs"/>
              </a:rPr>
              <a:t>force required = friction coefficient * weight</a:t>
            </a:r>
          </a:p>
          <a:p>
            <a:pPr marL="0" indent="0" algn="ctr">
              <a:buNone/>
            </a:pPr>
            <a:r>
              <a:rPr lang="en-US" sz="1900" b="1" dirty="0">
                <a:solidFill>
                  <a:schemeClr val="bg1"/>
                </a:solidFill>
                <a:cs typeface="+mj-cs"/>
              </a:rPr>
              <a:t>F = µN</a:t>
            </a:r>
          </a:p>
          <a:p>
            <a:pPr marL="0" indent="0">
              <a:buNone/>
            </a:pPr>
            <a:r>
              <a:rPr lang="en-US" sz="1900" b="1" dirty="0">
                <a:solidFill>
                  <a:schemeClr val="bg1"/>
                </a:solidFill>
                <a:cs typeface="+mj-cs"/>
              </a:rPr>
              <a:t>Such as compact cylinders AND </a:t>
            </a:r>
          </a:p>
          <a:p>
            <a:pPr marL="0" indent="0" algn="ctr">
              <a:buNone/>
            </a:pPr>
            <a:r>
              <a:rPr lang="en-US" sz="1900" b="1" dirty="0">
                <a:solidFill>
                  <a:schemeClr val="bg1"/>
                </a:solidFill>
                <a:cs typeface="+mj-cs"/>
              </a:rPr>
              <a:t>F = 0.018*(4650*9.81)= 824 N &lt; 1178 N</a:t>
            </a:r>
          </a:p>
          <a:p>
            <a:pPr marL="0" indent="0">
              <a:buNone/>
            </a:pPr>
            <a:endParaRPr lang="en-US" sz="2000" dirty="0"/>
          </a:p>
          <a:p>
            <a:pPr marL="0" indent="0">
              <a:buNone/>
            </a:pPr>
            <a:endParaRPr lang="ar-SA" sz="2000" dirty="0"/>
          </a:p>
          <a:p>
            <a:pPr marL="0" indent="0">
              <a:buNone/>
            </a:pPr>
            <a:endParaRPr lang="en-US" sz="2000" dirty="0"/>
          </a:p>
        </p:txBody>
      </p:sp>
    </p:spTree>
    <p:extLst>
      <p:ext uri="{BB962C8B-B14F-4D97-AF65-F5344CB8AC3E}">
        <p14:creationId xmlns:p14="http://schemas.microsoft.com/office/powerpoint/2010/main" val="355864928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97700"/>
            <a:ext cx="10515600" cy="1325563"/>
          </a:xfrm>
        </p:spPr>
        <p:txBody>
          <a:bodyPr>
            <a:normAutofit/>
          </a:bodyPr>
          <a:lstStyle/>
          <a:p>
            <a:r>
              <a:rPr lang="en-US" sz="3600" b="1" dirty="0">
                <a:solidFill>
                  <a:srgbClr val="FFC000"/>
                </a:solidFill>
                <a:latin typeface="Times New Roman" panose="02020603050405020304" pitchFamily="18" charset="0"/>
                <a:cs typeface="Times New Roman" panose="02020603050405020304" pitchFamily="18" charset="0"/>
              </a:rPr>
              <a:t>Control system selection </a:t>
            </a:r>
            <a:r>
              <a:rPr lang="en-US" dirty="0" smtClean="0"/>
              <a:t/>
            </a:r>
            <a:br>
              <a:rPr lang="en-US" dirty="0" smtClean="0"/>
            </a:br>
            <a:endParaRPr lang="en-US" dirty="0"/>
          </a:p>
        </p:txBody>
      </p:sp>
      <p:sp>
        <p:nvSpPr>
          <p:cNvPr id="3" name="Content Placeholder 2"/>
          <p:cNvSpPr>
            <a:spLocks noGrp="1"/>
          </p:cNvSpPr>
          <p:nvPr>
            <p:ph idx="1"/>
          </p:nvPr>
        </p:nvSpPr>
        <p:spPr>
          <a:xfrm>
            <a:off x="142741" y="1220318"/>
            <a:ext cx="10515600" cy="4351338"/>
          </a:xfrm>
        </p:spPr>
        <p:txBody>
          <a:bodyPr>
            <a:normAutofit/>
          </a:bodyPr>
          <a:lstStyle/>
          <a:p>
            <a:pPr marL="0" indent="0">
              <a:buNone/>
            </a:pPr>
            <a:r>
              <a:rPr lang="en-US" sz="1900" b="1" dirty="0">
                <a:solidFill>
                  <a:schemeClr val="bg1"/>
                </a:solidFill>
                <a:cs typeface="+mj-cs"/>
              </a:rPr>
              <a:t>When choosing a PLC should consider the following :</a:t>
            </a:r>
          </a:p>
          <a:p>
            <a:r>
              <a:rPr lang="en-US" sz="1900" b="1" dirty="0">
                <a:solidFill>
                  <a:schemeClr val="bg1"/>
                </a:solidFill>
                <a:cs typeface="+mj-cs"/>
              </a:rPr>
              <a:t>number and type input and output of the system</a:t>
            </a:r>
          </a:p>
          <a:p>
            <a:r>
              <a:rPr lang="en-US" sz="1900" b="1" dirty="0">
                <a:solidFill>
                  <a:schemeClr val="bg1"/>
                </a:solidFill>
                <a:cs typeface="+mj-cs"/>
              </a:rPr>
              <a:t>program size </a:t>
            </a:r>
          </a:p>
          <a:p>
            <a:r>
              <a:rPr lang="en-US" sz="1900" b="1" dirty="0">
                <a:solidFill>
                  <a:schemeClr val="bg1"/>
                </a:solidFill>
                <a:cs typeface="+mj-cs"/>
              </a:rPr>
              <a:t>scan time </a:t>
            </a:r>
          </a:p>
          <a:p>
            <a:pPr marL="0" indent="0">
              <a:buNone/>
            </a:pPr>
            <a:endParaRPr lang="en-US" sz="1900" b="1" dirty="0">
              <a:solidFill>
                <a:schemeClr val="bg1"/>
              </a:solidFill>
              <a:cs typeface="+mj-cs"/>
            </a:endParaRPr>
          </a:p>
          <a:p>
            <a:pPr marL="0" indent="0">
              <a:buNone/>
            </a:pPr>
            <a:r>
              <a:rPr lang="en-US" sz="1900" b="1" dirty="0">
                <a:solidFill>
                  <a:schemeClr val="bg1"/>
                </a:solidFill>
                <a:cs typeface="+mj-cs"/>
              </a:rPr>
              <a:t>The system needs to </a:t>
            </a:r>
            <a:r>
              <a:rPr lang="ar-SA" sz="1900" b="1" dirty="0">
                <a:solidFill>
                  <a:schemeClr val="bg1"/>
                </a:solidFill>
                <a:cs typeface="+mj-cs"/>
              </a:rPr>
              <a:t>:</a:t>
            </a:r>
            <a:endParaRPr lang="en-US" sz="1900" b="1" dirty="0">
              <a:solidFill>
                <a:schemeClr val="bg1"/>
              </a:solidFill>
              <a:cs typeface="+mj-cs"/>
            </a:endParaRPr>
          </a:p>
          <a:p>
            <a:r>
              <a:rPr lang="en-US" sz="1900" b="1" dirty="0">
                <a:solidFill>
                  <a:schemeClr val="bg1"/>
                </a:solidFill>
                <a:cs typeface="+mj-cs"/>
              </a:rPr>
              <a:t>54 block (Function)</a:t>
            </a:r>
          </a:p>
          <a:p>
            <a:r>
              <a:rPr lang="en-US" sz="1900" b="1" dirty="0">
                <a:solidFill>
                  <a:schemeClr val="bg1"/>
                </a:solidFill>
                <a:cs typeface="+mj-cs"/>
              </a:rPr>
              <a:t>11 input two of them are analog and 9 are digital</a:t>
            </a:r>
          </a:p>
          <a:p>
            <a:r>
              <a:rPr lang="en-US" sz="1900" b="1" dirty="0">
                <a:solidFill>
                  <a:schemeClr val="bg1"/>
                </a:solidFill>
                <a:cs typeface="+mj-cs"/>
              </a:rPr>
              <a:t>6 output all of them are digital </a:t>
            </a:r>
          </a:p>
        </p:txBody>
      </p:sp>
    </p:spTree>
    <p:extLst>
      <p:ext uri="{BB962C8B-B14F-4D97-AF65-F5344CB8AC3E}">
        <p14:creationId xmlns:p14="http://schemas.microsoft.com/office/powerpoint/2010/main" val="73742358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8499" y="255270"/>
            <a:ext cx="10515600" cy="1325563"/>
          </a:xfrm>
        </p:spPr>
        <p:txBody>
          <a:bodyPr/>
          <a:lstStyle/>
          <a:p>
            <a:r>
              <a:rPr lang="en-US" sz="3600" b="1" dirty="0">
                <a:solidFill>
                  <a:srgbClr val="FFC000"/>
                </a:solidFill>
                <a:latin typeface="Times New Roman" panose="02020603050405020304" pitchFamily="18" charset="0"/>
                <a:cs typeface="Times New Roman" panose="02020603050405020304" pitchFamily="18" charset="0"/>
              </a:rPr>
              <a:t>Design</a:t>
            </a:r>
            <a:r>
              <a:rPr lang="en-US" dirty="0" smtClean="0"/>
              <a:t> </a:t>
            </a:r>
            <a:r>
              <a:rPr lang="en-US" sz="3600" b="1" dirty="0">
                <a:solidFill>
                  <a:srgbClr val="FFC000"/>
                </a:solidFill>
                <a:latin typeface="Times New Roman" panose="02020603050405020304" pitchFamily="18" charset="0"/>
                <a:cs typeface="Times New Roman" panose="02020603050405020304" pitchFamily="18" charset="0"/>
              </a:rPr>
              <a:t>Components</a:t>
            </a:r>
            <a:r>
              <a:rPr lang="en-US" dirty="0" smtClean="0"/>
              <a:t> </a:t>
            </a:r>
            <a:endParaRPr lang="en-US" dirty="0"/>
          </a:p>
        </p:txBody>
      </p:sp>
      <p:sp>
        <p:nvSpPr>
          <p:cNvPr id="3" name="Content Placeholder 2"/>
          <p:cNvSpPr>
            <a:spLocks noGrp="1"/>
          </p:cNvSpPr>
          <p:nvPr>
            <p:ph idx="1"/>
          </p:nvPr>
        </p:nvSpPr>
        <p:spPr>
          <a:xfrm>
            <a:off x="798490" y="1825625"/>
            <a:ext cx="10555310" cy="4691126"/>
          </a:xfrm>
        </p:spPr>
        <p:txBody>
          <a:bodyPr>
            <a:normAutofit/>
          </a:bodyPr>
          <a:lstStyle/>
          <a:p>
            <a:r>
              <a:rPr lang="en-US" sz="1900" b="1" dirty="0">
                <a:solidFill>
                  <a:schemeClr val="bg1"/>
                </a:solidFill>
                <a:cs typeface="+mj-cs"/>
              </a:rPr>
              <a:t>Main Hopper</a:t>
            </a:r>
          </a:p>
          <a:p>
            <a:pPr lvl="1"/>
            <a:r>
              <a:rPr lang="en-US" sz="1900" b="1" dirty="0">
                <a:solidFill>
                  <a:schemeClr val="bg1"/>
                </a:solidFill>
                <a:cs typeface="+mj-cs"/>
              </a:rPr>
              <a:t>Net and Galvanized steel </a:t>
            </a:r>
          </a:p>
        </p:txBody>
      </p:sp>
      <p:pic>
        <p:nvPicPr>
          <p:cNvPr id="1026" name="Picture 2" descr="C:\Users\ahmad\Desktop\saleh\Picture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05600" y="3027997"/>
            <a:ext cx="3276600" cy="3488754"/>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ahmad\Desktop\saleh\Picture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24050" y="2844800"/>
            <a:ext cx="3695700" cy="3467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5139677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13775"/>
            <a:ext cx="10515600" cy="1325563"/>
          </a:xfrm>
        </p:spPr>
        <p:txBody>
          <a:bodyPr>
            <a:normAutofit/>
          </a:bodyPr>
          <a:lstStyle/>
          <a:p>
            <a:r>
              <a:rPr lang="en-US" sz="3600" b="1" dirty="0">
                <a:solidFill>
                  <a:srgbClr val="FFC000"/>
                </a:solidFill>
                <a:latin typeface="Times New Roman" panose="02020603050405020304" pitchFamily="18" charset="0"/>
                <a:cs typeface="Times New Roman" panose="02020603050405020304" pitchFamily="18" charset="0"/>
              </a:rPr>
              <a:t>Design Components </a:t>
            </a:r>
          </a:p>
        </p:txBody>
      </p:sp>
      <p:sp>
        <p:nvSpPr>
          <p:cNvPr id="3" name="Content Placeholder 2"/>
          <p:cNvSpPr>
            <a:spLocks noGrp="1"/>
          </p:cNvSpPr>
          <p:nvPr>
            <p:ph idx="1"/>
          </p:nvPr>
        </p:nvSpPr>
        <p:spPr/>
        <p:txBody>
          <a:bodyPr/>
          <a:lstStyle/>
          <a:p>
            <a:r>
              <a:rPr lang="en-US" sz="1900" b="1" dirty="0">
                <a:solidFill>
                  <a:schemeClr val="bg1"/>
                </a:solidFill>
                <a:cs typeface="+mj-cs"/>
              </a:rPr>
              <a:t>Conveyer system</a:t>
            </a:r>
          </a:p>
          <a:p>
            <a:pPr lvl="1"/>
            <a:r>
              <a:rPr lang="en-US" sz="1900" b="1" dirty="0">
                <a:solidFill>
                  <a:schemeClr val="bg1"/>
                </a:solidFill>
                <a:cs typeface="+mj-cs"/>
              </a:rPr>
              <a:t>2 main shafts, 18 secondary shafts, a belt, and a motor</a:t>
            </a:r>
          </a:p>
        </p:txBody>
      </p:sp>
      <p:pic>
        <p:nvPicPr>
          <p:cNvPr id="2050" name="Picture 2" descr="C:\Users\ahmad\Desktop\saleh\cov.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52601" y="3048000"/>
            <a:ext cx="4422037" cy="3415250"/>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Users\ahmad\Desktop\saleh\cony.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96000" y="3048000"/>
            <a:ext cx="4419600" cy="3415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4814588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225" y="197700"/>
            <a:ext cx="10515600" cy="1325563"/>
          </a:xfrm>
        </p:spPr>
        <p:txBody>
          <a:bodyPr>
            <a:normAutofit/>
          </a:bodyPr>
          <a:lstStyle/>
          <a:p>
            <a:r>
              <a:rPr lang="en-US" sz="3600" b="1" dirty="0">
                <a:solidFill>
                  <a:srgbClr val="FFC000"/>
                </a:solidFill>
                <a:latin typeface="Times New Roman" panose="02020603050405020304" pitchFamily="18" charset="0"/>
                <a:cs typeface="Times New Roman" panose="02020603050405020304" pitchFamily="18" charset="0"/>
              </a:rPr>
              <a:t>Design Components</a:t>
            </a:r>
          </a:p>
        </p:txBody>
      </p:sp>
      <p:sp>
        <p:nvSpPr>
          <p:cNvPr id="3" name="Content Placeholder 2"/>
          <p:cNvSpPr>
            <a:spLocks noGrp="1"/>
          </p:cNvSpPr>
          <p:nvPr>
            <p:ph idx="1"/>
          </p:nvPr>
        </p:nvSpPr>
        <p:spPr/>
        <p:txBody>
          <a:bodyPr>
            <a:normAutofit/>
          </a:bodyPr>
          <a:lstStyle/>
          <a:p>
            <a:r>
              <a:rPr lang="en-US" sz="1900" b="1" dirty="0">
                <a:solidFill>
                  <a:schemeClr val="bg1"/>
                </a:solidFill>
                <a:cs typeface="+mj-cs"/>
              </a:rPr>
              <a:t>Weighing mechanism</a:t>
            </a:r>
          </a:p>
          <a:p>
            <a:pPr lvl="1"/>
            <a:r>
              <a:rPr lang="en-US" sz="1900" b="1" dirty="0">
                <a:solidFill>
                  <a:schemeClr val="bg1"/>
                </a:solidFill>
                <a:cs typeface="+mj-cs"/>
              </a:rPr>
              <a:t>two pieces of galvanized steel</a:t>
            </a:r>
          </a:p>
        </p:txBody>
      </p:sp>
      <p:pic>
        <p:nvPicPr>
          <p:cNvPr id="3076" name="Picture 4" descr="C:\Users\ahmad\Desktop\saleh\waght.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48400" y="2947814"/>
            <a:ext cx="4114800" cy="3178522"/>
          </a:xfrm>
          <a:prstGeom prst="rect">
            <a:avLst/>
          </a:prstGeom>
          <a:noFill/>
          <a:extLst>
            <a:ext uri="{909E8E84-426E-40DD-AFC4-6F175D3DCCD1}">
              <a14:hiddenFill xmlns:a14="http://schemas.microsoft.com/office/drawing/2010/main">
                <a:solidFill>
                  <a:srgbClr val="FFFFFF"/>
                </a:solidFill>
              </a14:hiddenFill>
            </a:ext>
          </a:extLst>
        </p:spPr>
      </p:pic>
      <p:pic>
        <p:nvPicPr>
          <p:cNvPr id="3077" name="Picture 5" descr="C:\Users\ahmad\Desktop\saleh\waght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12542" y="2947814"/>
            <a:ext cx="4114810" cy="31785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2281701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3457"/>
            <a:ext cx="10515600" cy="1325563"/>
          </a:xfrm>
        </p:spPr>
        <p:txBody>
          <a:bodyPr/>
          <a:lstStyle/>
          <a:p>
            <a:r>
              <a:rPr lang="en-US" sz="3600" b="1" dirty="0">
                <a:solidFill>
                  <a:srgbClr val="FFC000"/>
                </a:solidFill>
                <a:latin typeface="Times New Roman" panose="02020603050405020304" pitchFamily="18" charset="0"/>
                <a:cs typeface="Times New Roman" panose="02020603050405020304" pitchFamily="18" charset="0"/>
              </a:rPr>
              <a:t>Design</a:t>
            </a:r>
            <a:r>
              <a:rPr lang="en-US" dirty="0"/>
              <a:t> </a:t>
            </a:r>
            <a:r>
              <a:rPr lang="en-US" sz="3600" b="1" dirty="0">
                <a:solidFill>
                  <a:srgbClr val="FFC000"/>
                </a:solidFill>
                <a:latin typeface="Times New Roman" panose="02020603050405020304" pitchFamily="18" charset="0"/>
                <a:cs typeface="Times New Roman" panose="02020603050405020304" pitchFamily="18" charset="0"/>
              </a:rPr>
              <a:t>Components</a:t>
            </a:r>
          </a:p>
        </p:txBody>
      </p:sp>
      <p:sp>
        <p:nvSpPr>
          <p:cNvPr id="3" name="Content Placeholder 2"/>
          <p:cNvSpPr>
            <a:spLocks noGrp="1"/>
          </p:cNvSpPr>
          <p:nvPr>
            <p:ph idx="1"/>
          </p:nvPr>
        </p:nvSpPr>
        <p:spPr/>
        <p:txBody>
          <a:bodyPr>
            <a:normAutofit/>
          </a:bodyPr>
          <a:lstStyle/>
          <a:p>
            <a:r>
              <a:rPr lang="en-US" sz="1900" b="1" dirty="0">
                <a:solidFill>
                  <a:schemeClr val="bg1"/>
                </a:solidFill>
                <a:cs typeface="+mj-cs"/>
              </a:rPr>
              <a:t>Structure of machine</a:t>
            </a:r>
          </a:p>
          <a:p>
            <a:pPr lvl="1"/>
            <a:r>
              <a:rPr lang="en-US" sz="1900" b="1" dirty="0">
                <a:solidFill>
                  <a:schemeClr val="bg1"/>
                </a:solidFill>
                <a:cs typeface="+mj-cs"/>
              </a:rPr>
              <a:t>One of the most important things to consider is the design and construction of a suitable and strong external structure, so that it installs and holds all parts of the machine properly</a:t>
            </a:r>
          </a:p>
        </p:txBody>
      </p:sp>
    </p:spTree>
    <p:extLst>
      <p:ext uri="{BB962C8B-B14F-4D97-AF65-F5344CB8AC3E}">
        <p14:creationId xmlns:p14="http://schemas.microsoft.com/office/powerpoint/2010/main" val="120384906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256" y="269874"/>
            <a:ext cx="10515600" cy="1325563"/>
          </a:xfrm>
        </p:spPr>
        <p:txBody>
          <a:bodyPr/>
          <a:lstStyle/>
          <a:p>
            <a:r>
              <a:rPr lang="en-US" sz="3600" b="1" dirty="0">
                <a:solidFill>
                  <a:srgbClr val="FFC000"/>
                </a:solidFill>
                <a:latin typeface="Times New Roman" panose="02020603050405020304" pitchFamily="18" charset="0"/>
                <a:cs typeface="Times New Roman" panose="02020603050405020304" pitchFamily="18" charset="0"/>
              </a:rPr>
              <a:t>Design</a:t>
            </a:r>
            <a:r>
              <a:rPr lang="en-US" dirty="0"/>
              <a:t> </a:t>
            </a:r>
            <a:r>
              <a:rPr lang="en-US" sz="3600" b="1" dirty="0">
                <a:solidFill>
                  <a:srgbClr val="FFC000"/>
                </a:solidFill>
                <a:latin typeface="Times New Roman" panose="02020603050405020304" pitchFamily="18" charset="0"/>
                <a:cs typeface="Times New Roman" panose="02020603050405020304" pitchFamily="18" charset="0"/>
              </a:rPr>
              <a:t>Components</a:t>
            </a:r>
          </a:p>
        </p:txBody>
      </p:sp>
      <p:sp>
        <p:nvSpPr>
          <p:cNvPr id="3" name="Content Placeholder 2"/>
          <p:cNvSpPr>
            <a:spLocks noGrp="1"/>
          </p:cNvSpPr>
          <p:nvPr>
            <p:ph idx="1"/>
          </p:nvPr>
        </p:nvSpPr>
        <p:spPr/>
        <p:txBody>
          <a:bodyPr/>
          <a:lstStyle/>
          <a:p>
            <a:r>
              <a:rPr lang="en-US" sz="1900" b="1" dirty="0">
                <a:solidFill>
                  <a:schemeClr val="bg1"/>
                </a:solidFill>
                <a:cs typeface="+mj-cs"/>
              </a:rPr>
              <a:t>Structure of machine</a:t>
            </a:r>
          </a:p>
          <a:p>
            <a:endParaRPr lang="en-US" dirty="0"/>
          </a:p>
        </p:txBody>
      </p:sp>
      <p:pic>
        <p:nvPicPr>
          <p:cNvPr id="4098" name="Picture 2" descr="C:\Users\ahmad\Desktop\saleh\mach.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429001" y="2286001"/>
            <a:ext cx="5486399" cy="42380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8123773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4262" y="2374229"/>
            <a:ext cx="10515600" cy="1325563"/>
          </a:xfrm>
        </p:spPr>
        <p:txBody>
          <a:bodyPr/>
          <a:lstStyle/>
          <a:p>
            <a:pPr algn="ctr"/>
            <a:r>
              <a:rPr lang="en-US" b="1" dirty="0">
                <a:solidFill>
                  <a:srgbClr val="FFC000"/>
                </a:solidFill>
                <a:latin typeface="Times New Roman" panose="02020603050405020304" pitchFamily="18" charset="0"/>
                <a:cs typeface="Times New Roman" panose="02020603050405020304" pitchFamily="18" charset="0"/>
              </a:rPr>
              <a:t>Manufacturing</a:t>
            </a:r>
            <a:r>
              <a:rPr lang="en-US" b="1" dirty="0"/>
              <a:t> </a:t>
            </a:r>
            <a:r>
              <a:rPr lang="en-US" b="1" dirty="0">
                <a:solidFill>
                  <a:srgbClr val="FFC000"/>
                </a:solidFill>
                <a:latin typeface="Times New Roman" panose="02020603050405020304" pitchFamily="18" charset="0"/>
                <a:cs typeface="Times New Roman" panose="02020603050405020304" pitchFamily="18" charset="0"/>
              </a:rPr>
              <a:t>of</a:t>
            </a:r>
            <a:r>
              <a:rPr lang="en-US" b="1" dirty="0"/>
              <a:t> </a:t>
            </a:r>
            <a:r>
              <a:rPr lang="en-US" b="1" dirty="0">
                <a:solidFill>
                  <a:srgbClr val="FFC000"/>
                </a:solidFill>
                <a:latin typeface="Times New Roman" panose="02020603050405020304" pitchFamily="18" charset="0"/>
                <a:cs typeface="Times New Roman" panose="02020603050405020304" pitchFamily="18" charset="0"/>
              </a:rPr>
              <a:t>the</a:t>
            </a:r>
            <a:r>
              <a:rPr lang="en-US" b="1" dirty="0"/>
              <a:t> </a:t>
            </a:r>
            <a:r>
              <a:rPr lang="en-US" b="1" dirty="0">
                <a:solidFill>
                  <a:srgbClr val="FFC000"/>
                </a:solidFill>
                <a:latin typeface="Times New Roman" panose="02020603050405020304" pitchFamily="18" charset="0"/>
                <a:cs typeface="Times New Roman" panose="02020603050405020304" pitchFamily="18" charset="0"/>
              </a:rPr>
              <a:t>machine</a:t>
            </a:r>
            <a:r>
              <a:rPr lang="en-US" b="1" dirty="0"/>
              <a:t> </a:t>
            </a:r>
            <a:endParaRPr lang="ar-SA" dirty="0"/>
          </a:p>
        </p:txBody>
      </p:sp>
    </p:spTree>
    <p:extLst>
      <p:ext uri="{BB962C8B-B14F-4D97-AF65-F5344CB8AC3E}">
        <p14:creationId xmlns:p14="http://schemas.microsoft.com/office/powerpoint/2010/main" val="1054147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A13A01F-266C-4A1D-B5D4-36C92A7EE754}"/>
              </a:ext>
            </a:extLst>
          </p:cNvPr>
          <p:cNvSpPr>
            <a:spLocks noGrp="1"/>
          </p:cNvSpPr>
          <p:nvPr>
            <p:ph type="title"/>
          </p:nvPr>
        </p:nvSpPr>
        <p:spPr>
          <a:xfrm>
            <a:off x="1828800" y="344555"/>
            <a:ext cx="8404538" cy="502276"/>
          </a:xfrm>
          <a:noFill/>
        </p:spPr>
        <p:txBody>
          <a:bodyPr>
            <a:normAutofit fontScale="90000"/>
          </a:bodyPr>
          <a:lstStyle/>
          <a:p>
            <a:pPr algn="ctr"/>
            <a:r>
              <a:rPr lang="en-US" sz="3200" b="1" dirty="0" smtClean="0">
                <a:solidFill>
                  <a:srgbClr val="FFC000"/>
                </a:solidFill>
                <a:latin typeface="Times New Roman" panose="02020603050405020304" pitchFamily="18" charset="0"/>
              </a:rPr>
              <a:t>Project </a:t>
            </a:r>
            <a:r>
              <a:rPr lang="en-US" sz="3200" b="1" dirty="0">
                <a:solidFill>
                  <a:srgbClr val="FFC000"/>
                </a:solidFill>
                <a:latin typeface="Times New Roman" panose="02020603050405020304" pitchFamily="18" charset="0"/>
              </a:rPr>
              <a:t>Background</a:t>
            </a:r>
          </a:p>
        </p:txBody>
      </p:sp>
      <p:sp>
        <p:nvSpPr>
          <p:cNvPr id="3" name="Content Placeholder 2">
            <a:extLst>
              <a:ext uri="{FF2B5EF4-FFF2-40B4-BE49-F238E27FC236}">
                <a16:creationId xmlns="" xmlns:a16="http://schemas.microsoft.com/office/drawing/2014/main" id="{07274A00-A7AA-47CC-AF9E-A0C67235C103}"/>
              </a:ext>
            </a:extLst>
          </p:cNvPr>
          <p:cNvSpPr>
            <a:spLocks noGrp="1"/>
          </p:cNvSpPr>
          <p:nvPr>
            <p:ph idx="1"/>
          </p:nvPr>
        </p:nvSpPr>
        <p:spPr>
          <a:xfrm>
            <a:off x="294068" y="846831"/>
            <a:ext cx="10515600" cy="5541090"/>
          </a:xfrm>
          <a:noFill/>
        </p:spPr>
        <p:txBody>
          <a:bodyPr>
            <a:normAutofit fontScale="92500" lnSpcReduction="10000"/>
          </a:bodyPr>
          <a:lstStyle/>
          <a:p>
            <a:pPr marL="0" indent="0">
              <a:buNone/>
            </a:pPr>
            <a:endParaRPr lang="en-US" sz="3000" b="1" dirty="0">
              <a:solidFill>
                <a:schemeClr val="bg1"/>
              </a:solidFill>
              <a:latin typeface="Times New Roman" panose="02020603050405020304" pitchFamily="18" charset="0"/>
              <a:cs typeface="+mj-cs"/>
            </a:endParaRPr>
          </a:p>
          <a:p>
            <a:r>
              <a:rPr lang="en-US" sz="3000" dirty="0" smtClean="0">
                <a:solidFill>
                  <a:schemeClr val="bg1"/>
                </a:solidFill>
                <a:latin typeface="Times New Roman" panose="02020603050405020304" pitchFamily="18" charset="0"/>
                <a:cs typeface="Times New Roman" panose="02020603050405020304" pitchFamily="18" charset="0"/>
              </a:rPr>
              <a:t>The </a:t>
            </a:r>
            <a:r>
              <a:rPr lang="en-US" sz="3000" dirty="0">
                <a:solidFill>
                  <a:schemeClr val="bg1"/>
                </a:solidFill>
                <a:latin typeface="Times New Roman" panose="02020603050405020304" pitchFamily="18" charset="0"/>
                <a:cs typeface="Times New Roman" panose="02020603050405020304" pitchFamily="18" charset="0"/>
              </a:rPr>
              <a:t>total number of  chickens in Palestine 30-40million </a:t>
            </a:r>
            <a:r>
              <a:rPr lang="en-US" sz="3000" dirty="0" smtClean="0">
                <a:solidFill>
                  <a:schemeClr val="bg1"/>
                </a:solidFill>
                <a:latin typeface="Times New Roman" panose="02020603050405020304" pitchFamily="18" charset="0"/>
                <a:cs typeface="Times New Roman" panose="02020603050405020304" pitchFamily="18" charset="0"/>
              </a:rPr>
              <a:t>birds , during </a:t>
            </a:r>
            <a:r>
              <a:rPr lang="en-US" sz="3000" dirty="0">
                <a:solidFill>
                  <a:schemeClr val="bg1"/>
                </a:solidFill>
                <a:latin typeface="Times New Roman" panose="02020603050405020304" pitchFamily="18" charset="0"/>
                <a:cs typeface="Times New Roman" panose="02020603050405020304" pitchFamily="18" charset="0"/>
              </a:rPr>
              <a:t>the agricultural year 2012/2013.</a:t>
            </a:r>
          </a:p>
          <a:p>
            <a:r>
              <a:rPr lang="en-US" sz="3000" dirty="0">
                <a:solidFill>
                  <a:schemeClr val="bg1"/>
                </a:solidFill>
                <a:latin typeface="Times New Roman" panose="02020603050405020304" pitchFamily="18" charset="0"/>
                <a:cs typeface="Times New Roman" panose="02020603050405020304" pitchFamily="18" charset="0"/>
              </a:rPr>
              <a:t> Since each square meter can contain an average of 8 chicks and  thus a total of 4.15 million square meters of chicken farms ,and this needs 2,500,000 bags per year.</a:t>
            </a:r>
          </a:p>
          <a:p>
            <a:r>
              <a:rPr lang="en-US" sz="3000" dirty="0">
                <a:solidFill>
                  <a:schemeClr val="bg1"/>
                </a:solidFill>
                <a:latin typeface="Times New Roman" panose="02020603050405020304" pitchFamily="18" charset="0"/>
                <a:cs typeface="Times New Roman" panose="02020603050405020304" pitchFamily="18" charset="0"/>
              </a:rPr>
              <a:t>These farms need and areas continuous supply </a:t>
            </a:r>
            <a:r>
              <a:rPr lang="en-US" sz="3000" dirty="0" smtClean="0">
                <a:solidFill>
                  <a:schemeClr val="bg1"/>
                </a:solidFill>
                <a:latin typeface="Times New Roman" panose="02020603050405020304" pitchFamily="18" charset="0"/>
                <a:cs typeface="Times New Roman" panose="02020603050405020304" pitchFamily="18" charset="0"/>
              </a:rPr>
              <a:t>of wood </a:t>
            </a:r>
            <a:r>
              <a:rPr lang="en-US" sz="3000" dirty="0">
                <a:solidFill>
                  <a:schemeClr val="bg1"/>
                </a:solidFill>
                <a:latin typeface="Times New Roman" panose="02020603050405020304" pitchFamily="18" charset="0"/>
                <a:cs typeface="Times New Roman" panose="02020603050405020304" pitchFamily="18" charset="0"/>
              </a:rPr>
              <a:t>shavings , the source </a:t>
            </a:r>
            <a:r>
              <a:rPr lang="en-US" sz="3000" dirty="0" smtClean="0">
                <a:solidFill>
                  <a:schemeClr val="bg1"/>
                </a:solidFill>
                <a:latin typeface="Times New Roman" panose="02020603050405020304" pitchFamily="18" charset="0"/>
                <a:cs typeface="Times New Roman" panose="02020603050405020304" pitchFamily="18" charset="0"/>
              </a:rPr>
              <a:t>of wood </a:t>
            </a:r>
            <a:r>
              <a:rPr lang="en-US" sz="3000" dirty="0">
                <a:solidFill>
                  <a:schemeClr val="bg1"/>
                </a:solidFill>
                <a:latin typeface="Times New Roman" panose="02020603050405020304" pitchFamily="18" charset="0"/>
                <a:cs typeface="Times New Roman" panose="02020603050405020304" pitchFamily="18" charset="0"/>
              </a:rPr>
              <a:t>shavings is the Israeli market and the local </a:t>
            </a:r>
            <a:r>
              <a:rPr lang="en-US" sz="3000" dirty="0" smtClean="0">
                <a:solidFill>
                  <a:schemeClr val="bg1"/>
                </a:solidFill>
                <a:latin typeface="Times New Roman" panose="02020603050405020304" pitchFamily="18" charset="0"/>
                <a:cs typeface="Times New Roman" panose="02020603050405020304" pitchFamily="18" charset="0"/>
              </a:rPr>
              <a:t>market</a:t>
            </a:r>
          </a:p>
          <a:p>
            <a:r>
              <a:rPr lang="en-US" sz="3000" dirty="0">
                <a:solidFill>
                  <a:schemeClr val="bg1"/>
                </a:solidFill>
                <a:latin typeface="Times New Roman" panose="02020603050405020304" pitchFamily="18" charset="0"/>
                <a:cs typeface="Times New Roman" panose="02020603050405020304" pitchFamily="18" charset="0"/>
              </a:rPr>
              <a:t>but the local market is expensive because </a:t>
            </a:r>
            <a:r>
              <a:rPr lang="en-US" sz="3000" dirty="0" smtClean="0">
                <a:solidFill>
                  <a:schemeClr val="bg1"/>
                </a:solidFill>
                <a:latin typeface="Times New Roman" panose="02020603050405020304" pitchFamily="18" charset="0"/>
                <a:cs typeface="Times New Roman" panose="02020603050405020304" pitchFamily="18" charset="0"/>
              </a:rPr>
              <a:t>it depends on the labor force in packaging the wood shavings.</a:t>
            </a:r>
          </a:p>
          <a:p>
            <a:r>
              <a:rPr lang="en-US" sz="3000" dirty="0" smtClean="0">
                <a:solidFill>
                  <a:schemeClr val="bg1"/>
                </a:solidFill>
                <a:latin typeface="Times New Roman" panose="02020603050405020304" pitchFamily="18" charset="0"/>
                <a:cs typeface="Times New Roman" panose="02020603050405020304" pitchFamily="18" charset="0"/>
              </a:rPr>
              <a:t>the </a:t>
            </a:r>
            <a:r>
              <a:rPr lang="en-US" sz="3000" dirty="0">
                <a:solidFill>
                  <a:schemeClr val="bg1"/>
                </a:solidFill>
                <a:latin typeface="Times New Roman" panose="02020603050405020304" pitchFamily="18" charset="0"/>
                <a:cs typeface="Times New Roman" panose="02020603050405020304" pitchFamily="18" charset="0"/>
              </a:rPr>
              <a:t>solution is to automate the  packing process  order to increase the market share of the local product, so that it  can compete with the Israeli products</a:t>
            </a:r>
            <a:endParaRPr lang="en-US" sz="2600" b="1" dirty="0">
              <a:cs typeface="+mj-cs"/>
            </a:endParaRPr>
          </a:p>
          <a:p>
            <a:pPr marL="0" indent="0">
              <a:buNone/>
            </a:pPr>
            <a:endParaRPr lang="en-US" dirty="0"/>
          </a:p>
          <a:p>
            <a:pPr marL="0" indent="0">
              <a:buNone/>
            </a:pPr>
            <a:endParaRPr lang="en-US" dirty="0"/>
          </a:p>
          <a:p>
            <a:pPr marL="0" indent="0">
              <a:buNone/>
            </a:pPr>
            <a:endParaRPr lang="en-US" dirty="0"/>
          </a:p>
          <a:p>
            <a:endParaRPr lang="en-US" dirty="0">
              <a:solidFill>
                <a:schemeClr val="bg1"/>
              </a:solidFill>
              <a:latin typeface="Times New Roman" panose="02020603050405020304" pitchFamily="18" charset="0"/>
              <a:cs typeface="Times New Roman" panose="02020603050405020304" pitchFamily="18" charset="0"/>
            </a:endParaRPr>
          </a:p>
        </p:txBody>
      </p:sp>
      <p:sp>
        <p:nvSpPr>
          <p:cNvPr id="4" name="Rectangle 3"/>
          <p:cNvSpPr/>
          <p:nvPr/>
        </p:nvSpPr>
        <p:spPr>
          <a:xfrm>
            <a:off x="294068" y="1510674"/>
            <a:ext cx="10882648" cy="707886"/>
          </a:xfrm>
          <a:prstGeom prst="rect">
            <a:avLst/>
          </a:prstGeom>
        </p:spPr>
        <p:txBody>
          <a:bodyPr wrap="square">
            <a:spAutoFit/>
          </a:bodyPr>
          <a:lstStyle/>
          <a:p>
            <a:endParaRPr lang="en-US" sz="2000" dirty="0"/>
          </a:p>
          <a:p>
            <a:r>
              <a:rPr lang="en-US" sz="2000" dirty="0"/>
              <a:t> </a:t>
            </a:r>
          </a:p>
        </p:txBody>
      </p:sp>
    </p:spTree>
    <p:extLst>
      <p:ext uri="{BB962C8B-B14F-4D97-AF65-F5344CB8AC3E}">
        <p14:creationId xmlns:p14="http://schemas.microsoft.com/office/powerpoint/2010/main" val="234727270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223457"/>
            <a:ext cx="10515600" cy="1325563"/>
          </a:xfrm>
        </p:spPr>
        <p:txBody>
          <a:bodyPr/>
          <a:lstStyle/>
          <a:p>
            <a:r>
              <a:rPr lang="en-US" b="1" dirty="0">
                <a:solidFill>
                  <a:srgbClr val="FFC000"/>
                </a:solidFill>
                <a:latin typeface="Times New Roman" panose="02020603050405020304" pitchFamily="18" charset="0"/>
                <a:cs typeface="Times New Roman" panose="02020603050405020304" pitchFamily="18" charset="0"/>
              </a:rPr>
              <a:t>Manufacturing</a:t>
            </a:r>
            <a:r>
              <a:rPr lang="en-US" b="1" dirty="0"/>
              <a:t> </a:t>
            </a:r>
            <a:r>
              <a:rPr lang="en-US" b="1" dirty="0">
                <a:solidFill>
                  <a:srgbClr val="FFC000"/>
                </a:solidFill>
                <a:latin typeface="Times New Roman" panose="02020603050405020304" pitchFamily="18" charset="0"/>
                <a:cs typeface="Times New Roman" panose="02020603050405020304" pitchFamily="18" charset="0"/>
              </a:rPr>
              <a:t>of</a:t>
            </a:r>
            <a:r>
              <a:rPr lang="en-US" b="1" dirty="0"/>
              <a:t> </a:t>
            </a:r>
            <a:r>
              <a:rPr lang="en-US" b="1" dirty="0">
                <a:solidFill>
                  <a:srgbClr val="FFC000"/>
                </a:solidFill>
                <a:latin typeface="Times New Roman" panose="02020603050405020304" pitchFamily="18" charset="0"/>
                <a:cs typeface="Times New Roman" panose="02020603050405020304" pitchFamily="18" charset="0"/>
              </a:rPr>
              <a:t>the</a:t>
            </a:r>
            <a:r>
              <a:rPr lang="en-US" b="1" dirty="0"/>
              <a:t> </a:t>
            </a:r>
            <a:r>
              <a:rPr lang="en-US" b="1" dirty="0">
                <a:solidFill>
                  <a:srgbClr val="FFC000"/>
                </a:solidFill>
                <a:latin typeface="Times New Roman" panose="02020603050405020304" pitchFamily="18" charset="0"/>
                <a:cs typeface="Times New Roman" panose="02020603050405020304" pitchFamily="18" charset="0"/>
              </a:rPr>
              <a:t>machine</a:t>
            </a:r>
            <a:r>
              <a:rPr lang="en-US" b="1" dirty="0"/>
              <a:t> </a:t>
            </a:r>
            <a:endParaRPr lang="en-US" dirty="0"/>
          </a:p>
        </p:txBody>
      </p:sp>
      <p:sp>
        <p:nvSpPr>
          <p:cNvPr id="3" name="عنصر نائب للمحتوى 2"/>
          <p:cNvSpPr>
            <a:spLocks noGrp="1"/>
          </p:cNvSpPr>
          <p:nvPr>
            <p:ph idx="1"/>
          </p:nvPr>
        </p:nvSpPr>
        <p:spPr>
          <a:xfrm>
            <a:off x="0" y="1549020"/>
            <a:ext cx="10515600" cy="4351338"/>
          </a:xfrm>
        </p:spPr>
        <p:txBody>
          <a:bodyPr/>
          <a:lstStyle/>
          <a:p>
            <a:pPr marL="0" indent="0">
              <a:buNone/>
            </a:pPr>
            <a:r>
              <a:rPr lang="en-US" sz="2000" b="1" dirty="0">
                <a:solidFill>
                  <a:schemeClr val="bg1"/>
                </a:solidFill>
                <a:cs typeface="+mj-cs"/>
              </a:rPr>
              <a:t>This Chapter present : </a:t>
            </a:r>
            <a:br>
              <a:rPr lang="en-US" sz="2000" b="1" dirty="0">
                <a:solidFill>
                  <a:schemeClr val="bg1"/>
                </a:solidFill>
                <a:cs typeface="+mj-cs"/>
              </a:rPr>
            </a:br>
            <a:endParaRPr lang="en-US" sz="2000" b="1" dirty="0">
              <a:solidFill>
                <a:schemeClr val="bg1"/>
              </a:solidFill>
              <a:cs typeface="+mj-cs"/>
            </a:endParaRPr>
          </a:p>
          <a:p>
            <a:pPr marL="0" indent="0">
              <a:buNone/>
            </a:pPr>
            <a:r>
              <a:rPr lang="en-US" sz="2000" b="1" dirty="0">
                <a:solidFill>
                  <a:schemeClr val="bg1"/>
                </a:solidFill>
                <a:cs typeface="+mj-cs"/>
              </a:rPr>
              <a:t>1- Manufacturing Operation</a:t>
            </a:r>
            <a:br>
              <a:rPr lang="en-US" sz="2000" b="1" dirty="0">
                <a:solidFill>
                  <a:schemeClr val="bg1"/>
                </a:solidFill>
                <a:cs typeface="+mj-cs"/>
              </a:rPr>
            </a:br>
            <a:r>
              <a:rPr lang="en-US" sz="2000" b="1" dirty="0">
                <a:solidFill>
                  <a:schemeClr val="bg1"/>
                </a:solidFill>
                <a:cs typeface="+mj-cs"/>
              </a:rPr>
              <a:t/>
            </a:r>
            <a:br>
              <a:rPr lang="en-US" sz="2000" b="1" dirty="0">
                <a:solidFill>
                  <a:schemeClr val="bg1"/>
                </a:solidFill>
                <a:cs typeface="+mj-cs"/>
              </a:rPr>
            </a:br>
            <a:r>
              <a:rPr lang="en-US" sz="2000" b="1" dirty="0">
                <a:solidFill>
                  <a:schemeClr val="bg1"/>
                </a:solidFill>
                <a:cs typeface="+mj-cs"/>
              </a:rPr>
              <a:t>2-  Sequence of Assembly operation</a:t>
            </a:r>
            <a:br>
              <a:rPr lang="en-US" sz="2000" b="1" dirty="0">
                <a:solidFill>
                  <a:schemeClr val="bg1"/>
                </a:solidFill>
                <a:cs typeface="+mj-cs"/>
              </a:rPr>
            </a:br>
            <a:r>
              <a:rPr lang="en-US" sz="2000" b="1" dirty="0">
                <a:solidFill>
                  <a:schemeClr val="bg1"/>
                </a:solidFill>
                <a:cs typeface="+mj-cs"/>
              </a:rPr>
              <a:t/>
            </a:r>
            <a:br>
              <a:rPr lang="en-US" sz="2000" b="1" dirty="0">
                <a:solidFill>
                  <a:schemeClr val="bg1"/>
                </a:solidFill>
                <a:cs typeface="+mj-cs"/>
              </a:rPr>
            </a:br>
            <a:r>
              <a:rPr lang="en-US" sz="2000" b="1" dirty="0">
                <a:solidFill>
                  <a:schemeClr val="bg1"/>
                </a:solidFill>
                <a:cs typeface="+mj-cs"/>
              </a:rPr>
              <a:t>3- Bill of material</a:t>
            </a:r>
            <a:r>
              <a:rPr lang="en-US" dirty="0"/>
              <a:t/>
            </a:r>
            <a:br>
              <a:rPr lang="en-US" dirty="0"/>
            </a:br>
            <a:endParaRPr lang="en-US" dirty="0"/>
          </a:p>
        </p:txBody>
      </p:sp>
    </p:spTree>
    <p:extLst>
      <p:ext uri="{BB962C8B-B14F-4D97-AF65-F5344CB8AC3E}">
        <p14:creationId xmlns:p14="http://schemas.microsoft.com/office/powerpoint/2010/main" val="339253239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236336"/>
            <a:ext cx="10515600" cy="1325563"/>
          </a:xfrm>
        </p:spPr>
        <p:txBody>
          <a:bodyPr>
            <a:normAutofit/>
          </a:bodyPr>
          <a:lstStyle/>
          <a:p>
            <a:r>
              <a:rPr lang="en-US" b="1" dirty="0">
                <a:solidFill>
                  <a:srgbClr val="FFC000"/>
                </a:solidFill>
                <a:latin typeface="Times New Roman" panose="02020603050405020304" pitchFamily="18" charset="0"/>
                <a:cs typeface="Times New Roman" panose="02020603050405020304" pitchFamily="18" charset="0"/>
              </a:rPr>
              <a:t>Manufacturing Operation</a:t>
            </a:r>
          </a:p>
        </p:txBody>
      </p:sp>
      <p:sp>
        <p:nvSpPr>
          <p:cNvPr id="3" name="عنصر نائب للمحتوى 2"/>
          <p:cNvSpPr>
            <a:spLocks noGrp="1"/>
          </p:cNvSpPr>
          <p:nvPr>
            <p:ph idx="1"/>
          </p:nvPr>
        </p:nvSpPr>
        <p:spPr>
          <a:xfrm>
            <a:off x="207135" y="1561899"/>
            <a:ext cx="10515600" cy="4351338"/>
          </a:xfrm>
        </p:spPr>
        <p:txBody>
          <a:bodyPr>
            <a:normAutofit/>
          </a:bodyPr>
          <a:lstStyle/>
          <a:p>
            <a:r>
              <a:rPr lang="en-US" sz="2000" b="1" dirty="0">
                <a:solidFill>
                  <a:schemeClr val="bg1"/>
                </a:solidFill>
                <a:cs typeface="+mj-cs"/>
              </a:rPr>
              <a:t>This section shows the manufacturing operation that where needed to produce machine parts and elements , and it shows all dimensions of the all parts  to be used in the machine</a:t>
            </a:r>
            <a:r>
              <a:rPr lang="en-US" sz="2400" dirty="0"/>
              <a:t>.</a:t>
            </a:r>
            <a:br>
              <a:rPr lang="en-US" sz="2400" dirty="0"/>
            </a:br>
            <a:r>
              <a:rPr lang="en-US" sz="2400" dirty="0"/>
              <a:t/>
            </a:r>
            <a:br>
              <a:rPr lang="en-US" sz="2400" dirty="0"/>
            </a:br>
            <a:r>
              <a:rPr lang="en-US" sz="2400" dirty="0"/>
              <a:t/>
            </a:r>
            <a:br>
              <a:rPr lang="en-US" sz="2400" dirty="0"/>
            </a:br>
            <a:r>
              <a:rPr lang="en-US" sz="2400" dirty="0"/>
              <a:t>	</a:t>
            </a:r>
          </a:p>
        </p:txBody>
      </p:sp>
      <p:pic>
        <p:nvPicPr>
          <p:cNvPr id="4" name="صورة 3"/>
          <p:cNvPicPr/>
          <p:nvPr/>
        </p:nvPicPr>
        <p:blipFill>
          <a:blip r:embed="rId2" cstate="print">
            <a:extLst>
              <a:ext uri="{28A0092B-C50C-407E-A947-70E740481C1C}">
                <a14:useLocalDpi xmlns:a14="http://schemas.microsoft.com/office/drawing/2010/main" val="0"/>
              </a:ext>
            </a:extLst>
          </a:blip>
          <a:stretch>
            <a:fillRect/>
          </a:stretch>
        </p:blipFill>
        <p:spPr>
          <a:xfrm>
            <a:off x="2192628" y="2496356"/>
            <a:ext cx="6736080" cy="3312795"/>
          </a:xfrm>
          <a:prstGeom prst="rect">
            <a:avLst/>
          </a:prstGeom>
        </p:spPr>
      </p:pic>
    </p:spTree>
    <p:extLst>
      <p:ext uri="{BB962C8B-B14F-4D97-AF65-F5344CB8AC3E}">
        <p14:creationId xmlns:p14="http://schemas.microsoft.com/office/powerpoint/2010/main" val="198537292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2000" b="1" dirty="0"/>
              <a:t> - </a:t>
            </a:r>
            <a:r>
              <a:rPr lang="en-US" sz="2000" b="1" dirty="0">
                <a:solidFill>
                  <a:schemeClr val="bg1"/>
                </a:solidFill>
                <a:latin typeface="+mn-lt"/>
                <a:ea typeface="+mn-ea"/>
              </a:rPr>
              <a:t>Main body for the base of main conveyer</a:t>
            </a:r>
            <a:br>
              <a:rPr lang="en-US" sz="2000" b="1" dirty="0">
                <a:solidFill>
                  <a:schemeClr val="bg1"/>
                </a:solidFill>
                <a:latin typeface="+mn-lt"/>
                <a:ea typeface="+mn-ea"/>
              </a:rPr>
            </a:br>
            <a:r>
              <a:rPr lang="en-US" sz="2000" b="1" dirty="0">
                <a:solidFill>
                  <a:schemeClr val="bg1"/>
                </a:solidFill>
                <a:latin typeface="+mn-lt"/>
                <a:ea typeface="+mn-ea"/>
              </a:rPr>
              <a:t>- The process that was used to produce this part is welding</a:t>
            </a:r>
          </a:p>
        </p:txBody>
      </p:sp>
      <p:pic>
        <p:nvPicPr>
          <p:cNvPr id="5" name="عنصر نائب للمحتوى 4"/>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3107011" y="1600201"/>
            <a:ext cx="5977979" cy="4525963"/>
          </a:xfrm>
          <a:prstGeom prst="rect">
            <a:avLst/>
          </a:prstGeom>
        </p:spPr>
      </p:pic>
    </p:spTree>
    <p:extLst>
      <p:ext uri="{BB962C8B-B14F-4D97-AF65-F5344CB8AC3E}">
        <p14:creationId xmlns:p14="http://schemas.microsoft.com/office/powerpoint/2010/main" val="356205249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2000" b="1" dirty="0" smtClean="0"/>
              <a:t>- </a:t>
            </a:r>
            <a:r>
              <a:rPr lang="en-US" sz="2000" b="1" dirty="0">
                <a:solidFill>
                  <a:schemeClr val="bg1"/>
                </a:solidFill>
                <a:latin typeface="+mn-lt"/>
                <a:ea typeface="+mn-ea"/>
              </a:rPr>
              <a:t>Main body for the base of second conveyer</a:t>
            </a:r>
            <a:br>
              <a:rPr lang="en-US" sz="2000" b="1" dirty="0">
                <a:solidFill>
                  <a:schemeClr val="bg1"/>
                </a:solidFill>
                <a:latin typeface="+mn-lt"/>
                <a:ea typeface="+mn-ea"/>
              </a:rPr>
            </a:br>
            <a:r>
              <a:rPr lang="en-US" sz="2000" b="1" dirty="0">
                <a:solidFill>
                  <a:schemeClr val="bg1"/>
                </a:solidFill>
                <a:latin typeface="+mn-lt"/>
                <a:ea typeface="+mn-ea"/>
              </a:rPr>
              <a:t>- The process that was used to produce this part is welding</a:t>
            </a:r>
          </a:p>
        </p:txBody>
      </p:sp>
      <p:pic>
        <p:nvPicPr>
          <p:cNvPr id="4" name="عنصر نائب للمحتوى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2746946" y="1600201"/>
            <a:ext cx="6698109" cy="4525963"/>
          </a:xfrm>
          <a:prstGeom prst="rect">
            <a:avLst/>
          </a:prstGeom>
        </p:spPr>
      </p:pic>
    </p:spTree>
    <p:extLst>
      <p:ext uri="{BB962C8B-B14F-4D97-AF65-F5344CB8AC3E}">
        <p14:creationId xmlns:p14="http://schemas.microsoft.com/office/powerpoint/2010/main" val="211462040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2000" b="1" dirty="0"/>
              <a:t>- </a:t>
            </a:r>
            <a:r>
              <a:rPr lang="en-US" sz="2000" b="1" dirty="0">
                <a:solidFill>
                  <a:schemeClr val="bg1"/>
                </a:solidFill>
                <a:latin typeface="+mn-lt"/>
                <a:ea typeface="+mn-ea"/>
              </a:rPr>
              <a:t>Main body for the main hopper</a:t>
            </a:r>
            <a:br>
              <a:rPr lang="en-US" sz="2000" b="1" dirty="0">
                <a:solidFill>
                  <a:schemeClr val="bg1"/>
                </a:solidFill>
                <a:latin typeface="+mn-lt"/>
                <a:ea typeface="+mn-ea"/>
              </a:rPr>
            </a:br>
            <a:r>
              <a:rPr lang="en-US" sz="2000" b="1" dirty="0">
                <a:solidFill>
                  <a:schemeClr val="bg1"/>
                </a:solidFill>
                <a:latin typeface="+mn-lt"/>
                <a:ea typeface="+mn-ea"/>
              </a:rPr>
              <a:t>- The process that was used to produce this part is bending and welding </a:t>
            </a:r>
          </a:p>
        </p:txBody>
      </p:sp>
      <p:pic>
        <p:nvPicPr>
          <p:cNvPr id="4" name="عنصر نائب للمحتوى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2876776" y="1600201"/>
            <a:ext cx="6438449" cy="4525963"/>
          </a:xfrm>
          <a:prstGeom prst="rect">
            <a:avLst/>
          </a:prstGeom>
        </p:spPr>
      </p:pic>
    </p:spTree>
    <p:extLst>
      <p:ext uri="{BB962C8B-B14F-4D97-AF65-F5344CB8AC3E}">
        <p14:creationId xmlns:p14="http://schemas.microsoft.com/office/powerpoint/2010/main" val="18558105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981200" y="1600200"/>
            <a:ext cx="8229600" cy="5410200"/>
          </a:xfrm>
        </p:spPr>
        <p:txBody>
          <a:bodyPr>
            <a:normAutofit/>
          </a:bodyPr>
          <a:lstStyle/>
          <a:p>
            <a:pPr marL="0" indent="0">
              <a:buNone/>
            </a:pPr>
            <a:r>
              <a:rPr lang="en-US" sz="1400" dirty="0"/>
              <a:t/>
            </a:r>
            <a:br>
              <a:rPr lang="en-US" sz="1400" dirty="0"/>
            </a:br>
            <a:r>
              <a:rPr lang="en-US" sz="1400" dirty="0"/>
              <a:t/>
            </a:r>
            <a:br>
              <a:rPr lang="en-US" sz="1400" dirty="0"/>
            </a:br>
            <a:r>
              <a:rPr lang="en-US" sz="1400" dirty="0"/>
              <a:t/>
            </a:r>
            <a:br>
              <a:rPr lang="en-US" sz="1400" dirty="0"/>
            </a:br>
            <a:r>
              <a:rPr lang="en-US" sz="1400" dirty="0"/>
              <a:t/>
            </a:r>
            <a:br>
              <a:rPr lang="en-US" sz="1400" dirty="0"/>
            </a:br>
            <a:r>
              <a:rPr lang="en-US" sz="1400" dirty="0"/>
              <a:t/>
            </a:r>
            <a:br>
              <a:rPr lang="en-US" sz="1400" dirty="0"/>
            </a:br>
            <a:r>
              <a:rPr lang="en-US" sz="1400" dirty="0"/>
              <a:t/>
            </a:r>
            <a:br>
              <a:rPr lang="en-US" sz="1400" dirty="0"/>
            </a:br>
            <a:r>
              <a:rPr lang="en-US" sz="1400" dirty="0"/>
              <a:t/>
            </a:r>
            <a:br>
              <a:rPr lang="en-US" sz="1400" dirty="0"/>
            </a:br>
            <a:r>
              <a:rPr lang="en-US" sz="1400" dirty="0"/>
              <a:t/>
            </a:r>
            <a:br>
              <a:rPr lang="en-US" sz="1400" dirty="0"/>
            </a:br>
            <a:r>
              <a:rPr lang="en-US" sz="1400" dirty="0"/>
              <a:t/>
            </a:r>
            <a:br>
              <a:rPr lang="en-US" sz="1400" dirty="0"/>
            </a:br>
            <a:r>
              <a:rPr lang="en-US" sz="1400" dirty="0"/>
              <a:t/>
            </a:r>
            <a:br>
              <a:rPr lang="en-US" sz="1400" dirty="0"/>
            </a:br>
            <a:r>
              <a:rPr lang="en-US" sz="1400" dirty="0"/>
              <a:t/>
            </a:r>
            <a:br>
              <a:rPr lang="en-US" sz="1400" dirty="0"/>
            </a:br>
            <a:r>
              <a:rPr lang="en-US" sz="1400" dirty="0"/>
              <a:t/>
            </a:r>
            <a:br>
              <a:rPr lang="en-US" sz="1400" dirty="0"/>
            </a:br>
            <a:r>
              <a:rPr lang="en-US" sz="1400" dirty="0"/>
              <a:t/>
            </a:r>
            <a:br>
              <a:rPr lang="en-US" sz="1400" dirty="0"/>
            </a:br>
            <a:r>
              <a:rPr lang="en-US" sz="1400" dirty="0"/>
              <a:t/>
            </a:r>
            <a:br>
              <a:rPr lang="en-US" sz="1400" dirty="0"/>
            </a:br>
            <a:r>
              <a:rPr lang="en-US" sz="1400" dirty="0"/>
              <a:t/>
            </a:r>
            <a:br>
              <a:rPr lang="en-US" sz="1400" dirty="0"/>
            </a:br>
            <a:r>
              <a:rPr lang="en-US" sz="1400" dirty="0"/>
              <a:t/>
            </a:r>
            <a:br>
              <a:rPr lang="en-US" sz="1400" dirty="0"/>
            </a:br>
            <a:r>
              <a:rPr lang="en-US" sz="1400" dirty="0"/>
              <a:t/>
            </a:r>
            <a:br>
              <a:rPr lang="en-US" sz="1400" dirty="0"/>
            </a:br>
            <a:r>
              <a:rPr lang="en-US" sz="1400" dirty="0"/>
              <a:t/>
            </a:r>
            <a:br>
              <a:rPr lang="en-US" sz="1400" dirty="0"/>
            </a:br>
            <a:r>
              <a:rPr lang="en-US" sz="1400" dirty="0"/>
              <a:t/>
            </a:r>
            <a:br>
              <a:rPr lang="en-US" sz="1400" dirty="0"/>
            </a:br>
            <a:r>
              <a:rPr lang="en-US" sz="1400" dirty="0"/>
              <a:t/>
            </a:r>
            <a:br>
              <a:rPr lang="en-US" sz="1400" dirty="0"/>
            </a:br>
            <a:r>
              <a:rPr lang="en-US" sz="1400" dirty="0"/>
              <a:t/>
            </a:r>
            <a:br>
              <a:rPr lang="en-US" sz="1400" dirty="0"/>
            </a:br>
            <a:r>
              <a:rPr lang="en-US" sz="1400" dirty="0"/>
              <a:t/>
            </a:r>
            <a:br>
              <a:rPr lang="en-US" sz="1400" dirty="0"/>
            </a:br>
            <a:r>
              <a:rPr lang="en-US" sz="1400" dirty="0"/>
              <a:t>                                                                    Figure 1  Assembly chart </a:t>
            </a:r>
          </a:p>
        </p:txBody>
      </p:sp>
      <p:pic>
        <p:nvPicPr>
          <p:cNvPr id="5" name="صورة 4"/>
          <p:cNvPicPr/>
          <p:nvPr/>
        </p:nvPicPr>
        <p:blipFill>
          <a:blip r:embed="rId2">
            <a:extLst>
              <a:ext uri="{28A0092B-C50C-407E-A947-70E740481C1C}">
                <a14:useLocalDpi xmlns:a14="http://schemas.microsoft.com/office/drawing/2010/main" val="0"/>
              </a:ext>
            </a:extLst>
          </a:blip>
          <a:stretch>
            <a:fillRect/>
          </a:stretch>
        </p:blipFill>
        <p:spPr>
          <a:xfrm>
            <a:off x="3527737" y="90153"/>
            <a:ext cx="8514010" cy="6767847"/>
          </a:xfrm>
          <a:prstGeom prst="rect">
            <a:avLst/>
          </a:prstGeom>
        </p:spPr>
      </p:pic>
      <p:sp>
        <p:nvSpPr>
          <p:cNvPr id="2" name="Rectangle 1"/>
          <p:cNvSpPr/>
          <p:nvPr/>
        </p:nvSpPr>
        <p:spPr>
          <a:xfrm>
            <a:off x="140593" y="811369"/>
            <a:ext cx="3387144" cy="2123658"/>
          </a:xfrm>
          <a:prstGeom prst="rect">
            <a:avLst/>
          </a:prstGeom>
        </p:spPr>
        <p:txBody>
          <a:bodyPr wrap="square">
            <a:spAutoFit/>
          </a:bodyPr>
          <a:lstStyle/>
          <a:p>
            <a:r>
              <a:rPr lang="en-US" sz="4400" b="1" dirty="0">
                <a:solidFill>
                  <a:srgbClr val="FFC000"/>
                </a:solidFill>
                <a:latin typeface="Times New Roman" panose="02020603050405020304" pitchFamily="18" charset="0"/>
                <a:ea typeface="+mj-ea"/>
                <a:cs typeface="Times New Roman" panose="02020603050405020304" pitchFamily="18" charset="0"/>
              </a:rPr>
              <a:t>Sequence of Assembly operation</a:t>
            </a:r>
            <a:endParaRPr lang="ar-SA" sz="4400" b="1" dirty="0">
              <a:solidFill>
                <a:srgbClr val="FFC000"/>
              </a:solidFill>
              <a:latin typeface="Times New Roman" panose="02020603050405020304" pitchFamily="18" charset="0"/>
              <a:ea typeface="+mj-ea"/>
              <a:cs typeface="Times New Roman" panose="02020603050405020304" pitchFamily="18" charset="0"/>
            </a:endParaRPr>
          </a:p>
        </p:txBody>
      </p:sp>
    </p:spTree>
    <p:extLst>
      <p:ext uri="{BB962C8B-B14F-4D97-AF65-F5344CB8AC3E}">
        <p14:creationId xmlns:p14="http://schemas.microsoft.com/office/powerpoint/2010/main" val="156860089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18941" y="171941"/>
            <a:ext cx="10515600" cy="1325563"/>
          </a:xfrm>
        </p:spPr>
        <p:txBody>
          <a:bodyPr>
            <a:normAutofit/>
          </a:bodyPr>
          <a:lstStyle/>
          <a:p>
            <a:r>
              <a:rPr lang="en-US" b="1" dirty="0">
                <a:solidFill>
                  <a:srgbClr val="FFC000"/>
                </a:solidFill>
                <a:latin typeface="Times New Roman" panose="02020603050405020304" pitchFamily="18" charset="0"/>
                <a:cs typeface="Times New Roman" panose="02020603050405020304" pitchFamily="18" charset="0"/>
              </a:rPr>
              <a:t>Bill of materials</a:t>
            </a:r>
          </a:p>
        </p:txBody>
      </p:sp>
      <p:sp>
        <p:nvSpPr>
          <p:cNvPr id="3" name="عنصر نائب للمحتوى 2"/>
          <p:cNvSpPr>
            <a:spLocks noGrp="1"/>
          </p:cNvSpPr>
          <p:nvPr>
            <p:ph idx="1"/>
          </p:nvPr>
        </p:nvSpPr>
        <p:spPr/>
        <p:txBody>
          <a:bodyPr>
            <a:normAutofit/>
          </a:bodyPr>
          <a:lstStyle/>
          <a:p>
            <a:r>
              <a:rPr lang="en-US" sz="2400" b="1" dirty="0">
                <a:solidFill>
                  <a:schemeClr val="bg1"/>
                </a:solidFill>
                <a:cs typeface="+mj-cs"/>
              </a:rPr>
              <a:t>A bill of materials is a list of all the materials, components , parts, and sub-assemblies needed to create a product .  </a:t>
            </a:r>
            <a:br>
              <a:rPr lang="en-US" sz="2400" b="1" dirty="0">
                <a:solidFill>
                  <a:schemeClr val="bg1"/>
                </a:solidFill>
                <a:cs typeface="+mj-cs"/>
              </a:rPr>
            </a:br>
            <a:endParaRPr lang="en-US" sz="2400" b="1" dirty="0">
              <a:solidFill>
                <a:schemeClr val="bg1"/>
              </a:solidFill>
              <a:cs typeface="+mj-cs"/>
            </a:endParaRPr>
          </a:p>
          <a:p>
            <a:r>
              <a:rPr lang="en-US" sz="2400" b="1" dirty="0">
                <a:solidFill>
                  <a:schemeClr val="bg1"/>
                </a:solidFill>
                <a:cs typeface="+mj-cs"/>
              </a:rPr>
              <a:t>A bill of materials is most commonly used in manufacturing or engineering projects to create physical products </a:t>
            </a:r>
            <a:r>
              <a:rPr lang="en-US" sz="2400" dirty="0"/>
              <a:t>.</a:t>
            </a:r>
            <a:br>
              <a:rPr lang="en-US" sz="2400" dirty="0"/>
            </a:br>
            <a:endParaRPr lang="en-US" sz="2400" dirty="0"/>
          </a:p>
        </p:txBody>
      </p:sp>
    </p:spTree>
    <p:extLst>
      <p:ext uri="{BB962C8B-B14F-4D97-AF65-F5344CB8AC3E}">
        <p14:creationId xmlns:p14="http://schemas.microsoft.com/office/powerpoint/2010/main" val="412770781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عنصر نائب للمحتوى 4"/>
          <p:cNvGraphicFramePr>
            <a:graphicFrameLocks noGrp="1"/>
          </p:cNvGraphicFramePr>
          <p:nvPr>
            <p:ph idx="1"/>
            <p:extLst>
              <p:ext uri="{D42A27DB-BD31-4B8C-83A1-F6EECF244321}">
                <p14:modId xmlns:p14="http://schemas.microsoft.com/office/powerpoint/2010/main" val="2798934197"/>
              </p:ext>
            </p:extLst>
          </p:nvPr>
        </p:nvGraphicFramePr>
        <p:xfrm>
          <a:off x="106251" y="266164"/>
          <a:ext cx="7391398" cy="5943600"/>
        </p:xfrm>
        <a:graphic>
          <a:graphicData uri="http://schemas.openxmlformats.org/drawingml/2006/table">
            <a:tbl>
              <a:tblPr>
                <a:tableStyleId>{5C22544A-7EE6-4342-B048-85BDC9FD1C3A}</a:tableStyleId>
              </a:tblPr>
              <a:tblGrid>
                <a:gridCol w="1120820"/>
                <a:gridCol w="1354839"/>
                <a:gridCol w="2082894"/>
                <a:gridCol w="554252"/>
                <a:gridCol w="677420"/>
                <a:gridCol w="677420"/>
                <a:gridCol w="923753"/>
              </a:tblGrid>
              <a:tr h="1141974">
                <a:tc>
                  <a:txBody>
                    <a:bodyPr/>
                    <a:lstStyle/>
                    <a:p>
                      <a:pPr marL="0" marR="0">
                        <a:lnSpc>
                          <a:spcPct val="150000"/>
                        </a:lnSpc>
                        <a:spcBef>
                          <a:spcPts val="0"/>
                        </a:spcBef>
                        <a:spcAft>
                          <a:spcPts val="800"/>
                        </a:spcAft>
                      </a:pPr>
                      <a:r>
                        <a:rPr lang="en-US" sz="1100" dirty="0">
                          <a:effectLst/>
                        </a:rPr>
                        <a:t>PART NUMBER</a:t>
                      </a:r>
                      <a:endParaRPr lang="en-US" sz="1000" dirty="0">
                        <a:effectLst/>
                        <a:latin typeface="Calibri"/>
                        <a:ea typeface="Calibri"/>
                        <a:cs typeface="Arial"/>
                      </a:endParaRPr>
                    </a:p>
                  </a:txBody>
                  <a:tcPr marL="64503" marR="64503" marT="0" marB="0" anchor="ctr"/>
                </a:tc>
                <a:tc>
                  <a:txBody>
                    <a:bodyPr/>
                    <a:lstStyle/>
                    <a:p>
                      <a:pPr marL="0" marR="0">
                        <a:lnSpc>
                          <a:spcPct val="150000"/>
                        </a:lnSpc>
                        <a:spcBef>
                          <a:spcPts val="0"/>
                        </a:spcBef>
                        <a:spcAft>
                          <a:spcPts val="800"/>
                        </a:spcAft>
                      </a:pPr>
                      <a:r>
                        <a:rPr lang="en-US" sz="1100">
                          <a:effectLst/>
                        </a:rPr>
                        <a:t>PART NAME</a:t>
                      </a:r>
                      <a:endParaRPr lang="en-US" sz="1000">
                        <a:effectLst/>
                        <a:latin typeface="Calibri"/>
                        <a:ea typeface="Calibri"/>
                        <a:cs typeface="Arial"/>
                      </a:endParaRPr>
                    </a:p>
                  </a:txBody>
                  <a:tcPr marL="64503" marR="64503" marT="0" marB="0" anchor="ctr"/>
                </a:tc>
                <a:tc>
                  <a:txBody>
                    <a:bodyPr/>
                    <a:lstStyle/>
                    <a:p>
                      <a:pPr marL="0" marR="0">
                        <a:lnSpc>
                          <a:spcPct val="150000"/>
                        </a:lnSpc>
                        <a:spcBef>
                          <a:spcPts val="0"/>
                        </a:spcBef>
                        <a:spcAft>
                          <a:spcPts val="800"/>
                        </a:spcAft>
                      </a:pPr>
                      <a:r>
                        <a:rPr lang="en-US" sz="1100">
                          <a:effectLst/>
                        </a:rPr>
                        <a:t>DESCRIPTION</a:t>
                      </a:r>
                      <a:endParaRPr lang="en-US" sz="1000">
                        <a:effectLst/>
                        <a:latin typeface="Calibri"/>
                        <a:ea typeface="Calibri"/>
                        <a:cs typeface="Arial"/>
                      </a:endParaRPr>
                    </a:p>
                  </a:txBody>
                  <a:tcPr marL="64503" marR="64503" marT="0" marB="0" anchor="ctr"/>
                </a:tc>
                <a:tc>
                  <a:txBody>
                    <a:bodyPr/>
                    <a:lstStyle/>
                    <a:p>
                      <a:pPr marL="0" marR="0">
                        <a:lnSpc>
                          <a:spcPct val="150000"/>
                        </a:lnSpc>
                        <a:spcBef>
                          <a:spcPts val="0"/>
                        </a:spcBef>
                        <a:spcAft>
                          <a:spcPts val="800"/>
                        </a:spcAft>
                      </a:pPr>
                      <a:r>
                        <a:rPr lang="en-US" sz="1100">
                          <a:effectLst/>
                        </a:rPr>
                        <a:t>QTY</a:t>
                      </a:r>
                      <a:endParaRPr lang="en-US" sz="1000">
                        <a:effectLst/>
                        <a:latin typeface="Calibri"/>
                        <a:ea typeface="Calibri"/>
                        <a:cs typeface="Arial"/>
                      </a:endParaRPr>
                    </a:p>
                  </a:txBody>
                  <a:tcPr marL="64503" marR="64503" marT="0" marB="0" anchor="ctr"/>
                </a:tc>
                <a:tc>
                  <a:txBody>
                    <a:bodyPr/>
                    <a:lstStyle/>
                    <a:p>
                      <a:pPr marL="0" marR="0">
                        <a:lnSpc>
                          <a:spcPct val="150000"/>
                        </a:lnSpc>
                        <a:spcBef>
                          <a:spcPts val="0"/>
                        </a:spcBef>
                        <a:spcAft>
                          <a:spcPts val="800"/>
                        </a:spcAft>
                      </a:pPr>
                      <a:r>
                        <a:rPr lang="en-US" sz="1100">
                          <a:effectLst/>
                        </a:rPr>
                        <a:t>UNITS</a:t>
                      </a:r>
                      <a:endParaRPr lang="en-US" sz="1000">
                        <a:effectLst/>
                        <a:latin typeface="Calibri"/>
                        <a:ea typeface="Calibri"/>
                        <a:cs typeface="Arial"/>
                      </a:endParaRPr>
                    </a:p>
                  </a:txBody>
                  <a:tcPr marL="64503" marR="64503" marT="0" marB="0" anchor="ctr"/>
                </a:tc>
                <a:tc>
                  <a:txBody>
                    <a:bodyPr/>
                    <a:lstStyle/>
                    <a:p>
                      <a:pPr marL="0" marR="0">
                        <a:lnSpc>
                          <a:spcPct val="150000"/>
                        </a:lnSpc>
                        <a:spcBef>
                          <a:spcPts val="0"/>
                        </a:spcBef>
                        <a:spcAft>
                          <a:spcPts val="800"/>
                        </a:spcAft>
                      </a:pPr>
                      <a:r>
                        <a:rPr lang="en-US" sz="1100">
                          <a:effectLst/>
                        </a:rPr>
                        <a:t>UNIT COST</a:t>
                      </a:r>
                      <a:endParaRPr lang="en-US" sz="1000">
                        <a:effectLst/>
                      </a:endParaRPr>
                    </a:p>
                    <a:p>
                      <a:pPr marL="0" marR="0">
                        <a:lnSpc>
                          <a:spcPct val="150000"/>
                        </a:lnSpc>
                        <a:spcBef>
                          <a:spcPts val="0"/>
                        </a:spcBef>
                        <a:spcAft>
                          <a:spcPts val="800"/>
                        </a:spcAft>
                      </a:pPr>
                      <a:r>
                        <a:rPr lang="en-US" sz="1100">
                          <a:effectLst/>
                        </a:rPr>
                        <a:t>$</a:t>
                      </a:r>
                      <a:endParaRPr lang="en-US" sz="1000">
                        <a:effectLst/>
                        <a:latin typeface="Calibri"/>
                        <a:ea typeface="Calibri"/>
                        <a:cs typeface="Arial"/>
                      </a:endParaRPr>
                    </a:p>
                  </a:txBody>
                  <a:tcPr marL="64503" marR="64503" marT="0" marB="0" anchor="ctr"/>
                </a:tc>
                <a:tc>
                  <a:txBody>
                    <a:bodyPr/>
                    <a:lstStyle/>
                    <a:p>
                      <a:pPr marL="0" marR="0">
                        <a:lnSpc>
                          <a:spcPct val="150000"/>
                        </a:lnSpc>
                        <a:spcBef>
                          <a:spcPts val="0"/>
                        </a:spcBef>
                        <a:spcAft>
                          <a:spcPts val="800"/>
                        </a:spcAft>
                      </a:pPr>
                      <a:r>
                        <a:rPr lang="en-US" sz="1100">
                          <a:effectLst/>
                        </a:rPr>
                        <a:t>AMOUNT</a:t>
                      </a:r>
                      <a:endParaRPr lang="en-US" sz="1000">
                        <a:effectLst/>
                      </a:endParaRPr>
                    </a:p>
                    <a:p>
                      <a:pPr marL="0" marR="0">
                        <a:lnSpc>
                          <a:spcPct val="150000"/>
                        </a:lnSpc>
                        <a:spcBef>
                          <a:spcPts val="0"/>
                        </a:spcBef>
                        <a:spcAft>
                          <a:spcPts val="800"/>
                        </a:spcAft>
                      </a:pPr>
                      <a:r>
                        <a:rPr lang="en-US" sz="1100">
                          <a:effectLst/>
                        </a:rPr>
                        <a:t>$</a:t>
                      </a:r>
                      <a:endParaRPr lang="en-US" sz="1000">
                        <a:effectLst/>
                        <a:latin typeface="Calibri"/>
                        <a:ea typeface="Calibri"/>
                        <a:cs typeface="Arial"/>
                      </a:endParaRPr>
                    </a:p>
                  </a:txBody>
                  <a:tcPr marL="64503" marR="64503" marT="0" marB="0" anchor="ctr"/>
                </a:tc>
              </a:tr>
              <a:tr h="1141974">
                <a:tc>
                  <a:txBody>
                    <a:bodyPr/>
                    <a:lstStyle/>
                    <a:p>
                      <a:pPr marL="0" marR="0">
                        <a:lnSpc>
                          <a:spcPct val="150000"/>
                        </a:lnSpc>
                        <a:spcBef>
                          <a:spcPts val="0"/>
                        </a:spcBef>
                        <a:spcAft>
                          <a:spcPts val="800"/>
                        </a:spcAft>
                      </a:pPr>
                      <a:r>
                        <a:rPr lang="en-US" sz="1100">
                          <a:effectLst/>
                        </a:rPr>
                        <a:t> A01</a:t>
                      </a:r>
                      <a:endParaRPr lang="en-US" sz="1000">
                        <a:effectLst/>
                        <a:latin typeface="Calibri"/>
                        <a:ea typeface="Calibri"/>
                        <a:cs typeface="Arial"/>
                      </a:endParaRPr>
                    </a:p>
                  </a:txBody>
                  <a:tcPr marL="64503" marR="64503" marT="0" marB="0" anchor="ctr"/>
                </a:tc>
                <a:tc>
                  <a:txBody>
                    <a:bodyPr/>
                    <a:lstStyle/>
                    <a:p>
                      <a:pPr marL="0" marR="0">
                        <a:lnSpc>
                          <a:spcPct val="150000"/>
                        </a:lnSpc>
                        <a:spcBef>
                          <a:spcPts val="0"/>
                        </a:spcBef>
                        <a:spcAft>
                          <a:spcPts val="800"/>
                        </a:spcAft>
                      </a:pPr>
                      <a:r>
                        <a:rPr lang="en-US" sz="1100">
                          <a:effectLst/>
                        </a:rPr>
                        <a:t>Galvanized Steel</a:t>
                      </a:r>
                      <a:endParaRPr lang="en-US" sz="1000">
                        <a:effectLst/>
                        <a:latin typeface="Calibri"/>
                        <a:ea typeface="Calibri"/>
                        <a:cs typeface="Arial"/>
                      </a:endParaRPr>
                    </a:p>
                  </a:txBody>
                  <a:tcPr marL="64503" marR="64503" marT="0" marB="0" anchor="ctr"/>
                </a:tc>
                <a:tc>
                  <a:txBody>
                    <a:bodyPr/>
                    <a:lstStyle/>
                    <a:p>
                      <a:pPr marL="0" marR="0" rtl="0">
                        <a:lnSpc>
                          <a:spcPct val="150000"/>
                        </a:lnSpc>
                        <a:spcBef>
                          <a:spcPts val="0"/>
                        </a:spcBef>
                        <a:spcAft>
                          <a:spcPts val="800"/>
                        </a:spcAft>
                      </a:pPr>
                      <a:r>
                        <a:rPr lang="en-US" sz="1100">
                          <a:effectLst/>
                        </a:rPr>
                        <a:t> Used in the manufacture of Hopper thickness of </a:t>
                      </a:r>
                      <a:endParaRPr lang="en-US" sz="1000">
                        <a:effectLst/>
                      </a:endParaRPr>
                    </a:p>
                    <a:p>
                      <a:pPr marL="0" marR="0">
                        <a:lnSpc>
                          <a:spcPct val="150000"/>
                        </a:lnSpc>
                        <a:spcBef>
                          <a:spcPts val="0"/>
                        </a:spcBef>
                        <a:spcAft>
                          <a:spcPts val="800"/>
                        </a:spcAft>
                      </a:pPr>
                      <a:r>
                        <a:rPr lang="en-US" sz="1100">
                          <a:effectLst/>
                        </a:rPr>
                        <a:t> 2 mm</a:t>
                      </a:r>
                      <a:endParaRPr lang="en-US" sz="1000">
                        <a:effectLst/>
                        <a:latin typeface="Calibri"/>
                        <a:ea typeface="Calibri"/>
                        <a:cs typeface="Arial"/>
                      </a:endParaRPr>
                    </a:p>
                  </a:txBody>
                  <a:tcPr marL="64503" marR="64503" marT="0" marB="0" anchor="ctr"/>
                </a:tc>
                <a:tc>
                  <a:txBody>
                    <a:bodyPr/>
                    <a:lstStyle/>
                    <a:p>
                      <a:pPr marL="0" marR="0" rtl="0">
                        <a:lnSpc>
                          <a:spcPct val="150000"/>
                        </a:lnSpc>
                        <a:spcBef>
                          <a:spcPts val="0"/>
                        </a:spcBef>
                        <a:spcAft>
                          <a:spcPts val="800"/>
                        </a:spcAft>
                      </a:pPr>
                      <a:r>
                        <a:rPr lang="en-US" sz="1100">
                          <a:effectLst/>
                        </a:rPr>
                        <a:t>4.0</a:t>
                      </a:r>
                      <a:endParaRPr lang="en-US" sz="1000">
                        <a:effectLst/>
                        <a:latin typeface="Calibri"/>
                        <a:ea typeface="Calibri"/>
                        <a:cs typeface="Arial"/>
                      </a:endParaRPr>
                    </a:p>
                  </a:txBody>
                  <a:tcPr marL="64503" marR="64503" marT="0" marB="0" anchor="ctr"/>
                </a:tc>
                <a:tc>
                  <a:txBody>
                    <a:bodyPr/>
                    <a:lstStyle/>
                    <a:p>
                      <a:pPr marL="0" marR="0">
                        <a:lnSpc>
                          <a:spcPct val="150000"/>
                        </a:lnSpc>
                        <a:spcBef>
                          <a:spcPts val="0"/>
                        </a:spcBef>
                        <a:spcAft>
                          <a:spcPts val="800"/>
                        </a:spcAft>
                      </a:pPr>
                      <a:r>
                        <a:rPr lang="en-US" sz="1100">
                          <a:effectLst/>
                        </a:rPr>
                        <a:t>M^2</a:t>
                      </a:r>
                      <a:endParaRPr lang="en-US" sz="1000">
                        <a:effectLst/>
                        <a:latin typeface="Calibri"/>
                        <a:ea typeface="Calibri"/>
                        <a:cs typeface="Arial"/>
                      </a:endParaRPr>
                    </a:p>
                  </a:txBody>
                  <a:tcPr marL="64503" marR="64503" marT="0" marB="0" anchor="ctr"/>
                </a:tc>
                <a:tc>
                  <a:txBody>
                    <a:bodyPr/>
                    <a:lstStyle/>
                    <a:p>
                      <a:pPr marL="0" marR="0">
                        <a:lnSpc>
                          <a:spcPct val="150000"/>
                        </a:lnSpc>
                        <a:spcBef>
                          <a:spcPts val="0"/>
                        </a:spcBef>
                        <a:spcAft>
                          <a:spcPts val="800"/>
                        </a:spcAft>
                      </a:pPr>
                      <a:r>
                        <a:rPr lang="en-US" sz="1100" dirty="0">
                          <a:effectLst/>
                        </a:rPr>
                        <a:t>66</a:t>
                      </a:r>
                      <a:endParaRPr lang="en-US" sz="1000" dirty="0">
                        <a:effectLst/>
                        <a:latin typeface="Calibri"/>
                        <a:ea typeface="Calibri"/>
                        <a:cs typeface="Arial"/>
                      </a:endParaRPr>
                    </a:p>
                  </a:txBody>
                  <a:tcPr marL="64503" marR="64503" marT="0" marB="0" anchor="ctr"/>
                </a:tc>
                <a:tc>
                  <a:txBody>
                    <a:bodyPr/>
                    <a:lstStyle/>
                    <a:p>
                      <a:pPr marL="0" marR="0">
                        <a:lnSpc>
                          <a:spcPct val="150000"/>
                        </a:lnSpc>
                        <a:spcBef>
                          <a:spcPts val="0"/>
                        </a:spcBef>
                        <a:spcAft>
                          <a:spcPts val="800"/>
                        </a:spcAft>
                      </a:pPr>
                      <a:r>
                        <a:rPr lang="en-US" sz="1100">
                          <a:effectLst/>
                        </a:rPr>
                        <a:t>267</a:t>
                      </a:r>
                      <a:endParaRPr lang="en-US" sz="1000">
                        <a:effectLst/>
                        <a:latin typeface="Calibri"/>
                        <a:ea typeface="Calibri"/>
                        <a:cs typeface="Arial"/>
                      </a:endParaRPr>
                    </a:p>
                  </a:txBody>
                  <a:tcPr marL="64503" marR="64503" marT="0" marB="0" anchor="ctr"/>
                </a:tc>
              </a:tr>
              <a:tr h="613341">
                <a:tc>
                  <a:txBody>
                    <a:bodyPr/>
                    <a:lstStyle/>
                    <a:p>
                      <a:pPr marL="0" marR="0">
                        <a:lnSpc>
                          <a:spcPct val="150000"/>
                        </a:lnSpc>
                        <a:spcBef>
                          <a:spcPts val="0"/>
                        </a:spcBef>
                        <a:spcAft>
                          <a:spcPts val="800"/>
                        </a:spcAft>
                      </a:pPr>
                      <a:r>
                        <a:rPr lang="en-US" sz="1100">
                          <a:effectLst/>
                        </a:rPr>
                        <a:t> A02</a:t>
                      </a:r>
                      <a:endParaRPr lang="en-US" sz="1000">
                        <a:effectLst/>
                        <a:latin typeface="Calibri"/>
                        <a:ea typeface="Calibri"/>
                        <a:cs typeface="Arial"/>
                      </a:endParaRPr>
                    </a:p>
                  </a:txBody>
                  <a:tcPr marL="64503" marR="64503" marT="0" marB="0" anchor="ctr"/>
                </a:tc>
                <a:tc>
                  <a:txBody>
                    <a:bodyPr/>
                    <a:lstStyle/>
                    <a:p>
                      <a:pPr marL="0" marR="0">
                        <a:lnSpc>
                          <a:spcPct val="150000"/>
                        </a:lnSpc>
                        <a:spcBef>
                          <a:spcPts val="0"/>
                        </a:spcBef>
                        <a:spcAft>
                          <a:spcPts val="800"/>
                        </a:spcAft>
                      </a:pPr>
                      <a:r>
                        <a:rPr lang="en-US" sz="1100">
                          <a:effectLst/>
                        </a:rPr>
                        <a:t> Screws</a:t>
                      </a:r>
                      <a:endParaRPr lang="en-US" sz="1000">
                        <a:effectLst/>
                        <a:latin typeface="Calibri"/>
                        <a:ea typeface="Calibri"/>
                        <a:cs typeface="Arial"/>
                      </a:endParaRPr>
                    </a:p>
                  </a:txBody>
                  <a:tcPr marL="64503" marR="64503" marT="0" marB="0" anchor="ctr"/>
                </a:tc>
                <a:tc>
                  <a:txBody>
                    <a:bodyPr/>
                    <a:lstStyle/>
                    <a:p>
                      <a:pPr marL="0" marR="0" rtl="0">
                        <a:lnSpc>
                          <a:spcPct val="150000"/>
                        </a:lnSpc>
                        <a:spcBef>
                          <a:spcPts val="0"/>
                        </a:spcBef>
                        <a:spcAft>
                          <a:spcPts val="800"/>
                        </a:spcAft>
                      </a:pPr>
                      <a:r>
                        <a:rPr lang="en-US" sz="1100">
                          <a:effectLst/>
                        </a:rPr>
                        <a:t> Used for installation</a:t>
                      </a:r>
                      <a:endParaRPr lang="en-US" sz="1000">
                        <a:effectLst/>
                        <a:latin typeface="Calibri"/>
                        <a:ea typeface="Calibri"/>
                        <a:cs typeface="Arial"/>
                      </a:endParaRPr>
                    </a:p>
                  </a:txBody>
                  <a:tcPr marL="64503" marR="64503" marT="0" marB="0" anchor="ctr"/>
                </a:tc>
                <a:tc>
                  <a:txBody>
                    <a:bodyPr/>
                    <a:lstStyle/>
                    <a:p>
                      <a:pPr marL="0" marR="0">
                        <a:lnSpc>
                          <a:spcPct val="150000"/>
                        </a:lnSpc>
                        <a:spcBef>
                          <a:spcPts val="0"/>
                        </a:spcBef>
                        <a:spcAft>
                          <a:spcPts val="800"/>
                        </a:spcAft>
                      </a:pPr>
                      <a:r>
                        <a:rPr lang="en-US" sz="1100">
                          <a:effectLst/>
                        </a:rPr>
                        <a:t>---</a:t>
                      </a:r>
                      <a:endParaRPr lang="en-US" sz="1000">
                        <a:effectLst/>
                        <a:latin typeface="Calibri"/>
                        <a:ea typeface="Calibri"/>
                        <a:cs typeface="Arial"/>
                      </a:endParaRPr>
                    </a:p>
                  </a:txBody>
                  <a:tcPr marL="64503" marR="64503" marT="0" marB="0" anchor="ctr"/>
                </a:tc>
                <a:tc>
                  <a:txBody>
                    <a:bodyPr/>
                    <a:lstStyle/>
                    <a:p>
                      <a:pPr marL="0" marR="0">
                        <a:lnSpc>
                          <a:spcPct val="150000"/>
                        </a:lnSpc>
                        <a:spcBef>
                          <a:spcPts val="0"/>
                        </a:spcBef>
                        <a:spcAft>
                          <a:spcPts val="800"/>
                        </a:spcAft>
                      </a:pPr>
                      <a:r>
                        <a:rPr lang="en-US" sz="1100">
                          <a:effectLst/>
                        </a:rPr>
                        <a:t>QTY</a:t>
                      </a:r>
                      <a:endParaRPr lang="en-US" sz="1000">
                        <a:effectLst/>
                        <a:latin typeface="Calibri"/>
                        <a:ea typeface="Calibri"/>
                        <a:cs typeface="Arial"/>
                      </a:endParaRPr>
                    </a:p>
                  </a:txBody>
                  <a:tcPr marL="64503" marR="64503" marT="0" marB="0" anchor="ctr"/>
                </a:tc>
                <a:tc>
                  <a:txBody>
                    <a:bodyPr/>
                    <a:lstStyle/>
                    <a:p>
                      <a:pPr marL="0" marR="0">
                        <a:lnSpc>
                          <a:spcPct val="150000"/>
                        </a:lnSpc>
                        <a:spcBef>
                          <a:spcPts val="0"/>
                        </a:spcBef>
                        <a:spcAft>
                          <a:spcPts val="800"/>
                        </a:spcAft>
                      </a:pPr>
                      <a:r>
                        <a:rPr lang="en-US" sz="1100">
                          <a:effectLst/>
                        </a:rPr>
                        <a:t>10</a:t>
                      </a:r>
                      <a:endParaRPr lang="en-US" sz="1000">
                        <a:effectLst/>
                        <a:latin typeface="Calibri"/>
                        <a:ea typeface="Calibri"/>
                        <a:cs typeface="Arial"/>
                      </a:endParaRPr>
                    </a:p>
                  </a:txBody>
                  <a:tcPr marL="64503" marR="64503" marT="0" marB="0" anchor="ctr"/>
                </a:tc>
                <a:tc>
                  <a:txBody>
                    <a:bodyPr/>
                    <a:lstStyle/>
                    <a:p>
                      <a:pPr marL="0" marR="0">
                        <a:lnSpc>
                          <a:spcPct val="150000"/>
                        </a:lnSpc>
                        <a:spcBef>
                          <a:spcPts val="0"/>
                        </a:spcBef>
                        <a:spcAft>
                          <a:spcPts val="800"/>
                        </a:spcAft>
                      </a:pPr>
                      <a:r>
                        <a:rPr lang="en-US" sz="1100">
                          <a:effectLst/>
                        </a:rPr>
                        <a:t>10</a:t>
                      </a:r>
                      <a:endParaRPr lang="en-US" sz="1000">
                        <a:effectLst/>
                        <a:latin typeface="Calibri"/>
                        <a:ea typeface="Calibri"/>
                        <a:cs typeface="Arial"/>
                      </a:endParaRPr>
                    </a:p>
                  </a:txBody>
                  <a:tcPr marL="64503" marR="64503" marT="0" marB="0" anchor="ctr"/>
                </a:tc>
              </a:tr>
              <a:tr h="613341">
                <a:tc>
                  <a:txBody>
                    <a:bodyPr/>
                    <a:lstStyle/>
                    <a:p>
                      <a:pPr marL="0" marR="0">
                        <a:lnSpc>
                          <a:spcPct val="150000"/>
                        </a:lnSpc>
                        <a:spcBef>
                          <a:spcPts val="0"/>
                        </a:spcBef>
                        <a:spcAft>
                          <a:spcPts val="800"/>
                        </a:spcAft>
                      </a:pPr>
                      <a:r>
                        <a:rPr lang="en-US" sz="1100">
                          <a:effectLst/>
                        </a:rPr>
                        <a:t> A03</a:t>
                      </a:r>
                      <a:endParaRPr lang="en-US" sz="1000">
                        <a:effectLst/>
                        <a:latin typeface="Calibri"/>
                        <a:ea typeface="Calibri"/>
                        <a:cs typeface="Arial"/>
                      </a:endParaRPr>
                    </a:p>
                  </a:txBody>
                  <a:tcPr marL="64503" marR="64503" marT="0" marB="0" anchor="ctr"/>
                </a:tc>
                <a:tc>
                  <a:txBody>
                    <a:bodyPr/>
                    <a:lstStyle/>
                    <a:p>
                      <a:pPr marL="0" marR="0">
                        <a:lnSpc>
                          <a:spcPct val="150000"/>
                        </a:lnSpc>
                        <a:spcBef>
                          <a:spcPts val="0"/>
                        </a:spcBef>
                        <a:spcAft>
                          <a:spcPts val="800"/>
                        </a:spcAft>
                      </a:pPr>
                      <a:r>
                        <a:rPr lang="en-US" sz="1100">
                          <a:effectLst/>
                        </a:rPr>
                        <a:t> Wire mesh</a:t>
                      </a:r>
                      <a:endParaRPr lang="en-US" sz="1000">
                        <a:effectLst/>
                        <a:latin typeface="Calibri"/>
                        <a:ea typeface="Calibri"/>
                        <a:cs typeface="Arial"/>
                      </a:endParaRPr>
                    </a:p>
                  </a:txBody>
                  <a:tcPr marL="64503" marR="64503" marT="0" marB="0" anchor="ctr"/>
                </a:tc>
                <a:tc>
                  <a:txBody>
                    <a:bodyPr/>
                    <a:lstStyle/>
                    <a:p>
                      <a:pPr marL="0" marR="0" rtl="0">
                        <a:lnSpc>
                          <a:spcPct val="150000"/>
                        </a:lnSpc>
                        <a:spcBef>
                          <a:spcPts val="0"/>
                        </a:spcBef>
                        <a:spcAft>
                          <a:spcPts val="800"/>
                        </a:spcAft>
                      </a:pPr>
                      <a:r>
                        <a:rPr lang="en-US" sz="1100" dirty="0">
                          <a:effectLst/>
                        </a:rPr>
                        <a:t> Place on top of the hopper</a:t>
                      </a:r>
                      <a:endParaRPr lang="en-US" sz="1000" dirty="0">
                        <a:effectLst/>
                        <a:latin typeface="Calibri"/>
                        <a:ea typeface="Calibri"/>
                        <a:cs typeface="Arial"/>
                      </a:endParaRPr>
                    </a:p>
                  </a:txBody>
                  <a:tcPr marL="64503" marR="64503" marT="0" marB="0" anchor="ctr"/>
                </a:tc>
                <a:tc>
                  <a:txBody>
                    <a:bodyPr/>
                    <a:lstStyle/>
                    <a:p>
                      <a:pPr marL="0" marR="0">
                        <a:lnSpc>
                          <a:spcPct val="150000"/>
                        </a:lnSpc>
                        <a:spcBef>
                          <a:spcPts val="0"/>
                        </a:spcBef>
                        <a:spcAft>
                          <a:spcPts val="800"/>
                        </a:spcAft>
                      </a:pPr>
                      <a:r>
                        <a:rPr lang="en-US" sz="1100">
                          <a:effectLst/>
                        </a:rPr>
                        <a:t>2</a:t>
                      </a:r>
                      <a:endParaRPr lang="en-US" sz="1000">
                        <a:effectLst/>
                        <a:latin typeface="Calibri"/>
                        <a:ea typeface="Calibri"/>
                        <a:cs typeface="Arial"/>
                      </a:endParaRPr>
                    </a:p>
                  </a:txBody>
                  <a:tcPr marL="64503" marR="64503" marT="0" marB="0" anchor="ctr"/>
                </a:tc>
                <a:tc>
                  <a:txBody>
                    <a:bodyPr/>
                    <a:lstStyle/>
                    <a:p>
                      <a:pPr marL="0" marR="0">
                        <a:lnSpc>
                          <a:spcPct val="150000"/>
                        </a:lnSpc>
                        <a:spcBef>
                          <a:spcPts val="0"/>
                        </a:spcBef>
                        <a:spcAft>
                          <a:spcPts val="800"/>
                        </a:spcAft>
                      </a:pPr>
                      <a:r>
                        <a:rPr lang="en-US" sz="1100">
                          <a:effectLst/>
                        </a:rPr>
                        <a:t>M^2</a:t>
                      </a:r>
                      <a:endParaRPr lang="en-US" sz="1000">
                        <a:effectLst/>
                        <a:latin typeface="Calibri"/>
                        <a:ea typeface="Calibri"/>
                        <a:cs typeface="Arial"/>
                      </a:endParaRPr>
                    </a:p>
                  </a:txBody>
                  <a:tcPr marL="64503" marR="64503" marT="0" marB="0" anchor="ctr"/>
                </a:tc>
                <a:tc>
                  <a:txBody>
                    <a:bodyPr/>
                    <a:lstStyle/>
                    <a:p>
                      <a:pPr marL="0" marR="0">
                        <a:lnSpc>
                          <a:spcPct val="150000"/>
                        </a:lnSpc>
                        <a:spcBef>
                          <a:spcPts val="0"/>
                        </a:spcBef>
                        <a:spcAft>
                          <a:spcPts val="800"/>
                        </a:spcAft>
                      </a:pPr>
                      <a:r>
                        <a:rPr lang="en-US" sz="1100">
                          <a:effectLst/>
                        </a:rPr>
                        <a:t>14</a:t>
                      </a:r>
                      <a:endParaRPr lang="en-US" sz="1000">
                        <a:effectLst/>
                        <a:latin typeface="Calibri"/>
                        <a:ea typeface="Calibri"/>
                        <a:cs typeface="Arial"/>
                      </a:endParaRPr>
                    </a:p>
                  </a:txBody>
                  <a:tcPr marL="64503" marR="64503" marT="0" marB="0" anchor="ctr"/>
                </a:tc>
                <a:tc>
                  <a:txBody>
                    <a:bodyPr/>
                    <a:lstStyle/>
                    <a:p>
                      <a:pPr marL="0" marR="0">
                        <a:lnSpc>
                          <a:spcPct val="150000"/>
                        </a:lnSpc>
                        <a:spcBef>
                          <a:spcPts val="0"/>
                        </a:spcBef>
                        <a:spcAft>
                          <a:spcPts val="800"/>
                        </a:spcAft>
                      </a:pPr>
                      <a:r>
                        <a:rPr lang="en-US" sz="1100">
                          <a:effectLst/>
                        </a:rPr>
                        <a:t>28</a:t>
                      </a:r>
                      <a:endParaRPr lang="en-US" sz="1000">
                        <a:effectLst/>
                        <a:latin typeface="Calibri"/>
                        <a:ea typeface="Calibri"/>
                        <a:cs typeface="Arial"/>
                      </a:endParaRPr>
                    </a:p>
                  </a:txBody>
                  <a:tcPr marL="64503" marR="64503" marT="0" marB="0" anchor="ctr"/>
                </a:tc>
              </a:tr>
              <a:tr h="613341">
                <a:tc>
                  <a:txBody>
                    <a:bodyPr/>
                    <a:lstStyle/>
                    <a:p>
                      <a:pPr marL="0" marR="0">
                        <a:lnSpc>
                          <a:spcPct val="150000"/>
                        </a:lnSpc>
                        <a:spcBef>
                          <a:spcPts val="0"/>
                        </a:spcBef>
                        <a:spcAft>
                          <a:spcPts val="800"/>
                        </a:spcAft>
                      </a:pPr>
                      <a:r>
                        <a:rPr lang="en-US" sz="1100">
                          <a:effectLst/>
                        </a:rPr>
                        <a:t> A04</a:t>
                      </a:r>
                      <a:endParaRPr lang="en-US" sz="1000">
                        <a:effectLst/>
                        <a:latin typeface="Calibri"/>
                        <a:ea typeface="Calibri"/>
                        <a:cs typeface="Arial"/>
                      </a:endParaRPr>
                    </a:p>
                  </a:txBody>
                  <a:tcPr marL="64503" marR="64503" marT="0" marB="0" anchor="ctr"/>
                </a:tc>
                <a:tc>
                  <a:txBody>
                    <a:bodyPr/>
                    <a:lstStyle/>
                    <a:p>
                      <a:pPr marL="0" marR="0">
                        <a:lnSpc>
                          <a:spcPct val="150000"/>
                        </a:lnSpc>
                        <a:spcBef>
                          <a:spcPts val="0"/>
                        </a:spcBef>
                        <a:spcAft>
                          <a:spcPts val="800"/>
                        </a:spcAft>
                      </a:pPr>
                      <a:r>
                        <a:rPr lang="en-US" sz="1100">
                          <a:effectLst/>
                        </a:rPr>
                        <a:t>Belt of conveyor </a:t>
                      </a:r>
                      <a:endParaRPr lang="en-US" sz="1000">
                        <a:effectLst/>
                        <a:latin typeface="Calibri"/>
                        <a:ea typeface="Calibri"/>
                        <a:cs typeface="Arial"/>
                      </a:endParaRPr>
                    </a:p>
                  </a:txBody>
                  <a:tcPr marL="64503" marR="64503" marT="0" marB="0" anchor="ctr"/>
                </a:tc>
                <a:tc>
                  <a:txBody>
                    <a:bodyPr/>
                    <a:lstStyle/>
                    <a:p>
                      <a:pPr marL="0" marR="0">
                        <a:lnSpc>
                          <a:spcPct val="150000"/>
                        </a:lnSpc>
                        <a:spcBef>
                          <a:spcPts val="0"/>
                        </a:spcBef>
                        <a:spcAft>
                          <a:spcPts val="800"/>
                        </a:spcAft>
                      </a:pPr>
                      <a:r>
                        <a:rPr lang="en-US" sz="1100">
                          <a:effectLst/>
                        </a:rPr>
                        <a:t> Use a conveyor</a:t>
                      </a:r>
                      <a:endParaRPr lang="en-US" sz="1000">
                        <a:effectLst/>
                        <a:latin typeface="Calibri"/>
                        <a:ea typeface="Calibri"/>
                        <a:cs typeface="Arial"/>
                      </a:endParaRPr>
                    </a:p>
                  </a:txBody>
                  <a:tcPr marL="64503" marR="64503" marT="0" marB="0" anchor="ctr"/>
                </a:tc>
                <a:tc>
                  <a:txBody>
                    <a:bodyPr/>
                    <a:lstStyle/>
                    <a:p>
                      <a:pPr marL="0" marR="0">
                        <a:lnSpc>
                          <a:spcPct val="150000"/>
                        </a:lnSpc>
                        <a:spcBef>
                          <a:spcPts val="0"/>
                        </a:spcBef>
                        <a:spcAft>
                          <a:spcPts val="800"/>
                        </a:spcAft>
                      </a:pPr>
                      <a:r>
                        <a:rPr lang="en-US" sz="1100">
                          <a:effectLst/>
                        </a:rPr>
                        <a:t>2</a:t>
                      </a:r>
                      <a:endParaRPr lang="en-US" sz="1000">
                        <a:effectLst/>
                        <a:latin typeface="Calibri"/>
                        <a:ea typeface="Calibri"/>
                        <a:cs typeface="Arial"/>
                      </a:endParaRPr>
                    </a:p>
                  </a:txBody>
                  <a:tcPr marL="64503" marR="64503" marT="0" marB="0" anchor="ctr"/>
                </a:tc>
                <a:tc>
                  <a:txBody>
                    <a:bodyPr/>
                    <a:lstStyle/>
                    <a:p>
                      <a:pPr marL="0" marR="0">
                        <a:lnSpc>
                          <a:spcPct val="150000"/>
                        </a:lnSpc>
                        <a:spcBef>
                          <a:spcPts val="0"/>
                        </a:spcBef>
                        <a:spcAft>
                          <a:spcPts val="800"/>
                        </a:spcAft>
                      </a:pPr>
                      <a:r>
                        <a:rPr lang="en-US" sz="1100">
                          <a:effectLst/>
                        </a:rPr>
                        <a:t>QTY</a:t>
                      </a:r>
                      <a:endParaRPr lang="en-US" sz="1000">
                        <a:effectLst/>
                        <a:latin typeface="Calibri"/>
                        <a:ea typeface="Calibri"/>
                        <a:cs typeface="Arial"/>
                      </a:endParaRPr>
                    </a:p>
                  </a:txBody>
                  <a:tcPr marL="64503" marR="64503" marT="0" marB="0" anchor="ctr"/>
                </a:tc>
                <a:tc>
                  <a:txBody>
                    <a:bodyPr/>
                    <a:lstStyle/>
                    <a:p>
                      <a:pPr marL="0" marR="0">
                        <a:lnSpc>
                          <a:spcPct val="150000"/>
                        </a:lnSpc>
                        <a:spcBef>
                          <a:spcPts val="0"/>
                        </a:spcBef>
                        <a:spcAft>
                          <a:spcPts val="800"/>
                        </a:spcAft>
                      </a:pPr>
                      <a:r>
                        <a:rPr lang="en-US" sz="1100">
                          <a:effectLst/>
                        </a:rPr>
                        <a:t>10</a:t>
                      </a:r>
                      <a:endParaRPr lang="en-US" sz="1000">
                        <a:effectLst/>
                        <a:latin typeface="Calibri"/>
                        <a:ea typeface="Calibri"/>
                        <a:cs typeface="Arial"/>
                      </a:endParaRPr>
                    </a:p>
                  </a:txBody>
                  <a:tcPr marL="64503" marR="64503" marT="0" marB="0" anchor="ctr"/>
                </a:tc>
                <a:tc>
                  <a:txBody>
                    <a:bodyPr/>
                    <a:lstStyle/>
                    <a:p>
                      <a:pPr marL="0" marR="0">
                        <a:lnSpc>
                          <a:spcPct val="150000"/>
                        </a:lnSpc>
                        <a:spcBef>
                          <a:spcPts val="0"/>
                        </a:spcBef>
                        <a:spcAft>
                          <a:spcPts val="800"/>
                        </a:spcAft>
                      </a:pPr>
                      <a:r>
                        <a:rPr lang="en-US" sz="1100">
                          <a:effectLst/>
                        </a:rPr>
                        <a:t>20</a:t>
                      </a:r>
                      <a:endParaRPr lang="en-US" sz="1000">
                        <a:effectLst/>
                        <a:latin typeface="Calibri"/>
                        <a:ea typeface="Calibri"/>
                        <a:cs typeface="Arial"/>
                      </a:endParaRPr>
                    </a:p>
                  </a:txBody>
                  <a:tcPr marL="64503" marR="64503" marT="0" marB="0" anchor="ctr"/>
                </a:tc>
              </a:tr>
              <a:tr h="1141974">
                <a:tc>
                  <a:txBody>
                    <a:bodyPr/>
                    <a:lstStyle/>
                    <a:p>
                      <a:pPr marL="0" marR="0">
                        <a:lnSpc>
                          <a:spcPct val="150000"/>
                        </a:lnSpc>
                        <a:spcBef>
                          <a:spcPts val="0"/>
                        </a:spcBef>
                        <a:spcAft>
                          <a:spcPts val="800"/>
                        </a:spcAft>
                      </a:pPr>
                      <a:r>
                        <a:rPr lang="en-US" sz="1100">
                          <a:effectLst/>
                        </a:rPr>
                        <a:t> A05</a:t>
                      </a:r>
                      <a:endParaRPr lang="en-US" sz="1000">
                        <a:effectLst/>
                        <a:latin typeface="Calibri"/>
                        <a:ea typeface="Calibri"/>
                        <a:cs typeface="Arial"/>
                      </a:endParaRPr>
                    </a:p>
                  </a:txBody>
                  <a:tcPr marL="64503" marR="64503" marT="0" marB="0" anchor="ctr"/>
                </a:tc>
                <a:tc>
                  <a:txBody>
                    <a:bodyPr/>
                    <a:lstStyle/>
                    <a:p>
                      <a:pPr marL="0" marR="0">
                        <a:lnSpc>
                          <a:spcPct val="150000"/>
                        </a:lnSpc>
                        <a:spcBef>
                          <a:spcPts val="0"/>
                        </a:spcBef>
                        <a:spcAft>
                          <a:spcPts val="800"/>
                        </a:spcAft>
                      </a:pPr>
                      <a:r>
                        <a:rPr lang="en-US" sz="1100">
                          <a:effectLst/>
                        </a:rPr>
                        <a:t>shaft </a:t>
                      </a:r>
                      <a:endParaRPr lang="en-US" sz="1000">
                        <a:effectLst/>
                        <a:latin typeface="Calibri"/>
                        <a:ea typeface="Calibri"/>
                        <a:cs typeface="Arial"/>
                      </a:endParaRPr>
                    </a:p>
                  </a:txBody>
                  <a:tcPr marL="64503" marR="64503" marT="0" marB="0" anchor="ctr"/>
                </a:tc>
                <a:tc>
                  <a:txBody>
                    <a:bodyPr/>
                    <a:lstStyle/>
                    <a:p>
                      <a:pPr marL="0" marR="0">
                        <a:lnSpc>
                          <a:spcPct val="150000"/>
                        </a:lnSpc>
                        <a:spcBef>
                          <a:spcPts val="0"/>
                        </a:spcBef>
                        <a:spcAft>
                          <a:spcPts val="800"/>
                        </a:spcAft>
                      </a:pPr>
                      <a:r>
                        <a:rPr lang="en-US" sz="1100" dirty="0">
                          <a:effectLst/>
                        </a:rPr>
                        <a:t> Used in the bag closing phase</a:t>
                      </a:r>
                      <a:endParaRPr lang="en-US" sz="1000" dirty="0">
                        <a:effectLst/>
                      </a:endParaRPr>
                    </a:p>
                    <a:p>
                      <a:pPr marL="0" marR="0">
                        <a:lnSpc>
                          <a:spcPct val="150000"/>
                        </a:lnSpc>
                        <a:spcBef>
                          <a:spcPts val="0"/>
                        </a:spcBef>
                        <a:spcAft>
                          <a:spcPts val="800"/>
                        </a:spcAft>
                      </a:pPr>
                      <a:r>
                        <a:rPr lang="en-US" sz="1100" dirty="0">
                          <a:effectLst/>
                        </a:rPr>
                        <a:t>130cm</a:t>
                      </a:r>
                      <a:endParaRPr lang="en-US" sz="1000" dirty="0">
                        <a:effectLst/>
                        <a:latin typeface="Calibri"/>
                        <a:ea typeface="Calibri"/>
                        <a:cs typeface="Arial"/>
                      </a:endParaRPr>
                    </a:p>
                  </a:txBody>
                  <a:tcPr marL="64503" marR="64503" marT="0" marB="0" anchor="ctr"/>
                </a:tc>
                <a:tc>
                  <a:txBody>
                    <a:bodyPr/>
                    <a:lstStyle/>
                    <a:p>
                      <a:pPr marL="0" marR="0" rtl="0">
                        <a:lnSpc>
                          <a:spcPct val="150000"/>
                        </a:lnSpc>
                        <a:spcBef>
                          <a:spcPts val="0"/>
                        </a:spcBef>
                        <a:spcAft>
                          <a:spcPts val="800"/>
                        </a:spcAft>
                      </a:pPr>
                      <a:r>
                        <a:rPr lang="en-US" sz="1100">
                          <a:effectLst/>
                        </a:rPr>
                        <a:t>1</a:t>
                      </a:r>
                      <a:endParaRPr lang="en-US" sz="1000">
                        <a:effectLst/>
                        <a:latin typeface="Calibri"/>
                        <a:ea typeface="Calibri"/>
                        <a:cs typeface="Arial"/>
                      </a:endParaRPr>
                    </a:p>
                  </a:txBody>
                  <a:tcPr marL="64503" marR="64503" marT="0" marB="0" anchor="ctr"/>
                </a:tc>
                <a:tc>
                  <a:txBody>
                    <a:bodyPr/>
                    <a:lstStyle/>
                    <a:p>
                      <a:pPr marL="0" marR="0">
                        <a:lnSpc>
                          <a:spcPct val="150000"/>
                        </a:lnSpc>
                        <a:spcBef>
                          <a:spcPts val="0"/>
                        </a:spcBef>
                        <a:spcAft>
                          <a:spcPts val="800"/>
                        </a:spcAft>
                      </a:pPr>
                      <a:r>
                        <a:rPr lang="en-US" sz="1100">
                          <a:effectLst/>
                        </a:rPr>
                        <a:t>M</a:t>
                      </a:r>
                      <a:endParaRPr lang="en-US" sz="1000">
                        <a:effectLst/>
                        <a:latin typeface="Calibri"/>
                        <a:ea typeface="Calibri"/>
                        <a:cs typeface="Arial"/>
                      </a:endParaRPr>
                    </a:p>
                  </a:txBody>
                  <a:tcPr marL="64503" marR="64503" marT="0" marB="0" anchor="ctr"/>
                </a:tc>
                <a:tc>
                  <a:txBody>
                    <a:bodyPr/>
                    <a:lstStyle/>
                    <a:p>
                      <a:pPr marL="0" marR="0">
                        <a:lnSpc>
                          <a:spcPct val="150000"/>
                        </a:lnSpc>
                        <a:spcBef>
                          <a:spcPts val="0"/>
                        </a:spcBef>
                        <a:spcAft>
                          <a:spcPts val="800"/>
                        </a:spcAft>
                      </a:pPr>
                      <a:r>
                        <a:rPr lang="en-US" sz="1100">
                          <a:effectLst/>
                        </a:rPr>
                        <a:t>60</a:t>
                      </a:r>
                      <a:endParaRPr lang="en-US" sz="1000">
                        <a:effectLst/>
                        <a:latin typeface="Calibri"/>
                        <a:ea typeface="Calibri"/>
                        <a:cs typeface="Arial"/>
                      </a:endParaRPr>
                    </a:p>
                  </a:txBody>
                  <a:tcPr marL="64503" marR="64503" marT="0" marB="0" anchor="ctr"/>
                </a:tc>
                <a:tc>
                  <a:txBody>
                    <a:bodyPr/>
                    <a:lstStyle/>
                    <a:p>
                      <a:pPr marL="0" marR="0">
                        <a:lnSpc>
                          <a:spcPct val="150000"/>
                        </a:lnSpc>
                        <a:spcBef>
                          <a:spcPts val="0"/>
                        </a:spcBef>
                        <a:spcAft>
                          <a:spcPts val="800"/>
                        </a:spcAft>
                      </a:pPr>
                      <a:r>
                        <a:rPr lang="en-US" sz="1100">
                          <a:effectLst/>
                        </a:rPr>
                        <a:t>60</a:t>
                      </a:r>
                      <a:endParaRPr lang="en-US" sz="1000">
                        <a:effectLst/>
                        <a:latin typeface="Calibri"/>
                        <a:ea typeface="Calibri"/>
                        <a:cs typeface="Arial"/>
                      </a:endParaRPr>
                    </a:p>
                  </a:txBody>
                  <a:tcPr marL="64503" marR="64503" marT="0" marB="0" anchor="ctr"/>
                </a:tc>
              </a:tr>
              <a:tr h="677655">
                <a:tc>
                  <a:txBody>
                    <a:bodyPr/>
                    <a:lstStyle/>
                    <a:p>
                      <a:pPr marL="0" marR="0">
                        <a:lnSpc>
                          <a:spcPct val="150000"/>
                        </a:lnSpc>
                        <a:spcBef>
                          <a:spcPts val="0"/>
                        </a:spcBef>
                        <a:spcAft>
                          <a:spcPts val="800"/>
                        </a:spcAft>
                      </a:pPr>
                      <a:r>
                        <a:rPr lang="en-US" sz="1100">
                          <a:effectLst/>
                        </a:rPr>
                        <a:t> A06</a:t>
                      </a:r>
                      <a:endParaRPr lang="en-US" sz="1000">
                        <a:effectLst/>
                        <a:latin typeface="Calibri"/>
                        <a:ea typeface="Calibri"/>
                        <a:cs typeface="Arial"/>
                      </a:endParaRPr>
                    </a:p>
                  </a:txBody>
                  <a:tcPr marL="64503" marR="64503" marT="0" marB="0" anchor="ctr"/>
                </a:tc>
                <a:tc>
                  <a:txBody>
                    <a:bodyPr/>
                    <a:lstStyle/>
                    <a:p>
                      <a:pPr marL="0" marR="0">
                        <a:lnSpc>
                          <a:spcPct val="150000"/>
                        </a:lnSpc>
                        <a:spcBef>
                          <a:spcPts val="0"/>
                        </a:spcBef>
                        <a:spcAft>
                          <a:spcPts val="800"/>
                        </a:spcAft>
                      </a:pPr>
                      <a:r>
                        <a:rPr lang="en-US" sz="1100">
                          <a:effectLst/>
                        </a:rPr>
                        <a:t> Piston</a:t>
                      </a:r>
                      <a:endParaRPr lang="en-US" sz="1000">
                        <a:effectLst/>
                        <a:latin typeface="Calibri"/>
                        <a:ea typeface="Calibri"/>
                        <a:cs typeface="Arial"/>
                      </a:endParaRPr>
                    </a:p>
                  </a:txBody>
                  <a:tcPr marL="64503" marR="64503" marT="0" marB="0" anchor="ctr"/>
                </a:tc>
                <a:tc>
                  <a:txBody>
                    <a:bodyPr/>
                    <a:lstStyle/>
                    <a:p>
                      <a:pPr marL="0" marR="0" rtl="0">
                        <a:lnSpc>
                          <a:spcPct val="150000"/>
                        </a:lnSpc>
                        <a:spcBef>
                          <a:spcPts val="0"/>
                        </a:spcBef>
                        <a:spcAft>
                          <a:spcPts val="800"/>
                        </a:spcAft>
                      </a:pPr>
                      <a:r>
                        <a:rPr lang="en-US" sz="1100" dirty="0">
                          <a:effectLst/>
                        </a:rPr>
                        <a:t> Until the sealing heater is pushed</a:t>
                      </a:r>
                      <a:endParaRPr lang="en-US" sz="1000" dirty="0">
                        <a:effectLst/>
                        <a:latin typeface="Calibri"/>
                        <a:ea typeface="Calibri"/>
                        <a:cs typeface="Arial"/>
                      </a:endParaRPr>
                    </a:p>
                  </a:txBody>
                  <a:tcPr marL="64503" marR="64503" marT="0" marB="0" anchor="ctr"/>
                </a:tc>
                <a:tc>
                  <a:txBody>
                    <a:bodyPr/>
                    <a:lstStyle/>
                    <a:p>
                      <a:pPr marL="0" marR="0">
                        <a:lnSpc>
                          <a:spcPct val="150000"/>
                        </a:lnSpc>
                        <a:spcBef>
                          <a:spcPts val="0"/>
                        </a:spcBef>
                        <a:spcAft>
                          <a:spcPts val="800"/>
                        </a:spcAft>
                      </a:pPr>
                      <a:r>
                        <a:rPr lang="en-US" sz="1100">
                          <a:effectLst/>
                        </a:rPr>
                        <a:t>3</a:t>
                      </a:r>
                      <a:endParaRPr lang="en-US" sz="1000">
                        <a:effectLst/>
                        <a:latin typeface="Calibri"/>
                        <a:ea typeface="Calibri"/>
                        <a:cs typeface="Arial"/>
                      </a:endParaRPr>
                    </a:p>
                  </a:txBody>
                  <a:tcPr marL="64503" marR="64503" marT="0" marB="0" anchor="ctr"/>
                </a:tc>
                <a:tc>
                  <a:txBody>
                    <a:bodyPr/>
                    <a:lstStyle/>
                    <a:p>
                      <a:pPr marL="0" marR="0">
                        <a:lnSpc>
                          <a:spcPct val="150000"/>
                        </a:lnSpc>
                        <a:spcBef>
                          <a:spcPts val="0"/>
                        </a:spcBef>
                        <a:spcAft>
                          <a:spcPts val="800"/>
                        </a:spcAft>
                      </a:pPr>
                      <a:r>
                        <a:rPr lang="en-US" sz="1100">
                          <a:effectLst/>
                        </a:rPr>
                        <a:t>QTY</a:t>
                      </a:r>
                      <a:endParaRPr lang="en-US" sz="1000">
                        <a:effectLst/>
                        <a:latin typeface="Calibri"/>
                        <a:ea typeface="Calibri"/>
                        <a:cs typeface="Arial"/>
                      </a:endParaRPr>
                    </a:p>
                  </a:txBody>
                  <a:tcPr marL="64503" marR="64503" marT="0" marB="0" anchor="ctr"/>
                </a:tc>
                <a:tc>
                  <a:txBody>
                    <a:bodyPr/>
                    <a:lstStyle/>
                    <a:p>
                      <a:pPr marL="0" marR="0">
                        <a:lnSpc>
                          <a:spcPct val="150000"/>
                        </a:lnSpc>
                        <a:spcBef>
                          <a:spcPts val="0"/>
                        </a:spcBef>
                        <a:spcAft>
                          <a:spcPts val="800"/>
                        </a:spcAft>
                      </a:pPr>
                      <a:r>
                        <a:rPr lang="en-US" sz="1100">
                          <a:effectLst/>
                        </a:rPr>
                        <a:t>65</a:t>
                      </a:r>
                      <a:endParaRPr lang="en-US" sz="1000">
                        <a:effectLst/>
                        <a:latin typeface="Calibri"/>
                        <a:ea typeface="Calibri"/>
                        <a:cs typeface="Arial"/>
                      </a:endParaRPr>
                    </a:p>
                  </a:txBody>
                  <a:tcPr marL="64503" marR="64503" marT="0" marB="0" anchor="ctr"/>
                </a:tc>
                <a:tc>
                  <a:txBody>
                    <a:bodyPr/>
                    <a:lstStyle/>
                    <a:p>
                      <a:pPr marL="0" marR="0">
                        <a:lnSpc>
                          <a:spcPct val="150000"/>
                        </a:lnSpc>
                        <a:spcBef>
                          <a:spcPts val="0"/>
                        </a:spcBef>
                        <a:spcAft>
                          <a:spcPts val="800"/>
                        </a:spcAft>
                      </a:pPr>
                      <a:r>
                        <a:rPr lang="en-US" sz="1100" dirty="0">
                          <a:effectLst/>
                        </a:rPr>
                        <a:t>195</a:t>
                      </a:r>
                      <a:endParaRPr lang="en-US" sz="1000" dirty="0">
                        <a:effectLst/>
                        <a:latin typeface="Calibri"/>
                        <a:ea typeface="Calibri"/>
                        <a:cs typeface="Arial"/>
                      </a:endParaRPr>
                    </a:p>
                  </a:txBody>
                  <a:tcPr marL="64503" marR="64503" marT="0" marB="0" anchor="ctr"/>
                </a:tc>
              </a:tr>
            </a:tbl>
          </a:graphicData>
        </a:graphic>
      </p:graphicFrame>
      <p:sp>
        <p:nvSpPr>
          <p:cNvPr id="6" name="Rectangle 1"/>
          <p:cNvSpPr>
            <a:spLocks noChangeArrowheads="1"/>
          </p:cNvSpPr>
          <p:nvPr/>
        </p:nvSpPr>
        <p:spPr bwMode="auto">
          <a:xfrm>
            <a:off x="2870200" y="1690301"/>
            <a:ext cx="1107996"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fontAlgn="base">
              <a:spcBef>
                <a:spcPct val="0"/>
              </a:spcBef>
              <a:spcAft>
                <a:spcPct val="0"/>
              </a:spcAft>
            </a:pPr>
            <a:r>
              <a:rPr lang="en-US" sz="1200">
                <a:solidFill>
                  <a:srgbClr val="808080"/>
                </a:solidFill>
                <a:latin typeface="Times New Roman" pitchFamily="18" charset="0"/>
                <a:ea typeface="Calibri" pitchFamily="34" charset="0"/>
                <a:cs typeface="Times New Roman" pitchFamily="18" charset="0"/>
              </a:rPr>
              <a:t>	</a:t>
            </a:r>
            <a:endParaRPr lang="en-US">
              <a:latin typeface="Arial" pitchFamily="34" charset="0"/>
              <a:cs typeface="Arial" pitchFamily="34" charset="0"/>
            </a:endParaRPr>
          </a:p>
        </p:txBody>
      </p:sp>
    </p:spTree>
    <p:extLst>
      <p:ext uri="{BB962C8B-B14F-4D97-AF65-F5344CB8AC3E}">
        <p14:creationId xmlns:p14="http://schemas.microsoft.com/office/powerpoint/2010/main" val="283828076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
          <p:cNvSpPr>
            <a:spLocks noChangeArrowheads="1"/>
          </p:cNvSpPr>
          <p:nvPr/>
        </p:nvSpPr>
        <p:spPr bwMode="auto">
          <a:xfrm>
            <a:off x="5145089" y="1332726"/>
            <a:ext cx="3185487"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fontAlgn="base">
              <a:spcBef>
                <a:spcPct val="0"/>
              </a:spcBef>
              <a:spcAft>
                <a:spcPct val="0"/>
              </a:spcAft>
              <a:tabLst>
                <a:tab pos="2971800" algn="ctr"/>
                <a:tab pos="5943600" algn="r"/>
              </a:tabLst>
            </a:pPr>
            <a:r>
              <a:rPr lang="en-US" sz="1200">
                <a:solidFill>
                  <a:srgbClr val="808080"/>
                </a:solidFill>
                <a:latin typeface="Times New Roman" pitchFamily="18" charset="0"/>
                <a:ea typeface="Calibri" pitchFamily="34" charset="0"/>
                <a:cs typeface="Times New Roman" pitchFamily="18" charset="0"/>
              </a:rPr>
              <a:t>	</a:t>
            </a:r>
            <a:endParaRPr lang="en-US" sz="800">
              <a:latin typeface="Arial" pitchFamily="34" charset="0"/>
              <a:cs typeface="Arial" pitchFamily="34" charset="0"/>
            </a:endParaRPr>
          </a:p>
          <a:p>
            <a:pPr eaLnBrk="0" fontAlgn="base" hangingPunct="0">
              <a:spcBef>
                <a:spcPct val="0"/>
              </a:spcBef>
              <a:spcAft>
                <a:spcPct val="0"/>
              </a:spcAft>
              <a:tabLst>
                <a:tab pos="2971800" algn="ctr"/>
                <a:tab pos="5943600" algn="r"/>
              </a:tabLst>
            </a:pPr>
            <a:endParaRPr lang="en-US">
              <a:latin typeface="Arial" pitchFamily="34" charset="0"/>
              <a:cs typeface="Arial" pitchFamily="34" charset="0"/>
            </a:endParaRPr>
          </a:p>
        </p:txBody>
      </p:sp>
      <p:graphicFrame>
        <p:nvGraphicFramePr>
          <p:cNvPr id="7" name="عنصر نائب للمحتوى 6"/>
          <p:cNvGraphicFramePr>
            <a:graphicFrameLocks noGrp="1"/>
          </p:cNvGraphicFramePr>
          <p:nvPr>
            <p:ph idx="1"/>
            <p:extLst>
              <p:ext uri="{D42A27DB-BD31-4B8C-83A1-F6EECF244321}">
                <p14:modId xmlns:p14="http://schemas.microsoft.com/office/powerpoint/2010/main" val="2881807036"/>
              </p:ext>
            </p:extLst>
          </p:nvPr>
        </p:nvGraphicFramePr>
        <p:xfrm>
          <a:off x="107324" y="200696"/>
          <a:ext cx="7574592" cy="6321754"/>
        </p:xfrm>
        <a:graphic>
          <a:graphicData uri="http://schemas.openxmlformats.org/drawingml/2006/table">
            <a:tbl>
              <a:tblPr>
                <a:tableStyleId>{5C22544A-7EE6-4342-B048-85BDC9FD1C3A}</a:tableStyleId>
              </a:tblPr>
              <a:tblGrid>
                <a:gridCol w="1148601"/>
                <a:gridCol w="1388418"/>
                <a:gridCol w="2134517"/>
                <a:gridCol w="567988"/>
                <a:gridCol w="694210"/>
                <a:gridCol w="694210"/>
                <a:gridCol w="946648"/>
              </a:tblGrid>
              <a:tr h="398300">
                <a:tc>
                  <a:txBody>
                    <a:bodyPr/>
                    <a:lstStyle/>
                    <a:p>
                      <a:pPr marL="0" marR="0">
                        <a:lnSpc>
                          <a:spcPct val="150000"/>
                        </a:lnSpc>
                        <a:spcBef>
                          <a:spcPts val="0"/>
                        </a:spcBef>
                        <a:spcAft>
                          <a:spcPts val="800"/>
                        </a:spcAft>
                      </a:pPr>
                      <a:r>
                        <a:rPr lang="en-US" sz="1050" dirty="0">
                          <a:effectLst/>
                        </a:rPr>
                        <a:t> A07</a:t>
                      </a:r>
                      <a:endParaRPr lang="en-US" sz="1050" dirty="0">
                        <a:effectLst/>
                        <a:latin typeface="Calibri"/>
                        <a:ea typeface="Calibri"/>
                        <a:cs typeface="Arial"/>
                      </a:endParaRPr>
                    </a:p>
                  </a:txBody>
                  <a:tcPr marL="41764" marR="41764" marT="0" marB="0" anchor="ctr"/>
                </a:tc>
                <a:tc>
                  <a:txBody>
                    <a:bodyPr/>
                    <a:lstStyle/>
                    <a:p>
                      <a:pPr marL="0" marR="0">
                        <a:lnSpc>
                          <a:spcPct val="150000"/>
                        </a:lnSpc>
                        <a:spcBef>
                          <a:spcPts val="0"/>
                        </a:spcBef>
                        <a:spcAft>
                          <a:spcPts val="800"/>
                        </a:spcAft>
                      </a:pPr>
                      <a:r>
                        <a:rPr lang="en-US" sz="1050">
                          <a:effectLst/>
                        </a:rPr>
                        <a:t> sealing heater</a:t>
                      </a:r>
                      <a:endParaRPr lang="en-US" sz="1050">
                        <a:effectLst/>
                        <a:latin typeface="Calibri"/>
                        <a:ea typeface="Calibri"/>
                        <a:cs typeface="Arial"/>
                      </a:endParaRPr>
                    </a:p>
                  </a:txBody>
                  <a:tcPr marL="41764" marR="41764" marT="0" marB="0" anchor="ctr"/>
                </a:tc>
                <a:tc>
                  <a:txBody>
                    <a:bodyPr/>
                    <a:lstStyle/>
                    <a:p>
                      <a:pPr marL="0" marR="0">
                        <a:lnSpc>
                          <a:spcPct val="150000"/>
                        </a:lnSpc>
                        <a:spcBef>
                          <a:spcPts val="0"/>
                        </a:spcBef>
                        <a:spcAft>
                          <a:spcPts val="800"/>
                        </a:spcAft>
                      </a:pPr>
                      <a:r>
                        <a:rPr lang="en-US" sz="1050">
                          <a:effectLst/>
                        </a:rPr>
                        <a:t> Used in plastic bag welding</a:t>
                      </a:r>
                      <a:endParaRPr lang="en-US" sz="1050">
                        <a:effectLst/>
                        <a:latin typeface="Calibri"/>
                        <a:ea typeface="Calibri"/>
                        <a:cs typeface="Arial"/>
                      </a:endParaRPr>
                    </a:p>
                  </a:txBody>
                  <a:tcPr marL="41764" marR="41764" marT="0" marB="0" anchor="ctr"/>
                </a:tc>
                <a:tc>
                  <a:txBody>
                    <a:bodyPr/>
                    <a:lstStyle/>
                    <a:p>
                      <a:pPr marL="0" marR="0" rtl="0">
                        <a:lnSpc>
                          <a:spcPct val="150000"/>
                        </a:lnSpc>
                        <a:spcBef>
                          <a:spcPts val="0"/>
                        </a:spcBef>
                        <a:spcAft>
                          <a:spcPts val="800"/>
                        </a:spcAft>
                      </a:pPr>
                      <a:r>
                        <a:rPr lang="en-US" sz="1050">
                          <a:effectLst/>
                        </a:rPr>
                        <a:t>2</a:t>
                      </a:r>
                      <a:endParaRPr lang="en-US" sz="1050">
                        <a:effectLst/>
                        <a:latin typeface="Calibri"/>
                        <a:ea typeface="Calibri"/>
                        <a:cs typeface="Arial"/>
                      </a:endParaRPr>
                    </a:p>
                  </a:txBody>
                  <a:tcPr marL="41764" marR="41764" marT="0" marB="0" anchor="ctr"/>
                </a:tc>
                <a:tc>
                  <a:txBody>
                    <a:bodyPr/>
                    <a:lstStyle/>
                    <a:p>
                      <a:pPr marL="0" marR="0">
                        <a:lnSpc>
                          <a:spcPct val="150000"/>
                        </a:lnSpc>
                        <a:spcBef>
                          <a:spcPts val="0"/>
                        </a:spcBef>
                        <a:spcAft>
                          <a:spcPts val="800"/>
                        </a:spcAft>
                      </a:pPr>
                      <a:r>
                        <a:rPr lang="en-US" sz="1050">
                          <a:effectLst/>
                        </a:rPr>
                        <a:t>QTY</a:t>
                      </a:r>
                      <a:endParaRPr lang="en-US" sz="1050">
                        <a:effectLst/>
                        <a:latin typeface="Calibri"/>
                        <a:ea typeface="Calibri"/>
                        <a:cs typeface="Arial"/>
                      </a:endParaRPr>
                    </a:p>
                  </a:txBody>
                  <a:tcPr marL="41764" marR="41764" marT="0" marB="0" anchor="ctr"/>
                </a:tc>
                <a:tc>
                  <a:txBody>
                    <a:bodyPr/>
                    <a:lstStyle/>
                    <a:p>
                      <a:pPr marL="0" marR="0">
                        <a:lnSpc>
                          <a:spcPct val="150000"/>
                        </a:lnSpc>
                        <a:spcBef>
                          <a:spcPts val="0"/>
                        </a:spcBef>
                        <a:spcAft>
                          <a:spcPts val="800"/>
                        </a:spcAft>
                      </a:pPr>
                      <a:r>
                        <a:rPr lang="en-US" sz="1050">
                          <a:effectLst/>
                        </a:rPr>
                        <a:t>110</a:t>
                      </a:r>
                      <a:endParaRPr lang="en-US" sz="1050">
                        <a:effectLst/>
                        <a:latin typeface="Calibri"/>
                        <a:ea typeface="Calibri"/>
                        <a:cs typeface="Arial"/>
                      </a:endParaRPr>
                    </a:p>
                  </a:txBody>
                  <a:tcPr marL="41764" marR="41764" marT="0" marB="0" anchor="ctr"/>
                </a:tc>
                <a:tc>
                  <a:txBody>
                    <a:bodyPr/>
                    <a:lstStyle/>
                    <a:p>
                      <a:pPr marL="0" marR="0">
                        <a:lnSpc>
                          <a:spcPct val="150000"/>
                        </a:lnSpc>
                        <a:spcBef>
                          <a:spcPts val="0"/>
                        </a:spcBef>
                        <a:spcAft>
                          <a:spcPts val="800"/>
                        </a:spcAft>
                      </a:pPr>
                      <a:r>
                        <a:rPr lang="en-US" sz="1050">
                          <a:effectLst/>
                        </a:rPr>
                        <a:t>220</a:t>
                      </a:r>
                      <a:endParaRPr lang="en-US" sz="1050">
                        <a:effectLst/>
                        <a:latin typeface="Calibri"/>
                        <a:ea typeface="Calibri"/>
                        <a:cs typeface="Arial"/>
                      </a:endParaRPr>
                    </a:p>
                  </a:txBody>
                  <a:tcPr marL="41764" marR="41764" marT="0" marB="0" anchor="ctr"/>
                </a:tc>
              </a:tr>
              <a:tr h="398300">
                <a:tc>
                  <a:txBody>
                    <a:bodyPr/>
                    <a:lstStyle/>
                    <a:p>
                      <a:pPr marL="0" marR="0">
                        <a:lnSpc>
                          <a:spcPct val="150000"/>
                        </a:lnSpc>
                        <a:spcBef>
                          <a:spcPts val="0"/>
                        </a:spcBef>
                        <a:spcAft>
                          <a:spcPts val="800"/>
                        </a:spcAft>
                      </a:pPr>
                      <a:r>
                        <a:rPr lang="en-US" sz="1050">
                          <a:effectLst/>
                        </a:rPr>
                        <a:t> A08</a:t>
                      </a:r>
                      <a:endParaRPr lang="en-US" sz="1050">
                        <a:effectLst/>
                        <a:latin typeface="Calibri"/>
                        <a:ea typeface="Calibri"/>
                        <a:cs typeface="Arial"/>
                      </a:endParaRPr>
                    </a:p>
                  </a:txBody>
                  <a:tcPr marL="41764" marR="41764" marT="0" marB="0" anchor="ctr"/>
                </a:tc>
                <a:tc>
                  <a:txBody>
                    <a:bodyPr/>
                    <a:lstStyle/>
                    <a:p>
                      <a:pPr marL="0" marR="0">
                        <a:lnSpc>
                          <a:spcPct val="150000"/>
                        </a:lnSpc>
                        <a:spcBef>
                          <a:spcPts val="0"/>
                        </a:spcBef>
                        <a:spcAft>
                          <a:spcPts val="800"/>
                        </a:spcAft>
                      </a:pPr>
                      <a:r>
                        <a:rPr lang="en-US" sz="1050">
                          <a:effectLst/>
                        </a:rPr>
                        <a:t>wheel </a:t>
                      </a:r>
                      <a:endParaRPr lang="en-US" sz="1050">
                        <a:effectLst/>
                        <a:latin typeface="Calibri"/>
                        <a:ea typeface="Calibri"/>
                        <a:cs typeface="Arial"/>
                      </a:endParaRPr>
                    </a:p>
                  </a:txBody>
                  <a:tcPr marL="41764" marR="41764" marT="0" marB="0" anchor="ctr"/>
                </a:tc>
                <a:tc>
                  <a:txBody>
                    <a:bodyPr/>
                    <a:lstStyle/>
                    <a:p>
                      <a:pPr marL="0" marR="0">
                        <a:lnSpc>
                          <a:spcPct val="150000"/>
                        </a:lnSpc>
                        <a:spcBef>
                          <a:spcPts val="0"/>
                        </a:spcBef>
                        <a:spcAft>
                          <a:spcPts val="800"/>
                        </a:spcAft>
                      </a:pPr>
                      <a:r>
                        <a:rPr lang="en-US" sz="1050">
                          <a:effectLst/>
                        </a:rPr>
                        <a:t> Until the nylon is pulled</a:t>
                      </a:r>
                      <a:endParaRPr lang="en-US" sz="1050">
                        <a:effectLst/>
                        <a:latin typeface="Calibri"/>
                        <a:ea typeface="Calibri"/>
                        <a:cs typeface="Arial"/>
                      </a:endParaRPr>
                    </a:p>
                  </a:txBody>
                  <a:tcPr marL="41764" marR="41764" marT="0" marB="0" anchor="ctr"/>
                </a:tc>
                <a:tc>
                  <a:txBody>
                    <a:bodyPr/>
                    <a:lstStyle/>
                    <a:p>
                      <a:pPr marL="0" marR="0">
                        <a:lnSpc>
                          <a:spcPct val="150000"/>
                        </a:lnSpc>
                        <a:spcBef>
                          <a:spcPts val="0"/>
                        </a:spcBef>
                        <a:spcAft>
                          <a:spcPts val="800"/>
                        </a:spcAft>
                      </a:pPr>
                      <a:r>
                        <a:rPr lang="en-US" sz="1050">
                          <a:effectLst/>
                        </a:rPr>
                        <a:t>4</a:t>
                      </a:r>
                      <a:endParaRPr lang="en-US" sz="1050">
                        <a:effectLst/>
                        <a:latin typeface="Calibri"/>
                        <a:ea typeface="Calibri"/>
                        <a:cs typeface="Arial"/>
                      </a:endParaRPr>
                    </a:p>
                  </a:txBody>
                  <a:tcPr marL="41764" marR="41764" marT="0" marB="0" anchor="ctr"/>
                </a:tc>
                <a:tc>
                  <a:txBody>
                    <a:bodyPr/>
                    <a:lstStyle/>
                    <a:p>
                      <a:pPr marL="0" marR="0">
                        <a:lnSpc>
                          <a:spcPct val="150000"/>
                        </a:lnSpc>
                        <a:spcBef>
                          <a:spcPts val="0"/>
                        </a:spcBef>
                        <a:spcAft>
                          <a:spcPts val="800"/>
                        </a:spcAft>
                      </a:pPr>
                      <a:r>
                        <a:rPr lang="en-US" sz="1050">
                          <a:effectLst/>
                        </a:rPr>
                        <a:t>QTY</a:t>
                      </a:r>
                      <a:endParaRPr lang="en-US" sz="1050">
                        <a:effectLst/>
                        <a:latin typeface="Calibri"/>
                        <a:ea typeface="Calibri"/>
                        <a:cs typeface="Arial"/>
                      </a:endParaRPr>
                    </a:p>
                  </a:txBody>
                  <a:tcPr marL="41764" marR="41764" marT="0" marB="0" anchor="ctr"/>
                </a:tc>
                <a:tc>
                  <a:txBody>
                    <a:bodyPr/>
                    <a:lstStyle/>
                    <a:p>
                      <a:pPr marL="0" marR="0">
                        <a:lnSpc>
                          <a:spcPct val="150000"/>
                        </a:lnSpc>
                        <a:spcBef>
                          <a:spcPts val="0"/>
                        </a:spcBef>
                        <a:spcAft>
                          <a:spcPts val="800"/>
                        </a:spcAft>
                      </a:pPr>
                      <a:r>
                        <a:rPr lang="en-US" sz="1050">
                          <a:effectLst/>
                        </a:rPr>
                        <a:t>10</a:t>
                      </a:r>
                      <a:endParaRPr lang="en-US" sz="1050">
                        <a:effectLst/>
                        <a:latin typeface="Calibri"/>
                        <a:ea typeface="Calibri"/>
                        <a:cs typeface="Arial"/>
                      </a:endParaRPr>
                    </a:p>
                  </a:txBody>
                  <a:tcPr marL="41764" marR="41764" marT="0" marB="0" anchor="ctr"/>
                </a:tc>
                <a:tc>
                  <a:txBody>
                    <a:bodyPr/>
                    <a:lstStyle/>
                    <a:p>
                      <a:pPr marL="0" marR="0">
                        <a:lnSpc>
                          <a:spcPct val="150000"/>
                        </a:lnSpc>
                        <a:spcBef>
                          <a:spcPts val="0"/>
                        </a:spcBef>
                        <a:spcAft>
                          <a:spcPts val="800"/>
                        </a:spcAft>
                      </a:pPr>
                      <a:r>
                        <a:rPr lang="en-US" sz="1050">
                          <a:effectLst/>
                        </a:rPr>
                        <a:t>40</a:t>
                      </a:r>
                      <a:endParaRPr lang="en-US" sz="1050">
                        <a:effectLst/>
                        <a:latin typeface="Calibri"/>
                        <a:ea typeface="Calibri"/>
                        <a:cs typeface="Arial"/>
                      </a:endParaRPr>
                    </a:p>
                  </a:txBody>
                  <a:tcPr marL="41764" marR="41764" marT="0" marB="0" anchor="ctr"/>
                </a:tc>
              </a:tr>
              <a:tr h="440066">
                <a:tc>
                  <a:txBody>
                    <a:bodyPr/>
                    <a:lstStyle/>
                    <a:p>
                      <a:pPr marL="0" marR="0">
                        <a:lnSpc>
                          <a:spcPct val="150000"/>
                        </a:lnSpc>
                        <a:spcBef>
                          <a:spcPts val="0"/>
                        </a:spcBef>
                        <a:spcAft>
                          <a:spcPts val="800"/>
                        </a:spcAft>
                      </a:pPr>
                      <a:r>
                        <a:rPr lang="en-US" sz="1050">
                          <a:effectLst/>
                        </a:rPr>
                        <a:t> A09</a:t>
                      </a:r>
                      <a:endParaRPr lang="en-US" sz="1050">
                        <a:effectLst/>
                        <a:latin typeface="Calibri"/>
                        <a:ea typeface="Calibri"/>
                        <a:cs typeface="Arial"/>
                      </a:endParaRPr>
                    </a:p>
                  </a:txBody>
                  <a:tcPr marL="41764" marR="41764" marT="0" marB="0" anchor="ctr"/>
                </a:tc>
                <a:tc>
                  <a:txBody>
                    <a:bodyPr/>
                    <a:lstStyle/>
                    <a:p>
                      <a:pPr marL="0" marR="0">
                        <a:lnSpc>
                          <a:spcPct val="150000"/>
                        </a:lnSpc>
                        <a:spcBef>
                          <a:spcPts val="0"/>
                        </a:spcBef>
                        <a:spcAft>
                          <a:spcPts val="800"/>
                        </a:spcAft>
                      </a:pPr>
                      <a:r>
                        <a:rPr lang="en-US" sz="1050">
                          <a:effectLst/>
                        </a:rPr>
                        <a:t>motor </a:t>
                      </a:r>
                      <a:endParaRPr lang="en-US" sz="1050">
                        <a:effectLst/>
                        <a:latin typeface="Calibri"/>
                        <a:ea typeface="Calibri"/>
                        <a:cs typeface="Arial"/>
                      </a:endParaRPr>
                    </a:p>
                  </a:txBody>
                  <a:tcPr marL="41764" marR="41764" marT="0" marB="0" anchor="ctr"/>
                </a:tc>
                <a:tc>
                  <a:txBody>
                    <a:bodyPr/>
                    <a:lstStyle/>
                    <a:p>
                      <a:pPr marL="0" marR="0">
                        <a:lnSpc>
                          <a:spcPct val="150000"/>
                        </a:lnSpc>
                        <a:spcBef>
                          <a:spcPts val="0"/>
                        </a:spcBef>
                        <a:spcAft>
                          <a:spcPts val="800"/>
                        </a:spcAft>
                      </a:pPr>
                      <a:r>
                        <a:rPr lang="en-US" sz="1050">
                          <a:effectLst/>
                        </a:rPr>
                        <a:t> Operation System and Conveyors</a:t>
                      </a:r>
                      <a:endParaRPr lang="en-US" sz="1050">
                        <a:effectLst/>
                        <a:latin typeface="Calibri"/>
                        <a:ea typeface="Calibri"/>
                        <a:cs typeface="Arial"/>
                      </a:endParaRPr>
                    </a:p>
                  </a:txBody>
                  <a:tcPr marL="41764" marR="41764" marT="0" marB="0" anchor="ctr"/>
                </a:tc>
                <a:tc>
                  <a:txBody>
                    <a:bodyPr/>
                    <a:lstStyle/>
                    <a:p>
                      <a:pPr marL="0" marR="0">
                        <a:lnSpc>
                          <a:spcPct val="150000"/>
                        </a:lnSpc>
                        <a:spcBef>
                          <a:spcPts val="0"/>
                        </a:spcBef>
                        <a:spcAft>
                          <a:spcPts val="800"/>
                        </a:spcAft>
                      </a:pPr>
                      <a:r>
                        <a:rPr lang="en-US" sz="1050">
                          <a:effectLst/>
                        </a:rPr>
                        <a:t>2</a:t>
                      </a:r>
                      <a:endParaRPr lang="en-US" sz="1050">
                        <a:effectLst/>
                        <a:latin typeface="Calibri"/>
                        <a:ea typeface="Calibri"/>
                        <a:cs typeface="Arial"/>
                      </a:endParaRPr>
                    </a:p>
                  </a:txBody>
                  <a:tcPr marL="41764" marR="41764" marT="0" marB="0" anchor="ctr"/>
                </a:tc>
                <a:tc>
                  <a:txBody>
                    <a:bodyPr/>
                    <a:lstStyle/>
                    <a:p>
                      <a:pPr marL="0" marR="0">
                        <a:lnSpc>
                          <a:spcPct val="150000"/>
                        </a:lnSpc>
                        <a:spcBef>
                          <a:spcPts val="0"/>
                        </a:spcBef>
                        <a:spcAft>
                          <a:spcPts val="800"/>
                        </a:spcAft>
                      </a:pPr>
                      <a:r>
                        <a:rPr lang="en-US" sz="1050">
                          <a:effectLst/>
                        </a:rPr>
                        <a:t>QTY</a:t>
                      </a:r>
                      <a:endParaRPr lang="en-US" sz="1050">
                        <a:effectLst/>
                        <a:latin typeface="Calibri"/>
                        <a:ea typeface="Calibri"/>
                        <a:cs typeface="Arial"/>
                      </a:endParaRPr>
                    </a:p>
                  </a:txBody>
                  <a:tcPr marL="41764" marR="41764" marT="0" marB="0" anchor="ctr"/>
                </a:tc>
                <a:tc>
                  <a:txBody>
                    <a:bodyPr/>
                    <a:lstStyle/>
                    <a:p>
                      <a:pPr marL="0" marR="0">
                        <a:lnSpc>
                          <a:spcPct val="150000"/>
                        </a:lnSpc>
                        <a:spcBef>
                          <a:spcPts val="0"/>
                        </a:spcBef>
                        <a:spcAft>
                          <a:spcPts val="800"/>
                        </a:spcAft>
                      </a:pPr>
                      <a:r>
                        <a:rPr lang="en-US" sz="1050">
                          <a:effectLst/>
                        </a:rPr>
                        <a:t>100</a:t>
                      </a:r>
                      <a:endParaRPr lang="en-US" sz="1050">
                        <a:effectLst/>
                        <a:latin typeface="Calibri"/>
                        <a:ea typeface="Calibri"/>
                        <a:cs typeface="Arial"/>
                      </a:endParaRPr>
                    </a:p>
                  </a:txBody>
                  <a:tcPr marL="41764" marR="41764" marT="0" marB="0" anchor="ctr"/>
                </a:tc>
                <a:tc>
                  <a:txBody>
                    <a:bodyPr/>
                    <a:lstStyle/>
                    <a:p>
                      <a:pPr marL="0" marR="0">
                        <a:lnSpc>
                          <a:spcPct val="150000"/>
                        </a:lnSpc>
                        <a:spcBef>
                          <a:spcPts val="0"/>
                        </a:spcBef>
                        <a:spcAft>
                          <a:spcPts val="800"/>
                        </a:spcAft>
                      </a:pPr>
                      <a:r>
                        <a:rPr lang="en-US" sz="1050">
                          <a:effectLst/>
                        </a:rPr>
                        <a:t>200</a:t>
                      </a:r>
                      <a:endParaRPr lang="en-US" sz="1050">
                        <a:effectLst/>
                        <a:latin typeface="Calibri"/>
                        <a:ea typeface="Calibri"/>
                        <a:cs typeface="Arial"/>
                      </a:endParaRPr>
                    </a:p>
                  </a:txBody>
                  <a:tcPr marL="41764" marR="41764" marT="0" marB="0" anchor="ctr"/>
                </a:tc>
              </a:tr>
              <a:tr h="440066">
                <a:tc>
                  <a:txBody>
                    <a:bodyPr/>
                    <a:lstStyle/>
                    <a:p>
                      <a:pPr marL="0" marR="0">
                        <a:lnSpc>
                          <a:spcPct val="150000"/>
                        </a:lnSpc>
                        <a:spcBef>
                          <a:spcPts val="0"/>
                        </a:spcBef>
                        <a:spcAft>
                          <a:spcPts val="800"/>
                        </a:spcAft>
                      </a:pPr>
                      <a:r>
                        <a:rPr lang="en-US" sz="1050">
                          <a:effectLst/>
                        </a:rPr>
                        <a:t> A10</a:t>
                      </a:r>
                      <a:endParaRPr lang="en-US" sz="1050">
                        <a:effectLst/>
                        <a:latin typeface="Calibri"/>
                        <a:ea typeface="Calibri"/>
                        <a:cs typeface="Arial"/>
                      </a:endParaRPr>
                    </a:p>
                  </a:txBody>
                  <a:tcPr marL="41764" marR="41764" marT="0" marB="0" anchor="ctr"/>
                </a:tc>
                <a:tc>
                  <a:txBody>
                    <a:bodyPr/>
                    <a:lstStyle/>
                    <a:p>
                      <a:pPr marL="0" marR="0">
                        <a:lnSpc>
                          <a:spcPct val="150000"/>
                        </a:lnSpc>
                        <a:spcBef>
                          <a:spcPts val="0"/>
                        </a:spcBef>
                        <a:spcAft>
                          <a:spcPts val="800"/>
                        </a:spcAft>
                      </a:pPr>
                      <a:r>
                        <a:rPr lang="en-US" sz="1050">
                          <a:effectLst/>
                        </a:rPr>
                        <a:t>air valve </a:t>
                      </a:r>
                      <a:endParaRPr lang="en-US" sz="1050">
                        <a:effectLst/>
                        <a:latin typeface="Calibri"/>
                        <a:ea typeface="Calibri"/>
                        <a:cs typeface="Arial"/>
                      </a:endParaRPr>
                    </a:p>
                  </a:txBody>
                  <a:tcPr marL="41764" marR="41764" marT="0" marB="0" anchor="ctr"/>
                </a:tc>
                <a:tc>
                  <a:txBody>
                    <a:bodyPr/>
                    <a:lstStyle/>
                    <a:p>
                      <a:pPr marL="0" marR="0" rtl="0">
                        <a:lnSpc>
                          <a:spcPct val="150000"/>
                        </a:lnSpc>
                        <a:spcBef>
                          <a:spcPts val="0"/>
                        </a:spcBef>
                        <a:spcAft>
                          <a:spcPts val="800"/>
                        </a:spcAft>
                      </a:pPr>
                      <a:r>
                        <a:rPr lang="en-US" sz="1050">
                          <a:effectLst/>
                        </a:rPr>
                        <a:t> Take the signal from PLC and open the air to the piston</a:t>
                      </a:r>
                      <a:endParaRPr lang="en-US" sz="1050">
                        <a:effectLst/>
                        <a:latin typeface="Calibri"/>
                        <a:ea typeface="Calibri"/>
                        <a:cs typeface="Arial"/>
                      </a:endParaRPr>
                    </a:p>
                  </a:txBody>
                  <a:tcPr marL="41764" marR="41764" marT="0" marB="0" anchor="ctr"/>
                </a:tc>
                <a:tc>
                  <a:txBody>
                    <a:bodyPr/>
                    <a:lstStyle/>
                    <a:p>
                      <a:pPr marL="0" marR="0" rtl="0">
                        <a:lnSpc>
                          <a:spcPct val="150000"/>
                        </a:lnSpc>
                        <a:spcBef>
                          <a:spcPts val="0"/>
                        </a:spcBef>
                        <a:spcAft>
                          <a:spcPts val="800"/>
                        </a:spcAft>
                      </a:pPr>
                      <a:r>
                        <a:rPr lang="en-US" sz="1050">
                          <a:effectLst/>
                        </a:rPr>
                        <a:t>3</a:t>
                      </a:r>
                      <a:endParaRPr lang="en-US" sz="1050">
                        <a:effectLst/>
                        <a:latin typeface="Calibri"/>
                        <a:ea typeface="Calibri"/>
                        <a:cs typeface="Arial"/>
                      </a:endParaRPr>
                    </a:p>
                  </a:txBody>
                  <a:tcPr marL="41764" marR="41764" marT="0" marB="0" anchor="ctr"/>
                </a:tc>
                <a:tc>
                  <a:txBody>
                    <a:bodyPr/>
                    <a:lstStyle/>
                    <a:p>
                      <a:pPr marL="0" marR="0">
                        <a:lnSpc>
                          <a:spcPct val="150000"/>
                        </a:lnSpc>
                        <a:spcBef>
                          <a:spcPts val="0"/>
                        </a:spcBef>
                        <a:spcAft>
                          <a:spcPts val="800"/>
                        </a:spcAft>
                      </a:pPr>
                      <a:r>
                        <a:rPr lang="en-US" sz="1050">
                          <a:effectLst/>
                        </a:rPr>
                        <a:t>QTY</a:t>
                      </a:r>
                      <a:endParaRPr lang="en-US" sz="1050">
                        <a:effectLst/>
                        <a:latin typeface="Calibri"/>
                        <a:ea typeface="Calibri"/>
                        <a:cs typeface="Arial"/>
                      </a:endParaRPr>
                    </a:p>
                  </a:txBody>
                  <a:tcPr marL="41764" marR="41764" marT="0" marB="0" anchor="ctr"/>
                </a:tc>
                <a:tc>
                  <a:txBody>
                    <a:bodyPr/>
                    <a:lstStyle/>
                    <a:p>
                      <a:pPr marL="0" marR="0">
                        <a:lnSpc>
                          <a:spcPct val="150000"/>
                        </a:lnSpc>
                        <a:spcBef>
                          <a:spcPts val="0"/>
                        </a:spcBef>
                        <a:spcAft>
                          <a:spcPts val="800"/>
                        </a:spcAft>
                      </a:pPr>
                      <a:r>
                        <a:rPr lang="en-US" sz="1050">
                          <a:effectLst/>
                        </a:rPr>
                        <a:t>40</a:t>
                      </a:r>
                      <a:endParaRPr lang="en-US" sz="1050">
                        <a:effectLst/>
                        <a:latin typeface="Calibri"/>
                        <a:ea typeface="Calibri"/>
                        <a:cs typeface="Arial"/>
                      </a:endParaRPr>
                    </a:p>
                  </a:txBody>
                  <a:tcPr marL="41764" marR="41764" marT="0" marB="0" anchor="ctr"/>
                </a:tc>
                <a:tc>
                  <a:txBody>
                    <a:bodyPr/>
                    <a:lstStyle/>
                    <a:p>
                      <a:pPr marL="0" marR="0">
                        <a:lnSpc>
                          <a:spcPct val="150000"/>
                        </a:lnSpc>
                        <a:spcBef>
                          <a:spcPts val="0"/>
                        </a:spcBef>
                        <a:spcAft>
                          <a:spcPts val="800"/>
                        </a:spcAft>
                      </a:pPr>
                      <a:r>
                        <a:rPr lang="en-US" sz="1050">
                          <a:effectLst/>
                        </a:rPr>
                        <a:t>120</a:t>
                      </a:r>
                      <a:endParaRPr lang="en-US" sz="1050">
                        <a:effectLst/>
                        <a:latin typeface="Calibri"/>
                        <a:ea typeface="Calibri"/>
                        <a:cs typeface="Arial"/>
                      </a:endParaRPr>
                    </a:p>
                  </a:txBody>
                  <a:tcPr marL="41764" marR="41764" marT="0" marB="0" anchor="ctr"/>
                </a:tc>
              </a:tr>
              <a:tr h="1644311">
                <a:tc>
                  <a:txBody>
                    <a:bodyPr/>
                    <a:lstStyle/>
                    <a:p>
                      <a:pPr marL="0" marR="0">
                        <a:lnSpc>
                          <a:spcPct val="150000"/>
                        </a:lnSpc>
                        <a:spcBef>
                          <a:spcPts val="0"/>
                        </a:spcBef>
                        <a:spcAft>
                          <a:spcPts val="800"/>
                        </a:spcAft>
                      </a:pPr>
                      <a:r>
                        <a:rPr lang="en-US" sz="1050">
                          <a:effectLst/>
                        </a:rPr>
                        <a:t> A11</a:t>
                      </a:r>
                      <a:endParaRPr lang="en-US" sz="1050">
                        <a:effectLst/>
                        <a:latin typeface="Calibri"/>
                        <a:ea typeface="Calibri"/>
                        <a:cs typeface="Arial"/>
                      </a:endParaRPr>
                    </a:p>
                  </a:txBody>
                  <a:tcPr marL="41764" marR="41764" marT="0" marB="0" anchor="ctr"/>
                </a:tc>
                <a:tc>
                  <a:txBody>
                    <a:bodyPr/>
                    <a:lstStyle/>
                    <a:p>
                      <a:pPr marL="0" marR="0">
                        <a:lnSpc>
                          <a:spcPct val="150000"/>
                        </a:lnSpc>
                        <a:spcBef>
                          <a:spcPts val="0"/>
                        </a:spcBef>
                        <a:spcAft>
                          <a:spcPts val="800"/>
                        </a:spcAft>
                      </a:pPr>
                      <a:r>
                        <a:rPr lang="en-US" sz="1050">
                          <a:effectLst/>
                        </a:rPr>
                        <a:t> Conveyor belt</a:t>
                      </a:r>
                      <a:endParaRPr lang="en-US" sz="1050">
                        <a:effectLst/>
                        <a:latin typeface="Calibri"/>
                        <a:ea typeface="Calibri"/>
                        <a:cs typeface="Arial"/>
                      </a:endParaRPr>
                    </a:p>
                  </a:txBody>
                  <a:tcPr marL="41764" marR="41764" marT="0" marB="0" anchor="ctr"/>
                </a:tc>
                <a:tc>
                  <a:txBody>
                    <a:bodyPr/>
                    <a:lstStyle/>
                    <a:p>
                      <a:pPr marL="0" marR="0">
                        <a:lnSpc>
                          <a:spcPct val="150000"/>
                        </a:lnSpc>
                        <a:spcBef>
                          <a:spcPts val="0"/>
                        </a:spcBef>
                        <a:spcAft>
                          <a:spcPts val="800"/>
                        </a:spcAft>
                      </a:pPr>
                      <a:r>
                        <a:rPr lang="en-US" sz="1050" dirty="0">
                          <a:effectLst/>
                        </a:rPr>
                        <a:t> The process of moving the wood shavings from the main hopper into the sub and </a:t>
                      </a:r>
                    </a:p>
                    <a:p>
                      <a:pPr marL="0" marR="0">
                        <a:lnSpc>
                          <a:spcPct val="150000"/>
                        </a:lnSpc>
                        <a:spcBef>
                          <a:spcPts val="0"/>
                        </a:spcBef>
                        <a:spcAft>
                          <a:spcPts val="800"/>
                        </a:spcAft>
                      </a:pPr>
                      <a:r>
                        <a:rPr lang="en-US" sz="1050" dirty="0">
                          <a:effectLst/>
                        </a:rPr>
                        <a:t>the bag was moved to Pallet</a:t>
                      </a:r>
                    </a:p>
                    <a:p>
                      <a:pPr marL="0" marR="0">
                        <a:lnSpc>
                          <a:spcPct val="150000"/>
                        </a:lnSpc>
                        <a:spcBef>
                          <a:spcPts val="0"/>
                        </a:spcBef>
                        <a:spcAft>
                          <a:spcPts val="800"/>
                        </a:spcAft>
                      </a:pPr>
                      <a:r>
                        <a:rPr lang="en-US" sz="1050" dirty="0">
                          <a:effectLst/>
                        </a:rPr>
                        <a:t>220*40 cm</a:t>
                      </a:r>
                    </a:p>
                    <a:p>
                      <a:pPr marL="0" marR="0">
                        <a:lnSpc>
                          <a:spcPct val="150000"/>
                        </a:lnSpc>
                        <a:spcBef>
                          <a:spcPts val="0"/>
                        </a:spcBef>
                        <a:spcAft>
                          <a:spcPts val="800"/>
                        </a:spcAft>
                      </a:pPr>
                      <a:r>
                        <a:rPr lang="en-US" sz="1050" dirty="0">
                          <a:effectLst/>
                        </a:rPr>
                        <a:t>300*40 cm</a:t>
                      </a:r>
                      <a:endParaRPr lang="en-US" sz="1050" dirty="0">
                        <a:effectLst/>
                        <a:latin typeface="Calibri"/>
                        <a:ea typeface="Calibri"/>
                        <a:cs typeface="Arial"/>
                      </a:endParaRPr>
                    </a:p>
                  </a:txBody>
                  <a:tcPr marL="41764" marR="41764" marT="0" marB="0" anchor="ctr"/>
                </a:tc>
                <a:tc>
                  <a:txBody>
                    <a:bodyPr/>
                    <a:lstStyle/>
                    <a:p>
                      <a:pPr marL="0" marR="0" rtl="0">
                        <a:lnSpc>
                          <a:spcPct val="150000"/>
                        </a:lnSpc>
                        <a:spcBef>
                          <a:spcPts val="0"/>
                        </a:spcBef>
                        <a:spcAft>
                          <a:spcPts val="800"/>
                        </a:spcAft>
                      </a:pPr>
                      <a:r>
                        <a:rPr lang="en-US" sz="1050">
                          <a:effectLst/>
                        </a:rPr>
                        <a:t>2</a:t>
                      </a:r>
                      <a:endParaRPr lang="en-US" sz="1050">
                        <a:effectLst/>
                        <a:latin typeface="Calibri"/>
                        <a:ea typeface="Calibri"/>
                        <a:cs typeface="Arial"/>
                      </a:endParaRPr>
                    </a:p>
                  </a:txBody>
                  <a:tcPr marL="41764" marR="41764" marT="0" marB="0" anchor="ctr"/>
                </a:tc>
                <a:tc>
                  <a:txBody>
                    <a:bodyPr/>
                    <a:lstStyle/>
                    <a:p>
                      <a:pPr marL="0" marR="0">
                        <a:lnSpc>
                          <a:spcPct val="150000"/>
                        </a:lnSpc>
                        <a:spcBef>
                          <a:spcPts val="0"/>
                        </a:spcBef>
                        <a:spcAft>
                          <a:spcPts val="800"/>
                        </a:spcAft>
                      </a:pPr>
                      <a:r>
                        <a:rPr lang="en-US" sz="1050">
                          <a:effectLst/>
                        </a:rPr>
                        <a:t>QTY</a:t>
                      </a:r>
                      <a:endParaRPr lang="en-US" sz="1050">
                        <a:effectLst/>
                        <a:latin typeface="Calibri"/>
                        <a:ea typeface="Calibri"/>
                        <a:cs typeface="Arial"/>
                      </a:endParaRPr>
                    </a:p>
                  </a:txBody>
                  <a:tcPr marL="41764" marR="41764" marT="0" marB="0" anchor="ctr"/>
                </a:tc>
                <a:tc>
                  <a:txBody>
                    <a:bodyPr/>
                    <a:lstStyle/>
                    <a:p>
                      <a:pPr marL="0" marR="0">
                        <a:lnSpc>
                          <a:spcPct val="150000"/>
                        </a:lnSpc>
                        <a:spcBef>
                          <a:spcPts val="0"/>
                        </a:spcBef>
                        <a:spcAft>
                          <a:spcPts val="800"/>
                        </a:spcAft>
                      </a:pPr>
                      <a:r>
                        <a:rPr lang="en-US" sz="1050">
                          <a:effectLst/>
                        </a:rPr>
                        <a:t>720</a:t>
                      </a:r>
                    </a:p>
                    <a:p>
                      <a:pPr marL="0" marR="0">
                        <a:lnSpc>
                          <a:spcPct val="150000"/>
                        </a:lnSpc>
                        <a:spcBef>
                          <a:spcPts val="0"/>
                        </a:spcBef>
                        <a:spcAft>
                          <a:spcPts val="800"/>
                        </a:spcAft>
                      </a:pPr>
                      <a:r>
                        <a:rPr lang="en-US" sz="1050">
                          <a:effectLst/>
                        </a:rPr>
                        <a:t>860</a:t>
                      </a:r>
                      <a:endParaRPr lang="en-US" sz="1050">
                        <a:effectLst/>
                        <a:latin typeface="Calibri"/>
                        <a:ea typeface="Calibri"/>
                        <a:cs typeface="Arial"/>
                      </a:endParaRPr>
                    </a:p>
                  </a:txBody>
                  <a:tcPr marL="41764" marR="41764" marT="0" marB="0" anchor="ctr"/>
                </a:tc>
                <a:tc>
                  <a:txBody>
                    <a:bodyPr/>
                    <a:lstStyle/>
                    <a:p>
                      <a:pPr marL="0" marR="0">
                        <a:lnSpc>
                          <a:spcPct val="150000"/>
                        </a:lnSpc>
                        <a:spcBef>
                          <a:spcPts val="0"/>
                        </a:spcBef>
                        <a:spcAft>
                          <a:spcPts val="800"/>
                        </a:spcAft>
                      </a:pPr>
                      <a:r>
                        <a:rPr lang="en-US" sz="1050">
                          <a:effectLst/>
                        </a:rPr>
                        <a:t>1580</a:t>
                      </a:r>
                      <a:endParaRPr lang="en-US" sz="1050">
                        <a:effectLst/>
                        <a:latin typeface="Calibri"/>
                        <a:ea typeface="Calibri"/>
                        <a:cs typeface="Arial"/>
                      </a:endParaRPr>
                    </a:p>
                  </a:txBody>
                  <a:tcPr marL="41764" marR="41764" marT="0" marB="0" anchor="ctr"/>
                </a:tc>
              </a:tr>
              <a:tr h="398300">
                <a:tc>
                  <a:txBody>
                    <a:bodyPr/>
                    <a:lstStyle/>
                    <a:p>
                      <a:pPr marL="0" marR="0">
                        <a:lnSpc>
                          <a:spcPct val="150000"/>
                        </a:lnSpc>
                        <a:spcBef>
                          <a:spcPts val="0"/>
                        </a:spcBef>
                        <a:spcAft>
                          <a:spcPts val="800"/>
                        </a:spcAft>
                      </a:pPr>
                      <a:r>
                        <a:rPr lang="en-US" sz="1050">
                          <a:effectLst/>
                        </a:rPr>
                        <a:t> A12</a:t>
                      </a:r>
                      <a:endParaRPr lang="en-US" sz="1050">
                        <a:effectLst/>
                        <a:latin typeface="Calibri"/>
                        <a:ea typeface="Calibri"/>
                        <a:cs typeface="Arial"/>
                      </a:endParaRPr>
                    </a:p>
                  </a:txBody>
                  <a:tcPr marL="41764" marR="41764" marT="0" marB="0" anchor="ctr"/>
                </a:tc>
                <a:tc>
                  <a:txBody>
                    <a:bodyPr/>
                    <a:lstStyle/>
                    <a:p>
                      <a:pPr marL="0" marR="0">
                        <a:lnSpc>
                          <a:spcPct val="150000"/>
                        </a:lnSpc>
                        <a:spcBef>
                          <a:spcPts val="0"/>
                        </a:spcBef>
                        <a:spcAft>
                          <a:spcPts val="800"/>
                        </a:spcAft>
                      </a:pPr>
                      <a:r>
                        <a:rPr lang="en-US" sz="1050">
                          <a:effectLst/>
                        </a:rPr>
                        <a:t>Steel</a:t>
                      </a:r>
                      <a:endParaRPr lang="en-US" sz="1050">
                        <a:effectLst/>
                        <a:latin typeface="Calibri"/>
                        <a:ea typeface="Calibri"/>
                        <a:cs typeface="Arial"/>
                      </a:endParaRPr>
                    </a:p>
                  </a:txBody>
                  <a:tcPr marL="41764" marR="41764" marT="0" marB="0" anchor="ctr"/>
                </a:tc>
                <a:tc>
                  <a:txBody>
                    <a:bodyPr/>
                    <a:lstStyle/>
                    <a:p>
                      <a:pPr marL="0" marR="0">
                        <a:lnSpc>
                          <a:spcPct val="150000"/>
                        </a:lnSpc>
                        <a:spcBef>
                          <a:spcPts val="0"/>
                        </a:spcBef>
                        <a:spcAft>
                          <a:spcPts val="800"/>
                        </a:spcAft>
                      </a:pPr>
                      <a:r>
                        <a:rPr lang="en-US" sz="1050">
                          <a:effectLst/>
                        </a:rPr>
                        <a:t> Building the structure</a:t>
                      </a:r>
                      <a:endParaRPr lang="en-US" sz="1050">
                        <a:effectLst/>
                        <a:latin typeface="Calibri"/>
                        <a:ea typeface="Calibri"/>
                        <a:cs typeface="Arial"/>
                      </a:endParaRPr>
                    </a:p>
                  </a:txBody>
                  <a:tcPr marL="41764" marR="41764" marT="0" marB="0" anchor="ctr"/>
                </a:tc>
                <a:tc>
                  <a:txBody>
                    <a:bodyPr/>
                    <a:lstStyle/>
                    <a:p>
                      <a:pPr marL="0" marR="0">
                        <a:lnSpc>
                          <a:spcPct val="150000"/>
                        </a:lnSpc>
                        <a:spcBef>
                          <a:spcPts val="0"/>
                        </a:spcBef>
                        <a:spcAft>
                          <a:spcPts val="800"/>
                        </a:spcAft>
                      </a:pPr>
                      <a:r>
                        <a:rPr lang="en-US" sz="1050">
                          <a:effectLst/>
                        </a:rPr>
                        <a:t>12</a:t>
                      </a:r>
                      <a:endParaRPr lang="en-US" sz="1050">
                        <a:effectLst/>
                        <a:latin typeface="Calibri"/>
                        <a:ea typeface="Calibri"/>
                        <a:cs typeface="Arial"/>
                      </a:endParaRPr>
                    </a:p>
                  </a:txBody>
                  <a:tcPr marL="41764" marR="41764" marT="0" marB="0" anchor="ctr"/>
                </a:tc>
                <a:tc>
                  <a:txBody>
                    <a:bodyPr/>
                    <a:lstStyle/>
                    <a:p>
                      <a:pPr marL="0" marR="0">
                        <a:lnSpc>
                          <a:spcPct val="150000"/>
                        </a:lnSpc>
                        <a:spcBef>
                          <a:spcPts val="0"/>
                        </a:spcBef>
                        <a:spcAft>
                          <a:spcPts val="800"/>
                        </a:spcAft>
                      </a:pPr>
                      <a:r>
                        <a:rPr lang="en-US" sz="1050">
                          <a:effectLst/>
                        </a:rPr>
                        <a:t>M</a:t>
                      </a:r>
                      <a:endParaRPr lang="en-US" sz="1050">
                        <a:effectLst/>
                        <a:latin typeface="Calibri"/>
                        <a:ea typeface="Calibri"/>
                        <a:cs typeface="Arial"/>
                      </a:endParaRPr>
                    </a:p>
                  </a:txBody>
                  <a:tcPr marL="41764" marR="41764" marT="0" marB="0" anchor="ctr"/>
                </a:tc>
                <a:tc>
                  <a:txBody>
                    <a:bodyPr/>
                    <a:lstStyle/>
                    <a:p>
                      <a:pPr marL="0" marR="0">
                        <a:lnSpc>
                          <a:spcPct val="150000"/>
                        </a:lnSpc>
                        <a:spcBef>
                          <a:spcPts val="0"/>
                        </a:spcBef>
                        <a:spcAft>
                          <a:spcPts val="800"/>
                        </a:spcAft>
                      </a:pPr>
                      <a:r>
                        <a:rPr lang="en-US" sz="1050">
                          <a:effectLst/>
                        </a:rPr>
                        <a:t>15</a:t>
                      </a:r>
                      <a:endParaRPr lang="en-US" sz="1050">
                        <a:effectLst/>
                        <a:latin typeface="Calibri"/>
                        <a:ea typeface="Calibri"/>
                        <a:cs typeface="Arial"/>
                      </a:endParaRPr>
                    </a:p>
                  </a:txBody>
                  <a:tcPr marL="41764" marR="41764" marT="0" marB="0" anchor="ctr"/>
                </a:tc>
                <a:tc>
                  <a:txBody>
                    <a:bodyPr/>
                    <a:lstStyle/>
                    <a:p>
                      <a:pPr marL="0" marR="0">
                        <a:lnSpc>
                          <a:spcPct val="150000"/>
                        </a:lnSpc>
                        <a:spcBef>
                          <a:spcPts val="0"/>
                        </a:spcBef>
                        <a:spcAft>
                          <a:spcPts val="800"/>
                        </a:spcAft>
                      </a:pPr>
                      <a:r>
                        <a:rPr lang="en-US" sz="1050">
                          <a:effectLst/>
                        </a:rPr>
                        <a:t>180</a:t>
                      </a:r>
                      <a:endParaRPr lang="en-US" sz="1050">
                        <a:effectLst/>
                        <a:latin typeface="Calibri"/>
                        <a:ea typeface="Calibri"/>
                        <a:cs typeface="Arial"/>
                      </a:endParaRPr>
                    </a:p>
                  </a:txBody>
                  <a:tcPr marL="41764" marR="41764" marT="0" marB="0" anchor="ctr"/>
                </a:tc>
              </a:tr>
              <a:tr h="660098">
                <a:tc>
                  <a:txBody>
                    <a:bodyPr/>
                    <a:lstStyle/>
                    <a:p>
                      <a:pPr marL="0" marR="0">
                        <a:lnSpc>
                          <a:spcPct val="150000"/>
                        </a:lnSpc>
                        <a:spcBef>
                          <a:spcPts val="0"/>
                        </a:spcBef>
                        <a:spcAft>
                          <a:spcPts val="800"/>
                        </a:spcAft>
                      </a:pPr>
                      <a:r>
                        <a:rPr lang="en-US" sz="1050">
                          <a:effectLst/>
                        </a:rPr>
                        <a:t> A13</a:t>
                      </a:r>
                      <a:endParaRPr lang="en-US" sz="1050">
                        <a:effectLst/>
                        <a:latin typeface="Calibri"/>
                        <a:ea typeface="Calibri"/>
                        <a:cs typeface="Arial"/>
                      </a:endParaRPr>
                    </a:p>
                  </a:txBody>
                  <a:tcPr marL="41764" marR="41764" marT="0" marB="0" anchor="ctr"/>
                </a:tc>
                <a:tc>
                  <a:txBody>
                    <a:bodyPr/>
                    <a:lstStyle/>
                    <a:p>
                      <a:pPr marL="0" marR="0">
                        <a:lnSpc>
                          <a:spcPct val="150000"/>
                        </a:lnSpc>
                        <a:spcBef>
                          <a:spcPts val="0"/>
                        </a:spcBef>
                        <a:spcAft>
                          <a:spcPts val="800"/>
                        </a:spcAft>
                      </a:pPr>
                      <a:r>
                        <a:rPr lang="en-US" sz="1050">
                          <a:effectLst/>
                        </a:rPr>
                        <a:t> Belt </a:t>
                      </a:r>
                      <a:endParaRPr lang="en-US" sz="1050">
                        <a:effectLst/>
                        <a:latin typeface="Calibri"/>
                        <a:ea typeface="Calibri"/>
                        <a:cs typeface="Arial"/>
                      </a:endParaRPr>
                    </a:p>
                  </a:txBody>
                  <a:tcPr marL="41764" marR="41764" marT="0" marB="0" anchor="ctr"/>
                </a:tc>
                <a:tc>
                  <a:txBody>
                    <a:bodyPr/>
                    <a:lstStyle/>
                    <a:p>
                      <a:pPr marL="0" marR="0">
                        <a:lnSpc>
                          <a:spcPct val="150000"/>
                        </a:lnSpc>
                        <a:spcBef>
                          <a:spcPts val="0"/>
                        </a:spcBef>
                        <a:spcAft>
                          <a:spcPts val="800"/>
                        </a:spcAft>
                      </a:pPr>
                      <a:r>
                        <a:rPr lang="en-US" sz="1050">
                          <a:effectLst/>
                        </a:rPr>
                        <a:t> To increase nylon pull strength by increasing the contact distance</a:t>
                      </a:r>
                      <a:endParaRPr lang="en-US" sz="1050">
                        <a:effectLst/>
                        <a:latin typeface="Calibri"/>
                        <a:ea typeface="Calibri"/>
                        <a:cs typeface="Arial"/>
                      </a:endParaRPr>
                    </a:p>
                  </a:txBody>
                  <a:tcPr marL="41764" marR="41764" marT="0" marB="0" anchor="ctr"/>
                </a:tc>
                <a:tc>
                  <a:txBody>
                    <a:bodyPr/>
                    <a:lstStyle/>
                    <a:p>
                      <a:pPr marL="0" marR="0" rtl="0">
                        <a:lnSpc>
                          <a:spcPct val="150000"/>
                        </a:lnSpc>
                        <a:spcBef>
                          <a:spcPts val="0"/>
                        </a:spcBef>
                        <a:spcAft>
                          <a:spcPts val="800"/>
                        </a:spcAft>
                      </a:pPr>
                      <a:r>
                        <a:rPr lang="en-US" sz="1050">
                          <a:effectLst/>
                        </a:rPr>
                        <a:t>2</a:t>
                      </a:r>
                      <a:endParaRPr lang="en-US" sz="1050">
                        <a:effectLst/>
                        <a:latin typeface="Calibri"/>
                        <a:ea typeface="Calibri"/>
                        <a:cs typeface="Arial"/>
                      </a:endParaRPr>
                    </a:p>
                  </a:txBody>
                  <a:tcPr marL="41764" marR="41764" marT="0" marB="0" anchor="ctr"/>
                </a:tc>
                <a:tc>
                  <a:txBody>
                    <a:bodyPr/>
                    <a:lstStyle/>
                    <a:p>
                      <a:pPr marL="0" marR="0">
                        <a:lnSpc>
                          <a:spcPct val="150000"/>
                        </a:lnSpc>
                        <a:spcBef>
                          <a:spcPts val="0"/>
                        </a:spcBef>
                        <a:spcAft>
                          <a:spcPts val="800"/>
                        </a:spcAft>
                      </a:pPr>
                      <a:r>
                        <a:rPr lang="en-US" sz="1050">
                          <a:effectLst/>
                        </a:rPr>
                        <a:t>M</a:t>
                      </a:r>
                      <a:endParaRPr lang="en-US" sz="1050">
                        <a:effectLst/>
                        <a:latin typeface="Calibri"/>
                        <a:ea typeface="Calibri"/>
                        <a:cs typeface="Arial"/>
                      </a:endParaRPr>
                    </a:p>
                  </a:txBody>
                  <a:tcPr marL="41764" marR="41764" marT="0" marB="0" anchor="ctr"/>
                </a:tc>
                <a:tc>
                  <a:txBody>
                    <a:bodyPr/>
                    <a:lstStyle/>
                    <a:p>
                      <a:pPr marL="0" marR="0">
                        <a:lnSpc>
                          <a:spcPct val="150000"/>
                        </a:lnSpc>
                        <a:spcBef>
                          <a:spcPts val="0"/>
                        </a:spcBef>
                        <a:spcAft>
                          <a:spcPts val="800"/>
                        </a:spcAft>
                      </a:pPr>
                      <a:r>
                        <a:rPr lang="en-US" sz="1050">
                          <a:effectLst/>
                        </a:rPr>
                        <a:t>12</a:t>
                      </a:r>
                      <a:endParaRPr lang="en-US" sz="1050">
                        <a:effectLst/>
                        <a:latin typeface="Calibri"/>
                        <a:ea typeface="Calibri"/>
                        <a:cs typeface="Arial"/>
                      </a:endParaRPr>
                    </a:p>
                  </a:txBody>
                  <a:tcPr marL="41764" marR="41764" marT="0" marB="0" anchor="ctr"/>
                </a:tc>
                <a:tc>
                  <a:txBody>
                    <a:bodyPr/>
                    <a:lstStyle/>
                    <a:p>
                      <a:pPr marL="0" marR="0">
                        <a:lnSpc>
                          <a:spcPct val="150000"/>
                        </a:lnSpc>
                        <a:spcBef>
                          <a:spcPts val="0"/>
                        </a:spcBef>
                        <a:spcAft>
                          <a:spcPts val="800"/>
                        </a:spcAft>
                      </a:pPr>
                      <a:r>
                        <a:rPr lang="en-US" sz="1050">
                          <a:effectLst/>
                        </a:rPr>
                        <a:t>24</a:t>
                      </a:r>
                      <a:endParaRPr lang="en-US" sz="1050">
                        <a:effectLst/>
                        <a:latin typeface="Calibri"/>
                        <a:ea typeface="Calibri"/>
                        <a:cs typeface="Arial"/>
                      </a:endParaRPr>
                    </a:p>
                  </a:txBody>
                  <a:tcPr marL="41764" marR="41764" marT="0" marB="0" anchor="ctr"/>
                </a:tc>
              </a:tr>
              <a:tr h="440066">
                <a:tc>
                  <a:txBody>
                    <a:bodyPr/>
                    <a:lstStyle/>
                    <a:p>
                      <a:pPr marL="0" marR="0">
                        <a:lnSpc>
                          <a:spcPct val="150000"/>
                        </a:lnSpc>
                        <a:spcBef>
                          <a:spcPts val="0"/>
                        </a:spcBef>
                        <a:spcAft>
                          <a:spcPts val="800"/>
                        </a:spcAft>
                      </a:pPr>
                      <a:r>
                        <a:rPr lang="en-US" sz="1050">
                          <a:effectLst/>
                        </a:rPr>
                        <a:t>A14</a:t>
                      </a:r>
                      <a:endParaRPr lang="en-US" sz="1050">
                        <a:effectLst/>
                        <a:latin typeface="Calibri"/>
                        <a:ea typeface="Calibri"/>
                        <a:cs typeface="Arial"/>
                      </a:endParaRPr>
                    </a:p>
                  </a:txBody>
                  <a:tcPr marL="41764" marR="41764" marT="0" marB="0" anchor="ctr"/>
                </a:tc>
                <a:tc>
                  <a:txBody>
                    <a:bodyPr/>
                    <a:lstStyle/>
                    <a:p>
                      <a:pPr marL="0" marR="0">
                        <a:lnSpc>
                          <a:spcPct val="150000"/>
                        </a:lnSpc>
                        <a:spcBef>
                          <a:spcPts val="0"/>
                        </a:spcBef>
                        <a:spcAft>
                          <a:spcPts val="800"/>
                        </a:spcAft>
                      </a:pPr>
                      <a:r>
                        <a:rPr lang="en-US" sz="1050">
                          <a:effectLst/>
                        </a:rPr>
                        <a:t>Iron bar</a:t>
                      </a:r>
                      <a:endParaRPr lang="en-US" sz="1050">
                        <a:effectLst/>
                        <a:latin typeface="Calibri"/>
                        <a:ea typeface="Calibri"/>
                        <a:cs typeface="Arial"/>
                      </a:endParaRPr>
                    </a:p>
                  </a:txBody>
                  <a:tcPr marL="41764" marR="41764" marT="0" marB="0" anchor="ctr"/>
                </a:tc>
                <a:tc>
                  <a:txBody>
                    <a:bodyPr/>
                    <a:lstStyle/>
                    <a:p>
                      <a:pPr marL="0" marR="0">
                        <a:lnSpc>
                          <a:spcPct val="150000"/>
                        </a:lnSpc>
                        <a:spcBef>
                          <a:spcPts val="0"/>
                        </a:spcBef>
                        <a:spcAft>
                          <a:spcPts val="800"/>
                        </a:spcAft>
                      </a:pPr>
                      <a:r>
                        <a:rPr lang="en-US" sz="1050">
                          <a:effectLst/>
                        </a:rPr>
                        <a:t>Connect the sub-hopper with the equivalent weight</a:t>
                      </a:r>
                      <a:endParaRPr lang="en-US" sz="1050">
                        <a:effectLst/>
                        <a:latin typeface="Calibri"/>
                        <a:ea typeface="Calibri"/>
                        <a:cs typeface="Arial"/>
                      </a:endParaRPr>
                    </a:p>
                  </a:txBody>
                  <a:tcPr marL="41764" marR="41764" marT="0" marB="0" anchor="ctr"/>
                </a:tc>
                <a:tc>
                  <a:txBody>
                    <a:bodyPr/>
                    <a:lstStyle/>
                    <a:p>
                      <a:pPr marL="0" marR="0">
                        <a:lnSpc>
                          <a:spcPct val="150000"/>
                        </a:lnSpc>
                        <a:spcBef>
                          <a:spcPts val="0"/>
                        </a:spcBef>
                        <a:spcAft>
                          <a:spcPts val="800"/>
                        </a:spcAft>
                      </a:pPr>
                      <a:r>
                        <a:rPr lang="en-US" sz="1050">
                          <a:effectLst/>
                        </a:rPr>
                        <a:t>1</a:t>
                      </a:r>
                      <a:endParaRPr lang="en-US" sz="1050">
                        <a:effectLst/>
                        <a:latin typeface="Calibri"/>
                        <a:ea typeface="Calibri"/>
                        <a:cs typeface="Arial"/>
                      </a:endParaRPr>
                    </a:p>
                  </a:txBody>
                  <a:tcPr marL="41764" marR="41764" marT="0" marB="0" anchor="ctr"/>
                </a:tc>
                <a:tc>
                  <a:txBody>
                    <a:bodyPr/>
                    <a:lstStyle/>
                    <a:p>
                      <a:pPr marL="0" marR="0">
                        <a:lnSpc>
                          <a:spcPct val="150000"/>
                        </a:lnSpc>
                        <a:spcBef>
                          <a:spcPts val="0"/>
                        </a:spcBef>
                        <a:spcAft>
                          <a:spcPts val="800"/>
                        </a:spcAft>
                      </a:pPr>
                      <a:r>
                        <a:rPr lang="en-US" sz="1050">
                          <a:effectLst/>
                        </a:rPr>
                        <a:t>M</a:t>
                      </a:r>
                      <a:endParaRPr lang="en-US" sz="1050">
                        <a:effectLst/>
                        <a:latin typeface="Calibri"/>
                        <a:ea typeface="Calibri"/>
                        <a:cs typeface="Arial"/>
                      </a:endParaRPr>
                    </a:p>
                  </a:txBody>
                  <a:tcPr marL="41764" marR="41764" marT="0" marB="0" anchor="ctr"/>
                </a:tc>
                <a:tc>
                  <a:txBody>
                    <a:bodyPr/>
                    <a:lstStyle/>
                    <a:p>
                      <a:pPr marL="0" marR="0">
                        <a:lnSpc>
                          <a:spcPct val="150000"/>
                        </a:lnSpc>
                        <a:spcBef>
                          <a:spcPts val="0"/>
                        </a:spcBef>
                        <a:spcAft>
                          <a:spcPts val="800"/>
                        </a:spcAft>
                      </a:pPr>
                      <a:r>
                        <a:rPr lang="en-US" sz="1050">
                          <a:effectLst/>
                        </a:rPr>
                        <a:t>25</a:t>
                      </a:r>
                      <a:endParaRPr lang="en-US" sz="1050">
                        <a:effectLst/>
                        <a:latin typeface="Calibri"/>
                        <a:ea typeface="Calibri"/>
                        <a:cs typeface="Arial"/>
                      </a:endParaRPr>
                    </a:p>
                  </a:txBody>
                  <a:tcPr marL="41764" marR="41764" marT="0" marB="0" anchor="ctr"/>
                </a:tc>
                <a:tc>
                  <a:txBody>
                    <a:bodyPr/>
                    <a:lstStyle/>
                    <a:p>
                      <a:pPr marL="0" marR="0">
                        <a:lnSpc>
                          <a:spcPct val="150000"/>
                        </a:lnSpc>
                        <a:spcBef>
                          <a:spcPts val="0"/>
                        </a:spcBef>
                        <a:spcAft>
                          <a:spcPts val="800"/>
                        </a:spcAft>
                      </a:pPr>
                      <a:r>
                        <a:rPr lang="en-US" sz="1050">
                          <a:effectLst/>
                        </a:rPr>
                        <a:t>25</a:t>
                      </a:r>
                      <a:endParaRPr lang="en-US" sz="1050">
                        <a:effectLst/>
                        <a:latin typeface="Calibri"/>
                        <a:ea typeface="Calibri"/>
                        <a:cs typeface="Arial"/>
                      </a:endParaRPr>
                    </a:p>
                  </a:txBody>
                  <a:tcPr marL="41764" marR="41764" marT="0" marB="0" anchor="ctr"/>
                </a:tc>
              </a:tr>
              <a:tr h="398300">
                <a:tc>
                  <a:txBody>
                    <a:bodyPr/>
                    <a:lstStyle/>
                    <a:p>
                      <a:pPr marL="0" marR="0">
                        <a:lnSpc>
                          <a:spcPct val="150000"/>
                        </a:lnSpc>
                        <a:spcBef>
                          <a:spcPts val="0"/>
                        </a:spcBef>
                        <a:spcAft>
                          <a:spcPts val="800"/>
                        </a:spcAft>
                      </a:pPr>
                      <a:r>
                        <a:rPr lang="en-US" sz="1050">
                          <a:effectLst/>
                        </a:rPr>
                        <a:t>A15</a:t>
                      </a:r>
                      <a:endParaRPr lang="en-US" sz="1050">
                        <a:effectLst/>
                        <a:latin typeface="Calibri"/>
                        <a:ea typeface="Calibri"/>
                        <a:cs typeface="Arial"/>
                      </a:endParaRPr>
                    </a:p>
                  </a:txBody>
                  <a:tcPr marL="41764" marR="41764" marT="0" marB="0" anchor="ctr"/>
                </a:tc>
                <a:tc>
                  <a:txBody>
                    <a:bodyPr/>
                    <a:lstStyle/>
                    <a:p>
                      <a:pPr marL="0" marR="0">
                        <a:lnSpc>
                          <a:spcPct val="150000"/>
                        </a:lnSpc>
                        <a:spcBef>
                          <a:spcPts val="0"/>
                        </a:spcBef>
                        <a:spcAft>
                          <a:spcPts val="800"/>
                        </a:spcAft>
                      </a:pPr>
                      <a:r>
                        <a:rPr lang="en-US" sz="1050">
                          <a:effectLst/>
                        </a:rPr>
                        <a:t>Standard blocks</a:t>
                      </a:r>
                      <a:endParaRPr lang="en-US" sz="1050">
                        <a:effectLst/>
                        <a:latin typeface="Calibri"/>
                        <a:ea typeface="Calibri"/>
                        <a:cs typeface="Arial"/>
                      </a:endParaRPr>
                    </a:p>
                  </a:txBody>
                  <a:tcPr marL="41764" marR="41764" marT="0" marB="0" anchor="ctr"/>
                </a:tc>
                <a:tc>
                  <a:txBody>
                    <a:bodyPr/>
                    <a:lstStyle/>
                    <a:p>
                      <a:pPr marL="0" marR="0">
                        <a:lnSpc>
                          <a:spcPct val="150000"/>
                        </a:lnSpc>
                        <a:spcBef>
                          <a:spcPts val="0"/>
                        </a:spcBef>
                        <a:spcAft>
                          <a:spcPts val="800"/>
                        </a:spcAft>
                      </a:pPr>
                      <a:r>
                        <a:rPr lang="en-US" sz="1050">
                          <a:effectLst/>
                        </a:rPr>
                        <a:t>Balance the weight</a:t>
                      </a:r>
                      <a:endParaRPr lang="en-US" sz="1050">
                        <a:effectLst/>
                        <a:latin typeface="Calibri"/>
                        <a:ea typeface="Calibri"/>
                        <a:cs typeface="Arial"/>
                      </a:endParaRPr>
                    </a:p>
                  </a:txBody>
                  <a:tcPr marL="41764" marR="41764" marT="0" marB="0" anchor="ctr"/>
                </a:tc>
                <a:tc>
                  <a:txBody>
                    <a:bodyPr/>
                    <a:lstStyle/>
                    <a:p>
                      <a:pPr marL="0" marR="0">
                        <a:lnSpc>
                          <a:spcPct val="150000"/>
                        </a:lnSpc>
                        <a:spcBef>
                          <a:spcPts val="0"/>
                        </a:spcBef>
                        <a:spcAft>
                          <a:spcPts val="800"/>
                        </a:spcAft>
                      </a:pPr>
                      <a:r>
                        <a:rPr lang="en-US" sz="1050">
                          <a:effectLst/>
                        </a:rPr>
                        <a:t>5</a:t>
                      </a:r>
                      <a:endParaRPr lang="en-US" sz="1050">
                        <a:effectLst/>
                        <a:latin typeface="Calibri"/>
                        <a:ea typeface="Calibri"/>
                        <a:cs typeface="Arial"/>
                      </a:endParaRPr>
                    </a:p>
                  </a:txBody>
                  <a:tcPr marL="41764" marR="41764" marT="0" marB="0" anchor="ctr"/>
                </a:tc>
                <a:tc>
                  <a:txBody>
                    <a:bodyPr/>
                    <a:lstStyle/>
                    <a:p>
                      <a:pPr marL="0" marR="0">
                        <a:lnSpc>
                          <a:spcPct val="150000"/>
                        </a:lnSpc>
                        <a:spcBef>
                          <a:spcPts val="0"/>
                        </a:spcBef>
                        <a:spcAft>
                          <a:spcPts val="800"/>
                        </a:spcAft>
                      </a:pPr>
                      <a:r>
                        <a:rPr lang="en-US" sz="1050">
                          <a:effectLst/>
                        </a:rPr>
                        <a:t>Kg</a:t>
                      </a:r>
                      <a:endParaRPr lang="en-US" sz="1050">
                        <a:effectLst/>
                        <a:latin typeface="Calibri"/>
                        <a:ea typeface="Calibri"/>
                        <a:cs typeface="Arial"/>
                      </a:endParaRPr>
                    </a:p>
                  </a:txBody>
                  <a:tcPr marL="41764" marR="41764" marT="0" marB="0" anchor="ctr"/>
                </a:tc>
                <a:tc>
                  <a:txBody>
                    <a:bodyPr/>
                    <a:lstStyle/>
                    <a:p>
                      <a:pPr marL="0" marR="0">
                        <a:lnSpc>
                          <a:spcPct val="150000"/>
                        </a:lnSpc>
                        <a:spcBef>
                          <a:spcPts val="0"/>
                        </a:spcBef>
                        <a:spcAft>
                          <a:spcPts val="800"/>
                        </a:spcAft>
                      </a:pPr>
                      <a:r>
                        <a:rPr lang="en-US" sz="1050">
                          <a:effectLst/>
                        </a:rPr>
                        <a:t>10</a:t>
                      </a:r>
                      <a:endParaRPr lang="en-US" sz="1050">
                        <a:effectLst/>
                        <a:latin typeface="Calibri"/>
                        <a:ea typeface="Calibri"/>
                        <a:cs typeface="Arial"/>
                      </a:endParaRPr>
                    </a:p>
                  </a:txBody>
                  <a:tcPr marL="41764" marR="41764" marT="0" marB="0" anchor="ctr"/>
                </a:tc>
                <a:tc>
                  <a:txBody>
                    <a:bodyPr/>
                    <a:lstStyle/>
                    <a:p>
                      <a:pPr marL="0" marR="0">
                        <a:lnSpc>
                          <a:spcPct val="150000"/>
                        </a:lnSpc>
                        <a:spcBef>
                          <a:spcPts val="0"/>
                        </a:spcBef>
                        <a:spcAft>
                          <a:spcPts val="800"/>
                        </a:spcAft>
                      </a:pPr>
                      <a:r>
                        <a:rPr lang="en-US" sz="1050">
                          <a:effectLst/>
                        </a:rPr>
                        <a:t>10</a:t>
                      </a:r>
                      <a:endParaRPr lang="en-US" sz="1050">
                        <a:effectLst/>
                        <a:latin typeface="Calibri"/>
                        <a:ea typeface="Calibri"/>
                        <a:cs typeface="Arial"/>
                      </a:endParaRPr>
                    </a:p>
                  </a:txBody>
                  <a:tcPr marL="41764" marR="41764" marT="0" marB="0" anchor="ctr"/>
                </a:tc>
              </a:tr>
              <a:tr h="878193">
                <a:tc>
                  <a:txBody>
                    <a:bodyPr/>
                    <a:lstStyle/>
                    <a:p>
                      <a:pPr marL="0" marR="0">
                        <a:lnSpc>
                          <a:spcPct val="150000"/>
                        </a:lnSpc>
                        <a:spcBef>
                          <a:spcPts val="0"/>
                        </a:spcBef>
                        <a:spcAft>
                          <a:spcPts val="800"/>
                        </a:spcAft>
                      </a:pPr>
                      <a:r>
                        <a:rPr lang="en-US" sz="1050">
                          <a:effectLst/>
                        </a:rPr>
                        <a:t>A16</a:t>
                      </a:r>
                      <a:endParaRPr lang="en-US" sz="1050">
                        <a:effectLst/>
                        <a:latin typeface="Calibri"/>
                        <a:ea typeface="Calibri"/>
                        <a:cs typeface="Arial"/>
                      </a:endParaRPr>
                    </a:p>
                  </a:txBody>
                  <a:tcPr marL="41764" marR="41764" marT="0" marB="0" anchor="ctr"/>
                </a:tc>
                <a:tc>
                  <a:txBody>
                    <a:bodyPr/>
                    <a:lstStyle/>
                    <a:p>
                      <a:pPr marL="0" marR="0">
                        <a:lnSpc>
                          <a:spcPct val="150000"/>
                        </a:lnSpc>
                        <a:spcBef>
                          <a:spcPts val="0"/>
                        </a:spcBef>
                        <a:spcAft>
                          <a:spcPts val="800"/>
                        </a:spcAft>
                      </a:pPr>
                      <a:r>
                        <a:rPr lang="en-US" sz="1050">
                          <a:effectLst/>
                        </a:rPr>
                        <a:t> </a:t>
                      </a:r>
                    </a:p>
                    <a:p>
                      <a:pPr marL="0" marR="0">
                        <a:lnSpc>
                          <a:spcPct val="150000"/>
                        </a:lnSpc>
                        <a:spcBef>
                          <a:spcPts val="0"/>
                        </a:spcBef>
                        <a:spcAft>
                          <a:spcPts val="800"/>
                        </a:spcAft>
                      </a:pPr>
                      <a:r>
                        <a:rPr lang="en-US" sz="1050">
                          <a:effectLst/>
                        </a:rPr>
                        <a:t>PLC </a:t>
                      </a:r>
                    </a:p>
                    <a:p>
                      <a:pPr marL="0" marR="0">
                        <a:lnSpc>
                          <a:spcPct val="150000"/>
                        </a:lnSpc>
                        <a:spcBef>
                          <a:spcPts val="0"/>
                        </a:spcBef>
                        <a:spcAft>
                          <a:spcPts val="800"/>
                        </a:spcAft>
                      </a:pPr>
                      <a:r>
                        <a:rPr lang="en-US" sz="1050">
                          <a:effectLst/>
                        </a:rPr>
                        <a:t> </a:t>
                      </a:r>
                      <a:endParaRPr lang="en-US" sz="1050">
                        <a:effectLst/>
                        <a:latin typeface="Calibri"/>
                        <a:ea typeface="Calibri"/>
                        <a:cs typeface="Arial"/>
                      </a:endParaRPr>
                    </a:p>
                  </a:txBody>
                  <a:tcPr marL="41764" marR="41764" marT="0" marB="0" anchor="ctr"/>
                </a:tc>
                <a:tc>
                  <a:txBody>
                    <a:bodyPr/>
                    <a:lstStyle/>
                    <a:p>
                      <a:pPr marL="0" marR="0">
                        <a:lnSpc>
                          <a:spcPct val="150000"/>
                        </a:lnSpc>
                        <a:spcBef>
                          <a:spcPts val="0"/>
                        </a:spcBef>
                        <a:spcAft>
                          <a:spcPts val="800"/>
                        </a:spcAft>
                      </a:pPr>
                      <a:r>
                        <a:rPr lang="en-US" sz="1050">
                          <a:effectLst/>
                        </a:rPr>
                        <a:t>adapted for the control of manufacturing processes,</a:t>
                      </a:r>
                      <a:endParaRPr lang="en-US" sz="1050">
                        <a:effectLst/>
                        <a:latin typeface="Calibri"/>
                        <a:ea typeface="Calibri"/>
                        <a:cs typeface="Arial"/>
                      </a:endParaRPr>
                    </a:p>
                  </a:txBody>
                  <a:tcPr marL="41764" marR="41764" marT="0" marB="0" anchor="ctr"/>
                </a:tc>
                <a:tc>
                  <a:txBody>
                    <a:bodyPr/>
                    <a:lstStyle/>
                    <a:p>
                      <a:pPr marL="0" marR="0">
                        <a:lnSpc>
                          <a:spcPct val="150000"/>
                        </a:lnSpc>
                        <a:spcBef>
                          <a:spcPts val="0"/>
                        </a:spcBef>
                        <a:spcAft>
                          <a:spcPts val="800"/>
                        </a:spcAft>
                      </a:pPr>
                      <a:r>
                        <a:rPr lang="en-US" sz="1050">
                          <a:effectLst/>
                        </a:rPr>
                        <a:t>1</a:t>
                      </a:r>
                      <a:endParaRPr lang="en-US" sz="1050">
                        <a:effectLst/>
                        <a:latin typeface="Calibri"/>
                        <a:ea typeface="Calibri"/>
                        <a:cs typeface="Arial"/>
                      </a:endParaRPr>
                    </a:p>
                  </a:txBody>
                  <a:tcPr marL="41764" marR="41764" marT="0" marB="0" anchor="ctr"/>
                </a:tc>
                <a:tc>
                  <a:txBody>
                    <a:bodyPr/>
                    <a:lstStyle/>
                    <a:p>
                      <a:pPr marL="0" marR="0">
                        <a:lnSpc>
                          <a:spcPct val="150000"/>
                        </a:lnSpc>
                        <a:spcBef>
                          <a:spcPts val="0"/>
                        </a:spcBef>
                        <a:spcAft>
                          <a:spcPts val="800"/>
                        </a:spcAft>
                      </a:pPr>
                      <a:r>
                        <a:rPr lang="en-US" sz="1050">
                          <a:effectLst/>
                        </a:rPr>
                        <a:t>QTY</a:t>
                      </a:r>
                      <a:endParaRPr lang="en-US" sz="1050">
                        <a:effectLst/>
                        <a:latin typeface="Calibri"/>
                        <a:ea typeface="Calibri"/>
                        <a:cs typeface="Arial"/>
                      </a:endParaRPr>
                    </a:p>
                  </a:txBody>
                  <a:tcPr marL="41764" marR="41764" marT="0" marB="0" anchor="ctr"/>
                </a:tc>
                <a:tc>
                  <a:txBody>
                    <a:bodyPr/>
                    <a:lstStyle/>
                    <a:p>
                      <a:pPr marL="0" marR="0">
                        <a:lnSpc>
                          <a:spcPct val="150000"/>
                        </a:lnSpc>
                        <a:spcBef>
                          <a:spcPts val="0"/>
                        </a:spcBef>
                        <a:spcAft>
                          <a:spcPts val="800"/>
                        </a:spcAft>
                      </a:pPr>
                      <a:r>
                        <a:rPr lang="en-US" sz="1050">
                          <a:effectLst/>
                        </a:rPr>
                        <a:t>200</a:t>
                      </a:r>
                      <a:endParaRPr lang="en-US" sz="1050">
                        <a:effectLst/>
                        <a:latin typeface="Calibri"/>
                        <a:ea typeface="Calibri"/>
                        <a:cs typeface="Arial"/>
                      </a:endParaRPr>
                    </a:p>
                  </a:txBody>
                  <a:tcPr marL="41764" marR="41764" marT="0" marB="0" anchor="ctr"/>
                </a:tc>
                <a:tc>
                  <a:txBody>
                    <a:bodyPr/>
                    <a:lstStyle/>
                    <a:p>
                      <a:pPr marL="0" marR="0">
                        <a:lnSpc>
                          <a:spcPct val="150000"/>
                        </a:lnSpc>
                        <a:spcBef>
                          <a:spcPts val="0"/>
                        </a:spcBef>
                        <a:spcAft>
                          <a:spcPts val="800"/>
                        </a:spcAft>
                      </a:pPr>
                      <a:r>
                        <a:rPr lang="en-US" sz="1050" dirty="0">
                          <a:effectLst/>
                        </a:rPr>
                        <a:t>200</a:t>
                      </a:r>
                      <a:endParaRPr lang="en-US" sz="1050" dirty="0">
                        <a:effectLst/>
                        <a:latin typeface="Calibri"/>
                        <a:ea typeface="Calibri"/>
                        <a:cs typeface="Arial"/>
                      </a:endParaRPr>
                    </a:p>
                  </a:txBody>
                  <a:tcPr marL="41764" marR="41764" marT="0" marB="0" anchor="ctr"/>
                </a:tc>
              </a:tr>
            </a:tbl>
          </a:graphicData>
        </a:graphic>
      </p:graphicFrame>
    </p:spTree>
    <p:extLst>
      <p:ext uri="{BB962C8B-B14F-4D97-AF65-F5344CB8AC3E}">
        <p14:creationId xmlns:p14="http://schemas.microsoft.com/office/powerpoint/2010/main" val="234955366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extLst>
              <p:ext uri="{D42A27DB-BD31-4B8C-83A1-F6EECF244321}">
                <p14:modId xmlns:p14="http://schemas.microsoft.com/office/powerpoint/2010/main" val="3133187023"/>
              </p:ext>
            </p:extLst>
          </p:nvPr>
        </p:nvGraphicFramePr>
        <p:xfrm>
          <a:off x="0" y="291920"/>
          <a:ext cx="7924801" cy="5867401"/>
        </p:xfrm>
        <a:graphic>
          <a:graphicData uri="http://schemas.openxmlformats.org/drawingml/2006/table">
            <a:tbl>
              <a:tblPr>
                <a:tableStyleId>{5C22544A-7EE6-4342-B048-85BDC9FD1C3A}</a:tableStyleId>
              </a:tblPr>
              <a:tblGrid>
                <a:gridCol w="1201705"/>
                <a:gridCol w="1452611"/>
                <a:gridCol w="2233206"/>
                <a:gridCol w="594251"/>
                <a:gridCol w="726306"/>
                <a:gridCol w="726306"/>
                <a:gridCol w="990416"/>
              </a:tblGrid>
              <a:tr h="1589198">
                <a:tc>
                  <a:txBody>
                    <a:bodyPr/>
                    <a:lstStyle/>
                    <a:p>
                      <a:pPr marL="0" marR="0">
                        <a:lnSpc>
                          <a:spcPct val="150000"/>
                        </a:lnSpc>
                        <a:spcBef>
                          <a:spcPts val="0"/>
                        </a:spcBef>
                        <a:spcAft>
                          <a:spcPts val="800"/>
                        </a:spcAft>
                      </a:pPr>
                      <a:r>
                        <a:rPr lang="en-US" sz="1200" dirty="0">
                          <a:effectLst/>
                        </a:rPr>
                        <a:t>A17</a:t>
                      </a:r>
                      <a:endParaRPr lang="en-US" sz="1100" dirty="0">
                        <a:effectLst/>
                        <a:latin typeface="Calibri"/>
                        <a:ea typeface="Calibri"/>
                        <a:cs typeface="Arial"/>
                      </a:endParaRPr>
                    </a:p>
                  </a:txBody>
                  <a:tcPr marL="68580" marR="68580" marT="0" marB="0" anchor="ctr"/>
                </a:tc>
                <a:tc>
                  <a:txBody>
                    <a:bodyPr/>
                    <a:lstStyle/>
                    <a:p>
                      <a:pPr marL="0" marR="0">
                        <a:lnSpc>
                          <a:spcPct val="150000"/>
                        </a:lnSpc>
                        <a:spcBef>
                          <a:spcPts val="0"/>
                        </a:spcBef>
                        <a:spcAft>
                          <a:spcPts val="800"/>
                        </a:spcAft>
                      </a:pPr>
                      <a:r>
                        <a:rPr lang="en-US" sz="1200">
                          <a:effectLst/>
                        </a:rPr>
                        <a:t>Sensors</a:t>
                      </a:r>
                      <a:endParaRPr lang="en-US" sz="1100">
                        <a:effectLst/>
                        <a:latin typeface="Calibri"/>
                        <a:ea typeface="Calibri"/>
                        <a:cs typeface="Arial"/>
                      </a:endParaRPr>
                    </a:p>
                  </a:txBody>
                  <a:tcPr marL="68580" marR="68580" marT="0" marB="0" anchor="ctr"/>
                </a:tc>
                <a:tc>
                  <a:txBody>
                    <a:bodyPr/>
                    <a:lstStyle/>
                    <a:p>
                      <a:pPr marL="0" marR="0">
                        <a:lnSpc>
                          <a:spcPct val="150000"/>
                        </a:lnSpc>
                        <a:spcBef>
                          <a:spcPts val="0"/>
                        </a:spcBef>
                        <a:spcAft>
                          <a:spcPts val="800"/>
                        </a:spcAft>
                      </a:pPr>
                      <a:r>
                        <a:rPr lang="en-US" sz="1200">
                          <a:effectLst/>
                        </a:rPr>
                        <a:t> to detect events or changes in its environment and send the information to other electronics</a:t>
                      </a:r>
                      <a:endParaRPr lang="en-US" sz="1100">
                        <a:effectLst/>
                        <a:latin typeface="Calibri"/>
                        <a:ea typeface="Calibri"/>
                        <a:cs typeface="Arial"/>
                      </a:endParaRPr>
                    </a:p>
                  </a:txBody>
                  <a:tcPr marL="68580" marR="68580" marT="0" marB="0" anchor="ctr"/>
                </a:tc>
                <a:tc>
                  <a:txBody>
                    <a:bodyPr/>
                    <a:lstStyle/>
                    <a:p>
                      <a:pPr marL="0" marR="0">
                        <a:lnSpc>
                          <a:spcPct val="150000"/>
                        </a:lnSpc>
                        <a:spcBef>
                          <a:spcPts val="0"/>
                        </a:spcBef>
                        <a:spcAft>
                          <a:spcPts val="800"/>
                        </a:spcAft>
                      </a:pPr>
                      <a:r>
                        <a:rPr lang="en-US" sz="1200">
                          <a:effectLst/>
                        </a:rPr>
                        <a:t>2</a:t>
                      </a:r>
                      <a:endParaRPr lang="en-US" sz="1100">
                        <a:effectLst/>
                        <a:latin typeface="Calibri"/>
                        <a:ea typeface="Calibri"/>
                        <a:cs typeface="Arial"/>
                      </a:endParaRPr>
                    </a:p>
                  </a:txBody>
                  <a:tcPr marL="68580" marR="68580" marT="0" marB="0" anchor="ctr"/>
                </a:tc>
                <a:tc>
                  <a:txBody>
                    <a:bodyPr/>
                    <a:lstStyle/>
                    <a:p>
                      <a:pPr marL="0" marR="0">
                        <a:lnSpc>
                          <a:spcPct val="150000"/>
                        </a:lnSpc>
                        <a:spcBef>
                          <a:spcPts val="0"/>
                        </a:spcBef>
                        <a:spcAft>
                          <a:spcPts val="800"/>
                        </a:spcAft>
                      </a:pPr>
                      <a:r>
                        <a:rPr lang="en-US" sz="1200">
                          <a:effectLst/>
                        </a:rPr>
                        <a:t>QTY</a:t>
                      </a:r>
                      <a:endParaRPr lang="en-US" sz="1100">
                        <a:effectLst/>
                        <a:latin typeface="Calibri"/>
                        <a:ea typeface="Calibri"/>
                        <a:cs typeface="Arial"/>
                      </a:endParaRPr>
                    </a:p>
                  </a:txBody>
                  <a:tcPr marL="68580" marR="68580" marT="0" marB="0" anchor="ctr"/>
                </a:tc>
                <a:tc>
                  <a:txBody>
                    <a:bodyPr/>
                    <a:lstStyle/>
                    <a:p>
                      <a:pPr marL="0" marR="0">
                        <a:lnSpc>
                          <a:spcPct val="150000"/>
                        </a:lnSpc>
                        <a:spcBef>
                          <a:spcPts val="0"/>
                        </a:spcBef>
                        <a:spcAft>
                          <a:spcPts val="800"/>
                        </a:spcAft>
                      </a:pPr>
                      <a:r>
                        <a:rPr lang="en-US" sz="1200">
                          <a:effectLst/>
                        </a:rPr>
                        <a:t>25</a:t>
                      </a:r>
                      <a:endParaRPr lang="en-US" sz="1100">
                        <a:effectLst/>
                        <a:latin typeface="Calibri"/>
                        <a:ea typeface="Calibri"/>
                        <a:cs typeface="Arial"/>
                      </a:endParaRPr>
                    </a:p>
                  </a:txBody>
                  <a:tcPr marL="68580" marR="68580" marT="0" marB="0" anchor="ctr"/>
                </a:tc>
                <a:tc>
                  <a:txBody>
                    <a:bodyPr/>
                    <a:lstStyle/>
                    <a:p>
                      <a:pPr marL="0" marR="0">
                        <a:lnSpc>
                          <a:spcPct val="150000"/>
                        </a:lnSpc>
                        <a:spcBef>
                          <a:spcPts val="0"/>
                        </a:spcBef>
                        <a:spcAft>
                          <a:spcPts val="800"/>
                        </a:spcAft>
                      </a:pPr>
                      <a:r>
                        <a:rPr lang="en-US" sz="1200">
                          <a:effectLst/>
                        </a:rPr>
                        <a:t>50</a:t>
                      </a:r>
                      <a:endParaRPr lang="en-US" sz="1100">
                        <a:effectLst/>
                        <a:latin typeface="Calibri"/>
                        <a:ea typeface="Calibri"/>
                        <a:cs typeface="Arial"/>
                      </a:endParaRPr>
                    </a:p>
                  </a:txBody>
                  <a:tcPr marL="68580" marR="68580" marT="0" marB="0" anchor="ctr"/>
                </a:tc>
              </a:tr>
              <a:tr h="2148070">
                <a:tc>
                  <a:txBody>
                    <a:bodyPr/>
                    <a:lstStyle/>
                    <a:p>
                      <a:pPr marL="0" marR="0">
                        <a:lnSpc>
                          <a:spcPct val="150000"/>
                        </a:lnSpc>
                        <a:spcBef>
                          <a:spcPts val="0"/>
                        </a:spcBef>
                        <a:spcAft>
                          <a:spcPts val="800"/>
                        </a:spcAft>
                      </a:pPr>
                      <a:r>
                        <a:rPr lang="en-US" sz="1200">
                          <a:effectLst/>
                        </a:rPr>
                        <a:t>A18</a:t>
                      </a:r>
                      <a:endParaRPr lang="en-US" sz="1100">
                        <a:effectLst/>
                        <a:latin typeface="Calibri"/>
                        <a:ea typeface="Calibri"/>
                        <a:cs typeface="Arial"/>
                      </a:endParaRPr>
                    </a:p>
                  </a:txBody>
                  <a:tcPr marL="68580" marR="68580" marT="0" marB="0" anchor="ctr"/>
                </a:tc>
                <a:tc>
                  <a:txBody>
                    <a:bodyPr/>
                    <a:lstStyle/>
                    <a:p>
                      <a:pPr marL="0" marR="0">
                        <a:lnSpc>
                          <a:spcPct val="150000"/>
                        </a:lnSpc>
                        <a:spcBef>
                          <a:spcPts val="0"/>
                        </a:spcBef>
                        <a:spcAft>
                          <a:spcPts val="800"/>
                        </a:spcAft>
                      </a:pPr>
                      <a:r>
                        <a:rPr lang="en-US" sz="1200">
                          <a:effectLst/>
                        </a:rPr>
                        <a:t>Control Panel</a:t>
                      </a:r>
                      <a:endParaRPr lang="en-US" sz="1100">
                        <a:effectLst/>
                        <a:latin typeface="Calibri"/>
                        <a:ea typeface="Calibri"/>
                        <a:cs typeface="Arial"/>
                      </a:endParaRPr>
                    </a:p>
                  </a:txBody>
                  <a:tcPr marL="68580" marR="68580" marT="0" marB="0" anchor="ctr"/>
                </a:tc>
                <a:tc>
                  <a:txBody>
                    <a:bodyPr/>
                    <a:lstStyle/>
                    <a:p>
                      <a:pPr marL="0" marR="0">
                        <a:lnSpc>
                          <a:spcPct val="150000"/>
                        </a:lnSpc>
                        <a:spcBef>
                          <a:spcPts val="0"/>
                        </a:spcBef>
                        <a:spcAft>
                          <a:spcPts val="800"/>
                        </a:spcAft>
                      </a:pPr>
                      <a:r>
                        <a:rPr lang="en-US" sz="1200">
                          <a:effectLst/>
                        </a:rPr>
                        <a:t>where control or monitoring instruments are displayed</a:t>
                      </a:r>
                      <a:endParaRPr lang="en-US" sz="1100">
                        <a:effectLst/>
                      </a:endParaRPr>
                    </a:p>
                    <a:p>
                      <a:pPr marL="0" marR="0">
                        <a:lnSpc>
                          <a:spcPct val="150000"/>
                        </a:lnSpc>
                        <a:spcBef>
                          <a:spcPts val="0"/>
                        </a:spcBef>
                        <a:spcAft>
                          <a:spcPts val="800"/>
                        </a:spcAft>
                      </a:pPr>
                      <a:r>
                        <a:rPr lang="en-US" sz="1200">
                          <a:effectLst/>
                        </a:rPr>
                        <a:t>or it is an enclosed unit that is the part of a system that users can access</a:t>
                      </a:r>
                      <a:endParaRPr lang="en-US" sz="1100">
                        <a:effectLst/>
                        <a:latin typeface="Calibri"/>
                        <a:ea typeface="Calibri"/>
                        <a:cs typeface="Arial"/>
                      </a:endParaRPr>
                    </a:p>
                  </a:txBody>
                  <a:tcPr marL="68580" marR="68580" marT="0" marB="0" anchor="ctr"/>
                </a:tc>
                <a:tc>
                  <a:txBody>
                    <a:bodyPr/>
                    <a:lstStyle/>
                    <a:p>
                      <a:pPr marL="0" marR="0">
                        <a:lnSpc>
                          <a:spcPct val="150000"/>
                        </a:lnSpc>
                        <a:spcBef>
                          <a:spcPts val="0"/>
                        </a:spcBef>
                        <a:spcAft>
                          <a:spcPts val="800"/>
                        </a:spcAft>
                      </a:pPr>
                      <a:r>
                        <a:rPr lang="en-US" sz="1200">
                          <a:effectLst/>
                        </a:rPr>
                        <a:t>1</a:t>
                      </a:r>
                      <a:endParaRPr lang="en-US" sz="1100">
                        <a:effectLst/>
                        <a:latin typeface="Calibri"/>
                        <a:ea typeface="Calibri"/>
                        <a:cs typeface="Arial"/>
                      </a:endParaRPr>
                    </a:p>
                  </a:txBody>
                  <a:tcPr marL="68580" marR="68580" marT="0" marB="0" anchor="ctr"/>
                </a:tc>
                <a:tc>
                  <a:txBody>
                    <a:bodyPr/>
                    <a:lstStyle/>
                    <a:p>
                      <a:pPr marL="0" marR="0">
                        <a:lnSpc>
                          <a:spcPct val="150000"/>
                        </a:lnSpc>
                        <a:spcBef>
                          <a:spcPts val="0"/>
                        </a:spcBef>
                        <a:spcAft>
                          <a:spcPts val="800"/>
                        </a:spcAft>
                      </a:pPr>
                      <a:r>
                        <a:rPr lang="en-US" sz="1200">
                          <a:effectLst/>
                        </a:rPr>
                        <a:t>QTY</a:t>
                      </a:r>
                      <a:endParaRPr lang="en-US" sz="1100">
                        <a:effectLst/>
                        <a:latin typeface="Calibri"/>
                        <a:ea typeface="Calibri"/>
                        <a:cs typeface="Arial"/>
                      </a:endParaRPr>
                    </a:p>
                  </a:txBody>
                  <a:tcPr marL="68580" marR="68580" marT="0" marB="0" anchor="ctr"/>
                </a:tc>
                <a:tc>
                  <a:txBody>
                    <a:bodyPr/>
                    <a:lstStyle/>
                    <a:p>
                      <a:pPr marL="0" marR="0">
                        <a:lnSpc>
                          <a:spcPct val="150000"/>
                        </a:lnSpc>
                        <a:spcBef>
                          <a:spcPts val="0"/>
                        </a:spcBef>
                        <a:spcAft>
                          <a:spcPts val="800"/>
                        </a:spcAft>
                      </a:pPr>
                      <a:r>
                        <a:rPr lang="en-US" sz="1200">
                          <a:effectLst/>
                        </a:rPr>
                        <a:t>100</a:t>
                      </a:r>
                      <a:endParaRPr lang="en-US" sz="1100">
                        <a:effectLst/>
                        <a:latin typeface="Calibri"/>
                        <a:ea typeface="Calibri"/>
                        <a:cs typeface="Arial"/>
                      </a:endParaRPr>
                    </a:p>
                  </a:txBody>
                  <a:tcPr marL="68580" marR="68580" marT="0" marB="0" anchor="ctr"/>
                </a:tc>
                <a:tc>
                  <a:txBody>
                    <a:bodyPr/>
                    <a:lstStyle/>
                    <a:p>
                      <a:pPr marL="0" marR="0">
                        <a:lnSpc>
                          <a:spcPct val="150000"/>
                        </a:lnSpc>
                        <a:spcBef>
                          <a:spcPts val="0"/>
                        </a:spcBef>
                        <a:spcAft>
                          <a:spcPts val="800"/>
                        </a:spcAft>
                      </a:pPr>
                      <a:r>
                        <a:rPr lang="en-US" sz="1200">
                          <a:effectLst/>
                        </a:rPr>
                        <a:t>100</a:t>
                      </a:r>
                      <a:endParaRPr lang="en-US" sz="1100">
                        <a:effectLst/>
                        <a:latin typeface="Calibri"/>
                        <a:ea typeface="Calibri"/>
                        <a:cs typeface="Arial"/>
                      </a:endParaRPr>
                    </a:p>
                  </a:txBody>
                  <a:tcPr marL="68580" marR="68580" marT="0" marB="0" anchor="ctr"/>
                </a:tc>
              </a:tr>
              <a:tr h="738240">
                <a:tc>
                  <a:txBody>
                    <a:bodyPr/>
                    <a:lstStyle/>
                    <a:p>
                      <a:pPr marL="0" marR="0">
                        <a:lnSpc>
                          <a:spcPct val="150000"/>
                        </a:lnSpc>
                        <a:spcBef>
                          <a:spcPts val="0"/>
                        </a:spcBef>
                        <a:spcAft>
                          <a:spcPts val="800"/>
                        </a:spcAft>
                      </a:pPr>
                      <a:r>
                        <a:rPr lang="en-US" sz="1200">
                          <a:effectLst/>
                        </a:rPr>
                        <a:t>A19</a:t>
                      </a:r>
                      <a:endParaRPr lang="en-US" sz="1100">
                        <a:effectLst/>
                        <a:latin typeface="Calibri"/>
                        <a:ea typeface="Calibri"/>
                        <a:cs typeface="Arial"/>
                      </a:endParaRPr>
                    </a:p>
                  </a:txBody>
                  <a:tcPr marL="68580" marR="68580" marT="0" marB="0" anchor="ctr"/>
                </a:tc>
                <a:tc>
                  <a:txBody>
                    <a:bodyPr/>
                    <a:lstStyle/>
                    <a:p>
                      <a:pPr marL="0" marR="0">
                        <a:lnSpc>
                          <a:spcPct val="150000"/>
                        </a:lnSpc>
                        <a:spcBef>
                          <a:spcPts val="0"/>
                        </a:spcBef>
                        <a:spcAft>
                          <a:spcPts val="800"/>
                        </a:spcAft>
                      </a:pPr>
                      <a:r>
                        <a:rPr lang="en-US" sz="1200">
                          <a:effectLst/>
                        </a:rPr>
                        <a:t>electric Wire </a:t>
                      </a:r>
                      <a:endParaRPr lang="en-US" sz="1100">
                        <a:effectLst/>
                        <a:latin typeface="Calibri"/>
                        <a:ea typeface="Calibri"/>
                        <a:cs typeface="Arial"/>
                      </a:endParaRPr>
                    </a:p>
                  </a:txBody>
                  <a:tcPr marL="68580" marR="68580" marT="0" marB="0" anchor="ctr"/>
                </a:tc>
                <a:tc>
                  <a:txBody>
                    <a:bodyPr/>
                    <a:lstStyle/>
                    <a:p>
                      <a:pPr marL="0" marR="0">
                        <a:lnSpc>
                          <a:spcPct val="150000"/>
                        </a:lnSpc>
                        <a:spcBef>
                          <a:spcPts val="0"/>
                        </a:spcBef>
                        <a:spcAft>
                          <a:spcPts val="800"/>
                        </a:spcAft>
                      </a:pPr>
                      <a:r>
                        <a:rPr lang="en-US" sz="1200">
                          <a:effectLst/>
                        </a:rPr>
                        <a:t>Networking and Connectivity</a:t>
                      </a:r>
                      <a:endParaRPr lang="en-US" sz="1100">
                        <a:effectLst/>
                        <a:latin typeface="Calibri"/>
                        <a:ea typeface="Calibri"/>
                        <a:cs typeface="Arial"/>
                      </a:endParaRPr>
                    </a:p>
                  </a:txBody>
                  <a:tcPr marL="68580" marR="68580" marT="0" marB="0" anchor="ctr"/>
                </a:tc>
                <a:tc>
                  <a:txBody>
                    <a:bodyPr/>
                    <a:lstStyle/>
                    <a:p>
                      <a:pPr marL="0" marR="0" rtl="0">
                        <a:lnSpc>
                          <a:spcPct val="150000"/>
                        </a:lnSpc>
                        <a:spcBef>
                          <a:spcPts val="0"/>
                        </a:spcBef>
                        <a:spcAft>
                          <a:spcPts val="800"/>
                        </a:spcAft>
                      </a:pPr>
                      <a:r>
                        <a:rPr lang="en-US" sz="1200">
                          <a:effectLst/>
                        </a:rPr>
                        <a:t>10</a:t>
                      </a:r>
                      <a:endParaRPr lang="en-US" sz="1100">
                        <a:effectLst/>
                        <a:latin typeface="Calibri"/>
                        <a:ea typeface="Calibri"/>
                        <a:cs typeface="Arial"/>
                      </a:endParaRPr>
                    </a:p>
                  </a:txBody>
                  <a:tcPr marL="68580" marR="68580" marT="0" marB="0" anchor="ctr"/>
                </a:tc>
                <a:tc>
                  <a:txBody>
                    <a:bodyPr/>
                    <a:lstStyle/>
                    <a:p>
                      <a:pPr marL="0" marR="0">
                        <a:lnSpc>
                          <a:spcPct val="150000"/>
                        </a:lnSpc>
                        <a:spcBef>
                          <a:spcPts val="0"/>
                        </a:spcBef>
                        <a:spcAft>
                          <a:spcPts val="800"/>
                        </a:spcAft>
                      </a:pPr>
                      <a:r>
                        <a:rPr lang="en-US" sz="1200">
                          <a:effectLst/>
                        </a:rPr>
                        <a:t>M^2</a:t>
                      </a:r>
                      <a:endParaRPr lang="en-US" sz="1100">
                        <a:effectLst/>
                        <a:latin typeface="Calibri"/>
                        <a:ea typeface="Calibri"/>
                        <a:cs typeface="Arial"/>
                      </a:endParaRPr>
                    </a:p>
                  </a:txBody>
                  <a:tcPr marL="68580" marR="68580" marT="0" marB="0" anchor="ctr"/>
                </a:tc>
                <a:tc>
                  <a:txBody>
                    <a:bodyPr/>
                    <a:lstStyle/>
                    <a:p>
                      <a:pPr marL="0" marR="0">
                        <a:lnSpc>
                          <a:spcPct val="150000"/>
                        </a:lnSpc>
                        <a:spcBef>
                          <a:spcPts val="0"/>
                        </a:spcBef>
                        <a:spcAft>
                          <a:spcPts val="800"/>
                        </a:spcAft>
                      </a:pPr>
                      <a:r>
                        <a:rPr lang="en-US" sz="1200">
                          <a:effectLst/>
                        </a:rPr>
                        <a:t>10</a:t>
                      </a:r>
                      <a:endParaRPr lang="en-US" sz="1100">
                        <a:effectLst/>
                        <a:latin typeface="Calibri"/>
                        <a:ea typeface="Calibri"/>
                        <a:cs typeface="Arial"/>
                      </a:endParaRPr>
                    </a:p>
                  </a:txBody>
                  <a:tcPr marL="68580" marR="68580" marT="0" marB="0" anchor="ctr"/>
                </a:tc>
                <a:tc>
                  <a:txBody>
                    <a:bodyPr/>
                    <a:lstStyle/>
                    <a:p>
                      <a:pPr marL="0" marR="0">
                        <a:lnSpc>
                          <a:spcPct val="150000"/>
                        </a:lnSpc>
                        <a:spcBef>
                          <a:spcPts val="0"/>
                        </a:spcBef>
                        <a:spcAft>
                          <a:spcPts val="800"/>
                        </a:spcAft>
                      </a:pPr>
                      <a:r>
                        <a:rPr lang="en-US" sz="1200">
                          <a:effectLst/>
                        </a:rPr>
                        <a:t>100</a:t>
                      </a:r>
                      <a:endParaRPr lang="en-US" sz="1100">
                        <a:effectLst/>
                        <a:latin typeface="Calibri"/>
                        <a:ea typeface="Calibri"/>
                        <a:cs typeface="Arial"/>
                      </a:endParaRPr>
                    </a:p>
                  </a:txBody>
                  <a:tcPr marL="68580" marR="68580" marT="0" marB="0" anchor="ctr"/>
                </a:tc>
              </a:tr>
              <a:tr h="773547">
                <a:tc>
                  <a:txBody>
                    <a:bodyPr/>
                    <a:lstStyle/>
                    <a:p>
                      <a:pPr marL="0" marR="0">
                        <a:lnSpc>
                          <a:spcPct val="150000"/>
                        </a:lnSpc>
                        <a:spcBef>
                          <a:spcPts val="0"/>
                        </a:spcBef>
                        <a:spcAft>
                          <a:spcPts val="800"/>
                        </a:spcAft>
                      </a:pPr>
                      <a:r>
                        <a:rPr lang="en-US" sz="1200">
                          <a:effectLst/>
                        </a:rPr>
                        <a:t>A20</a:t>
                      </a:r>
                      <a:endParaRPr lang="en-US" sz="1100">
                        <a:effectLst/>
                        <a:latin typeface="Calibri"/>
                        <a:ea typeface="Calibri"/>
                        <a:cs typeface="Arial"/>
                      </a:endParaRPr>
                    </a:p>
                  </a:txBody>
                  <a:tcPr marL="68580" marR="68580" marT="0" marB="0" anchor="ctr"/>
                </a:tc>
                <a:tc>
                  <a:txBody>
                    <a:bodyPr/>
                    <a:lstStyle/>
                    <a:p>
                      <a:pPr marL="0" marR="0">
                        <a:lnSpc>
                          <a:spcPct val="150000"/>
                        </a:lnSpc>
                        <a:spcBef>
                          <a:spcPts val="0"/>
                        </a:spcBef>
                        <a:spcAft>
                          <a:spcPts val="800"/>
                        </a:spcAft>
                      </a:pPr>
                      <a:r>
                        <a:rPr lang="en-US" sz="1200">
                          <a:effectLst/>
                        </a:rPr>
                        <a:t>Control Switches</a:t>
                      </a:r>
                      <a:endParaRPr lang="en-US" sz="1100">
                        <a:effectLst/>
                        <a:latin typeface="Calibri"/>
                        <a:ea typeface="Calibri"/>
                        <a:cs typeface="Arial"/>
                      </a:endParaRPr>
                    </a:p>
                  </a:txBody>
                  <a:tcPr marL="68580" marR="68580" marT="0" marB="0" anchor="ctr"/>
                </a:tc>
                <a:tc>
                  <a:txBody>
                    <a:bodyPr/>
                    <a:lstStyle/>
                    <a:p>
                      <a:pPr marL="0" marR="0">
                        <a:lnSpc>
                          <a:spcPct val="150000"/>
                        </a:lnSpc>
                        <a:spcBef>
                          <a:spcPts val="0"/>
                        </a:spcBef>
                        <a:spcAft>
                          <a:spcPts val="800"/>
                        </a:spcAft>
                      </a:pPr>
                      <a:r>
                        <a:rPr lang="en-US" sz="1200">
                          <a:effectLst/>
                        </a:rPr>
                        <a:t>To control the operation and stop</a:t>
                      </a:r>
                      <a:endParaRPr lang="en-US" sz="1100">
                        <a:effectLst/>
                        <a:latin typeface="Calibri"/>
                        <a:ea typeface="Calibri"/>
                        <a:cs typeface="Arial"/>
                      </a:endParaRPr>
                    </a:p>
                  </a:txBody>
                  <a:tcPr marL="68580" marR="68580" marT="0" marB="0" anchor="ctr"/>
                </a:tc>
                <a:tc>
                  <a:txBody>
                    <a:bodyPr/>
                    <a:lstStyle/>
                    <a:p>
                      <a:pPr marL="0" marR="0" rtl="0">
                        <a:lnSpc>
                          <a:spcPct val="150000"/>
                        </a:lnSpc>
                        <a:spcBef>
                          <a:spcPts val="0"/>
                        </a:spcBef>
                        <a:spcAft>
                          <a:spcPts val="800"/>
                        </a:spcAft>
                      </a:pPr>
                      <a:r>
                        <a:rPr lang="en-US" sz="1200">
                          <a:effectLst/>
                        </a:rPr>
                        <a:t>1</a:t>
                      </a:r>
                      <a:endParaRPr lang="en-US" sz="1100">
                        <a:effectLst/>
                        <a:latin typeface="Calibri"/>
                        <a:ea typeface="Calibri"/>
                        <a:cs typeface="Arial"/>
                      </a:endParaRPr>
                    </a:p>
                  </a:txBody>
                  <a:tcPr marL="68580" marR="68580" marT="0" marB="0" anchor="ctr"/>
                </a:tc>
                <a:tc>
                  <a:txBody>
                    <a:bodyPr/>
                    <a:lstStyle/>
                    <a:p>
                      <a:pPr marL="0" marR="0">
                        <a:lnSpc>
                          <a:spcPct val="150000"/>
                        </a:lnSpc>
                        <a:spcBef>
                          <a:spcPts val="0"/>
                        </a:spcBef>
                        <a:spcAft>
                          <a:spcPts val="800"/>
                        </a:spcAft>
                      </a:pPr>
                      <a:r>
                        <a:rPr lang="en-US" sz="1200">
                          <a:effectLst/>
                        </a:rPr>
                        <a:t>QTY</a:t>
                      </a:r>
                      <a:endParaRPr lang="en-US" sz="1100">
                        <a:effectLst/>
                        <a:latin typeface="Calibri"/>
                        <a:ea typeface="Calibri"/>
                        <a:cs typeface="Arial"/>
                      </a:endParaRPr>
                    </a:p>
                  </a:txBody>
                  <a:tcPr marL="68580" marR="68580" marT="0" marB="0" anchor="ctr"/>
                </a:tc>
                <a:tc>
                  <a:txBody>
                    <a:bodyPr/>
                    <a:lstStyle/>
                    <a:p>
                      <a:pPr marL="0" marR="0">
                        <a:lnSpc>
                          <a:spcPct val="150000"/>
                        </a:lnSpc>
                        <a:spcBef>
                          <a:spcPts val="0"/>
                        </a:spcBef>
                        <a:spcAft>
                          <a:spcPts val="800"/>
                        </a:spcAft>
                      </a:pPr>
                      <a:r>
                        <a:rPr lang="en-US" sz="1200">
                          <a:effectLst/>
                        </a:rPr>
                        <a:t>75</a:t>
                      </a:r>
                      <a:endParaRPr lang="en-US" sz="1100">
                        <a:effectLst/>
                        <a:latin typeface="Calibri"/>
                        <a:ea typeface="Calibri"/>
                        <a:cs typeface="Arial"/>
                      </a:endParaRPr>
                    </a:p>
                  </a:txBody>
                  <a:tcPr marL="68580" marR="68580" marT="0" marB="0" anchor="ctr"/>
                </a:tc>
                <a:tc>
                  <a:txBody>
                    <a:bodyPr/>
                    <a:lstStyle/>
                    <a:p>
                      <a:pPr marL="0" marR="0">
                        <a:lnSpc>
                          <a:spcPct val="150000"/>
                        </a:lnSpc>
                        <a:spcBef>
                          <a:spcPts val="0"/>
                        </a:spcBef>
                        <a:spcAft>
                          <a:spcPts val="800"/>
                        </a:spcAft>
                      </a:pPr>
                      <a:r>
                        <a:rPr lang="en-US" sz="1200">
                          <a:effectLst/>
                        </a:rPr>
                        <a:t>75</a:t>
                      </a:r>
                      <a:endParaRPr lang="en-US" sz="1100">
                        <a:effectLst/>
                        <a:latin typeface="Calibri"/>
                        <a:ea typeface="Calibri"/>
                        <a:cs typeface="Arial"/>
                      </a:endParaRPr>
                    </a:p>
                  </a:txBody>
                  <a:tcPr marL="68580" marR="68580" marT="0" marB="0" anchor="ctr"/>
                </a:tc>
              </a:tr>
              <a:tr h="618346">
                <a:tc>
                  <a:txBody>
                    <a:bodyPr/>
                    <a:lstStyle/>
                    <a:p>
                      <a:pPr marL="0" marR="0">
                        <a:lnSpc>
                          <a:spcPct val="150000"/>
                        </a:lnSpc>
                        <a:spcBef>
                          <a:spcPts val="0"/>
                        </a:spcBef>
                        <a:spcAft>
                          <a:spcPts val="800"/>
                        </a:spcAft>
                      </a:pPr>
                      <a:r>
                        <a:rPr lang="en-US" sz="1200">
                          <a:effectLst/>
                        </a:rPr>
                        <a:t> </a:t>
                      </a:r>
                      <a:endParaRPr lang="en-US" sz="1100">
                        <a:effectLst/>
                        <a:latin typeface="Calibri"/>
                        <a:ea typeface="Calibri"/>
                        <a:cs typeface="Arial"/>
                      </a:endParaRPr>
                    </a:p>
                  </a:txBody>
                  <a:tcPr marL="68580" marR="68580" marT="0" marB="0" anchor="ctr"/>
                </a:tc>
                <a:tc>
                  <a:txBody>
                    <a:bodyPr/>
                    <a:lstStyle/>
                    <a:p>
                      <a:pPr marL="0" marR="0">
                        <a:lnSpc>
                          <a:spcPct val="150000"/>
                        </a:lnSpc>
                        <a:spcBef>
                          <a:spcPts val="0"/>
                        </a:spcBef>
                        <a:spcAft>
                          <a:spcPts val="800"/>
                        </a:spcAft>
                      </a:pPr>
                      <a:r>
                        <a:rPr lang="en-US" sz="1200">
                          <a:effectLst/>
                        </a:rPr>
                        <a:t> </a:t>
                      </a:r>
                      <a:endParaRPr lang="en-US" sz="1100">
                        <a:effectLst/>
                        <a:latin typeface="Calibri"/>
                        <a:ea typeface="Calibri"/>
                        <a:cs typeface="Arial"/>
                      </a:endParaRPr>
                    </a:p>
                  </a:txBody>
                  <a:tcPr marL="68580" marR="68580" marT="0" marB="0" anchor="ctr"/>
                </a:tc>
                <a:tc>
                  <a:txBody>
                    <a:bodyPr/>
                    <a:lstStyle/>
                    <a:p>
                      <a:pPr marL="0" marR="0">
                        <a:lnSpc>
                          <a:spcPct val="150000"/>
                        </a:lnSpc>
                        <a:spcBef>
                          <a:spcPts val="0"/>
                        </a:spcBef>
                        <a:spcAft>
                          <a:spcPts val="800"/>
                        </a:spcAft>
                      </a:pPr>
                      <a:r>
                        <a:rPr lang="en-US" sz="1200" dirty="0">
                          <a:effectLst/>
                        </a:rPr>
                        <a:t> </a:t>
                      </a:r>
                      <a:endParaRPr lang="en-US" sz="1100" dirty="0">
                        <a:effectLst/>
                        <a:latin typeface="Calibri"/>
                        <a:ea typeface="Calibri"/>
                        <a:cs typeface="Arial"/>
                      </a:endParaRPr>
                    </a:p>
                  </a:txBody>
                  <a:tcPr marL="68580" marR="68580" marT="0" marB="0" anchor="ctr"/>
                </a:tc>
                <a:tc>
                  <a:txBody>
                    <a:bodyPr/>
                    <a:lstStyle/>
                    <a:p>
                      <a:pPr marL="0" marR="0">
                        <a:lnSpc>
                          <a:spcPct val="150000"/>
                        </a:lnSpc>
                        <a:spcBef>
                          <a:spcPts val="0"/>
                        </a:spcBef>
                        <a:spcAft>
                          <a:spcPts val="800"/>
                        </a:spcAft>
                      </a:pPr>
                      <a:r>
                        <a:rPr lang="en-US" sz="1200">
                          <a:effectLst/>
                        </a:rPr>
                        <a:t> </a:t>
                      </a:r>
                      <a:endParaRPr lang="en-US" sz="1100">
                        <a:effectLst/>
                        <a:latin typeface="Calibri"/>
                        <a:ea typeface="Calibri"/>
                        <a:cs typeface="Arial"/>
                      </a:endParaRPr>
                    </a:p>
                  </a:txBody>
                  <a:tcPr marL="68580" marR="68580" marT="0" marB="0" anchor="ctr"/>
                </a:tc>
                <a:tc>
                  <a:txBody>
                    <a:bodyPr/>
                    <a:lstStyle/>
                    <a:p>
                      <a:pPr marL="0" marR="0">
                        <a:lnSpc>
                          <a:spcPct val="150000"/>
                        </a:lnSpc>
                        <a:spcBef>
                          <a:spcPts val="0"/>
                        </a:spcBef>
                        <a:spcAft>
                          <a:spcPts val="800"/>
                        </a:spcAft>
                      </a:pPr>
                      <a:r>
                        <a:rPr lang="en-US" sz="1200">
                          <a:effectLst/>
                        </a:rPr>
                        <a:t> </a:t>
                      </a:r>
                      <a:endParaRPr lang="en-US" sz="1100">
                        <a:effectLst/>
                        <a:latin typeface="Calibri"/>
                        <a:ea typeface="Calibri"/>
                        <a:cs typeface="Arial"/>
                      </a:endParaRPr>
                    </a:p>
                  </a:txBody>
                  <a:tcPr marL="68580" marR="68580" marT="0" marB="0" anchor="ctr"/>
                </a:tc>
                <a:tc>
                  <a:txBody>
                    <a:bodyPr/>
                    <a:lstStyle/>
                    <a:p>
                      <a:pPr marL="0" marR="0">
                        <a:lnSpc>
                          <a:spcPct val="150000"/>
                        </a:lnSpc>
                        <a:spcBef>
                          <a:spcPts val="0"/>
                        </a:spcBef>
                        <a:spcAft>
                          <a:spcPts val="800"/>
                        </a:spcAft>
                      </a:pPr>
                      <a:r>
                        <a:rPr lang="en-US" sz="1200">
                          <a:effectLst/>
                        </a:rPr>
                        <a:t>Total </a:t>
                      </a:r>
                      <a:endParaRPr lang="en-US" sz="1100">
                        <a:effectLst/>
                        <a:latin typeface="Calibri"/>
                        <a:ea typeface="Calibri"/>
                        <a:cs typeface="Arial"/>
                      </a:endParaRPr>
                    </a:p>
                  </a:txBody>
                  <a:tcPr marL="68580" marR="68580" marT="0" marB="0" anchor="ctr"/>
                </a:tc>
                <a:tc>
                  <a:txBody>
                    <a:bodyPr/>
                    <a:lstStyle/>
                    <a:p>
                      <a:pPr marL="0" marR="0">
                        <a:lnSpc>
                          <a:spcPct val="150000"/>
                        </a:lnSpc>
                        <a:spcBef>
                          <a:spcPts val="0"/>
                        </a:spcBef>
                        <a:spcAft>
                          <a:spcPts val="800"/>
                        </a:spcAft>
                      </a:pPr>
                      <a:r>
                        <a:rPr lang="en-US" sz="1200" dirty="0">
                          <a:effectLst/>
                        </a:rPr>
                        <a:t>3504$</a:t>
                      </a:r>
                      <a:endParaRPr lang="en-US" sz="1100" dirty="0">
                        <a:effectLst/>
                        <a:latin typeface="Calibri"/>
                        <a:ea typeface="Calibri"/>
                        <a:cs typeface="Arial"/>
                      </a:endParaRPr>
                    </a:p>
                  </a:txBody>
                  <a:tcPr marL="68580" marR="68580" marT="0" marB="0" anchor="ctr"/>
                </a:tc>
              </a:tr>
            </a:tbl>
          </a:graphicData>
        </a:graphic>
      </p:graphicFrame>
    </p:spTree>
    <p:extLst>
      <p:ext uri="{BB962C8B-B14F-4D97-AF65-F5344CB8AC3E}">
        <p14:creationId xmlns:p14="http://schemas.microsoft.com/office/powerpoint/2010/main" val="6059737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608BE0E-CE25-49E6-B667-7772F97D6FD2}"/>
              </a:ext>
            </a:extLst>
          </p:cNvPr>
          <p:cNvSpPr>
            <a:spLocks noGrp="1"/>
          </p:cNvSpPr>
          <p:nvPr>
            <p:ph type="title"/>
          </p:nvPr>
        </p:nvSpPr>
        <p:spPr>
          <a:xfrm>
            <a:off x="889715" y="412124"/>
            <a:ext cx="10515600" cy="1325563"/>
          </a:xfrm>
        </p:spPr>
        <p:txBody>
          <a:bodyPr/>
          <a:lstStyle/>
          <a:p>
            <a:r>
              <a:rPr lang="en-US" b="1" dirty="0" smtClean="0">
                <a:solidFill>
                  <a:srgbClr val="FFC000"/>
                </a:solidFill>
                <a:latin typeface="Times New Roman" panose="02020603050405020304" pitchFamily="18" charset="0"/>
                <a:cs typeface="Times New Roman" panose="02020603050405020304" pitchFamily="18" charset="0"/>
              </a:rPr>
              <a:t> Problem Definition &amp; Solution  </a:t>
            </a:r>
            <a:r>
              <a:rPr lang="en-US" dirty="0"/>
              <a:t/>
            </a:r>
            <a:br>
              <a:rPr lang="en-US" dirty="0"/>
            </a:br>
            <a:r>
              <a:rPr lang="en-US" b="1" dirty="0" smtClean="0">
                <a:solidFill>
                  <a:srgbClr val="FFC000"/>
                </a:solidFill>
                <a:latin typeface="Times New Roman" panose="02020603050405020304" pitchFamily="18" charset="0"/>
                <a:cs typeface="Times New Roman" panose="02020603050405020304" pitchFamily="18" charset="0"/>
              </a:rPr>
              <a:t> </a:t>
            </a:r>
            <a:endParaRPr lang="en-US" b="1" dirty="0">
              <a:solidFill>
                <a:srgbClr val="FFC000"/>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 xmlns:a16="http://schemas.microsoft.com/office/drawing/2014/main" id="{A720285C-C4F2-45F3-A3D6-69CE79643CC0}"/>
              </a:ext>
            </a:extLst>
          </p:cNvPr>
          <p:cNvSpPr>
            <a:spLocks noGrp="1"/>
          </p:cNvSpPr>
          <p:nvPr>
            <p:ph idx="1"/>
          </p:nvPr>
        </p:nvSpPr>
        <p:spPr>
          <a:xfrm>
            <a:off x="519408" y="869856"/>
            <a:ext cx="10733015" cy="5629013"/>
          </a:xfrm>
        </p:spPr>
        <p:txBody>
          <a:bodyPr>
            <a:normAutofit/>
          </a:bodyPr>
          <a:lstStyle/>
          <a:p>
            <a:pPr marL="0" indent="0">
              <a:buNone/>
            </a:pPr>
            <a:r>
              <a:rPr lang="en-US" dirty="0"/>
              <a:t/>
            </a:r>
            <a:br>
              <a:rPr lang="en-US" dirty="0"/>
            </a:br>
            <a:endParaRPr lang="en-US" dirty="0">
              <a:solidFill>
                <a:schemeClr val="bg1"/>
              </a:solidFill>
              <a:latin typeface="Times New Roman" panose="02020603050405020304" pitchFamily="18" charset="0"/>
              <a:cs typeface="Times New Roman" panose="02020603050405020304" pitchFamily="18" charset="0"/>
            </a:endParaRPr>
          </a:p>
          <a:p>
            <a:r>
              <a:rPr lang="en-US" dirty="0">
                <a:solidFill>
                  <a:schemeClr val="bg1"/>
                </a:solidFill>
                <a:latin typeface="Times New Roman" panose="02020603050405020304" pitchFamily="18" charset="0"/>
                <a:cs typeface="Times New Roman" panose="02020603050405020304" pitchFamily="18" charset="0"/>
              </a:rPr>
              <a:t>There are many industrial machines that make wood shavings  in the local market . But the problem with these machines is that a workers is needed to collect the wood shavings manually to fill it in unitized bag ,these bags are then distributed  to the customers  . All these  tasks </a:t>
            </a:r>
            <a:r>
              <a:rPr lang="en-US" dirty="0" smtClean="0">
                <a:solidFill>
                  <a:schemeClr val="bg1"/>
                </a:solidFill>
                <a:latin typeface="Times New Roman" panose="02020603050405020304" pitchFamily="18" charset="0"/>
                <a:cs typeface="Times New Roman" panose="02020603050405020304" pitchFamily="18" charset="0"/>
              </a:rPr>
              <a:t>are conducted  </a:t>
            </a:r>
            <a:r>
              <a:rPr lang="en-US" dirty="0">
                <a:solidFill>
                  <a:schemeClr val="bg1"/>
                </a:solidFill>
                <a:latin typeface="Times New Roman" panose="02020603050405020304" pitchFamily="18" charset="0"/>
                <a:cs typeface="Times New Roman" panose="02020603050405020304" pitchFamily="18" charset="0"/>
              </a:rPr>
              <a:t>manually</a:t>
            </a:r>
            <a:r>
              <a:rPr lang="en-US" dirty="0" smtClean="0">
                <a:solidFill>
                  <a:schemeClr val="bg1"/>
                </a:solidFill>
                <a:latin typeface="Times New Roman" panose="02020603050405020304" pitchFamily="18" charset="0"/>
                <a:cs typeface="Times New Roman" panose="02020603050405020304" pitchFamily="18" charset="0"/>
              </a:rPr>
              <a:t>.</a:t>
            </a:r>
          </a:p>
          <a:p>
            <a:pPr marL="0" indent="0">
              <a:buNone/>
            </a:pPr>
            <a:endParaRPr lang="en-US" dirty="0">
              <a:solidFill>
                <a:schemeClr val="bg1"/>
              </a:solidFill>
              <a:latin typeface="Times New Roman" panose="02020603050405020304" pitchFamily="18" charset="0"/>
              <a:cs typeface="Times New Roman" panose="02020603050405020304" pitchFamily="18" charset="0"/>
            </a:endParaRPr>
          </a:p>
          <a:p>
            <a:r>
              <a:rPr lang="en-US" dirty="0">
                <a:solidFill>
                  <a:schemeClr val="bg1"/>
                </a:solidFill>
                <a:latin typeface="Times New Roman" panose="02020603050405020304" pitchFamily="18" charset="0"/>
                <a:cs typeface="Times New Roman" panose="02020603050405020304" pitchFamily="18" charset="0"/>
              </a:rPr>
              <a:t>The solution of this problem is by designing an automatic machine that can automatically collect and package the wood shavings in unitized bags of 5kg .This will alleviate the cost and save time , and makes the process more safe.</a:t>
            </a:r>
          </a:p>
          <a:p>
            <a:endParaRPr lang="en-US" dirty="0">
              <a:solidFill>
                <a:schemeClr val="bg1"/>
              </a:solidFill>
              <a:latin typeface="Times New Roman" panose="02020603050405020304" pitchFamily="18" charset="0"/>
              <a:cs typeface="Times New Roman" panose="02020603050405020304" pitchFamily="18" charset="0"/>
            </a:endParaRPr>
          </a:p>
          <a:p>
            <a:endParaRPr lang="en-US" dirty="0">
              <a:solidFill>
                <a:schemeClr val="bg1"/>
              </a:solidFill>
              <a:latin typeface="Times New Roman" panose="02020603050405020304" pitchFamily="18" charset="0"/>
              <a:cs typeface="Times New Roman" panose="02020603050405020304" pitchFamily="18" charset="0"/>
            </a:endParaRPr>
          </a:p>
          <a:p>
            <a:endParaRPr lang="en-US" dirty="0">
              <a:solidFill>
                <a:schemeClr val="bg1"/>
              </a:solidFill>
              <a:latin typeface="Times New Roman" panose="02020603050405020304" pitchFamily="18" charset="0"/>
              <a:cs typeface="Times New Roman" panose="02020603050405020304" pitchFamily="18" charset="0"/>
            </a:endParaRPr>
          </a:p>
          <a:p>
            <a:endParaRPr lang="en-US" dirty="0">
              <a:solidFill>
                <a:schemeClr val="bg1"/>
              </a:solidFill>
              <a:latin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256962747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223C3F9E-6498-4C0D-8964-3B083FD303D4}"/>
              </a:ext>
            </a:extLst>
          </p:cNvPr>
          <p:cNvSpPr>
            <a:spLocks noGrp="1"/>
          </p:cNvSpPr>
          <p:nvPr>
            <p:ph idx="1"/>
          </p:nvPr>
        </p:nvSpPr>
        <p:spPr>
          <a:xfrm>
            <a:off x="0" y="0"/>
            <a:ext cx="12192000" cy="6858000"/>
          </a:xfrm>
        </p:spPr>
        <p:txBody>
          <a:bodyPr>
            <a:normAutofit/>
          </a:bodyPr>
          <a:lstStyle/>
          <a:p>
            <a:pPr marL="0" indent="0">
              <a:buNone/>
            </a:pPr>
            <a:endParaRPr lang="en-US" sz="8800" b="1" dirty="0">
              <a:latin typeface="Times New Roman" panose="02020603050405020304" pitchFamily="18" charset="0"/>
              <a:cs typeface="Times New Roman" panose="02020603050405020304" pitchFamily="18" charset="0"/>
            </a:endParaRPr>
          </a:p>
          <a:p>
            <a:pPr marL="0" indent="0" algn="ctr">
              <a:buNone/>
            </a:pPr>
            <a:endParaRPr lang="en-US" sz="8800" b="1" dirty="0" smtClean="0">
              <a:latin typeface="Times New Roman" panose="02020603050405020304" pitchFamily="18" charset="0"/>
              <a:cs typeface="Times New Roman" panose="02020603050405020304" pitchFamily="18" charset="0"/>
            </a:endParaRPr>
          </a:p>
          <a:p>
            <a:pPr marL="0" indent="0" algn="ctr">
              <a:buNone/>
            </a:pPr>
            <a:r>
              <a:rPr lang="en-US" sz="8800" b="1" dirty="0" smtClean="0">
                <a:latin typeface="Times New Roman" panose="02020603050405020304" pitchFamily="18" charset="0"/>
                <a:cs typeface="Times New Roman" panose="02020603050405020304" pitchFamily="18" charset="0"/>
              </a:rPr>
              <a:t> </a:t>
            </a:r>
            <a:r>
              <a:rPr lang="en-US" sz="8800" b="1" dirty="0">
                <a:solidFill>
                  <a:srgbClr val="FFC000"/>
                </a:solidFill>
                <a:latin typeface="Times New Roman" panose="02020603050405020304" pitchFamily="18" charset="0"/>
                <a:cs typeface="Times New Roman" panose="02020603050405020304" pitchFamily="18" charset="0"/>
              </a:rPr>
              <a:t>Feasibility Studies</a:t>
            </a:r>
            <a:r>
              <a:rPr lang="en-US" sz="11500" dirty="0"/>
              <a:t/>
            </a:r>
            <a:br>
              <a:rPr lang="en-US" sz="11500" dirty="0"/>
            </a:br>
            <a:endParaRPr lang="en-US" sz="24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519214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7708887-EC9F-4319-8B4F-3CEA5DDD0A57}"/>
              </a:ext>
            </a:extLst>
          </p:cNvPr>
          <p:cNvSpPr>
            <a:spLocks noGrp="1"/>
          </p:cNvSpPr>
          <p:nvPr>
            <p:ph type="title"/>
          </p:nvPr>
        </p:nvSpPr>
        <p:spPr>
          <a:xfrm>
            <a:off x="116984" y="888643"/>
            <a:ext cx="10515600" cy="1325563"/>
          </a:xfrm>
        </p:spPr>
        <p:txBody>
          <a:bodyPr>
            <a:normAutofit/>
          </a:bodyPr>
          <a:lstStyle/>
          <a:p>
            <a:pPr marL="342900" indent="-342900">
              <a:buSzPct val="99000"/>
              <a:buFont typeface="Wingdings" panose="05000000000000000000" pitchFamily="2" charset="2"/>
              <a:buChar char="Ø"/>
            </a:pPr>
            <a:r>
              <a:rPr lang="en-US" sz="2000" b="1" dirty="0">
                <a:solidFill>
                  <a:schemeClr val="bg1"/>
                </a:solidFill>
                <a:latin typeface="Times New Roman" panose="02020603050405020304" pitchFamily="18" charset="0"/>
              </a:rPr>
              <a:t>The selection of this project in the framework of the development of the poultry sector in particular in Palestine, and supply the Palestinian market with sufficient quantities of wood </a:t>
            </a:r>
            <a:r>
              <a:rPr lang="en-US" sz="2000" b="1" dirty="0" smtClean="0">
                <a:solidFill>
                  <a:schemeClr val="bg1"/>
                </a:solidFill>
                <a:latin typeface="Times New Roman" panose="02020603050405020304" pitchFamily="18" charset="0"/>
              </a:rPr>
              <a:t>shavings</a:t>
            </a:r>
            <a:r>
              <a:rPr lang="en-US" sz="2400" b="1" dirty="0" smtClean="0">
                <a:solidFill>
                  <a:schemeClr val="bg1"/>
                </a:solidFill>
                <a:latin typeface="Times New Roman" panose="02020603050405020304" pitchFamily="18" charset="0"/>
              </a:rPr>
              <a:t>.</a:t>
            </a:r>
            <a:r>
              <a:rPr lang="en-US" sz="2400" b="1" dirty="0">
                <a:solidFill>
                  <a:schemeClr val="bg1"/>
                </a:solidFill>
                <a:latin typeface="Times New Roman" panose="02020603050405020304" pitchFamily="18" charset="0"/>
              </a:rPr>
              <a:t> </a:t>
            </a:r>
          </a:p>
        </p:txBody>
      </p:sp>
      <p:sp>
        <p:nvSpPr>
          <p:cNvPr id="6" name="Title 1">
            <a:extLst>
              <a:ext uri="{FF2B5EF4-FFF2-40B4-BE49-F238E27FC236}">
                <a16:creationId xmlns="" xmlns:a16="http://schemas.microsoft.com/office/drawing/2014/main" id="{77708887-EC9F-4319-8B4F-3CEA5DDD0A57}"/>
              </a:ext>
            </a:extLst>
          </p:cNvPr>
          <p:cNvSpPr txBox="1">
            <a:spLocks/>
          </p:cNvSpPr>
          <p:nvPr/>
        </p:nvSpPr>
        <p:spPr>
          <a:xfrm>
            <a:off x="116983" y="2214206"/>
            <a:ext cx="11100515" cy="286007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2900" indent="-342900">
              <a:buSzPct val="99000"/>
              <a:buFont typeface="Wingdings" panose="05000000000000000000" pitchFamily="2" charset="2"/>
              <a:buChar char="Ø"/>
            </a:pPr>
            <a:r>
              <a:rPr lang="en-US" sz="2400" b="1" dirty="0" smtClean="0">
                <a:solidFill>
                  <a:schemeClr val="bg1"/>
                </a:solidFill>
                <a:latin typeface="Times New Roman" panose="02020603050405020304" pitchFamily="18" charset="0"/>
              </a:rPr>
              <a:t>The </a:t>
            </a:r>
            <a:r>
              <a:rPr lang="en-US" sz="2400" b="1" dirty="0">
                <a:solidFill>
                  <a:schemeClr val="bg1"/>
                </a:solidFill>
                <a:latin typeface="Times New Roman" panose="02020603050405020304" pitchFamily="18" charset="0"/>
              </a:rPr>
              <a:t>idea of this project automatic wood shavings  is inspired by the search for the treatment of a problem already exist in the </a:t>
            </a:r>
            <a:r>
              <a:rPr lang="en-US" sz="2400" b="1" dirty="0" smtClean="0">
                <a:solidFill>
                  <a:schemeClr val="bg1"/>
                </a:solidFill>
                <a:latin typeface="Times New Roman" panose="02020603050405020304" pitchFamily="18" charset="0"/>
              </a:rPr>
              <a:t>market.</a:t>
            </a:r>
          </a:p>
          <a:p>
            <a:pPr>
              <a:buSzPct val="99000"/>
            </a:pPr>
            <a:r>
              <a:rPr lang="en-US" sz="2400" b="1" dirty="0">
                <a:solidFill>
                  <a:schemeClr val="bg1"/>
                </a:solidFill>
                <a:latin typeface="Times New Roman" panose="02020603050405020304" pitchFamily="18" charset="0"/>
              </a:rPr>
              <a:t> </a:t>
            </a:r>
            <a:endParaRPr lang="en-US" sz="2400" b="1" dirty="0" smtClean="0">
              <a:solidFill>
                <a:schemeClr val="bg1"/>
              </a:solidFill>
              <a:latin typeface="Times New Roman" panose="02020603050405020304" pitchFamily="18" charset="0"/>
            </a:endParaRPr>
          </a:p>
          <a:p>
            <a:pPr marL="342900" indent="-342900">
              <a:buSzPct val="99000"/>
              <a:buFont typeface="Wingdings" panose="05000000000000000000" pitchFamily="2" charset="2"/>
              <a:buChar char="Ø"/>
            </a:pPr>
            <a:r>
              <a:rPr lang="en-US" sz="2400" b="1" dirty="0">
                <a:solidFill>
                  <a:schemeClr val="bg1"/>
                </a:solidFill>
                <a:latin typeface="Times New Roman" panose="02020603050405020304" pitchFamily="18" charset="0"/>
              </a:rPr>
              <a:t>Where the problem is centered </a:t>
            </a:r>
            <a:r>
              <a:rPr lang="en-US" sz="2400" b="1" dirty="0" smtClean="0">
                <a:solidFill>
                  <a:schemeClr val="bg1"/>
                </a:solidFill>
                <a:latin typeface="Times New Roman" panose="02020603050405020304" pitchFamily="18" charset="0"/>
              </a:rPr>
              <a:t>on</a:t>
            </a:r>
            <a:r>
              <a:rPr lang="en-US" sz="2400" b="1" dirty="0" smtClean="0">
                <a:solidFill>
                  <a:schemeClr val="bg1"/>
                </a:solidFill>
                <a:latin typeface="Times New Roman" panose="02020603050405020304" pitchFamily="18" charset="0"/>
              </a:rPr>
              <a:t>:</a:t>
            </a:r>
            <a:endParaRPr lang="en-US" sz="2400" b="1" dirty="0">
              <a:solidFill>
                <a:schemeClr val="bg1"/>
              </a:solidFill>
              <a:latin typeface="Times New Roman" panose="02020603050405020304" pitchFamily="18" charset="0"/>
            </a:endParaRPr>
          </a:p>
          <a:p>
            <a:pPr marL="342900" indent="-342900">
              <a:buSzPct val="99000"/>
              <a:buFont typeface="Wingdings" panose="05000000000000000000" pitchFamily="2" charset="2"/>
              <a:buChar char="Ø"/>
            </a:pPr>
            <a:r>
              <a:rPr lang="en-US" sz="2400" b="1" dirty="0" smtClean="0">
                <a:solidFill>
                  <a:schemeClr val="bg1"/>
                </a:solidFill>
                <a:latin typeface="Times New Roman" panose="02020603050405020304" pitchFamily="18" charset="0"/>
              </a:rPr>
              <a:t>the </a:t>
            </a:r>
            <a:r>
              <a:rPr lang="en-US" sz="2400" b="1" dirty="0">
                <a:solidFill>
                  <a:schemeClr val="bg1"/>
                </a:solidFill>
                <a:latin typeface="Times New Roman" panose="02020603050405020304" pitchFamily="18" charset="0"/>
              </a:rPr>
              <a:t>large number of workers </a:t>
            </a:r>
            <a:endParaRPr lang="en-US" sz="2400" b="1" dirty="0" smtClean="0">
              <a:solidFill>
                <a:schemeClr val="bg1"/>
              </a:solidFill>
              <a:latin typeface="Times New Roman" panose="02020603050405020304" pitchFamily="18" charset="0"/>
            </a:endParaRPr>
          </a:p>
          <a:p>
            <a:pPr marL="342900" indent="-342900">
              <a:buSzPct val="99000"/>
              <a:buFont typeface="Wingdings" panose="05000000000000000000" pitchFamily="2" charset="2"/>
              <a:buChar char="Ø"/>
            </a:pPr>
            <a:r>
              <a:rPr lang="en-US" sz="2400" b="1" dirty="0" smtClean="0">
                <a:solidFill>
                  <a:schemeClr val="bg1"/>
                </a:solidFill>
                <a:latin typeface="Times New Roman" panose="02020603050405020304" pitchFamily="18" charset="0"/>
              </a:rPr>
              <a:t>less </a:t>
            </a:r>
            <a:r>
              <a:rPr lang="en-US" sz="2400" b="1" dirty="0">
                <a:solidFill>
                  <a:schemeClr val="bg1"/>
                </a:solidFill>
                <a:latin typeface="Times New Roman" panose="02020603050405020304" pitchFamily="18" charset="0"/>
              </a:rPr>
              <a:t>productive </a:t>
            </a:r>
            <a:r>
              <a:rPr lang="en-US" sz="2400" b="1" dirty="0" smtClean="0">
                <a:solidFill>
                  <a:schemeClr val="bg1"/>
                </a:solidFill>
                <a:latin typeface="Times New Roman" panose="02020603050405020304" pitchFamily="18" charset="0"/>
              </a:rPr>
              <a:t>capacity</a:t>
            </a:r>
          </a:p>
          <a:p>
            <a:pPr marL="342900" indent="-342900">
              <a:buSzPct val="99000"/>
              <a:buFont typeface="Wingdings" panose="05000000000000000000" pitchFamily="2" charset="2"/>
              <a:buChar char="Ø"/>
            </a:pPr>
            <a:r>
              <a:rPr lang="en-US" sz="2400" b="1" dirty="0" smtClean="0">
                <a:solidFill>
                  <a:schemeClr val="bg1"/>
                </a:solidFill>
                <a:latin typeface="Times New Roman" panose="02020603050405020304" pitchFamily="18" charset="0"/>
              </a:rPr>
              <a:t>lower quality</a:t>
            </a:r>
          </a:p>
          <a:p>
            <a:pPr marL="342900" indent="-342900">
              <a:buSzPct val="99000"/>
              <a:buFont typeface="Wingdings" panose="05000000000000000000" pitchFamily="2" charset="2"/>
              <a:buChar char="Ø"/>
            </a:pPr>
            <a:r>
              <a:rPr lang="en-US" sz="2400" b="1" dirty="0" smtClean="0">
                <a:solidFill>
                  <a:schemeClr val="bg1"/>
                </a:solidFill>
                <a:latin typeface="Times New Roman" panose="02020603050405020304" pitchFamily="18" charset="0"/>
              </a:rPr>
              <a:t>lost </a:t>
            </a:r>
            <a:r>
              <a:rPr lang="en-US" sz="2400" b="1" dirty="0">
                <a:solidFill>
                  <a:schemeClr val="bg1"/>
                </a:solidFill>
                <a:latin typeface="Times New Roman" panose="02020603050405020304" pitchFamily="18" charset="0"/>
              </a:rPr>
              <a:t>time and cause serious health problems for </a:t>
            </a:r>
            <a:r>
              <a:rPr lang="en-US" sz="2400" b="1" dirty="0" smtClean="0">
                <a:solidFill>
                  <a:schemeClr val="bg1"/>
                </a:solidFill>
                <a:latin typeface="Times New Roman" panose="02020603050405020304" pitchFamily="18" charset="0"/>
              </a:rPr>
              <a:t>workers</a:t>
            </a:r>
          </a:p>
          <a:p>
            <a:pPr marL="342900" indent="-342900">
              <a:buSzPct val="99000"/>
              <a:buFont typeface="Wingdings" panose="05000000000000000000" pitchFamily="2" charset="2"/>
              <a:buChar char="Ø"/>
            </a:pPr>
            <a:r>
              <a:rPr lang="en-US" sz="2400" b="1" dirty="0" smtClean="0">
                <a:solidFill>
                  <a:schemeClr val="bg1"/>
                </a:solidFill>
                <a:latin typeface="Times New Roman" panose="02020603050405020304" pitchFamily="18" charset="0"/>
              </a:rPr>
              <a:t>The </a:t>
            </a:r>
            <a:r>
              <a:rPr lang="en-US" sz="2400" b="1" dirty="0">
                <a:solidFill>
                  <a:schemeClr val="bg1"/>
                </a:solidFill>
                <a:latin typeface="Times New Roman" panose="02020603050405020304" pitchFamily="18" charset="0"/>
              </a:rPr>
              <a:t>problem was addressed through the automation of the production line</a:t>
            </a:r>
            <a:r>
              <a:rPr lang="en-US" sz="2000" b="1" dirty="0">
                <a:solidFill>
                  <a:schemeClr val="bg1"/>
                </a:solidFill>
                <a:latin typeface="Times New Roman" panose="02020603050405020304" pitchFamily="18" charset="0"/>
              </a:rPr>
              <a:t>. </a:t>
            </a:r>
          </a:p>
        </p:txBody>
      </p:sp>
      <p:sp>
        <p:nvSpPr>
          <p:cNvPr id="12" name="TextBox 11"/>
          <p:cNvSpPr txBox="1"/>
          <p:nvPr/>
        </p:nvSpPr>
        <p:spPr>
          <a:xfrm>
            <a:off x="463639" y="473144"/>
            <a:ext cx="2910625" cy="830997"/>
          </a:xfrm>
          <a:prstGeom prst="rect">
            <a:avLst/>
          </a:prstGeom>
          <a:noFill/>
        </p:spPr>
        <p:txBody>
          <a:bodyPr wrap="square" rtlCol="1">
            <a:spAutoFit/>
          </a:bodyPr>
          <a:lstStyle/>
          <a:p>
            <a:r>
              <a:rPr lang="en-US" sz="2400" b="1" dirty="0">
                <a:solidFill>
                  <a:schemeClr val="accent4"/>
                </a:solidFill>
                <a:cs typeface="+mj-cs"/>
              </a:rPr>
              <a:t> Feasibility Studies</a:t>
            </a:r>
            <a:br>
              <a:rPr lang="en-US" sz="2400" b="1" dirty="0">
                <a:solidFill>
                  <a:schemeClr val="accent4"/>
                </a:solidFill>
                <a:cs typeface="+mj-cs"/>
              </a:rPr>
            </a:br>
            <a:endParaRPr lang="en-US" sz="2400" b="1" dirty="0">
              <a:solidFill>
                <a:schemeClr val="accent4"/>
              </a:solidFill>
              <a:cs typeface="+mj-cs"/>
            </a:endParaRPr>
          </a:p>
        </p:txBody>
      </p:sp>
    </p:spTree>
    <p:extLst>
      <p:ext uri="{BB962C8B-B14F-4D97-AF65-F5344CB8AC3E}">
        <p14:creationId xmlns:p14="http://schemas.microsoft.com/office/powerpoint/2010/main" val="355394323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81FBF78-D265-4A5F-A4AD-1B766F477D2E}"/>
              </a:ext>
            </a:extLst>
          </p:cNvPr>
          <p:cNvSpPr>
            <a:spLocks noGrp="1"/>
          </p:cNvSpPr>
          <p:nvPr>
            <p:ph type="title"/>
          </p:nvPr>
        </p:nvSpPr>
        <p:spPr>
          <a:xfrm>
            <a:off x="795997" y="126610"/>
            <a:ext cx="10515600" cy="1325563"/>
          </a:xfrm>
        </p:spPr>
        <p:txBody>
          <a:bodyPr>
            <a:normAutofit fontScale="90000"/>
          </a:bodyPr>
          <a:lstStyle/>
          <a:p>
            <a:r>
              <a:rPr lang="en-US" dirty="0"/>
              <a:t> </a:t>
            </a:r>
            <a:br>
              <a:rPr lang="en-US" dirty="0"/>
            </a:br>
            <a:r>
              <a:rPr lang="en-US" dirty="0"/>
              <a:t/>
            </a:r>
            <a:br>
              <a:rPr lang="en-US" dirty="0"/>
            </a:br>
            <a:r>
              <a:rPr lang="en-US" dirty="0"/>
              <a:t/>
            </a:r>
            <a:br>
              <a:rPr lang="en-US" dirty="0"/>
            </a:br>
            <a:r>
              <a:rPr lang="en-US" dirty="0"/>
              <a:t/>
            </a:r>
            <a:br>
              <a:rPr lang="en-US" dirty="0"/>
            </a:br>
            <a:r>
              <a:rPr lang="en-US" dirty="0"/>
              <a:t/>
            </a:r>
            <a:br>
              <a:rPr lang="en-US" dirty="0"/>
            </a:br>
            <a:endParaRPr lang="en-US" b="1" dirty="0">
              <a:solidFill>
                <a:srgbClr val="FFC000"/>
              </a:solidFill>
              <a:latin typeface="Times New Roman" panose="02020603050405020304" pitchFamily="18" charset="0"/>
              <a:cs typeface="Times New Roman" panose="02020603050405020304" pitchFamily="18" charset="0"/>
            </a:endParaRPr>
          </a:p>
        </p:txBody>
      </p:sp>
      <p:sp>
        <p:nvSpPr>
          <p:cNvPr id="6" name="TextBox 5"/>
          <p:cNvSpPr txBox="1"/>
          <p:nvPr/>
        </p:nvSpPr>
        <p:spPr>
          <a:xfrm>
            <a:off x="167426" y="1326524"/>
            <a:ext cx="8281116" cy="1384995"/>
          </a:xfrm>
          <a:prstGeom prst="rect">
            <a:avLst/>
          </a:prstGeom>
          <a:noFill/>
        </p:spPr>
        <p:txBody>
          <a:bodyPr wrap="square" rtlCol="1">
            <a:spAutoFit/>
          </a:bodyPr>
          <a:lstStyle/>
          <a:p>
            <a:r>
              <a:rPr lang="en-US" sz="2400" b="1" dirty="0">
                <a:solidFill>
                  <a:schemeClr val="bg1"/>
                </a:solidFill>
                <a:cs typeface="+mj-cs"/>
              </a:rPr>
              <a:t>Social impacts of the </a:t>
            </a:r>
            <a:r>
              <a:rPr lang="en-US" sz="2400" b="1" dirty="0" smtClean="0">
                <a:solidFill>
                  <a:schemeClr val="bg1"/>
                </a:solidFill>
                <a:cs typeface="+mj-cs"/>
              </a:rPr>
              <a:t>project </a:t>
            </a:r>
            <a:endParaRPr lang="en-US" sz="2400" b="1" dirty="0">
              <a:solidFill>
                <a:schemeClr val="bg1"/>
              </a:solidFill>
              <a:cs typeface="+mj-cs"/>
            </a:endParaRPr>
          </a:p>
          <a:p>
            <a:r>
              <a:rPr lang="en-US" sz="2000" b="1" dirty="0" smtClean="0">
                <a:solidFill>
                  <a:schemeClr val="bg1"/>
                </a:solidFill>
                <a:cs typeface="+mj-cs"/>
              </a:rPr>
              <a:t>1.Rising </a:t>
            </a:r>
            <a:r>
              <a:rPr lang="en-US" sz="2000" b="1" dirty="0">
                <a:solidFill>
                  <a:schemeClr val="bg1"/>
                </a:solidFill>
                <a:cs typeface="+mj-cs"/>
              </a:rPr>
              <a:t>job opportunities with the expansion in the future</a:t>
            </a:r>
          </a:p>
          <a:p>
            <a:r>
              <a:rPr lang="en-US" sz="2000" b="1" dirty="0">
                <a:solidFill>
                  <a:schemeClr val="bg1"/>
                </a:solidFill>
                <a:cs typeface="+mj-cs"/>
              </a:rPr>
              <a:t>2. Dispense with the Israeli product</a:t>
            </a:r>
          </a:p>
          <a:p>
            <a:r>
              <a:rPr lang="en-US" sz="2000" b="1" dirty="0" smtClean="0">
                <a:solidFill>
                  <a:schemeClr val="bg1"/>
                </a:solidFill>
                <a:cs typeface="+mj-cs"/>
              </a:rPr>
              <a:t>3. </a:t>
            </a:r>
            <a:r>
              <a:rPr lang="en-US" sz="2000" b="1" dirty="0">
                <a:solidFill>
                  <a:schemeClr val="bg1"/>
                </a:solidFill>
                <a:cs typeface="+mj-cs"/>
              </a:rPr>
              <a:t>Poultry sector  development</a:t>
            </a:r>
            <a:endParaRPr lang="ar-SA" sz="2000" b="1" dirty="0">
              <a:solidFill>
                <a:schemeClr val="bg1"/>
              </a:solidFill>
              <a:cs typeface="+mj-cs"/>
            </a:endParaRPr>
          </a:p>
        </p:txBody>
      </p:sp>
    </p:spTree>
    <p:extLst>
      <p:ext uri="{BB962C8B-B14F-4D97-AF65-F5344CB8AC3E}">
        <p14:creationId xmlns:p14="http://schemas.microsoft.com/office/powerpoint/2010/main" val="1499224188"/>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4147457151"/>
              </p:ext>
            </p:extLst>
          </p:nvPr>
        </p:nvGraphicFramePr>
        <p:xfrm>
          <a:off x="99024" y="1313989"/>
          <a:ext cx="5267960" cy="841248"/>
        </p:xfrm>
        <a:graphic>
          <a:graphicData uri="http://schemas.openxmlformats.org/drawingml/2006/table">
            <a:tbl>
              <a:tblPr firstRow="1" firstCol="1" bandRow="1">
                <a:tableStyleId>{5C22544A-7EE6-4342-B048-85BDC9FD1C3A}</a:tableStyleId>
              </a:tblPr>
              <a:tblGrid>
                <a:gridCol w="2633980"/>
                <a:gridCol w="2633980"/>
              </a:tblGrid>
              <a:tr h="0">
                <a:tc>
                  <a:txBody>
                    <a:bodyPr/>
                    <a:lstStyle/>
                    <a:p>
                      <a:pPr marL="0" marR="0">
                        <a:lnSpc>
                          <a:spcPct val="115000"/>
                        </a:lnSpc>
                        <a:spcBef>
                          <a:spcPts val="0"/>
                        </a:spcBef>
                        <a:spcAft>
                          <a:spcPts val="800"/>
                        </a:spcAft>
                      </a:pPr>
                      <a:r>
                        <a:rPr lang="en-US" sz="1200" dirty="0">
                          <a:effectLst/>
                        </a:rPr>
                        <a:t>Type</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800"/>
                        </a:spcAft>
                      </a:pPr>
                      <a:r>
                        <a:rPr lang="en-US" sz="1200">
                          <a:effectLst/>
                        </a:rPr>
                        <a:t>Amount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0">
                <a:tc>
                  <a:txBody>
                    <a:bodyPr/>
                    <a:lstStyle/>
                    <a:p>
                      <a:pPr marL="0" marR="0">
                        <a:lnSpc>
                          <a:spcPct val="115000"/>
                        </a:lnSpc>
                        <a:spcBef>
                          <a:spcPts val="0"/>
                        </a:spcBef>
                        <a:spcAft>
                          <a:spcPts val="800"/>
                        </a:spcAft>
                      </a:pPr>
                      <a:r>
                        <a:rPr lang="en-US" sz="1200">
                          <a:effectLst/>
                        </a:rPr>
                        <a:t>Material Cost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rtl="0">
                        <a:lnSpc>
                          <a:spcPct val="115000"/>
                        </a:lnSpc>
                        <a:spcBef>
                          <a:spcPts val="0"/>
                        </a:spcBef>
                        <a:spcAft>
                          <a:spcPts val="800"/>
                        </a:spcAft>
                      </a:pPr>
                      <a:r>
                        <a:rPr lang="en-US" sz="1200">
                          <a:effectLst/>
                        </a:rPr>
                        <a:t>3504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0">
                <a:tc>
                  <a:txBody>
                    <a:bodyPr/>
                    <a:lstStyle/>
                    <a:p>
                      <a:pPr marL="0" marR="0">
                        <a:lnSpc>
                          <a:spcPct val="107000"/>
                        </a:lnSpc>
                        <a:spcBef>
                          <a:spcPts val="0"/>
                        </a:spcBef>
                        <a:spcAft>
                          <a:spcPts val="80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sz="1200">
                          <a:effectLst/>
                        </a:rPr>
                        <a:t>Manufacturing Costs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800"/>
                        </a:spcAft>
                      </a:pPr>
                      <a:r>
                        <a:rPr lang="en-US" sz="1200">
                          <a:effectLst/>
                        </a:rPr>
                        <a:t>2000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0">
                <a:tc>
                  <a:txBody>
                    <a:bodyPr/>
                    <a:lstStyle/>
                    <a:p>
                      <a:pPr marL="0" marR="0">
                        <a:lnSpc>
                          <a:spcPct val="115000"/>
                        </a:lnSpc>
                        <a:spcBef>
                          <a:spcPts val="0"/>
                        </a:spcBef>
                        <a:spcAft>
                          <a:spcPts val="800"/>
                        </a:spcAft>
                      </a:pPr>
                      <a:r>
                        <a:rPr lang="en-US" sz="1200">
                          <a:effectLst/>
                        </a:rPr>
                        <a:t>Depreciation Rate(10%)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800"/>
                        </a:spcAft>
                      </a:pPr>
                      <a:r>
                        <a:rPr lang="en-US" sz="1200" dirty="0">
                          <a:effectLst/>
                        </a:rPr>
                        <a:t>350</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
        <p:nvSpPr>
          <p:cNvPr id="6" name="Rectangle 5"/>
          <p:cNvSpPr/>
          <p:nvPr/>
        </p:nvSpPr>
        <p:spPr>
          <a:xfrm>
            <a:off x="143645" y="544753"/>
            <a:ext cx="1915909" cy="423834"/>
          </a:xfrm>
          <a:prstGeom prst="rect">
            <a:avLst/>
          </a:prstGeom>
        </p:spPr>
        <p:txBody>
          <a:bodyPr wrap="none">
            <a:spAutoFit/>
          </a:bodyPr>
          <a:lstStyle/>
          <a:p>
            <a:pPr>
              <a:lnSpc>
                <a:spcPct val="115000"/>
              </a:lnSpc>
              <a:spcAft>
                <a:spcPts val="800"/>
              </a:spcAft>
            </a:pPr>
            <a:r>
              <a:rPr lang="en-US" sz="2000" b="1" dirty="0">
                <a:solidFill>
                  <a:schemeClr val="bg1"/>
                </a:solidFill>
                <a:latin typeface="Times New Roman" panose="02020603050405020304" pitchFamily="18" charset="0"/>
                <a:ea typeface="Calibri" panose="020F0502020204030204" pitchFamily="34" charset="0"/>
                <a:cs typeface="Arial" panose="020B0604020202020204" pitchFamily="34" charset="0"/>
              </a:rPr>
              <a:t>Ramp up Cost :</a:t>
            </a:r>
            <a:endParaRPr lang="en-US" b="1"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11" name="Rectangle 10"/>
          <p:cNvSpPr/>
          <p:nvPr/>
        </p:nvSpPr>
        <p:spPr>
          <a:xfrm>
            <a:off x="143645" y="2536251"/>
            <a:ext cx="2386885" cy="423514"/>
          </a:xfrm>
          <a:prstGeom prst="rect">
            <a:avLst/>
          </a:prstGeom>
        </p:spPr>
        <p:txBody>
          <a:bodyPr wrap="square">
            <a:spAutoFit/>
          </a:bodyPr>
          <a:lstStyle/>
          <a:p>
            <a:pPr>
              <a:lnSpc>
                <a:spcPct val="115000"/>
              </a:lnSpc>
              <a:spcAft>
                <a:spcPts val="800"/>
              </a:spcAft>
            </a:pPr>
            <a:r>
              <a:rPr lang="en-US" sz="2000" b="1" dirty="0" smtClean="0">
                <a:solidFill>
                  <a:schemeClr val="bg1"/>
                </a:solidFill>
                <a:latin typeface="Times New Roman" panose="02020603050405020304" pitchFamily="18" charset="0"/>
                <a:ea typeface="Calibri" panose="020F0502020204030204" pitchFamily="34" charset="0"/>
                <a:cs typeface="+mj-cs"/>
              </a:rPr>
              <a:t>Operating Costs </a:t>
            </a:r>
            <a:r>
              <a:rPr lang="ar-SA" sz="2000" b="1" dirty="0" smtClean="0">
                <a:solidFill>
                  <a:schemeClr val="bg1"/>
                </a:solidFill>
                <a:latin typeface="Times New Roman" panose="02020603050405020304" pitchFamily="18" charset="0"/>
                <a:ea typeface="Calibri" panose="020F0502020204030204" pitchFamily="34" charset="0"/>
                <a:cs typeface="+mj-cs"/>
              </a:rPr>
              <a:t>:</a:t>
            </a:r>
            <a:endParaRPr lang="en-US" b="1" dirty="0">
              <a:solidFill>
                <a:schemeClr val="bg1"/>
              </a:solidFill>
              <a:effectLst/>
              <a:latin typeface="Calibri" panose="020F0502020204030204" pitchFamily="34" charset="0"/>
              <a:ea typeface="Calibri" panose="020F0502020204030204" pitchFamily="34" charset="0"/>
              <a:cs typeface="+mj-cs"/>
            </a:endParaRPr>
          </a:p>
        </p:txBody>
      </p:sp>
      <p:graphicFrame>
        <p:nvGraphicFramePr>
          <p:cNvPr id="12" name="Table 11"/>
          <p:cNvGraphicFramePr>
            <a:graphicFrameLocks noGrp="1"/>
          </p:cNvGraphicFramePr>
          <p:nvPr>
            <p:extLst>
              <p:ext uri="{D42A27DB-BD31-4B8C-83A1-F6EECF244321}">
                <p14:modId xmlns:p14="http://schemas.microsoft.com/office/powerpoint/2010/main" val="56522935"/>
              </p:ext>
            </p:extLst>
          </p:nvPr>
        </p:nvGraphicFramePr>
        <p:xfrm>
          <a:off x="143645" y="3282730"/>
          <a:ext cx="5267960" cy="587121"/>
        </p:xfrm>
        <a:graphic>
          <a:graphicData uri="http://schemas.openxmlformats.org/drawingml/2006/table">
            <a:tbl>
              <a:tblPr firstRow="1" firstCol="1" bandRow="1">
                <a:tableStyleId>{5C22544A-7EE6-4342-B048-85BDC9FD1C3A}</a:tableStyleId>
              </a:tblPr>
              <a:tblGrid>
                <a:gridCol w="1871980"/>
                <a:gridCol w="1697990"/>
                <a:gridCol w="1697990"/>
              </a:tblGrid>
              <a:tr h="0">
                <a:tc>
                  <a:txBody>
                    <a:bodyPr/>
                    <a:lstStyle/>
                    <a:p>
                      <a:pPr marL="0" marR="0">
                        <a:lnSpc>
                          <a:spcPct val="107000"/>
                        </a:lnSpc>
                        <a:spcBef>
                          <a:spcPts val="0"/>
                        </a:spcBef>
                        <a:spcAft>
                          <a:spcPts val="800"/>
                        </a:spcAft>
                      </a:pPr>
                      <a:r>
                        <a:rPr lang="en-US" sz="12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800"/>
                        </a:spcAft>
                      </a:pPr>
                      <a:r>
                        <a:rPr lang="en-US" sz="1200">
                          <a:effectLst/>
                        </a:rPr>
                        <a:t>Number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800"/>
                        </a:spcAft>
                      </a:pPr>
                      <a:r>
                        <a:rPr lang="en-US" sz="1200">
                          <a:effectLst/>
                        </a:rPr>
                        <a:t>Cost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0">
                <a:tc>
                  <a:txBody>
                    <a:bodyPr/>
                    <a:lstStyle/>
                    <a:p>
                      <a:pPr marL="0" marR="0">
                        <a:lnSpc>
                          <a:spcPct val="107000"/>
                        </a:lnSpc>
                        <a:spcBef>
                          <a:spcPts val="0"/>
                        </a:spcBef>
                        <a:spcAft>
                          <a:spcPts val="800"/>
                        </a:spcAft>
                      </a:pPr>
                      <a:r>
                        <a:rPr lang="en-US" sz="1200">
                          <a:effectLst/>
                        </a:rPr>
                        <a:t>Insurance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rtl="0">
                        <a:lnSpc>
                          <a:spcPct val="107000"/>
                        </a:lnSpc>
                        <a:spcBef>
                          <a:spcPts val="0"/>
                        </a:spcBef>
                        <a:spcAft>
                          <a:spcPts val="800"/>
                        </a:spcAft>
                      </a:pPr>
                      <a:r>
                        <a:rPr lang="en-US" sz="1200" dirty="0" smtClean="0">
                          <a:effectLst/>
                          <a:latin typeface="+mn-lt"/>
                          <a:ea typeface="+mn-ea"/>
                          <a:cs typeface="+mn-cs"/>
                        </a:rPr>
                        <a:t>1</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800"/>
                        </a:spcAft>
                      </a:pPr>
                      <a:r>
                        <a:rPr lang="en-US" sz="1200">
                          <a:effectLst/>
                        </a:rPr>
                        <a:t>250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182245">
                <a:tc>
                  <a:txBody>
                    <a:bodyPr/>
                    <a:lstStyle/>
                    <a:p>
                      <a:pPr marL="0" marR="0">
                        <a:lnSpc>
                          <a:spcPct val="107000"/>
                        </a:lnSpc>
                        <a:spcBef>
                          <a:spcPts val="0"/>
                        </a:spcBef>
                        <a:spcAft>
                          <a:spcPts val="800"/>
                        </a:spcAft>
                      </a:pPr>
                      <a:r>
                        <a:rPr lang="en-US" sz="1200">
                          <a:effectLst/>
                        </a:rPr>
                        <a:t>Labor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800"/>
                        </a:spcAft>
                      </a:pPr>
                      <a:r>
                        <a:rPr lang="en-US" sz="1200">
                          <a:effectLst/>
                        </a:rPr>
                        <a:t>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800"/>
                        </a:spcAft>
                      </a:pPr>
                      <a:r>
                        <a:rPr lang="en-US" sz="1200" dirty="0">
                          <a:effectLst/>
                        </a:rPr>
                        <a:t>9000</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graphicFrame>
        <p:nvGraphicFramePr>
          <p:cNvPr id="13" name="Table 12"/>
          <p:cNvGraphicFramePr>
            <a:graphicFrameLocks noGrp="1"/>
          </p:cNvGraphicFramePr>
          <p:nvPr>
            <p:extLst>
              <p:ext uri="{D42A27DB-BD31-4B8C-83A1-F6EECF244321}">
                <p14:modId xmlns:p14="http://schemas.microsoft.com/office/powerpoint/2010/main" val="101907040"/>
              </p:ext>
            </p:extLst>
          </p:nvPr>
        </p:nvGraphicFramePr>
        <p:xfrm>
          <a:off x="143645" y="4269226"/>
          <a:ext cx="5267960" cy="391414"/>
        </p:xfrm>
        <a:graphic>
          <a:graphicData uri="http://schemas.openxmlformats.org/drawingml/2006/table">
            <a:tbl>
              <a:tblPr firstRow="1" firstCol="1" bandRow="1">
                <a:tableStyleId>{5C22544A-7EE6-4342-B048-85BDC9FD1C3A}</a:tableStyleId>
              </a:tblPr>
              <a:tblGrid>
                <a:gridCol w="1402080"/>
                <a:gridCol w="1301750"/>
                <a:gridCol w="1369695"/>
                <a:gridCol w="1194435"/>
              </a:tblGrid>
              <a:tr h="0">
                <a:tc>
                  <a:txBody>
                    <a:bodyPr/>
                    <a:lstStyle/>
                    <a:p>
                      <a:pPr marL="0" marR="0">
                        <a:lnSpc>
                          <a:spcPct val="107000"/>
                        </a:lnSpc>
                        <a:spcBef>
                          <a:spcPts val="0"/>
                        </a:spcBef>
                        <a:spcAft>
                          <a:spcPts val="800"/>
                        </a:spcAft>
                      </a:pPr>
                      <a:r>
                        <a:rPr lang="en-US" sz="1200">
                          <a:effectLst/>
                        </a:rPr>
                        <a:t>Type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800"/>
                        </a:spcAft>
                      </a:pPr>
                      <a:r>
                        <a:rPr lang="en-US" sz="1200">
                          <a:effectLst/>
                        </a:rPr>
                        <a:t>Unit price $/ ton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800"/>
                        </a:spcAft>
                      </a:pPr>
                      <a:r>
                        <a:rPr lang="en-US" sz="1200">
                          <a:effectLst/>
                        </a:rPr>
                        <a:t>Amount / year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800"/>
                        </a:spcAft>
                      </a:pPr>
                      <a:r>
                        <a:rPr lang="en-US" sz="1200">
                          <a:effectLst/>
                        </a:rPr>
                        <a:t>Total cost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0">
                <a:tc>
                  <a:txBody>
                    <a:bodyPr/>
                    <a:lstStyle/>
                    <a:p>
                      <a:pPr marL="0" marR="0">
                        <a:lnSpc>
                          <a:spcPct val="107000"/>
                        </a:lnSpc>
                        <a:spcBef>
                          <a:spcPts val="0"/>
                        </a:spcBef>
                        <a:spcAft>
                          <a:spcPts val="800"/>
                        </a:spcAft>
                      </a:pPr>
                      <a:r>
                        <a:rPr lang="en-US" sz="1200">
                          <a:effectLst/>
                        </a:rPr>
                        <a:t>Raw Materials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800"/>
                        </a:spcAft>
                      </a:pPr>
                      <a:r>
                        <a:rPr lang="en-US" sz="1200">
                          <a:effectLst/>
                        </a:rPr>
                        <a:t>430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800"/>
                        </a:spcAft>
                      </a:pPr>
                      <a:r>
                        <a:rPr lang="en-US" sz="1200">
                          <a:effectLst/>
                        </a:rPr>
                        <a:t>1600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800"/>
                        </a:spcAft>
                      </a:pPr>
                      <a:r>
                        <a:rPr lang="en-US" sz="1200" dirty="0">
                          <a:effectLst/>
                        </a:rPr>
                        <a:t>688000</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
        <p:nvSpPr>
          <p:cNvPr id="14" name="Rectangle 13"/>
          <p:cNvSpPr/>
          <p:nvPr/>
        </p:nvSpPr>
        <p:spPr>
          <a:xfrm>
            <a:off x="143645" y="4934663"/>
            <a:ext cx="2690352" cy="405367"/>
          </a:xfrm>
          <a:prstGeom prst="rect">
            <a:avLst/>
          </a:prstGeom>
        </p:spPr>
        <p:txBody>
          <a:bodyPr wrap="none">
            <a:spAutoFit/>
          </a:bodyPr>
          <a:lstStyle/>
          <a:p>
            <a:pPr>
              <a:lnSpc>
                <a:spcPct val="107000"/>
              </a:lnSpc>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sz="2000" b="1" dirty="0">
                <a:solidFill>
                  <a:schemeClr val="bg1"/>
                </a:solidFill>
                <a:latin typeface="Times New Roman" panose="02020603050405020304" pitchFamily="18" charset="0"/>
                <a:ea typeface="Times New Roman" panose="02020603050405020304" pitchFamily="18" charset="0"/>
                <a:cs typeface="Arial" panose="020B0604020202020204" pitchFamily="34" charset="0"/>
              </a:rPr>
              <a:t>Electricity expenditure</a:t>
            </a:r>
            <a:endParaRPr lang="en-US" b="1"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graphicFrame>
        <p:nvGraphicFramePr>
          <p:cNvPr id="15" name="Table 14"/>
          <p:cNvGraphicFramePr>
            <a:graphicFrameLocks noGrp="1"/>
          </p:cNvGraphicFramePr>
          <p:nvPr>
            <p:extLst>
              <p:ext uri="{D42A27DB-BD31-4B8C-83A1-F6EECF244321}">
                <p14:modId xmlns:p14="http://schemas.microsoft.com/office/powerpoint/2010/main" val="1821731310"/>
              </p:ext>
            </p:extLst>
          </p:nvPr>
        </p:nvGraphicFramePr>
        <p:xfrm>
          <a:off x="143645" y="5698781"/>
          <a:ext cx="3512185" cy="391414"/>
        </p:xfrm>
        <a:graphic>
          <a:graphicData uri="http://schemas.openxmlformats.org/drawingml/2006/table">
            <a:tbl>
              <a:tblPr firstRow="1" firstCol="1" bandRow="1">
                <a:tableStyleId>{5C22544A-7EE6-4342-B048-85BDC9FD1C3A}</a:tableStyleId>
              </a:tblPr>
              <a:tblGrid>
                <a:gridCol w="1756410"/>
                <a:gridCol w="1755775"/>
              </a:tblGrid>
              <a:tr h="0">
                <a:tc>
                  <a:txBody>
                    <a:bodyPr/>
                    <a:lstStyle/>
                    <a:p>
                      <a:pPr marL="0" marR="0">
                        <a:lnSpc>
                          <a:spcPct val="107000"/>
                        </a:lnSpc>
                        <a:spcBef>
                          <a:spcPts val="0"/>
                        </a:spcBef>
                        <a:spcAft>
                          <a:spcPts val="800"/>
                        </a:spcAft>
                      </a:pPr>
                      <a:r>
                        <a:rPr lang="en-US" sz="12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800"/>
                        </a:spcAft>
                      </a:pPr>
                      <a:r>
                        <a:rPr lang="en-US" sz="1200">
                          <a:effectLst/>
                        </a:rPr>
                        <a:t>Amount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0">
                <a:tc>
                  <a:txBody>
                    <a:bodyPr/>
                    <a:lstStyle/>
                    <a:p>
                      <a:r>
                        <a:rPr lang="en-US" sz="1200">
                          <a:effectLst/>
                        </a:rPr>
                        <a:t>Electricity expenditure</a:t>
                      </a:r>
                      <a:endParaRPr lang="en-US" sz="1100">
                        <a:effectLst/>
                        <a:latin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800"/>
                        </a:spcAft>
                      </a:pPr>
                      <a:r>
                        <a:rPr lang="en-US" sz="1200" dirty="0">
                          <a:effectLst/>
                        </a:rPr>
                        <a:t>1000</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Tree>
    <p:extLst>
      <p:ext uri="{BB962C8B-B14F-4D97-AF65-F5344CB8AC3E}">
        <p14:creationId xmlns:p14="http://schemas.microsoft.com/office/powerpoint/2010/main" val="3151655748"/>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111451" y="517209"/>
            <a:ext cx="3728906" cy="405367"/>
          </a:xfrm>
          <a:prstGeom prst="rect">
            <a:avLst/>
          </a:prstGeom>
        </p:spPr>
        <p:txBody>
          <a:bodyPr wrap="none">
            <a:spAutoFit/>
          </a:bodyPr>
          <a:lstStyle/>
          <a:p>
            <a:pPr>
              <a:lnSpc>
                <a:spcPct val="107000"/>
              </a:lnSpc>
              <a:spcAft>
                <a:spcPts val="800"/>
              </a:spcAft>
            </a:pPr>
            <a:r>
              <a:rPr lang="en-US" sz="2000" b="1" dirty="0">
                <a:solidFill>
                  <a:schemeClr val="bg1"/>
                </a:solidFill>
                <a:latin typeface="Times New Roman" panose="02020603050405020304" pitchFamily="18" charset="0"/>
                <a:ea typeface="Calibri" panose="020F0502020204030204" pitchFamily="34" charset="0"/>
                <a:cs typeface="Arial" panose="020B0604020202020204" pitchFamily="34" charset="0"/>
              </a:rPr>
              <a:t>Marketing and supporting cost :</a:t>
            </a:r>
            <a:endParaRPr lang="en-US" b="1"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graphicFrame>
        <p:nvGraphicFramePr>
          <p:cNvPr id="13" name="Table 12"/>
          <p:cNvGraphicFramePr>
            <a:graphicFrameLocks noGrp="1"/>
          </p:cNvGraphicFramePr>
          <p:nvPr>
            <p:extLst>
              <p:ext uri="{D42A27DB-BD31-4B8C-83A1-F6EECF244321}">
                <p14:modId xmlns:p14="http://schemas.microsoft.com/office/powerpoint/2010/main" val="2160696954"/>
              </p:ext>
            </p:extLst>
          </p:nvPr>
        </p:nvGraphicFramePr>
        <p:xfrm>
          <a:off x="111451" y="1191176"/>
          <a:ext cx="5267960" cy="391414"/>
        </p:xfrm>
        <a:graphic>
          <a:graphicData uri="http://schemas.openxmlformats.org/drawingml/2006/table">
            <a:tbl>
              <a:tblPr firstRow="1" firstCol="1" bandRow="1">
                <a:tableStyleId>{5C22544A-7EE6-4342-B048-85BDC9FD1C3A}</a:tableStyleId>
              </a:tblPr>
              <a:tblGrid>
                <a:gridCol w="2633980"/>
                <a:gridCol w="2633980"/>
              </a:tblGrid>
              <a:tr h="0">
                <a:tc>
                  <a:txBody>
                    <a:bodyPr/>
                    <a:lstStyle/>
                    <a:p>
                      <a:pPr marL="0" marR="0">
                        <a:lnSpc>
                          <a:spcPct val="107000"/>
                        </a:lnSpc>
                        <a:spcBef>
                          <a:spcPts val="0"/>
                        </a:spcBef>
                        <a:spcAft>
                          <a:spcPts val="800"/>
                        </a:spcAft>
                      </a:pPr>
                      <a:r>
                        <a:rPr lang="en-US" sz="1200">
                          <a:effectLst/>
                        </a:rPr>
                        <a:t>Type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800"/>
                        </a:spcAft>
                      </a:pPr>
                      <a:r>
                        <a:rPr lang="en-US" sz="1200">
                          <a:effectLst/>
                        </a:rPr>
                        <a:t>Amount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0">
                <a:tc>
                  <a:txBody>
                    <a:bodyPr/>
                    <a:lstStyle/>
                    <a:p>
                      <a:pPr marL="0" marR="0">
                        <a:lnSpc>
                          <a:spcPct val="107000"/>
                        </a:lnSpc>
                        <a:spcBef>
                          <a:spcPts val="0"/>
                        </a:spcBef>
                        <a:spcAft>
                          <a:spcPts val="800"/>
                        </a:spcAft>
                      </a:pPr>
                      <a:r>
                        <a:rPr lang="en-US" sz="1200">
                          <a:effectLst/>
                        </a:rPr>
                        <a:t>Marketing and Advertising</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800"/>
                        </a:spcAft>
                      </a:pPr>
                      <a:r>
                        <a:rPr lang="en-US" sz="1200" dirty="0">
                          <a:effectLst/>
                        </a:rPr>
                        <a:t>1000</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
        <p:nvSpPr>
          <p:cNvPr id="14" name="Rectangle 13"/>
          <p:cNvSpPr/>
          <p:nvPr/>
        </p:nvSpPr>
        <p:spPr>
          <a:xfrm>
            <a:off x="0" y="1843733"/>
            <a:ext cx="2383986" cy="405367"/>
          </a:xfrm>
          <a:prstGeom prst="rect">
            <a:avLst/>
          </a:prstGeom>
        </p:spPr>
        <p:txBody>
          <a:bodyPr wrap="none">
            <a:spAutoFit/>
          </a:bodyPr>
          <a:lstStyle/>
          <a:p>
            <a:pPr>
              <a:lnSpc>
                <a:spcPct val="107000"/>
              </a:lnSpc>
              <a:spcAft>
                <a:spcPts val="800"/>
              </a:spcAft>
            </a:pPr>
            <a:r>
              <a:rPr lang="en-US" sz="2000" b="1" dirty="0">
                <a:solidFill>
                  <a:schemeClr val="bg1"/>
                </a:solidFill>
                <a:latin typeface="Times New Roman" panose="02020603050405020304" pitchFamily="18" charset="0"/>
                <a:ea typeface="Calibri" panose="020F0502020204030204" pitchFamily="34" charset="0"/>
                <a:cs typeface="Arial" panose="020B0604020202020204" pitchFamily="34" charset="0"/>
              </a:rPr>
              <a:t>Maintenance  Cost :</a:t>
            </a:r>
            <a:endParaRPr lang="en-US" b="1"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graphicFrame>
        <p:nvGraphicFramePr>
          <p:cNvPr id="15" name="Table 14"/>
          <p:cNvGraphicFramePr>
            <a:graphicFrameLocks noGrp="1"/>
          </p:cNvGraphicFramePr>
          <p:nvPr>
            <p:extLst>
              <p:ext uri="{D42A27DB-BD31-4B8C-83A1-F6EECF244321}">
                <p14:modId xmlns:p14="http://schemas.microsoft.com/office/powerpoint/2010/main" val="266574247"/>
              </p:ext>
            </p:extLst>
          </p:nvPr>
        </p:nvGraphicFramePr>
        <p:xfrm>
          <a:off x="111451" y="2512522"/>
          <a:ext cx="5267960" cy="195707"/>
        </p:xfrm>
        <a:graphic>
          <a:graphicData uri="http://schemas.openxmlformats.org/drawingml/2006/table">
            <a:tbl>
              <a:tblPr firstRow="1" firstCol="1" bandRow="1">
                <a:tableStyleId>{5C22544A-7EE6-4342-B048-85BDC9FD1C3A}</a:tableStyleId>
              </a:tblPr>
              <a:tblGrid>
                <a:gridCol w="2633980"/>
                <a:gridCol w="2633980"/>
              </a:tblGrid>
              <a:tr h="0">
                <a:tc>
                  <a:txBody>
                    <a:bodyPr/>
                    <a:lstStyle/>
                    <a:p>
                      <a:pPr marL="0" marR="0">
                        <a:lnSpc>
                          <a:spcPct val="107000"/>
                        </a:lnSpc>
                        <a:spcBef>
                          <a:spcPts val="0"/>
                        </a:spcBef>
                        <a:spcAft>
                          <a:spcPts val="800"/>
                        </a:spcAft>
                      </a:pPr>
                      <a:r>
                        <a:rPr lang="en-US" sz="1200">
                          <a:effectLst/>
                        </a:rPr>
                        <a:t>Maintenance Cost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800"/>
                        </a:spcAft>
                      </a:pPr>
                      <a:r>
                        <a:rPr lang="en-US" sz="1200" dirty="0">
                          <a:effectLst/>
                        </a:rPr>
                        <a:t>200 $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graphicFrame>
        <p:nvGraphicFramePr>
          <p:cNvPr id="16" name="Table 15"/>
          <p:cNvGraphicFramePr>
            <a:graphicFrameLocks noGrp="1"/>
          </p:cNvGraphicFramePr>
          <p:nvPr>
            <p:extLst>
              <p:ext uri="{D42A27DB-BD31-4B8C-83A1-F6EECF244321}">
                <p14:modId xmlns:p14="http://schemas.microsoft.com/office/powerpoint/2010/main" val="3723035396"/>
              </p:ext>
            </p:extLst>
          </p:nvPr>
        </p:nvGraphicFramePr>
        <p:xfrm>
          <a:off x="111451" y="3645862"/>
          <a:ext cx="5267960" cy="195707"/>
        </p:xfrm>
        <a:graphic>
          <a:graphicData uri="http://schemas.openxmlformats.org/drawingml/2006/table">
            <a:tbl>
              <a:tblPr firstRow="1" firstCol="1" bandRow="1">
                <a:tableStyleId>{5C22544A-7EE6-4342-B048-85BDC9FD1C3A}</a:tableStyleId>
              </a:tblPr>
              <a:tblGrid>
                <a:gridCol w="2633980"/>
                <a:gridCol w="2633980"/>
              </a:tblGrid>
              <a:tr h="0">
                <a:tc>
                  <a:txBody>
                    <a:bodyPr/>
                    <a:lstStyle/>
                    <a:p>
                      <a:r>
                        <a:rPr lang="en-US" sz="1200">
                          <a:effectLst/>
                        </a:rPr>
                        <a:t>Rent The Building Cost</a:t>
                      </a:r>
                      <a:endParaRPr lang="en-US" sz="1100">
                        <a:effectLst/>
                        <a:latin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800"/>
                        </a:spcAft>
                      </a:pPr>
                      <a:r>
                        <a:rPr lang="en-US" sz="1200" dirty="0">
                          <a:effectLst/>
                        </a:rPr>
                        <a:t>500$</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
        <p:nvSpPr>
          <p:cNvPr id="17" name="Rectangle 16"/>
          <p:cNvSpPr/>
          <p:nvPr/>
        </p:nvSpPr>
        <p:spPr>
          <a:xfrm>
            <a:off x="111451" y="2967573"/>
            <a:ext cx="1359668" cy="405367"/>
          </a:xfrm>
          <a:prstGeom prst="rect">
            <a:avLst/>
          </a:prstGeom>
        </p:spPr>
        <p:txBody>
          <a:bodyPr wrap="none">
            <a:spAutoFit/>
          </a:bodyPr>
          <a:lstStyle/>
          <a:p>
            <a:pPr>
              <a:lnSpc>
                <a:spcPct val="107000"/>
              </a:lnSpc>
              <a:spcAft>
                <a:spcPts val="800"/>
              </a:spcAft>
            </a:pPr>
            <a:r>
              <a:rPr lang="en-US" sz="2000" b="1" dirty="0">
                <a:solidFill>
                  <a:schemeClr val="bg1"/>
                </a:solidFill>
                <a:latin typeface="Times New Roman" panose="02020603050405020304" pitchFamily="18" charset="0"/>
                <a:ea typeface="Calibri" panose="020F0502020204030204" pitchFamily="34" charset="0"/>
                <a:cs typeface="Arial" panose="020B0604020202020204" pitchFamily="34" charset="0"/>
              </a:rPr>
              <a:t>Rent Cost:</a:t>
            </a:r>
            <a:endParaRPr lang="en-US" b="1"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18" name="Rectangle 17"/>
          <p:cNvSpPr/>
          <p:nvPr/>
        </p:nvSpPr>
        <p:spPr>
          <a:xfrm>
            <a:off x="111451" y="4091413"/>
            <a:ext cx="2037930" cy="405367"/>
          </a:xfrm>
          <a:prstGeom prst="rect">
            <a:avLst/>
          </a:prstGeom>
        </p:spPr>
        <p:txBody>
          <a:bodyPr wrap="none">
            <a:spAutoFit/>
          </a:bodyPr>
          <a:lstStyle/>
          <a:p>
            <a:pPr>
              <a:lnSpc>
                <a:spcPct val="107000"/>
              </a:lnSpc>
              <a:spcAft>
                <a:spcPts val="800"/>
              </a:spcAft>
            </a:pPr>
            <a:r>
              <a:rPr lang="en-US" sz="2000" b="1" dirty="0">
                <a:solidFill>
                  <a:schemeClr val="bg1"/>
                </a:solidFill>
                <a:latin typeface="Times New Roman" panose="02020603050405020304" pitchFamily="18" charset="0"/>
                <a:ea typeface="Calibri" panose="020F0502020204030204" pitchFamily="34" charset="0"/>
                <a:cs typeface="Arial" panose="020B0604020202020204" pitchFamily="34" charset="0"/>
              </a:rPr>
              <a:t>Over </a:t>
            </a:r>
            <a:r>
              <a:rPr lang="en-US" sz="2000" b="1" dirty="0" smtClean="0">
                <a:solidFill>
                  <a:schemeClr val="bg1"/>
                </a:solidFill>
                <a:latin typeface="Times New Roman" panose="02020603050405020304" pitchFamily="18" charset="0"/>
                <a:ea typeface="Calibri" panose="020F0502020204030204" pitchFamily="34" charset="0"/>
                <a:cs typeface="Arial" panose="020B0604020202020204" pitchFamily="34" charset="0"/>
              </a:rPr>
              <a:t>head Cost </a:t>
            </a:r>
            <a:r>
              <a:rPr lang="en-US" sz="2000" b="1" dirty="0">
                <a:solidFill>
                  <a:schemeClr val="bg1"/>
                </a:solidFill>
                <a:latin typeface="Times New Roman" panose="02020603050405020304" pitchFamily="18" charset="0"/>
                <a:ea typeface="Calibri" panose="020F0502020204030204" pitchFamily="34" charset="0"/>
                <a:cs typeface="Arial" panose="020B0604020202020204" pitchFamily="34" charset="0"/>
              </a:rPr>
              <a:t>:</a:t>
            </a:r>
            <a:endParaRPr lang="en-US" b="1"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graphicFrame>
        <p:nvGraphicFramePr>
          <p:cNvPr id="19" name="Table 18"/>
          <p:cNvGraphicFramePr>
            <a:graphicFrameLocks noGrp="1"/>
          </p:cNvGraphicFramePr>
          <p:nvPr>
            <p:extLst>
              <p:ext uri="{D42A27DB-BD31-4B8C-83A1-F6EECF244321}">
                <p14:modId xmlns:p14="http://schemas.microsoft.com/office/powerpoint/2010/main" val="1226387742"/>
              </p:ext>
            </p:extLst>
          </p:nvPr>
        </p:nvGraphicFramePr>
        <p:xfrm>
          <a:off x="111451" y="4772218"/>
          <a:ext cx="5267960" cy="493014"/>
        </p:xfrm>
        <a:graphic>
          <a:graphicData uri="http://schemas.openxmlformats.org/drawingml/2006/table">
            <a:tbl>
              <a:tblPr firstRow="1" firstCol="1" bandRow="1">
                <a:tableStyleId>{5C22544A-7EE6-4342-B048-85BDC9FD1C3A}</a:tableStyleId>
              </a:tblPr>
              <a:tblGrid>
                <a:gridCol w="2633980"/>
                <a:gridCol w="2633980"/>
              </a:tblGrid>
              <a:tr h="443035">
                <a:tc>
                  <a:txBody>
                    <a:bodyPr/>
                    <a:lstStyle/>
                    <a:p>
                      <a:pPr marL="0" marR="0">
                        <a:lnSpc>
                          <a:spcPct val="107000"/>
                        </a:lnSpc>
                        <a:spcBef>
                          <a:spcPts val="0"/>
                        </a:spcBef>
                        <a:spcAft>
                          <a:spcPts val="800"/>
                        </a:spcAft>
                      </a:pPr>
                      <a:r>
                        <a:rPr lang="en-US" sz="1200">
                          <a:effectLst/>
                        </a:rPr>
                        <a:t>Over head Cost</a:t>
                      </a:r>
                      <a:endParaRPr lang="en-US" sz="1100">
                        <a:effectLst/>
                      </a:endParaRPr>
                    </a:p>
                    <a:p>
                      <a:pPr marL="0" marR="0">
                        <a:lnSpc>
                          <a:spcPct val="107000"/>
                        </a:lnSpc>
                        <a:spcBef>
                          <a:spcPts val="0"/>
                        </a:spcBef>
                        <a:spcAft>
                          <a:spcPts val="800"/>
                        </a:spcAft>
                      </a:pPr>
                      <a:r>
                        <a:rPr lang="en-US" sz="12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800"/>
                        </a:spcAft>
                      </a:pPr>
                      <a:r>
                        <a:rPr lang="en-US" sz="1200" dirty="0">
                          <a:effectLst/>
                        </a:rPr>
                        <a:t>500$</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graphicFrame>
        <p:nvGraphicFramePr>
          <p:cNvPr id="20" name="Table 19"/>
          <p:cNvGraphicFramePr>
            <a:graphicFrameLocks noGrp="1"/>
          </p:cNvGraphicFramePr>
          <p:nvPr>
            <p:extLst>
              <p:ext uri="{D42A27DB-BD31-4B8C-83A1-F6EECF244321}">
                <p14:modId xmlns:p14="http://schemas.microsoft.com/office/powerpoint/2010/main" val="4004017524"/>
              </p:ext>
            </p:extLst>
          </p:nvPr>
        </p:nvGraphicFramePr>
        <p:xfrm>
          <a:off x="111451" y="5976938"/>
          <a:ext cx="5267960" cy="195707"/>
        </p:xfrm>
        <a:graphic>
          <a:graphicData uri="http://schemas.openxmlformats.org/drawingml/2006/table">
            <a:tbl>
              <a:tblPr firstRow="1" firstCol="1" bandRow="1">
                <a:tableStyleId>{5C22544A-7EE6-4342-B048-85BDC9FD1C3A}</a:tableStyleId>
              </a:tblPr>
              <a:tblGrid>
                <a:gridCol w="2633980"/>
                <a:gridCol w="2633980"/>
              </a:tblGrid>
              <a:tr h="0">
                <a:tc>
                  <a:txBody>
                    <a:bodyPr/>
                    <a:lstStyle/>
                    <a:p>
                      <a:pPr marL="0" marR="0">
                        <a:lnSpc>
                          <a:spcPct val="107000"/>
                        </a:lnSpc>
                        <a:spcBef>
                          <a:spcPts val="0"/>
                        </a:spcBef>
                        <a:spcAft>
                          <a:spcPts val="800"/>
                        </a:spcAft>
                      </a:pPr>
                      <a:r>
                        <a:rPr lang="en-US" sz="1200">
                          <a:effectLst/>
                        </a:rPr>
                        <a:t>TOTAL COST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800"/>
                        </a:spcAft>
                      </a:pPr>
                      <a:r>
                        <a:rPr lang="en-US" sz="1200" dirty="0">
                          <a:effectLst/>
                        </a:rPr>
                        <a:t>706304 $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Tree>
    <p:extLst>
      <p:ext uri="{BB962C8B-B14F-4D97-AF65-F5344CB8AC3E}">
        <p14:creationId xmlns:p14="http://schemas.microsoft.com/office/powerpoint/2010/main" val="263813399"/>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
          <p:cNvSpPr>
            <a:spLocks noChangeArrowheads="1"/>
          </p:cNvSpPr>
          <p:nvPr/>
        </p:nvSpPr>
        <p:spPr bwMode="auto">
          <a:xfrm>
            <a:off x="151177" y="560627"/>
            <a:ext cx="4022896"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lvl="0" eaLnBrk="0" fontAlgn="base" hangingPunct="0">
              <a:spcBef>
                <a:spcPct val="0"/>
              </a:spcBef>
              <a:spcAft>
                <a:spcPct val="0"/>
              </a:spcAft>
            </a:pPr>
            <a:r>
              <a:rPr lang="en-US" sz="2800" b="1" dirty="0">
                <a:solidFill>
                  <a:schemeClr val="bg1"/>
                </a:solidFill>
                <a:latin typeface="Times New Roman" panose="02020603050405020304" pitchFamily="18" charset="0"/>
                <a:cs typeface="Times New Roman" panose="02020603050405020304" pitchFamily="18" charset="0"/>
              </a:rPr>
              <a:t>Breakeven Point </a:t>
            </a:r>
            <a:r>
              <a:rPr lang="en-US" sz="2800" b="1" dirty="0" smtClean="0">
                <a:solidFill>
                  <a:schemeClr val="bg1"/>
                </a:solidFill>
                <a:latin typeface="Times New Roman" panose="02020603050405020304" pitchFamily="18" charset="0"/>
                <a:cs typeface="Times New Roman" panose="02020603050405020304" pitchFamily="18" charset="0"/>
              </a:rPr>
              <a:t>Analysis:</a:t>
            </a:r>
            <a:endParaRPr kumimoji="0" lang="en-US" sz="2000" b="1" i="0" u="none" strike="noStrike" cap="none" normalizeH="0" baseline="0" dirty="0">
              <a:ln>
                <a:noFill/>
              </a:ln>
              <a:effectLst/>
              <a:latin typeface="Arial" panose="020B0604020202020204" pitchFamily="34" charset="0"/>
              <a:cs typeface="+mj-cs"/>
            </a:endParaRPr>
          </a:p>
        </p:txBody>
      </p:sp>
      <p:sp>
        <p:nvSpPr>
          <p:cNvPr id="5" name="TextBox 4"/>
          <p:cNvSpPr txBox="1"/>
          <p:nvPr/>
        </p:nvSpPr>
        <p:spPr>
          <a:xfrm>
            <a:off x="151177" y="1120461"/>
            <a:ext cx="8281116" cy="2554545"/>
          </a:xfrm>
          <a:prstGeom prst="rect">
            <a:avLst/>
          </a:prstGeom>
          <a:noFill/>
        </p:spPr>
        <p:txBody>
          <a:bodyPr wrap="square" rtlCol="1">
            <a:spAutoFit/>
          </a:bodyPr>
          <a:lstStyle/>
          <a:p>
            <a:r>
              <a:rPr lang="en-US" sz="2000" b="1" dirty="0">
                <a:solidFill>
                  <a:schemeClr val="bg1"/>
                </a:solidFill>
                <a:cs typeface="+mj-cs"/>
              </a:rPr>
              <a:t>Production </a:t>
            </a:r>
            <a:r>
              <a:rPr lang="en-US" sz="2000" b="1" dirty="0" smtClean="0">
                <a:solidFill>
                  <a:schemeClr val="bg1"/>
                </a:solidFill>
                <a:cs typeface="+mj-cs"/>
              </a:rPr>
              <a:t>rate  per </a:t>
            </a:r>
            <a:r>
              <a:rPr lang="en-US" sz="2000" b="1" dirty="0">
                <a:solidFill>
                  <a:schemeClr val="bg1"/>
                </a:solidFill>
                <a:cs typeface="+mj-cs"/>
              </a:rPr>
              <a:t>Year =2.15*60*8*26*12 = 320486 bags</a:t>
            </a:r>
          </a:p>
          <a:p>
            <a:r>
              <a:rPr lang="en-US" sz="2000" b="1" dirty="0">
                <a:solidFill>
                  <a:schemeClr val="bg1"/>
                </a:solidFill>
                <a:cs typeface="+mj-cs"/>
              </a:rPr>
              <a:t>Fixed cost = 8054$</a:t>
            </a:r>
          </a:p>
          <a:p>
            <a:r>
              <a:rPr lang="en-US" sz="2000" b="1" dirty="0">
                <a:solidFill>
                  <a:schemeClr val="bg1"/>
                </a:solidFill>
                <a:cs typeface="+mj-cs"/>
              </a:rPr>
              <a:t>Variable cost = 698250$ </a:t>
            </a:r>
          </a:p>
          <a:p>
            <a:r>
              <a:rPr lang="en-US" sz="2000" b="1" dirty="0">
                <a:solidFill>
                  <a:schemeClr val="bg1"/>
                </a:solidFill>
                <a:cs typeface="+mj-cs"/>
              </a:rPr>
              <a:t>Variable cost / unit = 698250 / 320486 =2.17 $/ bag</a:t>
            </a:r>
          </a:p>
          <a:p>
            <a:r>
              <a:rPr lang="en-US" sz="2000" b="1" dirty="0">
                <a:solidFill>
                  <a:schemeClr val="bg1"/>
                </a:solidFill>
                <a:cs typeface="+mj-cs"/>
              </a:rPr>
              <a:t>$/unit sales price = 3.14$</a:t>
            </a:r>
          </a:p>
          <a:p>
            <a:r>
              <a:rPr lang="en-US" sz="2000" b="1" dirty="0">
                <a:solidFill>
                  <a:schemeClr val="bg1"/>
                </a:solidFill>
                <a:cs typeface="+mj-cs"/>
              </a:rPr>
              <a:t>Q (BEP) = Fixed cost  / (Price sales unit  - variable cost unit )</a:t>
            </a:r>
          </a:p>
          <a:p>
            <a:r>
              <a:rPr lang="en-US" sz="2000" b="1" dirty="0">
                <a:solidFill>
                  <a:schemeClr val="bg1"/>
                </a:solidFill>
                <a:cs typeface="+mj-cs"/>
              </a:rPr>
              <a:t>Q (BEP) = 8054 / (3.14-2.17)</a:t>
            </a:r>
          </a:p>
          <a:p>
            <a:r>
              <a:rPr lang="en-US" sz="2000" b="1" dirty="0">
                <a:solidFill>
                  <a:schemeClr val="bg1"/>
                </a:solidFill>
                <a:cs typeface="+mj-cs"/>
              </a:rPr>
              <a:t>              = 8303 Bags</a:t>
            </a:r>
          </a:p>
        </p:txBody>
      </p:sp>
      <p:sp>
        <p:nvSpPr>
          <p:cNvPr id="12" name="TextBox 11"/>
          <p:cNvSpPr txBox="1"/>
          <p:nvPr/>
        </p:nvSpPr>
        <p:spPr>
          <a:xfrm>
            <a:off x="151177" y="3834731"/>
            <a:ext cx="8281116" cy="3046988"/>
          </a:xfrm>
          <a:prstGeom prst="rect">
            <a:avLst/>
          </a:prstGeom>
          <a:noFill/>
        </p:spPr>
        <p:txBody>
          <a:bodyPr wrap="square" rtlCol="1">
            <a:spAutoFit/>
          </a:bodyPr>
          <a:lstStyle/>
          <a:p>
            <a:r>
              <a:rPr lang="en-US" sz="2800" b="1" dirty="0">
                <a:solidFill>
                  <a:schemeClr val="bg1"/>
                </a:solidFill>
                <a:cs typeface="+mj-cs"/>
              </a:rPr>
              <a:t>Payback </a:t>
            </a:r>
            <a:r>
              <a:rPr lang="en-US" sz="2800" b="1" dirty="0" smtClean="0">
                <a:solidFill>
                  <a:schemeClr val="bg1"/>
                </a:solidFill>
                <a:cs typeface="+mj-cs"/>
              </a:rPr>
              <a:t>Period</a:t>
            </a:r>
          </a:p>
          <a:p>
            <a:endParaRPr lang="en-US" sz="2000" b="1" dirty="0">
              <a:solidFill>
                <a:schemeClr val="bg1"/>
              </a:solidFill>
              <a:cs typeface="+mj-cs"/>
            </a:endParaRPr>
          </a:p>
          <a:p>
            <a:r>
              <a:rPr lang="en-US" sz="2000" b="1" dirty="0">
                <a:solidFill>
                  <a:schemeClr val="bg1"/>
                </a:solidFill>
                <a:cs typeface="+mj-cs"/>
              </a:rPr>
              <a:t>Payback Period = Investment cost / Cash Inflow per Period</a:t>
            </a:r>
          </a:p>
          <a:p>
            <a:r>
              <a:rPr lang="en-US" sz="2000" b="1" dirty="0">
                <a:solidFill>
                  <a:schemeClr val="bg1"/>
                </a:solidFill>
                <a:cs typeface="+mj-cs"/>
              </a:rPr>
              <a:t>Payback Period =706304 / 310871</a:t>
            </a:r>
          </a:p>
          <a:p>
            <a:r>
              <a:rPr lang="en-US" sz="2000" b="1" dirty="0">
                <a:solidFill>
                  <a:schemeClr val="bg1"/>
                </a:solidFill>
                <a:cs typeface="+mj-cs"/>
              </a:rPr>
              <a:t>                            = 2.27 year.</a:t>
            </a:r>
          </a:p>
          <a:p>
            <a:r>
              <a:rPr lang="en-US" sz="2400" b="1" dirty="0">
                <a:solidFill>
                  <a:schemeClr val="bg1"/>
                </a:solidFill>
                <a:cs typeface="+mj-cs"/>
              </a:rPr>
              <a:t>Return on Investment (ROI</a:t>
            </a:r>
            <a:r>
              <a:rPr lang="en-US" sz="2400" b="1" dirty="0" smtClean="0">
                <a:solidFill>
                  <a:schemeClr val="bg1"/>
                </a:solidFill>
                <a:cs typeface="+mj-cs"/>
              </a:rPr>
              <a:t>)</a:t>
            </a:r>
            <a:endParaRPr lang="en-US" sz="2400" b="1" dirty="0">
              <a:solidFill>
                <a:schemeClr val="bg1"/>
              </a:solidFill>
              <a:cs typeface="+mj-cs"/>
            </a:endParaRPr>
          </a:p>
          <a:p>
            <a:r>
              <a:rPr lang="en-US" sz="2000" b="1" dirty="0">
                <a:solidFill>
                  <a:schemeClr val="bg1"/>
                </a:solidFill>
                <a:cs typeface="+mj-cs"/>
              </a:rPr>
              <a:t>ROI = (Gain from Investment - Cost of Investment) / Cost of Investment</a:t>
            </a:r>
          </a:p>
          <a:p>
            <a:r>
              <a:rPr lang="en-US" sz="2000" b="1" dirty="0">
                <a:solidFill>
                  <a:schemeClr val="bg1"/>
                </a:solidFill>
                <a:cs typeface="+mj-cs"/>
              </a:rPr>
              <a:t>        = ((320486*3.14)-(706304)) / (706304)</a:t>
            </a:r>
          </a:p>
          <a:p>
            <a:r>
              <a:rPr lang="en-US" sz="2000" b="1" dirty="0">
                <a:solidFill>
                  <a:schemeClr val="bg1"/>
                </a:solidFill>
                <a:cs typeface="+mj-cs"/>
              </a:rPr>
              <a:t>         = 42%</a:t>
            </a:r>
          </a:p>
        </p:txBody>
      </p:sp>
    </p:spTree>
    <p:extLst>
      <p:ext uri="{BB962C8B-B14F-4D97-AF65-F5344CB8AC3E}">
        <p14:creationId xmlns:p14="http://schemas.microsoft.com/office/powerpoint/2010/main" val="538951968"/>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42642" y="906837"/>
            <a:ext cx="11126372" cy="2554545"/>
          </a:xfrm>
          <a:prstGeom prst="rect">
            <a:avLst/>
          </a:prstGeom>
        </p:spPr>
        <p:txBody>
          <a:bodyPr wrap="square">
            <a:spAutoFit/>
          </a:bodyPr>
          <a:lstStyle/>
          <a:p>
            <a:r>
              <a:rPr lang="en-US" sz="2000" b="1" dirty="0">
                <a:solidFill>
                  <a:schemeClr val="bg1"/>
                </a:solidFill>
                <a:latin typeface="Times New Roman" panose="02020603050405020304" pitchFamily="18" charset="0"/>
                <a:ea typeface="Times New Roman" panose="02020603050405020304" pitchFamily="18" charset="0"/>
              </a:rPr>
              <a:t>After a study of the project showed that the project is successful, but we have to be careful and always work in continuous development because the Israeli competition is strong so that we can continue to market</a:t>
            </a:r>
            <a:r>
              <a:rPr lang="en-US" sz="2000" b="1" dirty="0" smtClean="0">
                <a:solidFill>
                  <a:schemeClr val="bg1"/>
                </a:solidFill>
                <a:latin typeface="Times New Roman" panose="02020603050405020304" pitchFamily="18" charset="0"/>
                <a:ea typeface="Times New Roman" panose="02020603050405020304" pitchFamily="18" charset="0"/>
              </a:rPr>
              <a:t>.</a:t>
            </a:r>
          </a:p>
          <a:p>
            <a:endParaRPr lang="en-US" sz="2000" b="1" dirty="0">
              <a:solidFill>
                <a:schemeClr val="bg1"/>
              </a:solidFill>
              <a:latin typeface="Times New Roman" panose="02020603050405020304" pitchFamily="18" charset="0"/>
            </a:endParaRPr>
          </a:p>
          <a:p>
            <a:r>
              <a:rPr lang="en-US" sz="2000" dirty="0">
                <a:solidFill>
                  <a:schemeClr val="bg1"/>
                </a:solidFill>
              </a:rPr>
              <a:t>Thus, based on the analysis of the calculations, we conclude that the capacity of the machine is approximately 1000 bags per day (within 8 hours.)</a:t>
            </a:r>
          </a:p>
          <a:p>
            <a:r>
              <a:rPr lang="en-US" sz="2000" dirty="0">
                <a:solidFill>
                  <a:schemeClr val="bg1"/>
                </a:solidFill>
              </a:rPr>
              <a:t>The capacity of wood cutting machine has about 200 bags per day, so we need to cover the capacity of wood packing machine 5 wood cutting machines</a:t>
            </a:r>
            <a:endParaRPr lang="ar-SA" sz="2000" dirty="0">
              <a:solidFill>
                <a:schemeClr val="bg1"/>
              </a:solidFill>
            </a:endParaRPr>
          </a:p>
        </p:txBody>
      </p:sp>
      <p:sp>
        <p:nvSpPr>
          <p:cNvPr id="2" name="Rectangle 1"/>
          <p:cNvSpPr/>
          <p:nvPr/>
        </p:nvSpPr>
        <p:spPr>
          <a:xfrm>
            <a:off x="142642" y="3575399"/>
            <a:ext cx="10920310" cy="2554545"/>
          </a:xfrm>
          <a:prstGeom prst="rect">
            <a:avLst/>
          </a:prstGeom>
        </p:spPr>
        <p:txBody>
          <a:bodyPr wrap="square">
            <a:spAutoFit/>
          </a:bodyPr>
          <a:lstStyle/>
          <a:p>
            <a:r>
              <a:rPr lang="en-US" sz="2000" b="1" dirty="0">
                <a:solidFill>
                  <a:schemeClr val="bg1"/>
                </a:solidFill>
              </a:rPr>
              <a:t>If you require the same amount of production machine packing 1000 bags per day, you need 5 wood cutting machines and each machine needs 12 square meters, about 60 square meters to fill wood shavings  and need 4 workers at least</a:t>
            </a:r>
            <a:r>
              <a:rPr lang="en-US" sz="2000" b="1" dirty="0" smtClean="0">
                <a:solidFill>
                  <a:schemeClr val="bg1"/>
                </a:solidFill>
              </a:rPr>
              <a:t>.</a:t>
            </a:r>
          </a:p>
          <a:p>
            <a:endParaRPr lang="en-US" sz="2000" b="1" dirty="0">
              <a:solidFill>
                <a:schemeClr val="bg1"/>
              </a:solidFill>
            </a:endParaRPr>
          </a:p>
          <a:p>
            <a:endParaRPr lang="en-US" sz="2000" b="1" dirty="0">
              <a:solidFill>
                <a:schemeClr val="bg1"/>
              </a:solidFill>
            </a:endParaRPr>
          </a:p>
          <a:p>
            <a:endParaRPr lang="en-US" sz="2000" b="1" dirty="0">
              <a:solidFill>
                <a:schemeClr val="bg1"/>
              </a:solidFill>
            </a:endParaRPr>
          </a:p>
          <a:p>
            <a:r>
              <a:rPr lang="en-US" sz="2000" b="1" dirty="0">
                <a:solidFill>
                  <a:schemeClr val="bg1"/>
                </a:solidFill>
              </a:rPr>
              <a:t>The packing machine provides the space used for manual packing and therefore we use it in storage ,and also reduce the costs of workers.</a:t>
            </a:r>
          </a:p>
        </p:txBody>
      </p:sp>
      <p:graphicFrame>
        <p:nvGraphicFramePr>
          <p:cNvPr id="3" name="Table 2"/>
          <p:cNvGraphicFramePr>
            <a:graphicFrameLocks noGrp="1"/>
          </p:cNvGraphicFramePr>
          <p:nvPr>
            <p:extLst>
              <p:ext uri="{D42A27DB-BD31-4B8C-83A1-F6EECF244321}">
                <p14:modId xmlns:p14="http://schemas.microsoft.com/office/powerpoint/2010/main" val="277904123"/>
              </p:ext>
            </p:extLst>
          </p:nvPr>
        </p:nvGraphicFramePr>
        <p:xfrm>
          <a:off x="334837" y="4649497"/>
          <a:ext cx="5267960" cy="841248"/>
        </p:xfrm>
        <a:graphic>
          <a:graphicData uri="http://schemas.openxmlformats.org/drawingml/2006/table">
            <a:tbl>
              <a:tblPr firstRow="1" firstCol="1" bandRow="1">
                <a:tableStyleId>{5C22544A-7EE6-4342-B048-85BDC9FD1C3A}</a:tableStyleId>
              </a:tblPr>
              <a:tblGrid>
                <a:gridCol w="1417320"/>
                <a:gridCol w="1383030"/>
                <a:gridCol w="1425575"/>
                <a:gridCol w="1042035"/>
              </a:tblGrid>
              <a:tr h="0">
                <a:tc>
                  <a:txBody>
                    <a:bodyPr/>
                    <a:lstStyle/>
                    <a:p>
                      <a:pPr marL="0" marR="0">
                        <a:lnSpc>
                          <a:spcPct val="115000"/>
                        </a:lnSpc>
                        <a:spcBef>
                          <a:spcPts val="0"/>
                        </a:spcBef>
                        <a:spcAft>
                          <a:spcPts val="800"/>
                        </a:spcAft>
                      </a:pPr>
                      <a:r>
                        <a:rPr lang="en-US" sz="1200" dirty="0">
                          <a:effectLst/>
                        </a:rPr>
                        <a:t>Type cost</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800"/>
                        </a:spcAft>
                      </a:pPr>
                      <a:r>
                        <a:rPr lang="en-US" sz="1200">
                          <a:effectLst/>
                        </a:rPr>
                        <a:t>Number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800"/>
                        </a:spcAft>
                      </a:pPr>
                      <a:r>
                        <a:rPr lang="en-US" sz="1200">
                          <a:effectLst/>
                        </a:rPr>
                        <a:t>Salary every month</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800"/>
                        </a:spcAft>
                      </a:pPr>
                      <a:r>
                        <a:rPr lang="en-US" sz="1200">
                          <a:effectLst/>
                        </a:rPr>
                        <a:t>Total cost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0">
                <a:tc>
                  <a:txBody>
                    <a:bodyPr/>
                    <a:lstStyle/>
                    <a:p>
                      <a:pPr marL="0" marR="0">
                        <a:lnSpc>
                          <a:spcPct val="115000"/>
                        </a:lnSpc>
                        <a:spcBef>
                          <a:spcPts val="0"/>
                        </a:spcBef>
                        <a:spcAft>
                          <a:spcPts val="800"/>
                        </a:spcAft>
                      </a:pPr>
                      <a:r>
                        <a:rPr lang="en-US" sz="1200">
                          <a:effectLst/>
                        </a:rPr>
                        <a:t>Labor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800"/>
                        </a:spcAft>
                      </a:pPr>
                      <a:r>
                        <a:rPr lang="en-US" sz="1200">
                          <a:effectLst/>
                        </a:rPr>
                        <a:t>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800"/>
                        </a:spcAft>
                      </a:pPr>
                      <a:r>
                        <a:rPr lang="en-US" sz="1200">
                          <a:effectLst/>
                        </a:rPr>
                        <a:t>750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800"/>
                        </a:spcAft>
                      </a:pPr>
                      <a:r>
                        <a:rPr lang="en-US" sz="1200">
                          <a:effectLst/>
                        </a:rPr>
                        <a:t>36000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0">
                <a:tc>
                  <a:txBody>
                    <a:bodyPr/>
                    <a:lstStyle/>
                    <a:p>
                      <a:pPr marL="0" marR="0">
                        <a:lnSpc>
                          <a:spcPct val="115000"/>
                        </a:lnSpc>
                        <a:spcBef>
                          <a:spcPts val="0"/>
                        </a:spcBef>
                        <a:spcAft>
                          <a:spcPts val="800"/>
                        </a:spcAft>
                      </a:pPr>
                      <a:r>
                        <a:rPr lang="en-US" sz="1200">
                          <a:effectLst/>
                        </a:rPr>
                        <a:t>Insurance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800"/>
                        </a:spcAft>
                      </a:pPr>
                      <a:r>
                        <a:rPr lang="en-US" sz="1200">
                          <a:effectLst/>
                        </a:rPr>
                        <a:t>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800"/>
                        </a:spcAft>
                      </a:pPr>
                      <a:r>
                        <a:rPr lang="en-US" sz="1200">
                          <a:effectLst/>
                        </a:rPr>
                        <a:t>200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800"/>
                        </a:spcAft>
                      </a:pPr>
                      <a:r>
                        <a:rPr lang="en-US" sz="1200">
                          <a:effectLst/>
                        </a:rPr>
                        <a:t>800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0">
                <a:tc>
                  <a:txBody>
                    <a:bodyPr/>
                    <a:lstStyle/>
                    <a:p>
                      <a:pPr marL="0" marR="0">
                        <a:lnSpc>
                          <a:spcPct val="115000"/>
                        </a:lnSpc>
                        <a:spcBef>
                          <a:spcPts val="0"/>
                        </a:spcBef>
                        <a:spcAft>
                          <a:spcPts val="800"/>
                        </a:spcAft>
                      </a:pPr>
                      <a:r>
                        <a:rPr lang="en-US" sz="1200" dirty="0">
                          <a:effectLs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800"/>
                        </a:spcAft>
                      </a:pPr>
                      <a:r>
                        <a:rPr lang="en-US" sz="1200" dirty="0">
                          <a:effectLs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800"/>
                        </a:spcAft>
                      </a:pPr>
                      <a:r>
                        <a:rPr lang="en-US" sz="1200">
                          <a:effectLst/>
                        </a:rPr>
                        <a:t>Total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800"/>
                        </a:spcAft>
                      </a:pPr>
                      <a:r>
                        <a:rPr lang="en-US" sz="1200" dirty="0">
                          <a:effectLst/>
                        </a:rPr>
                        <a:t>36800</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Tree>
    <p:extLst>
      <p:ext uri="{BB962C8B-B14F-4D97-AF65-F5344CB8AC3E}">
        <p14:creationId xmlns:p14="http://schemas.microsoft.com/office/powerpoint/2010/main" val="1151580747"/>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763229" y="3059668"/>
            <a:ext cx="8295861" cy="830997"/>
          </a:xfrm>
          <a:prstGeom prst="rect">
            <a:avLst/>
          </a:prstGeom>
        </p:spPr>
        <p:txBody>
          <a:bodyPr wrap="none">
            <a:spAutoFit/>
          </a:bodyPr>
          <a:lstStyle/>
          <a:p>
            <a:pPr algn="ctr"/>
            <a:r>
              <a:rPr lang="en-US" sz="4800" b="1" dirty="0">
                <a:solidFill>
                  <a:srgbClr val="FFC000"/>
                </a:solidFill>
                <a:cs typeface="+mj-cs"/>
              </a:rPr>
              <a:t>Conclusion &amp; </a:t>
            </a:r>
            <a:r>
              <a:rPr lang="en-US" sz="4800" b="1" dirty="0">
                <a:solidFill>
                  <a:srgbClr val="FFC000"/>
                </a:solidFill>
                <a:latin typeface="Times New Roman" panose="02020603050405020304" pitchFamily="18" charset="0"/>
                <a:cs typeface="+mj-cs"/>
              </a:rPr>
              <a:t>Recommendation</a:t>
            </a:r>
            <a:endParaRPr lang="ar-SA" sz="4800" b="1" dirty="0">
              <a:solidFill>
                <a:srgbClr val="FFC000"/>
              </a:solidFill>
              <a:cs typeface="+mj-cs"/>
            </a:endParaRPr>
          </a:p>
        </p:txBody>
      </p:sp>
    </p:spTree>
    <p:extLst>
      <p:ext uri="{BB962C8B-B14F-4D97-AF65-F5344CB8AC3E}">
        <p14:creationId xmlns:p14="http://schemas.microsoft.com/office/powerpoint/2010/main" val="766779299"/>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1E58FC6-52EB-4A93-A24A-A046E5B6A40C}"/>
              </a:ext>
            </a:extLst>
          </p:cNvPr>
          <p:cNvSpPr>
            <a:spLocks noGrp="1"/>
          </p:cNvSpPr>
          <p:nvPr>
            <p:ph type="title"/>
          </p:nvPr>
        </p:nvSpPr>
        <p:spPr>
          <a:xfrm>
            <a:off x="838200" y="0"/>
            <a:ext cx="10515600" cy="1325563"/>
          </a:xfrm>
        </p:spPr>
        <p:txBody>
          <a:bodyPr/>
          <a:lstStyle/>
          <a:p>
            <a:pPr algn="ctr"/>
            <a:r>
              <a:rPr lang="en-US" b="1" dirty="0">
                <a:solidFill>
                  <a:srgbClr val="FFC000"/>
                </a:solidFill>
                <a:latin typeface="Times New Roman" panose="02020603050405020304" pitchFamily="18" charset="0"/>
                <a:cs typeface="Times New Roman" panose="02020603050405020304" pitchFamily="18" charset="0"/>
              </a:rPr>
              <a:t>Conclusion</a:t>
            </a:r>
          </a:p>
        </p:txBody>
      </p:sp>
      <p:sp>
        <p:nvSpPr>
          <p:cNvPr id="3" name="Content Placeholder 2">
            <a:extLst>
              <a:ext uri="{FF2B5EF4-FFF2-40B4-BE49-F238E27FC236}">
                <a16:creationId xmlns="" xmlns:a16="http://schemas.microsoft.com/office/drawing/2014/main" id="{44CBAA59-BFDB-4A09-9118-574D77A02689}"/>
              </a:ext>
            </a:extLst>
          </p:cNvPr>
          <p:cNvSpPr>
            <a:spLocks noGrp="1"/>
          </p:cNvSpPr>
          <p:nvPr>
            <p:ph idx="1"/>
          </p:nvPr>
        </p:nvSpPr>
        <p:spPr>
          <a:xfrm>
            <a:off x="167426" y="1067986"/>
            <a:ext cx="11575960" cy="6208577"/>
          </a:xfrm>
        </p:spPr>
        <p:txBody>
          <a:bodyPr>
            <a:noAutofit/>
          </a:bodyPr>
          <a:lstStyle/>
          <a:p>
            <a:pPr lvl="0"/>
            <a:endParaRPr lang="en-US" sz="2400" b="1" dirty="0" smtClean="0">
              <a:solidFill>
                <a:schemeClr val="bg1"/>
              </a:solidFill>
              <a:latin typeface="Times New Roman" panose="02020603050405020304" pitchFamily="18" charset="0"/>
              <a:cs typeface="Times New Roman" panose="02020603050405020304" pitchFamily="18" charset="0"/>
            </a:endParaRPr>
          </a:p>
          <a:p>
            <a:pPr lvl="0"/>
            <a:r>
              <a:rPr lang="en-US" sz="2400" b="1" dirty="0" smtClean="0">
                <a:solidFill>
                  <a:schemeClr val="bg1"/>
                </a:solidFill>
                <a:latin typeface="Times New Roman" panose="02020603050405020304" pitchFamily="18" charset="0"/>
                <a:cs typeface="Times New Roman" panose="02020603050405020304" pitchFamily="18" charset="0"/>
              </a:rPr>
              <a:t>he </a:t>
            </a:r>
            <a:r>
              <a:rPr lang="en-US" sz="2400" b="1" dirty="0">
                <a:solidFill>
                  <a:schemeClr val="bg1"/>
                </a:solidFill>
                <a:latin typeface="Times New Roman" panose="02020603050405020304" pitchFamily="18" charset="0"/>
                <a:cs typeface="Times New Roman" panose="02020603050405020304" pitchFamily="18" charset="0"/>
              </a:rPr>
              <a:t>design of a wood shavings packaging machine for  </a:t>
            </a:r>
            <a:r>
              <a:rPr lang="en-US" sz="2400" b="1" dirty="0" err="1">
                <a:solidFill>
                  <a:schemeClr val="bg1"/>
                </a:solidFill>
                <a:latin typeface="Times New Roman" panose="02020603050405020304" pitchFamily="18" charset="0"/>
                <a:cs typeface="Times New Roman" panose="02020603050405020304" pitchFamily="18" charset="0"/>
              </a:rPr>
              <a:t>Dawood</a:t>
            </a:r>
            <a:r>
              <a:rPr lang="en-US" sz="2400" b="1" dirty="0">
                <a:solidFill>
                  <a:schemeClr val="bg1"/>
                </a:solidFill>
                <a:latin typeface="Times New Roman" panose="02020603050405020304" pitchFamily="18" charset="0"/>
                <a:cs typeface="Times New Roman" panose="02020603050405020304" pitchFamily="18" charset="0"/>
              </a:rPr>
              <a:t>  company for Artificial fire wood to help them achieve the maximum benefit the machine helps  in increasing production rate , decreasing number of workers , Reduce time , Improve the safety of workers and reducing operation costs</a:t>
            </a:r>
          </a:p>
          <a:p>
            <a:pPr lvl="0"/>
            <a:r>
              <a:rPr lang="en-US" sz="2400" dirty="0" smtClean="0">
                <a:solidFill>
                  <a:schemeClr val="bg1"/>
                </a:solidFill>
                <a:latin typeface="Times New Roman" panose="02020603050405020304" pitchFamily="18" charset="0"/>
                <a:cs typeface="Times New Roman" panose="02020603050405020304" pitchFamily="18" charset="0"/>
              </a:rPr>
              <a:t>In</a:t>
            </a:r>
            <a:r>
              <a:rPr lang="en-US" sz="2400" b="1" dirty="0" smtClean="0">
                <a:solidFill>
                  <a:schemeClr val="bg1"/>
                </a:solidFill>
                <a:latin typeface="Times New Roman" panose="02020603050405020304" pitchFamily="18" charset="0"/>
                <a:cs typeface="Times New Roman" panose="02020603050405020304" pitchFamily="18" charset="0"/>
              </a:rPr>
              <a:t> </a:t>
            </a:r>
            <a:r>
              <a:rPr lang="en-US" sz="2400" b="1" dirty="0">
                <a:solidFill>
                  <a:schemeClr val="bg1"/>
                </a:solidFill>
                <a:latin typeface="Times New Roman" panose="02020603050405020304" pitchFamily="18" charset="0"/>
                <a:cs typeface="Times New Roman" panose="02020603050405020304" pitchFamily="18" charset="0"/>
              </a:rPr>
              <a:t>the course of the project, the team gained practical experience in a control system  and Electrical circuits such as PLC, the team gain experience in mechanical drawings for computer software applications such as </a:t>
            </a:r>
            <a:r>
              <a:rPr lang="en-US" sz="2400" b="1" dirty="0" err="1">
                <a:solidFill>
                  <a:schemeClr val="bg1"/>
                </a:solidFill>
                <a:latin typeface="Times New Roman" panose="02020603050405020304" pitchFamily="18" charset="0"/>
                <a:cs typeface="Times New Roman" panose="02020603050405020304" pitchFamily="18" charset="0"/>
              </a:rPr>
              <a:t>Solidwork</a:t>
            </a:r>
            <a:r>
              <a:rPr lang="en-US" sz="2400" b="1" dirty="0">
                <a:solidFill>
                  <a:schemeClr val="bg1"/>
                </a:solidFill>
                <a:latin typeface="Times New Roman" panose="02020603050405020304" pitchFamily="18" charset="0"/>
                <a:cs typeface="Times New Roman" panose="02020603050405020304" pitchFamily="18" charset="0"/>
              </a:rPr>
              <a:t> and AutoCAD</a:t>
            </a:r>
          </a:p>
          <a:p>
            <a:pPr lvl="0"/>
            <a:r>
              <a:rPr lang="en-US" sz="2400" b="1" dirty="0">
                <a:solidFill>
                  <a:schemeClr val="bg1"/>
                </a:solidFill>
                <a:latin typeface="Times New Roman" panose="02020603050405020304" pitchFamily="18" charset="0"/>
                <a:cs typeface="Times New Roman" panose="02020603050405020304" pitchFamily="18" charset="0"/>
              </a:rPr>
              <a:t>based on the analysis of the calculations, we conclude that the capacity of the machine is approximately 1000 bags per day (within 8 hours</a:t>
            </a:r>
            <a:r>
              <a:rPr lang="en-US" sz="2400" b="1" dirty="0" smtClean="0">
                <a:solidFill>
                  <a:schemeClr val="bg1"/>
                </a:solidFill>
                <a:latin typeface="Times New Roman" panose="02020603050405020304" pitchFamily="18" charset="0"/>
                <a:cs typeface="Times New Roman" panose="02020603050405020304" pitchFamily="18" charset="0"/>
              </a:rPr>
              <a:t>)</a:t>
            </a:r>
          </a:p>
          <a:p>
            <a:pPr lvl="0"/>
            <a:r>
              <a:rPr lang="en-US" sz="2400" b="1" dirty="0" smtClean="0">
                <a:solidFill>
                  <a:schemeClr val="bg1"/>
                </a:solidFill>
                <a:latin typeface="Times New Roman" panose="02020603050405020304" pitchFamily="18" charset="0"/>
                <a:cs typeface="Times New Roman" panose="02020603050405020304" pitchFamily="18" charset="0"/>
              </a:rPr>
              <a:t>Thus</a:t>
            </a:r>
            <a:r>
              <a:rPr lang="en-US" sz="2400" b="1" dirty="0">
                <a:solidFill>
                  <a:schemeClr val="bg1"/>
                </a:solidFill>
                <a:latin typeface="Times New Roman" panose="02020603050405020304" pitchFamily="18" charset="0"/>
                <a:cs typeface="Times New Roman" panose="02020603050405020304" pitchFamily="18" charset="0"/>
              </a:rPr>
              <a:t>, the existence of the filling machine will save us a lot of time, money and manpower and will increase our production </a:t>
            </a:r>
            <a:r>
              <a:rPr lang="en-US" sz="2400" b="1" dirty="0" smtClean="0">
                <a:solidFill>
                  <a:schemeClr val="bg1"/>
                </a:solidFill>
                <a:latin typeface="Times New Roman" panose="02020603050405020304" pitchFamily="18" charset="0"/>
                <a:cs typeface="Times New Roman" panose="02020603050405020304" pitchFamily="18" charset="0"/>
              </a:rPr>
              <a:t>capacity ,Our </a:t>
            </a:r>
            <a:r>
              <a:rPr lang="en-US" sz="2400" b="1" dirty="0">
                <a:solidFill>
                  <a:schemeClr val="bg1"/>
                </a:solidFill>
                <a:latin typeface="Times New Roman" panose="02020603050405020304" pitchFamily="18" charset="0"/>
                <a:cs typeface="Times New Roman" panose="02020603050405020304" pitchFamily="18" charset="0"/>
              </a:rPr>
              <a:t>quality will improve and we will be able to compete in the market during the capacity to increase production, and its output rate within an hour is approximately 128 bags.</a:t>
            </a:r>
          </a:p>
        </p:txBody>
      </p:sp>
    </p:spTree>
    <p:extLst>
      <p:ext uri="{BB962C8B-B14F-4D97-AF65-F5344CB8AC3E}">
        <p14:creationId xmlns:p14="http://schemas.microsoft.com/office/powerpoint/2010/main" val="3899168594"/>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1E58FC6-52EB-4A93-A24A-A046E5B6A40C}"/>
              </a:ext>
            </a:extLst>
          </p:cNvPr>
          <p:cNvSpPr>
            <a:spLocks noGrp="1"/>
          </p:cNvSpPr>
          <p:nvPr>
            <p:ph type="title"/>
          </p:nvPr>
        </p:nvSpPr>
        <p:spPr>
          <a:xfrm>
            <a:off x="838200" y="0"/>
            <a:ext cx="10515600" cy="1325563"/>
          </a:xfrm>
        </p:spPr>
        <p:txBody>
          <a:bodyPr/>
          <a:lstStyle/>
          <a:p>
            <a:pPr algn="ctr"/>
            <a:r>
              <a:rPr lang="en-US" b="1" dirty="0">
                <a:solidFill>
                  <a:srgbClr val="FFC000"/>
                </a:solidFill>
                <a:latin typeface="Times New Roman" panose="02020603050405020304" pitchFamily="18" charset="0"/>
                <a:cs typeface="Times New Roman" panose="02020603050405020304" pitchFamily="18" charset="0"/>
              </a:rPr>
              <a:t>Conclusion</a:t>
            </a:r>
          </a:p>
        </p:txBody>
      </p:sp>
      <p:sp>
        <p:nvSpPr>
          <p:cNvPr id="3" name="Content Placeholder 2">
            <a:extLst>
              <a:ext uri="{FF2B5EF4-FFF2-40B4-BE49-F238E27FC236}">
                <a16:creationId xmlns="" xmlns:a16="http://schemas.microsoft.com/office/drawing/2014/main" id="{44CBAA59-BFDB-4A09-9118-574D77A02689}"/>
              </a:ext>
            </a:extLst>
          </p:cNvPr>
          <p:cNvSpPr>
            <a:spLocks noGrp="1"/>
          </p:cNvSpPr>
          <p:nvPr>
            <p:ph idx="1"/>
          </p:nvPr>
        </p:nvSpPr>
        <p:spPr>
          <a:xfrm>
            <a:off x="696533" y="1619562"/>
            <a:ext cx="10515600" cy="4848349"/>
          </a:xfrm>
        </p:spPr>
        <p:txBody>
          <a:bodyPr>
            <a:noAutofit/>
          </a:bodyPr>
          <a:lstStyle/>
          <a:p>
            <a:pPr lvl="0"/>
            <a:r>
              <a:rPr lang="en-US" sz="2400" dirty="0">
                <a:solidFill>
                  <a:schemeClr val="bg1"/>
                </a:solidFill>
                <a:latin typeface="Times New Roman" panose="02020603050405020304" pitchFamily="18" charset="0"/>
                <a:cs typeface="Times New Roman" panose="02020603050405020304" pitchFamily="18" charset="0"/>
              </a:rPr>
              <a:t>Including a simple weighting system uniting all exit bags with 5 Kg</a:t>
            </a:r>
          </a:p>
          <a:p>
            <a:pPr marL="0" lvl="0" indent="0">
              <a:buNone/>
            </a:pPr>
            <a:endParaRPr lang="en-US" sz="2400" dirty="0">
              <a:solidFill>
                <a:schemeClr val="bg1"/>
              </a:solidFill>
              <a:latin typeface="Times New Roman" panose="02020603050405020304" pitchFamily="18" charset="0"/>
              <a:cs typeface="Times New Roman" panose="02020603050405020304" pitchFamily="18" charset="0"/>
            </a:endParaRPr>
          </a:p>
          <a:p>
            <a:pPr lvl="0"/>
            <a:r>
              <a:rPr lang="en-US" sz="2400" dirty="0">
                <a:solidFill>
                  <a:schemeClr val="bg1"/>
                </a:solidFill>
                <a:latin typeface="Times New Roman" panose="02020603050405020304" pitchFamily="18" charset="0"/>
                <a:cs typeface="Times New Roman" panose="02020603050405020304" pitchFamily="18" charset="0"/>
              </a:rPr>
              <a:t>Using an accurate packaging method</a:t>
            </a:r>
          </a:p>
          <a:p>
            <a:pPr marL="0" lvl="0" indent="0">
              <a:buNone/>
            </a:pPr>
            <a:endParaRPr lang="en-US" sz="2400" dirty="0">
              <a:solidFill>
                <a:schemeClr val="bg1"/>
              </a:solidFill>
              <a:latin typeface="Times New Roman" panose="02020603050405020304" pitchFamily="18" charset="0"/>
              <a:cs typeface="Times New Roman" panose="02020603050405020304" pitchFamily="18" charset="0"/>
            </a:endParaRPr>
          </a:p>
          <a:p>
            <a:pPr lvl="0"/>
            <a:r>
              <a:rPr lang="en-US" sz="2400" dirty="0">
                <a:solidFill>
                  <a:schemeClr val="bg1"/>
                </a:solidFill>
                <a:latin typeface="Times New Roman" panose="02020603050405020304" pitchFamily="18" charset="0"/>
                <a:cs typeface="Times New Roman" panose="02020603050405020304" pitchFamily="18" charset="0"/>
              </a:rPr>
              <a:t>Designing the electrical and the mechanical systems using some devices and elements such as DC motors and position sensors</a:t>
            </a:r>
          </a:p>
          <a:p>
            <a:pPr marL="0" lvl="0" indent="0">
              <a:buNone/>
            </a:pPr>
            <a:endParaRPr lang="en-US" sz="2400" dirty="0">
              <a:solidFill>
                <a:schemeClr val="bg1"/>
              </a:solidFill>
              <a:latin typeface="Times New Roman" panose="02020603050405020304" pitchFamily="18" charset="0"/>
              <a:cs typeface="Times New Roman" panose="02020603050405020304" pitchFamily="18" charset="0"/>
            </a:endParaRPr>
          </a:p>
          <a:p>
            <a:pPr lvl="0"/>
            <a:r>
              <a:rPr lang="en-US" sz="2400" dirty="0">
                <a:solidFill>
                  <a:schemeClr val="bg1"/>
                </a:solidFill>
                <a:latin typeface="Times New Roman" panose="02020603050405020304" pitchFamily="18" charset="0"/>
                <a:cs typeface="Times New Roman" panose="02020603050405020304" pitchFamily="18" charset="0"/>
              </a:rPr>
              <a:t>An air compressor is added to the packaging system</a:t>
            </a:r>
          </a:p>
          <a:p>
            <a:pPr lvl="0"/>
            <a:endParaRPr lang="en-US" sz="2400" dirty="0">
              <a:solidFill>
                <a:schemeClr val="bg1"/>
              </a:solidFill>
              <a:latin typeface="Times New Roman" panose="02020603050405020304" pitchFamily="18" charset="0"/>
              <a:cs typeface="Times New Roman" panose="02020603050405020304" pitchFamily="18" charset="0"/>
            </a:endParaRPr>
          </a:p>
          <a:p>
            <a:r>
              <a:rPr lang="en-US" sz="2400" dirty="0">
                <a:solidFill>
                  <a:schemeClr val="bg1"/>
                </a:solidFill>
                <a:latin typeface="Times New Roman" panose="02020603050405020304" pitchFamily="18" charset="0"/>
                <a:cs typeface="Times New Roman" panose="02020603050405020304" pitchFamily="18" charset="0"/>
              </a:rPr>
              <a:t>The whole procedure will be controlled by a specific computerized system using PLC</a:t>
            </a:r>
          </a:p>
          <a:p>
            <a:pPr marL="0" indent="0">
              <a:buNone/>
            </a:pPr>
            <a:endParaRPr lang="en-US" sz="20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380301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A13A01F-266C-4A1D-B5D4-36C92A7EE754}"/>
              </a:ext>
            </a:extLst>
          </p:cNvPr>
          <p:cNvSpPr>
            <a:spLocks noGrp="1"/>
          </p:cNvSpPr>
          <p:nvPr>
            <p:ph type="title"/>
          </p:nvPr>
        </p:nvSpPr>
        <p:spPr>
          <a:xfrm>
            <a:off x="811369" y="318797"/>
            <a:ext cx="8404538" cy="502276"/>
          </a:xfrm>
          <a:noFill/>
        </p:spPr>
        <p:txBody>
          <a:bodyPr>
            <a:normAutofit fontScale="90000"/>
          </a:bodyPr>
          <a:lstStyle/>
          <a:p>
            <a:pPr algn="ctr"/>
            <a:r>
              <a:rPr lang="en-US" sz="3300" b="1" dirty="0" smtClean="0">
                <a:solidFill>
                  <a:srgbClr val="FFC000"/>
                </a:solidFill>
                <a:latin typeface="Times New Roman" panose="02020603050405020304" pitchFamily="18" charset="0"/>
                <a:ea typeface="+mn-ea"/>
              </a:rPr>
              <a:t>Project Objectives</a:t>
            </a:r>
            <a:endParaRPr lang="en-US" sz="3200" b="1" dirty="0">
              <a:solidFill>
                <a:srgbClr val="FFC000"/>
              </a:solidFill>
              <a:latin typeface="Times New Roman" panose="02020603050405020304" pitchFamily="18" charset="0"/>
            </a:endParaRPr>
          </a:p>
        </p:txBody>
      </p:sp>
      <p:sp>
        <p:nvSpPr>
          <p:cNvPr id="3" name="Content Placeholder 2">
            <a:extLst>
              <a:ext uri="{FF2B5EF4-FFF2-40B4-BE49-F238E27FC236}">
                <a16:creationId xmlns="" xmlns:a16="http://schemas.microsoft.com/office/drawing/2014/main" id="{07274A00-A7AA-47CC-AF9E-A0C67235C103}"/>
              </a:ext>
            </a:extLst>
          </p:cNvPr>
          <p:cNvSpPr>
            <a:spLocks noGrp="1"/>
          </p:cNvSpPr>
          <p:nvPr>
            <p:ph idx="1"/>
          </p:nvPr>
        </p:nvSpPr>
        <p:spPr>
          <a:xfrm>
            <a:off x="181378" y="946687"/>
            <a:ext cx="10515600" cy="5541090"/>
          </a:xfrm>
          <a:noFill/>
        </p:spPr>
        <p:txBody>
          <a:bodyPr>
            <a:noAutofit/>
          </a:bodyPr>
          <a:lstStyle/>
          <a:p>
            <a:pPr marL="0" indent="0">
              <a:buNone/>
            </a:pPr>
            <a:r>
              <a:rPr lang="en-US" sz="2000" b="1" dirty="0">
                <a:solidFill>
                  <a:schemeClr val="bg1"/>
                </a:solidFill>
                <a:latin typeface="Times New Roman" panose="02020603050405020304" pitchFamily="18" charset="0"/>
                <a:cs typeface="+mj-cs"/>
              </a:rPr>
              <a:t>The main objective of the project is to design an automatic machine that will fill and pack bags of wood shavings with a specific weight at a specific time, in order to compete in the local market .</a:t>
            </a:r>
          </a:p>
          <a:p>
            <a:pPr marL="0" indent="0">
              <a:buNone/>
            </a:pPr>
            <a:endParaRPr lang="en-US" sz="2000" b="1" dirty="0">
              <a:solidFill>
                <a:schemeClr val="bg1"/>
              </a:solidFill>
              <a:latin typeface="Times New Roman" panose="02020603050405020304" pitchFamily="18" charset="0"/>
              <a:cs typeface="+mj-cs"/>
            </a:endParaRPr>
          </a:p>
          <a:p>
            <a:pPr marL="0" indent="0">
              <a:buNone/>
            </a:pPr>
            <a:r>
              <a:rPr lang="en-US" sz="2000" b="1" dirty="0">
                <a:solidFill>
                  <a:schemeClr val="bg1"/>
                </a:solidFill>
                <a:latin typeface="Times New Roman" panose="02020603050405020304" pitchFamily="18" charset="0"/>
                <a:cs typeface="+mj-cs"/>
              </a:rPr>
              <a:t>These are some of the benefits of the project </a:t>
            </a:r>
            <a:r>
              <a:rPr lang="en-US" sz="2000" b="1" dirty="0" smtClean="0">
                <a:solidFill>
                  <a:schemeClr val="bg1"/>
                </a:solidFill>
                <a:latin typeface="Times New Roman" panose="02020603050405020304" pitchFamily="18" charset="0"/>
                <a:cs typeface="+mj-cs"/>
              </a:rPr>
              <a:t>:</a:t>
            </a:r>
            <a:endParaRPr lang="en-US" sz="2000" b="1" dirty="0">
              <a:solidFill>
                <a:schemeClr val="bg1"/>
              </a:solidFill>
              <a:latin typeface="Times New Roman" panose="02020603050405020304" pitchFamily="18" charset="0"/>
              <a:cs typeface="+mj-cs"/>
            </a:endParaRPr>
          </a:p>
          <a:p>
            <a:pPr marL="0" indent="0">
              <a:buNone/>
            </a:pPr>
            <a:r>
              <a:rPr lang="en-US" sz="2000" b="1" dirty="0">
                <a:solidFill>
                  <a:schemeClr val="bg1"/>
                </a:solidFill>
                <a:latin typeface="Times New Roman" panose="02020603050405020304" pitchFamily="18" charset="0"/>
                <a:cs typeface="+mj-cs"/>
              </a:rPr>
              <a:t>1 - Save time and effort at work</a:t>
            </a:r>
          </a:p>
          <a:p>
            <a:pPr marL="0" indent="0">
              <a:buNone/>
            </a:pPr>
            <a:r>
              <a:rPr lang="en-US" sz="2000" b="1" dirty="0">
                <a:solidFill>
                  <a:schemeClr val="bg1"/>
                </a:solidFill>
                <a:latin typeface="Times New Roman" panose="02020603050405020304" pitchFamily="18" charset="0"/>
                <a:cs typeface="+mj-cs"/>
              </a:rPr>
              <a:t>2- Reduce the number of workers, thus saving money</a:t>
            </a:r>
          </a:p>
          <a:p>
            <a:pPr marL="0" indent="0">
              <a:buNone/>
            </a:pPr>
            <a:r>
              <a:rPr lang="en-US" sz="2000" b="1" dirty="0" smtClean="0">
                <a:solidFill>
                  <a:schemeClr val="bg1"/>
                </a:solidFill>
                <a:latin typeface="Times New Roman" panose="02020603050405020304" pitchFamily="18" charset="0"/>
                <a:cs typeface="+mj-cs"/>
              </a:rPr>
              <a:t>3-Reduce </a:t>
            </a:r>
            <a:r>
              <a:rPr lang="en-US" sz="2000" b="1" dirty="0">
                <a:solidFill>
                  <a:schemeClr val="bg1"/>
                </a:solidFill>
                <a:latin typeface="Times New Roman" panose="02020603050405020304" pitchFamily="18" charset="0"/>
                <a:cs typeface="+mj-cs"/>
              </a:rPr>
              <a:t>work space for the operation of the </a:t>
            </a:r>
            <a:r>
              <a:rPr lang="en-US" sz="2000" b="1" dirty="0" smtClean="0">
                <a:solidFill>
                  <a:schemeClr val="bg1"/>
                </a:solidFill>
                <a:latin typeface="Times New Roman" panose="02020603050405020304" pitchFamily="18" charset="0"/>
                <a:cs typeface="+mj-cs"/>
              </a:rPr>
              <a:t>machine</a:t>
            </a:r>
            <a:endParaRPr lang="en-US" sz="2000" b="1" dirty="0">
              <a:solidFill>
                <a:schemeClr val="bg1"/>
              </a:solidFill>
              <a:latin typeface="Times New Roman" panose="02020603050405020304" pitchFamily="18" charset="0"/>
              <a:cs typeface="+mj-cs"/>
            </a:endParaRPr>
          </a:p>
          <a:p>
            <a:pPr marL="0" indent="0">
              <a:buNone/>
            </a:pPr>
            <a:r>
              <a:rPr lang="en-US" sz="2000" b="1" dirty="0">
                <a:solidFill>
                  <a:schemeClr val="bg1"/>
                </a:solidFill>
                <a:latin typeface="Times New Roman" panose="02020603050405020304" pitchFamily="18" charset="0"/>
                <a:cs typeface="+mj-cs"/>
              </a:rPr>
              <a:t>4 - Obtain a more accurate and efficient product, as that the weighing system works accurately and thus there is no waste in the wood shavings</a:t>
            </a:r>
          </a:p>
          <a:p>
            <a:pPr marL="0" indent="0">
              <a:buNone/>
            </a:pPr>
            <a:r>
              <a:rPr lang="en-US" sz="2000" b="1" dirty="0">
                <a:solidFill>
                  <a:schemeClr val="bg1"/>
                </a:solidFill>
                <a:latin typeface="Times New Roman" panose="02020603050405020304" pitchFamily="18" charset="0"/>
                <a:cs typeface="+mj-cs"/>
              </a:rPr>
              <a:t>5–Increase safety level in work environment </a:t>
            </a:r>
          </a:p>
          <a:p>
            <a:pPr marL="0" indent="0">
              <a:buNone/>
            </a:pPr>
            <a:r>
              <a:rPr lang="en-US" sz="2000" b="1" dirty="0">
                <a:solidFill>
                  <a:schemeClr val="bg1"/>
                </a:solidFill>
                <a:latin typeface="Times New Roman" panose="02020603050405020304" pitchFamily="18" charset="0"/>
                <a:cs typeface="+mj-cs"/>
              </a:rPr>
              <a:t>6- Satisfying the market's demand at specific time, high quality and  low cost</a:t>
            </a:r>
          </a:p>
        </p:txBody>
      </p:sp>
      <p:sp>
        <p:nvSpPr>
          <p:cNvPr id="4" name="Rectangle 3"/>
          <p:cNvSpPr/>
          <p:nvPr/>
        </p:nvSpPr>
        <p:spPr>
          <a:xfrm>
            <a:off x="294068" y="1510674"/>
            <a:ext cx="10882648" cy="707886"/>
          </a:xfrm>
          <a:prstGeom prst="rect">
            <a:avLst/>
          </a:prstGeom>
        </p:spPr>
        <p:txBody>
          <a:bodyPr wrap="square">
            <a:spAutoFit/>
          </a:bodyPr>
          <a:lstStyle/>
          <a:p>
            <a:endParaRPr lang="en-US" sz="2000" dirty="0"/>
          </a:p>
          <a:p>
            <a:r>
              <a:rPr lang="en-US" sz="2000" dirty="0"/>
              <a:t> </a:t>
            </a:r>
          </a:p>
        </p:txBody>
      </p:sp>
    </p:spTree>
    <p:extLst>
      <p:ext uri="{BB962C8B-B14F-4D97-AF65-F5344CB8AC3E}">
        <p14:creationId xmlns:p14="http://schemas.microsoft.com/office/powerpoint/2010/main" val="320727122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9781F46-0A20-4C5E-AA27-1D7391705966}"/>
              </a:ext>
            </a:extLst>
          </p:cNvPr>
          <p:cNvSpPr>
            <a:spLocks noGrp="1"/>
          </p:cNvSpPr>
          <p:nvPr>
            <p:ph type="title"/>
          </p:nvPr>
        </p:nvSpPr>
        <p:spPr>
          <a:xfrm>
            <a:off x="838200" y="-244908"/>
            <a:ext cx="10515600" cy="1325563"/>
          </a:xfrm>
        </p:spPr>
        <p:txBody>
          <a:bodyPr/>
          <a:lstStyle/>
          <a:p>
            <a:pPr algn="ctr"/>
            <a:r>
              <a:rPr lang="en-US" b="1" dirty="0">
                <a:solidFill>
                  <a:srgbClr val="FFC000"/>
                </a:solidFill>
                <a:latin typeface="Times New Roman" panose="02020603050405020304" pitchFamily="18" charset="0"/>
                <a:cs typeface="Times New Roman" panose="02020603050405020304" pitchFamily="18" charset="0"/>
              </a:rPr>
              <a:t>Recommendation</a:t>
            </a:r>
            <a:r>
              <a:rPr lang="en-US" dirty="0">
                <a:solidFill>
                  <a:schemeClr val="bg1"/>
                </a:solidFill>
              </a:rPr>
              <a:t> </a:t>
            </a:r>
          </a:p>
        </p:txBody>
      </p:sp>
      <p:sp>
        <p:nvSpPr>
          <p:cNvPr id="3" name="Content Placeholder 2">
            <a:extLst>
              <a:ext uri="{FF2B5EF4-FFF2-40B4-BE49-F238E27FC236}">
                <a16:creationId xmlns="" xmlns:a16="http://schemas.microsoft.com/office/drawing/2014/main" id="{7D8FF3B9-CB84-4F57-AD2D-2E30CD996C4A}"/>
              </a:ext>
            </a:extLst>
          </p:cNvPr>
          <p:cNvSpPr>
            <a:spLocks noGrp="1"/>
          </p:cNvSpPr>
          <p:nvPr>
            <p:ph idx="1"/>
          </p:nvPr>
        </p:nvSpPr>
        <p:spPr>
          <a:xfrm>
            <a:off x="128789" y="1302327"/>
            <a:ext cx="11848563" cy="5555673"/>
          </a:xfrm>
        </p:spPr>
        <p:txBody>
          <a:bodyPr>
            <a:normAutofit/>
          </a:bodyPr>
          <a:lstStyle/>
          <a:p>
            <a:r>
              <a:rPr lang="en-US" dirty="0">
                <a:solidFill>
                  <a:schemeClr val="bg1"/>
                </a:solidFill>
                <a:latin typeface="Times New Roman" panose="02020603050405020304" pitchFamily="18" charset="0"/>
                <a:cs typeface="Times New Roman" panose="02020603050405020304" pitchFamily="18" charset="0"/>
              </a:rPr>
              <a:t>We have recognize from this project that using this machine decreases the production costs and the number of workers , Also , it increases the productivity and the usage of large area that were used for packing , as it changed to be used for storing .Also after doing the economical feasibility study.</a:t>
            </a:r>
          </a:p>
          <a:p>
            <a:endParaRPr lang="en-US" dirty="0">
              <a:solidFill>
                <a:schemeClr val="bg1"/>
              </a:solidFill>
              <a:latin typeface="Times New Roman" panose="02020603050405020304" pitchFamily="18" charset="0"/>
              <a:cs typeface="Times New Roman" panose="02020603050405020304" pitchFamily="18" charset="0"/>
            </a:endParaRPr>
          </a:p>
          <a:p>
            <a:r>
              <a:rPr lang="en-US" dirty="0" smtClean="0">
                <a:solidFill>
                  <a:schemeClr val="bg1"/>
                </a:solidFill>
                <a:latin typeface="Times New Roman" panose="02020603050405020304" pitchFamily="18" charset="0"/>
                <a:cs typeface="Times New Roman" panose="02020603050405020304" pitchFamily="18" charset="0"/>
              </a:rPr>
              <a:t>It </a:t>
            </a:r>
            <a:r>
              <a:rPr lang="en-US" dirty="0">
                <a:solidFill>
                  <a:schemeClr val="bg1"/>
                </a:solidFill>
                <a:latin typeface="Times New Roman" panose="02020603050405020304" pitchFamily="18" charset="0"/>
                <a:cs typeface="Times New Roman" panose="02020603050405020304" pitchFamily="18" charset="0"/>
              </a:rPr>
              <a:t>appears clearly that is the successful and profitable project  which  increases the profits . So that , we suggest to </a:t>
            </a:r>
            <a:r>
              <a:rPr lang="en-US" dirty="0" err="1">
                <a:solidFill>
                  <a:schemeClr val="bg1"/>
                </a:solidFill>
                <a:latin typeface="Times New Roman" panose="02020603050405020304" pitchFamily="18" charset="0"/>
                <a:cs typeface="Times New Roman" panose="02020603050405020304" pitchFamily="18" charset="0"/>
              </a:rPr>
              <a:t>Dawood</a:t>
            </a:r>
            <a:r>
              <a:rPr lang="en-US" dirty="0">
                <a:solidFill>
                  <a:schemeClr val="bg1"/>
                </a:solidFill>
                <a:latin typeface="Times New Roman" panose="02020603050405020304" pitchFamily="18" charset="0"/>
                <a:cs typeface="Times New Roman" panose="02020603050405020304" pitchFamily="18" charset="0"/>
              </a:rPr>
              <a:t> company start manufacturing the in using them in production process</a:t>
            </a:r>
          </a:p>
          <a:p>
            <a:pPr marL="0" indent="0">
              <a:buNone/>
            </a:pPr>
            <a:endParaRPr lang="en-US" dirty="0"/>
          </a:p>
        </p:txBody>
      </p:sp>
    </p:spTree>
    <p:extLst>
      <p:ext uri="{BB962C8B-B14F-4D97-AF65-F5344CB8AC3E}">
        <p14:creationId xmlns:p14="http://schemas.microsoft.com/office/powerpoint/2010/main" val="209970766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F1FD2B2-123C-4FA4-933E-5031527F5D5C}"/>
              </a:ext>
            </a:extLst>
          </p:cNvPr>
          <p:cNvSpPr>
            <a:spLocks noGrp="1"/>
          </p:cNvSpPr>
          <p:nvPr>
            <p:ph type="title"/>
          </p:nvPr>
        </p:nvSpPr>
        <p:spPr/>
        <p:txBody>
          <a:bodyPr/>
          <a:lstStyle/>
          <a:p>
            <a:endParaRPr lang="en-US"/>
          </a:p>
        </p:txBody>
      </p:sp>
      <p:pic>
        <p:nvPicPr>
          <p:cNvPr id="5" name="Content Placeholder 4">
            <a:extLst>
              <a:ext uri="{FF2B5EF4-FFF2-40B4-BE49-F238E27FC236}">
                <a16:creationId xmlns="" xmlns:a16="http://schemas.microsoft.com/office/drawing/2014/main" id="{3AEA4E8C-486E-48E2-A76B-02213A4ECC2C}"/>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Tree>
    <p:extLst>
      <p:ext uri="{BB962C8B-B14F-4D97-AF65-F5344CB8AC3E}">
        <p14:creationId xmlns:p14="http://schemas.microsoft.com/office/powerpoint/2010/main" val="1867261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00318" y="1465016"/>
            <a:ext cx="10515600" cy="4351338"/>
          </a:xfrm>
        </p:spPr>
        <p:txBody>
          <a:bodyPr>
            <a:normAutofit/>
          </a:bodyPr>
          <a:lstStyle/>
          <a:p>
            <a:r>
              <a:rPr lang="en-US" sz="2600" b="1" dirty="0">
                <a:solidFill>
                  <a:schemeClr val="bg1"/>
                </a:solidFill>
                <a:cs typeface="+mj-cs"/>
              </a:rPr>
              <a:t>This Chapter present how  the parts and the components in the machine was selected and where each component will be used .</a:t>
            </a:r>
            <a:br>
              <a:rPr lang="en-US" sz="2600" b="1" dirty="0">
                <a:solidFill>
                  <a:schemeClr val="bg1"/>
                </a:solidFill>
                <a:cs typeface="+mj-cs"/>
              </a:rPr>
            </a:br>
            <a:r>
              <a:rPr lang="en-US" sz="2600" b="1" dirty="0">
                <a:solidFill>
                  <a:schemeClr val="bg1"/>
                </a:solidFill>
                <a:cs typeface="+mj-cs"/>
              </a:rPr>
              <a:t/>
            </a:r>
            <a:br>
              <a:rPr lang="en-US" sz="2600" b="1" dirty="0">
                <a:solidFill>
                  <a:schemeClr val="bg1"/>
                </a:solidFill>
                <a:cs typeface="+mj-cs"/>
              </a:rPr>
            </a:br>
            <a:r>
              <a:rPr lang="en-US" sz="2600" b="1" dirty="0">
                <a:solidFill>
                  <a:schemeClr val="bg1"/>
                </a:solidFill>
                <a:cs typeface="+mj-cs"/>
              </a:rPr>
              <a:t>Parts and component :</a:t>
            </a:r>
            <a:br>
              <a:rPr lang="en-US" sz="2600" b="1" dirty="0">
                <a:solidFill>
                  <a:schemeClr val="bg1"/>
                </a:solidFill>
                <a:cs typeface="+mj-cs"/>
              </a:rPr>
            </a:br>
            <a:r>
              <a:rPr lang="en-US" sz="2600" b="1" dirty="0">
                <a:solidFill>
                  <a:schemeClr val="bg1"/>
                </a:solidFill>
                <a:cs typeface="+mj-cs"/>
              </a:rPr>
              <a:t/>
            </a:r>
            <a:br>
              <a:rPr lang="en-US" sz="2600" b="1" dirty="0">
                <a:solidFill>
                  <a:schemeClr val="bg1"/>
                </a:solidFill>
                <a:cs typeface="+mj-cs"/>
              </a:rPr>
            </a:br>
            <a:r>
              <a:rPr lang="en-US" sz="2600" b="1" dirty="0">
                <a:solidFill>
                  <a:schemeClr val="bg1"/>
                </a:solidFill>
                <a:cs typeface="+mj-cs"/>
              </a:rPr>
              <a:t>1- Air compressor</a:t>
            </a:r>
            <a:br>
              <a:rPr lang="en-US" sz="2600" b="1" dirty="0">
                <a:solidFill>
                  <a:schemeClr val="bg1"/>
                </a:solidFill>
                <a:cs typeface="+mj-cs"/>
              </a:rPr>
            </a:br>
            <a:r>
              <a:rPr lang="en-US" sz="2600" b="1" dirty="0">
                <a:solidFill>
                  <a:schemeClr val="bg1"/>
                </a:solidFill>
                <a:cs typeface="+mj-cs"/>
              </a:rPr>
              <a:t>2-Pneumatic cylinder</a:t>
            </a:r>
            <a:br>
              <a:rPr lang="en-US" sz="2600" b="1" dirty="0">
                <a:solidFill>
                  <a:schemeClr val="bg1"/>
                </a:solidFill>
                <a:cs typeface="+mj-cs"/>
              </a:rPr>
            </a:br>
            <a:r>
              <a:rPr lang="en-US" sz="2600" b="1" dirty="0">
                <a:solidFill>
                  <a:schemeClr val="bg1"/>
                </a:solidFill>
                <a:cs typeface="+mj-cs"/>
              </a:rPr>
              <a:t>3- Electric motor</a:t>
            </a:r>
            <a:br>
              <a:rPr lang="en-US" sz="2600" b="1" dirty="0">
                <a:solidFill>
                  <a:schemeClr val="bg1"/>
                </a:solidFill>
                <a:cs typeface="+mj-cs"/>
              </a:rPr>
            </a:br>
            <a:r>
              <a:rPr lang="en-US" sz="2600" b="1" dirty="0">
                <a:solidFill>
                  <a:schemeClr val="bg1"/>
                </a:solidFill>
                <a:cs typeface="+mj-cs"/>
              </a:rPr>
              <a:t>4- Sensors</a:t>
            </a:r>
            <a:br>
              <a:rPr lang="en-US" sz="2600" b="1" dirty="0">
                <a:solidFill>
                  <a:schemeClr val="bg1"/>
                </a:solidFill>
                <a:cs typeface="+mj-cs"/>
              </a:rPr>
            </a:br>
            <a:r>
              <a:rPr lang="en-US" sz="2600" b="1" dirty="0">
                <a:solidFill>
                  <a:schemeClr val="bg1"/>
                </a:solidFill>
                <a:cs typeface="+mj-cs"/>
              </a:rPr>
              <a:t>5- Control system</a:t>
            </a:r>
            <a:br>
              <a:rPr lang="en-US" sz="2600" b="1" dirty="0">
                <a:solidFill>
                  <a:schemeClr val="bg1"/>
                </a:solidFill>
                <a:cs typeface="+mj-cs"/>
              </a:rPr>
            </a:br>
            <a:r>
              <a:rPr lang="en-US" sz="2600" b="1" dirty="0">
                <a:solidFill>
                  <a:schemeClr val="bg1"/>
                </a:solidFill>
                <a:cs typeface="+mj-cs"/>
              </a:rPr>
              <a:t>6- Conveyers system</a:t>
            </a:r>
          </a:p>
          <a:p>
            <a:endParaRPr lang="en-US" dirty="0"/>
          </a:p>
        </p:txBody>
      </p:sp>
      <p:sp>
        <p:nvSpPr>
          <p:cNvPr id="5" name="Title 1">
            <a:extLst>
              <a:ext uri="{FF2B5EF4-FFF2-40B4-BE49-F238E27FC236}">
                <a16:creationId xmlns="" xmlns:a16="http://schemas.microsoft.com/office/drawing/2014/main" id="{EA13A01F-266C-4A1D-B5D4-36C92A7EE754}"/>
              </a:ext>
            </a:extLst>
          </p:cNvPr>
          <p:cNvSpPr>
            <a:spLocks noGrp="1"/>
          </p:cNvSpPr>
          <p:nvPr>
            <p:ph type="title"/>
          </p:nvPr>
        </p:nvSpPr>
        <p:spPr>
          <a:noFill/>
        </p:spPr>
        <p:txBody>
          <a:bodyPr>
            <a:normAutofit/>
          </a:bodyPr>
          <a:lstStyle/>
          <a:p>
            <a:pPr algn="ctr"/>
            <a:r>
              <a:rPr lang="en-US" b="1" dirty="0">
                <a:solidFill>
                  <a:srgbClr val="FFC000"/>
                </a:solidFill>
                <a:latin typeface="Times New Roman" panose="02020603050405020304" pitchFamily="18" charset="0"/>
                <a:cs typeface="Times New Roman" panose="02020603050405020304" pitchFamily="18" charset="0"/>
              </a:rPr>
              <a:t>Literature</a:t>
            </a:r>
            <a:r>
              <a:rPr lang="en-US" sz="3600" b="1" dirty="0">
                <a:solidFill>
                  <a:schemeClr val="bg1"/>
                </a:solidFill>
              </a:rPr>
              <a:t> </a:t>
            </a:r>
            <a:r>
              <a:rPr lang="en-US" b="1" dirty="0">
                <a:solidFill>
                  <a:srgbClr val="FFC000"/>
                </a:solidFill>
                <a:latin typeface="Times New Roman" panose="02020603050405020304" pitchFamily="18" charset="0"/>
                <a:cs typeface="Times New Roman" panose="02020603050405020304" pitchFamily="18" charset="0"/>
              </a:rPr>
              <a:t>Review</a:t>
            </a:r>
            <a:r>
              <a:rPr lang="en-US" sz="3600" b="1" dirty="0">
                <a:solidFill>
                  <a:schemeClr val="bg1"/>
                </a:solidFill>
              </a:rPr>
              <a:t/>
            </a:r>
            <a:br>
              <a:rPr lang="en-US" sz="3600" b="1" dirty="0">
                <a:solidFill>
                  <a:schemeClr val="bg1"/>
                </a:solidFill>
              </a:rPr>
            </a:br>
            <a:endParaRPr lang="en-US" sz="3600" b="1" dirty="0">
              <a:solidFill>
                <a:schemeClr val="bg1"/>
              </a:solidFill>
              <a:latin typeface="Times New Roman" panose="02020603050405020304" pitchFamily="18" charset="0"/>
            </a:endParaRPr>
          </a:p>
        </p:txBody>
      </p:sp>
    </p:spTree>
    <p:extLst>
      <p:ext uri="{BB962C8B-B14F-4D97-AF65-F5344CB8AC3E}">
        <p14:creationId xmlns:p14="http://schemas.microsoft.com/office/powerpoint/2010/main" val="171593096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00318" y="599023"/>
            <a:ext cx="10515600" cy="1325563"/>
          </a:xfrm>
        </p:spPr>
        <p:txBody>
          <a:bodyPr>
            <a:normAutofit/>
          </a:bodyPr>
          <a:lstStyle/>
          <a:p>
            <a:r>
              <a:rPr lang="en-US" b="1" dirty="0" smtClean="0"/>
              <a:t> </a:t>
            </a:r>
            <a:r>
              <a:rPr lang="en-US" b="1" dirty="0">
                <a:solidFill>
                  <a:srgbClr val="FFC000"/>
                </a:solidFill>
                <a:latin typeface="Times New Roman" panose="02020603050405020304" pitchFamily="18" charset="0"/>
                <a:cs typeface="Times New Roman" panose="02020603050405020304" pitchFamily="18" charset="0"/>
              </a:rPr>
              <a:t>Air</a:t>
            </a:r>
            <a:r>
              <a:rPr lang="en-US" dirty="0">
                <a:solidFill>
                  <a:schemeClr val="bg1"/>
                </a:solidFill>
              </a:rPr>
              <a:t> </a:t>
            </a:r>
            <a:r>
              <a:rPr lang="en-US" b="1" dirty="0">
                <a:solidFill>
                  <a:srgbClr val="FFC000"/>
                </a:solidFill>
                <a:latin typeface="Times New Roman" panose="02020603050405020304" pitchFamily="18" charset="0"/>
                <a:cs typeface="Times New Roman" panose="02020603050405020304" pitchFamily="18" charset="0"/>
              </a:rPr>
              <a:t>compressor</a:t>
            </a:r>
            <a:r>
              <a:rPr lang="en-US" dirty="0">
                <a:solidFill>
                  <a:schemeClr val="bg1"/>
                </a:solidFill>
              </a:rPr>
              <a:t/>
            </a:r>
            <a:br>
              <a:rPr lang="en-US" dirty="0">
                <a:solidFill>
                  <a:schemeClr val="bg1"/>
                </a:solidFill>
              </a:rPr>
            </a:br>
            <a:endParaRPr lang="en-US" dirty="0">
              <a:solidFill>
                <a:schemeClr val="bg1"/>
              </a:solidFill>
            </a:endParaRPr>
          </a:p>
        </p:txBody>
      </p:sp>
      <p:sp>
        <p:nvSpPr>
          <p:cNvPr id="3" name="عنصر نائب للمحتوى 2"/>
          <p:cNvSpPr>
            <a:spLocks noGrp="1"/>
          </p:cNvSpPr>
          <p:nvPr>
            <p:ph idx="1"/>
          </p:nvPr>
        </p:nvSpPr>
        <p:spPr>
          <a:xfrm>
            <a:off x="400318" y="1774109"/>
            <a:ext cx="10515600" cy="4351338"/>
          </a:xfrm>
        </p:spPr>
        <p:txBody>
          <a:bodyPr>
            <a:noAutofit/>
          </a:bodyPr>
          <a:lstStyle/>
          <a:p>
            <a:r>
              <a:rPr lang="en-US" sz="2000" b="1" dirty="0">
                <a:solidFill>
                  <a:schemeClr val="bg1"/>
                </a:solidFill>
                <a:cs typeface="+mj-cs"/>
              </a:rPr>
              <a:t>There are two main uses of air compressor:</a:t>
            </a:r>
            <a:br>
              <a:rPr lang="en-US" sz="2000" b="1" dirty="0">
                <a:solidFill>
                  <a:schemeClr val="bg1"/>
                </a:solidFill>
                <a:cs typeface="+mj-cs"/>
              </a:rPr>
            </a:br>
            <a:r>
              <a:rPr lang="en-US" sz="2000" b="1" dirty="0">
                <a:solidFill>
                  <a:schemeClr val="bg1"/>
                </a:solidFill>
                <a:cs typeface="+mj-cs"/>
              </a:rPr>
              <a:t/>
            </a:r>
            <a:br>
              <a:rPr lang="en-US" sz="2000" b="1" dirty="0">
                <a:solidFill>
                  <a:schemeClr val="bg1"/>
                </a:solidFill>
                <a:cs typeface="+mj-cs"/>
              </a:rPr>
            </a:br>
            <a:r>
              <a:rPr lang="en-US" sz="2000" b="1" dirty="0">
                <a:solidFill>
                  <a:schemeClr val="bg1"/>
                </a:solidFill>
                <a:cs typeface="+mj-cs"/>
              </a:rPr>
              <a:t>1)  to move wood shaving from wood shaving machine to main hopper through a tube </a:t>
            </a:r>
            <a:br>
              <a:rPr lang="en-US" sz="2000" b="1" dirty="0">
                <a:solidFill>
                  <a:schemeClr val="bg1"/>
                </a:solidFill>
                <a:cs typeface="+mj-cs"/>
              </a:rPr>
            </a:br>
            <a:r>
              <a:rPr lang="en-US" sz="2000" b="1" dirty="0">
                <a:solidFill>
                  <a:schemeClr val="bg1"/>
                </a:solidFill>
                <a:cs typeface="+mj-cs"/>
              </a:rPr>
              <a:t>2)  to supply pneumatic cylinder with the necessary air pressure to move it.</a:t>
            </a:r>
            <a:br>
              <a:rPr lang="en-US" sz="2000" b="1" dirty="0">
                <a:solidFill>
                  <a:schemeClr val="bg1"/>
                </a:solidFill>
                <a:cs typeface="+mj-cs"/>
              </a:rPr>
            </a:br>
            <a:endParaRPr lang="en-US" sz="2000" b="1" dirty="0">
              <a:solidFill>
                <a:schemeClr val="bg1"/>
              </a:solidFill>
              <a:cs typeface="+mj-cs"/>
            </a:endParaRPr>
          </a:p>
          <a:p>
            <a:r>
              <a:rPr lang="en-US" sz="2000" b="1" dirty="0" err="1">
                <a:solidFill>
                  <a:schemeClr val="bg1"/>
                </a:solidFill>
                <a:cs typeface="+mj-cs"/>
              </a:rPr>
              <a:t>clarke</a:t>
            </a:r>
            <a:r>
              <a:rPr lang="en-US" sz="2000" b="1" dirty="0">
                <a:solidFill>
                  <a:schemeClr val="bg1"/>
                </a:solidFill>
                <a:cs typeface="+mj-cs"/>
              </a:rPr>
              <a:t> </a:t>
            </a:r>
            <a:r>
              <a:rPr lang="en-US" sz="2000" b="1" dirty="0" err="1">
                <a:solidFill>
                  <a:schemeClr val="bg1"/>
                </a:solidFill>
                <a:cs typeface="+mj-cs"/>
              </a:rPr>
              <a:t>shhh</a:t>
            </a:r>
            <a:r>
              <a:rPr lang="en-US" sz="2000" b="1" dirty="0">
                <a:solidFill>
                  <a:schemeClr val="bg1"/>
                </a:solidFill>
                <a:cs typeface="+mj-cs"/>
              </a:rPr>
              <a:t> air 100/50 quiet run compressor</a:t>
            </a:r>
          </a:p>
          <a:p>
            <a:pPr marL="0" indent="0">
              <a:buNone/>
            </a:pPr>
            <a:r>
              <a:rPr lang="en-US" sz="2000" b="1" dirty="0">
                <a:solidFill>
                  <a:schemeClr val="bg1"/>
                </a:solidFill>
                <a:cs typeface="+mj-cs"/>
              </a:rPr>
              <a:t>based on the previous data and the necessary calculations that will be clarified in the design chapter ; </a:t>
            </a:r>
            <a:r>
              <a:rPr lang="en-US" sz="2000" b="1" dirty="0" err="1">
                <a:solidFill>
                  <a:schemeClr val="bg1"/>
                </a:solidFill>
                <a:cs typeface="+mj-cs"/>
              </a:rPr>
              <a:t>clarke</a:t>
            </a:r>
            <a:r>
              <a:rPr lang="en-US" sz="2000" b="1" dirty="0">
                <a:solidFill>
                  <a:schemeClr val="bg1"/>
                </a:solidFill>
                <a:cs typeface="+mj-cs"/>
              </a:rPr>
              <a:t> </a:t>
            </a:r>
            <a:r>
              <a:rPr lang="en-US" sz="2000" b="1" dirty="0" err="1">
                <a:solidFill>
                  <a:schemeClr val="bg1"/>
                </a:solidFill>
                <a:cs typeface="+mj-cs"/>
              </a:rPr>
              <a:t>shhh</a:t>
            </a:r>
            <a:r>
              <a:rPr lang="en-US" sz="2000" b="1" dirty="0">
                <a:solidFill>
                  <a:schemeClr val="bg1"/>
                </a:solidFill>
                <a:cs typeface="+mj-cs"/>
              </a:rPr>
              <a:t> air 100/50 quiet run compressor was selected.</a:t>
            </a:r>
          </a:p>
          <a:p>
            <a:endParaRPr lang="en-US" sz="1800" dirty="0"/>
          </a:p>
        </p:txBody>
      </p:sp>
      <p:graphicFrame>
        <p:nvGraphicFramePr>
          <p:cNvPr id="4" name="جدول 3"/>
          <p:cNvGraphicFramePr>
            <a:graphicFrameLocks noGrp="1"/>
          </p:cNvGraphicFramePr>
          <p:nvPr>
            <p:extLst>
              <p:ext uri="{D42A27DB-BD31-4B8C-83A1-F6EECF244321}">
                <p14:modId xmlns:p14="http://schemas.microsoft.com/office/powerpoint/2010/main" val="3100104875"/>
              </p:ext>
            </p:extLst>
          </p:nvPr>
        </p:nvGraphicFramePr>
        <p:xfrm>
          <a:off x="795630" y="4456090"/>
          <a:ext cx="5867397" cy="1565466"/>
        </p:xfrm>
        <a:graphic>
          <a:graphicData uri="http://schemas.openxmlformats.org/drawingml/2006/table">
            <a:tbl>
              <a:tblPr firstRow="1" firstCol="1" bandRow="1">
                <a:tableStyleId>{5C22544A-7EE6-4342-B048-85BDC9FD1C3A}</a:tableStyleId>
              </a:tblPr>
              <a:tblGrid>
                <a:gridCol w="949873"/>
                <a:gridCol w="1288464"/>
                <a:gridCol w="858976"/>
                <a:gridCol w="966537"/>
                <a:gridCol w="1049102"/>
                <a:gridCol w="754445"/>
              </a:tblGrid>
              <a:tr h="688668">
                <a:tc>
                  <a:txBody>
                    <a:bodyPr/>
                    <a:lstStyle/>
                    <a:p>
                      <a:pPr marL="0" marR="0" algn="ctr">
                        <a:lnSpc>
                          <a:spcPct val="107000"/>
                        </a:lnSpc>
                        <a:spcBef>
                          <a:spcPts val="0"/>
                        </a:spcBef>
                        <a:spcAft>
                          <a:spcPts val="800"/>
                        </a:spcAft>
                      </a:pPr>
                      <a:r>
                        <a:rPr lang="en-US" sz="1000" dirty="0">
                          <a:effectLst/>
                        </a:rPr>
                        <a:t>Max</a:t>
                      </a:r>
                      <a:endParaRPr lang="en-US" sz="1100" dirty="0">
                        <a:effectLst/>
                      </a:endParaRPr>
                    </a:p>
                    <a:p>
                      <a:pPr marL="0" marR="0" algn="ctr">
                        <a:lnSpc>
                          <a:spcPct val="107000"/>
                        </a:lnSpc>
                        <a:spcBef>
                          <a:spcPts val="0"/>
                        </a:spcBef>
                        <a:spcAft>
                          <a:spcPts val="800"/>
                        </a:spcAft>
                      </a:pPr>
                      <a:r>
                        <a:rPr lang="en-US" sz="1000" dirty="0">
                          <a:effectLst/>
                        </a:rPr>
                        <a:t>Pressure</a:t>
                      </a:r>
                      <a:endParaRPr lang="en-US" sz="1100" dirty="0">
                        <a:effectLst/>
                        <a:latin typeface="Calibri"/>
                        <a:ea typeface="Calibri"/>
                        <a:cs typeface="Arial"/>
                      </a:endParaRPr>
                    </a:p>
                  </a:txBody>
                  <a:tcPr marL="68580" marR="68580" marT="0" marB="0"/>
                </a:tc>
                <a:tc>
                  <a:txBody>
                    <a:bodyPr/>
                    <a:lstStyle/>
                    <a:p>
                      <a:pPr marL="0" marR="0" algn="ctr">
                        <a:lnSpc>
                          <a:spcPct val="107000"/>
                        </a:lnSpc>
                        <a:spcBef>
                          <a:spcPts val="0"/>
                        </a:spcBef>
                        <a:spcAft>
                          <a:spcPts val="800"/>
                        </a:spcAft>
                      </a:pPr>
                      <a:r>
                        <a:rPr lang="en-US" sz="1000">
                          <a:effectLst/>
                        </a:rPr>
                        <a:t>Air Displacement</a:t>
                      </a:r>
                      <a:endParaRPr lang="en-US" sz="1100">
                        <a:effectLst/>
                        <a:latin typeface="Calibri"/>
                        <a:ea typeface="Calibri"/>
                        <a:cs typeface="Arial"/>
                      </a:endParaRPr>
                    </a:p>
                  </a:txBody>
                  <a:tcPr marL="68580" marR="68580" marT="0" marB="0"/>
                </a:tc>
                <a:tc>
                  <a:txBody>
                    <a:bodyPr/>
                    <a:lstStyle/>
                    <a:p>
                      <a:pPr marL="0" marR="0" algn="ctr">
                        <a:lnSpc>
                          <a:spcPct val="107000"/>
                        </a:lnSpc>
                        <a:spcBef>
                          <a:spcPts val="0"/>
                        </a:spcBef>
                        <a:spcAft>
                          <a:spcPts val="800"/>
                        </a:spcAft>
                      </a:pPr>
                      <a:r>
                        <a:rPr lang="en-US" sz="1000">
                          <a:effectLst/>
                        </a:rPr>
                        <a:t>Receiver Capacity</a:t>
                      </a:r>
                      <a:endParaRPr lang="en-US" sz="1100">
                        <a:effectLst/>
                        <a:latin typeface="Calibri"/>
                        <a:ea typeface="Calibri"/>
                        <a:cs typeface="Arial"/>
                      </a:endParaRPr>
                    </a:p>
                  </a:txBody>
                  <a:tcPr marL="68580" marR="68580" marT="0" marB="0"/>
                </a:tc>
                <a:tc>
                  <a:txBody>
                    <a:bodyPr/>
                    <a:lstStyle/>
                    <a:p>
                      <a:pPr marL="0" marR="0" algn="ctr">
                        <a:lnSpc>
                          <a:spcPct val="107000"/>
                        </a:lnSpc>
                        <a:spcBef>
                          <a:spcPts val="0"/>
                        </a:spcBef>
                        <a:spcAft>
                          <a:spcPts val="800"/>
                        </a:spcAft>
                      </a:pPr>
                      <a:r>
                        <a:rPr lang="en-US" sz="1000">
                          <a:effectLst/>
                        </a:rPr>
                        <a:t>Dimensions (L x H x W)</a:t>
                      </a:r>
                      <a:endParaRPr lang="en-US" sz="1100">
                        <a:effectLst/>
                        <a:latin typeface="Calibri"/>
                        <a:ea typeface="Calibri"/>
                        <a:cs typeface="Arial"/>
                      </a:endParaRPr>
                    </a:p>
                  </a:txBody>
                  <a:tcPr marL="68580" marR="68580" marT="0" marB="0"/>
                </a:tc>
                <a:tc>
                  <a:txBody>
                    <a:bodyPr/>
                    <a:lstStyle/>
                    <a:p>
                      <a:pPr marL="0" marR="0" algn="ctr">
                        <a:lnSpc>
                          <a:spcPct val="107000"/>
                        </a:lnSpc>
                        <a:spcBef>
                          <a:spcPts val="0"/>
                        </a:spcBef>
                        <a:spcAft>
                          <a:spcPts val="800"/>
                        </a:spcAft>
                      </a:pPr>
                      <a:r>
                        <a:rPr lang="en-US" sz="1000" dirty="0">
                          <a:effectLst/>
                        </a:rPr>
                        <a:t>Duty Cycle</a:t>
                      </a:r>
                      <a:endParaRPr lang="en-US" sz="1100" dirty="0">
                        <a:effectLst/>
                        <a:latin typeface="Calibri"/>
                        <a:ea typeface="Calibri"/>
                        <a:cs typeface="Arial"/>
                      </a:endParaRPr>
                    </a:p>
                  </a:txBody>
                  <a:tcPr marL="68580" marR="68580" marT="0" marB="0"/>
                </a:tc>
                <a:tc>
                  <a:txBody>
                    <a:bodyPr/>
                    <a:lstStyle/>
                    <a:p>
                      <a:pPr marL="0" marR="0" algn="ctr">
                        <a:lnSpc>
                          <a:spcPct val="107000"/>
                        </a:lnSpc>
                        <a:spcBef>
                          <a:spcPts val="0"/>
                        </a:spcBef>
                        <a:spcAft>
                          <a:spcPts val="800"/>
                        </a:spcAft>
                      </a:pPr>
                      <a:r>
                        <a:rPr lang="en-US" sz="1000" dirty="0">
                          <a:effectLst/>
                        </a:rPr>
                        <a:t>Weight</a:t>
                      </a:r>
                      <a:endParaRPr lang="en-US" sz="1100" dirty="0">
                        <a:effectLst/>
                        <a:latin typeface="Calibri"/>
                        <a:ea typeface="Calibri"/>
                        <a:cs typeface="Arial"/>
                      </a:endParaRPr>
                    </a:p>
                  </a:txBody>
                  <a:tcPr marL="68580" marR="68580" marT="0" marB="0"/>
                </a:tc>
              </a:tr>
              <a:tr h="876798">
                <a:tc>
                  <a:txBody>
                    <a:bodyPr/>
                    <a:lstStyle/>
                    <a:p>
                      <a:pPr marL="0" marR="0" algn="ctr">
                        <a:lnSpc>
                          <a:spcPct val="107000"/>
                        </a:lnSpc>
                        <a:spcBef>
                          <a:spcPts val="0"/>
                        </a:spcBef>
                        <a:spcAft>
                          <a:spcPts val="800"/>
                        </a:spcAft>
                      </a:pPr>
                      <a:r>
                        <a:rPr lang="en-US" sz="1000">
                          <a:effectLst/>
                        </a:rPr>
                        <a:t>8 Bar</a:t>
                      </a:r>
                      <a:endParaRPr lang="en-US" sz="1100">
                        <a:effectLst/>
                        <a:latin typeface="Calibri"/>
                        <a:ea typeface="Calibri"/>
                        <a:cs typeface="Arial"/>
                      </a:endParaRPr>
                    </a:p>
                  </a:txBody>
                  <a:tcPr marL="68580" marR="68580" marT="0" marB="0"/>
                </a:tc>
                <a:tc>
                  <a:txBody>
                    <a:bodyPr/>
                    <a:lstStyle/>
                    <a:p>
                      <a:pPr marL="0" marR="0" algn="ctr">
                        <a:lnSpc>
                          <a:spcPct val="107000"/>
                        </a:lnSpc>
                        <a:spcBef>
                          <a:spcPts val="0"/>
                        </a:spcBef>
                        <a:spcAft>
                          <a:spcPts val="800"/>
                        </a:spcAft>
                      </a:pPr>
                      <a:r>
                        <a:rPr lang="en-US" sz="1000" dirty="0">
                          <a:effectLst/>
                        </a:rPr>
                        <a:t>3.53 CFM</a:t>
                      </a:r>
                      <a:endParaRPr lang="en-US" sz="1100" dirty="0">
                        <a:effectLst/>
                        <a:latin typeface="Calibri"/>
                        <a:ea typeface="Calibri"/>
                        <a:cs typeface="Arial"/>
                      </a:endParaRPr>
                    </a:p>
                  </a:txBody>
                  <a:tcPr marL="68580" marR="68580" marT="0" marB="0"/>
                </a:tc>
                <a:tc>
                  <a:txBody>
                    <a:bodyPr/>
                    <a:lstStyle/>
                    <a:p>
                      <a:pPr marL="0" marR="0" algn="ctr">
                        <a:lnSpc>
                          <a:spcPct val="107000"/>
                        </a:lnSpc>
                        <a:spcBef>
                          <a:spcPts val="0"/>
                        </a:spcBef>
                        <a:spcAft>
                          <a:spcPts val="800"/>
                        </a:spcAft>
                      </a:pPr>
                      <a:r>
                        <a:rPr lang="en-US" sz="1000">
                          <a:effectLst/>
                        </a:rPr>
                        <a:t>50 L</a:t>
                      </a:r>
                      <a:endParaRPr lang="en-US" sz="1100">
                        <a:effectLst/>
                        <a:latin typeface="Calibri"/>
                        <a:ea typeface="Calibri"/>
                        <a:cs typeface="Arial"/>
                      </a:endParaRPr>
                    </a:p>
                  </a:txBody>
                  <a:tcPr marL="68580" marR="68580" marT="0" marB="0"/>
                </a:tc>
                <a:tc>
                  <a:txBody>
                    <a:bodyPr/>
                    <a:lstStyle/>
                    <a:p>
                      <a:pPr marL="0" marR="0">
                        <a:lnSpc>
                          <a:spcPct val="107000"/>
                        </a:lnSpc>
                        <a:spcBef>
                          <a:spcPts val="0"/>
                        </a:spcBef>
                        <a:spcAft>
                          <a:spcPts val="800"/>
                        </a:spcAft>
                      </a:pPr>
                      <a:r>
                        <a:rPr lang="en-US" sz="800">
                          <a:effectLst/>
                        </a:rPr>
                        <a:t>860 x 750 x 400</a:t>
                      </a:r>
                      <a:endParaRPr lang="en-US" sz="1100">
                        <a:effectLst/>
                      </a:endParaRPr>
                    </a:p>
                    <a:p>
                      <a:pPr marL="0" marR="0" algn="ctr">
                        <a:lnSpc>
                          <a:spcPct val="107000"/>
                        </a:lnSpc>
                        <a:spcBef>
                          <a:spcPts val="0"/>
                        </a:spcBef>
                        <a:spcAft>
                          <a:spcPts val="800"/>
                        </a:spcAft>
                      </a:pPr>
                      <a:r>
                        <a:rPr lang="en-US" sz="1000">
                          <a:effectLst/>
                        </a:rPr>
                        <a:t>mm</a:t>
                      </a:r>
                      <a:endParaRPr lang="en-US" sz="1100">
                        <a:effectLst/>
                        <a:latin typeface="Calibri"/>
                        <a:ea typeface="Calibri"/>
                        <a:cs typeface="Arial"/>
                      </a:endParaRPr>
                    </a:p>
                  </a:txBody>
                  <a:tcPr marL="68580" marR="68580" marT="0" marB="0"/>
                </a:tc>
                <a:tc>
                  <a:txBody>
                    <a:bodyPr/>
                    <a:lstStyle/>
                    <a:p>
                      <a:pPr marL="0" marR="0">
                        <a:lnSpc>
                          <a:spcPct val="107000"/>
                        </a:lnSpc>
                        <a:spcBef>
                          <a:spcPts val="0"/>
                        </a:spcBef>
                        <a:spcAft>
                          <a:spcPts val="800"/>
                        </a:spcAft>
                      </a:pPr>
                      <a:r>
                        <a:rPr lang="en-US" sz="900">
                          <a:effectLst/>
                        </a:rPr>
                        <a:t>50% (15 mins (ON)</a:t>
                      </a:r>
                      <a:endParaRPr lang="en-US" sz="1100">
                        <a:effectLst/>
                      </a:endParaRPr>
                    </a:p>
                    <a:p>
                      <a:pPr marL="0" marR="0" algn="ctr">
                        <a:lnSpc>
                          <a:spcPct val="107000"/>
                        </a:lnSpc>
                        <a:spcBef>
                          <a:spcPts val="0"/>
                        </a:spcBef>
                        <a:spcAft>
                          <a:spcPts val="800"/>
                        </a:spcAft>
                      </a:pPr>
                      <a:r>
                        <a:rPr lang="en-US" sz="900">
                          <a:effectLst/>
                        </a:rPr>
                        <a:t>- 15 mins (OFF))</a:t>
                      </a:r>
                      <a:endParaRPr lang="en-US" sz="1100">
                        <a:effectLst/>
                        <a:latin typeface="Calibri"/>
                        <a:ea typeface="Calibri"/>
                        <a:cs typeface="Arial"/>
                      </a:endParaRPr>
                    </a:p>
                  </a:txBody>
                  <a:tcPr marL="68580" marR="68580" marT="0" marB="0"/>
                </a:tc>
                <a:tc>
                  <a:txBody>
                    <a:bodyPr/>
                    <a:lstStyle/>
                    <a:p>
                      <a:pPr marL="0" marR="0" algn="ctr">
                        <a:lnSpc>
                          <a:spcPct val="107000"/>
                        </a:lnSpc>
                        <a:spcBef>
                          <a:spcPts val="0"/>
                        </a:spcBef>
                        <a:spcAft>
                          <a:spcPts val="800"/>
                        </a:spcAft>
                      </a:pPr>
                      <a:r>
                        <a:rPr lang="en-US" sz="1000" dirty="0">
                          <a:effectLst/>
                        </a:rPr>
                        <a:t>60 kg</a:t>
                      </a:r>
                      <a:endParaRPr lang="en-US" sz="1100" dirty="0">
                        <a:effectLst/>
                        <a:latin typeface="Calibri"/>
                        <a:ea typeface="Calibri"/>
                        <a:cs typeface="Arial"/>
                      </a:endParaRPr>
                    </a:p>
                  </a:txBody>
                  <a:tcPr marL="68580" marR="68580" marT="0" marB="0"/>
                </a:tc>
              </a:tr>
            </a:tbl>
          </a:graphicData>
        </a:graphic>
      </p:graphicFrame>
      <p:sp>
        <p:nvSpPr>
          <p:cNvPr id="5" name="Rectangle 1"/>
          <p:cNvSpPr>
            <a:spLocks noChangeArrowheads="1"/>
          </p:cNvSpPr>
          <p:nvPr/>
        </p:nvSpPr>
        <p:spPr bwMode="auto">
          <a:xfrm>
            <a:off x="3636964" y="3349109"/>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fontAlgn="base">
              <a:spcBef>
                <a:spcPct val="0"/>
              </a:spcBef>
              <a:spcAft>
                <a:spcPct val="0"/>
              </a:spcAft>
            </a:pPr>
            <a:endParaRPr lang="en-US">
              <a:latin typeface="Arial" pitchFamily="34" charset="0"/>
              <a:cs typeface="Arial" pitchFamily="34" charset="0"/>
            </a:endParaRPr>
          </a:p>
        </p:txBody>
      </p:sp>
    </p:spTree>
    <p:extLst>
      <p:ext uri="{BB962C8B-B14F-4D97-AF65-F5344CB8AC3E}">
        <p14:creationId xmlns:p14="http://schemas.microsoft.com/office/powerpoint/2010/main" val="127199374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9862" y="339367"/>
            <a:ext cx="10515600" cy="1325563"/>
          </a:xfrm>
        </p:spPr>
        <p:txBody>
          <a:bodyPr>
            <a:normAutofit/>
          </a:bodyPr>
          <a:lstStyle/>
          <a:p>
            <a:r>
              <a:rPr lang="en-US" b="1" dirty="0" smtClean="0"/>
              <a:t> </a:t>
            </a:r>
            <a:r>
              <a:rPr lang="en-US" b="1" dirty="0">
                <a:solidFill>
                  <a:srgbClr val="FFC000"/>
                </a:solidFill>
                <a:latin typeface="Times New Roman" panose="02020603050405020304" pitchFamily="18" charset="0"/>
                <a:cs typeface="Times New Roman" panose="02020603050405020304" pitchFamily="18" charset="0"/>
              </a:rPr>
              <a:t>Pneumatic</a:t>
            </a:r>
            <a:r>
              <a:rPr lang="en-US" b="1" dirty="0"/>
              <a:t> </a:t>
            </a:r>
            <a:r>
              <a:rPr lang="en-US" b="1" dirty="0">
                <a:solidFill>
                  <a:srgbClr val="FFC000"/>
                </a:solidFill>
                <a:latin typeface="Times New Roman" panose="02020603050405020304" pitchFamily="18" charset="0"/>
                <a:cs typeface="Times New Roman" panose="02020603050405020304" pitchFamily="18" charset="0"/>
              </a:rPr>
              <a:t>cylinder</a:t>
            </a:r>
            <a:r>
              <a:rPr lang="en-US" dirty="0"/>
              <a:t/>
            </a:r>
            <a:br>
              <a:rPr lang="en-US" dirty="0"/>
            </a:br>
            <a:endParaRPr lang="en-US" dirty="0"/>
          </a:p>
        </p:txBody>
      </p:sp>
      <p:sp>
        <p:nvSpPr>
          <p:cNvPr id="3" name="عنصر نائب للمحتوى 2"/>
          <p:cNvSpPr>
            <a:spLocks noGrp="1"/>
          </p:cNvSpPr>
          <p:nvPr>
            <p:ph idx="1"/>
          </p:nvPr>
        </p:nvSpPr>
        <p:spPr>
          <a:xfrm>
            <a:off x="129862" y="1452138"/>
            <a:ext cx="10515600" cy="5013056"/>
          </a:xfrm>
        </p:spPr>
        <p:txBody>
          <a:bodyPr>
            <a:normAutofit fontScale="25000" lnSpcReduction="20000"/>
          </a:bodyPr>
          <a:lstStyle/>
          <a:p>
            <a:pPr marL="0" indent="0">
              <a:buNone/>
            </a:pPr>
            <a:r>
              <a:rPr lang="en-US" sz="8000" b="1" dirty="0">
                <a:solidFill>
                  <a:schemeClr val="bg1"/>
                </a:solidFill>
                <a:cs typeface="+mj-cs"/>
              </a:rPr>
              <a:t>In this system there are three operations need  pneumatic cylinder and in each process the type of pneumatic cylinder  is different .</a:t>
            </a:r>
            <a:br>
              <a:rPr lang="en-US" sz="8000" b="1" dirty="0">
                <a:solidFill>
                  <a:schemeClr val="bg1"/>
                </a:solidFill>
                <a:cs typeface="+mj-cs"/>
              </a:rPr>
            </a:br>
            <a:endParaRPr lang="en-US" sz="8000" b="1" dirty="0">
              <a:solidFill>
                <a:schemeClr val="bg1"/>
              </a:solidFill>
              <a:cs typeface="+mj-cs"/>
            </a:endParaRPr>
          </a:p>
          <a:p>
            <a:pPr marL="0" indent="0">
              <a:buNone/>
            </a:pPr>
            <a:r>
              <a:rPr lang="en-US" sz="8000" b="1" dirty="0">
                <a:solidFill>
                  <a:schemeClr val="bg1"/>
                </a:solidFill>
                <a:cs typeface="+mj-cs"/>
              </a:rPr>
              <a:t>pneumatic cylinder are used :</a:t>
            </a:r>
            <a:br>
              <a:rPr lang="en-US" sz="8000" b="1" dirty="0">
                <a:solidFill>
                  <a:schemeClr val="bg1"/>
                </a:solidFill>
                <a:cs typeface="+mj-cs"/>
              </a:rPr>
            </a:br>
            <a:r>
              <a:rPr lang="en-US" sz="8000" b="1" dirty="0">
                <a:solidFill>
                  <a:schemeClr val="bg1"/>
                </a:solidFill>
                <a:cs typeface="+mj-cs"/>
              </a:rPr>
              <a:t/>
            </a:r>
            <a:br>
              <a:rPr lang="en-US" sz="8000" b="1" dirty="0">
                <a:solidFill>
                  <a:schemeClr val="bg1"/>
                </a:solidFill>
                <a:cs typeface="+mj-cs"/>
              </a:rPr>
            </a:br>
            <a:r>
              <a:rPr lang="en-US" sz="8000" b="1" dirty="0" smtClean="0">
                <a:solidFill>
                  <a:schemeClr val="bg1"/>
                </a:solidFill>
                <a:cs typeface="+mj-cs"/>
              </a:rPr>
              <a:t>    1- </a:t>
            </a:r>
            <a:r>
              <a:rPr lang="en-US" sz="8000" b="1" dirty="0">
                <a:solidFill>
                  <a:schemeClr val="bg1"/>
                </a:solidFill>
                <a:cs typeface="+mj-cs"/>
              </a:rPr>
              <a:t>to move the weighing hopper base (Making the weighing hopper open or close) </a:t>
            </a:r>
            <a:r>
              <a:rPr lang="en-US" sz="8000" b="1" dirty="0" smtClean="0">
                <a:solidFill>
                  <a:schemeClr val="bg1"/>
                </a:solidFill>
                <a:cs typeface="+mj-cs"/>
              </a:rPr>
              <a:t>.</a:t>
            </a:r>
          </a:p>
          <a:p>
            <a:pPr marL="0" indent="0">
              <a:buNone/>
            </a:pPr>
            <a:r>
              <a:rPr lang="en-US" sz="8000" b="1" dirty="0" smtClean="0">
                <a:solidFill>
                  <a:schemeClr val="bg1"/>
                </a:solidFill>
                <a:cs typeface="+mj-cs"/>
              </a:rPr>
              <a:t>  </a:t>
            </a:r>
            <a:r>
              <a:rPr lang="en-US" sz="8000" b="1" dirty="0">
                <a:solidFill>
                  <a:schemeClr val="bg1"/>
                </a:solidFill>
                <a:cs typeface="+mj-cs"/>
              </a:rPr>
              <a:t/>
            </a:r>
            <a:br>
              <a:rPr lang="en-US" sz="8000" b="1" dirty="0">
                <a:solidFill>
                  <a:schemeClr val="bg1"/>
                </a:solidFill>
                <a:cs typeface="+mj-cs"/>
              </a:rPr>
            </a:br>
            <a:r>
              <a:rPr lang="en-US" sz="8000" b="1" dirty="0" smtClean="0">
                <a:solidFill>
                  <a:schemeClr val="bg1"/>
                </a:solidFill>
                <a:cs typeface="+mj-cs"/>
              </a:rPr>
              <a:t>    2- </a:t>
            </a:r>
            <a:r>
              <a:rPr lang="en-US" sz="8000" b="1" dirty="0">
                <a:solidFill>
                  <a:schemeClr val="bg1"/>
                </a:solidFill>
                <a:cs typeface="+mj-cs"/>
              </a:rPr>
              <a:t>to move the lateral welding bar </a:t>
            </a:r>
            <a:endParaRPr lang="en-US" sz="8000" b="1" dirty="0" smtClean="0">
              <a:solidFill>
                <a:schemeClr val="bg1"/>
              </a:solidFill>
              <a:cs typeface="+mj-cs"/>
            </a:endParaRPr>
          </a:p>
          <a:p>
            <a:pPr marL="0" indent="0">
              <a:buNone/>
            </a:pPr>
            <a:r>
              <a:rPr lang="en-US" sz="8000" b="1" dirty="0" smtClean="0">
                <a:solidFill>
                  <a:schemeClr val="bg1"/>
                </a:solidFill>
                <a:cs typeface="+mj-cs"/>
              </a:rPr>
              <a:t>  </a:t>
            </a:r>
            <a:r>
              <a:rPr lang="en-US" sz="8000" b="1" dirty="0">
                <a:solidFill>
                  <a:schemeClr val="bg1"/>
                </a:solidFill>
                <a:cs typeface="+mj-cs"/>
              </a:rPr>
              <a:t/>
            </a:r>
            <a:br>
              <a:rPr lang="en-US" sz="8000" b="1" dirty="0">
                <a:solidFill>
                  <a:schemeClr val="bg1"/>
                </a:solidFill>
                <a:cs typeface="+mj-cs"/>
              </a:rPr>
            </a:br>
            <a:r>
              <a:rPr lang="en-US" sz="8000" b="1" dirty="0" smtClean="0">
                <a:solidFill>
                  <a:schemeClr val="bg1"/>
                </a:solidFill>
                <a:cs typeface="+mj-cs"/>
              </a:rPr>
              <a:t>    3- </a:t>
            </a:r>
            <a:r>
              <a:rPr lang="en-US" sz="8000" b="1" dirty="0">
                <a:solidFill>
                  <a:schemeClr val="bg1"/>
                </a:solidFill>
                <a:cs typeface="+mj-cs"/>
              </a:rPr>
              <a:t>to move the lower welding </a:t>
            </a:r>
            <a:r>
              <a:rPr lang="en-US" sz="8000" b="1" dirty="0" smtClean="0">
                <a:solidFill>
                  <a:schemeClr val="bg1"/>
                </a:solidFill>
                <a:cs typeface="+mj-cs"/>
              </a:rPr>
              <a:t>bar </a:t>
            </a:r>
          </a:p>
          <a:p>
            <a:pPr marL="0" indent="0">
              <a:buNone/>
            </a:pPr>
            <a:endParaRPr lang="en-US" sz="8000" b="1" dirty="0" smtClean="0">
              <a:solidFill>
                <a:schemeClr val="bg1"/>
              </a:solidFill>
              <a:cs typeface="+mj-cs"/>
            </a:endParaRPr>
          </a:p>
          <a:p>
            <a:pPr marL="0" lvl="0" indent="0">
              <a:buNone/>
            </a:pPr>
            <a:r>
              <a:rPr lang="en-US" sz="8000" b="1" dirty="0" smtClean="0">
                <a:solidFill>
                  <a:schemeClr val="bg1"/>
                </a:solidFill>
                <a:cs typeface="+mj-cs"/>
              </a:rPr>
              <a:t> Type </a:t>
            </a:r>
            <a:r>
              <a:rPr lang="en-US" sz="8000" b="1" dirty="0">
                <a:solidFill>
                  <a:schemeClr val="bg1"/>
                </a:solidFill>
                <a:cs typeface="+mj-cs"/>
              </a:rPr>
              <a:t>of pneumatic cylinders used</a:t>
            </a:r>
            <a:r>
              <a:rPr lang="ar-SA" sz="8000" b="1" dirty="0">
                <a:solidFill>
                  <a:schemeClr val="bg1"/>
                </a:solidFill>
                <a:cs typeface="+mj-cs"/>
              </a:rPr>
              <a:t> : </a:t>
            </a:r>
            <a:r>
              <a:rPr lang="en-US" sz="8000" b="1" dirty="0">
                <a:solidFill>
                  <a:schemeClr val="bg1"/>
                </a:solidFill>
                <a:cs typeface="+mj-cs"/>
              </a:rPr>
              <a:t/>
            </a:r>
            <a:br>
              <a:rPr lang="en-US" sz="8000" b="1" dirty="0">
                <a:solidFill>
                  <a:schemeClr val="bg1"/>
                </a:solidFill>
                <a:cs typeface="+mj-cs"/>
              </a:rPr>
            </a:br>
            <a:r>
              <a:rPr lang="en-US" sz="8000" b="1" dirty="0">
                <a:solidFill>
                  <a:schemeClr val="bg1"/>
                </a:solidFill>
                <a:cs typeface="+mj-cs"/>
              </a:rPr>
              <a:t/>
            </a:r>
            <a:br>
              <a:rPr lang="en-US" sz="8000" b="1" dirty="0">
                <a:solidFill>
                  <a:schemeClr val="bg1"/>
                </a:solidFill>
                <a:cs typeface="+mj-cs"/>
              </a:rPr>
            </a:br>
            <a:r>
              <a:rPr lang="en-US" sz="8000" b="1" dirty="0" smtClean="0">
                <a:solidFill>
                  <a:schemeClr val="bg1"/>
                </a:solidFill>
                <a:cs typeface="+mj-cs"/>
              </a:rPr>
              <a:t>      1- </a:t>
            </a:r>
            <a:r>
              <a:rPr lang="en-US" sz="8000" b="1" dirty="0">
                <a:solidFill>
                  <a:schemeClr val="bg1"/>
                </a:solidFill>
                <a:cs typeface="+mj-cs"/>
              </a:rPr>
              <a:t>Compact cylinder </a:t>
            </a:r>
            <a:r>
              <a:rPr lang="en-US" sz="8000" b="1" dirty="0" smtClean="0">
                <a:solidFill>
                  <a:schemeClr val="bg1"/>
                </a:solidFill>
                <a:cs typeface="+mj-cs"/>
              </a:rPr>
              <a:t>ADNGF-63-200</a:t>
            </a:r>
          </a:p>
          <a:p>
            <a:pPr marL="0" lvl="0" indent="0">
              <a:buNone/>
            </a:pPr>
            <a:r>
              <a:rPr lang="en-US" sz="8000" b="1" dirty="0">
                <a:solidFill>
                  <a:schemeClr val="bg1"/>
                </a:solidFill>
                <a:cs typeface="+mj-cs"/>
              </a:rPr>
              <a:t/>
            </a:r>
            <a:br>
              <a:rPr lang="en-US" sz="8000" b="1" dirty="0">
                <a:solidFill>
                  <a:schemeClr val="bg1"/>
                </a:solidFill>
                <a:cs typeface="+mj-cs"/>
              </a:rPr>
            </a:br>
            <a:r>
              <a:rPr lang="en-US" sz="8000" b="1" dirty="0" smtClean="0">
                <a:solidFill>
                  <a:schemeClr val="bg1"/>
                </a:solidFill>
                <a:cs typeface="+mj-cs"/>
              </a:rPr>
              <a:t>     2- </a:t>
            </a:r>
            <a:r>
              <a:rPr lang="en-US" sz="8000" b="1" dirty="0">
                <a:solidFill>
                  <a:schemeClr val="bg1"/>
                </a:solidFill>
                <a:cs typeface="+mj-cs"/>
              </a:rPr>
              <a:t>Short-stroke cylinders ADVC -</a:t>
            </a:r>
            <a:r>
              <a:rPr lang="en-US" sz="8000" b="1" dirty="0" smtClean="0">
                <a:solidFill>
                  <a:schemeClr val="bg1"/>
                </a:solidFill>
                <a:cs typeface="+mj-cs"/>
              </a:rPr>
              <a:t>50-25</a:t>
            </a:r>
          </a:p>
          <a:p>
            <a:pPr marL="0" lvl="0" indent="0">
              <a:buNone/>
            </a:pPr>
            <a:r>
              <a:rPr lang="en-US" sz="8000" b="1" dirty="0">
                <a:solidFill>
                  <a:schemeClr val="bg1"/>
                </a:solidFill>
                <a:cs typeface="+mj-cs"/>
              </a:rPr>
              <a:t/>
            </a:r>
            <a:br>
              <a:rPr lang="en-US" sz="8000" b="1" dirty="0">
                <a:solidFill>
                  <a:schemeClr val="bg1"/>
                </a:solidFill>
                <a:cs typeface="+mj-cs"/>
              </a:rPr>
            </a:br>
            <a:r>
              <a:rPr lang="en-US" sz="8000" b="1" dirty="0" smtClean="0">
                <a:solidFill>
                  <a:schemeClr val="bg1"/>
                </a:solidFill>
                <a:cs typeface="+mj-cs"/>
              </a:rPr>
              <a:t>     3- </a:t>
            </a:r>
            <a:r>
              <a:rPr lang="en-US" sz="8000" b="1" dirty="0">
                <a:solidFill>
                  <a:schemeClr val="bg1"/>
                </a:solidFill>
                <a:cs typeface="+mj-cs"/>
              </a:rPr>
              <a:t>Compact cylinders AND-63-250</a:t>
            </a:r>
          </a:p>
          <a:p>
            <a:endParaRPr lang="en-US" sz="8000" dirty="0"/>
          </a:p>
          <a:p>
            <a:pPr marL="0" indent="0">
              <a:buNone/>
            </a:pPr>
            <a:r>
              <a:rPr lang="en-US" sz="8000" dirty="0" smtClean="0"/>
              <a:t/>
            </a:r>
            <a:br>
              <a:rPr lang="en-US" sz="8000" dirty="0" smtClean="0"/>
            </a:br>
            <a:r>
              <a:rPr lang="en-US" sz="8000" dirty="0" smtClean="0"/>
              <a:t/>
            </a:r>
            <a:br>
              <a:rPr lang="en-US" sz="8000" dirty="0" smtClean="0"/>
            </a:br>
            <a:endParaRPr lang="en-US" sz="8000" dirty="0"/>
          </a:p>
          <a:p>
            <a:endParaRPr lang="en-US" dirty="0"/>
          </a:p>
        </p:txBody>
      </p:sp>
      <p:graphicFrame>
        <p:nvGraphicFramePr>
          <p:cNvPr id="4" name="جدول 3"/>
          <p:cNvGraphicFramePr>
            <a:graphicFrameLocks noGrp="1"/>
          </p:cNvGraphicFramePr>
          <p:nvPr>
            <p:extLst/>
          </p:nvPr>
        </p:nvGraphicFramePr>
        <p:xfrm>
          <a:off x="6248403" y="3352800"/>
          <a:ext cx="4190999" cy="2821940"/>
        </p:xfrm>
        <a:graphic>
          <a:graphicData uri="http://schemas.openxmlformats.org/drawingml/2006/table">
            <a:tbl>
              <a:tblPr firstRow="1" firstCol="1" bandRow="1">
                <a:tableStyleId>{5C22544A-7EE6-4342-B048-85BDC9FD1C3A}</a:tableStyleId>
              </a:tblPr>
              <a:tblGrid>
                <a:gridCol w="838105"/>
                <a:gridCol w="838105"/>
                <a:gridCol w="838105"/>
                <a:gridCol w="838105"/>
                <a:gridCol w="838579"/>
              </a:tblGrid>
              <a:tr h="549501">
                <a:tc>
                  <a:txBody>
                    <a:bodyPr/>
                    <a:lstStyle/>
                    <a:p>
                      <a:pPr marL="0" marR="0" algn="ctr">
                        <a:lnSpc>
                          <a:spcPct val="107000"/>
                        </a:lnSpc>
                        <a:spcBef>
                          <a:spcPts val="0"/>
                        </a:spcBef>
                        <a:spcAft>
                          <a:spcPts val="800"/>
                        </a:spcAft>
                      </a:pPr>
                      <a:r>
                        <a:rPr lang="en-US" sz="1200" dirty="0">
                          <a:effectLst/>
                        </a:rPr>
                        <a:t>Pneumatic cylinders tube</a:t>
                      </a:r>
                      <a:endParaRPr lang="en-US" sz="1100" dirty="0">
                        <a:effectLst/>
                        <a:latin typeface="Calibri"/>
                        <a:ea typeface="Calibri"/>
                        <a:cs typeface="Arial"/>
                      </a:endParaRPr>
                    </a:p>
                  </a:txBody>
                  <a:tcPr marL="68580" marR="68580" marT="0" marB="0"/>
                </a:tc>
                <a:tc>
                  <a:txBody>
                    <a:bodyPr/>
                    <a:lstStyle/>
                    <a:p>
                      <a:pPr marL="0" marR="0" algn="ctr">
                        <a:lnSpc>
                          <a:spcPct val="107000"/>
                        </a:lnSpc>
                        <a:spcBef>
                          <a:spcPts val="0"/>
                        </a:spcBef>
                        <a:spcAft>
                          <a:spcPts val="800"/>
                        </a:spcAft>
                      </a:pPr>
                      <a:r>
                        <a:rPr lang="en-US" sz="1200">
                          <a:effectLst/>
                        </a:rPr>
                        <a:t>Piston diameter</a:t>
                      </a:r>
                      <a:endParaRPr lang="en-US" sz="1100">
                        <a:effectLst/>
                      </a:endParaRPr>
                    </a:p>
                    <a:p>
                      <a:pPr marL="0" marR="0" algn="ctr">
                        <a:lnSpc>
                          <a:spcPct val="107000"/>
                        </a:lnSpc>
                        <a:spcBef>
                          <a:spcPts val="0"/>
                        </a:spcBef>
                        <a:spcAft>
                          <a:spcPts val="800"/>
                        </a:spcAft>
                      </a:pPr>
                      <a:r>
                        <a:rPr lang="en-US" sz="1200">
                          <a:effectLst/>
                        </a:rPr>
                        <a:t>(mm)</a:t>
                      </a:r>
                      <a:endParaRPr lang="en-US" sz="1100">
                        <a:effectLst/>
                        <a:latin typeface="Calibri"/>
                        <a:ea typeface="Calibri"/>
                        <a:cs typeface="Arial"/>
                      </a:endParaRPr>
                    </a:p>
                  </a:txBody>
                  <a:tcPr marL="68580" marR="68580" marT="0" marB="0"/>
                </a:tc>
                <a:tc>
                  <a:txBody>
                    <a:bodyPr/>
                    <a:lstStyle/>
                    <a:p>
                      <a:pPr marL="0" marR="0" algn="ctr">
                        <a:lnSpc>
                          <a:spcPct val="107000"/>
                        </a:lnSpc>
                        <a:spcBef>
                          <a:spcPts val="0"/>
                        </a:spcBef>
                        <a:spcAft>
                          <a:spcPts val="800"/>
                        </a:spcAft>
                      </a:pPr>
                      <a:r>
                        <a:rPr lang="en-US" sz="1200" dirty="0">
                          <a:effectLst/>
                        </a:rPr>
                        <a:t>Theoretical force(N)</a:t>
                      </a:r>
                      <a:endParaRPr lang="en-US" sz="1100" dirty="0">
                        <a:effectLst/>
                        <a:latin typeface="Calibri"/>
                        <a:ea typeface="Calibri"/>
                        <a:cs typeface="Arial"/>
                      </a:endParaRPr>
                    </a:p>
                  </a:txBody>
                  <a:tcPr marL="68580" marR="68580" marT="0" marB="0"/>
                </a:tc>
                <a:tc>
                  <a:txBody>
                    <a:bodyPr/>
                    <a:lstStyle/>
                    <a:p>
                      <a:pPr marL="0" marR="0" algn="ctr">
                        <a:lnSpc>
                          <a:spcPct val="107000"/>
                        </a:lnSpc>
                        <a:spcBef>
                          <a:spcPts val="0"/>
                        </a:spcBef>
                        <a:spcAft>
                          <a:spcPts val="800"/>
                        </a:spcAft>
                      </a:pPr>
                      <a:r>
                        <a:rPr lang="en-US" sz="1200">
                          <a:effectLst/>
                        </a:rPr>
                        <a:t>Stroke</a:t>
                      </a:r>
                      <a:endParaRPr lang="en-US" sz="1100">
                        <a:effectLst/>
                      </a:endParaRPr>
                    </a:p>
                    <a:p>
                      <a:pPr marL="0" marR="0" algn="ctr">
                        <a:lnSpc>
                          <a:spcPct val="107000"/>
                        </a:lnSpc>
                        <a:spcBef>
                          <a:spcPts val="0"/>
                        </a:spcBef>
                        <a:spcAft>
                          <a:spcPts val="800"/>
                        </a:spcAft>
                      </a:pPr>
                      <a:r>
                        <a:rPr lang="en-US" sz="1200">
                          <a:effectLst/>
                        </a:rPr>
                        <a:t>(mm)</a:t>
                      </a:r>
                      <a:endParaRPr lang="en-US" sz="1100">
                        <a:effectLst/>
                        <a:latin typeface="Calibri"/>
                        <a:ea typeface="Calibri"/>
                        <a:cs typeface="Arial"/>
                      </a:endParaRPr>
                    </a:p>
                  </a:txBody>
                  <a:tcPr marL="68580" marR="68580" marT="0" marB="0"/>
                </a:tc>
                <a:tc>
                  <a:txBody>
                    <a:bodyPr/>
                    <a:lstStyle/>
                    <a:p>
                      <a:pPr marL="0" marR="0" algn="ctr">
                        <a:lnSpc>
                          <a:spcPct val="107000"/>
                        </a:lnSpc>
                        <a:spcBef>
                          <a:spcPts val="0"/>
                        </a:spcBef>
                        <a:spcAft>
                          <a:spcPts val="800"/>
                        </a:spcAft>
                      </a:pPr>
                      <a:r>
                        <a:rPr lang="en-US" sz="1200">
                          <a:effectLst/>
                        </a:rPr>
                        <a:t>Motion</a:t>
                      </a:r>
                      <a:endParaRPr lang="en-US" sz="1100">
                        <a:effectLst/>
                      </a:endParaRPr>
                    </a:p>
                    <a:p>
                      <a:pPr marL="0" marR="0" algn="ctr">
                        <a:lnSpc>
                          <a:spcPct val="107000"/>
                        </a:lnSpc>
                        <a:spcBef>
                          <a:spcPts val="0"/>
                        </a:spcBef>
                        <a:spcAft>
                          <a:spcPts val="800"/>
                        </a:spcAft>
                      </a:pPr>
                      <a:r>
                        <a:rPr lang="en-US" sz="1200">
                          <a:effectLst/>
                        </a:rPr>
                        <a:t> </a:t>
                      </a:r>
                      <a:endParaRPr lang="en-US" sz="1100">
                        <a:effectLst/>
                      </a:endParaRPr>
                    </a:p>
                    <a:p>
                      <a:pPr marL="0" marR="0" algn="ctr">
                        <a:lnSpc>
                          <a:spcPct val="107000"/>
                        </a:lnSpc>
                        <a:spcBef>
                          <a:spcPts val="0"/>
                        </a:spcBef>
                        <a:spcAft>
                          <a:spcPts val="800"/>
                        </a:spcAft>
                      </a:pPr>
                      <a:r>
                        <a:rPr lang="en-US" sz="1200">
                          <a:effectLst/>
                        </a:rPr>
                        <a:t> </a:t>
                      </a:r>
                      <a:endParaRPr lang="en-US" sz="1100">
                        <a:effectLst/>
                        <a:latin typeface="Calibri"/>
                        <a:ea typeface="Calibri"/>
                        <a:cs typeface="Arial"/>
                      </a:endParaRPr>
                    </a:p>
                  </a:txBody>
                  <a:tcPr marL="68580" marR="68580" marT="0" marB="0"/>
                </a:tc>
              </a:tr>
              <a:tr h="478080">
                <a:tc>
                  <a:txBody>
                    <a:bodyPr/>
                    <a:lstStyle/>
                    <a:p>
                      <a:pPr marL="0" marR="0" algn="ctr">
                        <a:lnSpc>
                          <a:spcPct val="107000"/>
                        </a:lnSpc>
                        <a:spcBef>
                          <a:spcPts val="0"/>
                        </a:spcBef>
                        <a:spcAft>
                          <a:spcPts val="800"/>
                        </a:spcAft>
                      </a:pPr>
                      <a:r>
                        <a:rPr lang="en-US" sz="1200">
                          <a:effectLst/>
                        </a:rPr>
                        <a:t>ADNGF-63-200</a:t>
                      </a:r>
                      <a:endParaRPr lang="en-US" sz="1100">
                        <a:effectLst/>
                        <a:latin typeface="Calibri"/>
                        <a:ea typeface="Calibri"/>
                        <a:cs typeface="Arial"/>
                      </a:endParaRPr>
                    </a:p>
                  </a:txBody>
                  <a:tcPr marL="68580" marR="68580" marT="0" marB="0"/>
                </a:tc>
                <a:tc>
                  <a:txBody>
                    <a:bodyPr/>
                    <a:lstStyle/>
                    <a:p>
                      <a:pPr marL="0" marR="0" algn="ctr">
                        <a:lnSpc>
                          <a:spcPct val="107000"/>
                        </a:lnSpc>
                        <a:spcBef>
                          <a:spcPts val="0"/>
                        </a:spcBef>
                        <a:spcAft>
                          <a:spcPts val="800"/>
                        </a:spcAft>
                      </a:pPr>
                      <a:r>
                        <a:rPr lang="en-US" sz="1200">
                          <a:effectLst/>
                        </a:rPr>
                        <a:t>63</a:t>
                      </a:r>
                      <a:endParaRPr lang="en-US" sz="1100">
                        <a:effectLst/>
                      </a:endParaRPr>
                    </a:p>
                    <a:p>
                      <a:pPr marL="0" marR="0" algn="ctr">
                        <a:lnSpc>
                          <a:spcPct val="107000"/>
                        </a:lnSpc>
                        <a:spcBef>
                          <a:spcPts val="0"/>
                        </a:spcBef>
                        <a:spcAft>
                          <a:spcPts val="800"/>
                        </a:spcAft>
                      </a:pPr>
                      <a:r>
                        <a:rPr lang="en-US" sz="1200">
                          <a:effectLst/>
                        </a:rPr>
                        <a:t>Mm</a:t>
                      </a:r>
                      <a:endParaRPr lang="en-US" sz="1100">
                        <a:effectLst/>
                        <a:latin typeface="Calibri"/>
                        <a:ea typeface="Calibri"/>
                        <a:cs typeface="Arial"/>
                      </a:endParaRPr>
                    </a:p>
                  </a:txBody>
                  <a:tcPr marL="68580" marR="68580" marT="0" marB="0"/>
                </a:tc>
                <a:tc>
                  <a:txBody>
                    <a:bodyPr/>
                    <a:lstStyle/>
                    <a:p>
                      <a:pPr marL="0" marR="0" algn="ctr">
                        <a:lnSpc>
                          <a:spcPct val="107000"/>
                        </a:lnSpc>
                        <a:spcBef>
                          <a:spcPts val="0"/>
                        </a:spcBef>
                        <a:spcAft>
                          <a:spcPts val="800"/>
                        </a:spcAft>
                      </a:pPr>
                      <a:r>
                        <a:rPr lang="en-US" sz="1200" dirty="0">
                          <a:effectLst/>
                        </a:rPr>
                        <a:t>1870</a:t>
                      </a:r>
                      <a:endParaRPr lang="en-US" sz="1100" dirty="0">
                        <a:effectLst/>
                      </a:endParaRPr>
                    </a:p>
                    <a:p>
                      <a:pPr marL="0" marR="0" algn="ctr">
                        <a:lnSpc>
                          <a:spcPct val="107000"/>
                        </a:lnSpc>
                        <a:spcBef>
                          <a:spcPts val="0"/>
                        </a:spcBef>
                        <a:spcAft>
                          <a:spcPts val="800"/>
                        </a:spcAft>
                      </a:pPr>
                      <a:r>
                        <a:rPr lang="en-US" sz="1200" dirty="0">
                          <a:effectLst/>
                        </a:rPr>
                        <a:t>N</a:t>
                      </a:r>
                      <a:endParaRPr lang="en-US" sz="1100" dirty="0">
                        <a:effectLst/>
                        <a:latin typeface="Calibri"/>
                        <a:ea typeface="Calibri"/>
                        <a:cs typeface="Arial"/>
                      </a:endParaRPr>
                    </a:p>
                  </a:txBody>
                  <a:tcPr marL="68580" marR="68580" marT="0" marB="0"/>
                </a:tc>
                <a:tc>
                  <a:txBody>
                    <a:bodyPr/>
                    <a:lstStyle/>
                    <a:p>
                      <a:pPr marL="0" marR="0" algn="ctr">
                        <a:lnSpc>
                          <a:spcPct val="107000"/>
                        </a:lnSpc>
                        <a:spcBef>
                          <a:spcPts val="0"/>
                        </a:spcBef>
                        <a:spcAft>
                          <a:spcPts val="800"/>
                        </a:spcAft>
                      </a:pPr>
                      <a:r>
                        <a:rPr lang="en-US" sz="1200">
                          <a:effectLst/>
                        </a:rPr>
                        <a:t>200</a:t>
                      </a:r>
                      <a:endParaRPr lang="en-US" sz="1100">
                        <a:effectLst/>
                      </a:endParaRPr>
                    </a:p>
                    <a:p>
                      <a:pPr marL="0" marR="0" algn="ctr">
                        <a:lnSpc>
                          <a:spcPct val="107000"/>
                        </a:lnSpc>
                        <a:spcBef>
                          <a:spcPts val="0"/>
                        </a:spcBef>
                        <a:spcAft>
                          <a:spcPts val="800"/>
                        </a:spcAft>
                      </a:pPr>
                      <a:r>
                        <a:rPr lang="en-US" sz="1200">
                          <a:effectLst/>
                        </a:rPr>
                        <a:t>Mm</a:t>
                      </a:r>
                      <a:endParaRPr lang="en-US" sz="1100">
                        <a:effectLst/>
                        <a:latin typeface="Calibri"/>
                        <a:ea typeface="Calibri"/>
                        <a:cs typeface="Arial"/>
                      </a:endParaRPr>
                    </a:p>
                  </a:txBody>
                  <a:tcPr marL="68580" marR="68580" marT="0" marB="0"/>
                </a:tc>
                <a:tc>
                  <a:txBody>
                    <a:bodyPr/>
                    <a:lstStyle/>
                    <a:p>
                      <a:pPr marL="0" marR="0" algn="ctr">
                        <a:lnSpc>
                          <a:spcPct val="107000"/>
                        </a:lnSpc>
                        <a:spcBef>
                          <a:spcPts val="0"/>
                        </a:spcBef>
                        <a:spcAft>
                          <a:spcPts val="800"/>
                        </a:spcAft>
                      </a:pPr>
                      <a:r>
                        <a:rPr lang="en-US" sz="1200">
                          <a:effectLst/>
                        </a:rPr>
                        <a:t>Single-action</a:t>
                      </a:r>
                      <a:endParaRPr lang="en-US" sz="1100">
                        <a:effectLst/>
                      </a:endParaRPr>
                    </a:p>
                    <a:p>
                      <a:pPr marL="0" marR="0" algn="ctr">
                        <a:lnSpc>
                          <a:spcPct val="107000"/>
                        </a:lnSpc>
                        <a:spcBef>
                          <a:spcPts val="0"/>
                        </a:spcBef>
                        <a:spcAft>
                          <a:spcPts val="800"/>
                        </a:spcAft>
                      </a:pPr>
                      <a:r>
                        <a:rPr lang="en-US" sz="1200">
                          <a:effectLst/>
                        </a:rPr>
                        <a:t>Extend</a:t>
                      </a:r>
                      <a:endParaRPr lang="en-US" sz="1100">
                        <a:effectLst/>
                        <a:latin typeface="Calibri"/>
                        <a:ea typeface="Calibri"/>
                        <a:cs typeface="Arial"/>
                      </a:endParaRPr>
                    </a:p>
                  </a:txBody>
                  <a:tcPr marL="68580" marR="68580" marT="0" marB="0"/>
                </a:tc>
              </a:tr>
              <a:tr h="478080">
                <a:tc>
                  <a:txBody>
                    <a:bodyPr/>
                    <a:lstStyle/>
                    <a:p>
                      <a:pPr marL="0" marR="0" algn="ctr">
                        <a:lnSpc>
                          <a:spcPct val="107000"/>
                        </a:lnSpc>
                        <a:spcBef>
                          <a:spcPts val="0"/>
                        </a:spcBef>
                        <a:spcAft>
                          <a:spcPts val="800"/>
                        </a:spcAft>
                      </a:pPr>
                      <a:r>
                        <a:rPr lang="en-US" sz="1200">
                          <a:effectLst/>
                        </a:rPr>
                        <a:t>ADVC-50-25</a:t>
                      </a:r>
                      <a:endParaRPr lang="en-US" sz="1100">
                        <a:effectLst/>
                        <a:latin typeface="Calibri"/>
                        <a:ea typeface="Calibri"/>
                        <a:cs typeface="Arial"/>
                      </a:endParaRPr>
                    </a:p>
                  </a:txBody>
                  <a:tcPr marL="68580" marR="68580" marT="0" marB="0"/>
                </a:tc>
                <a:tc>
                  <a:txBody>
                    <a:bodyPr/>
                    <a:lstStyle/>
                    <a:p>
                      <a:pPr marL="0" marR="0" algn="ctr">
                        <a:lnSpc>
                          <a:spcPct val="107000"/>
                        </a:lnSpc>
                        <a:spcBef>
                          <a:spcPts val="0"/>
                        </a:spcBef>
                        <a:spcAft>
                          <a:spcPts val="800"/>
                        </a:spcAft>
                      </a:pPr>
                      <a:r>
                        <a:rPr lang="en-US" sz="1200">
                          <a:effectLst/>
                        </a:rPr>
                        <a:t>50</a:t>
                      </a:r>
                      <a:endParaRPr lang="en-US" sz="1100">
                        <a:effectLst/>
                      </a:endParaRPr>
                    </a:p>
                    <a:p>
                      <a:pPr marL="0" marR="0" algn="ctr">
                        <a:lnSpc>
                          <a:spcPct val="107000"/>
                        </a:lnSpc>
                        <a:spcBef>
                          <a:spcPts val="0"/>
                        </a:spcBef>
                        <a:spcAft>
                          <a:spcPts val="800"/>
                        </a:spcAft>
                      </a:pPr>
                      <a:r>
                        <a:rPr lang="en-US" sz="1200">
                          <a:effectLst/>
                        </a:rPr>
                        <a:t>Mm</a:t>
                      </a:r>
                      <a:endParaRPr lang="en-US" sz="1100">
                        <a:effectLst/>
                        <a:latin typeface="Calibri"/>
                        <a:ea typeface="Calibri"/>
                        <a:cs typeface="Arial"/>
                      </a:endParaRPr>
                    </a:p>
                  </a:txBody>
                  <a:tcPr marL="68580" marR="68580" marT="0" marB="0"/>
                </a:tc>
                <a:tc>
                  <a:txBody>
                    <a:bodyPr/>
                    <a:lstStyle/>
                    <a:p>
                      <a:pPr marL="0" marR="0" algn="ctr">
                        <a:lnSpc>
                          <a:spcPct val="107000"/>
                        </a:lnSpc>
                        <a:spcBef>
                          <a:spcPts val="0"/>
                        </a:spcBef>
                        <a:spcAft>
                          <a:spcPts val="800"/>
                        </a:spcAft>
                      </a:pPr>
                      <a:r>
                        <a:rPr lang="en-US" sz="1200" dirty="0">
                          <a:effectLst/>
                        </a:rPr>
                        <a:t>1178</a:t>
                      </a:r>
                      <a:endParaRPr lang="en-US" sz="1100" dirty="0">
                        <a:effectLst/>
                      </a:endParaRPr>
                    </a:p>
                    <a:p>
                      <a:pPr marL="0" marR="0" algn="ctr">
                        <a:lnSpc>
                          <a:spcPct val="107000"/>
                        </a:lnSpc>
                        <a:spcBef>
                          <a:spcPts val="0"/>
                        </a:spcBef>
                        <a:spcAft>
                          <a:spcPts val="800"/>
                        </a:spcAft>
                      </a:pPr>
                      <a:r>
                        <a:rPr lang="en-US" sz="1200" dirty="0">
                          <a:effectLst/>
                        </a:rPr>
                        <a:t>N</a:t>
                      </a:r>
                      <a:endParaRPr lang="en-US" sz="1100" dirty="0">
                        <a:effectLst/>
                        <a:latin typeface="Calibri"/>
                        <a:ea typeface="Calibri"/>
                        <a:cs typeface="Arial"/>
                      </a:endParaRPr>
                    </a:p>
                  </a:txBody>
                  <a:tcPr marL="68580" marR="68580" marT="0" marB="0"/>
                </a:tc>
                <a:tc>
                  <a:txBody>
                    <a:bodyPr/>
                    <a:lstStyle/>
                    <a:p>
                      <a:pPr marL="0" marR="0" algn="ctr">
                        <a:lnSpc>
                          <a:spcPct val="107000"/>
                        </a:lnSpc>
                        <a:spcBef>
                          <a:spcPts val="0"/>
                        </a:spcBef>
                        <a:spcAft>
                          <a:spcPts val="800"/>
                        </a:spcAft>
                      </a:pPr>
                      <a:r>
                        <a:rPr lang="en-US" sz="1200">
                          <a:effectLst/>
                        </a:rPr>
                        <a:t>25</a:t>
                      </a:r>
                      <a:endParaRPr lang="en-US" sz="1100">
                        <a:effectLst/>
                      </a:endParaRPr>
                    </a:p>
                    <a:p>
                      <a:pPr marL="0" marR="0" algn="ctr">
                        <a:lnSpc>
                          <a:spcPct val="107000"/>
                        </a:lnSpc>
                        <a:spcBef>
                          <a:spcPts val="0"/>
                        </a:spcBef>
                        <a:spcAft>
                          <a:spcPts val="800"/>
                        </a:spcAft>
                      </a:pPr>
                      <a:r>
                        <a:rPr lang="en-US" sz="1200">
                          <a:effectLst/>
                        </a:rPr>
                        <a:t>Mm</a:t>
                      </a:r>
                      <a:endParaRPr lang="en-US" sz="1100">
                        <a:effectLst/>
                        <a:latin typeface="Calibri"/>
                        <a:ea typeface="Calibri"/>
                        <a:cs typeface="Arial"/>
                      </a:endParaRPr>
                    </a:p>
                  </a:txBody>
                  <a:tcPr marL="68580" marR="68580" marT="0" marB="0"/>
                </a:tc>
                <a:tc>
                  <a:txBody>
                    <a:bodyPr/>
                    <a:lstStyle/>
                    <a:p>
                      <a:pPr marL="0" marR="0" algn="ctr">
                        <a:lnSpc>
                          <a:spcPct val="107000"/>
                        </a:lnSpc>
                        <a:spcBef>
                          <a:spcPts val="0"/>
                        </a:spcBef>
                        <a:spcAft>
                          <a:spcPts val="800"/>
                        </a:spcAft>
                      </a:pPr>
                      <a:r>
                        <a:rPr lang="en-US" sz="1200">
                          <a:effectLst/>
                        </a:rPr>
                        <a:t>Single-action</a:t>
                      </a:r>
                      <a:endParaRPr lang="en-US" sz="1100">
                        <a:effectLst/>
                      </a:endParaRPr>
                    </a:p>
                    <a:p>
                      <a:pPr marL="0" marR="0" algn="ctr">
                        <a:lnSpc>
                          <a:spcPct val="107000"/>
                        </a:lnSpc>
                        <a:spcBef>
                          <a:spcPts val="0"/>
                        </a:spcBef>
                        <a:spcAft>
                          <a:spcPts val="800"/>
                        </a:spcAft>
                      </a:pPr>
                      <a:r>
                        <a:rPr lang="en-US" sz="1200">
                          <a:effectLst/>
                        </a:rPr>
                        <a:t>Extend</a:t>
                      </a:r>
                      <a:endParaRPr lang="en-US" sz="1100">
                        <a:effectLst/>
                        <a:latin typeface="Calibri"/>
                        <a:ea typeface="Calibri"/>
                        <a:cs typeface="Arial"/>
                      </a:endParaRPr>
                    </a:p>
                  </a:txBody>
                  <a:tcPr marL="68580" marR="68580" marT="0" marB="0"/>
                </a:tc>
              </a:tr>
              <a:tr h="478080">
                <a:tc>
                  <a:txBody>
                    <a:bodyPr/>
                    <a:lstStyle/>
                    <a:p>
                      <a:pPr marL="0" marR="0" algn="ctr">
                        <a:lnSpc>
                          <a:spcPct val="107000"/>
                        </a:lnSpc>
                        <a:spcBef>
                          <a:spcPts val="0"/>
                        </a:spcBef>
                        <a:spcAft>
                          <a:spcPts val="800"/>
                        </a:spcAft>
                      </a:pPr>
                      <a:r>
                        <a:rPr lang="en-US" sz="1200">
                          <a:effectLst/>
                        </a:rPr>
                        <a:t>AND-63-250</a:t>
                      </a:r>
                      <a:endParaRPr lang="en-US" sz="1100">
                        <a:effectLst/>
                        <a:latin typeface="Calibri"/>
                        <a:ea typeface="Calibri"/>
                        <a:cs typeface="Arial"/>
                      </a:endParaRPr>
                    </a:p>
                  </a:txBody>
                  <a:tcPr marL="68580" marR="68580" marT="0" marB="0"/>
                </a:tc>
                <a:tc>
                  <a:txBody>
                    <a:bodyPr/>
                    <a:lstStyle/>
                    <a:p>
                      <a:pPr marL="0" marR="0" algn="ctr">
                        <a:lnSpc>
                          <a:spcPct val="107000"/>
                        </a:lnSpc>
                        <a:spcBef>
                          <a:spcPts val="0"/>
                        </a:spcBef>
                        <a:spcAft>
                          <a:spcPts val="800"/>
                        </a:spcAft>
                      </a:pPr>
                      <a:r>
                        <a:rPr lang="en-US" sz="1200">
                          <a:effectLst/>
                        </a:rPr>
                        <a:t>63</a:t>
                      </a:r>
                      <a:endParaRPr lang="en-US" sz="1100">
                        <a:effectLst/>
                      </a:endParaRPr>
                    </a:p>
                    <a:p>
                      <a:pPr marL="0" marR="0" algn="ctr">
                        <a:lnSpc>
                          <a:spcPct val="107000"/>
                        </a:lnSpc>
                        <a:spcBef>
                          <a:spcPts val="0"/>
                        </a:spcBef>
                        <a:spcAft>
                          <a:spcPts val="800"/>
                        </a:spcAft>
                      </a:pPr>
                      <a:r>
                        <a:rPr lang="en-US" sz="1200">
                          <a:effectLst/>
                        </a:rPr>
                        <a:t>Mm</a:t>
                      </a:r>
                      <a:endParaRPr lang="en-US" sz="1100">
                        <a:effectLst/>
                        <a:latin typeface="Calibri"/>
                        <a:ea typeface="Calibri"/>
                        <a:cs typeface="Arial"/>
                      </a:endParaRPr>
                    </a:p>
                  </a:txBody>
                  <a:tcPr marL="68580" marR="68580" marT="0" marB="0"/>
                </a:tc>
                <a:tc>
                  <a:txBody>
                    <a:bodyPr/>
                    <a:lstStyle/>
                    <a:p>
                      <a:pPr marL="0" marR="0" algn="ctr">
                        <a:lnSpc>
                          <a:spcPct val="107000"/>
                        </a:lnSpc>
                        <a:spcBef>
                          <a:spcPts val="0"/>
                        </a:spcBef>
                        <a:spcAft>
                          <a:spcPts val="800"/>
                        </a:spcAft>
                      </a:pPr>
                      <a:r>
                        <a:rPr lang="en-US" sz="1200">
                          <a:effectLst/>
                        </a:rPr>
                        <a:t>1870</a:t>
                      </a:r>
                      <a:endParaRPr lang="en-US" sz="1100">
                        <a:effectLst/>
                      </a:endParaRPr>
                    </a:p>
                    <a:p>
                      <a:pPr marL="0" marR="0" algn="ctr">
                        <a:lnSpc>
                          <a:spcPct val="107000"/>
                        </a:lnSpc>
                        <a:spcBef>
                          <a:spcPts val="0"/>
                        </a:spcBef>
                        <a:spcAft>
                          <a:spcPts val="800"/>
                        </a:spcAft>
                      </a:pPr>
                      <a:r>
                        <a:rPr lang="en-US" sz="1200">
                          <a:effectLst/>
                        </a:rPr>
                        <a:t>N</a:t>
                      </a:r>
                      <a:endParaRPr lang="en-US" sz="1100">
                        <a:effectLst/>
                        <a:latin typeface="Calibri"/>
                        <a:ea typeface="Calibri"/>
                        <a:cs typeface="Arial"/>
                      </a:endParaRPr>
                    </a:p>
                  </a:txBody>
                  <a:tcPr marL="68580" marR="68580" marT="0" marB="0"/>
                </a:tc>
                <a:tc>
                  <a:txBody>
                    <a:bodyPr/>
                    <a:lstStyle/>
                    <a:p>
                      <a:pPr marL="0" marR="0" algn="ctr">
                        <a:lnSpc>
                          <a:spcPct val="107000"/>
                        </a:lnSpc>
                        <a:spcBef>
                          <a:spcPts val="0"/>
                        </a:spcBef>
                        <a:spcAft>
                          <a:spcPts val="800"/>
                        </a:spcAft>
                      </a:pPr>
                      <a:r>
                        <a:rPr lang="en-US" sz="1200">
                          <a:effectLst/>
                        </a:rPr>
                        <a:t>250</a:t>
                      </a:r>
                      <a:endParaRPr lang="en-US" sz="1100">
                        <a:effectLst/>
                      </a:endParaRPr>
                    </a:p>
                    <a:p>
                      <a:pPr marL="0" marR="0" algn="ctr">
                        <a:lnSpc>
                          <a:spcPct val="107000"/>
                        </a:lnSpc>
                        <a:spcBef>
                          <a:spcPts val="0"/>
                        </a:spcBef>
                        <a:spcAft>
                          <a:spcPts val="800"/>
                        </a:spcAft>
                      </a:pPr>
                      <a:r>
                        <a:rPr lang="en-US" sz="1200">
                          <a:effectLst/>
                        </a:rPr>
                        <a:t>Mm</a:t>
                      </a:r>
                      <a:endParaRPr lang="en-US" sz="1100">
                        <a:effectLst/>
                        <a:latin typeface="Calibri"/>
                        <a:ea typeface="Calibri"/>
                        <a:cs typeface="Arial"/>
                      </a:endParaRPr>
                    </a:p>
                  </a:txBody>
                  <a:tcPr marL="68580" marR="68580" marT="0" marB="0"/>
                </a:tc>
                <a:tc>
                  <a:txBody>
                    <a:bodyPr/>
                    <a:lstStyle/>
                    <a:p>
                      <a:pPr marL="0" marR="0" algn="ctr">
                        <a:lnSpc>
                          <a:spcPct val="107000"/>
                        </a:lnSpc>
                        <a:spcBef>
                          <a:spcPts val="0"/>
                        </a:spcBef>
                        <a:spcAft>
                          <a:spcPts val="800"/>
                        </a:spcAft>
                      </a:pPr>
                      <a:r>
                        <a:rPr lang="en-US" sz="1200" dirty="0">
                          <a:effectLst/>
                        </a:rPr>
                        <a:t>Single-action</a:t>
                      </a:r>
                      <a:endParaRPr lang="en-US" sz="1100" dirty="0">
                        <a:effectLst/>
                      </a:endParaRPr>
                    </a:p>
                    <a:p>
                      <a:pPr marL="0" marR="0" algn="ctr">
                        <a:lnSpc>
                          <a:spcPct val="107000"/>
                        </a:lnSpc>
                        <a:spcBef>
                          <a:spcPts val="0"/>
                        </a:spcBef>
                        <a:spcAft>
                          <a:spcPts val="800"/>
                        </a:spcAft>
                      </a:pPr>
                      <a:r>
                        <a:rPr lang="en-US" sz="1200" dirty="0">
                          <a:effectLst/>
                        </a:rPr>
                        <a:t>Extend</a:t>
                      </a:r>
                      <a:endParaRPr lang="en-US" sz="1100" dirty="0">
                        <a:effectLst/>
                        <a:latin typeface="Calibri"/>
                        <a:ea typeface="Calibri"/>
                        <a:cs typeface="Arial"/>
                      </a:endParaRPr>
                    </a:p>
                  </a:txBody>
                  <a:tcPr marL="68580" marR="68580" marT="0" marB="0"/>
                </a:tc>
              </a:tr>
            </a:tbl>
          </a:graphicData>
        </a:graphic>
      </p:graphicFrame>
    </p:spTree>
    <p:extLst>
      <p:ext uri="{BB962C8B-B14F-4D97-AF65-F5344CB8AC3E}">
        <p14:creationId xmlns:p14="http://schemas.microsoft.com/office/powerpoint/2010/main" val="216118260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Slice</Template>
  <TotalTime>1649</TotalTime>
  <Words>2574</Words>
  <Application>Microsoft Office PowerPoint</Application>
  <PresentationFormat>Widescreen</PresentationFormat>
  <Paragraphs>686</Paragraphs>
  <Slides>61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61</vt:i4>
      </vt:variant>
    </vt:vector>
  </HeadingPairs>
  <TitlesOfParts>
    <vt:vector size="68" baseType="lpstr">
      <vt:lpstr>Arial</vt:lpstr>
      <vt:lpstr>Calibri</vt:lpstr>
      <vt:lpstr>Calibri Light</vt:lpstr>
      <vt:lpstr>Cambria Math</vt:lpstr>
      <vt:lpstr>Times New Roman</vt:lpstr>
      <vt:lpstr>Wingdings</vt:lpstr>
      <vt:lpstr>Office Theme</vt:lpstr>
      <vt:lpstr>PowerPoint Presentation</vt:lpstr>
      <vt:lpstr>Design a wood shavings packaging machine"</vt:lpstr>
      <vt:lpstr>PowerPoint Presentation</vt:lpstr>
      <vt:lpstr>Project Background</vt:lpstr>
      <vt:lpstr> Problem Definition &amp; Solution    </vt:lpstr>
      <vt:lpstr>Project Objectives</vt:lpstr>
      <vt:lpstr>Literature Review </vt:lpstr>
      <vt:lpstr> Air compressor </vt:lpstr>
      <vt:lpstr> Pneumatic cylinder </vt:lpstr>
      <vt:lpstr>Electric motors</vt:lpstr>
      <vt:lpstr>Sensors</vt:lpstr>
      <vt:lpstr>Control System</vt:lpstr>
      <vt:lpstr>conveyor systems</vt:lpstr>
      <vt:lpstr>Machine Design</vt:lpstr>
      <vt:lpstr>Machine design</vt:lpstr>
      <vt:lpstr>Require function of the wood shavings packaging machine</vt:lpstr>
      <vt:lpstr>Design of critical machine elements</vt:lpstr>
      <vt:lpstr>Design of critical machine elements</vt:lpstr>
      <vt:lpstr>Speed of the conveyor </vt:lpstr>
      <vt:lpstr>Flow of the wood shaving from main hopper</vt:lpstr>
      <vt:lpstr>Production rate</vt:lpstr>
      <vt:lpstr>Dimension of plastic bag</vt:lpstr>
      <vt:lpstr>Selection of standard component</vt:lpstr>
      <vt:lpstr>Conveyor selection  </vt:lpstr>
      <vt:lpstr>Power calculations  </vt:lpstr>
      <vt:lpstr>Power calculations</vt:lpstr>
      <vt:lpstr>Power calculations</vt:lpstr>
      <vt:lpstr>Shaft calculations  </vt:lpstr>
      <vt:lpstr>Shaft calculations </vt:lpstr>
      <vt:lpstr>Motor selection  </vt:lpstr>
      <vt:lpstr>Motor selection  </vt:lpstr>
      <vt:lpstr>Piston selection  </vt:lpstr>
      <vt:lpstr>Control system selection  </vt:lpstr>
      <vt:lpstr>Design Components </vt:lpstr>
      <vt:lpstr>Design Components </vt:lpstr>
      <vt:lpstr>Design Components</vt:lpstr>
      <vt:lpstr>Design Components</vt:lpstr>
      <vt:lpstr>Design Components</vt:lpstr>
      <vt:lpstr>Manufacturing of the machine </vt:lpstr>
      <vt:lpstr>Manufacturing of the machine </vt:lpstr>
      <vt:lpstr>Manufacturing Operation</vt:lpstr>
      <vt:lpstr> - Main body for the base of main conveyer - The process that was used to produce this part is welding</vt:lpstr>
      <vt:lpstr>- Main body for the base of second conveyer - The process that was used to produce this part is welding</vt:lpstr>
      <vt:lpstr>- Main body for the main hopper - The process that was used to produce this part is bending and welding </vt:lpstr>
      <vt:lpstr>PowerPoint Presentation</vt:lpstr>
      <vt:lpstr>Bill of materials</vt:lpstr>
      <vt:lpstr>PowerPoint Presentation</vt:lpstr>
      <vt:lpstr>PowerPoint Presentation</vt:lpstr>
      <vt:lpstr>PowerPoint Presentation</vt:lpstr>
      <vt:lpstr>PowerPoint Presentation</vt:lpstr>
      <vt:lpstr>The selection of this project in the framework of the development of the poultry sector in particular in Palestine, and supply the Palestinian market with sufficient quantities of wood shavings. </vt:lpstr>
      <vt:lpstr>      </vt:lpstr>
      <vt:lpstr>PowerPoint Presentation</vt:lpstr>
      <vt:lpstr>PowerPoint Presentation</vt:lpstr>
      <vt:lpstr>PowerPoint Presentation</vt:lpstr>
      <vt:lpstr>PowerPoint Presentation</vt:lpstr>
      <vt:lpstr>PowerPoint Presentation</vt:lpstr>
      <vt:lpstr>Conclusion</vt:lpstr>
      <vt:lpstr>Conclusion</vt:lpstr>
      <vt:lpstr>Recommendation </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Asem Judeh</dc:creator>
  <cp:lastModifiedBy>othman</cp:lastModifiedBy>
  <cp:revision>95</cp:revision>
  <dcterms:created xsi:type="dcterms:W3CDTF">2017-05-21T20:02:55Z</dcterms:created>
  <dcterms:modified xsi:type="dcterms:W3CDTF">2018-05-13T04:30:17Z</dcterms:modified>
</cp:coreProperties>
</file>