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88000" cy="10287000"/>
  <p:notesSz cx="6858000" cy="9144000"/>
  <p:embeddedFontLst>
    <p:embeddedFont>
      <p:font typeface="Bukhari Script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nva Sans Bold" panose="020B0604020202020204" charset="0"/>
      <p:regular r:id="rId22"/>
    </p:embeddedFont>
    <p:embeddedFont>
      <p:font typeface="Comic Sans" panose="020B0604020202020204" charset="0"/>
      <p:regular r:id="rId23"/>
    </p:embeddedFont>
    <p:embeddedFont>
      <p:font typeface="Comic Sans Bold" panose="020B0604020202020204" charset="0"/>
      <p:regular r:id="rId24"/>
    </p:embeddedFont>
    <p:embeddedFont>
      <p:font typeface="Fraunces" panose="020B0604020202020204" charset="0"/>
      <p:regular r:id="rId25"/>
    </p:embeddedFont>
    <p:embeddedFont>
      <p:font typeface="Fraunces Bold" panose="020B0604020202020204" charset="0"/>
      <p:regular r:id="rId26"/>
    </p:embeddedFont>
    <p:embeddedFont>
      <p:font typeface="Fraunces Semi-Bold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26-06-2024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3.svg"/><Relationship Id="rId7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4.svg"/><Relationship Id="rId10" Type="http://schemas.openxmlformats.org/officeDocument/2006/relationships/image" Target="../media/image30.sv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7908640">
            <a:off x="-459305" y="649149"/>
            <a:ext cx="10020529" cy="11946980"/>
          </a:xfrm>
          <a:custGeom>
            <a:avLst/>
            <a:gdLst/>
            <a:ahLst/>
            <a:cxnLst/>
            <a:rect l="l" t="t" r="r" b="b"/>
            <a:pathLst>
              <a:path w="10020529" h="11946980">
                <a:moveTo>
                  <a:pt x="0" y="0"/>
                </a:moveTo>
                <a:lnTo>
                  <a:pt x="10020530" y="0"/>
                </a:lnTo>
                <a:lnTo>
                  <a:pt x="10020530" y="11946979"/>
                </a:lnTo>
                <a:lnTo>
                  <a:pt x="0" y="11946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4477796">
            <a:off x="8487972" y="4934387"/>
            <a:ext cx="12192577" cy="9662617"/>
          </a:xfrm>
          <a:custGeom>
            <a:avLst/>
            <a:gdLst/>
            <a:ahLst/>
            <a:cxnLst/>
            <a:rect l="l" t="t" r="r" b="b"/>
            <a:pathLst>
              <a:path w="12192577" h="9662617">
                <a:moveTo>
                  <a:pt x="0" y="0"/>
                </a:moveTo>
                <a:lnTo>
                  <a:pt x="12192577" y="0"/>
                </a:lnTo>
                <a:lnTo>
                  <a:pt x="12192577" y="9662617"/>
                </a:lnTo>
                <a:lnTo>
                  <a:pt x="0" y="96626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2141525">
            <a:off x="9436739" y="-2586692"/>
            <a:ext cx="8311246" cy="7230784"/>
          </a:xfrm>
          <a:custGeom>
            <a:avLst/>
            <a:gdLst/>
            <a:ahLst/>
            <a:cxnLst/>
            <a:rect l="l" t="t" r="r" b="b"/>
            <a:pathLst>
              <a:path w="8311246" h="7230784">
                <a:moveTo>
                  <a:pt x="0" y="0"/>
                </a:moveTo>
                <a:lnTo>
                  <a:pt x="8311246" y="0"/>
                </a:lnTo>
                <a:lnTo>
                  <a:pt x="8311246" y="7230784"/>
                </a:lnTo>
                <a:lnTo>
                  <a:pt x="0" y="723078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2563980" y="1925428"/>
            <a:ext cx="5127002" cy="5256235"/>
            <a:chOff x="0" y="0"/>
            <a:chExt cx="1377946" cy="14126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77946" cy="1412679"/>
            </a:xfrm>
            <a:custGeom>
              <a:avLst/>
              <a:gdLst/>
              <a:ahLst/>
              <a:cxnLst/>
              <a:rect l="l" t="t" r="r" b="b"/>
              <a:pathLst>
                <a:path w="1377946" h="1412679">
                  <a:moveTo>
                    <a:pt x="34731" y="0"/>
                  </a:moveTo>
                  <a:lnTo>
                    <a:pt x="1343216" y="0"/>
                  </a:lnTo>
                  <a:cubicBezTo>
                    <a:pt x="1362397" y="0"/>
                    <a:pt x="1377946" y="15549"/>
                    <a:pt x="1377946" y="34731"/>
                  </a:cubicBezTo>
                  <a:lnTo>
                    <a:pt x="1377946" y="1377949"/>
                  </a:lnTo>
                  <a:cubicBezTo>
                    <a:pt x="1377946" y="1397130"/>
                    <a:pt x="1362397" y="1412679"/>
                    <a:pt x="1343216" y="1412679"/>
                  </a:cubicBezTo>
                  <a:lnTo>
                    <a:pt x="34731" y="1412679"/>
                  </a:lnTo>
                  <a:cubicBezTo>
                    <a:pt x="25520" y="1412679"/>
                    <a:pt x="16686" y="1409020"/>
                    <a:pt x="10172" y="1402507"/>
                  </a:cubicBezTo>
                  <a:cubicBezTo>
                    <a:pt x="3659" y="1395994"/>
                    <a:pt x="0" y="1387160"/>
                    <a:pt x="0" y="1377949"/>
                  </a:cubicBezTo>
                  <a:lnTo>
                    <a:pt x="0" y="34731"/>
                  </a:lnTo>
                  <a:cubicBezTo>
                    <a:pt x="0" y="15549"/>
                    <a:pt x="15549" y="0"/>
                    <a:pt x="34731" y="0"/>
                  </a:cubicBezTo>
                  <a:close/>
                </a:path>
              </a:pathLst>
            </a:custGeom>
            <a:blipFill>
              <a:blip r:embed="rId8"/>
              <a:stretch>
                <a:fillRect l="-35796" r="-35796"/>
              </a:stretch>
            </a:blipFill>
          </p:spPr>
        </p:sp>
      </p:grpSp>
      <p:grpSp>
        <p:nvGrpSpPr>
          <p:cNvPr id="7" name="Group 7"/>
          <p:cNvGrpSpPr/>
          <p:nvPr/>
        </p:nvGrpSpPr>
        <p:grpSpPr>
          <a:xfrm>
            <a:off x="377330" y="1336813"/>
            <a:ext cx="11032688" cy="3498574"/>
            <a:chOff x="0" y="0"/>
            <a:chExt cx="14710250" cy="4664765"/>
          </a:xfrm>
        </p:grpSpPr>
        <p:sp>
          <p:nvSpPr>
            <p:cNvPr id="8" name="TextBox 8"/>
            <p:cNvSpPr txBox="1"/>
            <p:nvPr/>
          </p:nvSpPr>
          <p:spPr>
            <a:xfrm>
              <a:off x="0" y="180975"/>
              <a:ext cx="14710250" cy="17702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9615"/>
                </a:lnSpc>
              </a:pPr>
              <a:r>
                <a:rPr lang="en-US" sz="9615">
                  <a:solidFill>
                    <a:srgbClr val="0D0060"/>
                  </a:solidFill>
                  <a:latin typeface="Fraunces Bold"/>
                </a:rPr>
                <a:t>ParkNear App 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2265909"/>
              <a:ext cx="14710250" cy="23988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846"/>
                </a:lnSpc>
              </a:pPr>
              <a:r>
                <a:rPr lang="en-US" sz="3461">
                  <a:solidFill>
                    <a:srgbClr val="0D0060"/>
                  </a:solidFill>
                  <a:latin typeface="Comic Sans"/>
                </a:rPr>
                <a:t>Innovating the Parking Experience in Palestine</a:t>
              </a:r>
            </a:p>
            <a:p>
              <a:pPr algn="l">
                <a:lnSpc>
                  <a:spcPts val="4846"/>
                </a:lnSpc>
              </a:pPr>
              <a:endParaRPr lang="en-US" sz="3461">
                <a:solidFill>
                  <a:srgbClr val="0D0060"/>
                </a:solidFill>
                <a:latin typeface="Comic Sans"/>
              </a:endParaRPr>
            </a:p>
            <a:p>
              <a:pPr marL="0" lvl="0" indent="0" algn="l">
                <a:lnSpc>
                  <a:spcPts val="4846"/>
                </a:lnSpc>
                <a:spcBef>
                  <a:spcPct val="0"/>
                </a:spcBef>
              </a:pPr>
              <a:endParaRPr lang="en-US" sz="3461">
                <a:solidFill>
                  <a:srgbClr val="0D0060"/>
                </a:solidFill>
                <a:latin typeface="Comic Sans"/>
              </a:endParaRP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189436" y="5250829"/>
            <a:ext cx="8488059" cy="211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30"/>
              </a:lnSpc>
            </a:pPr>
            <a:r>
              <a:rPr lang="en-US" sz="4021">
                <a:solidFill>
                  <a:srgbClr val="0D0060"/>
                </a:solidFill>
                <a:latin typeface="Comic Sans"/>
              </a:rPr>
              <a:t>Prepared by :</a:t>
            </a:r>
          </a:p>
          <a:p>
            <a:pPr algn="ctr">
              <a:lnSpc>
                <a:spcPts val="5630"/>
              </a:lnSpc>
            </a:pPr>
            <a:r>
              <a:rPr lang="en-US" sz="4021">
                <a:solidFill>
                  <a:srgbClr val="0D0060"/>
                </a:solidFill>
                <a:latin typeface="Comic Sans"/>
              </a:rPr>
              <a:t> Wala’a Nafa’a</a:t>
            </a:r>
          </a:p>
          <a:p>
            <a:pPr algn="ctr">
              <a:lnSpc>
                <a:spcPts val="5630"/>
              </a:lnSpc>
            </a:pPr>
            <a:r>
              <a:rPr lang="en-US" sz="4021">
                <a:solidFill>
                  <a:srgbClr val="0D0060"/>
                </a:solidFill>
                <a:latin typeface="Comic Sans"/>
              </a:rPr>
              <a:t>Sara Odeh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07000" y="6663724"/>
            <a:ext cx="8609759" cy="2846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28"/>
              </a:lnSpc>
            </a:pPr>
            <a:endParaRPr/>
          </a:p>
          <a:p>
            <a:pPr algn="ctr">
              <a:lnSpc>
                <a:spcPts val="8128"/>
              </a:lnSpc>
            </a:pPr>
            <a:r>
              <a:rPr lang="en-US" sz="4064">
                <a:solidFill>
                  <a:srgbClr val="0D0060"/>
                </a:solidFill>
                <a:latin typeface="Comic Sans"/>
              </a:rPr>
              <a:t>Supervisor: Dr. Ahmad Shraideh</a:t>
            </a:r>
          </a:p>
          <a:p>
            <a:pPr algn="ctr">
              <a:lnSpc>
                <a:spcPts val="7528"/>
              </a:lnSpc>
              <a:spcBef>
                <a:spcPct val="0"/>
              </a:spcBef>
            </a:pPr>
            <a:endParaRPr lang="en-US" sz="4064">
              <a:solidFill>
                <a:srgbClr val="0D0060"/>
              </a:solidFill>
              <a:latin typeface="Comic San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869216" y="8614410"/>
            <a:ext cx="3167533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D0060"/>
                </a:solidFill>
                <a:latin typeface="Comic Sans"/>
              </a:rPr>
              <a:t>2024/2025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338428">
            <a:off x="-6824184" y="-3380202"/>
            <a:ext cx="11603070" cy="13833765"/>
          </a:xfrm>
          <a:custGeom>
            <a:avLst/>
            <a:gdLst/>
            <a:ahLst/>
            <a:cxnLst/>
            <a:rect l="l" t="t" r="r" b="b"/>
            <a:pathLst>
              <a:path w="11603070" h="13833765">
                <a:moveTo>
                  <a:pt x="0" y="0"/>
                </a:moveTo>
                <a:lnTo>
                  <a:pt x="11603071" y="0"/>
                </a:lnTo>
                <a:lnTo>
                  <a:pt x="11603071" y="13833765"/>
                </a:lnTo>
                <a:lnTo>
                  <a:pt x="0" y="13833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4477796">
            <a:off x="-5137469" y="7026005"/>
            <a:ext cx="8229641" cy="6521990"/>
          </a:xfrm>
          <a:custGeom>
            <a:avLst/>
            <a:gdLst/>
            <a:ahLst/>
            <a:cxnLst/>
            <a:rect l="l" t="t" r="r" b="b"/>
            <a:pathLst>
              <a:path w="8229641" h="6521990">
                <a:moveTo>
                  <a:pt x="0" y="0"/>
                </a:moveTo>
                <a:lnTo>
                  <a:pt x="8229641" y="0"/>
                </a:lnTo>
                <a:lnTo>
                  <a:pt x="8229641" y="6521990"/>
                </a:lnTo>
                <a:lnTo>
                  <a:pt x="0" y="65219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5557370" y="2193670"/>
            <a:ext cx="6078956" cy="6522692"/>
            <a:chOff x="0" y="0"/>
            <a:chExt cx="1923326" cy="206371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23326" cy="2063719"/>
            </a:xfrm>
            <a:custGeom>
              <a:avLst/>
              <a:gdLst/>
              <a:ahLst/>
              <a:cxnLst/>
              <a:rect l="l" t="t" r="r" b="b"/>
              <a:pathLst>
                <a:path w="1923326" h="2063719">
                  <a:moveTo>
                    <a:pt x="29292" y="0"/>
                  </a:moveTo>
                  <a:lnTo>
                    <a:pt x="1894034" y="0"/>
                  </a:lnTo>
                  <a:cubicBezTo>
                    <a:pt x="1901803" y="0"/>
                    <a:pt x="1909253" y="3086"/>
                    <a:pt x="1914746" y="8579"/>
                  </a:cubicBezTo>
                  <a:cubicBezTo>
                    <a:pt x="1920240" y="14073"/>
                    <a:pt x="1923326" y="21523"/>
                    <a:pt x="1923326" y="29292"/>
                  </a:cubicBezTo>
                  <a:lnTo>
                    <a:pt x="1923326" y="2034428"/>
                  </a:lnTo>
                  <a:cubicBezTo>
                    <a:pt x="1923326" y="2050605"/>
                    <a:pt x="1910211" y="2063719"/>
                    <a:pt x="1894034" y="2063719"/>
                  </a:cubicBezTo>
                  <a:lnTo>
                    <a:pt x="29292" y="2063719"/>
                  </a:lnTo>
                  <a:cubicBezTo>
                    <a:pt x="21523" y="2063719"/>
                    <a:pt x="14073" y="2060633"/>
                    <a:pt x="8579" y="2055140"/>
                  </a:cubicBezTo>
                  <a:cubicBezTo>
                    <a:pt x="3086" y="2049647"/>
                    <a:pt x="0" y="2042196"/>
                    <a:pt x="0" y="2034428"/>
                  </a:cubicBezTo>
                  <a:lnTo>
                    <a:pt x="0" y="29292"/>
                  </a:lnTo>
                  <a:cubicBezTo>
                    <a:pt x="0" y="13114"/>
                    <a:pt x="13114" y="0"/>
                    <a:pt x="29292" y="0"/>
                  </a:cubicBezTo>
                  <a:close/>
                </a:path>
              </a:pathLst>
            </a:custGeom>
            <a:blipFill>
              <a:blip r:embed="rId6"/>
              <a:stretch>
                <a:fillRect t="-51301" b="-51301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1911873" y="327191"/>
            <a:ext cx="6174673" cy="9632618"/>
            <a:chOff x="0" y="0"/>
            <a:chExt cx="507529" cy="79175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07529" cy="791756"/>
            </a:xfrm>
            <a:custGeom>
              <a:avLst/>
              <a:gdLst/>
              <a:ahLst/>
              <a:cxnLst/>
              <a:rect l="l" t="t" r="r" b="b"/>
              <a:pathLst>
                <a:path w="507529" h="791756">
                  <a:moveTo>
                    <a:pt x="28838" y="0"/>
                  </a:moveTo>
                  <a:lnTo>
                    <a:pt x="478691" y="0"/>
                  </a:lnTo>
                  <a:cubicBezTo>
                    <a:pt x="486339" y="0"/>
                    <a:pt x="493674" y="3038"/>
                    <a:pt x="499082" y="8446"/>
                  </a:cubicBezTo>
                  <a:cubicBezTo>
                    <a:pt x="504491" y="13855"/>
                    <a:pt x="507529" y="21190"/>
                    <a:pt x="507529" y="28838"/>
                  </a:cubicBezTo>
                  <a:lnTo>
                    <a:pt x="507529" y="762918"/>
                  </a:lnTo>
                  <a:cubicBezTo>
                    <a:pt x="507529" y="770566"/>
                    <a:pt x="504491" y="777901"/>
                    <a:pt x="499082" y="783309"/>
                  </a:cubicBezTo>
                  <a:cubicBezTo>
                    <a:pt x="493674" y="788717"/>
                    <a:pt x="486339" y="791756"/>
                    <a:pt x="478691" y="791756"/>
                  </a:cubicBezTo>
                  <a:lnTo>
                    <a:pt x="28838" y="791756"/>
                  </a:lnTo>
                  <a:cubicBezTo>
                    <a:pt x="12911" y="791756"/>
                    <a:pt x="0" y="778844"/>
                    <a:pt x="0" y="762918"/>
                  </a:cubicBezTo>
                  <a:lnTo>
                    <a:pt x="0" y="28838"/>
                  </a:lnTo>
                  <a:cubicBezTo>
                    <a:pt x="0" y="21190"/>
                    <a:pt x="3038" y="13855"/>
                    <a:pt x="8446" y="8446"/>
                  </a:cubicBezTo>
                  <a:cubicBezTo>
                    <a:pt x="13855" y="3038"/>
                    <a:pt x="21190" y="0"/>
                    <a:pt x="28838" y="0"/>
                  </a:cubicBezTo>
                  <a:close/>
                </a:path>
              </a:pathLst>
            </a:custGeom>
            <a:blipFill>
              <a:blip r:embed="rId7"/>
              <a:stretch>
                <a:fillRect t="-5002" b="-5002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-554091" y="4396454"/>
            <a:ext cx="6272197" cy="2020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9"/>
              </a:lnSpc>
              <a:spcBef>
                <a:spcPct val="0"/>
              </a:spcBef>
            </a:pPr>
            <a:r>
              <a:rPr lang="en-US" sz="4204">
                <a:solidFill>
                  <a:srgbClr val="FFFFF3"/>
                </a:solidFill>
                <a:latin typeface="Comic Sans"/>
              </a:rPr>
              <a:t>Location and Nearby Parking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338428">
            <a:off x="-6824184" y="-3380202"/>
            <a:ext cx="11603070" cy="13833765"/>
          </a:xfrm>
          <a:custGeom>
            <a:avLst/>
            <a:gdLst/>
            <a:ahLst/>
            <a:cxnLst/>
            <a:rect l="l" t="t" r="r" b="b"/>
            <a:pathLst>
              <a:path w="11603070" h="13833765">
                <a:moveTo>
                  <a:pt x="0" y="0"/>
                </a:moveTo>
                <a:lnTo>
                  <a:pt x="11603071" y="0"/>
                </a:lnTo>
                <a:lnTo>
                  <a:pt x="11603071" y="13833765"/>
                </a:lnTo>
                <a:lnTo>
                  <a:pt x="0" y="13833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4477796">
            <a:off x="-5137469" y="7026005"/>
            <a:ext cx="8229641" cy="6521990"/>
          </a:xfrm>
          <a:custGeom>
            <a:avLst/>
            <a:gdLst/>
            <a:ahLst/>
            <a:cxnLst/>
            <a:rect l="l" t="t" r="r" b="b"/>
            <a:pathLst>
              <a:path w="8229641" h="6521990">
                <a:moveTo>
                  <a:pt x="0" y="0"/>
                </a:moveTo>
                <a:lnTo>
                  <a:pt x="8229641" y="0"/>
                </a:lnTo>
                <a:lnTo>
                  <a:pt x="8229641" y="6521990"/>
                </a:lnTo>
                <a:lnTo>
                  <a:pt x="0" y="65219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5421250" y="5666007"/>
            <a:ext cx="3388201" cy="4059000"/>
            <a:chOff x="0" y="0"/>
            <a:chExt cx="615618" cy="73749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15618" cy="737498"/>
            </a:xfrm>
            <a:custGeom>
              <a:avLst/>
              <a:gdLst/>
              <a:ahLst/>
              <a:cxnLst/>
              <a:rect l="l" t="t" r="r" b="b"/>
              <a:pathLst>
                <a:path w="615618" h="737498">
                  <a:moveTo>
                    <a:pt x="52554" y="0"/>
                  </a:moveTo>
                  <a:lnTo>
                    <a:pt x="563063" y="0"/>
                  </a:lnTo>
                  <a:cubicBezTo>
                    <a:pt x="592088" y="0"/>
                    <a:pt x="615618" y="23529"/>
                    <a:pt x="615618" y="52554"/>
                  </a:cubicBezTo>
                  <a:lnTo>
                    <a:pt x="615618" y="684944"/>
                  </a:lnTo>
                  <a:cubicBezTo>
                    <a:pt x="615618" y="698882"/>
                    <a:pt x="610081" y="712249"/>
                    <a:pt x="600225" y="722105"/>
                  </a:cubicBezTo>
                  <a:cubicBezTo>
                    <a:pt x="590369" y="731961"/>
                    <a:pt x="577002" y="737498"/>
                    <a:pt x="563063" y="737498"/>
                  </a:cubicBezTo>
                  <a:lnTo>
                    <a:pt x="52554" y="737498"/>
                  </a:lnTo>
                  <a:cubicBezTo>
                    <a:pt x="23529" y="737498"/>
                    <a:pt x="0" y="713969"/>
                    <a:pt x="0" y="684944"/>
                  </a:cubicBezTo>
                  <a:lnTo>
                    <a:pt x="0" y="52554"/>
                  </a:lnTo>
                  <a:cubicBezTo>
                    <a:pt x="0" y="38616"/>
                    <a:pt x="5537" y="25249"/>
                    <a:pt x="15393" y="15393"/>
                  </a:cubicBezTo>
                  <a:cubicBezTo>
                    <a:pt x="25249" y="5537"/>
                    <a:pt x="38616" y="0"/>
                    <a:pt x="52554" y="0"/>
                  </a:cubicBezTo>
                  <a:close/>
                </a:path>
              </a:pathLst>
            </a:custGeom>
            <a:blipFill>
              <a:blip r:embed="rId6"/>
              <a:stretch>
                <a:fillRect l="-107437" r="-107437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9144000" y="630464"/>
            <a:ext cx="6152988" cy="4407129"/>
            <a:chOff x="0" y="0"/>
            <a:chExt cx="855074" cy="61245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55074" cy="612454"/>
            </a:xfrm>
            <a:custGeom>
              <a:avLst/>
              <a:gdLst/>
              <a:ahLst/>
              <a:cxnLst/>
              <a:rect l="l" t="t" r="r" b="b"/>
              <a:pathLst>
                <a:path w="855074" h="612454">
                  <a:moveTo>
                    <a:pt x="28939" y="0"/>
                  </a:moveTo>
                  <a:lnTo>
                    <a:pt x="826134" y="0"/>
                  </a:lnTo>
                  <a:cubicBezTo>
                    <a:pt x="833809" y="0"/>
                    <a:pt x="841170" y="3049"/>
                    <a:pt x="846598" y="8476"/>
                  </a:cubicBezTo>
                  <a:cubicBezTo>
                    <a:pt x="852025" y="13903"/>
                    <a:pt x="855074" y="21264"/>
                    <a:pt x="855074" y="28939"/>
                  </a:cubicBezTo>
                  <a:lnTo>
                    <a:pt x="855074" y="583514"/>
                  </a:lnTo>
                  <a:cubicBezTo>
                    <a:pt x="855074" y="591189"/>
                    <a:pt x="852025" y="598550"/>
                    <a:pt x="846598" y="603978"/>
                  </a:cubicBezTo>
                  <a:cubicBezTo>
                    <a:pt x="841170" y="609405"/>
                    <a:pt x="833809" y="612454"/>
                    <a:pt x="826134" y="612454"/>
                  </a:cubicBezTo>
                  <a:lnTo>
                    <a:pt x="28939" y="612454"/>
                  </a:lnTo>
                  <a:cubicBezTo>
                    <a:pt x="21264" y="612454"/>
                    <a:pt x="13903" y="609405"/>
                    <a:pt x="8476" y="603978"/>
                  </a:cubicBezTo>
                  <a:cubicBezTo>
                    <a:pt x="3049" y="598550"/>
                    <a:pt x="0" y="591189"/>
                    <a:pt x="0" y="583514"/>
                  </a:cubicBezTo>
                  <a:lnTo>
                    <a:pt x="0" y="28939"/>
                  </a:lnTo>
                  <a:cubicBezTo>
                    <a:pt x="0" y="21264"/>
                    <a:pt x="3049" y="13903"/>
                    <a:pt x="8476" y="8476"/>
                  </a:cubicBezTo>
                  <a:cubicBezTo>
                    <a:pt x="13903" y="3049"/>
                    <a:pt x="21264" y="0"/>
                    <a:pt x="28939" y="0"/>
                  </a:cubicBezTo>
                  <a:close/>
                </a:path>
              </a:pathLst>
            </a:custGeom>
            <a:blipFill>
              <a:blip r:embed="rId7"/>
              <a:stretch>
                <a:fillRect l="-1049" r="-1049"/>
              </a:stretch>
            </a:blipFill>
          </p:spPr>
        </p:sp>
      </p:grpSp>
      <p:sp>
        <p:nvSpPr>
          <p:cNvPr id="8" name="Freeform 8"/>
          <p:cNvSpPr/>
          <p:nvPr/>
        </p:nvSpPr>
        <p:spPr>
          <a:xfrm>
            <a:off x="14180919" y="5666007"/>
            <a:ext cx="3380252" cy="4059000"/>
          </a:xfrm>
          <a:custGeom>
            <a:avLst/>
            <a:gdLst/>
            <a:ahLst/>
            <a:cxnLst/>
            <a:rect l="l" t="t" r="r" b="b"/>
            <a:pathLst>
              <a:path w="3380252" h="4059000">
                <a:moveTo>
                  <a:pt x="0" y="0"/>
                </a:moveTo>
                <a:lnTo>
                  <a:pt x="3380252" y="0"/>
                </a:lnTo>
                <a:lnTo>
                  <a:pt x="3380252" y="4059000"/>
                </a:lnTo>
                <a:lnTo>
                  <a:pt x="0" y="40590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629" r="-111928" b="-306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066176" y="6657658"/>
            <a:ext cx="4858019" cy="2075699"/>
          </a:xfrm>
          <a:custGeom>
            <a:avLst/>
            <a:gdLst/>
            <a:ahLst/>
            <a:cxnLst/>
            <a:rect l="l" t="t" r="r" b="b"/>
            <a:pathLst>
              <a:path w="4858019" h="2075699">
                <a:moveTo>
                  <a:pt x="0" y="0"/>
                </a:moveTo>
                <a:lnTo>
                  <a:pt x="4858019" y="0"/>
                </a:lnTo>
                <a:lnTo>
                  <a:pt x="4858019" y="2075699"/>
                </a:lnTo>
                <a:lnTo>
                  <a:pt x="0" y="207569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-554091" y="4396454"/>
            <a:ext cx="6272197" cy="9584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9"/>
              </a:lnSpc>
              <a:spcBef>
                <a:spcPct val="0"/>
              </a:spcBef>
            </a:pPr>
            <a:r>
              <a:rPr lang="en-US" sz="4204">
                <a:solidFill>
                  <a:srgbClr val="FFFFF3"/>
                </a:solidFill>
                <a:latin typeface="Comic Sans"/>
              </a:rPr>
              <a:t>Reservation system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338428">
            <a:off x="-6824184" y="-3380202"/>
            <a:ext cx="11603070" cy="13833765"/>
          </a:xfrm>
          <a:custGeom>
            <a:avLst/>
            <a:gdLst/>
            <a:ahLst/>
            <a:cxnLst/>
            <a:rect l="l" t="t" r="r" b="b"/>
            <a:pathLst>
              <a:path w="11603070" h="13833765">
                <a:moveTo>
                  <a:pt x="0" y="0"/>
                </a:moveTo>
                <a:lnTo>
                  <a:pt x="11603071" y="0"/>
                </a:lnTo>
                <a:lnTo>
                  <a:pt x="11603071" y="13833765"/>
                </a:lnTo>
                <a:lnTo>
                  <a:pt x="0" y="13833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5455016"/>
            <a:ext cx="6095532" cy="4408663"/>
            <a:chOff x="0" y="0"/>
            <a:chExt cx="8127376" cy="5878217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/>
            <a:srcRect t="7281" b="7281"/>
            <a:stretch>
              <a:fillRect/>
            </a:stretch>
          </p:blipFill>
          <p:spPr>
            <a:xfrm>
              <a:off x="0" y="0"/>
              <a:ext cx="8127376" cy="5878217"/>
            </a:xfrm>
            <a:prstGeom prst="rect">
              <a:avLst/>
            </a:prstGeom>
          </p:spPr>
        </p:pic>
      </p:grpSp>
      <p:sp>
        <p:nvSpPr>
          <p:cNvPr id="5" name="Freeform 5"/>
          <p:cNvSpPr/>
          <p:nvPr/>
        </p:nvSpPr>
        <p:spPr>
          <a:xfrm rot="-4477796">
            <a:off x="-5137469" y="7026005"/>
            <a:ext cx="8229641" cy="6521990"/>
          </a:xfrm>
          <a:custGeom>
            <a:avLst/>
            <a:gdLst/>
            <a:ahLst/>
            <a:cxnLst/>
            <a:rect l="l" t="t" r="r" b="b"/>
            <a:pathLst>
              <a:path w="8229641" h="6521990">
                <a:moveTo>
                  <a:pt x="0" y="0"/>
                </a:moveTo>
                <a:lnTo>
                  <a:pt x="8229641" y="0"/>
                </a:lnTo>
                <a:lnTo>
                  <a:pt x="8229641" y="6521990"/>
                </a:lnTo>
                <a:lnTo>
                  <a:pt x="0" y="65219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9144000" y="528317"/>
            <a:ext cx="6095532" cy="4477410"/>
            <a:chOff x="0" y="0"/>
            <a:chExt cx="1096256" cy="80524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96256" cy="805243"/>
            </a:xfrm>
            <a:custGeom>
              <a:avLst/>
              <a:gdLst/>
              <a:ahLst/>
              <a:cxnLst/>
              <a:rect l="l" t="t" r="r" b="b"/>
              <a:pathLst>
                <a:path w="1096256" h="805243">
                  <a:moveTo>
                    <a:pt x="29212" y="0"/>
                  </a:moveTo>
                  <a:lnTo>
                    <a:pt x="1067043" y="0"/>
                  </a:lnTo>
                  <a:cubicBezTo>
                    <a:pt x="1074791" y="0"/>
                    <a:pt x="1082221" y="3078"/>
                    <a:pt x="1087699" y="8556"/>
                  </a:cubicBezTo>
                  <a:cubicBezTo>
                    <a:pt x="1093178" y="14034"/>
                    <a:pt x="1096256" y="21465"/>
                    <a:pt x="1096256" y="29212"/>
                  </a:cubicBezTo>
                  <a:lnTo>
                    <a:pt x="1096256" y="776031"/>
                  </a:lnTo>
                  <a:cubicBezTo>
                    <a:pt x="1096256" y="783778"/>
                    <a:pt x="1093178" y="791209"/>
                    <a:pt x="1087699" y="796687"/>
                  </a:cubicBezTo>
                  <a:cubicBezTo>
                    <a:pt x="1082221" y="802165"/>
                    <a:pt x="1074791" y="805243"/>
                    <a:pt x="1067043" y="805243"/>
                  </a:cubicBezTo>
                  <a:lnTo>
                    <a:pt x="29212" y="805243"/>
                  </a:lnTo>
                  <a:cubicBezTo>
                    <a:pt x="21465" y="805243"/>
                    <a:pt x="14034" y="802165"/>
                    <a:pt x="8556" y="796687"/>
                  </a:cubicBezTo>
                  <a:cubicBezTo>
                    <a:pt x="3078" y="791209"/>
                    <a:pt x="0" y="783778"/>
                    <a:pt x="0" y="776031"/>
                  </a:cubicBezTo>
                  <a:lnTo>
                    <a:pt x="0" y="29212"/>
                  </a:lnTo>
                  <a:cubicBezTo>
                    <a:pt x="0" y="21465"/>
                    <a:pt x="3078" y="14034"/>
                    <a:pt x="8556" y="8556"/>
                  </a:cubicBezTo>
                  <a:cubicBezTo>
                    <a:pt x="14034" y="3078"/>
                    <a:pt x="21465" y="0"/>
                    <a:pt x="29212" y="0"/>
                  </a:cubicBezTo>
                  <a:close/>
                </a:path>
              </a:pathLst>
            </a:custGeom>
            <a:blipFill>
              <a:blip r:embed="rId7"/>
              <a:stretch>
                <a:fillRect t="-3748" b="-3748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0" y="4235718"/>
            <a:ext cx="5078159" cy="3081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9"/>
              </a:lnSpc>
            </a:pPr>
            <a:r>
              <a:rPr lang="en-US" sz="4204">
                <a:solidFill>
                  <a:srgbClr val="FFFFF3"/>
                </a:solidFill>
                <a:latin typeface="Comic Sans"/>
              </a:rPr>
              <a:t>Automated Check-In and Check-Out</a:t>
            </a:r>
          </a:p>
          <a:p>
            <a:pPr algn="ctr">
              <a:lnSpc>
                <a:spcPts val="8409"/>
              </a:lnSpc>
              <a:spcBef>
                <a:spcPct val="0"/>
              </a:spcBef>
            </a:pPr>
            <a:endParaRPr lang="en-US" sz="4204">
              <a:solidFill>
                <a:srgbClr val="FFFFF3"/>
              </a:solidFill>
              <a:latin typeface="Comic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9651" b="9651"/>
          <a:stretch>
            <a:fillRect/>
          </a:stretch>
        </p:blipFill>
        <p:spPr>
          <a:xfrm>
            <a:off x="7115351" y="800791"/>
            <a:ext cx="5082580" cy="8685417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9338428">
            <a:off x="-6824184" y="-3380202"/>
            <a:ext cx="11603070" cy="13833765"/>
          </a:xfrm>
          <a:custGeom>
            <a:avLst/>
            <a:gdLst/>
            <a:ahLst/>
            <a:cxnLst/>
            <a:rect l="l" t="t" r="r" b="b"/>
            <a:pathLst>
              <a:path w="11603070" h="13833765">
                <a:moveTo>
                  <a:pt x="0" y="0"/>
                </a:moveTo>
                <a:lnTo>
                  <a:pt x="11603071" y="0"/>
                </a:lnTo>
                <a:lnTo>
                  <a:pt x="11603071" y="13833765"/>
                </a:lnTo>
                <a:lnTo>
                  <a:pt x="0" y="138337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4235718"/>
            <a:ext cx="5078159" cy="3081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9"/>
              </a:lnSpc>
            </a:pPr>
            <a:r>
              <a:rPr lang="en-US" sz="4204">
                <a:solidFill>
                  <a:srgbClr val="FFFFF3"/>
                </a:solidFill>
                <a:latin typeface="Comic Sans"/>
              </a:rPr>
              <a:t>Automated Check-In and Check-Out</a:t>
            </a:r>
          </a:p>
          <a:p>
            <a:pPr algn="ctr">
              <a:lnSpc>
                <a:spcPts val="8409"/>
              </a:lnSpc>
              <a:spcBef>
                <a:spcPct val="0"/>
              </a:spcBef>
            </a:pPr>
            <a:endParaRPr lang="en-US" sz="4204">
              <a:solidFill>
                <a:srgbClr val="FFFFF3"/>
              </a:solidFill>
              <a:latin typeface="Comic Sans"/>
            </a:endParaRPr>
          </a:p>
        </p:txBody>
      </p:sp>
      <p:sp>
        <p:nvSpPr>
          <p:cNvPr id="5" name="Freeform 5"/>
          <p:cNvSpPr/>
          <p:nvPr/>
        </p:nvSpPr>
        <p:spPr>
          <a:xfrm rot="-4477796">
            <a:off x="-5137469" y="7026005"/>
            <a:ext cx="8229641" cy="6521990"/>
          </a:xfrm>
          <a:custGeom>
            <a:avLst/>
            <a:gdLst/>
            <a:ahLst/>
            <a:cxnLst/>
            <a:rect l="l" t="t" r="r" b="b"/>
            <a:pathLst>
              <a:path w="8229641" h="6521990">
                <a:moveTo>
                  <a:pt x="0" y="0"/>
                </a:moveTo>
                <a:lnTo>
                  <a:pt x="8229641" y="0"/>
                </a:lnTo>
                <a:lnTo>
                  <a:pt x="8229641" y="6521990"/>
                </a:lnTo>
                <a:lnTo>
                  <a:pt x="0" y="652199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2888269"/>
            <a:ext cx="994764" cy="1114582"/>
          </a:xfrm>
          <a:custGeom>
            <a:avLst/>
            <a:gdLst/>
            <a:ahLst/>
            <a:cxnLst/>
            <a:rect l="l" t="t" r="r" b="b"/>
            <a:pathLst>
              <a:path w="994764" h="1114582">
                <a:moveTo>
                  <a:pt x="0" y="0"/>
                </a:moveTo>
                <a:lnTo>
                  <a:pt x="994764" y="0"/>
                </a:lnTo>
                <a:lnTo>
                  <a:pt x="994764" y="1114582"/>
                </a:lnTo>
                <a:lnTo>
                  <a:pt x="0" y="1114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028700"/>
            <a:ext cx="5358408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3"/>
              </a:lnSpc>
              <a:spcBef>
                <a:spcPct val="0"/>
              </a:spcBef>
            </a:pPr>
            <a:r>
              <a:rPr lang="en-US" sz="6744" u="none" strike="noStrike">
                <a:solidFill>
                  <a:srgbClr val="0D0060"/>
                </a:solidFill>
                <a:latin typeface="Comic Sans Bold"/>
              </a:rPr>
              <a:t>Future work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921970" y="3198228"/>
            <a:ext cx="6077099" cy="590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US" sz="3999" u="none" strike="noStrike">
                <a:solidFill>
                  <a:srgbClr val="0D0060"/>
                </a:solidFill>
                <a:latin typeface="Fraunces Semi-Bold"/>
              </a:rPr>
              <a:t>Public parking in Nablus</a:t>
            </a:r>
          </a:p>
        </p:txBody>
      </p:sp>
      <p:sp>
        <p:nvSpPr>
          <p:cNvPr id="5" name="Freeform 5"/>
          <p:cNvSpPr/>
          <p:nvPr/>
        </p:nvSpPr>
        <p:spPr>
          <a:xfrm>
            <a:off x="1028700" y="4586209"/>
            <a:ext cx="994764" cy="1114582"/>
          </a:xfrm>
          <a:custGeom>
            <a:avLst/>
            <a:gdLst/>
            <a:ahLst/>
            <a:cxnLst/>
            <a:rect l="l" t="t" r="r" b="b"/>
            <a:pathLst>
              <a:path w="994764" h="1114582">
                <a:moveTo>
                  <a:pt x="0" y="0"/>
                </a:moveTo>
                <a:lnTo>
                  <a:pt x="994764" y="0"/>
                </a:lnTo>
                <a:lnTo>
                  <a:pt x="994764" y="1114582"/>
                </a:lnTo>
                <a:lnTo>
                  <a:pt x="0" y="1114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2921970" y="4852987"/>
            <a:ext cx="9104412" cy="590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D0060"/>
                </a:solidFill>
                <a:latin typeface="Fraunces Semi-Bold"/>
              </a:rPr>
              <a:t>Export to Google play and App store</a:t>
            </a:r>
            <a:r>
              <a:rPr lang="en-US" sz="3999" u="none" strike="noStrike">
                <a:solidFill>
                  <a:srgbClr val="0D0060"/>
                </a:solidFill>
                <a:latin typeface="Fraunces Semi-Bold"/>
              </a:rPr>
              <a:t>s</a:t>
            </a:r>
          </a:p>
        </p:txBody>
      </p:sp>
      <p:sp>
        <p:nvSpPr>
          <p:cNvPr id="7" name="Freeform 7"/>
          <p:cNvSpPr/>
          <p:nvPr/>
        </p:nvSpPr>
        <p:spPr>
          <a:xfrm>
            <a:off x="1028700" y="6281816"/>
            <a:ext cx="994764" cy="1114582"/>
          </a:xfrm>
          <a:custGeom>
            <a:avLst/>
            <a:gdLst/>
            <a:ahLst/>
            <a:cxnLst/>
            <a:rect l="l" t="t" r="r" b="b"/>
            <a:pathLst>
              <a:path w="994764" h="1114582">
                <a:moveTo>
                  <a:pt x="0" y="0"/>
                </a:moveTo>
                <a:lnTo>
                  <a:pt x="994764" y="0"/>
                </a:lnTo>
                <a:lnTo>
                  <a:pt x="994764" y="1114582"/>
                </a:lnTo>
                <a:lnTo>
                  <a:pt x="0" y="1114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21970" y="6510337"/>
            <a:ext cx="5155230" cy="588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AI" sz="3999" dirty="0">
                <a:solidFill>
                  <a:srgbClr val="0D0060"/>
                </a:solidFill>
                <a:latin typeface="Fraunces Semi-Bold"/>
              </a:rPr>
              <a:t>P</a:t>
            </a:r>
            <a:r>
              <a:rPr lang="en-US" sz="3999" dirty="0">
                <a:solidFill>
                  <a:srgbClr val="0D0060"/>
                </a:solidFill>
                <a:latin typeface="Fraunces Semi-Bold"/>
              </a:rPr>
              <a:t>a</a:t>
            </a:r>
            <a:r>
              <a:rPr lang="en-AI" sz="3999" dirty="0">
                <a:solidFill>
                  <a:srgbClr val="0D0060"/>
                </a:solidFill>
                <a:latin typeface="Fraunces Semi-Bold"/>
              </a:rPr>
              <a:t>y</a:t>
            </a:r>
            <a:r>
              <a:rPr lang="en-US" sz="3999" dirty="0">
                <a:solidFill>
                  <a:srgbClr val="0D0060"/>
                </a:solidFill>
                <a:latin typeface="Fraunces Semi-Bold"/>
              </a:rPr>
              <a:t>m</a:t>
            </a:r>
            <a:r>
              <a:rPr lang="en-AI" sz="3999" dirty="0">
                <a:solidFill>
                  <a:srgbClr val="0D0060"/>
                </a:solidFill>
                <a:latin typeface="Fraunces Semi-Bold"/>
              </a:rPr>
              <a:t>e</a:t>
            </a:r>
            <a:r>
              <a:rPr lang="en-US" sz="3999" dirty="0">
                <a:solidFill>
                  <a:srgbClr val="0D0060"/>
                </a:solidFill>
                <a:latin typeface="Fraunces Semi-Bold"/>
              </a:rPr>
              <a:t>n</a:t>
            </a:r>
            <a:r>
              <a:rPr lang="en-AI" sz="3999" dirty="0">
                <a:solidFill>
                  <a:srgbClr val="0D0060"/>
                </a:solidFill>
                <a:latin typeface="Fraunces Semi-Bold"/>
              </a:rPr>
              <a:t>t</a:t>
            </a:r>
            <a:r>
              <a:rPr lang="en-US" sz="3999" dirty="0">
                <a:solidFill>
                  <a:srgbClr val="0D0060"/>
                </a:solidFill>
                <a:latin typeface="Fraunces Semi-Bold"/>
              </a:rPr>
              <a:t> method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477796">
            <a:off x="13828018" y="4174422"/>
            <a:ext cx="9908599" cy="7852564"/>
          </a:xfrm>
          <a:custGeom>
            <a:avLst/>
            <a:gdLst/>
            <a:ahLst/>
            <a:cxnLst/>
            <a:rect l="l" t="t" r="r" b="b"/>
            <a:pathLst>
              <a:path w="9908599" h="7852564">
                <a:moveTo>
                  <a:pt x="0" y="0"/>
                </a:moveTo>
                <a:lnTo>
                  <a:pt x="9908599" y="0"/>
                </a:lnTo>
                <a:lnTo>
                  <a:pt x="9908599" y="7852564"/>
                </a:lnTo>
                <a:lnTo>
                  <a:pt x="0" y="7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4762838">
            <a:off x="13477581" y="-525729"/>
            <a:ext cx="3811334" cy="4114800"/>
          </a:xfrm>
          <a:custGeom>
            <a:avLst/>
            <a:gdLst/>
            <a:ahLst/>
            <a:cxnLst/>
            <a:rect l="l" t="t" r="r" b="b"/>
            <a:pathLst>
              <a:path w="3811334" h="4114800">
                <a:moveTo>
                  <a:pt x="0" y="0"/>
                </a:moveTo>
                <a:lnTo>
                  <a:pt x="3811333" y="0"/>
                </a:lnTo>
                <a:lnTo>
                  <a:pt x="381133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6288773">
            <a:off x="-7925611" y="-5224754"/>
            <a:ext cx="10688096" cy="11539105"/>
          </a:xfrm>
          <a:custGeom>
            <a:avLst/>
            <a:gdLst/>
            <a:ahLst/>
            <a:cxnLst/>
            <a:rect l="l" t="t" r="r" b="b"/>
            <a:pathLst>
              <a:path w="10688096" h="11539105">
                <a:moveTo>
                  <a:pt x="0" y="0"/>
                </a:moveTo>
                <a:lnTo>
                  <a:pt x="10688096" y="0"/>
                </a:lnTo>
                <a:lnTo>
                  <a:pt x="10688096" y="11539105"/>
                </a:lnTo>
                <a:lnTo>
                  <a:pt x="0" y="115391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9139238" y="4499610"/>
            <a:ext cx="9525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3084708" y="3412369"/>
            <a:ext cx="11378208" cy="3294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53"/>
              </a:lnSpc>
            </a:pPr>
            <a:r>
              <a:rPr lang="en-US" sz="19180">
                <a:solidFill>
                  <a:srgbClr val="0D0060"/>
                </a:solidFill>
                <a:latin typeface="Bukhari Script"/>
              </a:rPr>
              <a:t>Thank you</a:t>
            </a:r>
          </a:p>
        </p:txBody>
      </p:sp>
      <p:sp>
        <p:nvSpPr>
          <p:cNvPr id="7" name="Freeform 7"/>
          <p:cNvSpPr/>
          <p:nvPr/>
        </p:nvSpPr>
        <p:spPr>
          <a:xfrm rot="6288773">
            <a:off x="-7498900" y="4408312"/>
            <a:ext cx="8945623" cy="9657893"/>
          </a:xfrm>
          <a:custGeom>
            <a:avLst/>
            <a:gdLst/>
            <a:ahLst/>
            <a:cxnLst/>
            <a:rect l="l" t="t" r="r" b="b"/>
            <a:pathLst>
              <a:path w="8945623" h="9657893">
                <a:moveTo>
                  <a:pt x="0" y="0"/>
                </a:moveTo>
                <a:lnTo>
                  <a:pt x="8945623" y="0"/>
                </a:lnTo>
                <a:lnTo>
                  <a:pt x="8945623" y="9657893"/>
                </a:lnTo>
                <a:lnTo>
                  <a:pt x="0" y="965789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Blue Blob"/>
          <p:cNvSpPr/>
          <p:nvPr/>
        </p:nvSpPr>
        <p:spPr>
          <a:xfrm rot="-3408995">
            <a:off x="13543205" y="-1971339"/>
            <a:ext cx="5136647" cy="4468883"/>
          </a:xfrm>
          <a:custGeom>
            <a:avLst/>
            <a:gdLst/>
            <a:ahLst/>
            <a:cxnLst/>
            <a:rect l="l" t="t" r="r" b="b"/>
            <a:pathLst>
              <a:path w="5136647" h="4468883">
                <a:moveTo>
                  <a:pt x="0" y="0"/>
                </a:moveTo>
                <a:lnTo>
                  <a:pt x="5136647" y="0"/>
                </a:lnTo>
                <a:lnTo>
                  <a:pt x="5136647" y="4468883"/>
                </a:lnTo>
                <a:lnTo>
                  <a:pt x="0" y="44688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7669528" y="1626946"/>
            <a:ext cx="771999" cy="771999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7669528" y="2906787"/>
            <a:ext cx="771999" cy="771999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669528" y="5466468"/>
            <a:ext cx="771999" cy="771999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7669528" y="4186627"/>
            <a:ext cx="771999" cy="771999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7669528" y="6746309"/>
            <a:ext cx="771999" cy="771999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sp>
        <p:nvSpPr>
          <p:cNvPr id="13" name="Freeform 13"/>
          <p:cNvSpPr/>
          <p:nvPr/>
        </p:nvSpPr>
        <p:spPr>
          <a:xfrm>
            <a:off x="0" y="6983875"/>
            <a:ext cx="5634329" cy="3303125"/>
          </a:xfrm>
          <a:custGeom>
            <a:avLst/>
            <a:gdLst/>
            <a:ahLst/>
            <a:cxnLst/>
            <a:rect l="l" t="t" r="r" b="b"/>
            <a:pathLst>
              <a:path w="5634329" h="3303125">
                <a:moveTo>
                  <a:pt x="0" y="0"/>
                </a:moveTo>
                <a:lnTo>
                  <a:pt x="5634329" y="0"/>
                </a:lnTo>
                <a:lnTo>
                  <a:pt x="5634329" y="3303125"/>
                </a:lnTo>
                <a:lnTo>
                  <a:pt x="0" y="33031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9085345" y="1396488"/>
            <a:ext cx="7322748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4200">
                <a:solidFill>
                  <a:srgbClr val="0D0060"/>
                </a:solidFill>
                <a:latin typeface="Comic Sans"/>
              </a:rPr>
              <a:t>Idea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782922" y="1616515"/>
            <a:ext cx="545211" cy="669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sz="3600">
                <a:solidFill>
                  <a:srgbClr val="FFFFF3"/>
                </a:solidFill>
                <a:latin typeface="Fraunces"/>
              </a:rPr>
              <a:t>1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085345" y="2678556"/>
            <a:ext cx="7322748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D0060"/>
                </a:solidFill>
                <a:latin typeface="Comic Sans"/>
              </a:rPr>
              <a:t>Problem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782922" y="2896356"/>
            <a:ext cx="545211" cy="669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FFFFF3"/>
                </a:solidFill>
                <a:latin typeface="Fraunces"/>
              </a:rPr>
              <a:t>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085345" y="5242693"/>
            <a:ext cx="7322748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 u="none" strike="noStrike">
                <a:solidFill>
                  <a:srgbClr val="0D0060"/>
                </a:solidFill>
                <a:latin typeface="Comic Sans"/>
              </a:rPr>
              <a:t>How it work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782922" y="5456037"/>
            <a:ext cx="545211" cy="669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FFFFF3"/>
                </a:solidFill>
                <a:latin typeface="Fraunces"/>
              </a:rPr>
              <a:t>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085345" y="3960625"/>
            <a:ext cx="7322748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D0060"/>
                </a:solidFill>
                <a:latin typeface="Comic Sans"/>
              </a:rPr>
              <a:t>Solution</a:t>
            </a:r>
            <a:r>
              <a:rPr lang="en-US" sz="4200">
                <a:solidFill>
                  <a:srgbClr val="111111"/>
                </a:solidFill>
                <a:latin typeface="Comic Sans"/>
              </a:rPr>
              <a:t>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782922" y="4176196"/>
            <a:ext cx="545211" cy="669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FFFFF3"/>
                </a:solidFill>
                <a:latin typeface="Fraunces"/>
              </a:rPr>
              <a:t>3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9085345" y="6524761"/>
            <a:ext cx="7322748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 u="none" strike="noStrike">
                <a:solidFill>
                  <a:srgbClr val="0D0060"/>
                </a:solidFill>
                <a:latin typeface="Comic Sans"/>
              </a:rPr>
              <a:t>Technology used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782922" y="6735878"/>
            <a:ext cx="545211" cy="669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FFFFF3"/>
                </a:solidFill>
                <a:latin typeface="Fraunces"/>
              </a:rPr>
              <a:t>5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103753" y="2175753"/>
            <a:ext cx="3892526" cy="1219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600"/>
              </a:lnSpc>
              <a:spcBef>
                <a:spcPct val="0"/>
              </a:spcBef>
            </a:pPr>
            <a:r>
              <a:rPr lang="en-US" sz="8000">
                <a:solidFill>
                  <a:srgbClr val="0D0060"/>
                </a:solidFill>
                <a:latin typeface="Comic Sans"/>
              </a:rPr>
              <a:t>Index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7669528" y="8061232"/>
            <a:ext cx="771999" cy="771999"/>
            <a:chOff x="0" y="0"/>
            <a:chExt cx="6350000" cy="63500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sp>
        <p:nvSpPr>
          <p:cNvPr id="27" name="TextBox 27"/>
          <p:cNvSpPr txBox="1"/>
          <p:nvPr/>
        </p:nvSpPr>
        <p:spPr>
          <a:xfrm>
            <a:off x="9085345" y="7839685"/>
            <a:ext cx="7322748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 u="none" strike="noStrike">
                <a:solidFill>
                  <a:srgbClr val="0D0060"/>
                </a:solidFill>
                <a:latin typeface="Comic Sans"/>
              </a:rPr>
              <a:t>Functionality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782922" y="8050801"/>
            <a:ext cx="545211" cy="669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2"/>
              </a:lnSpc>
              <a:spcBef>
                <a:spcPct val="0"/>
              </a:spcBef>
            </a:pPr>
            <a:r>
              <a:rPr lang="en-US" sz="3600">
                <a:solidFill>
                  <a:srgbClr val="FFFFF3"/>
                </a:solidFill>
                <a:latin typeface="Fraunces"/>
              </a:rPr>
              <a:t>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16969" y="4029075"/>
            <a:ext cx="16671031" cy="2143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000"/>
              </a:lnSpc>
            </a:pPr>
            <a:r>
              <a:rPr lang="en-US" sz="5000">
                <a:solidFill>
                  <a:srgbClr val="0D0060"/>
                </a:solidFill>
                <a:latin typeface="Comic Sans Bold"/>
              </a:rPr>
              <a:t>ParkNear helps citizens find the nearest available parking spots using a real-time reservation system.</a:t>
            </a:r>
          </a:p>
          <a:p>
            <a:pPr marL="0" lvl="0" indent="0" algn="l">
              <a:lnSpc>
                <a:spcPts val="4948"/>
              </a:lnSpc>
              <a:spcBef>
                <a:spcPct val="0"/>
              </a:spcBef>
            </a:pPr>
            <a:endParaRPr lang="en-US" sz="5000">
              <a:solidFill>
                <a:srgbClr val="0D0060"/>
              </a:solidFill>
              <a:latin typeface="Comic Sans Bold"/>
            </a:endParaRPr>
          </a:p>
        </p:txBody>
      </p:sp>
      <p:sp>
        <p:nvSpPr>
          <p:cNvPr id="3" name="Freeform 3"/>
          <p:cNvSpPr/>
          <p:nvPr/>
        </p:nvSpPr>
        <p:spPr>
          <a:xfrm rot="6288773">
            <a:off x="-7095309" y="-5769553"/>
            <a:ext cx="10688096" cy="11539105"/>
          </a:xfrm>
          <a:custGeom>
            <a:avLst/>
            <a:gdLst/>
            <a:ahLst/>
            <a:cxnLst/>
            <a:rect l="l" t="t" r="r" b="b"/>
            <a:pathLst>
              <a:path w="10688096" h="11539105">
                <a:moveTo>
                  <a:pt x="0" y="0"/>
                </a:moveTo>
                <a:lnTo>
                  <a:pt x="10688096" y="0"/>
                </a:lnTo>
                <a:lnTo>
                  <a:pt x="10688096" y="11539106"/>
                </a:lnTo>
                <a:lnTo>
                  <a:pt x="0" y="115391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402103">
            <a:off x="13577799" y="6771807"/>
            <a:ext cx="6459409" cy="7701233"/>
          </a:xfrm>
          <a:custGeom>
            <a:avLst/>
            <a:gdLst/>
            <a:ahLst/>
            <a:cxnLst/>
            <a:rect l="l" t="t" r="r" b="b"/>
            <a:pathLst>
              <a:path w="6459409" h="7701233">
                <a:moveTo>
                  <a:pt x="0" y="0"/>
                </a:moveTo>
                <a:lnTo>
                  <a:pt x="6459409" y="0"/>
                </a:lnTo>
                <a:lnTo>
                  <a:pt x="6459409" y="7701233"/>
                </a:lnTo>
                <a:lnTo>
                  <a:pt x="0" y="770123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2137" y="6172200"/>
            <a:ext cx="4193427" cy="4114800"/>
          </a:xfrm>
          <a:custGeom>
            <a:avLst/>
            <a:gdLst/>
            <a:ahLst/>
            <a:cxnLst/>
            <a:rect l="l" t="t" r="r" b="b"/>
            <a:pathLst>
              <a:path w="4193427" h="4114800">
                <a:moveTo>
                  <a:pt x="0" y="0"/>
                </a:moveTo>
                <a:lnTo>
                  <a:pt x="4193426" y="0"/>
                </a:lnTo>
                <a:lnTo>
                  <a:pt x="41934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5543252" y="1028700"/>
            <a:ext cx="10863257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39"/>
              </a:lnSpc>
              <a:spcBef>
                <a:spcPct val="0"/>
              </a:spcBef>
            </a:pPr>
            <a:r>
              <a:rPr lang="en-US" sz="6699">
                <a:solidFill>
                  <a:srgbClr val="0D0060"/>
                </a:solidFill>
                <a:latin typeface="Comic Sans Bold"/>
              </a:rPr>
              <a:t>Idea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Blue Blob"/>
          <p:cNvSpPr/>
          <p:nvPr/>
        </p:nvSpPr>
        <p:spPr>
          <a:xfrm rot="-3408995">
            <a:off x="14170924" y="-1521726"/>
            <a:ext cx="5136647" cy="4468883"/>
          </a:xfrm>
          <a:custGeom>
            <a:avLst/>
            <a:gdLst/>
            <a:ahLst/>
            <a:cxnLst/>
            <a:rect l="l" t="t" r="r" b="b"/>
            <a:pathLst>
              <a:path w="5136647" h="4468883">
                <a:moveTo>
                  <a:pt x="0" y="0"/>
                </a:moveTo>
                <a:lnTo>
                  <a:pt x="5136647" y="0"/>
                </a:lnTo>
                <a:lnTo>
                  <a:pt x="5136647" y="4468883"/>
                </a:lnTo>
                <a:lnTo>
                  <a:pt x="0" y="44688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711121" y="2845898"/>
            <a:ext cx="1239263" cy="1239263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4924106" y="6582596"/>
            <a:ext cx="1239263" cy="1178299"/>
            <a:chOff x="0" y="0"/>
            <a:chExt cx="6350000" cy="603761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037618"/>
            </a:xfrm>
            <a:custGeom>
              <a:avLst/>
              <a:gdLst/>
              <a:ahLst/>
              <a:cxnLst/>
              <a:rect l="l" t="t" r="r" b="b"/>
              <a:pathLst>
                <a:path w="6350000" h="6037618">
                  <a:moveTo>
                    <a:pt x="3175000" y="0"/>
                  </a:moveTo>
                  <a:cubicBezTo>
                    <a:pt x="1421496" y="0"/>
                    <a:pt x="0" y="1351567"/>
                    <a:pt x="0" y="3018809"/>
                  </a:cubicBezTo>
                  <a:cubicBezTo>
                    <a:pt x="0" y="4686051"/>
                    <a:pt x="1421496" y="6037618"/>
                    <a:pt x="3175000" y="6037618"/>
                  </a:cubicBezTo>
                  <a:cubicBezTo>
                    <a:pt x="4928504" y="6037618"/>
                    <a:pt x="6350000" y="4686051"/>
                    <a:pt x="6350000" y="3018809"/>
                  </a:cubicBezTo>
                  <a:cubicBezTo>
                    <a:pt x="6350000" y="1351567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8020769" y="2845898"/>
            <a:ext cx="1255438" cy="1239263"/>
            <a:chOff x="0" y="0"/>
            <a:chExt cx="6108843" cy="603014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108843" cy="6030140"/>
            </a:xfrm>
            <a:custGeom>
              <a:avLst/>
              <a:gdLst/>
              <a:ahLst/>
              <a:cxnLst/>
              <a:rect l="l" t="t" r="r" b="b"/>
              <a:pathLst>
                <a:path w="6108843" h="6030140">
                  <a:moveTo>
                    <a:pt x="3054422" y="0"/>
                  </a:moveTo>
                  <a:cubicBezTo>
                    <a:pt x="1367511" y="0"/>
                    <a:pt x="0" y="1349893"/>
                    <a:pt x="0" y="3015070"/>
                  </a:cubicBezTo>
                  <a:cubicBezTo>
                    <a:pt x="0" y="4680247"/>
                    <a:pt x="1367511" y="6030140"/>
                    <a:pt x="3054422" y="6030140"/>
                  </a:cubicBezTo>
                  <a:cubicBezTo>
                    <a:pt x="4741332" y="6030140"/>
                    <a:pt x="6108843" y="4680247"/>
                    <a:pt x="6108843" y="3015070"/>
                  </a:cubicBezTo>
                  <a:cubicBezTo>
                    <a:pt x="6108843" y="1349893"/>
                    <a:pt x="4741332" y="0"/>
                    <a:pt x="3054422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985739" y="6582596"/>
            <a:ext cx="1237723" cy="1178299"/>
            <a:chOff x="0" y="0"/>
            <a:chExt cx="10224770" cy="973386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0224770" cy="9733865"/>
            </a:xfrm>
            <a:custGeom>
              <a:avLst/>
              <a:gdLst/>
              <a:ahLst/>
              <a:cxnLst/>
              <a:rect l="l" t="t" r="r" b="b"/>
              <a:pathLst>
                <a:path w="10224770" h="9733865">
                  <a:moveTo>
                    <a:pt x="5112385" y="0"/>
                  </a:moveTo>
                  <a:cubicBezTo>
                    <a:pt x="2288893" y="0"/>
                    <a:pt x="0" y="2179000"/>
                    <a:pt x="0" y="4866932"/>
                  </a:cubicBezTo>
                  <a:cubicBezTo>
                    <a:pt x="0" y="7554865"/>
                    <a:pt x="2288893" y="9733865"/>
                    <a:pt x="5112385" y="9733865"/>
                  </a:cubicBezTo>
                  <a:cubicBezTo>
                    <a:pt x="7935877" y="9733865"/>
                    <a:pt x="10224770" y="7554865"/>
                    <a:pt x="10224770" y="4866932"/>
                  </a:cubicBezTo>
                  <a:cubicBezTo>
                    <a:pt x="10224770" y="2179000"/>
                    <a:pt x="7935877" y="0"/>
                    <a:pt x="5112385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4640554" y="2845898"/>
            <a:ext cx="1255438" cy="1239263"/>
            <a:chOff x="0" y="0"/>
            <a:chExt cx="6108843" cy="603014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108843" cy="6030140"/>
            </a:xfrm>
            <a:custGeom>
              <a:avLst/>
              <a:gdLst/>
              <a:ahLst/>
              <a:cxnLst/>
              <a:rect l="l" t="t" r="r" b="b"/>
              <a:pathLst>
                <a:path w="6108843" h="6030140">
                  <a:moveTo>
                    <a:pt x="3054422" y="0"/>
                  </a:moveTo>
                  <a:cubicBezTo>
                    <a:pt x="1367511" y="0"/>
                    <a:pt x="0" y="1349893"/>
                    <a:pt x="0" y="3015070"/>
                  </a:cubicBezTo>
                  <a:cubicBezTo>
                    <a:pt x="0" y="4680247"/>
                    <a:pt x="1367511" y="6030140"/>
                    <a:pt x="3054422" y="6030140"/>
                  </a:cubicBezTo>
                  <a:cubicBezTo>
                    <a:pt x="4741332" y="6030140"/>
                    <a:pt x="6108843" y="4680247"/>
                    <a:pt x="6108843" y="3015070"/>
                  </a:cubicBezTo>
                  <a:cubicBezTo>
                    <a:pt x="6108843" y="1349893"/>
                    <a:pt x="4741332" y="0"/>
                    <a:pt x="3054422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711121" y="519112"/>
            <a:ext cx="10863257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039"/>
              </a:lnSpc>
              <a:spcBef>
                <a:spcPct val="0"/>
              </a:spcBef>
            </a:pPr>
            <a:r>
              <a:rPr lang="en-US" sz="6699" u="none" strike="noStrike">
                <a:solidFill>
                  <a:srgbClr val="0D0060"/>
                </a:solidFill>
                <a:latin typeface="Comic Sans Bold"/>
              </a:rPr>
              <a:t>Problem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4537455"/>
            <a:ext cx="2604105" cy="24894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47"/>
              </a:lnSpc>
            </a:pPr>
            <a:r>
              <a:rPr lang="en-US" sz="3588">
                <a:solidFill>
                  <a:srgbClr val="0D0060"/>
                </a:solidFill>
                <a:latin typeface="Canva Sans Bold"/>
              </a:rPr>
              <a:t>Difficulty Finding Available parking</a:t>
            </a:r>
          </a:p>
          <a:p>
            <a:pPr algn="ctr">
              <a:lnSpc>
                <a:spcPts val="3947"/>
              </a:lnSpc>
            </a:pPr>
            <a:endParaRPr lang="en-US" sz="3588">
              <a:solidFill>
                <a:srgbClr val="0D0060"/>
              </a:solidFill>
              <a:latin typeface="Canva Sans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632805" y="8207705"/>
            <a:ext cx="3821864" cy="19457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55"/>
              </a:lnSpc>
            </a:pPr>
            <a:r>
              <a:rPr lang="en-US" sz="3504">
                <a:solidFill>
                  <a:srgbClr val="0D0060"/>
                </a:solidFill>
                <a:latin typeface="Canva Sans Bold"/>
              </a:rPr>
              <a:t>Time-Consuming </a:t>
            </a:r>
          </a:p>
          <a:p>
            <a:pPr algn="ctr">
              <a:lnSpc>
                <a:spcPts val="3855"/>
              </a:lnSpc>
            </a:pPr>
            <a:r>
              <a:rPr lang="en-US" sz="3504">
                <a:solidFill>
                  <a:srgbClr val="0D0060"/>
                </a:solidFill>
                <a:latin typeface="Canva Sans Bold"/>
              </a:rPr>
              <a:t>Searches</a:t>
            </a:r>
          </a:p>
          <a:p>
            <a:pPr algn="ctr">
              <a:lnSpc>
                <a:spcPts val="3855"/>
              </a:lnSpc>
            </a:pPr>
            <a:endParaRPr lang="en-US" sz="3504">
              <a:solidFill>
                <a:srgbClr val="0D0060"/>
              </a:solidFill>
              <a:latin typeface="Canva Sans Bold"/>
            </a:endParaRPr>
          </a:p>
          <a:p>
            <a:pPr marL="0" lvl="0" indent="0" algn="ctr">
              <a:lnSpc>
                <a:spcPts val="3855"/>
              </a:lnSpc>
              <a:spcBef>
                <a:spcPct val="0"/>
              </a:spcBef>
            </a:pPr>
            <a:endParaRPr lang="en-US" sz="3504">
              <a:solidFill>
                <a:srgbClr val="0D0060"/>
              </a:solidFill>
              <a:latin typeface="Canva Sans Bol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506572" y="4537455"/>
            <a:ext cx="2283832" cy="977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50"/>
              </a:lnSpc>
              <a:spcBef>
                <a:spcPct val="0"/>
              </a:spcBef>
            </a:pPr>
            <a:r>
              <a:rPr lang="en-US" sz="3500">
                <a:solidFill>
                  <a:srgbClr val="0D0060"/>
                </a:solidFill>
                <a:latin typeface="Canva Sans Bold"/>
              </a:rPr>
              <a:t>Cost Issues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711121" y="2753885"/>
            <a:ext cx="1239263" cy="1194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u="none">
                <a:solidFill>
                  <a:srgbClr val="FFFFF3"/>
                </a:solidFill>
                <a:latin typeface="Canva Sans Bold"/>
              </a:rPr>
              <a:t>1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924106" y="6460101"/>
            <a:ext cx="1239263" cy="1194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u="none">
                <a:solidFill>
                  <a:srgbClr val="FFFFF3"/>
                </a:solidFill>
                <a:latin typeface="Canva Sans Bold"/>
              </a:rPr>
              <a:t>2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020769" y="2753885"/>
            <a:ext cx="1239263" cy="1194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u="none">
                <a:solidFill>
                  <a:srgbClr val="FFFFF3"/>
                </a:solidFill>
                <a:latin typeface="Canva Sans Bold"/>
              </a:rPr>
              <a:t>3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874291" y="8102930"/>
            <a:ext cx="3460620" cy="186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D0060"/>
                </a:solidFill>
                <a:latin typeface="Canva Sans Bold"/>
              </a:rPr>
              <a:t>Traffic congestion</a:t>
            </a:r>
          </a:p>
          <a:p>
            <a:pPr algn="ctr" rtl="1">
              <a:lnSpc>
                <a:spcPts val="6057"/>
              </a:lnSpc>
              <a:spcBef>
                <a:spcPct val="0"/>
              </a:spcBef>
            </a:pPr>
            <a:endParaRPr lang="en-US" sz="3500">
              <a:solidFill>
                <a:srgbClr val="0D0060"/>
              </a:solidFill>
              <a:latin typeface="Canva Sans 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0985739" y="6460101"/>
            <a:ext cx="1237723" cy="1194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u="none" strike="noStrike">
                <a:solidFill>
                  <a:srgbClr val="FFFFF3"/>
                </a:solidFill>
                <a:latin typeface="Canva Sans Bold"/>
              </a:rPr>
              <a:t>4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933538" y="4232655"/>
            <a:ext cx="4669469" cy="16827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3500">
                <a:solidFill>
                  <a:srgbClr val="0D0060"/>
                </a:solidFill>
                <a:latin typeface="Comic Sans Bold"/>
              </a:rPr>
              <a:t>Environmental pollution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4640554" y="2753885"/>
            <a:ext cx="1255438" cy="1194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>
                <a:solidFill>
                  <a:srgbClr val="FFFFF3"/>
                </a:solidFill>
                <a:latin typeface="Canva Sans Bold"/>
              </a:rPr>
              <a:t>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8496338">
            <a:off x="12365118" y="-5068145"/>
            <a:ext cx="10456973" cy="11289580"/>
          </a:xfrm>
          <a:custGeom>
            <a:avLst/>
            <a:gdLst/>
            <a:ahLst/>
            <a:cxnLst/>
            <a:rect l="l" t="t" r="r" b="b"/>
            <a:pathLst>
              <a:path w="10456973" h="11289580">
                <a:moveTo>
                  <a:pt x="0" y="0"/>
                </a:moveTo>
                <a:lnTo>
                  <a:pt x="10456974" y="0"/>
                </a:lnTo>
                <a:lnTo>
                  <a:pt x="10456974" y="11289580"/>
                </a:lnTo>
                <a:lnTo>
                  <a:pt x="0" y="112895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-4560621" y="5633520"/>
            <a:ext cx="6459409" cy="7701233"/>
          </a:xfrm>
          <a:custGeom>
            <a:avLst/>
            <a:gdLst/>
            <a:ahLst/>
            <a:cxnLst/>
            <a:rect l="l" t="t" r="r" b="b"/>
            <a:pathLst>
              <a:path w="6459409" h="7701233">
                <a:moveTo>
                  <a:pt x="0" y="0"/>
                </a:moveTo>
                <a:lnTo>
                  <a:pt x="6459409" y="0"/>
                </a:lnTo>
                <a:lnTo>
                  <a:pt x="6459409" y="7701232"/>
                </a:lnTo>
                <a:lnTo>
                  <a:pt x="0" y="770123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2165355"/>
            <a:ext cx="10624613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039"/>
              </a:lnSpc>
            </a:pPr>
            <a:r>
              <a:rPr lang="en-US" sz="6699">
                <a:solidFill>
                  <a:srgbClr val="0D0060"/>
                </a:solidFill>
                <a:latin typeface="Comic Sans Bold"/>
              </a:rPr>
              <a:t>The Solution 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728363" y="3778719"/>
            <a:ext cx="10831273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19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1878886" y="4521790"/>
            <a:ext cx="14530229" cy="20309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331"/>
              </a:lnSpc>
            </a:pPr>
            <a:r>
              <a:rPr lang="en-US" sz="4443">
                <a:solidFill>
                  <a:srgbClr val="0D0060"/>
                </a:solidFill>
                <a:latin typeface="Comic Sans"/>
              </a:rPr>
              <a:t>ParkNear is a mobile application designed to simplify the process of finding and booking parking spaces in Nablus city.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51404" y="2944419"/>
            <a:ext cx="1229385" cy="1419203"/>
          </a:xfrm>
          <a:custGeom>
            <a:avLst/>
            <a:gdLst/>
            <a:ahLst/>
            <a:cxnLst/>
            <a:rect l="l" t="t" r="r" b="b"/>
            <a:pathLst>
              <a:path w="1229385" h="1419203">
                <a:moveTo>
                  <a:pt x="0" y="0"/>
                </a:moveTo>
                <a:lnTo>
                  <a:pt x="1229385" y="0"/>
                </a:lnTo>
                <a:lnTo>
                  <a:pt x="1229385" y="1419203"/>
                </a:lnTo>
                <a:lnTo>
                  <a:pt x="0" y="14192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028700"/>
            <a:ext cx="2902446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039"/>
              </a:lnSpc>
              <a:spcBef>
                <a:spcPct val="0"/>
              </a:spcBef>
            </a:pPr>
            <a:r>
              <a:rPr lang="en-US" sz="6699" u="none" strike="noStrike">
                <a:solidFill>
                  <a:srgbClr val="0D0060"/>
                </a:solidFill>
                <a:latin typeface="Comic Sans Bold"/>
              </a:rPr>
              <a:t>How ?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143693" y="4563110"/>
            <a:ext cx="480429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D0060"/>
                </a:solidFill>
                <a:latin typeface="Comic Sans"/>
              </a:rPr>
              <a:t>App uses real-time data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444917" y="4296947"/>
            <a:ext cx="6814383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59"/>
              </a:lnSpc>
              <a:spcBef>
                <a:spcPct val="0"/>
              </a:spcBef>
            </a:pPr>
            <a:r>
              <a:rPr lang="en-US" sz="3399" u="none" strike="noStrike">
                <a:solidFill>
                  <a:srgbClr val="0D0060"/>
                </a:solidFill>
                <a:latin typeface="Comic Sans"/>
              </a:rPr>
              <a:t> user's current location </a:t>
            </a:r>
          </a:p>
        </p:txBody>
      </p:sp>
      <p:sp>
        <p:nvSpPr>
          <p:cNvPr id="6" name="Freeform 6"/>
          <p:cNvSpPr/>
          <p:nvPr/>
        </p:nvSpPr>
        <p:spPr>
          <a:xfrm>
            <a:off x="13237416" y="2722222"/>
            <a:ext cx="1229385" cy="1419203"/>
          </a:xfrm>
          <a:custGeom>
            <a:avLst/>
            <a:gdLst/>
            <a:ahLst/>
            <a:cxnLst/>
            <a:rect l="l" t="t" r="r" b="b"/>
            <a:pathLst>
              <a:path w="1229385" h="1419203">
                <a:moveTo>
                  <a:pt x="0" y="0"/>
                </a:moveTo>
                <a:lnTo>
                  <a:pt x="1229385" y="0"/>
                </a:lnTo>
                <a:lnTo>
                  <a:pt x="1229385" y="1419203"/>
                </a:lnTo>
                <a:lnTo>
                  <a:pt x="0" y="14192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204707" y="8074551"/>
            <a:ext cx="7692603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D0060"/>
                </a:solidFill>
                <a:latin typeface="Comic Sans"/>
              </a:rPr>
              <a:t>nearest available parking spots</a:t>
            </a:r>
          </a:p>
        </p:txBody>
      </p:sp>
      <p:sp>
        <p:nvSpPr>
          <p:cNvPr id="8" name="Freeform 8"/>
          <p:cNvSpPr/>
          <p:nvPr/>
        </p:nvSpPr>
        <p:spPr>
          <a:xfrm>
            <a:off x="3931146" y="6561553"/>
            <a:ext cx="1229385" cy="1419203"/>
          </a:xfrm>
          <a:custGeom>
            <a:avLst/>
            <a:gdLst/>
            <a:ahLst/>
            <a:cxnLst/>
            <a:rect l="l" t="t" r="r" b="b"/>
            <a:pathLst>
              <a:path w="1229385" h="1419203">
                <a:moveTo>
                  <a:pt x="0" y="0"/>
                </a:moveTo>
                <a:lnTo>
                  <a:pt x="1229385" y="0"/>
                </a:lnTo>
                <a:lnTo>
                  <a:pt x="1229385" y="1419203"/>
                </a:lnTo>
                <a:lnTo>
                  <a:pt x="0" y="14192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0908535" y="8074551"/>
            <a:ext cx="668253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59"/>
              </a:lnSpc>
              <a:spcBef>
                <a:spcPct val="0"/>
              </a:spcBef>
            </a:pPr>
            <a:r>
              <a:rPr lang="en-US" sz="3399" u="none" strike="noStrike">
                <a:solidFill>
                  <a:srgbClr val="0D0060"/>
                </a:solidFill>
                <a:latin typeface="Comic Sans"/>
              </a:rPr>
              <a:t> booking options and prices</a:t>
            </a:r>
          </a:p>
        </p:txBody>
      </p:sp>
      <p:sp>
        <p:nvSpPr>
          <p:cNvPr id="10" name="Freeform 10"/>
          <p:cNvSpPr/>
          <p:nvPr/>
        </p:nvSpPr>
        <p:spPr>
          <a:xfrm>
            <a:off x="13237416" y="6561553"/>
            <a:ext cx="1229385" cy="1419203"/>
          </a:xfrm>
          <a:custGeom>
            <a:avLst/>
            <a:gdLst/>
            <a:ahLst/>
            <a:cxnLst/>
            <a:rect l="l" t="t" r="r" b="b"/>
            <a:pathLst>
              <a:path w="1229385" h="1419203">
                <a:moveTo>
                  <a:pt x="0" y="0"/>
                </a:moveTo>
                <a:lnTo>
                  <a:pt x="1229385" y="0"/>
                </a:lnTo>
                <a:lnTo>
                  <a:pt x="1229385" y="1419203"/>
                </a:lnTo>
                <a:lnTo>
                  <a:pt x="0" y="14192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19101" y="3467766"/>
            <a:ext cx="723093" cy="1279811"/>
          </a:xfrm>
          <a:custGeom>
            <a:avLst/>
            <a:gdLst/>
            <a:ahLst/>
            <a:cxnLst/>
            <a:rect l="l" t="t" r="r" b="b"/>
            <a:pathLst>
              <a:path w="723093" h="1279811">
                <a:moveTo>
                  <a:pt x="0" y="0"/>
                </a:moveTo>
                <a:lnTo>
                  <a:pt x="723094" y="0"/>
                </a:lnTo>
                <a:lnTo>
                  <a:pt x="723094" y="1279811"/>
                </a:lnTo>
                <a:lnTo>
                  <a:pt x="0" y="12798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19101" y="6852428"/>
            <a:ext cx="723093" cy="1279811"/>
          </a:xfrm>
          <a:custGeom>
            <a:avLst/>
            <a:gdLst/>
            <a:ahLst/>
            <a:cxnLst/>
            <a:rect l="l" t="t" r="r" b="b"/>
            <a:pathLst>
              <a:path w="723093" h="1279811">
                <a:moveTo>
                  <a:pt x="0" y="0"/>
                </a:moveTo>
                <a:lnTo>
                  <a:pt x="723094" y="0"/>
                </a:lnTo>
                <a:lnTo>
                  <a:pt x="723094" y="1279811"/>
                </a:lnTo>
                <a:lnTo>
                  <a:pt x="0" y="12798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1123314">
            <a:off x="14550544" y="1285953"/>
            <a:ext cx="2349087" cy="2628349"/>
          </a:xfrm>
          <a:custGeom>
            <a:avLst/>
            <a:gdLst/>
            <a:ahLst/>
            <a:cxnLst/>
            <a:rect l="l" t="t" r="r" b="b"/>
            <a:pathLst>
              <a:path w="2349087" h="2628349">
                <a:moveTo>
                  <a:pt x="0" y="0"/>
                </a:moveTo>
                <a:lnTo>
                  <a:pt x="2349086" y="0"/>
                </a:lnTo>
                <a:lnTo>
                  <a:pt x="2349086" y="2628349"/>
                </a:lnTo>
                <a:lnTo>
                  <a:pt x="0" y="262834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577588" y="3482023"/>
            <a:ext cx="2640211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 u="none" strike="noStrike">
                <a:solidFill>
                  <a:srgbClr val="0D0060"/>
                </a:solidFill>
                <a:latin typeface="Comic Sans"/>
              </a:rPr>
              <a:t>Low - code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77588" y="6848443"/>
            <a:ext cx="3533061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 u="none" strike="noStrike">
                <a:solidFill>
                  <a:srgbClr val="0D0060"/>
                </a:solidFill>
                <a:latin typeface="Comic Sans"/>
              </a:rPr>
              <a:t>Easy to learne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39238" y="4274503"/>
            <a:ext cx="9525" cy="15665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028700" y="1110943"/>
            <a:ext cx="14885608" cy="20520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3"/>
              </a:lnSpc>
              <a:spcBef>
                <a:spcPct val="0"/>
              </a:spcBef>
            </a:pPr>
            <a:r>
              <a:rPr lang="en-US" sz="6744" u="none" strike="noStrike">
                <a:solidFill>
                  <a:srgbClr val="0D0060"/>
                </a:solidFill>
                <a:latin typeface="Comic Sans Bold"/>
              </a:rPr>
              <a:t>The technology used :</a:t>
            </a:r>
          </a:p>
          <a:p>
            <a:pPr marL="0" lvl="0" indent="0" algn="l">
              <a:lnSpc>
                <a:spcPts val="8093"/>
              </a:lnSpc>
              <a:spcBef>
                <a:spcPct val="0"/>
              </a:spcBef>
            </a:pPr>
            <a:r>
              <a:rPr lang="en-US" sz="6744" u="none" strike="noStrike">
                <a:solidFill>
                  <a:srgbClr val="0D0060"/>
                </a:solidFill>
                <a:latin typeface="Comic Sans Bold"/>
              </a:rPr>
              <a:t>           Power App</a:t>
            </a:r>
          </a:p>
        </p:txBody>
      </p:sp>
      <p:sp>
        <p:nvSpPr>
          <p:cNvPr id="10" name="Freeform 10"/>
          <p:cNvSpPr/>
          <p:nvPr/>
        </p:nvSpPr>
        <p:spPr>
          <a:xfrm>
            <a:off x="1519101" y="5201142"/>
            <a:ext cx="723093" cy="1279811"/>
          </a:xfrm>
          <a:custGeom>
            <a:avLst/>
            <a:gdLst/>
            <a:ahLst/>
            <a:cxnLst/>
            <a:rect l="l" t="t" r="r" b="b"/>
            <a:pathLst>
              <a:path w="723093" h="1279811">
                <a:moveTo>
                  <a:pt x="0" y="0"/>
                </a:moveTo>
                <a:lnTo>
                  <a:pt x="723094" y="0"/>
                </a:lnTo>
                <a:lnTo>
                  <a:pt x="723094" y="1279811"/>
                </a:lnTo>
                <a:lnTo>
                  <a:pt x="0" y="12798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2577588" y="5197157"/>
            <a:ext cx="394841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D0060"/>
                </a:solidFill>
                <a:latin typeface="Comic Sans"/>
              </a:rPr>
              <a:t>Support By GPS</a:t>
            </a:r>
          </a:p>
        </p:txBody>
      </p:sp>
      <p:sp>
        <p:nvSpPr>
          <p:cNvPr id="12" name="Freeform 12"/>
          <p:cNvSpPr/>
          <p:nvPr/>
        </p:nvSpPr>
        <p:spPr>
          <a:xfrm>
            <a:off x="1519101" y="8503714"/>
            <a:ext cx="723093" cy="1279811"/>
          </a:xfrm>
          <a:custGeom>
            <a:avLst/>
            <a:gdLst/>
            <a:ahLst/>
            <a:cxnLst/>
            <a:rect l="l" t="t" r="r" b="b"/>
            <a:pathLst>
              <a:path w="723093" h="1279811">
                <a:moveTo>
                  <a:pt x="0" y="0"/>
                </a:moveTo>
                <a:lnTo>
                  <a:pt x="723094" y="0"/>
                </a:lnTo>
                <a:lnTo>
                  <a:pt x="723094" y="1279811"/>
                </a:lnTo>
                <a:lnTo>
                  <a:pt x="0" y="12798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2577588" y="8498173"/>
            <a:ext cx="8439596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D0060"/>
                </a:solidFill>
                <a:latin typeface="Comic Sans"/>
              </a:rPr>
              <a:t>Connect to Database (SharePoint)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2550915">
            <a:off x="14415274" y="-3497475"/>
            <a:ext cx="10404999" cy="9052349"/>
          </a:xfrm>
          <a:custGeom>
            <a:avLst/>
            <a:gdLst/>
            <a:ahLst/>
            <a:cxnLst/>
            <a:rect l="l" t="t" r="r" b="b"/>
            <a:pathLst>
              <a:path w="10404999" h="9052349">
                <a:moveTo>
                  <a:pt x="0" y="0"/>
                </a:moveTo>
                <a:lnTo>
                  <a:pt x="10404999" y="0"/>
                </a:lnTo>
                <a:lnTo>
                  <a:pt x="10404999" y="9052350"/>
                </a:lnTo>
                <a:lnTo>
                  <a:pt x="0" y="90523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938744" y="2931294"/>
            <a:ext cx="914228" cy="914228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6036044" y="6257759"/>
            <a:ext cx="990604" cy="990604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2724297" y="2931294"/>
            <a:ext cx="914228" cy="914228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4336277" y="6257759"/>
            <a:ext cx="990604" cy="990604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7437D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1147762"/>
            <a:ext cx="16230600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3"/>
              </a:lnSpc>
              <a:spcBef>
                <a:spcPct val="0"/>
              </a:spcBef>
            </a:pPr>
            <a:r>
              <a:rPr lang="en-US" sz="6744" u="none" strike="noStrike">
                <a:solidFill>
                  <a:srgbClr val="0D0060"/>
                </a:solidFill>
                <a:latin typeface="Comic Sans Bold"/>
              </a:rPr>
              <a:t>Functionality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60370" y="4191461"/>
            <a:ext cx="6270976" cy="590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US" sz="3999" u="none" strike="noStrike">
                <a:solidFill>
                  <a:srgbClr val="0D0060"/>
                </a:solidFill>
                <a:latin typeface="Fraunces Semi-Bold"/>
              </a:rPr>
              <a:t>User Registration/Login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259485" y="8067675"/>
            <a:ext cx="4543724" cy="1190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D0060"/>
                </a:solidFill>
                <a:latin typeface="Fraunces Semi-Bold"/>
              </a:rPr>
              <a:t>Location and Nearby Parking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638525" y="7896225"/>
            <a:ext cx="3620775" cy="1871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911"/>
              </a:lnSpc>
              <a:spcBef>
                <a:spcPct val="0"/>
              </a:spcBef>
            </a:pPr>
            <a:r>
              <a:rPr lang="en-US" sz="4093">
                <a:solidFill>
                  <a:srgbClr val="0D0060"/>
                </a:solidFill>
                <a:latin typeface="Fraunces Semi-Bold"/>
              </a:rPr>
              <a:t>Automated Check-In and Check-Out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369348" y="4191461"/>
            <a:ext cx="4957533" cy="590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D0060"/>
                </a:solidFill>
                <a:latin typeface="Fraunces Semi-Bold"/>
              </a:rPr>
              <a:t>Reservation system</a:t>
            </a:r>
          </a:p>
        </p:txBody>
      </p:sp>
      <p:sp>
        <p:nvSpPr>
          <p:cNvPr id="16" name="Freeform 16"/>
          <p:cNvSpPr/>
          <p:nvPr/>
        </p:nvSpPr>
        <p:spPr>
          <a:xfrm rot="-8018874">
            <a:off x="-4396328" y="7144923"/>
            <a:ext cx="6459409" cy="7701233"/>
          </a:xfrm>
          <a:custGeom>
            <a:avLst/>
            <a:gdLst/>
            <a:ahLst/>
            <a:cxnLst/>
            <a:rect l="l" t="t" r="r" b="b"/>
            <a:pathLst>
              <a:path w="6459409" h="7701233">
                <a:moveTo>
                  <a:pt x="0" y="0"/>
                </a:moveTo>
                <a:lnTo>
                  <a:pt x="6459409" y="0"/>
                </a:lnTo>
                <a:lnTo>
                  <a:pt x="6459409" y="7701232"/>
                </a:lnTo>
                <a:lnTo>
                  <a:pt x="0" y="770123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338428">
            <a:off x="-6824184" y="-3380202"/>
            <a:ext cx="11603070" cy="13833765"/>
          </a:xfrm>
          <a:custGeom>
            <a:avLst/>
            <a:gdLst/>
            <a:ahLst/>
            <a:cxnLst/>
            <a:rect l="l" t="t" r="r" b="b"/>
            <a:pathLst>
              <a:path w="11603070" h="13833765">
                <a:moveTo>
                  <a:pt x="0" y="0"/>
                </a:moveTo>
                <a:lnTo>
                  <a:pt x="11603071" y="0"/>
                </a:lnTo>
                <a:lnTo>
                  <a:pt x="11603071" y="13833765"/>
                </a:lnTo>
                <a:lnTo>
                  <a:pt x="0" y="13833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4477796">
            <a:off x="-5137469" y="7026005"/>
            <a:ext cx="8229641" cy="6521990"/>
          </a:xfrm>
          <a:custGeom>
            <a:avLst/>
            <a:gdLst/>
            <a:ahLst/>
            <a:cxnLst/>
            <a:rect l="l" t="t" r="r" b="b"/>
            <a:pathLst>
              <a:path w="8229641" h="6521990">
                <a:moveTo>
                  <a:pt x="0" y="0"/>
                </a:moveTo>
                <a:lnTo>
                  <a:pt x="8229641" y="0"/>
                </a:lnTo>
                <a:lnTo>
                  <a:pt x="8229641" y="6521990"/>
                </a:lnTo>
                <a:lnTo>
                  <a:pt x="0" y="65219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6489630" y="1028700"/>
            <a:ext cx="4998720" cy="8567228"/>
            <a:chOff x="0" y="0"/>
            <a:chExt cx="774433" cy="132728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74433" cy="1327288"/>
            </a:xfrm>
            <a:custGeom>
              <a:avLst/>
              <a:gdLst/>
              <a:ahLst/>
              <a:cxnLst/>
              <a:rect l="l" t="t" r="r" b="b"/>
              <a:pathLst>
                <a:path w="774433" h="1327288">
                  <a:moveTo>
                    <a:pt x="35622" y="0"/>
                  </a:moveTo>
                  <a:lnTo>
                    <a:pt x="738811" y="0"/>
                  </a:lnTo>
                  <a:cubicBezTo>
                    <a:pt x="748258" y="0"/>
                    <a:pt x="757319" y="3753"/>
                    <a:pt x="763999" y="10433"/>
                  </a:cubicBezTo>
                  <a:cubicBezTo>
                    <a:pt x="770680" y="17114"/>
                    <a:pt x="774433" y="26174"/>
                    <a:pt x="774433" y="35622"/>
                  </a:cubicBezTo>
                  <a:lnTo>
                    <a:pt x="774433" y="1291666"/>
                  </a:lnTo>
                  <a:cubicBezTo>
                    <a:pt x="774433" y="1311339"/>
                    <a:pt x="758484" y="1327288"/>
                    <a:pt x="738811" y="1327288"/>
                  </a:cubicBezTo>
                  <a:lnTo>
                    <a:pt x="35622" y="1327288"/>
                  </a:lnTo>
                  <a:cubicBezTo>
                    <a:pt x="15948" y="1327288"/>
                    <a:pt x="0" y="1311339"/>
                    <a:pt x="0" y="1291666"/>
                  </a:cubicBezTo>
                  <a:lnTo>
                    <a:pt x="0" y="35622"/>
                  </a:lnTo>
                  <a:cubicBezTo>
                    <a:pt x="0" y="15948"/>
                    <a:pt x="15948" y="0"/>
                    <a:pt x="35622" y="0"/>
                  </a:cubicBezTo>
                  <a:close/>
                </a:path>
              </a:pathLst>
            </a:custGeom>
            <a:blipFill>
              <a:blip r:embed="rId6"/>
              <a:stretch>
                <a:fillRect t="-2205" b="-2205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2260580" y="1028700"/>
            <a:ext cx="4998720" cy="8567228"/>
            <a:chOff x="0" y="0"/>
            <a:chExt cx="774433" cy="132728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74433" cy="1327288"/>
            </a:xfrm>
            <a:custGeom>
              <a:avLst/>
              <a:gdLst/>
              <a:ahLst/>
              <a:cxnLst/>
              <a:rect l="l" t="t" r="r" b="b"/>
              <a:pathLst>
                <a:path w="774433" h="1327288">
                  <a:moveTo>
                    <a:pt x="35622" y="0"/>
                  </a:moveTo>
                  <a:lnTo>
                    <a:pt x="738811" y="0"/>
                  </a:lnTo>
                  <a:cubicBezTo>
                    <a:pt x="748258" y="0"/>
                    <a:pt x="757319" y="3753"/>
                    <a:pt x="763999" y="10433"/>
                  </a:cubicBezTo>
                  <a:cubicBezTo>
                    <a:pt x="770680" y="17114"/>
                    <a:pt x="774433" y="26174"/>
                    <a:pt x="774433" y="35622"/>
                  </a:cubicBezTo>
                  <a:lnTo>
                    <a:pt x="774433" y="1291666"/>
                  </a:lnTo>
                  <a:cubicBezTo>
                    <a:pt x="774433" y="1311339"/>
                    <a:pt x="758484" y="1327288"/>
                    <a:pt x="738811" y="1327288"/>
                  </a:cubicBezTo>
                  <a:lnTo>
                    <a:pt x="35622" y="1327288"/>
                  </a:lnTo>
                  <a:cubicBezTo>
                    <a:pt x="15948" y="1327288"/>
                    <a:pt x="0" y="1311339"/>
                    <a:pt x="0" y="1291666"/>
                  </a:cubicBezTo>
                  <a:lnTo>
                    <a:pt x="0" y="35622"/>
                  </a:lnTo>
                  <a:cubicBezTo>
                    <a:pt x="0" y="15948"/>
                    <a:pt x="15948" y="0"/>
                    <a:pt x="35622" y="0"/>
                  </a:cubicBezTo>
                  <a:close/>
                </a:path>
              </a:pathLst>
            </a:custGeom>
            <a:blipFill>
              <a:blip r:embed="rId7"/>
              <a:stretch>
                <a:fillRect t="-2364" b="-2364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-808196" y="4386929"/>
            <a:ext cx="6525597" cy="2098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749"/>
              </a:lnSpc>
            </a:pPr>
            <a:r>
              <a:rPr lang="en-US" sz="4374">
                <a:solidFill>
                  <a:srgbClr val="FFFFF3"/>
                </a:solidFill>
                <a:latin typeface="Comic Sans"/>
              </a:rPr>
              <a:t>Registration and</a:t>
            </a:r>
          </a:p>
          <a:p>
            <a:pPr algn="ctr">
              <a:lnSpc>
                <a:spcPts val="8749"/>
              </a:lnSpc>
              <a:spcBef>
                <a:spcPct val="0"/>
              </a:spcBef>
            </a:pPr>
            <a:r>
              <a:rPr lang="en-US" sz="4374">
                <a:solidFill>
                  <a:srgbClr val="FFFFF3"/>
                </a:solidFill>
                <a:latin typeface="Comic Sans"/>
              </a:rPr>
              <a:t> Login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193</Words>
  <Application>Microsoft Office PowerPoint</Application>
  <PresentationFormat>Custom</PresentationFormat>
  <Paragraphs>64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Comic Sans</vt:lpstr>
      <vt:lpstr>Arial</vt:lpstr>
      <vt:lpstr>Canva Sans Bold</vt:lpstr>
      <vt:lpstr>Calibri</vt:lpstr>
      <vt:lpstr>Comic Sans Bold</vt:lpstr>
      <vt:lpstr>Fraunces Semi-Bold</vt:lpstr>
      <vt:lpstr>Bukhari Script</vt:lpstr>
      <vt:lpstr>Fraunces Bold</vt:lpstr>
      <vt:lpstr>Fraunces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ParkNear: The Ultimate Parking Solution</dc:title>
  <dc:creator>TOSHIBA</dc:creator>
  <cp:lastModifiedBy>ولاء نافعة</cp:lastModifiedBy>
  <cp:revision>2</cp:revision>
  <dcterms:created xsi:type="dcterms:W3CDTF">2006-08-16T00:00:00Z</dcterms:created>
  <dcterms:modified xsi:type="dcterms:W3CDTF">2024-06-25T21:21:53Z</dcterms:modified>
  <dc:identifier>DAGHs5DMwLw</dc:identifier>
</cp:coreProperties>
</file>