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5"/>
  </p:notesMasterIdLst>
  <p:sldIdLst>
    <p:sldId id="280" r:id="rId2"/>
    <p:sldId id="263" r:id="rId3"/>
    <p:sldId id="275" r:id="rId4"/>
    <p:sldId id="276" r:id="rId5"/>
    <p:sldId id="264" r:id="rId6"/>
    <p:sldId id="265" r:id="rId7"/>
    <p:sldId id="296" r:id="rId8"/>
    <p:sldId id="267" r:id="rId9"/>
    <p:sldId id="277" r:id="rId10"/>
    <p:sldId id="297" r:id="rId11"/>
    <p:sldId id="278" r:id="rId12"/>
    <p:sldId id="298" r:id="rId13"/>
    <p:sldId id="301" r:id="rId14"/>
    <p:sldId id="300" r:id="rId15"/>
    <p:sldId id="268" r:id="rId16"/>
    <p:sldId id="285" r:id="rId17"/>
    <p:sldId id="286" r:id="rId18"/>
    <p:sldId id="287" r:id="rId19"/>
    <p:sldId id="289" r:id="rId20"/>
    <p:sldId id="290" r:id="rId21"/>
    <p:sldId id="303" r:id="rId22"/>
    <p:sldId id="293" r:id="rId23"/>
    <p:sldId id="294" r:id="rId24"/>
    <p:sldId id="295" r:id="rId25"/>
    <p:sldId id="304" r:id="rId26"/>
    <p:sldId id="257" r:id="rId27"/>
    <p:sldId id="260" r:id="rId28"/>
    <p:sldId id="283" r:id="rId29"/>
    <p:sldId id="261" r:id="rId30"/>
    <p:sldId id="262" r:id="rId31"/>
    <p:sldId id="282" r:id="rId32"/>
    <p:sldId id="305" r:id="rId33"/>
    <p:sldId id="30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6416" autoAdjust="0"/>
  </p:normalViewPr>
  <p:slideViewPr>
    <p:cSldViewPr>
      <p:cViewPr>
        <p:scale>
          <a:sx n="66" d="100"/>
          <a:sy n="66" d="100"/>
        </p:scale>
        <p:origin x="-63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1DFA69-6438-4DC5-B0C6-5E87AAA0ED46}" type="datetimeFigureOut">
              <a:rPr lang="en-US" smtClean="0"/>
              <a:pPr/>
              <a:t>6/3/2014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B04DB7-5A42-41CD-846F-0026B7CCC6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Where </a:t>
            </a:r>
            <a:r>
              <a:rPr lang="en-US" sz="1200" kern="1200" dirty="0" err="1" smtClean="0">
                <a:solidFill>
                  <a:schemeClr val="tx1"/>
                </a:solidFill>
                <a:latin typeface="+mn-lt"/>
                <a:ea typeface="+mn-ea"/>
                <a:cs typeface="+mn-cs"/>
              </a:rPr>
              <a:t>Ppeak</a:t>
            </a:r>
            <a:r>
              <a:rPr lang="en-US" sz="1200" kern="1200" dirty="0" smtClean="0">
                <a:solidFill>
                  <a:schemeClr val="tx1"/>
                </a:solidFill>
                <a:latin typeface="+mn-lt"/>
                <a:ea typeface="+mn-ea"/>
                <a:cs typeface="+mn-cs"/>
              </a:rPr>
              <a:t> represents peak output power, P average means average output power. E ∙ denotes the expected value; </a:t>
            </a:r>
            <a:r>
              <a:rPr lang="en-US" sz="1200" kern="1200" dirty="0" err="1" smtClean="0">
                <a:solidFill>
                  <a:schemeClr val="tx1"/>
                </a:solidFill>
                <a:latin typeface="+mn-lt"/>
                <a:ea typeface="+mn-ea"/>
                <a:cs typeface="+mn-cs"/>
              </a:rPr>
              <a:t>Xn</a:t>
            </a:r>
            <a:r>
              <a:rPr lang="en-US" sz="1200" kern="1200" dirty="0" smtClean="0">
                <a:solidFill>
                  <a:schemeClr val="tx1"/>
                </a:solidFill>
                <a:latin typeface="+mn-lt"/>
                <a:ea typeface="+mn-ea"/>
                <a:cs typeface="+mn-cs"/>
              </a:rPr>
              <a:t> represents the transmitted OFDM signals which are obtained by taking IFFT operation on modulated input symbols </a:t>
            </a:r>
            <a:r>
              <a:rPr lang="en-US" sz="1200" kern="1200" dirty="0" err="1" smtClean="0">
                <a:solidFill>
                  <a:schemeClr val="tx1"/>
                </a:solidFill>
                <a:latin typeface="+mn-lt"/>
                <a:ea typeface="+mn-ea"/>
                <a:cs typeface="+mn-cs"/>
              </a:rPr>
              <a:t>Xk</a:t>
            </a:r>
            <a:endParaRPr lang="en-US" dirty="0"/>
          </a:p>
        </p:txBody>
      </p:sp>
      <p:sp>
        <p:nvSpPr>
          <p:cNvPr id="4" name="Slide Number Placeholder 3"/>
          <p:cNvSpPr>
            <a:spLocks noGrp="1"/>
          </p:cNvSpPr>
          <p:nvPr>
            <p:ph type="sldNum" sz="quarter" idx="10"/>
          </p:nvPr>
        </p:nvSpPr>
        <p:spPr/>
        <p:txBody>
          <a:bodyPr/>
          <a:lstStyle/>
          <a:p>
            <a:fld id="{E6B04DB7-5A42-41CD-846F-0026B7CCC67D}"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If there are no measures to reduce the high PAPR, MIMO-OFDM system could face serious restriction for practical applications. </a:t>
            </a:r>
          </a:p>
          <a:p>
            <a:endParaRPr lang="en-US" dirty="0"/>
          </a:p>
        </p:txBody>
      </p:sp>
      <p:sp>
        <p:nvSpPr>
          <p:cNvPr id="4" name="Slide Number Placeholder 3"/>
          <p:cNvSpPr>
            <a:spLocks noGrp="1"/>
          </p:cNvSpPr>
          <p:nvPr>
            <p:ph type="sldNum" sz="quarter" idx="10"/>
          </p:nvPr>
        </p:nvSpPr>
        <p:spPr/>
        <p:txBody>
          <a:bodyPr/>
          <a:lstStyle/>
          <a:p>
            <a:fld id="{E6B04DB7-5A42-41CD-846F-0026B7CCC67D}"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6B04DB7-5A42-41CD-846F-0026B7CCC67D}"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Where the symbol * represents the complex conjugate. Therefore, s1* is the complex conjugate of s1. The encoders outputs are transmitted in two consecutive transmission periods from the two transmit antennas. In the first transmission period, the signal s1 is transmitted from antenna one and the signal s2 is transmitted from antenna two, simultaneously. In the second transmission period, the signal - s2* is transmitted from antenna one and the signal s1 is transmitted from antenna two.</a:t>
            </a:r>
            <a:endParaRPr lang="en-US" dirty="0"/>
          </a:p>
        </p:txBody>
      </p:sp>
      <p:sp>
        <p:nvSpPr>
          <p:cNvPr id="4" name="Slide Number Placeholder 3"/>
          <p:cNvSpPr>
            <a:spLocks noGrp="1"/>
          </p:cNvSpPr>
          <p:nvPr>
            <p:ph type="sldNum" sz="quarter" idx="10"/>
          </p:nvPr>
        </p:nvSpPr>
        <p:spPr/>
        <p:txBody>
          <a:bodyPr/>
          <a:lstStyle/>
          <a:p>
            <a:fld id="{E6B04DB7-5A42-41CD-846F-0026B7CCC67D}" type="slidenum">
              <a:rPr lang="en-US" smtClean="0"/>
              <a:pPr/>
              <a:t>27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we implement the system (OFDM) by using STBC we notice that there is some enhancement in PAPR</a:t>
            </a:r>
            <a:endParaRPr lang="en-US" dirty="0"/>
          </a:p>
        </p:txBody>
      </p:sp>
      <p:sp>
        <p:nvSpPr>
          <p:cNvPr id="4" name="Slide Number Placeholder 3"/>
          <p:cNvSpPr>
            <a:spLocks noGrp="1"/>
          </p:cNvSpPr>
          <p:nvPr>
            <p:ph type="sldNum" sz="quarter" idx="10"/>
          </p:nvPr>
        </p:nvSpPr>
        <p:spPr/>
        <p:txBody>
          <a:bodyPr/>
          <a:lstStyle/>
          <a:p>
            <a:fld id="{E6B04DB7-5A42-41CD-846F-0026B7CCC67D}" type="slidenum">
              <a:rPr lang="en-US" smtClean="0"/>
              <a:pPr/>
              <a:t>29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simulation of PAPR using SLM with N=1024 and different values of M by using SISO versus MISO system</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6B04DB7-5A42-41CD-846F-0026B7CCC67D}"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B6B3012-9136-410A-B89C-7A2A785A39D0}" type="datetimeFigureOut">
              <a:rPr lang="en-US" smtClean="0"/>
              <a:pPr/>
              <a:t>6/3/2014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3AFED7C-FB03-456C-B178-8845FEFDF10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AFED7C-FB03-456C-B178-8845FEFDF1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AFED7C-FB03-456C-B178-8845FEFDF1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AFED7C-FB03-456C-B178-8845FEFDF10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AFED7C-FB03-456C-B178-8845FEFDF10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3AFED7C-FB03-456C-B178-8845FEFDF10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3AFED7C-FB03-456C-B178-8845FEFDF1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AFED7C-FB03-456C-B178-8845FEFDF10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B6B3012-9136-410A-B89C-7A2A785A39D0}" type="datetimeFigureOut">
              <a:rPr lang="en-US" smtClean="0"/>
              <a:pPr/>
              <a:t>6/3/2014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AFED7C-FB03-456C-B178-8845FEFDF1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B6B3012-9136-410A-B89C-7A2A785A39D0}" type="datetimeFigureOut">
              <a:rPr lang="en-US" smtClean="0"/>
              <a:pPr/>
              <a:t>6/3/2014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3AFED7C-FB03-456C-B178-8845FEFDF1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B6B3012-9136-410A-B89C-7A2A785A39D0}" type="datetimeFigureOut">
              <a:rPr lang="en-US" smtClean="0"/>
              <a:pPr/>
              <a:t>6/3/2014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3AFED7C-FB03-456C-B178-8845FEFDF10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B6B3012-9136-410A-B89C-7A2A785A39D0}" type="datetimeFigureOut">
              <a:rPr lang="en-US" smtClean="0"/>
              <a:pPr/>
              <a:t>6/3/2014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3AFED7C-FB03-456C-B178-8845FEFDF10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nSpc>
                <a:spcPct val="90000"/>
              </a:lnSpc>
              <a:buNone/>
            </a:pPr>
            <a:r>
              <a:rPr lang="en-US" altLang="zh-CN" sz="2800" b="1" dirty="0" smtClean="0"/>
              <a:t> </a:t>
            </a:r>
          </a:p>
          <a:p>
            <a:pPr marL="0" indent="0">
              <a:lnSpc>
                <a:spcPct val="90000"/>
              </a:lnSpc>
              <a:buNone/>
            </a:pPr>
            <a:endParaRPr lang="en-US" altLang="zh-CN" sz="2800" b="1" dirty="0" smtClean="0"/>
          </a:p>
          <a:p>
            <a:pPr marL="0" indent="0">
              <a:lnSpc>
                <a:spcPct val="90000"/>
              </a:lnSpc>
              <a:buNone/>
            </a:pPr>
            <a:endParaRPr lang="en-US" altLang="zh-CN" sz="2400" b="1" dirty="0" smtClean="0">
              <a:latin typeface="Times New Roman" pitchFamily="18" charset="0"/>
              <a:cs typeface="Times New Roman" pitchFamily="18" charset="0"/>
            </a:endParaRPr>
          </a:p>
          <a:p>
            <a:pPr marL="0" indent="0">
              <a:lnSpc>
                <a:spcPct val="90000"/>
              </a:lnSpc>
              <a:buNone/>
            </a:pPr>
            <a:endParaRPr lang="en-US" altLang="zh-CN" sz="2400" b="1" dirty="0" smtClean="0">
              <a:latin typeface="Times New Roman" pitchFamily="18" charset="0"/>
              <a:cs typeface="Times New Roman" pitchFamily="18" charset="0"/>
            </a:endParaRPr>
          </a:p>
          <a:p>
            <a:pPr marL="0" indent="0">
              <a:lnSpc>
                <a:spcPct val="90000"/>
              </a:lnSpc>
              <a:buNone/>
            </a:pPr>
            <a:endParaRPr lang="en-US" altLang="zh-CN" sz="2400" b="1" dirty="0" smtClean="0">
              <a:latin typeface="Times New Roman" pitchFamily="18" charset="0"/>
              <a:cs typeface="Times New Roman" pitchFamily="18" charset="0"/>
            </a:endParaRPr>
          </a:p>
          <a:p>
            <a:pPr marL="0" indent="0">
              <a:lnSpc>
                <a:spcPct val="90000"/>
              </a:lnSpc>
              <a:buNone/>
            </a:pPr>
            <a:r>
              <a:rPr lang="en-US" altLang="zh-CN" sz="2400" b="1" dirty="0" smtClean="0">
                <a:latin typeface="Times New Roman" pitchFamily="18" charset="0"/>
                <a:cs typeface="Times New Roman" pitchFamily="18" charset="0"/>
              </a:rPr>
              <a:t>Presented by: </a:t>
            </a:r>
          </a:p>
          <a:p>
            <a:pPr marL="0" indent="0">
              <a:lnSpc>
                <a:spcPct val="90000"/>
              </a:lnSpc>
              <a:buNone/>
            </a:pPr>
            <a:r>
              <a:rPr lang="en-US" altLang="zh-CN" sz="2400" b="1" dirty="0" smtClean="0">
                <a:latin typeface="Times New Roman" pitchFamily="18" charset="0"/>
                <a:cs typeface="Times New Roman" pitchFamily="18" charset="0"/>
              </a:rPr>
              <a:t>                                Sawsan Qasem   </a:t>
            </a:r>
          </a:p>
          <a:p>
            <a:pPr marL="0" indent="0">
              <a:lnSpc>
                <a:spcPct val="90000"/>
              </a:lnSpc>
              <a:buNone/>
            </a:pPr>
            <a:r>
              <a:rPr lang="en-US" altLang="zh-CN" sz="2400" b="1" dirty="0" smtClean="0">
                <a:latin typeface="Times New Roman" pitchFamily="18" charset="0"/>
                <a:cs typeface="Times New Roman" pitchFamily="18" charset="0"/>
              </a:rPr>
              <a:t>                                 Ghada Adnan </a:t>
            </a:r>
          </a:p>
          <a:p>
            <a:pPr marL="0" indent="0">
              <a:lnSpc>
                <a:spcPct val="90000"/>
              </a:lnSpc>
              <a:buNone/>
            </a:pPr>
            <a:r>
              <a:rPr lang="en-US" altLang="zh-CN" sz="2400" b="1" dirty="0" smtClean="0">
                <a:latin typeface="Times New Roman" pitchFamily="18" charset="0"/>
                <a:cs typeface="Times New Roman" pitchFamily="18" charset="0"/>
              </a:rPr>
              <a:t>                                 Rana Jawabry</a:t>
            </a:r>
          </a:p>
          <a:p>
            <a:pPr marL="0" indent="0">
              <a:lnSpc>
                <a:spcPct val="90000"/>
              </a:lnSpc>
              <a:buNone/>
            </a:pPr>
            <a:endParaRPr lang="en-US" altLang="zh-CN" sz="2400" b="1" dirty="0" smtClean="0"/>
          </a:p>
          <a:p>
            <a:pPr marL="0" indent="0">
              <a:lnSpc>
                <a:spcPct val="90000"/>
              </a:lnSpc>
              <a:buNone/>
            </a:pPr>
            <a:r>
              <a:rPr lang="en-US" altLang="zh-CN" sz="2400" b="1" dirty="0" smtClean="0">
                <a:latin typeface="Times New Roman" pitchFamily="18" charset="0"/>
                <a:cs typeface="Times New Roman" pitchFamily="18" charset="0"/>
              </a:rPr>
              <a:t>                                 Submitted to:</a:t>
            </a:r>
          </a:p>
          <a:p>
            <a:pPr marL="0" indent="0">
              <a:lnSpc>
                <a:spcPct val="90000"/>
              </a:lnSpc>
              <a:buNone/>
            </a:pPr>
            <a:r>
              <a:rPr lang="en-US" altLang="zh-CN" sz="2400" b="1" dirty="0" smtClean="0">
                <a:latin typeface="Times New Roman" pitchFamily="18" charset="0"/>
                <a:cs typeface="Times New Roman" pitchFamily="18" charset="0"/>
              </a:rPr>
              <a:t>                               Dr. </a:t>
            </a:r>
            <a:r>
              <a:rPr lang="en-US" altLang="zh-CN" sz="2400" b="1" dirty="0" err="1" smtClean="0">
                <a:latin typeface="Times New Roman" pitchFamily="18" charset="0"/>
                <a:cs typeface="Times New Roman" pitchFamily="18" charset="0"/>
              </a:rPr>
              <a:t>Yousef</a:t>
            </a:r>
            <a:r>
              <a:rPr lang="en-US" altLang="zh-CN" sz="2400" b="1" dirty="0" smtClean="0">
                <a:latin typeface="Times New Roman" pitchFamily="18" charset="0"/>
                <a:cs typeface="Times New Roman" pitchFamily="18" charset="0"/>
              </a:rPr>
              <a:t> </a:t>
            </a:r>
            <a:r>
              <a:rPr lang="en-US" altLang="zh-CN" sz="2400" b="1" dirty="0" err="1" smtClean="0">
                <a:latin typeface="Times New Roman" pitchFamily="18" charset="0"/>
                <a:cs typeface="Times New Roman" pitchFamily="18" charset="0"/>
              </a:rPr>
              <a:t>Dama</a:t>
            </a:r>
            <a:r>
              <a:rPr lang="en-US" altLang="zh-CN" sz="2400" b="1"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pic>
        <p:nvPicPr>
          <p:cNvPr id="4" name="Picture 3" descr="C:\Users\HP\AppData\Local\Temp\ksohtml\wps_clip_image-28536.png"/>
          <p:cNvPicPr/>
          <p:nvPr/>
        </p:nvPicPr>
        <p:blipFill>
          <a:blip r:embed="rId2" cstate="print"/>
          <a:srcRect/>
          <a:stretch>
            <a:fillRect/>
          </a:stretch>
        </p:blipFill>
        <p:spPr bwMode="auto">
          <a:xfrm>
            <a:off x="3124200" y="228600"/>
            <a:ext cx="2743200" cy="1600200"/>
          </a:xfrm>
          <a:prstGeom prst="rect">
            <a:avLst/>
          </a:prstGeom>
          <a:noFill/>
          <a:ln w="9525">
            <a:noFill/>
            <a:miter lim="800000"/>
            <a:headEnd/>
            <a:tailEnd/>
          </a:ln>
        </p:spPr>
      </p:pic>
      <p:sp>
        <p:nvSpPr>
          <p:cNvPr id="46081" name="Rectangle 1"/>
          <p:cNvSpPr>
            <a:spLocks noChangeArrowheads="1"/>
          </p:cNvSpPr>
          <p:nvPr/>
        </p:nvSpPr>
        <p:spPr bwMode="auto">
          <a:xfrm>
            <a:off x="304800" y="1710935"/>
            <a:ext cx="8839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Monotype Corsiva" pitchFamily="66" charset="0"/>
                <a:ea typeface="Times New Roman" pitchFamily="18" charset="0"/>
                <a:cs typeface="Arial" pitchFamily="34" charset="0"/>
              </a:rPr>
              <a:t>   “ </a:t>
            </a:r>
            <a:r>
              <a:rPr kumimoji="0" lang="en-US" sz="3600" b="1" i="0" u="none" strike="noStrike" cap="none" normalizeH="0" dirty="0" smtClean="0">
                <a:ln>
                  <a:noFill/>
                </a:ln>
                <a:solidFill>
                  <a:schemeClr val="tx1"/>
                </a:solidFill>
                <a:effectLst/>
                <a:latin typeface="Monotype Corsiva" pitchFamily="66" charset="0"/>
                <a:ea typeface="Times New Roman" pitchFamily="18" charset="0"/>
                <a:cs typeface="Arial" pitchFamily="34" charset="0"/>
              </a:rPr>
              <a:t>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PAPR Reduction using SLM &amp; PTS  ”</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609600" y="533400"/>
            <a:ext cx="78486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609600" y="304800"/>
            <a:ext cx="76200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381000" y="457200"/>
            <a:ext cx="84582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PAPR  (dB) for SLM for different values of M and N</a:t>
            </a:r>
            <a:endParaRPr lang="en-US" sz="3000" dirty="0">
              <a:solidFill>
                <a:schemeClr val="tx1"/>
              </a:solidFill>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066800" y="1600200"/>
          <a:ext cx="7543800" cy="4800598"/>
        </p:xfrm>
        <a:graphic>
          <a:graphicData uri="http://schemas.openxmlformats.org/drawingml/2006/table">
            <a:tbl>
              <a:tblPr/>
              <a:tblGrid>
                <a:gridCol w="1257300"/>
                <a:gridCol w="1257300"/>
                <a:gridCol w="1257300"/>
                <a:gridCol w="1257300"/>
                <a:gridCol w="1257300"/>
                <a:gridCol w="1257300"/>
              </a:tblGrid>
              <a:tr h="675084">
                <a:tc>
                  <a:txBody>
                    <a:bodyPr/>
                    <a:lstStyle/>
                    <a:p>
                      <a:pPr marL="0" marR="0">
                        <a:lnSpc>
                          <a:spcPct val="115000"/>
                        </a:lnSpc>
                        <a:spcBef>
                          <a:spcPts val="0"/>
                        </a:spcBef>
                        <a:spcAft>
                          <a:spcPts val="1000"/>
                        </a:spcAft>
                      </a:pPr>
                      <a:endParaRPr lang="en-US" sz="1800" kern="1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PAPR(dB)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5084">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256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520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084">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Origin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10.74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11.62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11.03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11.61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084">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M=2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9.214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9.262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9.876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10.82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084">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M=4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8.081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8.579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9.457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9.811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589">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M=8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7.461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7.944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8.552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8.965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9.305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589">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M=16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7.023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7.577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a:latin typeface="Times New Roman" pitchFamily="18" charset="0"/>
                          <a:ea typeface="Calibri"/>
                          <a:cs typeface="Times New Roman" pitchFamily="18" charset="0"/>
                        </a:rPr>
                        <a:t>        8.009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kern="100" dirty="0">
                          <a:latin typeface="Times New Roman" pitchFamily="18" charset="0"/>
                          <a:ea typeface="Calibri"/>
                          <a:cs typeface="Times New Roman" pitchFamily="18" charset="0"/>
                        </a:rPr>
                        <a:t>       8.989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SLM PAPR reduction efficiency for different values of M and N</a:t>
            </a:r>
            <a:endParaRPr lang="en-US" sz="3000" dirty="0">
              <a:solidFill>
                <a:schemeClr val="tx1"/>
              </a:solidFill>
              <a:effectLst/>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609599" y="1600200"/>
          <a:ext cx="8001000" cy="4571998"/>
        </p:xfrm>
        <a:graphic>
          <a:graphicData uri="http://schemas.openxmlformats.org/drawingml/2006/table">
            <a:tbl>
              <a:tblPr/>
              <a:tblGrid>
                <a:gridCol w="1309603"/>
                <a:gridCol w="1309603"/>
                <a:gridCol w="1309603"/>
                <a:gridCol w="1309603"/>
                <a:gridCol w="1309603"/>
                <a:gridCol w="1452985"/>
              </a:tblGrid>
              <a:tr h="766396">
                <a:tc>
                  <a:txBody>
                    <a:bodyPr/>
                    <a:lstStyle/>
                    <a:p>
                      <a:pPr marL="0" marR="0" algn="just">
                        <a:lnSpc>
                          <a:spcPct val="115000"/>
                        </a:lnSpc>
                        <a:spcBef>
                          <a:spcPts val="0"/>
                        </a:spcBef>
                        <a:spcAft>
                          <a:spcPts val="1000"/>
                        </a:spcAft>
                        <a:tabLst>
                          <a:tab pos="1695450" algn="l"/>
                        </a:tabLst>
                      </a:pPr>
                      <a:endParaRPr lang="en-US" sz="1800" kern="100" dirty="0">
                        <a:solidFill>
                          <a:schemeClr val="tx1"/>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1000"/>
                        </a:spcAft>
                        <a:tabLst>
                          <a:tab pos="1695450" algn="l"/>
                        </a:tabLst>
                      </a:pPr>
                      <a:r>
                        <a:rPr lang="en-US" sz="1800" kern="100" dirty="0">
                          <a:solidFill>
                            <a:schemeClr val="tx1"/>
                          </a:solidFill>
                          <a:latin typeface="Times New Roman"/>
                          <a:ea typeface="Calibri"/>
                          <a:cs typeface="Tahoma"/>
                        </a:rPr>
                        <a:t>                        SLM  PAPR  reduction efficiency</a:t>
                      </a:r>
                      <a:endParaRPr lang="en-US" sz="1800" kern="100" dirty="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3207">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N</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64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128</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256</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512</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1024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M=2</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14.209 %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20.29 %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10.46 %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13.35 %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5.09 %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3207">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24.76 %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26.17 %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17.34 %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18.54 %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13.94 %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M=8</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30.53 %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31.64 %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22.47 %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22.78 %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18.38 %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M=16</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39.56 %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34.79 %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27.39 %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26.53 %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dirty="0">
                          <a:solidFill>
                            <a:schemeClr val="tx1"/>
                          </a:solidFill>
                          <a:latin typeface="Times New Roman"/>
                          <a:ea typeface="Calibri"/>
                          <a:cs typeface="Tahoma"/>
                        </a:rPr>
                        <a:t>     21.15 %</a:t>
                      </a:r>
                      <a:endParaRPr lang="en-US" sz="1800" kern="100" dirty="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latin typeface="Times New Roman" pitchFamily="18" charset="0"/>
                <a:cs typeface="Times New Roman" pitchFamily="18" charset="0"/>
              </a:rPr>
              <a:t>Is one of the most important techniques for reducing the peak to average power ratio (PAPR) in OFDM systems.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The basic idea of partial transmit sequences algorithm is divide the original OFDM sequence into several sub-sequences , and for each sub-sequence , multiplied by different weights until an optimum value is chosen .</a:t>
            </a:r>
          </a:p>
          <a:p>
            <a:endParaRPr lang="en-US" sz="24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rmAutofit/>
          </a:bodyPr>
          <a:lstStyle/>
          <a:p>
            <a:r>
              <a:rPr lang="en-US" sz="3200" b="1" dirty="0" smtClean="0">
                <a:solidFill>
                  <a:schemeClr val="tx1"/>
                </a:solidFill>
                <a:effectLst/>
                <a:latin typeface="Times New Roman" pitchFamily="18" charset="0"/>
                <a:cs typeface="Times New Roman" pitchFamily="18" charset="0"/>
              </a:rPr>
              <a:t>Partial Transmit sequence (PTS)</a:t>
            </a:r>
            <a:endParaRPr lang="en-US" sz="3200" dirty="0">
              <a:solidFill>
                <a:schemeClr val="tx1"/>
              </a:solidFill>
              <a:effectLst/>
              <a:latin typeface="Times New Roman" pitchFamily="18" charset="0"/>
              <a:cs typeface="Times New Roman" pitchFamily="18" charset="0"/>
            </a:endParaRP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tx1"/>
                </a:solidFill>
                <a:effectLst/>
                <a:latin typeface="Times New Roman" pitchFamily="18" charset="0"/>
                <a:cs typeface="Times New Roman" pitchFamily="18" charset="0"/>
              </a:rPr>
              <a:t>Partial Transmit sequence (PTS)</a:t>
            </a:r>
            <a:endParaRPr lang="en-US" sz="3600" dirty="0">
              <a:solidFill>
                <a:schemeClr val="tx1"/>
              </a:solidFill>
              <a:effectLst/>
            </a:endParaRPr>
          </a:p>
        </p:txBody>
      </p:sp>
      <p:pic>
        <p:nvPicPr>
          <p:cNvPr id="4" name="Picture 3"/>
          <p:cNvPicPr/>
          <p:nvPr/>
        </p:nvPicPr>
        <p:blipFill>
          <a:blip r:embed="rId2" cstate="print"/>
          <a:srcRect l="8333" t="19146" r="5674" b="12297"/>
          <a:stretch>
            <a:fillRect/>
          </a:stretch>
        </p:blipFill>
        <p:spPr bwMode="auto">
          <a:xfrm>
            <a:off x="381000" y="1524000"/>
            <a:ext cx="83058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b="1" dirty="0" smtClean="0">
                <a:solidFill>
                  <a:schemeClr val="tx1"/>
                </a:solidFill>
                <a:effectLst/>
                <a:latin typeface="Times New Roman" pitchFamily="18" charset="0"/>
                <a:cs typeface="Times New Roman" pitchFamily="18" charset="0"/>
              </a:rPr>
              <a:t>Results of PTS </a:t>
            </a:r>
            <a:endParaRPr lang="en-US" sz="3600" b="1" dirty="0">
              <a:solidFill>
                <a:schemeClr val="tx1"/>
              </a:solidFill>
              <a:effectLst/>
            </a:endParaRPr>
          </a:p>
        </p:txBody>
      </p:sp>
      <p:pic>
        <p:nvPicPr>
          <p:cNvPr id="4" name="Picture 3"/>
          <p:cNvPicPr/>
          <p:nvPr/>
        </p:nvPicPr>
        <p:blipFill>
          <a:blip r:embed="rId2" cstate="print"/>
          <a:srcRect/>
          <a:stretch>
            <a:fillRect/>
          </a:stretch>
        </p:blipFill>
        <p:spPr bwMode="auto">
          <a:xfrm>
            <a:off x="609600" y="1143000"/>
            <a:ext cx="80772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457200" y="457200"/>
            <a:ext cx="8229599"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fontScale="90000"/>
          </a:bodyPr>
          <a:lstStyle/>
          <a:p>
            <a:r>
              <a:rPr lang="en-US" b="1" dirty="0" smtClean="0"/>
              <a:t/>
            </a:r>
            <a:br>
              <a:rPr lang="en-US" b="1" dirty="0" smtClean="0"/>
            </a:br>
            <a:r>
              <a:rPr lang="en-US" sz="4000" b="1" dirty="0" smtClean="0">
                <a:solidFill>
                  <a:schemeClr val="tx1"/>
                </a:solidFill>
                <a:effectLst/>
                <a:latin typeface="Times New Roman" pitchFamily="18" charset="0"/>
                <a:cs typeface="Times New Roman" pitchFamily="18" charset="0"/>
              </a:rPr>
              <a:t>Comparison </a:t>
            </a:r>
            <a:r>
              <a:rPr lang="en-US" sz="4000" b="1" dirty="0">
                <a:solidFill>
                  <a:schemeClr val="tx1"/>
                </a:solidFill>
                <a:effectLst/>
                <a:latin typeface="Times New Roman" pitchFamily="18" charset="0"/>
                <a:cs typeface="Times New Roman" pitchFamily="18" charset="0"/>
              </a:rPr>
              <a:t>of SLM and PTS Algorithm</a:t>
            </a:r>
            <a:r>
              <a:rPr lang="en-US" b="1" dirty="0">
                <a:solidFill>
                  <a:schemeClr val="tx1"/>
                </a:solidFill>
                <a:effectLst/>
              </a:rPr>
              <a:t/>
            </a:r>
            <a:br>
              <a:rPr lang="en-US" b="1" dirty="0">
                <a:solidFill>
                  <a:schemeClr val="tx1"/>
                </a:solidFill>
                <a:effectLst/>
              </a:rPr>
            </a:br>
            <a:endParaRPr lang="en-US" dirty="0">
              <a:solidFill>
                <a:schemeClr val="tx1"/>
              </a:solidFill>
              <a:effectLst/>
            </a:endParaRPr>
          </a:p>
        </p:txBody>
      </p:sp>
      <p:sp>
        <p:nvSpPr>
          <p:cNvPr id="3" name="Content Placeholder 2"/>
          <p:cNvSpPr>
            <a:spLocks noGrp="1"/>
          </p:cNvSpPr>
          <p:nvPr>
            <p:ph idx="1"/>
          </p:nvPr>
        </p:nvSpPr>
        <p:spPr>
          <a:xfrm>
            <a:off x="457200" y="1676400"/>
            <a:ext cx="8229600" cy="4525963"/>
          </a:xfrm>
        </p:spPr>
        <p:txBody>
          <a:bodyPr/>
          <a:lstStyle/>
          <a:p>
            <a:pPr marL="514350" indent="-514350">
              <a:buFont typeface="Wingdings" pitchFamily="2" charset="2"/>
              <a:buChar char="Ø"/>
            </a:pPr>
            <a:r>
              <a:rPr lang="en-US" dirty="0" smtClean="0">
                <a:latin typeface="Times New Roman" pitchFamily="18" charset="0"/>
                <a:cs typeface="Times New Roman" pitchFamily="18" charset="0"/>
              </a:rPr>
              <a:t>Comparison </a:t>
            </a:r>
            <a:r>
              <a:rPr lang="en-US" dirty="0">
                <a:latin typeface="Times New Roman" pitchFamily="18" charset="0"/>
                <a:cs typeface="Times New Roman" pitchFamily="18" charset="0"/>
              </a:rPr>
              <a:t>of auxiliary </a:t>
            </a:r>
            <a:r>
              <a:rPr lang="en-US" dirty="0" smtClean="0">
                <a:latin typeface="Times New Roman" pitchFamily="18" charset="0"/>
                <a:cs typeface="Times New Roman" pitchFamily="18" charset="0"/>
              </a:rPr>
              <a:t>information.</a:t>
            </a:r>
            <a:endParaRPr lang="en-US" dirty="0">
              <a:latin typeface="Times New Roman" pitchFamily="18" charset="0"/>
              <a:cs typeface="Times New Roman" pitchFamily="18" charset="0"/>
            </a:endParaRPr>
          </a:p>
          <a:p>
            <a:pPr marL="514350" indent="-514350">
              <a:buFont typeface="Wingdings" pitchFamily="2" charset="2"/>
              <a:buChar char="Ø"/>
            </a:pPr>
            <a:r>
              <a:rPr lang="en-US" dirty="0" smtClean="0">
                <a:latin typeface="Times New Roman" pitchFamily="18" charset="0"/>
                <a:cs typeface="Times New Roman" pitchFamily="18" charset="0"/>
              </a:rPr>
              <a:t>Comparison </a:t>
            </a:r>
            <a:r>
              <a:rPr lang="en-US" dirty="0">
                <a:latin typeface="Times New Roman" pitchFamily="18" charset="0"/>
                <a:cs typeface="Times New Roman" pitchFamily="18" charset="0"/>
              </a:rPr>
              <a:t>of PAPR reduction </a:t>
            </a:r>
            <a:r>
              <a:rPr lang="en-US" dirty="0" smtClean="0">
                <a:latin typeface="Times New Roman" pitchFamily="18" charset="0"/>
                <a:cs typeface="Times New Roman" pitchFamily="18" charset="0"/>
              </a:rPr>
              <a:t>performances between </a:t>
            </a:r>
            <a:r>
              <a:rPr lang="en-US" dirty="0">
                <a:latin typeface="Times New Roman" pitchFamily="18" charset="0"/>
                <a:cs typeface="Times New Roman" pitchFamily="18" charset="0"/>
              </a:rPr>
              <a:t>SLM and PTS </a:t>
            </a:r>
            <a:r>
              <a:rPr lang="en-US" dirty="0" smtClean="0">
                <a:latin typeface="Times New Roman" pitchFamily="18" charset="0"/>
                <a:cs typeface="Times New Roman" pitchFamily="18" charset="0"/>
              </a:rPr>
              <a:t>method</a:t>
            </a:r>
            <a:endParaRPr lang="en-US" dirty="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19200"/>
            <a:ext cx="8153400" cy="4788091"/>
          </a:xfrm>
        </p:spPr>
        <p:txBody>
          <a:bodyPr/>
          <a:lstStyle/>
          <a:p>
            <a:pPr>
              <a:buClr>
                <a:schemeClr val="tx1"/>
              </a:buClr>
              <a:buFont typeface="Wingdings" pitchFamily="2" charset="2"/>
              <a:buChar char="ü"/>
            </a:pPr>
            <a:r>
              <a:rPr lang="en-US" sz="3200" dirty="0" smtClean="0">
                <a:latin typeface="Times New Roman" pitchFamily="18" charset="0"/>
                <a:cs typeface="Times New Roman" pitchFamily="18" charset="0"/>
              </a:rPr>
              <a:t> Introduction to PAPR </a:t>
            </a:r>
          </a:p>
          <a:p>
            <a:pPr>
              <a:buClr>
                <a:schemeClr val="tx1"/>
              </a:buClr>
              <a:buFont typeface="Wingdings" pitchFamily="2" charset="2"/>
              <a:buChar char="ü"/>
            </a:pPr>
            <a:r>
              <a:rPr lang="en-US" sz="3200" dirty="0" smtClean="0">
                <a:latin typeface="Times New Roman" pitchFamily="18" charset="0"/>
                <a:cs typeface="Times New Roman" pitchFamily="18" charset="0"/>
              </a:rPr>
              <a:t> Background.</a:t>
            </a:r>
          </a:p>
          <a:p>
            <a:pPr>
              <a:buClr>
                <a:schemeClr val="tx1"/>
              </a:buClr>
              <a:buFont typeface="Wingdings" pitchFamily="2" charset="2"/>
              <a:buChar char="ü"/>
            </a:pPr>
            <a:r>
              <a:rPr lang="en-US" sz="3200" dirty="0" smtClean="0">
                <a:latin typeface="Times New Roman" pitchFamily="18" charset="0"/>
                <a:cs typeface="Times New Roman" pitchFamily="18" charset="0"/>
              </a:rPr>
              <a:t> PAPR Reduction Algorithms.</a:t>
            </a:r>
          </a:p>
          <a:p>
            <a:pPr>
              <a:buClr>
                <a:schemeClr val="tx1"/>
              </a:buClr>
              <a:buFont typeface="Courier New" pitchFamily="49" charset="0"/>
              <a:buChar char="o"/>
            </a:pPr>
            <a:r>
              <a:rPr lang="en-US" sz="3200" dirty="0" smtClean="0">
                <a:latin typeface="Times New Roman" pitchFamily="18" charset="0"/>
                <a:cs typeface="Times New Roman" pitchFamily="18" charset="0"/>
              </a:rPr>
              <a:t>SLM(Sellective Mapping )</a:t>
            </a:r>
          </a:p>
          <a:p>
            <a:pPr>
              <a:buClr>
                <a:schemeClr val="tx1"/>
              </a:buClr>
              <a:buFont typeface="Courier New" pitchFamily="49" charset="0"/>
              <a:buChar char="o"/>
            </a:pPr>
            <a:r>
              <a:rPr lang="en-US" sz="3200" dirty="0" smtClean="0">
                <a:latin typeface="Times New Roman" pitchFamily="18" charset="0"/>
                <a:cs typeface="Times New Roman" pitchFamily="18" charset="0"/>
              </a:rPr>
              <a:t>PTS(Partial Transmit Sequence)</a:t>
            </a:r>
          </a:p>
          <a:p>
            <a:pPr>
              <a:buClr>
                <a:schemeClr val="tx1"/>
              </a:buClr>
              <a:buFont typeface="Wingdings" pitchFamily="2" charset="2"/>
              <a:buChar char="ü"/>
            </a:pPr>
            <a:r>
              <a:rPr lang="en-US" sz="3200" dirty="0" smtClean="0">
                <a:latin typeface="Times New Roman" pitchFamily="18" charset="0"/>
                <a:cs typeface="Times New Roman" pitchFamily="18" charset="0"/>
              </a:rPr>
              <a:t>MATLAB Results.</a:t>
            </a:r>
          </a:p>
          <a:p>
            <a:pPr>
              <a:buFont typeface="Wingdings" pitchFamily="2" charset="2"/>
              <a:buChar char="v"/>
            </a:pPr>
            <a:endParaRPr lang="en-US" dirty="0" smtClean="0"/>
          </a:p>
          <a:p>
            <a:pPr>
              <a:buFont typeface="Wingdings" pitchFamily="2" charset="2"/>
              <a:buChar char="v"/>
            </a:pPr>
            <a:endParaRPr lang="en-US" dirty="0"/>
          </a:p>
        </p:txBody>
      </p:sp>
      <p:sp>
        <p:nvSpPr>
          <p:cNvPr id="2" name="Title 1"/>
          <p:cNvSpPr>
            <a:spLocks noGrp="1"/>
          </p:cNvSpPr>
          <p:nvPr>
            <p:ph type="title"/>
          </p:nvPr>
        </p:nvSpPr>
        <p:spPr/>
        <p:txBody>
          <a:bodyPr>
            <a:normAutofit fontScale="90000"/>
          </a:bodyPr>
          <a:lstStyle/>
          <a:p>
            <a:r>
              <a:rPr lang="en-US" altLang="en-US" sz="4400" dirty="0" smtClean="0">
                <a:solidFill>
                  <a:schemeClr val="tx1"/>
                </a:solidFill>
                <a:effectLst/>
                <a:latin typeface="Times New Roman" pitchFamily="18" charset="0"/>
                <a:cs typeface="Times New Roman" pitchFamily="18" charset="0"/>
              </a:rPr>
              <a:t> Outlines</a:t>
            </a:r>
            <a:r>
              <a:rPr lang="en-US" sz="4400" dirty="0" smtClean="0">
                <a:solidFill>
                  <a:schemeClr val="tx1"/>
                </a:solidFill>
                <a:effectLst/>
                <a:latin typeface="Times New Roman" pitchFamily="18" charset="0"/>
                <a:cs typeface="Times New Roman" pitchFamily="18" charset="0"/>
              </a:rPr>
              <a:t>:</a:t>
            </a: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371600"/>
          </a:xfrm>
        </p:spPr>
        <p:txBody>
          <a:bodyPr>
            <a:normAutofit fontScale="90000"/>
          </a:bodyPr>
          <a:lstStyle/>
          <a:p>
            <a:pPr algn="l"/>
            <a:r>
              <a:rPr lang="en-US" dirty="0" smtClean="0"/>
              <a:t/>
            </a:r>
            <a:br>
              <a:rPr lang="en-US" dirty="0" smtClean="0"/>
            </a:b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100" dirty="0" smtClean="0">
                <a:solidFill>
                  <a:schemeClr val="tx1"/>
                </a:solidFill>
                <a:effectLst/>
                <a:latin typeface="Times New Roman" pitchFamily="18" charset="0"/>
                <a:cs typeface="Times New Roman" pitchFamily="18" charset="0"/>
              </a:rPr>
              <a:t>Comparison of PAPR reduction performances between SLM and PTS </a:t>
            </a:r>
            <a:r>
              <a:rPr lang="en-US" dirty="0" smtClean="0"/>
              <a:t/>
            </a:r>
            <a:br>
              <a:rPr lang="en-US" dirty="0" smtClean="0"/>
            </a:br>
            <a:endParaRPr lang="en-US" dirty="0"/>
          </a:p>
        </p:txBody>
      </p:sp>
      <p:pic>
        <p:nvPicPr>
          <p:cNvPr id="4" name="Picture 3"/>
          <p:cNvPicPr/>
          <p:nvPr/>
        </p:nvPicPr>
        <p:blipFill>
          <a:blip r:embed="rId2" cstate="print"/>
          <a:srcRect/>
          <a:stretch>
            <a:fillRect/>
          </a:stretch>
        </p:blipFill>
        <p:spPr bwMode="auto">
          <a:xfrm>
            <a:off x="1066800" y="1676400"/>
            <a:ext cx="6934200" cy="4419600"/>
          </a:xfrm>
          <a:prstGeom prst="rect">
            <a:avLst/>
          </a:prstGeom>
          <a:noFill/>
          <a:ln w="9525">
            <a:noFill/>
            <a:miter lim="800000"/>
            <a:headEnd/>
            <a:tailEnd/>
          </a:ln>
        </p:spPr>
      </p:pic>
      <p:sp>
        <p:nvSpPr>
          <p:cNvPr id="5" name="TextBox 4"/>
          <p:cNvSpPr txBox="1"/>
          <p:nvPr/>
        </p:nvSpPr>
        <p:spPr>
          <a:xfrm>
            <a:off x="2819400" y="6096000"/>
            <a:ext cx="3657600" cy="369332"/>
          </a:xfrm>
          <a:prstGeom prst="rect">
            <a:avLst/>
          </a:prstGeom>
          <a:noFill/>
        </p:spPr>
        <p:txBody>
          <a:bodyPr wrap="square" rtlCol="0">
            <a:spAutoFit/>
          </a:bodyPr>
          <a:lstStyle/>
          <a:p>
            <a:r>
              <a:rPr lang="en-US" dirty="0" smtClean="0"/>
              <a:t>The above fig . With V=M=4</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Elapsed time for SLM with different values of N</a:t>
            </a:r>
            <a:endParaRPr lang="en-US" sz="3000" dirty="0">
              <a:solidFill>
                <a:schemeClr val="tx1"/>
              </a:solidFill>
              <a:effectLst/>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685800" y="1828800"/>
          <a:ext cx="7696200" cy="3581400"/>
        </p:xfrm>
        <a:graphic>
          <a:graphicData uri="http://schemas.openxmlformats.org/drawingml/2006/table">
            <a:tbl>
              <a:tblPr/>
              <a:tblGrid>
                <a:gridCol w="3848100"/>
                <a:gridCol w="3848100"/>
              </a:tblGrid>
              <a:tr h="596900">
                <a:tc>
                  <a:txBody>
                    <a:bodyPr/>
                    <a:lstStyle/>
                    <a:p>
                      <a:pPr marL="0" marR="0">
                        <a:lnSpc>
                          <a:spcPct val="115000"/>
                        </a:lnSpc>
                        <a:spcBef>
                          <a:spcPts val="0"/>
                        </a:spcBef>
                        <a:spcAft>
                          <a:spcPts val="0"/>
                        </a:spcAft>
                      </a:pPr>
                      <a:r>
                        <a:rPr lang="en-US" sz="1800" kern="100" dirty="0">
                          <a:latin typeface="Times New Roman" pitchFamily="18" charset="0"/>
                          <a:ea typeface="Calibri"/>
                          <a:cs typeface="Times New Roman" pitchFamily="18" charset="0"/>
                        </a:rPr>
                        <a:t>Number of sub-carriers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Elapsed time(SLM)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N=64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4:11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N=128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4:10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N=256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 4:12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N=512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 4:27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marL="0" marR="0">
                        <a:lnSpc>
                          <a:spcPct val="115000"/>
                        </a:lnSpc>
                        <a:spcBef>
                          <a:spcPts val="0"/>
                        </a:spcBef>
                        <a:spcAft>
                          <a:spcPts val="0"/>
                        </a:spcAft>
                      </a:pPr>
                      <a:r>
                        <a:rPr lang="en-US" sz="1800" kern="100">
                          <a:latin typeface="Times New Roman" pitchFamily="18" charset="0"/>
                          <a:ea typeface="Calibri"/>
                          <a:cs typeface="Times New Roman" pitchFamily="18" charset="0"/>
                        </a:rPr>
                        <a:t>N=1024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kern="100" dirty="0">
                          <a:latin typeface="Times New Roman" pitchFamily="18" charset="0"/>
                          <a:ea typeface="Calibri"/>
                          <a:cs typeface="Times New Roman" pitchFamily="18" charset="0"/>
                        </a:rPr>
                        <a:t> 4:56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b="1" dirty="0" smtClean="0">
                <a:solidFill>
                  <a:schemeClr val="tx1"/>
                </a:solidFill>
                <a:effectLst/>
                <a:latin typeface="Times New Roman" pitchFamily="18" charset="0"/>
                <a:cs typeface="Times New Roman" pitchFamily="18" charset="0"/>
              </a:rPr>
              <a:t>Elapsed </a:t>
            </a:r>
            <a:r>
              <a:rPr lang="en-US" sz="3000" b="1" dirty="0">
                <a:solidFill>
                  <a:schemeClr val="tx1"/>
                </a:solidFill>
                <a:effectLst/>
                <a:latin typeface="Times New Roman" pitchFamily="18" charset="0"/>
                <a:cs typeface="Times New Roman" pitchFamily="18" charset="0"/>
              </a:rPr>
              <a:t>time for PTS with different values of N</a:t>
            </a:r>
          </a:p>
        </p:txBody>
      </p:sp>
      <p:graphicFrame>
        <p:nvGraphicFramePr>
          <p:cNvPr id="4" name="Content Placeholder 3"/>
          <p:cNvGraphicFramePr>
            <a:graphicFrameLocks noGrp="1"/>
          </p:cNvGraphicFramePr>
          <p:nvPr>
            <p:ph idx="1"/>
          </p:nvPr>
        </p:nvGraphicFramePr>
        <p:xfrm>
          <a:off x="990600" y="2057400"/>
          <a:ext cx="7010400" cy="2895600"/>
        </p:xfrm>
        <a:graphic>
          <a:graphicData uri="http://schemas.openxmlformats.org/drawingml/2006/table">
            <a:tbl>
              <a:tblPr/>
              <a:tblGrid>
                <a:gridCol w="3505200"/>
                <a:gridCol w="3505200"/>
              </a:tblGrid>
              <a:tr h="482600">
                <a:tc>
                  <a:txBody>
                    <a:bodyPr/>
                    <a:lstStyle/>
                    <a:p>
                      <a:pPr marL="0" marR="0">
                        <a:lnSpc>
                          <a:spcPct val="115000"/>
                        </a:lnSpc>
                        <a:spcBef>
                          <a:spcPts val="0"/>
                        </a:spcBef>
                        <a:spcAft>
                          <a:spcPts val="0"/>
                        </a:spcAft>
                      </a:pPr>
                      <a:r>
                        <a:rPr lang="en-US" sz="2400" b="0" kern="100" dirty="0">
                          <a:latin typeface="Calibri"/>
                          <a:ea typeface="Calibri"/>
                          <a:cs typeface="Tahoma"/>
                        </a:rPr>
                        <a:t>Number of sub-carriers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Elapsed time(PTS)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marL="0" marR="0">
                        <a:lnSpc>
                          <a:spcPct val="115000"/>
                        </a:lnSpc>
                        <a:spcBef>
                          <a:spcPts val="0"/>
                        </a:spcBef>
                        <a:spcAft>
                          <a:spcPts val="0"/>
                        </a:spcAft>
                      </a:pPr>
                      <a:r>
                        <a:rPr lang="en-US" sz="2400" b="0" kern="100" dirty="0">
                          <a:latin typeface="Calibri"/>
                          <a:ea typeface="Calibri"/>
                          <a:cs typeface="Tahoma"/>
                        </a:rPr>
                        <a:t>N=64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15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marL="0" marR="0">
                        <a:lnSpc>
                          <a:spcPct val="115000"/>
                        </a:lnSpc>
                        <a:spcBef>
                          <a:spcPts val="0"/>
                        </a:spcBef>
                        <a:spcAft>
                          <a:spcPts val="0"/>
                        </a:spcAft>
                      </a:pPr>
                      <a:r>
                        <a:rPr lang="en-US" sz="2400" b="0" kern="100" dirty="0">
                          <a:latin typeface="Calibri"/>
                          <a:ea typeface="Calibri"/>
                          <a:cs typeface="Tahoma"/>
                        </a:rPr>
                        <a:t>N=128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15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marL="0" marR="0">
                        <a:lnSpc>
                          <a:spcPct val="115000"/>
                        </a:lnSpc>
                        <a:spcBef>
                          <a:spcPts val="0"/>
                        </a:spcBef>
                        <a:spcAft>
                          <a:spcPts val="0"/>
                        </a:spcAft>
                      </a:pPr>
                      <a:r>
                        <a:rPr lang="en-US" sz="2400" b="0" kern="100" dirty="0">
                          <a:latin typeface="Calibri"/>
                          <a:ea typeface="Calibri"/>
                          <a:cs typeface="Tahoma"/>
                        </a:rPr>
                        <a:t>N=256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17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marL="0" marR="0">
                        <a:lnSpc>
                          <a:spcPct val="115000"/>
                        </a:lnSpc>
                        <a:spcBef>
                          <a:spcPts val="0"/>
                        </a:spcBef>
                        <a:spcAft>
                          <a:spcPts val="0"/>
                        </a:spcAft>
                      </a:pPr>
                      <a:r>
                        <a:rPr lang="en-US" sz="2400" b="0" kern="100">
                          <a:latin typeface="Calibri"/>
                          <a:ea typeface="Calibri"/>
                          <a:cs typeface="Tahoma"/>
                        </a:rPr>
                        <a:t>N=512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20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marL="0" marR="0">
                        <a:lnSpc>
                          <a:spcPct val="115000"/>
                        </a:lnSpc>
                        <a:spcBef>
                          <a:spcPts val="0"/>
                        </a:spcBef>
                        <a:spcAft>
                          <a:spcPts val="0"/>
                        </a:spcAft>
                      </a:pPr>
                      <a:r>
                        <a:rPr lang="en-US" sz="2400" b="0" kern="100" dirty="0">
                          <a:latin typeface="Calibri"/>
                          <a:ea typeface="Calibri"/>
                          <a:cs typeface="Tahoma"/>
                        </a:rPr>
                        <a:t>N=1024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0" kern="100" dirty="0">
                          <a:latin typeface="Calibri"/>
                          <a:ea typeface="Calibri"/>
                          <a:cs typeface="Tahoma"/>
                        </a:rPr>
                        <a:t>22.30  minutes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b="1" dirty="0">
                <a:solidFill>
                  <a:schemeClr val="tx1"/>
                </a:solidFill>
                <a:effectLst/>
                <a:latin typeface="Times New Roman" pitchFamily="18" charset="0"/>
                <a:cs typeface="Times New Roman" pitchFamily="18" charset="0"/>
              </a:rPr>
              <a:t>PAPR (dB) for PTS for different values of V and N</a:t>
            </a:r>
          </a:p>
        </p:txBody>
      </p:sp>
      <p:graphicFrame>
        <p:nvGraphicFramePr>
          <p:cNvPr id="7" name="Table 6"/>
          <p:cNvGraphicFramePr>
            <a:graphicFrameLocks noGrp="1"/>
          </p:cNvGraphicFramePr>
          <p:nvPr/>
        </p:nvGraphicFramePr>
        <p:xfrm>
          <a:off x="533400" y="1676400"/>
          <a:ext cx="8001000" cy="4267200"/>
        </p:xfrm>
        <a:graphic>
          <a:graphicData uri="http://schemas.openxmlformats.org/drawingml/2006/table">
            <a:tbl>
              <a:tblPr/>
              <a:tblGrid>
                <a:gridCol w="1333500"/>
                <a:gridCol w="1333500"/>
                <a:gridCol w="1333500"/>
                <a:gridCol w="1333500"/>
                <a:gridCol w="1333500"/>
                <a:gridCol w="1333500"/>
              </a:tblGrid>
              <a:tr h="853440">
                <a:tc>
                  <a:txBody>
                    <a:bodyPr/>
                    <a:lstStyle/>
                    <a:p>
                      <a:pPr marL="0" marR="0">
                        <a:lnSpc>
                          <a:spcPct val="115000"/>
                        </a:lnSpc>
                        <a:spcBef>
                          <a:spcPts val="0"/>
                        </a:spcBef>
                        <a:spcAft>
                          <a:spcPts val="0"/>
                        </a:spcAft>
                      </a:pPr>
                      <a:endParaRPr lang="en-US" sz="1800" b="1" kern="1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l">
                        <a:lnSpc>
                          <a:spcPct val="115000"/>
                        </a:lnSpc>
                        <a:spcBef>
                          <a:spcPts val="0"/>
                        </a:spcBef>
                        <a:spcAft>
                          <a:spcPts val="0"/>
                        </a:spcAft>
                      </a:pPr>
                      <a:r>
                        <a:rPr lang="en-US" sz="1800" b="1" kern="100" dirty="0">
                          <a:latin typeface="Times New Roman" pitchFamily="18" charset="0"/>
                          <a:ea typeface="Calibri"/>
                          <a:cs typeface="Times New Roman" pitchFamily="18" charset="0"/>
                        </a:rPr>
                        <a:t>                                 </a:t>
                      </a:r>
                      <a:r>
                        <a:rPr lang="en-US" sz="1800" b="1" kern="100" dirty="0" smtClean="0">
                          <a:latin typeface="Times New Roman" pitchFamily="18" charset="0"/>
                          <a:ea typeface="Calibri"/>
                          <a:cs typeface="Times New Roman" pitchFamily="18" charset="0"/>
                        </a:rPr>
                        <a:t>PAPR(dB</a:t>
                      </a:r>
                      <a:r>
                        <a:rPr lang="en-US" sz="1800" b="1" kern="100" dirty="0">
                          <a:latin typeface="Times New Roman" pitchFamily="18" charset="0"/>
                          <a:ea typeface="Calibri"/>
                          <a:cs typeface="Times New Roman" pitchFamily="18" charset="0"/>
                        </a:rPr>
                        <a:t>) PTS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53440">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256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512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3440">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Origin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10.41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10.58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10.73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11.16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3440">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V=2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8.463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8.629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9.101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9.532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9.642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3440">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V=4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6.276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6.825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7.394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7.812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8.237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tx1"/>
                </a:solidFill>
                <a:effectLst/>
                <a:latin typeface="Times New Roman" pitchFamily="18" charset="0"/>
                <a:cs typeface="Times New Roman" pitchFamily="18" charset="0"/>
              </a:rPr>
              <a:t>PTS PAPR reduction efficiency for different values of V and N</a:t>
            </a:r>
          </a:p>
        </p:txBody>
      </p:sp>
      <p:graphicFrame>
        <p:nvGraphicFramePr>
          <p:cNvPr id="4" name="Table 3"/>
          <p:cNvGraphicFramePr>
            <a:graphicFrameLocks noGrp="1"/>
          </p:cNvGraphicFramePr>
          <p:nvPr/>
        </p:nvGraphicFramePr>
        <p:xfrm>
          <a:off x="838200" y="1676400"/>
          <a:ext cx="7696200" cy="3886199"/>
        </p:xfrm>
        <a:graphic>
          <a:graphicData uri="http://schemas.openxmlformats.org/drawingml/2006/table">
            <a:tbl>
              <a:tblPr/>
              <a:tblGrid>
                <a:gridCol w="1282700"/>
                <a:gridCol w="1282700"/>
                <a:gridCol w="1282700"/>
                <a:gridCol w="1282700"/>
                <a:gridCol w="1282700"/>
                <a:gridCol w="1282700"/>
              </a:tblGrid>
              <a:tr h="827213">
                <a:tc>
                  <a:txBody>
                    <a:bodyPr/>
                    <a:lstStyle/>
                    <a:p>
                      <a:pPr marL="0" marR="0">
                        <a:lnSpc>
                          <a:spcPct val="115000"/>
                        </a:lnSpc>
                        <a:spcBef>
                          <a:spcPts val="0"/>
                        </a:spcBef>
                        <a:spcAft>
                          <a:spcPts val="1000"/>
                        </a:spcAft>
                      </a:pPr>
                      <a:endParaRPr lang="en-US" sz="1800" b="1" kern="1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1000"/>
                        </a:spcAft>
                      </a:pPr>
                      <a:r>
                        <a:rPr lang="en-US" sz="1800" b="1" kern="100" dirty="0">
                          <a:latin typeface="Times New Roman" pitchFamily="18" charset="0"/>
                          <a:ea typeface="Calibri"/>
                          <a:cs typeface="Times New Roman" pitchFamily="18" charset="0"/>
                        </a:rPr>
                        <a:t>                         </a:t>
                      </a:r>
                      <a:endParaRPr lang="en-US" sz="1800" b="1" kern="100" dirty="0" smtClean="0">
                        <a:latin typeface="Times New Roman" pitchFamily="18" charset="0"/>
                        <a:ea typeface="Calibri"/>
                        <a:cs typeface="Times New Roman" pitchFamily="18" charset="0"/>
                      </a:endParaRPr>
                    </a:p>
                    <a:p>
                      <a:pPr marL="0" marR="0" algn="l">
                        <a:lnSpc>
                          <a:spcPct val="115000"/>
                        </a:lnSpc>
                        <a:spcBef>
                          <a:spcPts val="0"/>
                        </a:spcBef>
                        <a:spcAft>
                          <a:spcPts val="1000"/>
                        </a:spcAft>
                      </a:pPr>
                      <a:r>
                        <a:rPr lang="en-US" sz="2000" b="1" kern="100" dirty="0" smtClean="0">
                          <a:latin typeface="Times New Roman" pitchFamily="18" charset="0"/>
                          <a:ea typeface="Calibri"/>
                          <a:cs typeface="Times New Roman" pitchFamily="18" charset="0"/>
                        </a:rPr>
                        <a:t>                     PTS  </a:t>
                      </a:r>
                      <a:r>
                        <a:rPr lang="en-US" sz="2000" b="1" kern="100" dirty="0">
                          <a:latin typeface="Times New Roman" pitchFamily="18" charset="0"/>
                          <a:ea typeface="Calibri"/>
                          <a:cs typeface="Times New Roman" pitchFamily="18" charset="0"/>
                        </a:rPr>
                        <a:t>PAPR  reduction efficiency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19662">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256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512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9662">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V=2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18.7 %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18.44 %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15.18 %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14.59 %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16.16 %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9662">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V=4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39.71 %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a:latin typeface="Times New Roman" pitchFamily="18" charset="0"/>
                          <a:ea typeface="Calibri"/>
                          <a:cs typeface="Times New Roman" pitchFamily="18" charset="0"/>
                        </a:rPr>
                        <a:t>     35.49 %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31.09 %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30 %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b="1" kern="100" dirty="0">
                          <a:latin typeface="Times New Roman" pitchFamily="18" charset="0"/>
                          <a:ea typeface="Calibri"/>
                          <a:cs typeface="Times New Roman" pitchFamily="18" charset="0"/>
                        </a:rPr>
                        <a:t>     28.37 %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SLM PAPR reduction efficiency for different values of M and N</a:t>
            </a:r>
            <a:endParaRPr lang="en-US" sz="3000" dirty="0">
              <a:solidFill>
                <a:schemeClr val="tx1"/>
              </a:solidFill>
              <a:effectLst/>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609599" y="1600200"/>
          <a:ext cx="8001000" cy="4571998"/>
        </p:xfrm>
        <a:graphic>
          <a:graphicData uri="http://schemas.openxmlformats.org/drawingml/2006/table">
            <a:tbl>
              <a:tblPr/>
              <a:tblGrid>
                <a:gridCol w="1309603"/>
                <a:gridCol w="1309603"/>
                <a:gridCol w="1309603"/>
                <a:gridCol w="1309603"/>
                <a:gridCol w="1309603"/>
                <a:gridCol w="1452985"/>
              </a:tblGrid>
              <a:tr h="766396">
                <a:tc>
                  <a:txBody>
                    <a:bodyPr/>
                    <a:lstStyle/>
                    <a:p>
                      <a:pPr marL="0" marR="0" algn="just">
                        <a:lnSpc>
                          <a:spcPct val="115000"/>
                        </a:lnSpc>
                        <a:spcBef>
                          <a:spcPts val="0"/>
                        </a:spcBef>
                        <a:spcAft>
                          <a:spcPts val="1000"/>
                        </a:spcAft>
                        <a:tabLst>
                          <a:tab pos="1695450" algn="l"/>
                        </a:tabLst>
                      </a:pPr>
                      <a:endParaRPr lang="en-US" sz="1800" kern="100" dirty="0">
                        <a:solidFill>
                          <a:schemeClr val="tx1"/>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1000"/>
                        </a:spcAft>
                        <a:tabLst>
                          <a:tab pos="1695450" algn="l"/>
                        </a:tabLst>
                      </a:pPr>
                      <a:r>
                        <a:rPr lang="en-US" sz="1800" kern="100" dirty="0">
                          <a:solidFill>
                            <a:schemeClr val="tx1"/>
                          </a:solidFill>
                          <a:latin typeface="Times New Roman"/>
                          <a:ea typeface="Calibri"/>
                          <a:cs typeface="Tahoma"/>
                        </a:rPr>
                        <a:t>                        SLM  PAPR  reduction efficiency</a:t>
                      </a:r>
                      <a:endParaRPr lang="en-US" sz="1800" kern="100" dirty="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3207">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N</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64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128</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256</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512</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1024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M=2</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14.209 %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20.29 %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10.46 %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13.35 %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5.09 %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3207">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M=4</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24.76 %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26.17 %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17.34 %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18.54 %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13.94 %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M=8</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30.53 %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31.64 %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22.47 %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22.78 %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18.38 %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396">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M=16</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39.56 %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34.79 %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27.39 %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a:solidFill>
                            <a:schemeClr val="tx1"/>
                          </a:solidFill>
                          <a:latin typeface="Times New Roman"/>
                          <a:ea typeface="Calibri"/>
                          <a:cs typeface="Tahoma"/>
                        </a:rPr>
                        <a:t>    26.53 %</a:t>
                      </a:r>
                      <a:endParaRPr lang="en-US" sz="1800" kern="10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tabLst>
                          <a:tab pos="1695450" algn="l"/>
                        </a:tabLst>
                      </a:pPr>
                      <a:r>
                        <a:rPr lang="en-US" sz="1800" kern="100" dirty="0">
                          <a:solidFill>
                            <a:schemeClr val="tx1"/>
                          </a:solidFill>
                          <a:latin typeface="Times New Roman"/>
                          <a:ea typeface="Calibri"/>
                          <a:cs typeface="Tahoma"/>
                        </a:rPr>
                        <a:t>     21.15 %</a:t>
                      </a:r>
                      <a:endParaRPr lang="en-US" sz="1800" kern="100" dirty="0">
                        <a:solidFill>
                          <a:schemeClr val="tx1"/>
                        </a:solidFill>
                        <a:latin typeface="Calibri"/>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Alamouti</a:t>
            </a:r>
            <a:r>
              <a:rPr lang="en-US" sz="2800" dirty="0" smtClean="0">
                <a:latin typeface="Times New Roman" pitchFamily="18" charset="0"/>
                <a:cs typeface="Times New Roman" pitchFamily="18" charset="0"/>
              </a:rPr>
              <a:t>  Space-Time </a:t>
            </a:r>
            <a:r>
              <a:rPr lang="en-US" sz="2800" dirty="0" smtClean="0">
                <a:latin typeface="Times New Roman" pitchFamily="18" charset="0"/>
                <a:cs typeface="Times New Roman" pitchFamily="18" charset="0"/>
              </a:rPr>
              <a:t>Code:</a:t>
            </a:r>
          </a:p>
          <a:p>
            <a:pPr>
              <a:buNone/>
            </a:pPr>
            <a:endParaRPr lang="en-US" sz="2400" dirty="0" smtClean="0">
              <a:latin typeface="Times New Roman" pitchFamily="18" charset="0"/>
              <a:cs typeface="Times New Roman" pitchFamily="18" charset="0"/>
            </a:endParaRPr>
          </a:p>
          <a:p>
            <a:r>
              <a:rPr lang="en-US" sz="2400" dirty="0" err="1" smtClean="0"/>
              <a:t>Alamouti</a:t>
            </a:r>
            <a:r>
              <a:rPr lang="en-US" sz="2400" dirty="0" smtClean="0"/>
              <a:t> scheme is the first space-time block code scheme that provides full transmit diversity for systems with two transmit and one receive antennas It is a unique scheme in that it is the only space-time block code with an </a:t>
            </a:r>
            <a:r>
              <a:rPr lang="en-US" sz="2400" dirty="0" err="1" smtClean="0"/>
              <a:t>nT</a:t>
            </a:r>
            <a:r>
              <a:rPr lang="en-US" sz="2400" dirty="0" smtClean="0"/>
              <a:t> x </a:t>
            </a:r>
            <a:r>
              <a:rPr lang="en-US" sz="2400" dirty="0" err="1" smtClean="0"/>
              <a:t>nT</a:t>
            </a:r>
            <a:r>
              <a:rPr lang="en-US" sz="2400" dirty="0" smtClean="0"/>
              <a:t> complex transmission matrix to achieve the full rate of </a:t>
            </a:r>
            <a:r>
              <a:rPr lang="en-US" sz="2400" dirty="0" smtClean="0"/>
              <a:t>one</a:t>
            </a:r>
            <a:endParaRPr lang="en-US" sz="2400" dirty="0" smtClean="0"/>
          </a:p>
          <a:p>
            <a:pPr>
              <a:buNone/>
            </a:pPr>
            <a:r>
              <a:rPr lang="en-US" sz="2400" dirty="0" smtClean="0"/>
              <a:t> </a:t>
            </a:r>
          </a:p>
          <a:p>
            <a:pPr>
              <a:buNone/>
            </a:pPr>
            <a:endParaRPr lang="en-US" sz="2400" dirty="0" smtClean="0">
              <a:latin typeface="Times New Roman" pitchFamily="18" charset="0"/>
              <a:cs typeface="Times New Roman" pitchFamily="18" charset="0"/>
            </a:endParaRPr>
          </a:p>
          <a:p>
            <a:pPr>
              <a:buNone/>
            </a:pPr>
            <a:endParaRPr lang="en-US" sz="2400" dirty="0"/>
          </a:p>
        </p:txBody>
      </p:sp>
      <p:sp>
        <p:nvSpPr>
          <p:cNvPr id="6" name="Title 5"/>
          <p:cNvSpPr>
            <a:spLocks noGrp="1"/>
          </p:cNvSpPr>
          <p:nvPr>
            <p:ph type="title"/>
          </p:nvPr>
        </p:nvSpPr>
        <p:spPr/>
        <p:txBody>
          <a:bodyPr/>
          <a:lstStyle/>
          <a:p>
            <a:r>
              <a:rPr lang="en-US" dirty="0" smtClean="0">
                <a:solidFill>
                  <a:schemeClr val="tx1"/>
                </a:solidFill>
                <a:effectLst/>
                <a:latin typeface="Times New Roman" pitchFamily="18" charset="0"/>
                <a:cs typeface="Times New Roman" pitchFamily="18" charset="0"/>
              </a:rPr>
              <a:t>Space Time Block Coding</a:t>
            </a:r>
            <a:endParaRPr lang="en-US" dirty="0">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srcRect l="45312" t="41667" r="25000" b="31481"/>
          <a:stretch>
            <a:fillRect/>
          </a:stretch>
        </p:blipFill>
        <p:spPr bwMode="auto">
          <a:xfrm>
            <a:off x="381000" y="304800"/>
            <a:ext cx="3733800" cy="2133600"/>
          </a:xfrm>
          <a:prstGeom prst="rect">
            <a:avLst/>
          </a:prstGeom>
          <a:noFill/>
          <a:ln w="9525">
            <a:noFill/>
            <a:miter lim="800000"/>
            <a:headEnd/>
            <a:tailEnd/>
          </a:ln>
        </p:spPr>
      </p:pic>
      <p:pic>
        <p:nvPicPr>
          <p:cNvPr id="5" name="Picture 4"/>
          <p:cNvPicPr/>
          <p:nvPr/>
        </p:nvPicPr>
        <p:blipFill>
          <a:blip r:embed="rId4" cstate="print"/>
          <a:srcRect l="14199" t="31086" r="4000" b="28839"/>
          <a:stretch>
            <a:fillRect/>
          </a:stretch>
        </p:blipFill>
        <p:spPr bwMode="auto">
          <a:xfrm>
            <a:off x="228600" y="2286000"/>
            <a:ext cx="82296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38200" y="1600201"/>
          <a:ext cx="6553200" cy="1777746"/>
        </p:xfrm>
        <a:graphic>
          <a:graphicData uri="http://schemas.openxmlformats.org/drawingml/2006/table">
            <a:tbl>
              <a:tblPr/>
              <a:tblGrid>
                <a:gridCol w="1975469"/>
                <a:gridCol w="2153998"/>
                <a:gridCol w="2423733"/>
              </a:tblGrid>
              <a:tr h="576722">
                <a:tc>
                  <a:txBody>
                    <a:bodyPr/>
                    <a:lstStyle/>
                    <a:p>
                      <a:pPr marL="0" marR="0" algn="l">
                        <a:spcBef>
                          <a:spcPts val="0"/>
                        </a:spcBef>
                        <a:spcAft>
                          <a:spcPts val="0"/>
                        </a:spcAft>
                      </a:pPr>
                      <a:endParaRPr lang="en-US" sz="2000" kern="100" dirty="0">
                        <a:solidFill>
                          <a:srgbClr val="000000"/>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000" kern="100" dirty="0">
                          <a:solidFill>
                            <a:srgbClr val="000000"/>
                          </a:solidFill>
                          <a:latin typeface="Times New Roman"/>
                          <a:ea typeface="Calibri"/>
                          <a:cs typeface="Tahoma"/>
                        </a:rPr>
                        <a:t>               </a:t>
                      </a:r>
                      <a:r>
                        <a:rPr lang="en-US" sz="2000" kern="100" dirty="0" smtClean="0">
                          <a:solidFill>
                            <a:srgbClr val="000000"/>
                          </a:solidFill>
                          <a:latin typeface="Times New Roman"/>
                          <a:ea typeface="Calibri"/>
                          <a:cs typeface="Tahoma"/>
                        </a:rPr>
                        <a:t>Tx1 </a:t>
                      </a:r>
                      <a:endParaRPr lang="en-US" sz="2000" kern="100" dirty="0">
                        <a:solidFill>
                          <a:srgbClr val="000000"/>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000" kern="100" dirty="0">
                          <a:solidFill>
                            <a:srgbClr val="000000"/>
                          </a:solidFill>
                          <a:latin typeface="Times New Roman"/>
                          <a:ea typeface="Calibri"/>
                          <a:cs typeface="Tahoma"/>
                        </a:rPr>
                        <a:t>                Tx2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722">
                <a:tc>
                  <a:txBody>
                    <a:bodyPr/>
                    <a:lstStyle/>
                    <a:p>
                      <a:pPr marL="0" marR="0" algn="l">
                        <a:spcBef>
                          <a:spcPts val="0"/>
                        </a:spcBef>
                        <a:spcAft>
                          <a:spcPts val="0"/>
                        </a:spcAft>
                      </a:pPr>
                      <a:r>
                        <a:rPr lang="en-US" sz="2000" kern="100" dirty="0">
                          <a:solidFill>
                            <a:srgbClr val="000000"/>
                          </a:solidFill>
                          <a:latin typeface="Times New Roman"/>
                          <a:ea typeface="Calibri"/>
                          <a:cs typeface="Tahoma"/>
                        </a:rPr>
                        <a:t>           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000" kern="100" dirty="0">
                          <a:solidFill>
                            <a:srgbClr val="000000"/>
                          </a:solidFill>
                          <a:latin typeface="Times New Roman"/>
                          <a:ea typeface="Calibri"/>
                          <a:cs typeface="Tahoma"/>
                        </a:rPr>
                        <a:t>               </a:t>
                      </a:r>
                      <a:r>
                        <a:rPr lang="en-US" sz="2000" kern="100" baseline="0" dirty="0" smtClean="0">
                          <a:solidFill>
                            <a:srgbClr val="000000"/>
                          </a:solidFill>
                          <a:latin typeface="Times New Roman"/>
                          <a:ea typeface="Calibri"/>
                          <a:cs typeface="Tahoma"/>
                        </a:rPr>
                        <a:t> </a:t>
                      </a:r>
                      <a:r>
                        <a:rPr lang="en-US" sz="2000" kern="100" dirty="0" smtClean="0">
                          <a:solidFill>
                            <a:srgbClr val="000000"/>
                          </a:solidFill>
                          <a:latin typeface="Times New Roman"/>
                          <a:ea typeface="Calibri"/>
                          <a:cs typeface="Tahoma"/>
                        </a:rPr>
                        <a:t>S1</a:t>
                      </a:r>
                      <a:endParaRPr lang="en-US" sz="2000" kern="100" dirty="0">
                        <a:solidFill>
                          <a:srgbClr val="000000"/>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000" kern="100" dirty="0">
                          <a:solidFill>
                            <a:srgbClr val="000000"/>
                          </a:solidFill>
                          <a:latin typeface="Times New Roman"/>
                          <a:ea typeface="Calibri"/>
                          <a:cs typeface="Tahoma"/>
                        </a:rPr>
                        <a:t>            </a:t>
                      </a:r>
                      <a:r>
                        <a:rPr lang="en-US" sz="2000" kern="100" dirty="0" smtClean="0">
                          <a:solidFill>
                            <a:srgbClr val="000000"/>
                          </a:solidFill>
                          <a:latin typeface="Times New Roman"/>
                          <a:ea typeface="Calibri"/>
                          <a:cs typeface="Tahoma"/>
                        </a:rPr>
                        <a:t>    S2</a:t>
                      </a:r>
                      <a:endParaRPr lang="en-US" sz="2000" kern="100" dirty="0">
                        <a:solidFill>
                          <a:srgbClr val="000000"/>
                        </a:solidFill>
                        <a:latin typeface="Times New Roman"/>
                        <a:ea typeface="Calibri"/>
                        <a:cs typeface="Tahom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302">
                <a:tc>
                  <a:txBody>
                    <a:bodyPr/>
                    <a:lstStyle/>
                    <a:p>
                      <a:pPr marL="0" marR="0" algn="l">
                        <a:lnSpc>
                          <a:spcPct val="115000"/>
                        </a:lnSpc>
                        <a:spcBef>
                          <a:spcPts val="0"/>
                        </a:spcBef>
                        <a:spcAft>
                          <a:spcPts val="0"/>
                        </a:spcAft>
                        <a:tabLst>
                          <a:tab pos="3476625" algn="l"/>
                        </a:tabLst>
                      </a:pPr>
                      <a:r>
                        <a:rPr lang="en-US" sz="2000" kern="100">
                          <a:latin typeface="Calibri"/>
                          <a:ea typeface="Calibri"/>
                          <a:cs typeface="Tahoma"/>
                        </a:rPr>
                        <a:t>           t+T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000" kern="100" dirty="0">
                          <a:solidFill>
                            <a:srgbClr val="000000"/>
                          </a:solidFill>
                          <a:latin typeface="Times New Roman"/>
                          <a:ea typeface="Calibri"/>
                          <a:cs typeface="Tahoma"/>
                        </a:rPr>
                        <a:t>             </a:t>
                      </a:r>
                      <a:r>
                        <a:rPr lang="en-US" sz="2000" kern="100" dirty="0" smtClean="0">
                          <a:solidFill>
                            <a:srgbClr val="000000"/>
                          </a:solidFill>
                          <a:latin typeface="Times New Roman"/>
                          <a:ea typeface="Calibri"/>
                          <a:cs typeface="Tahoma"/>
                        </a:rPr>
                        <a:t> -</a:t>
                      </a:r>
                      <a:r>
                        <a:rPr lang="en-US" sz="2000" kern="100" dirty="0">
                          <a:solidFill>
                            <a:srgbClr val="000000"/>
                          </a:solidFill>
                          <a:latin typeface="Times New Roman"/>
                          <a:ea typeface="Calibri"/>
                          <a:cs typeface="Tahoma"/>
                        </a:rPr>
                        <a:t>S2*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tabLst>
                          <a:tab pos="3476625" algn="l"/>
                        </a:tabLst>
                      </a:pPr>
                      <a:r>
                        <a:rPr lang="en-US" sz="2000" kern="100" dirty="0">
                          <a:latin typeface="Calibri"/>
                          <a:ea typeface="Calibri"/>
                          <a:cs typeface="Tahoma"/>
                        </a:rPr>
                        <a:t>               </a:t>
                      </a:r>
                      <a:r>
                        <a:rPr lang="en-US" sz="2000" kern="100" dirty="0" smtClean="0">
                          <a:latin typeface="Calibri"/>
                          <a:ea typeface="Calibri"/>
                          <a:cs typeface="Tahoma"/>
                        </a:rPr>
                        <a:t>   S1</a:t>
                      </a:r>
                      <a:r>
                        <a:rPr lang="en-US" sz="2000" kern="100" dirty="0">
                          <a:latin typeface="Calibri"/>
                          <a:ea typeface="Calibri"/>
                          <a:cs typeface="Tahoma"/>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Autofit/>
          </a:bodyPr>
          <a:lstStyle/>
          <a:p>
            <a:r>
              <a:rPr lang="en-US" sz="3600" b="0" dirty="0" smtClean="0">
                <a:solidFill>
                  <a:schemeClr val="tx1"/>
                </a:solidFill>
                <a:effectLst/>
                <a:latin typeface="Times New Roman" pitchFamily="18" charset="0"/>
                <a:cs typeface="Times New Roman" pitchFamily="18" charset="0"/>
              </a:rPr>
              <a:t>The encoding and mapping of this scheme can be summarized as in this table</a:t>
            </a:r>
            <a:endParaRPr lang="en-US" sz="3600" b="0" dirty="0">
              <a:solidFill>
                <a:schemeClr val="tx1"/>
              </a:solidFill>
              <a:effectLst/>
              <a:latin typeface="Times New Roman" pitchFamily="18" charset="0"/>
              <a:cs typeface="Times New Roman" pitchFamily="18" charset="0"/>
            </a:endParaRPr>
          </a:p>
        </p:txBody>
      </p:sp>
      <p:sp>
        <p:nvSpPr>
          <p:cNvPr id="6" name="Rectangle 1"/>
          <p:cNvSpPr>
            <a:spLocks noChangeArrowheads="1"/>
          </p:cNvSpPr>
          <p:nvPr/>
        </p:nvSpPr>
        <p:spPr bwMode="auto">
          <a:xfrm>
            <a:off x="152400" y="3581400"/>
            <a:ext cx="8763000" cy="22071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Where t represents the transmission symbol period, Tx1 and Tx2 are the first and second transmit antennas. The transmit sequence from antennas one and two denoted by s¹ and s² are encoded in both space and time domains.</a:t>
            </a:r>
            <a:endParaRPr kumimoji="0" lang="en-US" sz="2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s¹= [s1    -s2*]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s²= [s2     s1*]                                                                                                            </a:t>
            </a:r>
            <a:endParaRPr kumimoji="0" lang="en-US" sz="23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0149917_472295912872610_712502653_n.jpg"/>
          <p:cNvPicPr>
            <a:picLocks noGrp="1"/>
          </p:cNvPicPr>
          <p:nvPr>
            <p:ph idx="1"/>
          </p:nvPr>
        </p:nvPicPr>
        <p:blipFill>
          <a:blip r:embed="rId3" cstate="print"/>
          <a:stretch>
            <a:fillRect/>
          </a:stretch>
        </p:blipFill>
        <p:spPr>
          <a:xfrm>
            <a:off x="1143000" y="2209800"/>
            <a:ext cx="7010400" cy="4419600"/>
          </a:xfrm>
          <a:prstGeom prst="rect">
            <a:avLst/>
          </a:prstGeom>
        </p:spPr>
      </p:pic>
      <p:sp>
        <p:nvSpPr>
          <p:cNvPr id="6" name="Title 1"/>
          <p:cNvSpPr>
            <a:spLocks noGrp="1"/>
          </p:cNvSpPr>
          <p:nvPr>
            <p:ph type="title"/>
          </p:nvPr>
        </p:nvSpPr>
        <p:spPr>
          <a:xfrm>
            <a:off x="457200" y="274638"/>
            <a:ext cx="8229600" cy="1477962"/>
          </a:xfrm>
        </p:spPr>
        <p:txBody>
          <a:bodyPr>
            <a:normAutofit/>
          </a:bodyPr>
          <a:lstStyle/>
          <a:p>
            <a:r>
              <a:rPr lang="en-US" sz="2400" dirty="0">
                <a:solidFill>
                  <a:schemeClr val="tx1"/>
                </a:solidFill>
                <a:effectLst/>
                <a:latin typeface="Times New Roman" pitchFamily="18" charset="0"/>
                <a:cs typeface="Times New Roman" pitchFamily="18" charset="0"/>
              </a:rPr>
              <a:t>the following result show the effect of adding STBC to the system in existence SLM and PTS </a:t>
            </a:r>
            <a:r>
              <a:rPr lang="en-US" sz="2400" dirty="0" smtClean="0">
                <a:solidFill>
                  <a:schemeClr val="tx1"/>
                </a:solidFill>
                <a:effectLst/>
                <a:latin typeface="Times New Roman" pitchFamily="18" charset="0"/>
                <a:cs typeface="Times New Roman" pitchFamily="18" charset="0"/>
              </a:rPr>
              <a:t>algorithms</a:t>
            </a: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000" dirty="0" smtClean="0">
                <a:solidFill>
                  <a:schemeClr val="tx1"/>
                </a:solidFill>
              </a:rPr>
              <a:t> </a:t>
            </a:r>
            <a:endParaRPr lang="en-US" sz="2400" dirty="0">
              <a:solidFill>
                <a:schemeClr val="tx1"/>
              </a:solidFill>
              <a:latin typeface="Times New Roman" pitchFamily="18" charset="0"/>
              <a:cs typeface="Times New Roman" pitchFamily="18" charset="0"/>
            </a:endParaRPr>
          </a:p>
        </p:txBody>
      </p:sp>
      <p:sp>
        <p:nvSpPr>
          <p:cNvPr id="5" name="Rectangle 4"/>
          <p:cNvSpPr/>
          <p:nvPr/>
        </p:nvSpPr>
        <p:spPr>
          <a:xfrm>
            <a:off x="838200" y="1524000"/>
            <a:ext cx="4724400" cy="707886"/>
          </a:xfrm>
          <a:prstGeom prst="rect">
            <a:avLst/>
          </a:prstGeom>
        </p:spPr>
        <p:txBody>
          <a:bodyPr wrap="square">
            <a:spAutoFit/>
          </a:bodyPr>
          <a:lstStyle/>
          <a:p>
            <a:r>
              <a:rPr lang="en-US" sz="2000" dirty="0" smtClean="0">
                <a:latin typeface="Times New Roman" pitchFamily="18" charset="0"/>
                <a:cs typeface="Times New Roman" pitchFamily="18" charset="0"/>
              </a:rPr>
              <a:t>PAPR in MISO and SISO systems is shown in this figure</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Peak-to-Average Power Ratio in OFDM System</a:t>
            </a:r>
            <a:endParaRPr lang="en-US" sz="3000" b="1" dirty="0">
              <a:solidFill>
                <a:schemeClr val="tx1"/>
              </a:solidFill>
              <a:effectLst/>
              <a:latin typeface="Times New Roman" pitchFamily="18" charset="0"/>
              <a:cs typeface="Times New Roman" pitchFamily="18" charset="0"/>
            </a:endParaRPr>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a:xfrm>
            <a:off x="914400" y="3048000"/>
            <a:ext cx="4343400" cy="430887"/>
          </a:xfrm>
          <a:prstGeom prst="rect">
            <a:avLst/>
          </a:prstGeom>
        </p:spPr>
        <p:txBody>
          <a:bodyPr wrap="square">
            <a:spAutoFit/>
          </a:bodyPr>
          <a:lstStyle/>
          <a:p>
            <a:r>
              <a:rPr lang="en-US" sz="2200" dirty="0" smtClean="0">
                <a:latin typeface="Times New Roman" pitchFamily="18" charset="0"/>
                <a:cs typeface="Times New Roman" pitchFamily="18" charset="0"/>
              </a:rPr>
              <a:t>where </a:t>
            </a:r>
            <a:r>
              <a:rPr lang="en-US" sz="2200" dirty="0" err="1" smtClean="0">
                <a:latin typeface="Times New Roman" pitchFamily="18" charset="0"/>
                <a:cs typeface="Times New Roman" pitchFamily="18" charset="0"/>
              </a:rPr>
              <a:t>Xn</a:t>
            </a:r>
            <a:r>
              <a:rPr lang="en-US" sz="2200" dirty="0" smtClean="0">
                <a:latin typeface="Times New Roman" pitchFamily="18" charset="0"/>
                <a:cs typeface="Times New Roman" pitchFamily="18" charset="0"/>
              </a:rPr>
              <a:t> is expressed as:</a:t>
            </a:r>
            <a:endParaRPr lang="en-US" sz="2200" dirty="0">
              <a:latin typeface="Times New Roman" pitchFamily="18" charset="0"/>
              <a:cs typeface="Times New Roman" pitchFamily="18" charset="0"/>
            </a:endParaRPr>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605537"/>
            <a:ext cx="3185487" cy="44627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tab pos="2971800" algn="ctr"/>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ahoma" pitchFamily="34" charset="0"/>
              </a:rPr>
              <a:t> 	</a:t>
            </a:r>
            <a:endParaRPr kumimoji="0" lang="en-US" sz="1100" b="0" i="0" u="none" strike="noStrike" cap="none" normalizeH="0" baseline="0" dirty="0" smtClean="0">
              <a:ln>
                <a:noFill/>
              </a:ln>
              <a:solidFill>
                <a:schemeClr val="tx1"/>
              </a:solidFill>
              <a:effectLst/>
              <a:latin typeface="Arial" pitchFamily="34" charset="0"/>
              <a:ea typeface="Calibri" pitchFamily="34"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2971800" algn="ctr"/>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ahoma"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834137"/>
            <a:ext cx="3185487" cy="44627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tab pos="2971800" algn="ctr"/>
              </a:tabLst>
            </a:pPr>
            <a:r>
              <a:rPr kumimoji="0" lang="en-US" sz="1200" b="1" i="0" u="none" strike="noStrike" cap="none" normalizeH="0" baseline="0" dirty="0" smtClean="0">
                <a:ln>
                  <a:noFill/>
                </a:ln>
                <a:solidFill>
                  <a:schemeClr val="tx1"/>
                </a:solidFill>
                <a:effectLst/>
                <a:latin typeface="Calibri" pitchFamily="34" charset="0"/>
                <a:ea typeface="Times New Roman" pitchFamily="18" charset="0"/>
                <a:cs typeface="Tahoma" pitchFamily="34" charset="0"/>
              </a:rPr>
              <a:t> 	</a:t>
            </a:r>
            <a:endParaRPr kumimoji="0" lang="en-US" sz="1100" b="1" i="0" u="none" strike="noStrike" cap="none" normalizeH="0" baseline="0" dirty="0" smtClean="0">
              <a:ln>
                <a:noFill/>
              </a:ln>
              <a:solidFill>
                <a:schemeClr val="tx1"/>
              </a:solidFill>
              <a:effectLst/>
              <a:latin typeface="Arial" pitchFamily="34" charset="0"/>
              <a:ea typeface="Calibri" pitchFamily="34"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2971800" algn="ctr"/>
              </a:tabLst>
            </a:pPr>
            <a:r>
              <a:rPr kumimoji="0" lang="en-US" sz="1100" b="1" i="0" u="none" strike="noStrike" cap="none" normalizeH="0" baseline="0" dirty="0" smtClean="0">
                <a:ln>
                  <a:noFill/>
                </a:ln>
                <a:solidFill>
                  <a:schemeClr val="tx1"/>
                </a:solidFill>
                <a:effectLst/>
                <a:latin typeface="Arial" pitchFamily="34" charset="0"/>
                <a:ea typeface="Calibri" pitchFamily="34" charset="0"/>
                <a:cs typeface="Tahoma"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342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ahoma"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52" name="Rectangle 12"/>
          <p:cNvSpPr>
            <a:spLocks noChangeArrowheads="1"/>
          </p:cNvSpPr>
          <p:nvPr/>
        </p:nvSpPr>
        <p:spPr bwMode="auto">
          <a:xfrm>
            <a:off x="0" y="3429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ea typeface="Calibri" pitchFamily="34" charset="0"/>
                <a:cs typeface="Tahoma"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5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55" name="Rectangle 15"/>
          <p:cNvSpPr>
            <a:spLocks noChangeArrowheads="1"/>
          </p:cNvSpPr>
          <p:nvPr/>
        </p:nvSpPr>
        <p:spPr bwMode="auto">
          <a:xfrm>
            <a:off x="0" y="1066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ea typeface="Calibri" pitchFamily="34" charset="0"/>
                <a:cs typeface="Tahoma"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57"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56" name="Picture 1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81200" y="1600200"/>
            <a:ext cx="4744811" cy="1066800"/>
          </a:xfrm>
          <a:prstGeom prst="rect">
            <a:avLst/>
          </a:prstGeom>
          <a:noFill/>
        </p:spPr>
      </p:pic>
      <p:sp>
        <p:nvSpPr>
          <p:cNvPr id="35858" name="Rectangle 18"/>
          <p:cNvSpPr>
            <a:spLocks noChangeArrowheads="1"/>
          </p:cNvSpPr>
          <p:nvPr/>
        </p:nvSpPr>
        <p:spPr bwMode="auto">
          <a:xfrm>
            <a:off x="0" y="533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60"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59" name="Picture 1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4601" y="3886200"/>
            <a:ext cx="3890308" cy="1219200"/>
          </a:xfrm>
          <a:prstGeom prst="rect">
            <a:avLst/>
          </a:prstGeom>
          <a:noFill/>
        </p:spPr>
      </p:pic>
      <p:sp>
        <p:nvSpPr>
          <p:cNvPr id="35861" name="Rectangle 21"/>
          <p:cNvSpPr>
            <a:spLocks noChangeArrowheads="1"/>
          </p:cNvSpPr>
          <p:nvPr/>
        </p:nvSpPr>
        <p:spPr bwMode="auto">
          <a:xfrm>
            <a:off x="0" y="485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ea typeface="Calibri" pitchFamily="34" charset="0"/>
                <a:cs typeface="Tahoma" pitchFamily="34" charset="0"/>
              </a:rPr>
              <a:t>             </a:t>
            </a:r>
            <a:r>
              <a:rPr kumimoji="0" lang="en-US" sz="1100" b="0" i="0" u="none" strike="noStrike" cap="none" normalizeH="0" baseline="0" smtClean="0">
                <a:ln>
                  <a:noFill/>
                </a:ln>
                <a:solidFill>
                  <a:schemeClr val="tx1"/>
                </a:solidFill>
                <a:effectLst/>
                <a:latin typeface="Arial" pitchFamily="34" charset="0"/>
                <a:ea typeface="Calibri" pitchFamily="34" charset="0"/>
                <a:cs typeface="Tahoma" pitchFamily="34"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71600"/>
          </a:xfrm>
        </p:spPr>
        <p:txBody>
          <a:bodyPr>
            <a:normAutofit fontScale="90000"/>
          </a:bodyPr>
          <a:lstStyle/>
          <a:p>
            <a:r>
              <a:rPr lang="en-US" sz="3100" dirty="0" smtClean="0">
                <a:solidFill>
                  <a:schemeClr val="tx1"/>
                </a:solidFill>
                <a:effectLst/>
                <a:latin typeface="Times New Roman" pitchFamily="18" charset="0"/>
                <a:cs typeface="Times New Roman" pitchFamily="18" charset="0"/>
              </a:rPr>
              <a:t>The effect of STBC and PAPR reduction techniques:</a:t>
            </a:r>
            <a:r>
              <a:rPr lang="en-US" dirty="0" smtClean="0"/>
              <a:t/>
            </a:r>
            <a:br>
              <a:rPr lang="en-US" dirty="0" smtClean="0"/>
            </a:br>
            <a:endParaRPr lang="en-US" sz="2700" dirty="0">
              <a:latin typeface="Times New Roman" pitchFamily="18" charset="0"/>
              <a:cs typeface="Times New Roman" pitchFamily="18" charset="0"/>
            </a:endParaRPr>
          </a:p>
        </p:txBody>
      </p:sp>
      <p:pic>
        <p:nvPicPr>
          <p:cNvPr id="8" name="Picture 7"/>
          <p:cNvPicPr/>
          <p:nvPr/>
        </p:nvPicPr>
        <p:blipFill>
          <a:blip r:embed="rId3" cstate="print"/>
          <a:srcRect/>
          <a:stretch>
            <a:fillRect/>
          </a:stretch>
        </p:blipFill>
        <p:spPr bwMode="auto">
          <a:xfrm>
            <a:off x="0" y="1524000"/>
            <a:ext cx="9144000" cy="5334000"/>
          </a:xfrm>
          <a:prstGeom prst="rect">
            <a:avLst/>
          </a:prstGeom>
          <a:noFill/>
          <a:ln w="9525">
            <a:noFill/>
            <a:miter lim="800000"/>
            <a:headEnd/>
            <a:tailEnd/>
          </a:ln>
        </p:spPr>
      </p:pic>
      <p:sp>
        <p:nvSpPr>
          <p:cNvPr id="4" name="Rectangle 3"/>
          <p:cNvSpPr/>
          <p:nvPr/>
        </p:nvSpPr>
        <p:spPr>
          <a:xfrm>
            <a:off x="609600" y="1066800"/>
            <a:ext cx="3886200" cy="461665"/>
          </a:xfrm>
          <a:prstGeom prst="rect">
            <a:avLst/>
          </a:prstGeom>
        </p:spPr>
        <p:txBody>
          <a:bodyPr wrap="square">
            <a:spAutoFit/>
          </a:bodyPr>
          <a:lstStyle/>
          <a:p>
            <a:r>
              <a:rPr lang="en-US" sz="2400" dirty="0" smtClean="0">
                <a:latin typeface="Times New Roman" pitchFamily="18" charset="0"/>
                <a:cs typeface="Times New Roman" pitchFamily="18" charset="0"/>
              </a:rPr>
              <a:t> 1-SLM using STBC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000" dirty="0" smtClean="0">
                <a:solidFill>
                  <a:schemeClr val="tx1"/>
                </a:solidFill>
                <a:effectLst/>
                <a:latin typeface="Times New Roman" pitchFamily="18" charset="0"/>
                <a:cs typeface="Times New Roman" pitchFamily="18" charset="0"/>
              </a:rPr>
              <a:t>2-PTS using STBC</a:t>
            </a:r>
            <a:endParaRPr lang="en-US" sz="3000" dirty="0">
              <a:solidFill>
                <a:schemeClr val="tx1"/>
              </a:solidFill>
              <a:effectLst/>
              <a:latin typeface="Times New Roman" pitchFamily="18" charset="0"/>
              <a:cs typeface="Times New Roman" pitchFamily="18" charset="0"/>
            </a:endParaRPr>
          </a:p>
        </p:txBody>
      </p:sp>
      <p:pic>
        <p:nvPicPr>
          <p:cNvPr id="4" name="Content Placeholder 3" descr="10151616_849689731712344_1559216256_n.jpg"/>
          <p:cNvPicPr>
            <a:picLocks noGrp="1"/>
          </p:cNvPicPr>
          <p:nvPr>
            <p:ph idx="1"/>
          </p:nvPr>
        </p:nvPicPr>
        <p:blipFill>
          <a:blip r:embed="rId2" cstate="print"/>
          <a:stretch>
            <a:fillRect/>
          </a:stretch>
        </p:blipFill>
        <p:spPr>
          <a:xfrm>
            <a:off x="0" y="1295400"/>
            <a:ext cx="9144000" cy="55626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buFont typeface="Wingdings" pitchFamily="2" charset="2"/>
              <a:buChar char="Ø"/>
            </a:pPr>
            <a:endParaRPr lang="en-US" dirty="0" smtClean="0"/>
          </a:p>
          <a:p>
            <a:pPr>
              <a:buFont typeface="Wingdings" pitchFamily="2" charset="2"/>
              <a:buChar char="Ø"/>
            </a:pPr>
            <a:r>
              <a:rPr lang="en-US" dirty="0" smtClean="0">
                <a:latin typeface="Times New Roman" pitchFamily="18" charset="0"/>
                <a:cs typeface="Times New Roman" pitchFamily="18" charset="0"/>
              </a:rPr>
              <a:t>High PAPR is main problem assisted with OFDM system.</a:t>
            </a:r>
          </a:p>
          <a:p>
            <a:pPr>
              <a:buFont typeface="Wingdings" pitchFamily="2" charset="2"/>
              <a:buChar char="Ø"/>
            </a:pPr>
            <a:r>
              <a:rPr lang="en-US" dirty="0" smtClean="0">
                <a:latin typeface="Times New Roman" pitchFamily="18" charset="0"/>
                <a:cs typeface="Times New Roman" pitchFamily="18" charset="0"/>
              </a:rPr>
              <a:t>There are many algorithms to reduce PAPR like, PTS and SLM.</a:t>
            </a:r>
          </a:p>
          <a:p>
            <a:pPr>
              <a:buFont typeface="Wingdings" pitchFamily="2" charset="2"/>
              <a:buChar char="Ø"/>
            </a:pPr>
            <a:r>
              <a:rPr lang="en-US" dirty="0" smtClean="0">
                <a:latin typeface="Times New Roman" pitchFamily="18" charset="0"/>
                <a:cs typeface="Times New Roman" pitchFamily="18" charset="0"/>
              </a:rPr>
              <a:t>PTS is more efficient in term of PAPR reduction ,but in expend of complexity.</a:t>
            </a:r>
          </a:p>
          <a:p>
            <a:pPr>
              <a:buFont typeface="Wingdings" pitchFamily="2" charset="2"/>
              <a:buChar char="Ø"/>
            </a:pPr>
            <a:endParaRPr lang="en-US" dirty="0" smtClean="0"/>
          </a:p>
        </p:txBody>
      </p:sp>
      <p:sp>
        <p:nvSpPr>
          <p:cNvPr id="3" name="عنوان 2"/>
          <p:cNvSpPr>
            <a:spLocks noGrp="1"/>
          </p:cNvSpPr>
          <p:nvPr>
            <p:ph type="title"/>
          </p:nvPr>
        </p:nvSpPr>
        <p:spPr/>
        <p:txBody>
          <a:bodyPr>
            <a:normAutofit/>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rot="20709948">
            <a:off x="125635" y="-401924"/>
            <a:ext cx="8229600" cy="5029064"/>
          </a:xfrm>
        </p:spPr>
        <p:txBody>
          <a:bodyPr>
            <a:normAutofit fontScale="92500" lnSpcReduction="10000"/>
          </a:bodyPr>
          <a:lstStyle/>
          <a:p>
            <a:pPr>
              <a:buNone/>
            </a:pPr>
            <a:endParaRPr lang="en-US" sz="8800" b="1" spc="50" dirty="0" smtClean="0">
              <a:ln w="11430"/>
              <a:solidFill>
                <a:schemeClr val="tx2"/>
              </a:solidFill>
              <a:effectLst>
                <a:glow rad="228600">
                  <a:schemeClr val="accent1">
                    <a:satMod val="175000"/>
                    <a:alpha val="40000"/>
                  </a:schemeClr>
                </a:glow>
                <a:outerShdw blurRad="76200" dist="50800" dir="5400000" algn="tl" rotWithShape="0">
                  <a:srgbClr val="000000">
                    <a:alpha val="65000"/>
                  </a:srgbClr>
                </a:outerShdw>
                <a:reflection blurRad="6350" stA="55000" endA="300" endPos="45500" dir="5400000" sy="-100000" algn="bl" rotWithShape="0"/>
              </a:effectLst>
              <a:latin typeface="Goudy Stout" pitchFamily="18" charset="0"/>
            </a:endParaRPr>
          </a:p>
          <a:p>
            <a:pPr>
              <a:buNone/>
            </a:pPr>
            <a:r>
              <a:rPr lang="en-US" sz="8800" b="1" spc="50" dirty="0" smtClean="0">
                <a:ln w="11430"/>
                <a:solidFill>
                  <a:schemeClr val="tx2"/>
                </a:solidFill>
                <a:effectLst>
                  <a:glow rad="228600">
                    <a:schemeClr val="accent1">
                      <a:satMod val="175000"/>
                      <a:alpha val="40000"/>
                    </a:schemeClr>
                  </a:glow>
                  <a:outerShdw blurRad="76200" dist="50800" dir="5400000" algn="tl" rotWithShape="0">
                    <a:srgbClr val="000000">
                      <a:alpha val="65000"/>
                    </a:srgbClr>
                  </a:outerShdw>
                  <a:reflection blurRad="6350" stA="55000" endA="300" endPos="45500" dir="5400000" sy="-100000" algn="bl" rotWithShape="0"/>
                </a:effectLst>
                <a:latin typeface="Goudy Stout" pitchFamily="18" charset="0"/>
              </a:rPr>
              <a:t>       </a:t>
            </a:r>
            <a:r>
              <a:rPr lang="en-US" sz="9600" b="1" spc="50" dirty="0" smtClean="0">
                <a:ln w="11430"/>
                <a:solidFill>
                  <a:schemeClr val="tx2"/>
                </a:solidFill>
                <a:effectLst>
                  <a:glow rad="228600">
                    <a:schemeClr val="accent1">
                      <a:satMod val="175000"/>
                      <a:alpha val="40000"/>
                    </a:schemeClr>
                  </a:glow>
                  <a:outerShdw blurRad="76200" dist="50800" dir="5400000" algn="tl" rotWithShape="0">
                    <a:srgbClr val="000000">
                      <a:alpha val="65000"/>
                    </a:srgbClr>
                  </a:outerShdw>
                  <a:reflection blurRad="6350" stA="55000" endA="300" endPos="45500" dir="5400000" sy="-100000" algn="bl" rotWithShape="0"/>
                </a:effectLst>
                <a:latin typeface="Goudy Stout" pitchFamily="18" charset="0"/>
              </a:rPr>
              <a:t>Thank you</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635691"/>
          </a:xfrm>
        </p:spPr>
        <p:txBody>
          <a:bodyPr>
            <a:normAutofit/>
          </a:bodyPr>
          <a:lstStyle/>
          <a:p>
            <a:pPr>
              <a:buClr>
                <a:schemeClr val="tx1"/>
              </a:buClr>
              <a:buFont typeface="Wingdings" pitchFamily="2" charset="2"/>
              <a:buChar char="Ø"/>
            </a:pPr>
            <a:r>
              <a:rPr lang="en-US" sz="3200" dirty="0" smtClean="0">
                <a:latin typeface="Times New Roman" pitchFamily="18" charset="0"/>
                <a:cs typeface="Times New Roman" pitchFamily="18" charset="0"/>
              </a:rPr>
              <a:t>Number of sub carriers</a:t>
            </a:r>
          </a:p>
          <a:p>
            <a:pPr>
              <a:buClr>
                <a:schemeClr val="tx1"/>
              </a:buClr>
              <a:buFont typeface="Wingdings" pitchFamily="2" charset="2"/>
              <a:buChar char="Ø"/>
            </a:pPr>
            <a:r>
              <a:rPr lang="en-US" sz="3200" dirty="0" smtClean="0">
                <a:latin typeface="Times New Roman" pitchFamily="18" charset="0"/>
                <a:cs typeface="Times New Roman" pitchFamily="18" charset="0"/>
              </a:rPr>
              <a:t>Modulation Order</a:t>
            </a:r>
            <a:endParaRPr lang="en-US" sz="3200" dirty="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dirty="0" smtClean="0"/>
              <a:t> </a:t>
            </a:r>
            <a:r>
              <a:rPr lang="en-US" sz="4000" dirty="0" smtClean="0">
                <a:solidFill>
                  <a:schemeClr val="tx1"/>
                </a:solidFill>
                <a:effectLst/>
                <a:latin typeface="Times New Roman" pitchFamily="18" charset="0"/>
                <a:cs typeface="Times New Roman" pitchFamily="18" charset="0"/>
              </a:rPr>
              <a:t>Factors Effecting PAPR:</a:t>
            </a:r>
            <a:endParaRPr lang="en-US" sz="4000" dirty="0">
              <a:solidFill>
                <a:schemeClr val="tx1"/>
              </a:solidFill>
              <a:effectLst/>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762000" y="2438400"/>
          <a:ext cx="7772400" cy="3720082"/>
        </p:xfrm>
        <a:graphic>
          <a:graphicData uri="http://schemas.openxmlformats.org/drawingml/2006/table">
            <a:tbl>
              <a:tblPr/>
              <a:tblGrid>
                <a:gridCol w="3886200"/>
                <a:gridCol w="3886200"/>
              </a:tblGrid>
              <a:tr h="656485">
                <a:tc>
                  <a:txBody>
                    <a:bodyPr/>
                    <a:lstStyle/>
                    <a:p>
                      <a:pPr marL="0" marR="0" algn="ctr">
                        <a:lnSpc>
                          <a:spcPct val="115000"/>
                        </a:lnSpc>
                        <a:spcBef>
                          <a:spcPts val="0"/>
                        </a:spcBef>
                        <a:spcAft>
                          <a:spcPts val="1000"/>
                        </a:spcAft>
                      </a:pPr>
                      <a:r>
                        <a:rPr lang="en-US" sz="2000" kern="100" dirty="0">
                          <a:latin typeface="Times New Roman" pitchFamily="18" charset="0"/>
                          <a:ea typeface="Calibri"/>
                          <a:cs typeface="Times New Roman" pitchFamily="18" charset="0"/>
                        </a:rPr>
                        <a:t>Modulation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a:latin typeface="Times New Roman" pitchFamily="18" charset="0"/>
                          <a:ea typeface="Calibri"/>
                          <a:cs typeface="Times New Roman" pitchFamily="18" charset="0"/>
                        </a:rPr>
                        <a:t>PAPR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6485">
                <a:tc>
                  <a:txBody>
                    <a:bodyPr/>
                    <a:lstStyle/>
                    <a:p>
                      <a:pPr marL="0" marR="0" algn="ctr">
                        <a:lnSpc>
                          <a:spcPct val="115000"/>
                        </a:lnSpc>
                        <a:spcBef>
                          <a:spcPts val="0"/>
                        </a:spcBef>
                        <a:spcAft>
                          <a:spcPts val="1000"/>
                        </a:spcAft>
                      </a:pPr>
                      <a:r>
                        <a:rPr lang="en-US" sz="2000" kern="100" dirty="0">
                          <a:solidFill>
                            <a:srgbClr val="000000"/>
                          </a:solidFill>
                          <a:latin typeface="Times New Roman" pitchFamily="18" charset="0"/>
                          <a:ea typeface="Calibri"/>
                          <a:cs typeface="Times New Roman" pitchFamily="18" charset="0"/>
                        </a:rPr>
                        <a:t>m-PSK (reference)</a:t>
                      </a:r>
                      <a:endParaRPr lang="en-US" sz="2000" kern="1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dirty="0" smtClean="0">
                          <a:latin typeface="Times New Roman" pitchFamily="18" charset="0"/>
                          <a:ea typeface="Calibri"/>
                          <a:cs typeface="Times New Roman" pitchFamily="18" charset="0"/>
                        </a:rPr>
                        <a:t>0dB</a:t>
                      </a:r>
                      <a:endParaRPr lang="en-US" sz="2000" kern="1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778">
                <a:tc>
                  <a:txBody>
                    <a:bodyPr/>
                    <a:lstStyle/>
                    <a:p>
                      <a:pPr marL="0" marR="0" algn="ctr">
                        <a:lnSpc>
                          <a:spcPct val="115000"/>
                        </a:lnSpc>
                        <a:spcBef>
                          <a:spcPts val="0"/>
                        </a:spcBef>
                        <a:spcAft>
                          <a:spcPts val="1000"/>
                        </a:spcAft>
                      </a:pPr>
                      <a:r>
                        <a:rPr lang="en-US" sz="2000" kern="100" dirty="0">
                          <a:latin typeface="Times New Roman" pitchFamily="18" charset="0"/>
                          <a:ea typeface="Calibri"/>
                          <a:cs typeface="Times New Roman" pitchFamily="18" charset="0"/>
                        </a:rPr>
                        <a:t>16-QAM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a:latin typeface="Times New Roman" pitchFamily="18" charset="0"/>
                          <a:ea typeface="Calibri"/>
                          <a:cs typeface="Times New Roman" pitchFamily="18" charset="0"/>
                        </a:rPr>
                        <a:t>2.55dB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778">
                <a:tc>
                  <a:txBody>
                    <a:bodyPr/>
                    <a:lstStyle/>
                    <a:p>
                      <a:pPr marL="0" marR="0" algn="ctr">
                        <a:lnSpc>
                          <a:spcPct val="115000"/>
                        </a:lnSpc>
                        <a:spcBef>
                          <a:spcPts val="0"/>
                        </a:spcBef>
                        <a:spcAft>
                          <a:spcPts val="1000"/>
                        </a:spcAft>
                      </a:pPr>
                      <a:r>
                        <a:rPr lang="en-US" sz="2000" kern="100" dirty="0">
                          <a:latin typeface="Times New Roman" pitchFamily="18" charset="0"/>
                          <a:ea typeface="Calibri"/>
                          <a:cs typeface="Times New Roman" pitchFamily="18" charset="0"/>
                        </a:rPr>
                        <a:t>64-QAM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a:latin typeface="Times New Roman" pitchFamily="18" charset="0"/>
                          <a:ea typeface="Calibri"/>
                          <a:cs typeface="Times New Roman" pitchFamily="18" charset="0"/>
                        </a:rPr>
                        <a:t>3.68dB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778">
                <a:tc>
                  <a:txBody>
                    <a:bodyPr/>
                    <a:lstStyle/>
                    <a:p>
                      <a:pPr marL="0" marR="0" algn="ctr">
                        <a:lnSpc>
                          <a:spcPct val="115000"/>
                        </a:lnSpc>
                        <a:spcBef>
                          <a:spcPts val="0"/>
                        </a:spcBef>
                        <a:spcAft>
                          <a:spcPts val="1000"/>
                        </a:spcAft>
                      </a:pPr>
                      <a:r>
                        <a:rPr lang="en-US" sz="2000" kern="100" dirty="0">
                          <a:latin typeface="Times New Roman" pitchFamily="18" charset="0"/>
                          <a:ea typeface="Calibri"/>
                          <a:cs typeface="Times New Roman" pitchFamily="18" charset="0"/>
                        </a:rPr>
                        <a:t>256-QAM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a:latin typeface="Times New Roman" pitchFamily="18" charset="0"/>
                          <a:ea typeface="Calibri"/>
                          <a:cs typeface="Times New Roman" pitchFamily="18" charset="0"/>
                        </a:rPr>
                        <a:t>4.23dB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778">
                <a:tc>
                  <a:txBody>
                    <a:bodyPr/>
                    <a:lstStyle/>
                    <a:p>
                      <a:pPr marL="0" marR="0" algn="ctr">
                        <a:lnSpc>
                          <a:spcPct val="115000"/>
                        </a:lnSpc>
                        <a:spcBef>
                          <a:spcPts val="0"/>
                        </a:spcBef>
                        <a:spcAft>
                          <a:spcPts val="1000"/>
                        </a:spcAft>
                      </a:pPr>
                      <a:r>
                        <a:rPr lang="en-US" sz="2000" kern="100">
                          <a:latin typeface="Times New Roman" pitchFamily="18" charset="0"/>
                          <a:ea typeface="Calibri"/>
                          <a:cs typeface="Times New Roman" pitchFamily="18" charset="0"/>
                        </a:rPr>
                        <a:t>256-QAM(modified)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kern="100" dirty="0">
                          <a:latin typeface="Times New Roman" pitchFamily="18" charset="0"/>
                          <a:ea typeface="Calibri"/>
                          <a:cs typeface="Times New Roman" pitchFamily="18" charset="0"/>
                        </a:rPr>
                        <a:t>2.85dB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Clr>
                <a:schemeClr val="tx1"/>
              </a:buClr>
              <a:buFont typeface="Wingdings" pitchFamily="2" charset="2"/>
              <a:buChar char="Ø"/>
            </a:pPr>
            <a:r>
              <a:rPr lang="en-US" sz="2400" dirty="0" smtClean="0">
                <a:latin typeface="Times New Roman" pitchFamily="18" charset="0"/>
                <a:cs typeface="Times New Roman" pitchFamily="18" charset="0"/>
              </a:rPr>
              <a:t>High PAPR is one of the most serious problems in MIMO-OFDM system.</a:t>
            </a:r>
          </a:p>
          <a:p>
            <a:pPr>
              <a:buClr>
                <a:schemeClr val="tx1"/>
              </a:buClr>
              <a:buFont typeface="Wingdings" pitchFamily="2" charset="2"/>
              <a:buChar char="Ø"/>
            </a:pPr>
            <a:endParaRPr lang="en-US" sz="2400" dirty="0" smtClean="0">
              <a:latin typeface="Times New Roman" pitchFamily="18" charset="0"/>
              <a:cs typeface="Times New Roman" pitchFamily="18" charset="0"/>
            </a:endParaRPr>
          </a:p>
          <a:p>
            <a:pPr>
              <a:buClr>
                <a:schemeClr val="tx1"/>
              </a:buClr>
              <a:buNone/>
            </a:pPr>
            <a:r>
              <a:rPr lang="en-US" sz="2400" dirty="0" smtClean="0">
                <a:latin typeface="Times New Roman" pitchFamily="18" charset="0"/>
                <a:cs typeface="Times New Roman" pitchFamily="18" charset="0"/>
              </a:rPr>
              <a:t>To transmit signals with high PAPR, it requires power amplifiers with very high power scope.</a:t>
            </a:r>
          </a:p>
          <a:p>
            <a:pPr>
              <a:buClr>
                <a:schemeClr val="tx1"/>
              </a:buClr>
              <a:buFont typeface="Wingdings" pitchFamily="2" charset="2"/>
              <a:buChar char="Ø"/>
            </a:pPr>
            <a:endParaRPr lang="en-US" sz="2400" dirty="0" smtClean="0">
              <a:latin typeface="Times New Roman" pitchFamily="18" charset="0"/>
              <a:cs typeface="Times New Roman" pitchFamily="18" charset="0"/>
            </a:endParaRPr>
          </a:p>
          <a:p>
            <a:pPr>
              <a:buClr>
                <a:schemeClr val="tx1"/>
              </a:buClr>
              <a:buFont typeface="Wingdings" pitchFamily="2" charset="2"/>
              <a:buChar char="Ø"/>
            </a:pPr>
            <a:r>
              <a:rPr lang="en-US" sz="2400" dirty="0" smtClean="0">
                <a:latin typeface="Times New Roman" pitchFamily="18" charset="0"/>
                <a:cs typeface="Times New Roman" pitchFamily="18" charset="0"/>
              </a:rPr>
              <a:t>To combat high PAPR, one intuitive solution is to adopt amplifiers to have larger trade-off range. However, these types of amplifiers are generally expensive and have low efficiency.</a:t>
            </a:r>
          </a:p>
          <a:p>
            <a:pPr>
              <a:buClr>
                <a:schemeClr val="tx1"/>
              </a:buClr>
              <a:buFont typeface="Wingdings" pitchFamily="2" charset="2"/>
              <a:buChar char="Ø"/>
            </a:pPr>
            <a:r>
              <a:rPr lang="en-US" sz="2400" dirty="0" smtClean="0">
                <a:latin typeface="Times New Roman" pitchFamily="18" charset="0"/>
                <a:cs typeface="Times New Roman" pitchFamily="18" charset="0"/>
              </a:rPr>
              <a:t> On the other side, certain algorithms were introduced and been proved have a good performance of high PAPR reduction.</a:t>
            </a:r>
          </a:p>
          <a:p>
            <a:pPr>
              <a:buClr>
                <a:schemeClr val="tx1"/>
              </a:buClr>
              <a:buFont typeface="Wingdings" pitchFamily="2" charset="2"/>
              <a:buChar char="Ø"/>
            </a:pP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4000" dirty="0" smtClean="0">
                <a:solidFill>
                  <a:schemeClr val="tx1"/>
                </a:solidFill>
                <a:effectLst/>
                <a:latin typeface="Times New Roman" pitchFamily="18" charset="0"/>
                <a:cs typeface="Times New Roman" pitchFamily="18" charset="0"/>
              </a:rPr>
              <a:t>Background of the Problem</a:t>
            </a:r>
            <a:endParaRPr lang="en-US" sz="4000" dirty="0">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304800"/>
            <a:ext cx="8077200" cy="5816977"/>
          </a:xfrm>
          <a:prstGeom prst="rect">
            <a:avLst/>
          </a:prstGeom>
        </p:spPr>
        <p:txBody>
          <a:bodyPr wrap="square">
            <a:spAutoFit/>
          </a:bodyPr>
          <a:lstStyle/>
          <a:p>
            <a:pPr>
              <a:buFont typeface="Arial" pitchFamily="34" charset="0"/>
              <a:buChar char="•"/>
            </a:pPr>
            <a:endParaRPr lang="en-US" sz="2400" dirty="0" smtClean="0">
              <a:latin typeface="Times New Roman" pitchFamily="18" charset="0"/>
              <a:cs typeface="Times New Roman" pitchFamily="18" charset="0"/>
            </a:endParaRPr>
          </a:p>
          <a:p>
            <a:r>
              <a:rPr lang="en-US" sz="4000" b="1" dirty="0" smtClean="0">
                <a:latin typeface="Times New Roman" pitchFamily="18" charset="0"/>
                <a:cs typeface="Times New Roman" pitchFamily="18" charset="0"/>
              </a:rPr>
              <a:t>PAPR Reduction technique:</a:t>
            </a:r>
          </a:p>
          <a:p>
            <a:pPr>
              <a:buFont typeface="Wingdings" pitchFamily="2" charset="2"/>
              <a:buChar char="Ø"/>
            </a:pPr>
            <a:endParaRPr lang="en-US" sz="2000" b="1" dirty="0" smtClean="0">
              <a:latin typeface="Times New Roman" pitchFamily="18" charset="0"/>
              <a:cs typeface="Times New Roman" pitchFamily="18" charset="0"/>
            </a:endParaRPr>
          </a:p>
          <a:p>
            <a:pPr lvl="0">
              <a:buFont typeface="Wingdings" pitchFamily="2" charset="2"/>
              <a:buChar char="Ø"/>
            </a:pPr>
            <a:r>
              <a:rPr lang="en-US" sz="2000" b="1" dirty="0" smtClean="0">
                <a:latin typeface="Times New Roman" pitchFamily="18" charset="0"/>
                <a:cs typeface="Times New Roman" pitchFamily="18" charset="0"/>
              </a:rPr>
              <a:t>Signal Scrambling Techniques </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 Selected Mapping (SLM) </a:t>
            </a:r>
          </a:p>
          <a:p>
            <a:r>
              <a:rPr lang="en-US" sz="2000" dirty="0" smtClean="0">
                <a:latin typeface="Times New Roman" pitchFamily="18" charset="0"/>
                <a:cs typeface="Times New Roman" pitchFamily="18" charset="0"/>
              </a:rPr>
              <a:t>   • Partial Transmit Sequence (PTS) </a:t>
            </a:r>
          </a:p>
          <a:p>
            <a:r>
              <a:rPr lang="en-US" sz="2000" dirty="0" smtClean="0">
                <a:latin typeface="Times New Roman" pitchFamily="18" charset="0"/>
                <a:cs typeface="Times New Roman" pitchFamily="18" charset="0"/>
              </a:rPr>
              <a:t>   • Interleaving Technique </a:t>
            </a:r>
          </a:p>
          <a:p>
            <a:r>
              <a:rPr lang="en-US" sz="2000" dirty="0" smtClean="0">
                <a:latin typeface="Times New Roman" pitchFamily="18" charset="0"/>
                <a:cs typeface="Times New Roman" pitchFamily="18" charset="0"/>
              </a:rPr>
              <a:t>   • Tone Reservation (TR)   </a:t>
            </a:r>
          </a:p>
          <a:p>
            <a:r>
              <a:rPr lang="en-US" sz="2000" dirty="0" smtClean="0">
                <a:latin typeface="Times New Roman" pitchFamily="18" charset="0"/>
                <a:cs typeface="Times New Roman" pitchFamily="18" charset="0"/>
              </a:rPr>
              <a:t>   • Tone Injection (TI) </a:t>
            </a:r>
          </a:p>
          <a:p>
            <a:endParaRPr lang="en-US" sz="2000" dirty="0" smtClean="0">
              <a:latin typeface="Times New Roman" pitchFamily="18" charset="0"/>
              <a:cs typeface="Times New Roman" pitchFamily="18" charset="0"/>
            </a:endParaRPr>
          </a:p>
          <a:p>
            <a:pPr lvl="0">
              <a:buFont typeface="Wingdings" pitchFamily="2" charset="2"/>
              <a:buChar char="Ø"/>
            </a:pPr>
            <a:r>
              <a:rPr lang="en-US" sz="2000" b="1" dirty="0" smtClean="0">
                <a:latin typeface="Times New Roman" pitchFamily="18" charset="0"/>
                <a:cs typeface="Times New Roman" pitchFamily="18" charset="0"/>
              </a:rPr>
              <a:t>Signal Distortion Techniques </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 Peak Windowing   </a:t>
            </a:r>
          </a:p>
          <a:p>
            <a:r>
              <a:rPr lang="en-US" sz="2000" dirty="0" smtClean="0">
                <a:latin typeface="Times New Roman" pitchFamily="18" charset="0"/>
                <a:cs typeface="Times New Roman" pitchFamily="18" charset="0"/>
              </a:rPr>
              <a:t>   • Envelope Scaling </a:t>
            </a:r>
          </a:p>
          <a:p>
            <a:r>
              <a:rPr lang="en-US" sz="2000" dirty="0" smtClean="0">
                <a:latin typeface="Times New Roman" pitchFamily="18" charset="0"/>
                <a:cs typeface="Times New Roman" pitchFamily="18" charset="0"/>
              </a:rPr>
              <a:t>   • Peak Reduction Carrier </a:t>
            </a:r>
          </a:p>
          <a:p>
            <a:r>
              <a:rPr lang="en-US" sz="2000" dirty="0" smtClean="0">
                <a:latin typeface="Times New Roman" pitchFamily="18" charset="0"/>
                <a:cs typeface="Times New Roman" pitchFamily="18" charset="0"/>
              </a:rPr>
              <a:t>   • Clipping and Filtering</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lstStyle/>
          <a:p>
            <a:pPr>
              <a:buNone/>
            </a:pPr>
            <a:r>
              <a:rPr lang="en-US" sz="28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The idea of selective mapping is simple: partition all possible signals to subsets and pick from each subset a representative with the minimum PAPR.</a:t>
            </a:r>
            <a:endParaRPr lang="en-US" sz="2600" dirty="0"/>
          </a:p>
        </p:txBody>
      </p:sp>
      <p:sp>
        <p:nvSpPr>
          <p:cNvPr id="3" name="Title 2"/>
          <p:cNvSpPr>
            <a:spLocks noGrp="1"/>
          </p:cNvSpPr>
          <p:nvPr>
            <p:ph type="title"/>
          </p:nvPr>
        </p:nvSpPr>
        <p:spPr/>
        <p:txBody>
          <a:bodyPr>
            <a:normAutofit fontScale="90000"/>
          </a:bodyPr>
          <a:lstStyle/>
          <a:p>
            <a:pPr algn="ctr"/>
            <a:r>
              <a:rPr lang="en-US" sz="3600" dirty="0" smtClean="0">
                <a:solidFill>
                  <a:schemeClr val="tx1"/>
                </a:solidFill>
                <a:effectLst/>
                <a:latin typeface="Times New Roman" pitchFamily="18" charset="0"/>
                <a:cs typeface="Times New Roman" pitchFamily="18" charset="0"/>
              </a:rPr>
              <a:t>Selective Mapping (SLM)</a:t>
            </a:r>
            <a:r>
              <a:rPr lang="en-US" sz="4400" dirty="0" smtClean="0">
                <a:latin typeface="Times New Roman" pitchFamily="18" charset="0"/>
                <a:cs typeface="Times New Roman" pitchFamily="18" charset="0"/>
              </a:rPr>
              <a:t/>
            </a:r>
            <a:br>
              <a:rPr lang="en-US" sz="4400" dirty="0" smtClean="0">
                <a:latin typeface="Times New Roman" pitchFamily="18" charset="0"/>
                <a:cs typeface="Times New Roman" pitchFamily="18" charset="0"/>
              </a:rPr>
            </a:br>
            <a:endParaRPr lang="en-US" dirty="0"/>
          </a:p>
        </p:txBody>
      </p:sp>
      <p:pic>
        <p:nvPicPr>
          <p:cNvPr id="4" name="Picture 3"/>
          <p:cNvPicPr/>
          <p:nvPr/>
        </p:nvPicPr>
        <p:blipFill>
          <a:blip r:embed="rId2" cstate="print"/>
          <a:srcRect l="15278" t="10802" r="17708" b="23766"/>
          <a:stretch>
            <a:fillRect/>
          </a:stretch>
        </p:blipFill>
        <p:spPr bwMode="auto">
          <a:xfrm>
            <a:off x="838200" y="2438400"/>
            <a:ext cx="76200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228600"/>
            <a:ext cx="8915400" cy="6555641"/>
          </a:xfrm>
          <a:prstGeom prst="rect">
            <a:avLst/>
          </a:prstGeom>
        </p:spPr>
        <p:txBody>
          <a:bodyPr wrap="square">
            <a:spAutoFit/>
          </a:bodyPr>
          <a:lstStyle/>
          <a:p>
            <a:pPr>
              <a:buFont typeface="Arial" pitchFamily="34" charset="0"/>
              <a:buChar char="•"/>
            </a:pPr>
            <a:r>
              <a:rPr lang="en-US" sz="2800" dirty="0" smtClean="0">
                <a:latin typeface="Times New Roman" pitchFamily="18" charset="0"/>
                <a:cs typeface="Times New Roman" pitchFamily="18" charset="0"/>
              </a:rPr>
              <a:t> The key point of selected mapping method lies in how to generate multiple OFDM signals when the information is the same.</a:t>
            </a:r>
          </a:p>
          <a:p>
            <a:endParaRPr lang="en-US" sz="2800" dirty="0" smtClean="0">
              <a:latin typeface="Times New Roman" pitchFamily="18" charset="0"/>
              <a:cs typeface="Times New Roman" pitchFamily="18" charset="0"/>
            </a:endParaRPr>
          </a:p>
          <a:p>
            <a:pPr>
              <a:buFont typeface="Arial" pitchFamily="34" charset="0"/>
              <a:buChar char="•"/>
            </a:pPr>
            <a:r>
              <a:rPr lang="en-US" sz="2800" dirty="0" smtClean="0">
                <a:latin typeface="Times New Roman" pitchFamily="18" charset="0"/>
                <a:cs typeface="Times New Roman" pitchFamily="18" charset="0"/>
              </a:rPr>
              <a:t>First, defined different pseudo-random sequences, </a:t>
            </a:r>
          </a:p>
          <a:p>
            <a:r>
              <a:rPr lang="en-US" sz="2800" dirty="0" smtClean="0">
                <a:latin typeface="Times New Roman" pitchFamily="18" charset="0"/>
                <a:cs typeface="Times New Roman" pitchFamily="18" charset="0"/>
              </a:rPr>
              <a:t> Pm =[P</a:t>
            </a:r>
            <a:r>
              <a:rPr lang="en-US" sz="2000" dirty="0" smtClean="0">
                <a:latin typeface="Times New Roman" pitchFamily="18" charset="0"/>
                <a:cs typeface="Times New Roman" pitchFamily="18" charset="0"/>
              </a:rPr>
              <a:t>m,0</a:t>
            </a:r>
            <a:r>
              <a:rPr lang="en-US" sz="2800" dirty="0" smtClean="0">
                <a:latin typeface="Times New Roman" pitchFamily="18" charset="0"/>
                <a:cs typeface="Times New Roman" pitchFamily="18" charset="0"/>
              </a:rPr>
              <a:t>,P</a:t>
            </a:r>
            <a:r>
              <a:rPr lang="en-US" sz="2000" dirty="0" smtClean="0">
                <a:latin typeface="Times New Roman" pitchFamily="18" charset="0"/>
                <a:cs typeface="Times New Roman" pitchFamily="18" charset="0"/>
              </a:rPr>
              <a:t>m,1</a:t>
            </a:r>
            <a:r>
              <a:rPr lang="en-US" sz="2800" dirty="0" smtClean="0">
                <a:latin typeface="Times New Roman" pitchFamily="18" charset="0"/>
                <a:cs typeface="Times New Roman" pitchFamily="18" charset="0"/>
              </a:rPr>
              <a:t>,…,P</a:t>
            </a:r>
            <a:r>
              <a:rPr lang="en-US" sz="2000" dirty="0" smtClean="0">
                <a:latin typeface="Times New Roman" pitchFamily="18" charset="0"/>
                <a:cs typeface="Times New Roman" pitchFamily="18" charset="0"/>
              </a:rPr>
              <a:t>m,N-1</a:t>
            </a:r>
            <a:r>
              <a:rPr lang="en-US" sz="2800" dirty="0" smtClean="0">
                <a:latin typeface="Times New Roman" pitchFamily="18" charset="0"/>
                <a:cs typeface="Times New Roman" pitchFamily="18" charset="0"/>
              </a:rPr>
              <a:t>]</a:t>
            </a:r>
            <a:r>
              <a:rPr lang="en-US" sz="2800" baseline="30000" dirty="0" smtClean="0">
                <a:latin typeface="Times New Roman" pitchFamily="18" charset="0"/>
                <a:cs typeface="Times New Roman" pitchFamily="18" charset="0"/>
              </a:rPr>
              <a:t> T</a:t>
            </a:r>
            <a:r>
              <a:rPr lang="en-US" sz="2800" dirty="0" smtClean="0">
                <a:latin typeface="Times New Roman" pitchFamily="18" charset="0"/>
                <a:cs typeface="Times New Roman" pitchFamily="18" charset="0"/>
              </a:rPr>
              <a:t> , m=1,2,…,M where</a:t>
            </a:r>
          </a:p>
          <a:p>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t>
            </a:r>
            <a:r>
              <a:rPr lang="en-US" sz="2000" dirty="0" err="1" smtClean="0">
                <a:latin typeface="Times New Roman" pitchFamily="18" charset="0"/>
                <a:cs typeface="Times New Roman" pitchFamily="18" charset="0"/>
              </a:rPr>
              <a:t>m,n</a:t>
            </a:r>
            <a:r>
              <a:rPr lang="en-US" sz="2800" dirty="0" smtClean="0">
                <a:latin typeface="Times New Roman" pitchFamily="18" charset="0"/>
                <a:cs typeface="Times New Roman" pitchFamily="18" charset="0"/>
              </a:rPr>
              <a:t>=              and stands for the rotation factor. </a:t>
            </a:r>
            <a:r>
              <a:rPr lang="en-US" sz="2800" dirty="0" err="1" smtClean="0">
                <a:latin typeface="Times New Roman" pitchFamily="18" charset="0"/>
                <a:cs typeface="Times New Roman" pitchFamily="18" charset="0"/>
              </a:rPr>
              <a:t>P</a:t>
            </a:r>
            <a:r>
              <a:rPr lang="en-US" sz="2000" dirty="0" err="1" smtClean="0">
                <a:latin typeface="Times New Roman" pitchFamily="18" charset="0"/>
                <a:cs typeface="Times New Roman" pitchFamily="18" charset="0"/>
              </a:rPr>
              <a:t>m,n</a:t>
            </a:r>
            <a:r>
              <a:rPr lang="en-US" sz="2800" dirty="0" smtClean="0">
                <a:latin typeface="Times New Roman" pitchFamily="18" charset="0"/>
                <a:cs typeface="Times New Roman" pitchFamily="18" charset="0"/>
              </a:rPr>
              <a:t> is also known as the weighting factor. </a:t>
            </a:r>
            <a:r>
              <a:rPr lang="en-US" sz="2800" dirty="0" err="1" smtClean="0">
                <a:latin typeface="Times New Roman" pitchFamily="18" charset="0"/>
                <a:cs typeface="Times New Roman" pitchFamily="18" charset="0"/>
              </a:rPr>
              <a:t>φ</a:t>
            </a:r>
            <a:r>
              <a:rPr lang="en-US" dirty="0" err="1" smtClean="0">
                <a:latin typeface="Times New Roman" pitchFamily="18" charset="0"/>
                <a:cs typeface="Times New Roman" pitchFamily="18" charset="0"/>
              </a:rPr>
              <a:t>m,n</a:t>
            </a:r>
            <a:r>
              <a:rPr lang="en-US" sz="2800" dirty="0" smtClean="0">
                <a:latin typeface="Times New Roman" pitchFamily="18" charset="0"/>
                <a:cs typeface="Times New Roman" pitchFamily="18" charset="0"/>
              </a:rPr>
              <a:t> is uniformly distributed in [0 2</a:t>
            </a:r>
            <a:r>
              <a:rPr lang="el-GR" sz="2800" dirty="0" smtClean="0">
                <a:latin typeface="Times New Roman" pitchFamily="18" charset="0"/>
                <a:cs typeface="Times New Roman" pitchFamily="18" charset="0"/>
              </a:rPr>
              <a:t>π</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pPr>
              <a:buFont typeface="Arial" pitchFamily="34" charset="0"/>
              <a:buChar char="•"/>
            </a:pPr>
            <a:r>
              <a:rPr lang="en-US" sz="2800" dirty="0" smtClean="0">
                <a:latin typeface="Times New Roman" pitchFamily="18" charset="0"/>
                <a:cs typeface="Times New Roman" pitchFamily="18" charset="0"/>
              </a:rPr>
              <a:t>The process can be performed as a dot product operation on a data block </a:t>
            </a:r>
            <a:r>
              <a:rPr lang="en-US" sz="2800" dirty="0" err="1" smtClean="0">
                <a:latin typeface="Times New Roman" pitchFamily="18" charset="0"/>
                <a:cs typeface="Times New Roman" pitchFamily="18" charset="0"/>
              </a:rPr>
              <a:t>X</a:t>
            </a:r>
            <a:r>
              <a:rPr lang="en-US" sz="2000" dirty="0" err="1"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 with rotation factor P</a:t>
            </a:r>
            <a:r>
              <a:rPr lang="en-US" sz="2000" dirty="0" smtClean="0">
                <a:latin typeface="Times New Roman" pitchFamily="18" charset="0"/>
                <a:cs typeface="Times New Roman" pitchFamily="18" charset="0"/>
              </a:rPr>
              <a:t>m</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2819400"/>
            <a:ext cx="1066800" cy="449766"/>
          </a:xfrm>
          <a:prstGeom prst="rect">
            <a:avLst/>
          </a:prstGeom>
          <a:noFill/>
        </p:spPr>
      </p:pic>
      <p:graphicFrame>
        <p:nvGraphicFramePr>
          <p:cNvPr id="7" name="Object 6"/>
          <p:cNvGraphicFramePr>
            <a:graphicFrameLocks noChangeAspect="1"/>
          </p:cNvGraphicFramePr>
          <p:nvPr/>
        </p:nvGraphicFramePr>
        <p:xfrm>
          <a:off x="5715000" y="1524000"/>
          <a:ext cx="1066800" cy="609600"/>
        </p:xfrm>
        <a:graphic>
          <a:graphicData uri="http://schemas.openxmlformats.org/presentationml/2006/ole">
            <p:oleObj spid="_x0000_s1026" name="Equation" r:id="rId4" imgW="355320" imgH="20304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609600" y="2133600"/>
            <a:ext cx="8077200" cy="4548802"/>
          </a:xfrm>
          <a:prstGeom prst="rect">
            <a:avLst/>
          </a:prstGeom>
          <a:noFill/>
          <a:ln w="9525">
            <a:noFill/>
            <a:miter lim="800000"/>
            <a:headEnd/>
            <a:tailEnd/>
          </a:ln>
        </p:spPr>
      </p:pic>
      <p:sp>
        <p:nvSpPr>
          <p:cNvPr id="2" name="Title 1"/>
          <p:cNvSpPr>
            <a:spLocks noGrp="1"/>
          </p:cNvSpPr>
          <p:nvPr>
            <p:ph type="title"/>
          </p:nvPr>
        </p:nvSpPr>
        <p:spPr>
          <a:xfrm>
            <a:off x="381000" y="0"/>
            <a:ext cx="8229600" cy="1143000"/>
          </a:xfrm>
        </p:spPr>
        <p:txBody>
          <a:bodyPr>
            <a:noAutofit/>
          </a:bodyPr>
          <a:lstStyle/>
          <a:p>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3400" dirty="0" smtClean="0">
                <a:solidFill>
                  <a:schemeClr val="tx1"/>
                </a:solidFill>
                <a:effectLst/>
                <a:latin typeface="Times New Roman" pitchFamily="18" charset="0"/>
                <a:cs typeface="Times New Roman" pitchFamily="18" charset="0"/>
              </a:rPr>
              <a:t>Simulation of SLM Scheme</a:t>
            </a:r>
            <a:r>
              <a:rPr lang="en-US" sz="3400" dirty="0" smtClean="0">
                <a:solidFill>
                  <a:schemeClr val="tx1"/>
                </a:solidFill>
                <a:latin typeface="Times New Roman" pitchFamily="18" charset="0"/>
                <a:cs typeface="Times New Roman" pitchFamily="18" charset="0"/>
              </a:rPr>
              <a:t/>
            </a:r>
            <a:br>
              <a:rPr lang="en-US" sz="3400" dirty="0" smtClean="0">
                <a:solidFill>
                  <a:schemeClr val="tx1"/>
                </a:solidFill>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b="0" dirty="0" smtClean="0">
                <a:solidFill>
                  <a:schemeClr val="tx1"/>
                </a:solidFill>
                <a:latin typeface="Times New Roman" pitchFamily="18" charset="0"/>
                <a:cs typeface="Times New Roman" pitchFamily="18" charset="0"/>
              </a:rPr>
              <a:t/>
            </a:r>
            <a:br>
              <a:rPr lang="en-US" sz="2000" b="0" dirty="0" smtClean="0">
                <a:solidFill>
                  <a:schemeClr val="tx1"/>
                </a:solidFill>
                <a:latin typeface="Times New Roman" pitchFamily="18" charset="0"/>
                <a:cs typeface="Times New Roman" pitchFamily="18" charset="0"/>
              </a:rPr>
            </a:br>
            <a:endParaRPr lang="en-US" sz="2000" b="0" dirty="0">
              <a:solidFill>
                <a:schemeClr val="tx1"/>
              </a:solidFill>
              <a:latin typeface="Times New Roman" pitchFamily="18" charset="0"/>
              <a:cs typeface="Times New Roman" pitchFamily="18" charset="0"/>
            </a:endParaRPr>
          </a:p>
        </p:txBody>
      </p:sp>
      <p:sp>
        <p:nvSpPr>
          <p:cNvPr id="6" name="Rectangle 5"/>
          <p:cNvSpPr/>
          <p:nvPr/>
        </p:nvSpPr>
        <p:spPr>
          <a:xfrm>
            <a:off x="533400" y="990600"/>
            <a:ext cx="4648200" cy="1015663"/>
          </a:xfrm>
          <a:prstGeom prst="rect">
            <a:avLst/>
          </a:prstGeom>
        </p:spPr>
        <p:txBody>
          <a:bodyPr wrap="square">
            <a:spAutoFit/>
          </a:bodyPr>
          <a:lstStyle/>
          <a:p>
            <a:r>
              <a:rPr lang="en-US" sz="2000" dirty="0" smtClean="0">
                <a:latin typeface="Times New Roman" pitchFamily="18" charset="0"/>
                <a:cs typeface="Times New Roman" pitchFamily="18" charset="0"/>
              </a:rPr>
              <a:t>PAPR reduction using SLM is affected by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route number M</a:t>
            </a:r>
            <a:r>
              <a:rPr lang="en-US" sz="2000" i="1" dirty="0" smtClean="0">
                <a:latin typeface="Times New Roman" pitchFamily="18" charset="0"/>
                <a:cs typeface="Times New Roman" pitchFamily="18" charset="0"/>
              </a:rPr>
              <a:t> </a:t>
            </a:r>
            <a:br>
              <a:rPr lang="en-US" sz="2000" i="1" dirty="0" smtClean="0">
                <a:latin typeface="Times New Roman" pitchFamily="18" charset="0"/>
                <a:cs typeface="Times New Roman" pitchFamily="18" charset="0"/>
              </a:rPr>
            </a:br>
            <a:r>
              <a:rPr lang="en-US" sz="2000" i="1" dirty="0" smtClean="0">
                <a:latin typeface="Times New Roman" pitchFamily="18" charset="0"/>
                <a:cs typeface="Times New Roman" pitchFamily="18" charset="0"/>
              </a:rPr>
              <a:t>2-</a:t>
            </a:r>
            <a:r>
              <a:rPr lang="en-US" sz="2000" dirty="0" smtClean="0">
                <a:latin typeface="Times New Roman" pitchFamily="18" charset="0"/>
                <a:cs typeface="Times New Roman" pitchFamily="18" charset="0"/>
              </a:rPr>
              <a:t>subcarriernumber N</a:t>
            </a: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967</TotalTime>
  <Words>1376</Words>
  <Application>Microsoft Office PowerPoint</Application>
  <PresentationFormat>On-screen Show (4:3)</PresentationFormat>
  <Paragraphs>308</Paragraphs>
  <Slides>33</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Concourse</vt:lpstr>
      <vt:lpstr>Equation</vt:lpstr>
      <vt:lpstr>Slide 1</vt:lpstr>
      <vt:lpstr> Outlines: </vt:lpstr>
      <vt:lpstr>Peak-to-Average Power Ratio in OFDM System</vt:lpstr>
      <vt:lpstr> Factors Effecting PAPR:</vt:lpstr>
      <vt:lpstr>Background of the Problem</vt:lpstr>
      <vt:lpstr>Slide 6</vt:lpstr>
      <vt:lpstr>Selective Mapping (SLM) </vt:lpstr>
      <vt:lpstr>Slide 8</vt:lpstr>
      <vt:lpstr>   Simulation of SLM Scheme   </vt:lpstr>
      <vt:lpstr>Slide 10</vt:lpstr>
      <vt:lpstr>Slide 11</vt:lpstr>
      <vt:lpstr>Slide 12</vt:lpstr>
      <vt:lpstr>PAPR  (dB) for SLM for different values of M and N</vt:lpstr>
      <vt:lpstr>SLM PAPR reduction efficiency for different values of M and N</vt:lpstr>
      <vt:lpstr>Partial Transmit sequence (PTS)</vt:lpstr>
      <vt:lpstr>Partial Transmit sequence (PTS)</vt:lpstr>
      <vt:lpstr>Results of PTS </vt:lpstr>
      <vt:lpstr>Slide 18</vt:lpstr>
      <vt:lpstr> Comparison of SLM and PTS Algorithm </vt:lpstr>
      <vt:lpstr>  Comparison of PAPR reduction performances between SLM and PTS  </vt:lpstr>
      <vt:lpstr>Elapsed time for SLM with different values of N</vt:lpstr>
      <vt:lpstr>Elapsed time for PTS with different values of N</vt:lpstr>
      <vt:lpstr>PAPR (dB) for PTS for different values of V and N</vt:lpstr>
      <vt:lpstr>PTS PAPR reduction efficiency for different values of V and N</vt:lpstr>
      <vt:lpstr>SLM PAPR reduction efficiency for different values of M and N</vt:lpstr>
      <vt:lpstr>Space Time Block Coding</vt:lpstr>
      <vt:lpstr>Slide 27</vt:lpstr>
      <vt:lpstr>The encoding and mapping of this scheme can be summarized as in this table</vt:lpstr>
      <vt:lpstr>the following result show the effect of adding STBC to the system in existence SLM and PTS algorithms  </vt:lpstr>
      <vt:lpstr>The effect of STBC and PAPR reduction techniques: </vt:lpstr>
      <vt:lpstr>2-PTS using STBC</vt:lpstr>
      <vt:lpstr>Conclusion:</vt:lpstr>
      <vt:lpstr>Slide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Time Block Coding</dc:title>
  <dc:creator>HP</dc:creator>
  <cp:lastModifiedBy>Student</cp:lastModifiedBy>
  <cp:revision>68</cp:revision>
  <dcterms:created xsi:type="dcterms:W3CDTF">2014-04-28T17:53:36Z</dcterms:created>
  <dcterms:modified xsi:type="dcterms:W3CDTF">2014-06-03T08:15:50Z</dcterms:modified>
</cp:coreProperties>
</file>