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slide+xml" PartName="/ppt/slides/slide42.xml"/>
  <Override ContentType="application/vnd.openxmlformats-officedocument.presentationml.slide+xml" PartName="/ppt/slides/slide43.xml"/>
  <Override ContentType="application/vnd.openxmlformats-officedocument.presentationml.slide+xml" PartName="/ppt/slides/slide44.xml"/>
  <Override ContentType="application/vnd.openxmlformats-officedocument.presentationml.slide+xml" PartName="/ppt/slides/slide45.xml"/>
  <Override ContentType="application/vnd.openxmlformats-officedocument.presentationml.slide+xml" PartName="/ppt/slides/slide46.xml"/>
  <Override ContentType="application/vnd.openxmlformats-officedocument.presentationml.slide+xml" PartName="/ppt/slides/slide47.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Lst>
  <p:sldSz cx="18288000" cy="10287000"/>
  <p:notesSz cx="6858000" cy="9144000"/>
  <p:embeddedFontLst>
    <p:embeddedFont>
      <p:font typeface="Open Sans Extra Bold" charset="1" panose="020B0906030804020204"/>
      <p:regular r:id="rId53"/>
    </p:embeddedFont>
    <p:embeddedFont>
      <p:font typeface="Open Sans Bold Bold" charset="1" panose="00000000000000000000"/>
      <p:regular r:id="rId54"/>
    </p:embeddedFont>
    <p:embeddedFont>
      <p:font typeface="Open Sans" charset="1" panose="020B0606030504020204"/>
      <p:regular r:id="rId55"/>
    </p:embeddedFont>
    <p:embeddedFont>
      <p:font typeface="Lora" charset="1" panose="00000500000000000000"/>
      <p:regular r:id="rId56"/>
    </p:embeddedFont>
    <p:embeddedFont>
      <p:font typeface="Canva Sans" charset="1" panose="020B0503030501040103"/>
      <p:regular r:id="rId57"/>
    </p:embeddedFont>
    <p:embeddedFont>
      <p:font typeface="Canva Sans Italics" charset="1" panose="020B0503030501040103"/>
      <p:regular r:id="rId58"/>
    </p:embeddedFont>
    <p:embeddedFont>
      <p:font typeface="Open Sans Italics" charset="1" panose="020B0606030504020204"/>
      <p:regular r:id="rId59"/>
    </p:embeddedFont>
    <p:embeddedFont>
      <p:font typeface="Open Sans Bold" charset="1" panose="00000000000000000000"/>
      <p:regular r:id="rId60"/>
    </p:embeddedFont>
    <p:embeddedFont>
      <p:font typeface="Canva Sans Bold" charset="1" panose="020B0803030501040103"/>
      <p:regular r:id="rId61"/>
    </p:embeddedFont>
    <p:embeddedFont>
      <p:font typeface="Lora Bold" charset="1" panose="00000800000000000000"/>
      <p:regular r:id="rId62"/>
    </p:embeddedFont>
    <p:embeddedFont>
      <p:font typeface="Athiti" charset="1" panose="00000500000000000000"/>
      <p:regular r:id="rId6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slides/slide29.xml" Type="http://schemas.openxmlformats.org/officeDocument/2006/relationships/slide"/><Relationship Id="rId35" Target="slides/slide30.xml" Type="http://schemas.openxmlformats.org/officeDocument/2006/relationships/slide"/><Relationship Id="rId36" Target="slides/slide31.xml" Type="http://schemas.openxmlformats.org/officeDocument/2006/relationships/slide"/><Relationship Id="rId37" Target="slides/slide32.xml" Type="http://schemas.openxmlformats.org/officeDocument/2006/relationships/slide"/><Relationship Id="rId38" Target="slides/slide33.xml" Type="http://schemas.openxmlformats.org/officeDocument/2006/relationships/slide"/><Relationship Id="rId39" Target="slides/slide34.xml" Type="http://schemas.openxmlformats.org/officeDocument/2006/relationships/slide"/><Relationship Id="rId4" Target="theme/theme1.xml" Type="http://schemas.openxmlformats.org/officeDocument/2006/relationships/theme"/><Relationship Id="rId40" Target="slides/slide35.xml" Type="http://schemas.openxmlformats.org/officeDocument/2006/relationships/slide"/><Relationship Id="rId41" Target="slides/slide36.xml" Type="http://schemas.openxmlformats.org/officeDocument/2006/relationships/slide"/><Relationship Id="rId42" Target="slides/slide37.xml" Type="http://schemas.openxmlformats.org/officeDocument/2006/relationships/slide"/><Relationship Id="rId43" Target="slides/slide38.xml" Type="http://schemas.openxmlformats.org/officeDocument/2006/relationships/slide"/><Relationship Id="rId44" Target="slides/slide39.xml" Type="http://schemas.openxmlformats.org/officeDocument/2006/relationships/slide"/><Relationship Id="rId45" Target="slides/slide40.xml" Type="http://schemas.openxmlformats.org/officeDocument/2006/relationships/slide"/><Relationship Id="rId46" Target="slides/slide41.xml" Type="http://schemas.openxmlformats.org/officeDocument/2006/relationships/slide"/><Relationship Id="rId47" Target="slides/slide42.xml" Type="http://schemas.openxmlformats.org/officeDocument/2006/relationships/slide"/><Relationship Id="rId48" Target="slides/slide43.xml" Type="http://schemas.openxmlformats.org/officeDocument/2006/relationships/slide"/><Relationship Id="rId49" Target="slides/slide44.xml" Type="http://schemas.openxmlformats.org/officeDocument/2006/relationships/slide"/><Relationship Id="rId5" Target="tableStyles.xml" Type="http://schemas.openxmlformats.org/officeDocument/2006/relationships/tableStyles"/><Relationship Id="rId50" Target="slides/slide45.xml" Type="http://schemas.openxmlformats.org/officeDocument/2006/relationships/slide"/><Relationship Id="rId51" Target="slides/slide46.xml" Type="http://schemas.openxmlformats.org/officeDocument/2006/relationships/slide"/><Relationship Id="rId52" Target="slides/slide47.xml" Type="http://schemas.openxmlformats.org/officeDocument/2006/relationships/slide"/><Relationship Id="rId53" Target="fonts/font53.fntdata" Type="http://schemas.openxmlformats.org/officeDocument/2006/relationships/font"/><Relationship Id="rId54" Target="fonts/font54.fntdata" Type="http://schemas.openxmlformats.org/officeDocument/2006/relationships/font"/><Relationship Id="rId55" Target="fonts/font55.fntdata" Type="http://schemas.openxmlformats.org/officeDocument/2006/relationships/font"/><Relationship Id="rId56" Target="fonts/font56.fntdata" Type="http://schemas.openxmlformats.org/officeDocument/2006/relationships/font"/><Relationship Id="rId57" Target="fonts/font57.fntdata" Type="http://schemas.openxmlformats.org/officeDocument/2006/relationships/font"/><Relationship Id="rId58" Target="fonts/font58.fntdata" Type="http://schemas.openxmlformats.org/officeDocument/2006/relationships/font"/><Relationship Id="rId59" Target="fonts/font59.fntdata" Type="http://schemas.openxmlformats.org/officeDocument/2006/relationships/font"/><Relationship Id="rId6" Target="slides/slide1.xml" Type="http://schemas.openxmlformats.org/officeDocument/2006/relationships/slide"/><Relationship Id="rId60" Target="fonts/font60.fntdata" Type="http://schemas.openxmlformats.org/officeDocument/2006/relationships/font"/><Relationship Id="rId61" Target="fonts/font61.fntdata" Type="http://schemas.openxmlformats.org/officeDocument/2006/relationships/font"/><Relationship Id="rId62" Target="fonts/font62.fntdata" Type="http://schemas.openxmlformats.org/officeDocument/2006/relationships/font"/><Relationship Id="rId63" Target="fonts/font63.fntdata" Type="http://schemas.openxmlformats.org/officeDocument/2006/relationships/font"/><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sv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 Id="rId3" Target="../media/image5.svg" Type="http://schemas.openxmlformats.org/officeDocument/2006/relationships/image"/><Relationship Id="rId4" Target="../media/image14.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15.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16.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17.pn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18.pn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19.png" Type="http://schemas.openxmlformats.org/officeDocument/2006/relationships/image"/><Relationship Id="rId6" Target="../media/image20.png" Type="http://schemas.openxmlformats.org/officeDocument/2006/relationships/image"/><Relationship Id="rId7" Target="../media/image21.png" Type="http://schemas.openxmlformats.org/officeDocument/2006/relationships/image"/><Relationship Id="rId8" Target="../media/image22.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23.pn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24.pn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 Id="rId3" Target="../media/image5.svg" Type="http://schemas.openxmlformats.org/officeDocument/2006/relationships/image"/><Relationship Id="rId4" Target="../media/image6.png" Type="http://schemas.openxmlformats.org/officeDocument/2006/relationships/image"/><Relationship Id="rId5" Target="../media/image25.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 Id="rId3" Target="../media/image5.svg" Type="http://schemas.openxmlformats.org/officeDocument/2006/relationships/image"/><Relationship Id="rId4" Target="../media/image6.png" Type="http://schemas.openxmlformats.org/officeDocument/2006/relationships/image"/><Relationship Id="rId5" Target="../media/image26.png" Type="http://schemas.openxmlformats.org/officeDocument/2006/relationships/image"/><Relationship Id="rId6" Target="../media/image27.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 Id="rId3" Target="../media/image5.svg" Type="http://schemas.openxmlformats.org/officeDocument/2006/relationships/image"/><Relationship Id="rId4" Target="../media/image6.png" Type="http://schemas.openxmlformats.org/officeDocument/2006/relationships/image"/><Relationship Id="rId5" Target="../media/image28.png" Type="http://schemas.openxmlformats.org/officeDocument/2006/relationships/image"/><Relationship Id="rId6" Target="../media/image29.png" Type="http://schemas.openxmlformats.org/officeDocument/2006/relationships/image"/><Relationship Id="rId7" Target="../media/image30.pn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 Id="rId3" Target="../media/image5.svg" Type="http://schemas.openxmlformats.org/officeDocument/2006/relationships/image"/><Relationship Id="rId4" Target="../media/image6.png" Type="http://schemas.openxmlformats.org/officeDocument/2006/relationships/image"/><Relationship Id="rId5" Target="../media/image31.png" Type="http://schemas.openxmlformats.org/officeDocument/2006/relationships/image"/><Relationship Id="rId6" Target="../media/image32.pn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 Id="rId3" Target="../media/image5.svg" Type="http://schemas.openxmlformats.org/officeDocument/2006/relationships/image"/><Relationship Id="rId4" Target="../media/image6.png" Type="http://schemas.openxmlformats.org/officeDocument/2006/relationships/image"/><Relationship Id="rId5" Target="../media/image33.png" Type="http://schemas.openxmlformats.org/officeDocument/2006/relationships/image"/><Relationship Id="rId6" Target="../media/image34.jpeg" Type="http://schemas.openxmlformats.org/officeDocument/2006/relationships/image"/><Relationship Id="rId7" Target="../media/image35.pn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 Id="rId3" Target="../media/image5.svg" Type="http://schemas.openxmlformats.org/officeDocument/2006/relationships/image"/><Relationship Id="rId4" Target="../media/image6.png" Type="http://schemas.openxmlformats.org/officeDocument/2006/relationships/image"/><Relationship Id="rId5" Target="../media/image36.png" Type="http://schemas.openxmlformats.org/officeDocument/2006/relationships/image"/><Relationship Id="rId6" Target="../media/image37.pn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 Id="rId3" Target="../media/image5.svg" Type="http://schemas.openxmlformats.org/officeDocument/2006/relationships/image"/><Relationship Id="rId4" Target="../media/image6.png" Type="http://schemas.openxmlformats.org/officeDocument/2006/relationships/image"/><Relationship Id="rId5" Target="../media/image38.png" Type="http://schemas.openxmlformats.org/officeDocument/2006/relationships/image"/></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 Id="rId3" Target="../media/image5.svg" Type="http://schemas.openxmlformats.org/officeDocument/2006/relationships/image"/><Relationship Id="rId4" Target="../media/image6.png" Type="http://schemas.openxmlformats.org/officeDocument/2006/relationships/image"/><Relationship Id="rId5" Target="../media/image39.png" Type="http://schemas.openxmlformats.org/officeDocument/2006/relationships/image"/></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 Id="rId3" Target="../media/image5.svg" Type="http://schemas.openxmlformats.org/officeDocument/2006/relationships/image"/><Relationship Id="rId4" Target="../media/image6.png" Type="http://schemas.openxmlformats.org/officeDocument/2006/relationships/image"/><Relationship Id="rId5" Target="../media/image40.pn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1.png" Type="http://schemas.openxmlformats.org/officeDocument/2006/relationships/image"/><Relationship Id="rId3" Target="../media/image42.png" Type="http://schemas.openxmlformats.org/officeDocument/2006/relationships/image"/><Relationship Id="rId4" Target="../media/image43.png" Type="http://schemas.openxmlformats.org/officeDocument/2006/relationships/image"/><Relationship Id="rId5" Target="../media/image4.png" Type="http://schemas.openxmlformats.org/officeDocument/2006/relationships/image"/><Relationship Id="rId6" Target="../media/image5.svg" Type="http://schemas.openxmlformats.org/officeDocument/2006/relationships/image"/></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44.png" Type="http://schemas.openxmlformats.org/officeDocument/2006/relationships/image"/></Relationships>
</file>

<file path=ppt/slides/_rels/slide2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45.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s>
</file>

<file path=ppt/slides/_rels/slide3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46.png" Type="http://schemas.openxmlformats.org/officeDocument/2006/relationships/image"/></Relationships>
</file>

<file path=ppt/slides/_rels/slide3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47.png" Type="http://schemas.openxmlformats.org/officeDocument/2006/relationships/image"/></Relationships>
</file>

<file path=ppt/slides/_rels/slide3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48.png" Type="http://schemas.openxmlformats.org/officeDocument/2006/relationships/image"/></Relationships>
</file>

<file path=ppt/slides/_rels/slide3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49.png" Type="http://schemas.openxmlformats.org/officeDocument/2006/relationships/image"/></Relationships>
</file>

<file path=ppt/slides/_rels/slide3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50.png" Type="http://schemas.openxmlformats.org/officeDocument/2006/relationships/image"/></Relationships>
</file>

<file path=ppt/slides/_rels/slide3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51.png" Type="http://schemas.openxmlformats.org/officeDocument/2006/relationships/image"/></Relationships>
</file>

<file path=ppt/slides/_rels/slide3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52.png" Type="http://schemas.openxmlformats.org/officeDocument/2006/relationships/image"/></Relationships>
</file>

<file path=ppt/slides/_rels/slide3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 Id="rId3" Target="../media/image5.svg" Type="http://schemas.openxmlformats.org/officeDocument/2006/relationships/image"/><Relationship Id="rId4" Target="../media/image6.png" Type="http://schemas.openxmlformats.org/officeDocument/2006/relationships/image"/><Relationship Id="rId5" Target="../media/image53.png" Type="http://schemas.openxmlformats.org/officeDocument/2006/relationships/image"/></Relationships>
</file>

<file path=ppt/slides/_rels/slide3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s>
</file>

<file path=ppt/slides/_rels/slide3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 Id="rId3" Target="../media/image5.svg" Type="http://schemas.openxmlformats.org/officeDocument/2006/relationships/image"/><Relationship Id="rId4" Target="../media/image6.png" Type="http://schemas.openxmlformats.org/officeDocument/2006/relationships/image"/></Relationships>
</file>

<file path=ppt/slides/_rels/slide4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s>
</file>

<file path=ppt/slides/_rels/slide4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s>
</file>

<file path=ppt/slides/_rels/slide4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54.png" Type="http://schemas.openxmlformats.org/officeDocument/2006/relationships/image"/><Relationship Id="rId6" Target="../media/image55.png" Type="http://schemas.openxmlformats.org/officeDocument/2006/relationships/image"/><Relationship Id="rId7" Target="../media/image56.png" Type="http://schemas.openxmlformats.org/officeDocument/2006/relationships/image"/></Relationships>
</file>

<file path=ppt/slides/_rels/slide4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57.png" Type="http://schemas.openxmlformats.org/officeDocument/2006/relationships/image"/><Relationship Id="rId6" Target="../media/image58.png" Type="http://schemas.openxmlformats.org/officeDocument/2006/relationships/image"/><Relationship Id="rId7" Target="../media/image59.png" Type="http://schemas.openxmlformats.org/officeDocument/2006/relationships/image"/></Relationships>
</file>

<file path=ppt/slides/_rels/slide4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60.png" Type="http://schemas.openxmlformats.org/officeDocument/2006/relationships/image"/><Relationship Id="rId6" Target="../media/image61.png" Type="http://schemas.openxmlformats.org/officeDocument/2006/relationships/image"/><Relationship Id="rId7" Target="../media/image62.png" Type="http://schemas.openxmlformats.org/officeDocument/2006/relationships/image"/></Relationships>
</file>

<file path=ppt/slides/_rels/slide4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s>
</file>

<file path=ppt/slides/_rels/slide4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3.png" Type="http://schemas.openxmlformats.org/officeDocument/2006/relationships/image"/><Relationship Id="rId3" Target="../media/image6.png" Type="http://schemas.openxmlformats.org/officeDocument/2006/relationships/image"/><Relationship Id="rId4" Target="../media/image4.png" Type="http://schemas.openxmlformats.org/officeDocument/2006/relationships/image"/><Relationship Id="rId5" Target="../media/image5.svg" Type="http://schemas.openxmlformats.org/officeDocument/2006/relationships/image"/></Relationships>
</file>

<file path=ppt/slides/_rels/slide4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64.png" Type="http://schemas.openxmlformats.org/officeDocument/2006/relationships/image"/><Relationship Id="rId4" Target="../media/image65.png" Type="http://schemas.openxmlformats.org/officeDocument/2006/relationships/image"/><Relationship Id="rId5" Target="../media/image63.pn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png" Type="http://schemas.openxmlformats.org/officeDocument/2006/relationships/image"/><Relationship Id="rId3" Target="../media/image8.png" Type="http://schemas.openxmlformats.org/officeDocument/2006/relationships/image"/><Relationship Id="rId4" Target="../media/image4.png" Type="http://schemas.openxmlformats.org/officeDocument/2006/relationships/image"/><Relationship Id="rId5" Target="../media/image5.svg" Type="http://schemas.openxmlformats.org/officeDocument/2006/relationships/image"/><Relationship Id="rId6" Target="../media/image9.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10.png" Type="http://schemas.openxmlformats.org/officeDocument/2006/relationships/image"/><Relationship Id="rId6" Target="../media/image11.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12.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13.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 Id="rId3" Target="../media/image5.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10177428" y="-3844894"/>
            <a:ext cx="6058164" cy="5246370"/>
            <a:chOff x="0" y="0"/>
            <a:chExt cx="6350000" cy="5499100"/>
          </a:xfrm>
        </p:grpSpPr>
        <p:sp>
          <p:nvSpPr>
            <p:cNvPr name="Freeform 3" id="3"/>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solidFill>
              <a:srgbClr val="D8A21E"/>
            </a:solidFill>
            <a:ln w="12700">
              <a:solidFill>
                <a:srgbClr val="000000"/>
              </a:solidFill>
            </a:ln>
          </p:spPr>
        </p:sp>
      </p:grpSp>
      <p:grpSp>
        <p:nvGrpSpPr>
          <p:cNvPr name="Group 4" id="4"/>
          <p:cNvGrpSpPr/>
          <p:nvPr/>
        </p:nvGrpSpPr>
        <p:grpSpPr>
          <a:xfrm rot="0">
            <a:off x="14983982" y="-815226"/>
            <a:ext cx="5665256" cy="4868579"/>
            <a:chOff x="0" y="0"/>
            <a:chExt cx="812800" cy="698500"/>
          </a:xfrm>
        </p:grpSpPr>
        <p:sp>
          <p:nvSpPr>
            <p:cNvPr name="Freeform 5" id="5"/>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151515"/>
            </a:solidFill>
          </p:spPr>
        </p:sp>
        <p:sp>
          <p:nvSpPr>
            <p:cNvPr name="TextBox 6" id="6"/>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7" id="7"/>
          <p:cNvGrpSpPr/>
          <p:nvPr/>
        </p:nvGrpSpPr>
        <p:grpSpPr>
          <a:xfrm rot="0">
            <a:off x="10110753" y="1657115"/>
            <a:ext cx="6058164" cy="5246370"/>
            <a:chOff x="0" y="0"/>
            <a:chExt cx="6350000" cy="5499100"/>
          </a:xfrm>
        </p:grpSpPr>
        <p:sp>
          <p:nvSpPr>
            <p:cNvPr name="Freeform 8" id="8"/>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4949" t="0" r="-14950" b="0"/>
              </a:stretch>
            </a:blipFill>
          </p:spPr>
        </p:sp>
      </p:grpSp>
      <p:grpSp>
        <p:nvGrpSpPr>
          <p:cNvPr name="Group 9" id="9"/>
          <p:cNvGrpSpPr/>
          <p:nvPr/>
        </p:nvGrpSpPr>
        <p:grpSpPr>
          <a:xfrm rot="0">
            <a:off x="14907782" y="4375550"/>
            <a:ext cx="6058164" cy="5246370"/>
            <a:chOff x="0" y="0"/>
            <a:chExt cx="6350000" cy="5499100"/>
          </a:xfrm>
        </p:grpSpPr>
        <p:sp>
          <p:nvSpPr>
            <p:cNvPr name="Freeform 10" id="10"/>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3"/>
              <a:stretch>
                <a:fillRect l="-36600" t="0" r="-36600" b="0"/>
              </a:stretch>
            </a:blipFill>
          </p:spPr>
        </p:sp>
      </p:grpSp>
      <p:grpSp>
        <p:nvGrpSpPr>
          <p:cNvPr name="Group 11" id="11"/>
          <p:cNvGrpSpPr/>
          <p:nvPr/>
        </p:nvGrpSpPr>
        <p:grpSpPr>
          <a:xfrm rot="0">
            <a:off x="10202432" y="7151135"/>
            <a:ext cx="5928385" cy="5094706"/>
            <a:chOff x="0" y="0"/>
            <a:chExt cx="812800" cy="698500"/>
          </a:xfrm>
        </p:grpSpPr>
        <p:sp>
          <p:nvSpPr>
            <p:cNvPr name="Freeform 12" id="12"/>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151515"/>
            </a:solidFill>
          </p:spPr>
        </p:sp>
        <p:sp>
          <p:nvSpPr>
            <p:cNvPr name="TextBox 13" id="13"/>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4" id="14"/>
          <p:cNvGrpSpPr/>
          <p:nvPr/>
        </p:nvGrpSpPr>
        <p:grpSpPr>
          <a:xfrm rot="0">
            <a:off x="14907782" y="9879095"/>
            <a:ext cx="5928385" cy="5094706"/>
            <a:chOff x="0" y="0"/>
            <a:chExt cx="812800" cy="698500"/>
          </a:xfrm>
        </p:grpSpPr>
        <p:sp>
          <p:nvSpPr>
            <p:cNvPr name="Freeform 15" id="15"/>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16" id="16"/>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7" id="17"/>
          <p:cNvGrpSpPr/>
          <p:nvPr/>
        </p:nvGrpSpPr>
        <p:grpSpPr>
          <a:xfrm rot="0">
            <a:off x="5331557" y="-1221709"/>
            <a:ext cx="6058164" cy="5246370"/>
            <a:chOff x="0" y="0"/>
            <a:chExt cx="6350000" cy="5499100"/>
          </a:xfrm>
        </p:grpSpPr>
        <p:sp>
          <p:nvSpPr>
            <p:cNvPr name="Freeform 18" id="18"/>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4"/>
              <a:stretch>
                <a:fillRect l="-26977" t="0" r="-26977" b="0"/>
              </a:stretch>
            </a:blipFill>
          </p:spPr>
        </p:sp>
      </p:grpSp>
      <p:grpSp>
        <p:nvGrpSpPr>
          <p:cNvPr name="Group 19" id="19"/>
          <p:cNvGrpSpPr/>
          <p:nvPr/>
        </p:nvGrpSpPr>
        <p:grpSpPr>
          <a:xfrm rot="0">
            <a:off x="379572" y="398622"/>
            <a:ext cx="4210323" cy="6419139"/>
            <a:chOff x="0" y="0"/>
            <a:chExt cx="3585346" cy="5466287"/>
          </a:xfrm>
        </p:grpSpPr>
        <p:sp>
          <p:nvSpPr>
            <p:cNvPr name="Freeform 20" id="20"/>
            <p:cNvSpPr/>
            <p:nvPr/>
          </p:nvSpPr>
          <p:spPr>
            <a:xfrm flipH="false" flipV="false" rot="0">
              <a:off x="0" y="0"/>
              <a:ext cx="3585346" cy="5466286"/>
            </a:xfrm>
            <a:custGeom>
              <a:avLst/>
              <a:gdLst/>
              <a:ahLst/>
              <a:cxnLst/>
              <a:rect r="r" b="b" t="t" l="l"/>
              <a:pathLst>
                <a:path h="5466286" w="3585346">
                  <a:moveTo>
                    <a:pt x="3421516" y="0"/>
                  </a:moveTo>
                  <a:lnTo>
                    <a:pt x="0" y="0"/>
                  </a:lnTo>
                  <a:lnTo>
                    <a:pt x="0" y="5466286"/>
                  </a:lnTo>
                  <a:lnTo>
                    <a:pt x="76200" y="5466286"/>
                  </a:lnTo>
                  <a:lnTo>
                    <a:pt x="76200" y="76200"/>
                  </a:lnTo>
                  <a:lnTo>
                    <a:pt x="3585346" y="76200"/>
                  </a:lnTo>
                  <a:lnTo>
                    <a:pt x="3585346" y="0"/>
                  </a:lnTo>
                  <a:close/>
                </a:path>
              </a:pathLst>
            </a:custGeom>
            <a:solidFill>
              <a:srgbClr val="D8A21E"/>
            </a:solidFill>
          </p:spPr>
        </p:sp>
      </p:grpSp>
      <p:sp>
        <p:nvSpPr>
          <p:cNvPr name="Freeform 21" id="21"/>
          <p:cNvSpPr/>
          <p:nvPr/>
        </p:nvSpPr>
        <p:spPr>
          <a:xfrm flipH="false" flipV="false" rot="0">
            <a:off x="-169140" y="9438019"/>
            <a:ext cx="3225149" cy="3213055"/>
          </a:xfrm>
          <a:custGeom>
            <a:avLst/>
            <a:gdLst/>
            <a:ahLst/>
            <a:cxnLst/>
            <a:rect r="r" b="b" t="t" l="l"/>
            <a:pathLst>
              <a:path h="3213055" w="3225149">
                <a:moveTo>
                  <a:pt x="0" y="0"/>
                </a:moveTo>
                <a:lnTo>
                  <a:pt x="3225149" y="0"/>
                </a:lnTo>
                <a:lnTo>
                  <a:pt x="3225149" y="3213055"/>
                </a:lnTo>
                <a:lnTo>
                  <a:pt x="0" y="3213055"/>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22" id="22"/>
          <p:cNvSpPr txBox="true"/>
          <p:nvPr/>
        </p:nvSpPr>
        <p:spPr>
          <a:xfrm rot="0">
            <a:off x="1242600" y="4808849"/>
            <a:ext cx="9179196" cy="2583231"/>
          </a:xfrm>
          <a:prstGeom prst="rect">
            <a:avLst/>
          </a:prstGeom>
        </p:spPr>
        <p:txBody>
          <a:bodyPr anchor="t" rtlCol="false" tIns="0" lIns="0" bIns="0" rIns="0">
            <a:spAutoFit/>
          </a:bodyPr>
          <a:lstStyle/>
          <a:p>
            <a:pPr algn="l">
              <a:lnSpc>
                <a:spcPts val="9972"/>
              </a:lnSpc>
            </a:pPr>
            <a:r>
              <a:rPr lang="en-US" sz="10073">
                <a:solidFill>
                  <a:srgbClr val="000000"/>
                </a:solidFill>
                <a:latin typeface="Open Sans Extra Bold"/>
                <a:ea typeface="Open Sans Extra Bold"/>
                <a:cs typeface="Open Sans Extra Bold"/>
                <a:sym typeface="Open Sans Extra Bold"/>
              </a:rPr>
              <a:t>SELF-HEALING CONCRETE</a:t>
            </a:r>
          </a:p>
        </p:txBody>
      </p:sp>
      <p:sp>
        <p:nvSpPr>
          <p:cNvPr name="TextBox 23" id="23"/>
          <p:cNvSpPr txBox="true"/>
          <p:nvPr/>
        </p:nvSpPr>
        <p:spPr>
          <a:xfrm rot="0">
            <a:off x="1342199" y="3446266"/>
            <a:ext cx="3427619" cy="1431711"/>
          </a:xfrm>
          <a:prstGeom prst="rect">
            <a:avLst/>
          </a:prstGeom>
        </p:spPr>
        <p:txBody>
          <a:bodyPr anchor="t" rtlCol="false" tIns="0" lIns="0" bIns="0" rIns="0">
            <a:spAutoFit/>
          </a:bodyPr>
          <a:lstStyle/>
          <a:p>
            <a:pPr algn="l">
              <a:lnSpc>
                <a:spcPts val="11732"/>
              </a:lnSpc>
            </a:pPr>
            <a:r>
              <a:rPr lang="en-US" sz="8380">
                <a:solidFill>
                  <a:srgbClr val="000000"/>
                </a:solidFill>
                <a:latin typeface="Open Sans Bold Bold"/>
                <a:ea typeface="Open Sans Bold Bold"/>
                <a:cs typeface="Open Sans Bold Bold"/>
                <a:sym typeface="Open Sans Bold Bold"/>
              </a:rPr>
              <a:t>2024</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14829406" y="7801712"/>
            <a:ext cx="5659888" cy="4863966"/>
            <a:chOff x="0" y="0"/>
            <a:chExt cx="812800" cy="698500"/>
          </a:xfrm>
        </p:grpSpPr>
        <p:sp>
          <p:nvSpPr>
            <p:cNvPr name="Freeform 3" id="3"/>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4" id="4"/>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4829406" y="-2378679"/>
            <a:ext cx="5659888" cy="4863966"/>
            <a:chOff x="0" y="0"/>
            <a:chExt cx="812800" cy="698500"/>
          </a:xfrm>
        </p:grpSpPr>
        <p:sp>
          <p:nvSpPr>
            <p:cNvPr name="Freeform 6" id="6"/>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7" id="7"/>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3357542" y="459209"/>
            <a:ext cx="16972927" cy="1614317"/>
            <a:chOff x="0" y="0"/>
            <a:chExt cx="4470236" cy="425170"/>
          </a:xfrm>
        </p:grpSpPr>
        <p:sp>
          <p:nvSpPr>
            <p:cNvPr name="Freeform 9" id="9"/>
            <p:cNvSpPr/>
            <p:nvPr/>
          </p:nvSpPr>
          <p:spPr>
            <a:xfrm flipH="false" flipV="false" rot="0">
              <a:off x="0" y="0"/>
              <a:ext cx="4470236" cy="425170"/>
            </a:xfrm>
            <a:custGeom>
              <a:avLst/>
              <a:gdLst/>
              <a:ahLst/>
              <a:cxnLst/>
              <a:rect r="r" b="b" t="t" l="l"/>
              <a:pathLst>
                <a:path h="425170" w="4470236">
                  <a:moveTo>
                    <a:pt x="3649" y="0"/>
                  </a:moveTo>
                  <a:lnTo>
                    <a:pt x="4466587" y="0"/>
                  </a:lnTo>
                  <a:cubicBezTo>
                    <a:pt x="4467555" y="0"/>
                    <a:pt x="4468483" y="384"/>
                    <a:pt x="4469167" y="1069"/>
                  </a:cubicBezTo>
                  <a:cubicBezTo>
                    <a:pt x="4469852" y="1753"/>
                    <a:pt x="4470236" y="2681"/>
                    <a:pt x="4470236" y="3649"/>
                  </a:cubicBezTo>
                  <a:lnTo>
                    <a:pt x="4470236" y="421521"/>
                  </a:lnTo>
                  <a:cubicBezTo>
                    <a:pt x="4470236" y="422489"/>
                    <a:pt x="4469852" y="423417"/>
                    <a:pt x="4469167" y="424101"/>
                  </a:cubicBezTo>
                  <a:cubicBezTo>
                    <a:pt x="4468483" y="424786"/>
                    <a:pt x="4467555" y="425170"/>
                    <a:pt x="4466587" y="425170"/>
                  </a:cubicBezTo>
                  <a:lnTo>
                    <a:pt x="3649" y="425170"/>
                  </a:lnTo>
                  <a:cubicBezTo>
                    <a:pt x="2681" y="425170"/>
                    <a:pt x="1753" y="424786"/>
                    <a:pt x="1069" y="424101"/>
                  </a:cubicBezTo>
                  <a:cubicBezTo>
                    <a:pt x="384" y="423417"/>
                    <a:pt x="0" y="422489"/>
                    <a:pt x="0" y="421521"/>
                  </a:cubicBezTo>
                  <a:lnTo>
                    <a:pt x="0" y="3649"/>
                  </a:lnTo>
                  <a:cubicBezTo>
                    <a:pt x="0" y="2681"/>
                    <a:pt x="384" y="1753"/>
                    <a:pt x="1069" y="1069"/>
                  </a:cubicBezTo>
                  <a:cubicBezTo>
                    <a:pt x="1753" y="384"/>
                    <a:pt x="2681" y="0"/>
                    <a:pt x="3649" y="0"/>
                  </a:cubicBezTo>
                  <a:close/>
                </a:path>
              </a:pathLst>
            </a:custGeom>
            <a:solidFill>
              <a:srgbClr val="D8A21E"/>
            </a:solidFill>
          </p:spPr>
        </p:sp>
        <p:sp>
          <p:nvSpPr>
            <p:cNvPr name="TextBox 10" id="10"/>
            <p:cNvSpPr txBox="true"/>
            <p:nvPr/>
          </p:nvSpPr>
          <p:spPr>
            <a:xfrm>
              <a:off x="0" y="-38100"/>
              <a:ext cx="4470236" cy="463270"/>
            </a:xfrm>
            <a:prstGeom prst="rect">
              <a:avLst/>
            </a:prstGeom>
          </p:spPr>
          <p:txBody>
            <a:bodyPr anchor="ctr" rtlCol="false" tIns="50800" lIns="50800" bIns="50800" rIns="50800"/>
            <a:lstStyle/>
            <a:p>
              <a:pPr algn="ctr">
                <a:lnSpc>
                  <a:spcPts val="2659"/>
                </a:lnSpc>
              </a:pPr>
            </a:p>
          </p:txBody>
        </p:sp>
      </p:grpSp>
      <p:sp>
        <p:nvSpPr>
          <p:cNvPr name="Freeform 11" id="11"/>
          <p:cNvSpPr/>
          <p:nvPr/>
        </p:nvSpPr>
        <p:spPr>
          <a:xfrm flipH="false" flipV="false" rot="0">
            <a:off x="-169140" y="9438019"/>
            <a:ext cx="3225149" cy="3213055"/>
          </a:xfrm>
          <a:custGeom>
            <a:avLst/>
            <a:gdLst/>
            <a:ahLst/>
            <a:cxnLst/>
            <a:rect r="r" b="b" t="t" l="l"/>
            <a:pathLst>
              <a:path h="3213055" w="3225149">
                <a:moveTo>
                  <a:pt x="0" y="0"/>
                </a:moveTo>
                <a:lnTo>
                  <a:pt x="3225149" y="0"/>
                </a:lnTo>
                <a:lnTo>
                  <a:pt x="3225149" y="3213055"/>
                </a:lnTo>
                <a:lnTo>
                  <a:pt x="0" y="321305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2" id="12"/>
          <p:cNvSpPr/>
          <p:nvPr/>
        </p:nvSpPr>
        <p:spPr>
          <a:xfrm flipH="false" flipV="false" rot="0">
            <a:off x="9144000" y="2534825"/>
            <a:ext cx="6851798" cy="5396549"/>
          </a:xfrm>
          <a:custGeom>
            <a:avLst/>
            <a:gdLst/>
            <a:ahLst/>
            <a:cxnLst/>
            <a:rect r="r" b="b" t="t" l="l"/>
            <a:pathLst>
              <a:path h="5396549" w="6851798">
                <a:moveTo>
                  <a:pt x="0" y="0"/>
                </a:moveTo>
                <a:lnTo>
                  <a:pt x="6851798" y="0"/>
                </a:lnTo>
                <a:lnTo>
                  <a:pt x="6851798" y="5396548"/>
                </a:lnTo>
                <a:lnTo>
                  <a:pt x="0" y="5396548"/>
                </a:lnTo>
                <a:lnTo>
                  <a:pt x="0" y="0"/>
                </a:lnTo>
                <a:close/>
              </a:path>
            </a:pathLst>
          </a:custGeom>
          <a:blipFill>
            <a:blip r:embed="rId4"/>
            <a:stretch>
              <a:fillRect l="0" t="0" r="0" b="0"/>
            </a:stretch>
          </a:blipFill>
        </p:spPr>
      </p:sp>
      <p:sp>
        <p:nvSpPr>
          <p:cNvPr name="TextBox 13" id="13"/>
          <p:cNvSpPr txBox="true"/>
          <p:nvPr/>
        </p:nvSpPr>
        <p:spPr>
          <a:xfrm rot="0">
            <a:off x="643627" y="933945"/>
            <a:ext cx="13277881" cy="788670"/>
          </a:xfrm>
          <a:prstGeom prst="rect">
            <a:avLst/>
          </a:prstGeom>
        </p:spPr>
        <p:txBody>
          <a:bodyPr anchor="t" rtlCol="false" tIns="0" lIns="0" bIns="0" rIns="0">
            <a:spAutoFit/>
          </a:bodyPr>
          <a:lstStyle/>
          <a:p>
            <a:pPr algn="l">
              <a:lnSpc>
                <a:spcPts val="5940"/>
              </a:lnSpc>
            </a:pPr>
            <a:r>
              <a:rPr lang="en-US" sz="6000">
                <a:solidFill>
                  <a:srgbClr val="000000"/>
                </a:solidFill>
                <a:latin typeface="Open Sans Extra Bold"/>
                <a:ea typeface="Open Sans Extra Bold"/>
                <a:cs typeface="Open Sans Extra Bold"/>
                <a:sym typeface="Open Sans Extra Bold"/>
              </a:rPr>
              <a:t>PROPERITIES OF WATER WE USED</a:t>
            </a:r>
          </a:p>
        </p:txBody>
      </p:sp>
      <p:sp>
        <p:nvSpPr>
          <p:cNvPr name="TextBox 14" id="14"/>
          <p:cNvSpPr txBox="true"/>
          <p:nvPr/>
        </p:nvSpPr>
        <p:spPr>
          <a:xfrm rot="0">
            <a:off x="147463" y="2458625"/>
            <a:ext cx="7703550" cy="5727700"/>
          </a:xfrm>
          <a:prstGeom prst="rect">
            <a:avLst/>
          </a:prstGeom>
        </p:spPr>
        <p:txBody>
          <a:bodyPr anchor="t" rtlCol="false" tIns="0" lIns="0" bIns="0" rIns="0">
            <a:spAutoFit/>
          </a:bodyPr>
          <a:lstStyle/>
          <a:p>
            <a:pPr algn="just" marL="863598" indent="-431799" lvl="1">
              <a:lnSpc>
                <a:spcPts val="5599"/>
              </a:lnSpc>
              <a:buFont typeface="Arial"/>
              <a:buChar char="•"/>
            </a:pPr>
            <a:r>
              <a:rPr lang="en-US" sz="3999">
                <a:solidFill>
                  <a:srgbClr val="000000"/>
                </a:solidFill>
                <a:latin typeface="Canva Sans"/>
                <a:ea typeface="Canva Sans"/>
                <a:cs typeface="Canva Sans"/>
                <a:sym typeface="Canva Sans"/>
              </a:rPr>
              <a:t>We take these results from the Nablus West treatment plant</a:t>
            </a:r>
          </a:p>
          <a:p>
            <a:pPr algn="just" marL="863598" indent="-431799" lvl="1">
              <a:lnSpc>
                <a:spcPts val="5599"/>
              </a:lnSpc>
              <a:buFont typeface="Arial"/>
              <a:buChar char="•"/>
            </a:pPr>
            <a:r>
              <a:rPr lang="en-US" sz="3999">
                <a:solidFill>
                  <a:srgbClr val="000000"/>
                </a:solidFill>
                <a:latin typeface="Canva Sans"/>
                <a:ea typeface="Canva Sans"/>
                <a:cs typeface="Canva Sans"/>
                <a:sym typeface="Canva Sans"/>
              </a:rPr>
              <a:t>The </a:t>
            </a:r>
            <a:r>
              <a:rPr lang="en-US" sz="3999">
                <a:solidFill>
                  <a:srgbClr val="FF3131"/>
                </a:solidFill>
                <a:latin typeface="Canva Sans Italics"/>
                <a:ea typeface="Canva Sans Italics"/>
                <a:cs typeface="Canva Sans Italics"/>
                <a:sym typeface="Canva Sans Italics"/>
              </a:rPr>
              <a:t>pH</a:t>
            </a:r>
            <a:r>
              <a:rPr lang="en-US" sz="3999">
                <a:solidFill>
                  <a:srgbClr val="000000"/>
                </a:solidFill>
                <a:latin typeface="Canva Sans"/>
                <a:ea typeface="Canva Sans"/>
                <a:cs typeface="Canva Sans"/>
                <a:sym typeface="Canva Sans"/>
              </a:rPr>
              <a:t> for water Equals </a:t>
            </a:r>
            <a:r>
              <a:rPr lang="en-US" sz="3999">
                <a:solidFill>
                  <a:srgbClr val="FF3131"/>
                </a:solidFill>
                <a:latin typeface="Canva Sans Italics"/>
                <a:ea typeface="Canva Sans Italics"/>
                <a:cs typeface="Canva Sans Italics"/>
                <a:sym typeface="Canva Sans Italics"/>
              </a:rPr>
              <a:t>7.35</a:t>
            </a:r>
          </a:p>
          <a:p>
            <a:pPr algn="just" marL="863598" indent="-431799" lvl="1">
              <a:lnSpc>
                <a:spcPts val="5599"/>
              </a:lnSpc>
              <a:buFont typeface="Arial"/>
              <a:buChar char="•"/>
            </a:pPr>
            <a:r>
              <a:rPr lang="en-US" sz="3999">
                <a:solidFill>
                  <a:srgbClr val="000000"/>
                </a:solidFill>
                <a:latin typeface="Canva Sans"/>
                <a:ea typeface="Canva Sans"/>
                <a:cs typeface="Canva Sans"/>
                <a:sym typeface="Canva Sans"/>
              </a:rPr>
              <a:t>In this project COD/BOD = 16/3.2 = 5 </a:t>
            </a:r>
          </a:p>
          <a:p>
            <a:pPr algn="just">
              <a:lnSpc>
                <a:spcPts val="5599"/>
              </a:lnSpc>
            </a:pPr>
          </a:p>
        </p:txBody>
      </p:sp>
      <p:sp>
        <p:nvSpPr>
          <p:cNvPr name="TextBox 15" id="15"/>
          <p:cNvSpPr txBox="true"/>
          <p:nvPr/>
        </p:nvSpPr>
        <p:spPr>
          <a:xfrm rot="0">
            <a:off x="6443684" y="9461182"/>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64055" y="1016129"/>
            <a:ext cx="13709772" cy="1600880"/>
            <a:chOff x="0" y="0"/>
            <a:chExt cx="3843462" cy="448798"/>
          </a:xfrm>
        </p:grpSpPr>
        <p:sp>
          <p:nvSpPr>
            <p:cNvPr name="Freeform 3" id="3"/>
            <p:cNvSpPr/>
            <p:nvPr/>
          </p:nvSpPr>
          <p:spPr>
            <a:xfrm flipH="false" flipV="false" rot="0">
              <a:off x="0" y="0"/>
              <a:ext cx="3843462" cy="448798"/>
            </a:xfrm>
            <a:custGeom>
              <a:avLst/>
              <a:gdLst/>
              <a:ahLst/>
              <a:cxnLst/>
              <a:rect r="r" b="b" t="t" l="l"/>
              <a:pathLst>
                <a:path h="448798" w="3843462">
                  <a:moveTo>
                    <a:pt x="9035" y="0"/>
                  </a:moveTo>
                  <a:lnTo>
                    <a:pt x="3834427" y="0"/>
                  </a:lnTo>
                  <a:cubicBezTo>
                    <a:pt x="3839417" y="0"/>
                    <a:pt x="3843462" y="4045"/>
                    <a:pt x="3843462" y="9035"/>
                  </a:cubicBezTo>
                  <a:lnTo>
                    <a:pt x="3843462" y="439763"/>
                  </a:lnTo>
                  <a:cubicBezTo>
                    <a:pt x="3843462" y="442159"/>
                    <a:pt x="3842510" y="444457"/>
                    <a:pt x="3840816" y="446152"/>
                  </a:cubicBezTo>
                  <a:cubicBezTo>
                    <a:pt x="3839121" y="447846"/>
                    <a:pt x="3836823" y="448798"/>
                    <a:pt x="3834427" y="448798"/>
                  </a:cubicBezTo>
                  <a:lnTo>
                    <a:pt x="9035" y="448798"/>
                  </a:lnTo>
                  <a:cubicBezTo>
                    <a:pt x="4045" y="448798"/>
                    <a:pt x="0" y="444753"/>
                    <a:pt x="0" y="439763"/>
                  </a:cubicBezTo>
                  <a:lnTo>
                    <a:pt x="0" y="9035"/>
                  </a:lnTo>
                  <a:cubicBezTo>
                    <a:pt x="0" y="6639"/>
                    <a:pt x="952" y="4341"/>
                    <a:pt x="2646" y="2646"/>
                  </a:cubicBezTo>
                  <a:cubicBezTo>
                    <a:pt x="4341" y="952"/>
                    <a:pt x="6639" y="0"/>
                    <a:pt x="9035" y="0"/>
                  </a:cubicBezTo>
                  <a:close/>
                </a:path>
              </a:pathLst>
            </a:custGeom>
            <a:solidFill>
              <a:srgbClr val="D8A21E"/>
            </a:solidFill>
          </p:spPr>
        </p:sp>
        <p:sp>
          <p:nvSpPr>
            <p:cNvPr name="TextBox 4" id="4"/>
            <p:cNvSpPr txBox="true"/>
            <p:nvPr/>
          </p:nvSpPr>
          <p:spPr>
            <a:xfrm>
              <a:off x="0" y="-38100"/>
              <a:ext cx="3843462" cy="48689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4920425" y="3120081"/>
            <a:ext cx="4677751" cy="4050932"/>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7" id="7"/>
          <p:cNvGrpSpPr/>
          <p:nvPr/>
        </p:nvGrpSpPr>
        <p:grpSpPr>
          <a:xfrm rot="0">
            <a:off x="14920425" y="-910426"/>
            <a:ext cx="4483620" cy="3853111"/>
            <a:chOff x="0" y="0"/>
            <a:chExt cx="812800" cy="698500"/>
          </a:xfrm>
        </p:grpSpPr>
        <p:sp>
          <p:nvSpPr>
            <p:cNvPr name="Freeform 8" id="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9" id="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0" id="10"/>
          <p:cNvGrpSpPr/>
          <p:nvPr/>
        </p:nvGrpSpPr>
        <p:grpSpPr>
          <a:xfrm rot="0">
            <a:off x="14966638" y="7344315"/>
            <a:ext cx="4483620" cy="3853111"/>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13" id="13"/>
          <p:cNvSpPr/>
          <p:nvPr/>
        </p:nvSpPr>
        <p:spPr>
          <a:xfrm rot="0">
            <a:off x="0" y="9270871"/>
            <a:ext cx="7412946" cy="0"/>
          </a:xfrm>
          <a:prstGeom prst="line">
            <a:avLst/>
          </a:prstGeom>
          <a:ln cap="flat" w="95250">
            <a:solidFill>
              <a:srgbClr val="D8A21E"/>
            </a:solidFill>
            <a:prstDash val="solid"/>
            <a:headEnd type="none" len="sm" w="sm"/>
            <a:tailEnd type="none" len="sm" w="sm"/>
          </a:ln>
        </p:spPr>
      </p:sp>
      <p:sp>
        <p:nvSpPr>
          <p:cNvPr name="Freeform 14" id="14"/>
          <p:cNvSpPr/>
          <p:nvPr/>
        </p:nvSpPr>
        <p:spPr>
          <a:xfrm flipH="false" flipV="false" rot="0">
            <a:off x="12213303" y="-1044125"/>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5" id="15"/>
          <p:cNvSpPr/>
          <p:nvPr/>
        </p:nvSpPr>
        <p:spPr>
          <a:xfrm flipH="false" flipV="false" rot="0">
            <a:off x="807731" y="3006009"/>
            <a:ext cx="13210431" cy="5399656"/>
          </a:xfrm>
          <a:custGeom>
            <a:avLst/>
            <a:gdLst/>
            <a:ahLst/>
            <a:cxnLst/>
            <a:rect r="r" b="b" t="t" l="l"/>
            <a:pathLst>
              <a:path h="5399656" w="13210431">
                <a:moveTo>
                  <a:pt x="0" y="0"/>
                </a:moveTo>
                <a:lnTo>
                  <a:pt x="13210430" y="0"/>
                </a:lnTo>
                <a:lnTo>
                  <a:pt x="13210430" y="5399657"/>
                </a:lnTo>
                <a:lnTo>
                  <a:pt x="0" y="5399657"/>
                </a:lnTo>
                <a:lnTo>
                  <a:pt x="0" y="0"/>
                </a:lnTo>
                <a:close/>
              </a:path>
            </a:pathLst>
          </a:custGeom>
          <a:blipFill>
            <a:blip r:embed="rId5"/>
            <a:stretch>
              <a:fillRect l="0" t="0" r="0" b="0"/>
            </a:stretch>
          </a:blipFill>
        </p:spPr>
      </p:sp>
      <p:sp>
        <p:nvSpPr>
          <p:cNvPr name="TextBox 16" id="16"/>
          <p:cNvSpPr txBox="true"/>
          <p:nvPr/>
        </p:nvSpPr>
        <p:spPr>
          <a:xfrm rot="0">
            <a:off x="415147" y="1362227"/>
            <a:ext cx="13287961" cy="956695"/>
          </a:xfrm>
          <a:prstGeom prst="rect">
            <a:avLst/>
          </a:prstGeom>
        </p:spPr>
        <p:txBody>
          <a:bodyPr anchor="t" rtlCol="false" tIns="0" lIns="0" bIns="0" rIns="0">
            <a:spAutoFit/>
          </a:bodyPr>
          <a:lstStyle/>
          <a:p>
            <a:pPr algn="l">
              <a:lnSpc>
                <a:spcPts val="7227"/>
              </a:lnSpc>
            </a:pPr>
            <a:r>
              <a:rPr lang="en-US" sz="7300">
                <a:solidFill>
                  <a:srgbClr val="000000"/>
                </a:solidFill>
                <a:latin typeface="Open Sans Extra Bold"/>
                <a:ea typeface="Open Sans Extra Bold"/>
                <a:cs typeface="Open Sans Extra Bold"/>
                <a:sym typeface="Open Sans Extra Bold"/>
              </a:rPr>
              <a:t>MATERIALS PREPARATION</a:t>
            </a:r>
          </a:p>
        </p:txBody>
      </p:sp>
      <p:sp>
        <p:nvSpPr>
          <p:cNvPr name="TextBox 17" id="17"/>
          <p:cNvSpPr txBox="true"/>
          <p:nvPr/>
        </p:nvSpPr>
        <p:spPr>
          <a:xfrm rot="0">
            <a:off x="7784240" y="9168953"/>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64055" y="1016129"/>
            <a:ext cx="13709772" cy="1600880"/>
            <a:chOff x="0" y="0"/>
            <a:chExt cx="3843462" cy="448798"/>
          </a:xfrm>
        </p:grpSpPr>
        <p:sp>
          <p:nvSpPr>
            <p:cNvPr name="Freeform 3" id="3"/>
            <p:cNvSpPr/>
            <p:nvPr/>
          </p:nvSpPr>
          <p:spPr>
            <a:xfrm flipH="false" flipV="false" rot="0">
              <a:off x="0" y="0"/>
              <a:ext cx="3843462" cy="448798"/>
            </a:xfrm>
            <a:custGeom>
              <a:avLst/>
              <a:gdLst/>
              <a:ahLst/>
              <a:cxnLst/>
              <a:rect r="r" b="b" t="t" l="l"/>
              <a:pathLst>
                <a:path h="448798" w="3843462">
                  <a:moveTo>
                    <a:pt x="9035" y="0"/>
                  </a:moveTo>
                  <a:lnTo>
                    <a:pt x="3834427" y="0"/>
                  </a:lnTo>
                  <a:cubicBezTo>
                    <a:pt x="3839417" y="0"/>
                    <a:pt x="3843462" y="4045"/>
                    <a:pt x="3843462" y="9035"/>
                  </a:cubicBezTo>
                  <a:lnTo>
                    <a:pt x="3843462" y="439763"/>
                  </a:lnTo>
                  <a:cubicBezTo>
                    <a:pt x="3843462" y="442159"/>
                    <a:pt x="3842510" y="444457"/>
                    <a:pt x="3840816" y="446152"/>
                  </a:cubicBezTo>
                  <a:cubicBezTo>
                    <a:pt x="3839121" y="447846"/>
                    <a:pt x="3836823" y="448798"/>
                    <a:pt x="3834427" y="448798"/>
                  </a:cubicBezTo>
                  <a:lnTo>
                    <a:pt x="9035" y="448798"/>
                  </a:lnTo>
                  <a:cubicBezTo>
                    <a:pt x="4045" y="448798"/>
                    <a:pt x="0" y="444753"/>
                    <a:pt x="0" y="439763"/>
                  </a:cubicBezTo>
                  <a:lnTo>
                    <a:pt x="0" y="9035"/>
                  </a:lnTo>
                  <a:cubicBezTo>
                    <a:pt x="0" y="6639"/>
                    <a:pt x="952" y="4341"/>
                    <a:pt x="2646" y="2646"/>
                  </a:cubicBezTo>
                  <a:cubicBezTo>
                    <a:pt x="4341" y="952"/>
                    <a:pt x="6639" y="0"/>
                    <a:pt x="9035" y="0"/>
                  </a:cubicBezTo>
                  <a:close/>
                </a:path>
              </a:pathLst>
            </a:custGeom>
            <a:solidFill>
              <a:srgbClr val="D8A21E"/>
            </a:solidFill>
          </p:spPr>
        </p:sp>
        <p:sp>
          <p:nvSpPr>
            <p:cNvPr name="TextBox 4" id="4"/>
            <p:cNvSpPr txBox="true"/>
            <p:nvPr/>
          </p:nvSpPr>
          <p:spPr>
            <a:xfrm>
              <a:off x="0" y="-38100"/>
              <a:ext cx="3843462" cy="48689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4920425" y="3120081"/>
            <a:ext cx="4677751" cy="4050932"/>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7" id="7"/>
          <p:cNvGrpSpPr/>
          <p:nvPr/>
        </p:nvGrpSpPr>
        <p:grpSpPr>
          <a:xfrm rot="0">
            <a:off x="14920425" y="-910426"/>
            <a:ext cx="4483620" cy="3853111"/>
            <a:chOff x="0" y="0"/>
            <a:chExt cx="812800" cy="698500"/>
          </a:xfrm>
        </p:grpSpPr>
        <p:sp>
          <p:nvSpPr>
            <p:cNvPr name="Freeform 8" id="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9" id="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0" id="10"/>
          <p:cNvGrpSpPr/>
          <p:nvPr/>
        </p:nvGrpSpPr>
        <p:grpSpPr>
          <a:xfrm rot="0">
            <a:off x="14966638" y="7344315"/>
            <a:ext cx="4483620" cy="3853111"/>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13" id="13"/>
          <p:cNvSpPr/>
          <p:nvPr/>
        </p:nvSpPr>
        <p:spPr>
          <a:xfrm rot="0">
            <a:off x="0" y="9270871"/>
            <a:ext cx="7412946" cy="0"/>
          </a:xfrm>
          <a:prstGeom prst="line">
            <a:avLst/>
          </a:prstGeom>
          <a:ln cap="flat" w="95250">
            <a:solidFill>
              <a:srgbClr val="D8A21E"/>
            </a:solidFill>
            <a:prstDash val="solid"/>
            <a:headEnd type="none" len="sm" w="sm"/>
            <a:tailEnd type="none" len="sm" w="sm"/>
          </a:ln>
        </p:spPr>
      </p:sp>
      <p:sp>
        <p:nvSpPr>
          <p:cNvPr name="Freeform 14" id="14"/>
          <p:cNvSpPr/>
          <p:nvPr/>
        </p:nvSpPr>
        <p:spPr>
          <a:xfrm flipH="false" flipV="false" rot="0">
            <a:off x="12213303" y="-1044125"/>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5" id="15"/>
          <p:cNvSpPr/>
          <p:nvPr/>
        </p:nvSpPr>
        <p:spPr>
          <a:xfrm flipH="false" flipV="false" rot="0">
            <a:off x="2258797" y="4025280"/>
            <a:ext cx="11050885" cy="4478436"/>
          </a:xfrm>
          <a:custGeom>
            <a:avLst/>
            <a:gdLst/>
            <a:ahLst/>
            <a:cxnLst/>
            <a:rect r="r" b="b" t="t" l="l"/>
            <a:pathLst>
              <a:path h="4478436" w="11050885">
                <a:moveTo>
                  <a:pt x="0" y="0"/>
                </a:moveTo>
                <a:lnTo>
                  <a:pt x="11050885" y="0"/>
                </a:lnTo>
                <a:lnTo>
                  <a:pt x="11050885" y="4478436"/>
                </a:lnTo>
                <a:lnTo>
                  <a:pt x="0" y="4478436"/>
                </a:lnTo>
                <a:lnTo>
                  <a:pt x="0" y="0"/>
                </a:lnTo>
                <a:close/>
              </a:path>
            </a:pathLst>
          </a:custGeom>
          <a:blipFill>
            <a:blip r:embed="rId5"/>
            <a:stretch>
              <a:fillRect l="0" t="0" r="0" b="0"/>
            </a:stretch>
          </a:blipFill>
        </p:spPr>
      </p:sp>
      <p:sp>
        <p:nvSpPr>
          <p:cNvPr name="TextBox 16" id="16"/>
          <p:cNvSpPr txBox="true"/>
          <p:nvPr/>
        </p:nvSpPr>
        <p:spPr>
          <a:xfrm rot="0">
            <a:off x="415147" y="1362227"/>
            <a:ext cx="13287961" cy="956695"/>
          </a:xfrm>
          <a:prstGeom prst="rect">
            <a:avLst/>
          </a:prstGeom>
        </p:spPr>
        <p:txBody>
          <a:bodyPr anchor="t" rtlCol="false" tIns="0" lIns="0" bIns="0" rIns="0">
            <a:spAutoFit/>
          </a:bodyPr>
          <a:lstStyle/>
          <a:p>
            <a:pPr algn="l">
              <a:lnSpc>
                <a:spcPts val="7227"/>
              </a:lnSpc>
            </a:pPr>
            <a:r>
              <a:rPr lang="en-US" sz="7300">
                <a:solidFill>
                  <a:srgbClr val="000000"/>
                </a:solidFill>
                <a:latin typeface="Open Sans Extra Bold"/>
                <a:ea typeface="Open Sans Extra Bold"/>
                <a:cs typeface="Open Sans Extra Bold"/>
                <a:sym typeface="Open Sans Extra Bold"/>
              </a:rPr>
              <a:t>MATERIALS PREPARATION</a:t>
            </a:r>
          </a:p>
        </p:txBody>
      </p:sp>
      <p:sp>
        <p:nvSpPr>
          <p:cNvPr name="TextBox 17" id="17"/>
          <p:cNvSpPr txBox="true"/>
          <p:nvPr/>
        </p:nvSpPr>
        <p:spPr>
          <a:xfrm rot="0">
            <a:off x="7784240" y="9168953"/>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
        <p:nvSpPr>
          <p:cNvPr name="TextBox 18" id="18"/>
          <p:cNvSpPr txBox="true"/>
          <p:nvPr/>
        </p:nvSpPr>
        <p:spPr>
          <a:xfrm rot="0">
            <a:off x="513827" y="2837910"/>
            <a:ext cx="5592514" cy="863520"/>
          </a:xfrm>
          <a:prstGeom prst="rect">
            <a:avLst/>
          </a:prstGeom>
        </p:spPr>
        <p:txBody>
          <a:bodyPr anchor="t" rtlCol="false" tIns="0" lIns="0" bIns="0" rIns="0">
            <a:spAutoFit/>
          </a:bodyPr>
          <a:lstStyle/>
          <a:p>
            <a:pPr algn="ctr" marL="1080179" indent="-540090" lvl="1">
              <a:lnSpc>
                <a:spcPts val="7004"/>
              </a:lnSpc>
              <a:buFont typeface="Arial"/>
              <a:buChar char="•"/>
            </a:pPr>
            <a:r>
              <a:rPr lang="en-US" sz="5003">
                <a:solidFill>
                  <a:srgbClr val="000000"/>
                </a:solidFill>
                <a:latin typeface="Canva Sans Bold"/>
                <a:ea typeface="Canva Sans Bold"/>
                <a:cs typeface="Canva Sans Bold"/>
                <a:sym typeface="Canva Sans Bold"/>
              </a:rPr>
              <a:t>Sieve analysis:</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64055" y="1016129"/>
            <a:ext cx="13709772" cy="1600880"/>
            <a:chOff x="0" y="0"/>
            <a:chExt cx="3843462" cy="448798"/>
          </a:xfrm>
        </p:grpSpPr>
        <p:sp>
          <p:nvSpPr>
            <p:cNvPr name="Freeform 3" id="3"/>
            <p:cNvSpPr/>
            <p:nvPr/>
          </p:nvSpPr>
          <p:spPr>
            <a:xfrm flipH="false" flipV="false" rot="0">
              <a:off x="0" y="0"/>
              <a:ext cx="3843462" cy="448798"/>
            </a:xfrm>
            <a:custGeom>
              <a:avLst/>
              <a:gdLst/>
              <a:ahLst/>
              <a:cxnLst/>
              <a:rect r="r" b="b" t="t" l="l"/>
              <a:pathLst>
                <a:path h="448798" w="3843462">
                  <a:moveTo>
                    <a:pt x="9035" y="0"/>
                  </a:moveTo>
                  <a:lnTo>
                    <a:pt x="3834427" y="0"/>
                  </a:lnTo>
                  <a:cubicBezTo>
                    <a:pt x="3839417" y="0"/>
                    <a:pt x="3843462" y="4045"/>
                    <a:pt x="3843462" y="9035"/>
                  </a:cubicBezTo>
                  <a:lnTo>
                    <a:pt x="3843462" y="439763"/>
                  </a:lnTo>
                  <a:cubicBezTo>
                    <a:pt x="3843462" y="442159"/>
                    <a:pt x="3842510" y="444457"/>
                    <a:pt x="3840816" y="446152"/>
                  </a:cubicBezTo>
                  <a:cubicBezTo>
                    <a:pt x="3839121" y="447846"/>
                    <a:pt x="3836823" y="448798"/>
                    <a:pt x="3834427" y="448798"/>
                  </a:cubicBezTo>
                  <a:lnTo>
                    <a:pt x="9035" y="448798"/>
                  </a:lnTo>
                  <a:cubicBezTo>
                    <a:pt x="4045" y="448798"/>
                    <a:pt x="0" y="444753"/>
                    <a:pt x="0" y="439763"/>
                  </a:cubicBezTo>
                  <a:lnTo>
                    <a:pt x="0" y="9035"/>
                  </a:lnTo>
                  <a:cubicBezTo>
                    <a:pt x="0" y="6639"/>
                    <a:pt x="952" y="4341"/>
                    <a:pt x="2646" y="2646"/>
                  </a:cubicBezTo>
                  <a:cubicBezTo>
                    <a:pt x="4341" y="952"/>
                    <a:pt x="6639" y="0"/>
                    <a:pt x="9035" y="0"/>
                  </a:cubicBezTo>
                  <a:close/>
                </a:path>
              </a:pathLst>
            </a:custGeom>
            <a:solidFill>
              <a:srgbClr val="D8A21E"/>
            </a:solidFill>
          </p:spPr>
        </p:sp>
        <p:sp>
          <p:nvSpPr>
            <p:cNvPr name="TextBox 4" id="4"/>
            <p:cNvSpPr txBox="true"/>
            <p:nvPr/>
          </p:nvSpPr>
          <p:spPr>
            <a:xfrm>
              <a:off x="0" y="-38100"/>
              <a:ext cx="3843462" cy="48689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4920425" y="3120081"/>
            <a:ext cx="4677751" cy="4050932"/>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7" id="7"/>
          <p:cNvGrpSpPr/>
          <p:nvPr/>
        </p:nvGrpSpPr>
        <p:grpSpPr>
          <a:xfrm rot="0">
            <a:off x="14920425" y="-910426"/>
            <a:ext cx="4483620" cy="3853111"/>
            <a:chOff x="0" y="0"/>
            <a:chExt cx="812800" cy="698500"/>
          </a:xfrm>
        </p:grpSpPr>
        <p:sp>
          <p:nvSpPr>
            <p:cNvPr name="Freeform 8" id="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9" id="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0" id="10"/>
          <p:cNvGrpSpPr/>
          <p:nvPr/>
        </p:nvGrpSpPr>
        <p:grpSpPr>
          <a:xfrm rot="0">
            <a:off x="14966638" y="7344315"/>
            <a:ext cx="4483620" cy="3853111"/>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13" id="13"/>
          <p:cNvSpPr/>
          <p:nvPr/>
        </p:nvSpPr>
        <p:spPr>
          <a:xfrm rot="0">
            <a:off x="0" y="9270871"/>
            <a:ext cx="7412946" cy="0"/>
          </a:xfrm>
          <a:prstGeom prst="line">
            <a:avLst/>
          </a:prstGeom>
          <a:ln cap="flat" w="95250">
            <a:solidFill>
              <a:srgbClr val="D8A21E"/>
            </a:solidFill>
            <a:prstDash val="solid"/>
            <a:headEnd type="none" len="sm" w="sm"/>
            <a:tailEnd type="none" len="sm" w="sm"/>
          </a:ln>
        </p:spPr>
      </p:sp>
      <p:sp>
        <p:nvSpPr>
          <p:cNvPr name="Freeform 14" id="14"/>
          <p:cNvSpPr/>
          <p:nvPr/>
        </p:nvSpPr>
        <p:spPr>
          <a:xfrm flipH="false" flipV="false" rot="0">
            <a:off x="12213303" y="-1044125"/>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5" id="15"/>
          <p:cNvSpPr/>
          <p:nvPr/>
        </p:nvSpPr>
        <p:spPr>
          <a:xfrm flipH="false" flipV="false" rot="0">
            <a:off x="714668" y="4426781"/>
            <a:ext cx="14139144" cy="3940620"/>
          </a:xfrm>
          <a:custGeom>
            <a:avLst/>
            <a:gdLst/>
            <a:ahLst/>
            <a:cxnLst/>
            <a:rect r="r" b="b" t="t" l="l"/>
            <a:pathLst>
              <a:path h="3940620" w="14139144">
                <a:moveTo>
                  <a:pt x="0" y="0"/>
                </a:moveTo>
                <a:lnTo>
                  <a:pt x="14139144" y="0"/>
                </a:lnTo>
                <a:lnTo>
                  <a:pt x="14139144" y="3940621"/>
                </a:lnTo>
                <a:lnTo>
                  <a:pt x="0" y="3940621"/>
                </a:lnTo>
                <a:lnTo>
                  <a:pt x="0" y="0"/>
                </a:lnTo>
                <a:close/>
              </a:path>
            </a:pathLst>
          </a:custGeom>
          <a:blipFill>
            <a:blip r:embed="rId5"/>
            <a:stretch>
              <a:fillRect l="0" t="0" r="0" b="0"/>
            </a:stretch>
          </a:blipFill>
        </p:spPr>
      </p:sp>
      <p:sp>
        <p:nvSpPr>
          <p:cNvPr name="TextBox 16" id="16"/>
          <p:cNvSpPr txBox="true"/>
          <p:nvPr/>
        </p:nvSpPr>
        <p:spPr>
          <a:xfrm rot="0">
            <a:off x="415147" y="1362227"/>
            <a:ext cx="13287961" cy="956695"/>
          </a:xfrm>
          <a:prstGeom prst="rect">
            <a:avLst/>
          </a:prstGeom>
        </p:spPr>
        <p:txBody>
          <a:bodyPr anchor="t" rtlCol="false" tIns="0" lIns="0" bIns="0" rIns="0">
            <a:spAutoFit/>
          </a:bodyPr>
          <a:lstStyle/>
          <a:p>
            <a:pPr algn="l">
              <a:lnSpc>
                <a:spcPts val="7227"/>
              </a:lnSpc>
            </a:pPr>
            <a:r>
              <a:rPr lang="en-US" sz="7300">
                <a:solidFill>
                  <a:srgbClr val="000000"/>
                </a:solidFill>
                <a:latin typeface="Open Sans Extra Bold"/>
                <a:ea typeface="Open Sans Extra Bold"/>
                <a:cs typeface="Open Sans Extra Bold"/>
                <a:sym typeface="Open Sans Extra Bold"/>
              </a:rPr>
              <a:t>MATERIALS PREPARATION</a:t>
            </a:r>
          </a:p>
        </p:txBody>
      </p:sp>
      <p:sp>
        <p:nvSpPr>
          <p:cNvPr name="TextBox 17" id="17"/>
          <p:cNvSpPr txBox="true"/>
          <p:nvPr/>
        </p:nvSpPr>
        <p:spPr>
          <a:xfrm rot="0">
            <a:off x="7784240" y="9168953"/>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
        <p:nvSpPr>
          <p:cNvPr name="TextBox 18" id="18"/>
          <p:cNvSpPr txBox="true"/>
          <p:nvPr/>
        </p:nvSpPr>
        <p:spPr>
          <a:xfrm rot="0">
            <a:off x="513827" y="2837910"/>
            <a:ext cx="5592514" cy="863520"/>
          </a:xfrm>
          <a:prstGeom prst="rect">
            <a:avLst/>
          </a:prstGeom>
        </p:spPr>
        <p:txBody>
          <a:bodyPr anchor="t" rtlCol="false" tIns="0" lIns="0" bIns="0" rIns="0">
            <a:spAutoFit/>
          </a:bodyPr>
          <a:lstStyle/>
          <a:p>
            <a:pPr algn="ctr" marL="1080179" indent="-540090" lvl="1">
              <a:lnSpc>
                <a:spcPts val="7004"/>
              </a:lnSpc>
              <a:buFont typeface="Arial"/>
              <a:buChar char="•"/>
            </a:pPr>
            <a:r>
              <a:rPr lang="en-US" sz="5003">
                <a:solidFill>
                  <a:srgbClr val="000000"/>
                </a:solidFill>
                <a:latin typeface="Canva Sans Bold"/>
                <a:ea typeface="Canva Sans Bold"/>
                <a:cs typeface="Canva Sans Bold"/>
                <a:sym typeface="Canva Sans Bold"/>
              </a:rPr>
              <a:t>Sieve analysis:</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64055" y="1016129"/>
            <a:ext cx="13709772" cy="1600880"/>
            <a:chOff x="0" y="0"/>
            <a:chExt cx="3843462" cy="448798"/>
          </a:xfrm>
        </p:grpSpPr>
        <p:sp>
          <p:nvSpPr>
            <p:cNvPr name="Freeform 3" id="3"/>
            <p:cNvSpPr/>
            <p:nvPr/>
          </p:nvSpPr>
          <p:spPr>
            <a:xfrm flipH="false" flipV="false" rot="0">
              <a:off x="0" y="0"/>
              <a:ext cx="3843462" cy="448798"/>
            </a:xfrm>
            <a:custGeom>
              <a:avLst/>
              <a:gdLst/>
              <a:ahLst/>
              <a:cxnLst/>
              <a:rect r="r" b="b" t="t" l="l"/>
              <a:pathLst>
                <a:path h="448798" w="3843462">
                  <a:moveTo>
                    <a:pt x="9035" y="0"/>
                  </a:moveTo>
                  <a:lnTo>
                    <a:pt x="3834427" y="0"/>
                  </a:lnTo>
                  <a:cubicBezTo>
                    <a:pt x="3839417" y="0"/>
                    <a:pt x="3843462" y="4045"/>
                    <a:pt x="3843462" y="9035"/>
                  </a:cubicBezTo>
                  <a:lnTo>
                    <a:pt x="3843462" y="439763"/>
                  </a:lnTo>
                  <a:cubicBezTo>
                    <a:pt x="3843462" y="442159"/>
                    <a:pt x="3842510" y="444457"/>
                    <a:pt x="3840816" y="446152"/>
                  </a:cubicBezTo>
                  <a:cubicBezTo>
                    <a:pt x="3839121" y="447846"/>
                    <a:pt x="3836823" y="448798"/>
                    <a:pt x="3834427" y="448798"/>
                  </a:cubicBezTo>
                  <a:lnTo>
                    <a:pt x="9035" y="448798"/>
                  </a:lnTo>
                  <a:cubicBezTo>
                    <a:pt x="4045" y="448798"/>
                    <a:pt x="0" y="444753"/>
                    <a:pt x="0" y="439763"/>
                  </a:cubicBezTo>
                  <a:lnTo>
                    <a:pt x="0" y="9035"/>
                  </a:lnTo>
                  <a:cubicBezTo>
                    <a:pt x="0" y="6639"/>
                    <a:pt x="952" y="4341"/>
                    <a:pt x="2646" y="2646"/>
                  </a:cubicBezTo>
                  <a:cubicBezTo>
                    <a:pt x="4341" y="952"/>
                    <a:pt x="6639" y="0"/>
                    <a:pt x="9035" y="0"/>
                  </a:cubicBezTo>
                  <a:close/>
                </a:path>
              </a:pathLst>
            </a:custGeom>
            <a:solidFill>
              <a:srgbClr val="D8A21E"/>
            </a:solidFill>
          </p:spPr>
        </p:sp>
        <p:sp>
          <p:nvSpPr>
            <p:cNvPr name="TextBox 4" id="4"/>
            <p:cNvSpPr txBox="true"/>
            <p:nvPr/>
          </p:nvSpPr>
          <p:spPr>
            <a:xfrm>
              <a:off x="0" y="-38100"/>
              <a:ext cx="3843462" cy="48689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4920425" y="3120081"/>
            <a:ext cx="4677751" cy="4050932"/>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7" id="7"/>
          <p:cNvGrpSpPr/>
          <p:nvPr/>
        </p:nvGrpSpPr>
        <p:grpSpPr>
          <a:xfrm rot="0">
            <a:off x="14920425" y="-910426"/>
            <a:ext cx="4483620" cy="3853111"/>
            <a:chOff x="0" y="0"/>
            <a:chExt cx="812800" cy="698500"/>
          </a:xfrm>
        </p:grpSpPr>
        <p:sp>
          <p:nvSpPr>
            <p:cNvPr name="Freeform 8" id="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9" id="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0" id="10"/>
          <p:cNvGrpSpPr/>
          <p:nvPr/>
        </p:nvGrpSpPr>
        <p:grpSpPr>
          <a:xfrm rot="0">
            <a:off x="14966638" y="7344315"/>
            <a:ext cx="4483620" cy="3853111"/>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13" id="13"/>
          <p:cNvSpPr/>
          <p:nvPr/>
        </p:nvSpPr>
        <p:spPr>
          <a:xfrm rot="0">
            <a:off x="0" y="9270871"/>
            <a:ext cx="7412946" cy="0"/>
          </a:xfrm>
          <a:prstGeom prst="line">
            <a:avLst/>
          </a:prstGeom>
          <a:ln cap="flat" w="95250">
            <a:solidFill>
              <a:srgbClr val="D8A21E"/>
            </a:solidFill>
            <a:prstDash val="solid"/>
            <a:headEnd type="none" len="sm" w="sm"/>
            <a:tailEnd type="none" len="sm" w="sm"/>
          </a:ln>
        </p:spPr>
      </p:sp>
      <p:sp>
        <p:nvSpPr>
          <p:cNvPr name="Freeform 14" id="14"/>
          <p:cNvSpPr/>
          <p:nvPr/>
        </p:nvSpPr>
        <p:spPr>
          <a:xfrm flipH="false" flipV="false" rot="0">
            <a:off x="12213303" y="-1044125"/>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5" id="15"/>
          <p:cNvSpPr/>
          <p:nvPr/>
        </p:nvSpPr>
        <p:spPr>
          <a:xfrm flipH="false" flipV="false" rot="0">
            <a:off x="721671" y="4015755"/>
            <a:ext cx="14125137" cy="4665624"/>
          </a:xfrm>
          <a:custGeom>
            <a:avLst/>
            <a:gdLst/>
            <a:ahLst/>
            <a:cxnLst/>
            <a:rect r="r" b="b" t="t" l="l"/>
            <a:pathLst>
              <a:path h="4665624" w="14125137">
                <a:moveTo>
                  <a:pt x="0" y="0"/>
                </a:moveTo>
                <a:lnTo>
                  <a:pt x="14125137" y="0"/>
                </a:lnTo>
                <a:lnTo>
                  <a:pt x="14125137" y="4665624"/>
                </a:lnTo>
                <a:lnTo>
                  <a:pt x="0" y="4665624"/>
                </a:lnTo>
                <a:lnTo>
                  <a:pt x="0" y="0"/>
                </a:lnTo>
                <a:close/>
              </a:path>
            </a:pathLst>
          </a:custGeom>
          <a:blipFill>
            <a:blip r:embed="rId5"/>
            <a:stretch>
              <a:fillRect l="0" t="0" r="0" b="0"/>
            </a:stretch>
          </a:blipFill>
        </p:spPr>
      </p:sp>
      <p:sp>
        <p:nvSpPr>
          <p:cNvPr name="TextBox 16" id="16"/>
          <p:cNvSpPr txBox="true"/>
          <p:nvPr/>
        </p:nvSpPr>
        <p:spPr>
          <a:xfrm rot="0">
            <a:off x="415147" y="1362227"/>
            <a:ext cx="13287961" cy="956695"/>
          </a:xfrm>
          <a:prstGeom prst="rect">
            <a:avLst/>
          </a:prstGeom>
        </p:spPr>
        <p:txBody>
          <a:bodyPr anchor="t" rtlCol="false" tIns="0" lIns="0" bIns="0" rIns="0">
            <a:spAutoFit/>
          </a:bodyPr>
          <a:lstStyle/>
          <a:p>
            <a:pPr algn="l">
              <a:lnSpc>
                <a:spcPts val="7227"/>
              </a:lnSpc>
            </a:pPr>
            <a:r>
              <a:rPr lang="en-US" sz="7300">
                <a:solidFill>
                  <a:srgbClr val="000000"/>
                </a:solidFill>
                <a:latin typeface="Open Sans Extra Bold"/>
                <a:ea typeface="Open Sans Extra Bold"/>
                <a:cs typeface="Open Sans Extra Bold"/>
                <a:sym typeface="Open Sans Extra Bold"/>
              </a:rPr>
              <a:t>MATERIALS PREPARATION</a:t>
            </a:r>
          </a:p>
        </p:txBody>
      </p:sp>
      <p:sp>
        <p:nvSpPr>
          <p:cNvPr name="TextBox 17" id="17"/>
          <p:cNvSpPr txBox="true"/>
          <p:nvPr/>
        </p:nvSpPr>
        <p:spPr>
          <a:xfrm rot="0">
            <a:off x="7784240" y="9168953"/>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
        <p:nvSpPr>
          <p:cNvPr name="TextBox 18" id="18"/>
          <p:cNvSpPr txBox="true"/>
          <p:nvPr/>
        </p:nvSpPr>
        <p:spPr>
          <a:xfrm rot="0">
            <a:off x="513827" y="2837910"/>
            <a:ext cx="5592514" cy="863520"/>
          </a:xfrm>
          <a:prstGeom prst="rect">
            <a:avLst/>
          </a:prstGeom>
        </p:spPr>
        <p:txBody>
          <a:bodyPr anchor="t" rtlCol="false" tIns="0" lIns="0" bIns="0" rIns="0">
            <a:spAutoFit/>
          </a:bodyPr>
          <a:lstStyle/>
          <a:p>
            <a:pPr algn="ctr" marL="1080179" indent="-540090" lvl="1">
              <a:lnSpc>
                <a:spcPts val="7004"/>
              </a:lnSpc>
              <a:buFont typeface="Arial"/>
              <a:buChar char="•"/>
            </a:pPr>
            <a:r>
              <a:rPr lang="en-US" sz="5003">
                <a:solidFill>
                  <a:srgbClr val="000000"/>
                </a:solidFill>
                <a:latin typeface="Canva Sans Bold"/>
                <a:ea typeface="Canva Sans Bold"/>
                <a:cs typeface="Canva Sans Bold"/>
                <a:sym typeface="Canva Sans Bold"/>
              </a:rPr>
              <a:t>Sieve analysis:</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64055" y="1016129"/>
            <a:ext cx="13709772" cy="1600880"/>
            <a:chOff x="0" y="0"/>
            <a:chExt cx="3843462" cy="448798"/>
          </a:xfrm>
        </p:grpSpPr>
        <p:sp>
          <p:nvSpPr>
            <p:cNvPr name="Freeform 3" id="3"/>
            <p:cNvSpPr/>
            <p:nvPr/>
          </p:nvSpPr>
          <p:spPr>
            <a:xfrm flipH="false" flipV="false" rot="0">
              <a:off x="0" y="0"/>
              <a:ext cx="3843462" cy="448798"/>
            </a:xfrm>
            <a:custGeom>
              <a:avLst/>
              <a:gdLst/>
              <a:ahLst/>
              <a:cxnLst/>
              <a:rect r="r" b="b" t="t" l="l"/>
              <a:pathLst>
                <a:path h="448798" w="3843462">
                  <a:moveTo>
                    <a:pt x="9035" y="0"/>
                  </a:moveTo>
                  <a:lnTo>
                    <a:pt x="3834427" y="0"/>
                  </a:lnTo>
                  <a:cubicBezTo>
                    <a:pt x="3839417" y="0"/>
                    <a:pt x="3843462" y="4045"/>
                    <a:pt x="3843462" y="9035"/>
                  </a:cubicBezTo>
                  <a:lnTo>
                    <a:pt x="3843462" y="439763"/>
                  </a:lnTo>
                  <a:cubicBezTo>
                    <a:pt x="3843462" y="442159"/>
                    <a:pt x="3842510" y="444457"/>
                    <a:pt x="3840816" y="446152"/>
                  </a:cubicBezTo>
                  <a:cubicBezTo>
                    <a:pt x="3839121" y="447846"/>
                    <a:pt x="3836823" y="448798"/>
                    <a:pt x="3834427" y="448798"/>
                  </a:cubicBezTo>
                  <a:lnTo>
                    <a:pt x="9035" y="448798"/>
                  </a:lnTo>
                  <a:cubicBezTo>
                    <a:pt x="4045" y="448798"/>
                    <a:pt x="0" y="444753"/>
                    <a:pt x="0" y="439763"/>
                  </a:cubicBezTo>
                  <a:lnTo>
                    <a:pt x="0" y="9035"/>
                  </a:lnTo>
                  <a:cubicBezTo>
                    <a:pt x="0" y="6639"/>
                    <a:pt x="952" y="4341"/>
                    <a:pt x="2646" y="2646"/>
                  </a:cubicBezTo>
                  <a:cubicBezTo>
                    <a:pt x="4341" y="952"/>
                    <a:pt x="6639" y="0"/>
                    <a:pt x="9035" y="0"/>
                  </a:cubicBezTo>
                  <a:close/>
                </a:path>
              </a:pathLst>
            </a:custGeom>
            <a:solidFill>
              <a:srgbClr val="D8A21E"/>
            </a:solidFill>
          </p:spPr>
        </p:sp>
        <p:sp>
          <p:nvSpPr>
            <p:cNvPr name="TextBox 4" id="4"/>
            <p:cNvSpPr txBox="true"/>
            <p:nvPr/>
          </p:nvSpPr>
          <p:spPr>
            <a:xfrm>
              <a:off x="0" y="-38100"/>
              <a:ext cx="3843462" cy="48689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4920425" y="3120081"/>
            <a:ext cx="4677751" cy="4050932"/>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7" id="7"/>
          <p:cNvGrpSpPr/>
          <p:nvPr/>
        </p:nvGrpSpPr>
        <p:grpSpPr>
          <a:xfrm rot="0">
            <a:off x="14920425" y="-910426"/>
            <a:ext cx="4483620" cy="3853111"/>
            <a:chOff x="0" y="0"/>
            <a:chExt cx="812800" cy="698500"/>
          </a:xfrm>
        </p:grpSpPr>
        <p:sp>
          <p:nvSpPr>
            <p:cNvPr name="Freeform 8" id="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9" id="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0" id="10"/>
          <p:cNvGrpSpPr/>
          <p:nvPr/>
        </p:nvGrpSpPr>
        <p:grpSpPr>
          <a:xfrm rot="0">
            <a:off x="14966638" y="7344315"/>
            <a:ext cx="4483620" cy="3853111"/>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13" id="13"/>
          <p:cNvSpPr/>
          <p:nvPr/>
        </p:nvSpPr>
        <p:spPr>
          <a:xfrm rot="0">
            <a:off x="0" y="9270871"/>
            <a:ext cx="7412946" cy="0"/>
          </a:xfrm>
          <a:prstGeom prst="line">
            <a:avLst/>
          </a:prstGeom>
          <a:ln cap="flat" w="95250">
            <a:solidFill>
              <a:srgbClr val="D8A21E"/>
            </a:solidFill>
            <a:prstDash val="solid"/>
            <a:headEnd type="none" len="sm" w="sm"/>
            <a:tailEnd type="none" len="sm" w="sm"/>
          </a:ln>
        </p:spPr>
      </p:sp>
      <p:sp>
        <p:nvSpPr>
          <p:cNvPr name="Freeform 14" id="14"/>
          <p:cNvSpPr/>
          <p:nvPr/>
        </p:nvSpPr>
        <p:spPr>
          <a:xfrm flipH="false" flipV="false" rot="0">
            <a:off x="12213303" y="-1044125"/>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5" id="15"/>
          <p:cNvSpPr/>
          <p:nvPr/>
        </p:nvSpPr>
        <p:spPr>
          <a:xfrm flipH="false" flipV="false" rot="0">
            <a:off x="415147" y="4802789"/>
            <a:ext cx="3924282" cy="2856362"/>
          </a:xfrm>
          <a:custGeom>
            <a:avLst/>
            <a:gdLst/>
            <a:ahLst/>
            <a:cxnLst/>
            <a:rect r="r" b="b" t="t" l="l"/>
            <a:pathLst>
              <a:path h="2856362" w="3924282">
                <a:moveTo>
                  <a:pt x="0" y="0"/>
                </a:moveTo>
                <a:lnTo>
                  <a:pt x="3924281" y="0"/>
                </a:lnTo>
                <a:lnTo>
                  <a:pt x="3924281" y="2856363"/>
                </a:lnTo>
                <a:lnTo>
                  <a:pt x="0" y="2856363"/>
                </a:lnTo>
                <a:lnTo>
                  <a:pt x="0" y="0"/>
                </a:lnTo>
                <a:close/>
              </a:path>
            </a:pathLst>
          </a:custGeom>
          <a:blipFill>
            <a:blip r:embed="rId5"/>
            <a:stretch>
              <a:fillRect l="0" t="0" r="0" b="0"/>
            </a:stretch>
          </a:blipFill>
        </p:spPr>
      </p:sp>
      <p:sp>
        <p:nvSpPr>
          <p:cNvPr name="Freeform 16" id="16"/>
          <p:cNvSpPr/>
          <p:nvPr/>
        </p:nvSpPr>
        <p:spPr>
          <a:xfrm flipH="false" flipV="false" rot="0">
            <a:off x="4686946" y="4539861"/>
            <a:ext cx="2607769" cy="3725385"/>
          </a:xfrm>
          <a:custGeom>
            <a:avLst/>
            <a:gdLst/>
            <a:ahLst/>
            <a:cxnLst/>
            <a:rect r="r" b="b" t="t" l="l"/>
            <a:pathLst>
              <a:path h="3725385" w="2607769">
                <a:moveTo>
                  <a:pt x="0" y="0"/>
                </a:moveTo>
                <a:lnTo>
                  <a:pt x="2607770" y="0"/>
                </a:lnTo>
                <a:lnTo>
                  <a:pt x="2607770" y="3725385"/>
                </a:lnTo>
                <a:lnTo>
                  <a:pt x="0" y="3725385"/>
                </a:lnTo>
                <a:lnTo>
                  <a:pt x="0" y="0"/>
                </a:lnTo>
                <a:close/>
              </a:path>
            </a:pathLst>
          </a:custGeom>
          <a:blipFill>
            <a:blip r:embed="rId6"/>
            <a:stretch>
              <a:fillRect l="0" t="0" r="0" b="0"/>
            </a:stretch>
          </a:blipFill>
        </p:spPr>
      </p:sp>
      <p:sp>
        <p:nvSpPr>
          <p:cNvPr name="Freeform 17" id="17"/>
          <p:cNvSpPr/>
          <p:nvPr/>
        </p:nvSpPr>
        <p:spPr>
          <a:xfrm flipH="false" flipV="false" rot="0">
            <a:off x="7805628" y="4372810"/>
            <a:ext cx="3922458" cy="4059487"/>
          </a:xfrm>
          <a:custGeom>
            <a:avLst/>
            <a:gdLst/>
            <a:ahLst/>
            <a:cxnLst/>
            <a:rect r="r" b="b" t="t" l="l"/>
            <a:pathLst>
              <a:path h="4059487" w="3922458">
                <a:moveTo>
                  <a:pt x="0" y="0"/>
                </a:moveTo>
                <a:lnTo>
                  <a:pt x="3922458" y="0"/>
                </a:lnTo>
                <a:lnTo>
                  <a:pt x="3922458" y="4059487"/>
                </a:lnTo>
                <a:lnTo>
                  <a:pt x="0" y="4059487"/>
                </a:lnTo>
                <a:lnTo>
                  <a:pt x="0" y="0"/>
                </a:lnTo>
                <a:close/>
              </a:path>
            </a:pathLst>
          </a:custGeom>
          <a:blipFill>
            <a:blip r:embed="rId7"/>
            <a:stretch>
              <a:fillRect l="0" t="0" r="0" b="0"/>
            </a:stretch>
          </a:blipFill>
        </p:spPr>
      </p:sp>
      <p:sp>
        <p:nvSpPr>
          <p:cNvPr name="Freeform 18" id="18"/>
          <p:cNvSpPr/>
          <p:nvPr/>
        </p:nvSpPr>
        <p:spPr>
          <a:xfrm flipH="false" flipV="false" rot="0">
            <a:off x="12213303" y="4372810"/>
            <a:ext cx="2631574" cy="4068551"/>
          </a:xfrm>
          <a:custGeom>
            <a:avLst/>
            <a:gdLst/>
            <a:ahLst/>
            <a:cxnLst/>
            <a:rect r="r" b="b" t="t" l="l"/>
            <a:pathLst>
              <a:path h="4068551" w="2631574">
                <a:moveTo>
                  <a:pt x="0" y="0"/>
                </a:moveTo>
                <a:lnTo>
                  <a:pt x="2631573" y="0"/>
                </a:lnTo>
                <a:lnTo>
                  <a:pt x="2631573" y="4068551"/>
                </a:lnTo>
                <a:lnTo>
                  <a:pt x="0" y="4068551"/>
                </a:lnTo>
                <a:lnTo>
                  <a:pt x="0" y="0"/>
                </a:lnTo>
                <a:close/>
              </a:path>
            </a:pathLst>
          </a:custGeom>
          <a:blipFill>
            <a:blip r:embed="rId8"/>
            <a:stretch>
              <a:fillRect l="0" t="0" r="0" b="0"/>
            </a:stretch>
          </a:blipFill>
        </p:spPr>
      </p:sp>
      <p:sp>
        <p:nvSpPr>
          <p:cNvPr name="TextBox 19" id="19"/>
          <p:cNvSpPr txBox="true"/>
          <p:nvPr/>
        </p:nvSpPr>
        <p:spPr>
          <a:xfrm rot="0">
            <a:off x="415147" y="1362227"/>
            <a:ext cx="13287961" cy="956695"/>
          </a:xfrm>
          <a:prstGeom prst="rect">
            <a:avLst/>
          </a:prstGeom>
        </p:spPr>
        <p:txBody>
          <a:bodyPr anchor="t" rtlCol="false" tIns="0" lIns="0" bIns="0" rIns="0">
            <a:spAutoFit/>
          </a:bodyPr>
          <a:lstStyle/>
          <a:p>
            <a:pPr algn="l">
              <a:lnSpc>
                <a:spcPts val="7227"/>
              </a:lnSpc>
            </a:pPr>
            <a:r>
              <a:rPr lang="en-US" sz="7300">
                <a:solidFill>
                  <a:srgbClr val="000000"/>
                </a:solidFill>
                <a:latin typeface="Open Sans Extra Bold"/>
                <a:ea typeface="Open Sans Extra Bold"/>
                <a:cs typeface="Open Sans Extra Bold"/>
                <a:sym typeface="Open Sans Extra Bold"/>
              </a:rPr>
              <a:t>MATERIALS PREPARATION</a:t>
            </a:r>
          </a:p>
        </p:txBody>
      </p:sp>
      <p:sp>
        <p:nvSpPr>
          <p:cNvPr name="TextBox 20" id="20"/>
          <p:cNvSpPr txBox="true"/>
          <p:nvPr/>
        </p:nvSpPr>
        <p:spPr>
          <a:xfrm rot="0">
            <a:off x="7784240" y="9168953"/>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
        <p:nvSpPr>
          <p:cNvPr name="TextBox 21" id="21"/>
          <p:cNvSpPr txBox="true"/>
          <p:nvPr/>
        </p:nvSpPr>
        <p:spPr>
          <a:xfrm rot="0">
            <a:off x="228151" y="2837910"/>
            <a:ext cx="6163866" cy="863520"/>
          </a:xfrm>
          <a:prstGeom prst="rect">
            <a:avLst/>
          </a:prstGeom>
        </p:spPr>
        <p:txBody>
          <a:bodyPr anchor="t" rtlCol="false" tIns="0" lIns="0" bIns="0" rIns="0">
            <a:spAutoFit/>
          </a:bodyPr>
          <a:lstStyle/>
          <a:p>
            <a:pPr algn="ctr" marL="1080179" indent="-540090" lvl="1">
              <a:lnSpc>
                <a:spcPts val="7004"/>
              </a:lnSpc>
              <a:buFont typeface="Arial"/>
              <a:buChar char="•"/>
            </a:pPr>
            <a:r>
              <a:rPr lang="en-US" sz="5003">
                <a:solidFill>
                  <a:srgbClr val="000000"/>
                </a:solidFill>
                <a:latin typeface="Canva Sans Bold"/>
                <a:ea typeface="Canva Sans Bold"/>
                <a:cs typeface="Canva Sans Bold"/>
                <a:sym typeface="Canva Sans Bold"/>
              </a:rPr>
              <a:t>Absorption rate</a:t>
            </a:r>
            <a:r>
              <a:rPr lang="en-US" sz="5003">
                <a:solidFill>
                  <a:srgbClr val="000000"/>
                </a:solidFill>
                <a:latin typeface="Canva Sans Bold"/>
                <a:ea typeface="Canva Sans Bold"/>
                <a:cs typeface="Canva Sans Bold"/>
                <a:sym typeface="Canva Sans Bold"/>
              </a:rPr>
              <a:t>:</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64055" y="1016129"/>
            <a:ext cx="13709772" cy="1600880"/>
            <a:chOff x="0" y="0"/>
            <a:chExt cx="3843462" cy="448798"/>
          </a:xfrm>
        </p:grpSpPr>
        <p:sp>
          <p:nvSpPr>
            <p:cNvPr name="Freeform 3" id="3"/>
            <p:cNvSpPr/>
            <p:nvPr/>
          </p:nvSpPr>
          <p:spPr>
            <a:xfrm flipH="false" flipV="false" rot="0">
              <a:off x="0" y="0"/>
              <a:ext cx="3843462" cy="448798"/>
            </a:xfrm>
            <a:custGeom>
              <a:avLst/>
              <a:gdLst/>
              <a:ahLst/>
              <a:cxnLst/>
              <a:rect r="r" b="b" t="t" l="l"/>
              <a:pathLst>
                <a:path h="448798" w="3843462">
                  <a:moveTo>
                    <a:pt x="9035" y="0"/>
                  </a:moveTo>
                  <a:lnTo>
                    <a:pt x="3834427" y="0"/>
                  </a:lnTo>
                  <a:cubicBezTo>
                    <a:pt x="3839417" y="0"/>
                    <a:pt x="3843462" y="4045"/>
                    <a:pt x="3843462" y="9035"/>
                  </a:cubicBezTo>
                  <a:lnTo>
                    <a:pt x="3843462" y="439763"/>
                  </a:lnTo>
                  <a:cubicBezTo>
                    <a:pt x="3843462" y="442159"/>
                    <a:pt x="3842510" y="444457"/>
                    <a:pt x="3840816" y="446152"/>
                  </a:cubicBezTo>
                  <a:cubicBezTo>
                    <a:pt x="3839121" y="447846"/>
                    <a:pt x="3836823" y="448798"/>
                    <a:pt x="3834427" y="448798"/>
                  </a:cubicBezTo>
                  <a:lnTo>
                    <a:pt x="9035" y="448798"/>
                  </a:lnTo>
                  <a:cubicBezTo>
                    <a:pt x="4045" y="448798"/>
                    <a:pt x="0" y="444753"/>
                    <a:pt x="0" y="439763"/>
                  </a:cubicBezTo>
                  <a:lnTo>
                    <a:pt x="0" y="9035"/>
                  </a:lnTo>
                  <a:cubicBezTo>
                    <a:pt x="0" y="6639"/>
                    <a:pt x="952" y="4341"/>
                    <a:pt x="2646" y="2646"/>
                  </a:cubicBezTo>
                  <a:cubicBezTo>
                    <a:pt x="4341" y="952"/>
                    <a:pt x="6639" y="0"/>
                    <a:pt x="9035" y="0"/>
                  </a:cubicBezTo>
                  <a:close/>
                </a:path>
              </a:pathLst>
            </a:custGeom>
            <a:solidFill>
              <a:srgbClr val="D8A21E"/>
            </a:solidFill>
          </p:spPr>
        </p:sp>
        <p:sp>
          <p:nvSpPr>
            <p:cNvPr name="TextBox 4" id="4"/>
            <p:cNvSpPr txBox="true"/>
            <p:nvPr/>
          </p:nvSpPr>
          <p:spPr>
            <a:xfrm>
              <a:off x="0" y="-38100"/>
              <a:ext cx="3843462" cy="48689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4920425" y="3120081"/>
            <a:ext cx="4677751" cy="4050932"/>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7" id="7"/>
          <p:cNvGrpSpPr/>
          <p:nvPr/>
        </p:nvGrpSpPr>
        <p:grpSpPr>
          <a:xfrm rot="0">
            <a:off x="14920425" y="-910426"/>
            <a:ext cx="4483620" cy="3853111"/>
            <a:chOff x="0" y="0"/>
            <a:chExt cx="812800" cy="698500"/>
          </a:xfrm>
        </p:grpSpPr>
        <p:sp>
          <p:nvSpPr>
            <p:cNvPr name="Freeform 8" id="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9" id="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0" id="10"/>
          <p:cNvGrpSpPr/>
          <p:nvPr/>
        </p:nvGrpSpPr>
        <p:grpSpPr>
          <a:xfrm rot="0">
            <a:off x="14966638" y="7344315"/>
            <a:ext cx="4483620" cy="3853111"/>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13" id="13"/>
          <p:cNvSpPr/>
          <p:nvPr/>
        </p:nvSpPr>
        <p:spPr>
          <a:xfrm rot="0">
            <a:off x="0" y="9270871"/>
            <a:ext cx="7412946" cy="0"/>
          </a:xfrm>
          <a:prstGeom prst="line">
            <a:avLst/>
          </a:prstGeom>
          <a:ln cap="flat" w="95250">
            <a:solidFill>
              <a:srgbClr val="D8A21E"/>
            </a:solidFill>
            <a:prstDash val="solid"/>
            <a:headEnd type="none" len="sm" w="sm"/>
            <a:tailEnd type="none" len="sm" w="sm"/>
          </a:ln>
        </p:spPr>
      </p:sp>
      <p:sp>
        <p:nvSpPr>
          <p:cNvPr name="Freeform 14" id="14"/>
          <p:cNvSpPr/>
          <p:nvPr/>
        </p:nvSpPr>
        <p:spPr>
          <a:xfrm flipH="false" flipV="false" rot="0">
            <a:off x="12213303" y="-1044125"/>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5" id="15"/>
          <p:cNvSpPr/>
          <p:nvPr/>
        </p:nvSpPr>
        <p:spPr>
          <a:xfrm flipH="false" flipV="false" rot="0">
            <a:off x="2191101" y="4685218"/>
            <a:ext cx="11186278" cy="3601864"/>
          </a:xfrm>
          <a:custGeom>
            <a:avLst/>
            <a:gdLst/>
            <a:ahLst/>
            <a:cxnLst/>
            <a:rect r="r" b="b" t="t" l="l"/>
            <a:pathLst>
              <a:path h="3601864" w="11186278">
                <a:moveTo>
                  <a:pt x="0" y="0"/>
                </a:moveTo>
                <a:lnTo>
                  <a:pt x="11186278" y="0"/>
                </a:lnTo>
                <a:lnTo>
                  <a:pt x="11186278" y="3601865"/>
                </a:lnTo>
                <a:lnTo>
                  <a:pt x="0" y="3601865"/>
                </a:lnTo>
                <a:lnTo>
                  <a:pt x="0" y="0"/>
                </a:lnTo>
                <a:close/>
              </a:path>
            </a:pathLst>
          </a:custGeom>
          <a:blipFill>
            <a:blip r:embed="rId5"/>
            <a:stretch>
              <a:fillRect l="0" t="0" r="0" b="0"/>
            </a:stretch>
          </a:blipFill>
        </p:spPr>
      </p:sp>
      <p:sp>
        <p:nvSpPr>
          <p:cNvPr name="TextBox 16" id="16"/>
          <p:cNvSpPr txBox="true"/>
          <p:nvPr/>
        </p:nvSpPr>
        <p:spPr>
          <a:xfrm rot="0">
            <a:off x="415147" y="1362227"/>
            <a:ext cx="13287961" cy="956695"/>
          </a:xfrm>
          <a:prstGeom prst="rect">
            <a:avLst/>
          </a:prstGeom>
        </p:spPr>
        <p:txBody>
          <a:bodyPr anchor="t" rtlCol="false" tIns="0" lIns="0" bIns="0" rIns="0">
            <a:spAutoFit/>
          </a:bodyPr>
          <a:lstStyle/>
          <a:p>
            <a:pPr algn="l">
              <a:lnSpc>
                <a:spcPts val="7227"/>
              </a:lnSpc>
            </a:pPr>
            <a:r>
              <a:rPr lang="en-US" sz="7300">
                <a:solidFill>
                  <a:srgbClr val="000000"/>
                </a:solidFill>
                <a:latin typeface="Open Sans Extra Bold"/>
                <a:ea typeface="Open Sans Extra Bold"/>
                <a:cs typeface="Open Sans Extra Bold"/>
                <a:sym typeface="Open Sans Extra Bold"/>
              </a:rPr>
              <a:t>MATERIALS PREPARATION</a:t>
            </a:r>
          </a:p>
        </p:txBody>
      </p:sp>
      <p:sp>
        <p:nvSpPr>
          <p:cNvPr name="TextBox 17" id="17"/>
          <p:cNvSpPr txBox="true"/>
          <p:nvPr/>
        </p:nvSpPr>
        <p:spPr>
          <a:xfrm rot="0">
            <a:off x="7784240" y="9168953"/>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
        <p:nvSpPr>
          <p:cNvPr name="TextBox 18" id="18"/>
          <p:cNvSpPr txBox="true"/>
          <p:nvPr/>
        </p:nvSpPr>
        <p:spPr>
          <a:xfrm rot="0">
            <a:off x="228151" y="2837910"/>
            <a:ext cx="6163866" cy="863520"/>
          </a:xfrm>
          <a:prstGeom prst="rect">
            <a:avLst/>
          </a:prstGeom>
        </p:spPr>
        <p:txBody>
          <a:bodyPr anchor="t" rtlCol="false" tIns="0" lIns="0" bIns="0" rIns="0">
            <a:spAutoFit/>
          </a:bodyPr>
          <a:lstStyle/>
          <a:p>
            <a:pPr algn="ctr" marL="1080179" indent="-540090" lvl="1">
              <a:lnSpc>
                <a:spcPts val="7004"/>
              </a:lnSpc>
              <a:buFont typeface="Arial"/>
              <a:buChar char="•"/>
            </a:pPr>
            <a:r>
              <a:rPr lang="en-US" sz="5003">
                <a:solidFill>
                  <a:srgbClr val="000000"/>
                </a:solidFill>
                <a:latin typeface="Canva Sans Bold"/>
                <a:ea typeface="Canva Sans Bold"/>
                <a:cs typeface="Canva Sans Bold"/>
                <a:sym typeface="Canva Sans Bold"/>
              </a:rPr>
              <a:t>Absorption rate</a:t>
            </a:r>
            <a:r>
              <a:rPr lang="en-US" sz="5003">
                <a:solidFill>
                  <a:srgbClr val="000000"/>
                </a:solidFill>
                <a:latin typeface="Canva Sans Bold"/>
                <a:ea typeface="Canva Sans Bold"/>
                <a:cs typeface="Canva Sans Bold"/>
                <a:sym typeface="Canva Sans Bold"/>
              </a:rPr>
              <a:t>:</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4907220" y="1028700"/>
            <a:ext cx="8473560" cy="1909136"/>
            <a:chOff x="0" y="0"/>
            <a:chExt cx="3094292" cy="697159"/>
          </a:xfrm>
        </p:grpSpPr>
        <p:sp>
          <p:nvSpPr>
            <p:cNvPr name="Freeform 3" id="3"/>
            <p:cNvSpPr/>
            <p:nvPr/>
          </p:nvSpPr>
          <p:spPr>
            <a:xfrm flipH="false" flipV="false" rot="0">
              <a:off x="0" y="0"/>
              <a:ext cx="3094292" cy="697159"/>
            </a:xfrm>
            <a:custGeom>
              <a:avLst/>
              <a:gdLst/>
              <a:ahLst/>
              <a:cxnLst/>
              <a:rect r="r" b="b" t="t" l="l"/>
              <a:pathLst>
                <a:path h="697159" w="3094292">
                  <a:moveTo>
                    <a:pt x="14618" y="0"/>
                  </a:moveTo>
                  <a:lnTo>
                    <a:pt x="3079673" y="0"/>
                  </a:lnTo>
                  <a:cubicBezTo>
                    <a:pt x="3087747" y="0"/>
                    <a:pt x="3094292" y="6545"/>
                    <a:pt x="3094292" y="14618"/>
                  </a:cubicBezTo>
                  <a:lnTo>
                    <a:pt x="3094292" y="682541"/>
                  </a:lnTo>
                  <a:cubicBezTo>
                    <a:pt x="3094292" y="686418"/>
                    <a:pt x="3092751" y="690136"/>
                    <a:pt x="3090010" y="692878"/>
                  </a:cubicBezTo>
                  <a:cubicBezTo>
                    <a:pt x="3087268" y="695619"/>
                    <a:pt x="3083550" y="697159"/>
                    <a:pt x="3079673" y="697159"/>
                  </a:cubicBezTo>
                  <a:lnTo>
                    <a:pt x="14618" y="697159"/>
                  </a:lnTo>
                  <a:cubicBezTo>
                    <a:pt x="6545" y="697159"/>
                    <a:pt x="0" y="690614"/>
                    <a:pt x="0" y="682541"/>
                  </a:cubicBezTo>
                  <a:lnTo>
                    <a:pt x="0" y="14618"/>
                  </a:lnTo>
                  <a:cubicBezTo>
                    <a:pt x="0" y="10741"/>
                    <a:pt x="1540" y="7023"/>
                    <a:pt x="4282" y="4282"/>
                  </a:cubicBezTo>
                  <a:cubicBezTo>
                    <a:pt x="7023" y="1540"/>
                    <a:pt x="10741" y="0"/>
                    <a:pt x="14618" y="0"/>
                  </a:cubicBezTo>
                  <a:close/>
                </a:path>
              </a:pathLst>
            </a:custGeom>
            <a:solidFill>
              <a:srgbClr val="D8A21E"/>
            </a:solidFill>
          </p:spPr>
        </p:sp>
        <p:sp>
          <p:nvSpPr>
            <p:cNvPr name="TextBox 4" id="4"/>
            <p:cNvSpPr txBox="true"/>
            <p:nvPr/>
          </p:nvSpPr>
          <p:spPr>
            <a:xfrm>
              <a:off x="0" y="-38100"/>
              <a:ext cx="3094292" cy="735259"/>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4715194" y="-248465"/>
            <a:ext cx="2705457" cy="2325002"/>
            <a:chOff x="0" y="0"/>
            <a:chExt cx="812800" cy="698500"/>
          </a:xfrm>
        </p:grpSpPr>
        <p:sp>
          <p:nvSpPr>
            <p:cNvPr name="Freeform 6" id="6"/>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151515"/>
            </a:solidFill>
          </p:spPr>
        </p:sp>
        <p:sp>
          <p:nvSpPr>
            <p:cNvPr name="TextBox 7" id="7"/>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6841876" y="984758"/>
            <a:ext cx="2950339" cy="2554994"/>
            <a:chOff x="0" y="0"/>
            <a:chExt cx="6350000" cy="5499100"/>
          </a:xfrm>
        </p:grpSpPr>
        <p:sp>
          <p:nvSpPr>
            <p:cNvPr name="Freeform 9" id="9"/>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10" id="10"/>
          <p:cNvGrpSpPr/>
          <p:nvPr/>
        </p:nvGrpSpPr>
        <p:grpSpPr>
          <a:xfrm rot="0">
            <a:off x="16911968" y="-1482352"/>
            <a:ext cx="2705457" cy="2325002"/>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3" id="13"/>
          <p:cNvGrpSpPr/>
          <p:nvPr/>
        </p:nvGrpSpPr>
        <p:grpSpPr>
          <a:xfrm rot="0">
            <a:off x="-1287635" y="-1433117"/>
            <a:ext cx="2605066" cy="2238729"/>
            <a:chOff x="0" y="0"/>
            <a:chExt cx="812800" cy="698500"/>
          </a:xfrm>
        </p:grpSpPr>
        <p:sp>
          <p:nvSpPr>
            <p:cNvPr name="Freeform 14" id="14"/>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15" id="15"/>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6" id="16"/>
          <p:cNvGrpSpPr/>
          <p:nvPr/>
        </p:nvGrpSpPr>
        <p:grpSpPr>
          <a:xfrm rot="0">
            <a:off x="-1405533" y="942446"/>
            <a:ext cx="2840862" cy="2460187"/>
            <a:chOff x="0" y="0"/>
            <a:chExt cx="6350000" cy="5499100"/>
          </a:xfrm>
        </p:grpSpPr>
        <p:sp>
          <p:nvSpPr>
            <p:cNvPr name="Freeform 17" id="17"/>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18" id="18"/>
          <p:cNvGrpSpPr/>
          <p:nvPr/>
        </p:nvGrpSpPr>
        <p:grpSpPr>
          <a:xfrm rot="0">
            <a:off x="857867" y="-266066"/>
            <a:ext cx="2605066" cy="2238729"/>
            <a:chOff x="0" y="0"/>
            <a:chExt cx="812800" cy="698500"/>
          </a:xfrm>
        </p:grpSpPr>
        <p:sp>
          <p:nvSpPr>
            <p:cNvPr name="Freeform 19" id="19"/>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151515"/>
            </a:solidFill>
          </p:spPr>
        </p:sp>
        <p:sp>
          <p:nvSpPr>
            <p:cNvPr name="TextBox 20" id="20"/>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21" id="21"/>
          <p:cNvSpPr/>
          <p:nvPr/>
        </p:nvSpPr>
        <p:spPr>
          <a:xfrm rot="0">
            <a:off x="13453584" y="9563100"/>
            <a:ext cx="4834416" cy="0"/>
          </a:xfrm>
          <a:prstGeom prst="line">
            <a:avLst/>
          </a:prstGeom>
          <a:ln cap="flat" w="95250">
            <a:solidFill>
              <a:srgbClr val="D8A21E"/>
            </a:solidFill>
            <a:prstDash val="solid"/>
            <a:headEnd type="none" len="sm" w="sm"/>
            <a:tailEnd type="none" len="sm" w="sm"/>
          </a:ln>
        </p:spPr>
      </p:sp>
      <p:sp>
        <p:nvSpPr>
          <p:cNvPr name="AutoShape 22" id="22"/>
          <p:cNvSpPr/>
          <p:nvPr/>
        </p:nvSpPr>
        <p:spPr>
          <a:xfrm rot="0">
            <a:off x="-172221" y="9610725"/>
            <a:ext cx="4834416" cy="0"/>
          </a:xfrm>
          <a:prstGeom prst="line">
            <a:avLst/>
          </a:prstGeom>
          <a:ln cap="flat" w="95250">
            <a:solidFill>
              <a:srgbClr val="D8A21E"/>
            </a:solidFill>
            <a:prstDash val="solid"/>
            <a:headEnd type="none" len="sm" w="sm"/>
            <a:tailEnd type="none" len="sm" w="sm"/>
          </a:ln>
        </p:spPr>
      </p:sp>
      <p:sp>
        <p:nvSpPr>
          <p:cNvPr name="Freeform 23" id="23"/>
          <p:cNvSpPr/>
          <p:nvPr/>
        </p:nvSpPr>
        <p:spPr>
          <a:xfrm flipH="false" flipV="false" rot="0">
            <a:off x="17102468" y="5194119"/>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24" id="24"/>
          <p:cNvSpPr/>
          <p:nvPr/>
        </p:nvSpPr>
        <p:spPr>
          <a:xfrm flipH="false" flipV="false" rot="0">
            <a:off x="-770148" y="5194119"/>
            <a:ext cx="1943137" cy="1935850"/>
          </a:xfrm>
          <a:custGeom>
            <a:avLst/>
            <a:gdLst/>
            <a:ahLst/>
            <a:cxnLst/>
            <a:rect r="r" b="b" t="t" l="l"/>
            <a:pathLst>
              <a:path h="1935850" w="1943137">
                <a:moveTo>
                  <a:pt x="0" y="0"/>
                </a:moveTo>
                <a:lnTo>
                  <a:pt x="1943137" y="0"/>
                </a:lnTo>
                <a:lnTo>
                  <a:pt x="1943137" y="1935850"/>
                </a:lnTo>
                <a:lnTo>
                  <a:pt x="0" y="19358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25" id="25"/>
          <p:cNvSpPr/>
          <p:nvPr/>
        </p:nvSpPr>
        <p:spPr>
          <a:xfrm flipH="false" flipV="false" rot="0">
            <a:off x="1980152" y="3234210"/>
            <a:ext cx="14327696" cy="5855667"/>
          </a:xfrm>
          <a:custGeom>
            <a:avLst/>
            <a:gdLst/>
            <a:ahLst/>
            <a:cxnLst/>
            <a:rect r="r" b="b" t="t" l="l"/>
            <a:pathLst>
              <a:path h="5855667" w="14327696">
                <a:moveTo>
                  <a:pt x="0" y="0"/>
                </a:moveTo>
                <a:lnTo>
                  <a:pt x="14327696" y="0"/>
                </a:lnTo>
                <a:lnTo>
                  <a:pt x="14327696" y="5855667"/>
                </a:lnTo>
                <a:lnTo>
                  <a:pt x="0" y="5855667"/>
                </a:lnTo>
                <a:lnTo>
                  <a:pt x="0" y="0"/>
                </a:lnTo>
                <a:close/>
              </a:path>
            </a:pathLst>
          </a:custGeom>
          <a:blipFill>
            <a:blip r:embed="rId5"/>
            <a:stretch>
              <a:fillRect l="0" t="0" r="0" b="0"/>
            </a:stretch>
          </a:blipFill>
        </p:spPr>
      </p:sp>
      <p:sp>
        <p:nvSpPr>
          <p:cNvPr name="TextBox 26" id="26"/>
          <p:cNvSpPr txBox="true"/>
          <p:nvPr/>
        </p:nvSpPr>
        <p:spPr>
          <a:xfrm rot="0">
            <a:off x="5207695" y="1231872"/>
            <a:ext cx="7872610" cy="1626617"/>
          </a:xfrm>
          <a:prstGeom prst="rect">
            <a:avLst/>
          </a:prstGeom>
        </p:spPr>
        <p:txBody>
          <a:bodyPr anchor="t" rtlCol="false" tIns="0" lIns="0" bIns="0" rIns="0">
            <a:spAutoFit/>
          </a:bodyPr>
          <a:lstStyle/>
          <a:p>
            <a:pPr algn="ctr">
              <a:lnSpc>
                <a:spcPts val="6284"/>
              </a:lnSpc>
            </a:pPr>
            <a:r>
              <a:rPr lang="en-US" sz="6347">
                <a:solidFill>
                  <a:srgbClr val="000000"/>
                </a:solidFill>
                <a:latin typeface="Open Sans Extra Bold"/>
                <a:ea typeface="Open Sans Extra Bold"/>
                <a:cs typeface="Open Sans Extra Bold"/>
                <a:sym typeface="Open Sans Extra Bold"/>
              </a:rPr>
              <a:t>MIX PROPORTIONS OF CONCRETE MIX</a:t>
            </a:r>
          </a:p>
        </p:txBody>
      </p:sp>
      <p:sp>
        <p:nvSpPr>
          <p:cNvPr name="TextBox 27" id="27"/>
          <p:cNvSpPr txBox="true"/>
          <p:nvPr/>
        </p:nvSpPr>
        <p:spPr>
          <a:xfrm rot="0">
            <a:off x="6443684" y="9461182"/>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64055" y="1016129"/>
            <a:ext cx="11815831" cy="1600880"/>
            <a:chOff x="0" y="0"/>
            <a:chExt cx="3312505" cy="448798"/>
          </a:xfrm>
        </p:grpSpPr>
        <p:sp>
          <p:nvSpPr>
            <p:cNvPr name="Freeform 3" id="3"/>
            <p:cNvSpPr/>
            <p:nvPr/>
          </p:nvSpPr>
          <p:spPr>
            <a:xfrm flipH="false" flipV="false" rot="0">
              <a:off x="0" y="0"/>
              <a:ext cx="3312506" cy="448798"/>
            </a:xfrm>
            <a:custGeom>
              <a:avLst/>
              <a:gdLst/>
              <a:ahLst/>
              <a:cxnLst/>
              <a:rect r="r" b="b" t="t" l="l"/>
              <a:pathLst>
                <a:path h="448798" w="3312506">
                  <a:moveTo>
                    <a:pt x="10483" y="0"/>
                  </a:moveTo>
                  <a:lnTo>
                    <a:pt x="3302022" y="0"/>
                  </a:lnTo>
                  <a:cubicBezTo>
                    <a:pt x="3307812" y="0"/>
                    <a:pt x="3312506" y="4694"/>
                    <a:pt x="3312506" y="10483"/>
                  </a:cubicBezTo>
                  <a:lnTo>
                    <a:pt x="3312506" y="438315"/>
                  </a:lnTo>
                  <a:cubicBezTo>
                    <a:pt x="3312506" y="441095"/>
                    <a:pt x="3311401" y="443762"/>
                    <a:pt x="3309435" y="445728"/>
                  </a:cubicBezTo>
                  <a:cubicBezTo>
                    <a:pt x="3307469" y="447694"/>
                    <a:pt x="3304803" y="448798"/>
                    <a:pt x="3302022" y="448798"/>
                  </a:cubicBezTo>
                  <a:lnTo>
                    <a:pt x="10483" y="448798"/>
                  </a:lnTo>
                  <a:cubicBezTo>
                    <a:pt x="4694" y="448798"/>
                    <a:pt x="0" y="444105"/>
                    <a:pt x="0" y="438315"/>
                  </a:cubicBezTo>
                  <a:lnTo>
                    <a:pt x="0" y="10483"/>
                  </a:lnTo>
                  <a:cubicBezTo>
                    <a:pt x="0" y="4694"/>
                    <a:pt x="4694" y="0"/>
                    <a:pt x="10483" y="0"/>
                  </a:cubicBezTo>
                  <a:close/>
                </a:path>
              </a:pathLst>
            </a:custGeom>
            <a:solidFill>
              <a:srgbClr val="D8A21E"/>
            </a:solidFill>
          </p:spPr>
        </p:sp>
        <p:sp>
          <p:nvSpPr>
            <p:cNvPr name="TextBox 4" id="4"/>
            <p:cNvSpPr txBox="true"/>
            <p:nvPr/>
          </p:nvSpPr>
          <p:spPr>
            <a:xfrm>
              <a:off x="0" y="-38100"/>
              <a:ext cx="3312505" cy="48689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4920425" y="-910426"/>
            <a:ext cx="4483620" cy="3853111"/>
            <a:chOff x="0" y="0"/>
            <a:chExt cx="812800" cy="698500"/>
          </a:xfrm>
        </p:grpSpPr>
        <p:sp>
          <p:nvSpPr>
            <p:cNvPr name="Freeform 6" id="6"/>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7" id="7"/>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4966638" y="7344315"/>
            <a:ext cx="4483620" cy="3853111"/>
            <a:chOff x="0" y="0"/>
            <a:chExt cx="812800" cy="698500"/>
          </a:xfrm>
        </p:grpSpPr>
        <p:sp>
          <p:nvSpPr>
            <p:cNvPr name="Freeform 9" id="9"/>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0" id="10"/>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11" id="11"/>
          <p:cNvSpPr/>
          <p:nvPr/>
        </p:nvSpPr>
        <p:spPr>
          <a:xfrm rot="0">
            <a:off x="0" y="9270871"/>
            <a:ext cx="7412946" cy="0"/>
          </a:xfrm>
          <a:prstGeom prst="line">
            <a:avLst/>
          </a:prstGeom>
          <a:ln cap="flat" w="95250">
            <a:solidFill>
              <a:srgbClr val="D8A21E"/>
            </a:solidFill>
            <a:prstDash val="solid"/>
            <a:headEnd type="none" len="sm" w="sm"/>
            <a:tailEnd type="none" len="sm" w="sm"/>
          </a:ln>
        </p:spPr>
      </p:sp>
      <p:sp>
        <p:nvSpPr>
          <p:cNvPr name="Freeform 12" id="12"/>
          <p:cNvSpPr/>
          <p:nvPr/>
        </p:nvSpPr>
        <p:spPr>
          <a:xfrm flipH="false" flipV="false" rot="0">
            <a:off x="12213303" y="-1044125"/>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13" id="13"/>
          <p:cNvGrpSpPr/>
          <p:nvPr/>
        </p:nvGrpSpPr>
        <p:grpSpPr>
          <a:xfrm rot="0">
            <a:off x="14966638" y="3118034"/>
            <a:ext cx="4677751" cy="4050932"/>
            <a:chOff x="0" y="0"/>
            <a:chExt cx="6350000" cy="5499100"/>
          </a:xfrm>
        </p:grpSpPr>
        <p:sp>
          <p:nvSpPr>
            <p:cNvPr name="Freeform 14" id="14"/>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4"/>
              <a:stretch>
                <a:fillRect l="-17645" t="0" r="-17645" b="0"/>
              </a:stretch>
            </a:blipFill>
          </p:spPr>
        </p:sp>
      </p:grpSp>
      <p:sp>
        <p:nvSpPr>
          <p:cNvPr name="Freeform 15" id="15"/>
          <p:cNvSpPr/>
          <p:nvPr/>
        </p:nvSpPr>
        <p:spPr>
          <a:xfrm flipH="false" flipV="false" rot="0">
            <a:off x="1928247" y="4599483"/>
            <a:ext cx="11366694" cy="4305776"/>
          </a:xfrm>
          <a:custGeom>
            <a:avLst/>
            <a:gdLst/>
            <a:ahLst/>
            <a:cxnLst/>
            <a:rect r="r" b="b" t="t" l="l"/>
            <a:pathLst>
              <a:path h="4305776" w="11366694">
                <a:moveTo>
                  <a:pt x="0" y="0"/>
                </a:moveTo>
                <a:lnTo>
                  <a:pt x="11366693" y="0"/>
                </a:lnTo>
                <a:lnTo>
                  <a:pt x="11366693" y="4305776"/>
                </a:lnTo>
                <a:lnTo>
                  <a:pt x="0" y="4305776"/>
                </a:lnTo>
                <a:lnTo>
                  <a:pt x="0" y="0"/>
                </a:lnTo>
                <a:close/>
              </a:path>
            </a:pathLst>
          </a:custGeom>
          <a:blipFill>
            <a:blip r:embed="rId5"/>
            <a:stretch>
              <a:fillRect l="0" t="0" r="0" b="0"/>
            </a:stretch>
          </a:blipFill>
        </p:spPr>
      </p:sp>
      <p:sp>
        <p:nvSpPr>
          <p:cNvPr name="TextBox 16" id="16"/>
          <p:cNvSpPr txBox="true"/>
          <p:nvPr/>
        </p:nvSpPr>
        <p:spPr>
          <a:xfrm rot="0">
            <a:off x="280548" y="1458430"/>
            <a:ext cx="10435664" cy="849630"/>
          </a:xfrm>
          <a:prstGeom prst="rect">
            <a:avLst/>
          </a:prstGeom>
        </p:spPr>
        <p:txBody>
          <a:bodyPr anchor="t" rtlCol="false" tIns="0" lIns="0" bIns="0" rIns="0">
            <a:spAutoFit/>
          </a:bodyPr>
          <a:lstStyle/>
          <a:p>
            <a:pPr algn="l">
              <a:lnSpc>
                <a:spcPts val="6434"/>
              </a:lnSpc>
            </a:pPr>
            <a:r>
              <a:rPr lang="en-US" sz="6499">
                <a:solidFill>
                  <a:srgbClr val="000000"/>
                </a:solidFill>
                <a:latin typeface="Open Sans Extra Bold"/>
                <a:ea typeface="Open Sans Extra Bold"/>
                <a:cs typeface="Open Sans Extra Bold"/>
                <a:sym typeface="Open Sans Extra Bold"/>
              </a:rPr>
              <a:t>TESTING METHODOLOGY</a:t>
            </a:r>
          </a:p>
        </p:txBody>
      </p:sp>
      <p:sp>
        <p:nvSpPr>
          <p:cNvPr name="TextBox 17" id="17"/>
          <p:cNvSpPr txBox="true"/>
          <p:nvPr/>
        </p:nvSpPr>
        <p:spPr>
          <a:xfrm rot="0">
            <a:off x="7537813" y="9121328"/>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
        <p:nvSpPr>
          <p:cNvPr name="TextBox 18" id="18"/>
          <p:cNvSpPr txBox="true"/>
          <p:nvPr/>
        </p:nvSpPr>
        <p:spPr>
          <a:xfrm rot="0">
            <a:off x="821882" y="3053406"/>
            <a:ext cx="13579423" cy="1180465"/>
          </a:xfrm>
          <a:prstGeom prst="rect">
            <a:avLst/>
          </a:prstGeom>
        </p:spPr>
        <p:txBody>
          <a:bodyPr anchor="t" rtlCol="false" tIns="0" lIns="0" bIns="0" rIns="0">
            <a:spAutoFit/>
          </a:bodyPr>
          <a:lstStyle/>
          <a:p>
            <a:pPr algn="just" marL="734059" indent="-367030" lvl="1">
              <a:lnSpc>
                <a:spcPts val="4759"/>
              </a:lnSpc>
              <a:buFont typeface="Arial"/>
              <a:buChar char="•"/>
            </a:pPr>
            <a:r>
              <a:rPr lang="en-US" sz="3399">
                <a:solidFill>
                  <a:srgbClr val="000000"/>
                </a:solidFill>
                <a:latin typeface="Canva Sans"/>
                <a:ea typeface="Canva Sans"/>
                <a:cs typeface="Canva Sans"/>
                <a:sym typeface="Canva Sans"/>
              </a:rPr>
              <a:t>The following table illustrates the details of tests  operated on samples : </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64055" y="1016129"/>
            <a:ext cx="11815831" cy="1600880"/>
            <a:chOff x="0" y="0"/>
            <a:chExt cx="3312505" cy="448798"/>
          </a:xfrm>
        </p:grpSpPr>
        <p:sp>
          <p:nvSpPr>
            <p:cNvPr name="Freeform 3" id="3"/>
            <p:cNvSpPr/>
            <p:nvPr/>
          </p:nvSpPr>
          <p:spPr>
            <a:xfrm flipH="false" flipV="false" rot="0">
              <a:off x="0" y="0"/>
              <a:ext cx="3312506" cy="448798"/>
            </a:xfrm>
            <a:custGeom>
              <a:avLst/>
              <a:gdLst/>
              <a:ahLst/>
              <a:cxnLst/>
              <a:rect r="r" b="b" t="t" l="l"/>
              <a:pathLst>
                <a:path h="448798" w="3312506">
                  <a:moveTo>
                    <a:pt x="10483" y="0"/>
                  </a:moveTo>
                  <a:lnTo>
                    <a:pt x="3302022" y="0"/>
                  </a:lnTo>
                  <a:cubicBezTo>
                    <a:pt x="3307812" y="0"/>
                    <a:pt x="3312506" y="4694"/>
                    <a:pt x="3312506" y="10483"/>
                  </a:cubicBezTo>
                  <a:lnTo>
                    <a:pt x="3312506" y="438315"/>
                  </a:lnTo>
                  <a:cubicBezTo>
                    <a:pt x="3312506" y="441095"/>
                    <a:pt x="3311401" y="443762"/>
                    <a:pt x="3309435" y="445728"/>
                  </a:cubicBezTo>
                  <a:cubicBezTo>
                    <a:pt x="3307469" y="447694"/>
                    <a:pt x="3304803" y="448798"/>
                    <a:pt x="3302022" y="448798"/>
                  </a:cubicBezTo>
                  <a:lnTo>
                    <a:pt x="10483" y="448798"/>
                  </a:lnTo>
                  <a:cubicBezTo>
                    <a:pt x="4694" y="448798"/>
                    <a:pt x="0" y="444105"/>
                    <a:pt x="0" y="438315"/>
                  </a:cubicBezTo>
                  <a:lnTo>
                    <a:pt x="0" y="10483"/>
                  </a:lnTo>
                  <a:cubicBezTo>
                    <a:pt x="0" y="4694"/>
                    <a:pt x="4694" y="0"/>
                    <a:pt x="10483" y="0"/>
                  </a:cubicBezTo>
                  <a:close/>
                </a:path>
              </a:pathLst>
            </a:custGeom>
            <a:solidFill>
              <a:srgbClr val="D8A21E"/>
            </a:solidFill>
          </p:spPr>
        </p:sp>
        <p:sp>
          <p:nvSpPr>
            <p:cNvPr name="TextBox 4" id="4"/>
            <p:cNvSpPr txBox="true"/>
            <p:nvPr/>
          </p:nvSpPr>
          <p:spPr>
            <a:xfrm>
              <a:off x="0" y="-38100"/>
              <a:ext cx="3312505" cy="48689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4920425" y="-910426"/>
            <a:ext cx="4483620" cy="3853111"/>
            <a:chOff x="0" y="0"/>
            <a:chExt cx="812800" cy="698500"/>
          </a:xfrm>
        </p:grpSpPr>
        <p:sp>
          <p:nvSpPr>
            <p:cNvPr name="Freeform 6" id="6"/>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7" id="7"/>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4966638" y="7344315"/>
            <a:ext cx="4483620" cy="3853111"/>
            <a:chOff x="0" y="0"/>
            <a:chExt cx="812800" cy="698500"/>
          </a:xfrm>
        </p:grpSpPr>
        <p:sp>
          <p:nvSpPr>
            <p:cNvPr name="Freeform 9" id="9"/>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0" id="10"/>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11" id="11"/>
          <p:cNvSpPr/>
          <p:nvPr/>
        </p:nvSpPr>
        <p:spPr>
          <a:xfrm rot="0">
            <a:off x="0" y="9270871"/>
            <a:ext cx="7412946" cy="0"/>
          </a:xfrm>
          <a:prstGeom prst="line">
            <a:avLst/>
          </a:prstGeom>
          <a:ln cap="flat" w="95250">
            <a:solidFill>
              <a:srgbClr val="D8A21E"/>
            </a:solidFill>
            <a:prstDash val="solid"/>
            <a:headEnd type="none" len="sm" w="sm"/>
            <a:tailEnd type="none" len="sm" w="sm"/>
          </a:ln>
        </p:spPr>
      </p:sp>
      <p:sp>
        <p:nvSpPr>
          <p:cNvPr name="Freeform 12" id="12"/>
          <p:cNvSpPr/>
          <p:nvPr/>
        </p:nvSpPr>
        <p:spPr>
          <a:xfrm flipH="false" flipV="false" rot="0">
            <a:off x="12213303" y="-1044125"/>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13" id="13"/>
          <p:cNvGrpSpPr/>
          <p:nvPr/>
        </p:nvGrpSpPr>
        <p:grpSpPr>
          <a:xfrm rot="0">
            <a:off x="14920425" y="3120081"/>
            <a:ext cx="4677751" cy="4050932"/>
            <a:chOff x="0" y="0"/>
            <a:chExt cx="6350000" cy="5499100"/>
          </a:xfrm>
        </p:grpSpPr>
        <p:sp>
          <p:nvSpPr>
            <p:cNvPr name="Freeform 14" id="14"/>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4"/>
              <a:stretch>
                <a:fillRect l="-17645" t="0" r="-17645" b="0"/>
              </a:stretch>
            </a:blipFill>
          </p:spPr>
        </p:sp>
      </p:grpSp>
      <p:sp>
        <p:nvSpPr>
          <p:cNvPr name="Freeform 15" id="15"/>
          <p:cNvSpPr/>
          <p:nvPr/>
        </p:nvSpPr>
        <p:spPr>
          <a:xfrm flipH="false" flipV="false" rot="0">
            <a:off x="9559291" y="3120081"/>
            <a:ext cx="3625580" cy="5925047"/>
          </a:xfrm>
          <a:custGeom>
            <a:avLst/>
            <a:gdLst/>
            <a:ahLst/>
            <a:cxnLst/>
            <a:rect r="r" b="b" t="t" l="l"/>
            <a:pathLst>
              <a:path h="5925047" w="3625580">
                <a:moveTo>
                  <a:pt x="0" y="0"/>
                </a:moveTo>
                <a:lnTo>
                  <a:pt x="3625580" y="0"/>
                </a:lnTo>
                <a:lnTo>
                  <a:pt x="3625580" y="5925047"/>
                </a:lnTo>
                <a:lnTo>
                  <a:pt x="0" y="5925047"/>
                </a:lnTo>
                <a:lnTo>
                  <a:pt x="0" y="0"/>
                </a:lnTo>
                <a:close/>
              </a:path>
            </a:pathLst>
          </a:custGeom>
          <a:blipFill>
            <a:blip r:embed="rId5"/>
            <a:stretch>
              <a:fillRect l="0" t="0" r="0" b="0"/>
            </a:stretch>
          </a:blipFill>
        </p:spPr>
      </p:sp>
      <p:sp>
        <p:nvSpPr>
          <p:cNvPr name="Freeform 16" id="16"/>
          <p:cNvSpPr/>
          <p:nvPr/>
        </p:nvSpPr>
        <p:spPr>
          <a:xfrm flipH="false" flipV="false" rot="0">
            <a:off x="1644444" y="3874663"/>
            <a:ext cx="6619195" cy="4415883"/>
          </a:xfrm>
          <a:custGeom>
            <a:avLst/>
            <a:gdLst/>
            <a:ahLst/>
            <a:cxnLst/>
            <a:rect r="r" b="b" t="t" l="l"/>
            <a:pathLst>
              <a:path h="4415883" w="6619195">
                <a:moveTo>
                  <a:pt x="0" y="0"/>
                </a:moveTo>
                <a:lnTo>
                  <a:pt x="6619195" y="0"/>
                </a:lnTo>
                <a:lnTo>
                  <a:pt x="6619195" y="4415883"/>
                </a:lnTo>
                <a:lnTo>
                  <a:pt x="0" y="4415883"/>
                </a:lnTo>
                <a:lnTo>
                  <a:pt x="0" y="0"/>
                </a:lnTo>
                <a:close/>
              </a:path>
            </a:pathLst>
          </a:custGeom>
          <a:blipFill>
            <a:blip r:embed="rId6"/>
            <a:stretch>
              <a:fillRect l="0" t="0" r="0" b="0"/>
            </a:stretch>
          </a:blipFill>
        </p:spPr>
      </p:sp>
      <p:sp>
        <p:nvSpPr>
          <p:cNvPr name="TextBox 17" id="17"/>
          <p:cNvSpPr txBox="true"/>
          <p:nvPr/>
        </p:nvSpPr>
        <p:spPr>
          <a:xfrm rot="0">
            <a:off x="297034" y="1053617"/>
            <a:ext cx="9941095" cy="1659255"/>
          </a:xfrm>
          <a:prstGeom prst="rect">
            <a:avLst/>
          </a:prstGeom>
        </p:spPr>
        <p:txBody>
          <a:bodyPr anchor="t" rtlCol="false" tIns="0" lIns="0" bIns="0" rIns="0">
            <a:spAutoFit/>
          </a:bodyPr>
          <a:lstStyle/>
          <a:p>
            <a:pPr algn="l">
              <a:lnSpc>
                <a:spcPts val="6434"/>
              </a:lnSpc>
            </a:pPr>
            <a:r>
              <a:rPr lang="en-US" sz="6499">
                <a:solidFill>
                  <a:srgbClr val="000000"/>
                </a:solidFill>
                <a:latin typeface="Open Sans Extra Bold"/>
                <a:ea typeface="Open Sans Extra Bold"/>
                <a:cs typeface="Open Sans Extra Bold"/>
                <a:sym typeface="Open Sans Extra Bold"/>
              </a:rPr>
              <a:t>TESTING METHODOLOGY</a:t>
            </a:r>
          </a:p>
        </p:txBody>
      </p:sp>
      <p:sp>
        <p:nvSpPr>
          <p:cNvPr name="TextBox 18" id="18"/>
          <p:cNvSpPr txBox="true"/>
          <p:nvPr/>
        </p:nvSpPr>
        <p:spPr>
          <a:xfrm rot="0">
            <a:off x="297034" y="2876010"/>
            <a:ext cx="4657007" cy="1180465"/>
          </a:xfrm>
          <a:prstGeom prst="rect">
            <a:avLst/>
          </a:prstGeom>
        </p:spPr>
        <p:txBody>
          <a:bodyPr anchor="t" rtlCol="false" tIns="0" lIns="0" bIns="0" rIns="0">
            <a:spAutoFit/>
          </a:bodyPr>
          <a:lstStyle/>
          <a:p>
            <a:pPr algn="just" marL="734059" indent="-367030" lvl="1">
              <a:lnSpc>
                <a:spcPts val="4759"/>
              </a:lnSpc>
              <a:buFont typeface="Arial"/>
              <a:buChar char="•"/>
            </a:pPr>
            <a:r>
              <a:rPr lang="en-US" sz="3399">
                <a:solidFill>
                  <a:srgbClr val="000000"/>
                </a:solidFill>
                <a:latin typeface="Canva Sans"/>
                <a:ea typeface="Canva Sans"/>
                <a:cs typeface="Canva Sans"/>
                <a:sym typeface="Canva Sans"/>
              </a:rPr>
              <a:t>The slump test.</a:t>
            </a:r>
          </a:p>
          <a:p>
            <a:pPr algn="just">
              <a:lnSpc>
                <a:spcPts val="4759"/>
              </a:lnSpc>
            </a:pPr>
          </a:p>
        </p:txBody>
      </p:sp>
      <p:sp>
        <p:nvSpPr>
          <p:cNvPr name="TextBox 19" id="19"/>
          <p:cNvSpPr txBox="true"/>
          <p:nvPr/>
        </p:nvSpPr>
        <p:spPr>
          <a:xfrm rot="0">
            <a:off x="7537813" y="9121328"/>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3613753" y="508339"/>
            <a:ext cx="11055440" cy="2275327"/>
            <a:chOff x="0" y="0"/>
            <a:chExt cx="3264570" cy="671883"/>
          </a:xfrm>
        </p:grpSpPr>
        <p:sp>
          <p:nvSpPr>
            <p:cNvPr name="Freeform 3" id="3"/>
            <p:cNvSpPr/>
            <p:nvPr/>
          </p:nvSpPr>
          <p:spPr>
            <a:xfrm flipH="false" flipV="false" rot="0">
              <a:off x="0" y="0"/>
              <a:ext cx="3264571" cy="671883"/>
            </a:xfrm>
            <a:custGeom>
              <a:avLst/>
              <a:gdLst/>
              <a:ahLst/>
              <a:cxnLst/>
              <a:rect r="r" b="b" t="t" l="l"/>
              <a:pathLst>
                <a:path h="671883" w="3264571">
                  <a:moveTo>
                    <a:pt x="11205" y="0"/>
                  </a:moveTo>
                  <a:lnTo>
                    <a:pt x="3253366" y="0"/>
                  </a:lnTo>
                  <a:cubicBezTo>
                    <a:pt x="3256338" y="0"/>
                    <a:pt x="3259187" y="1180"/>
                    <a:pt x="3261289" y="3282"/>
                  </a:cubicBezTo>
                  <a:cubicBezTo>
                    <a:pt x="3263390" y="5383"/>
                    <a:pt x="3264571" y="8233"/>
                    <a:pt x="3264571" y="11205"/>
                  </a:cubicBezTo>
                  <a:lnTo>
                    <a:pt x="3264571" y="660679"/>
                  </a:lnTo>
                  <a:cubicBezTo>
                    <a:pt x="3264571" y="666867"/>
                    <a:pt x="3259554" y="671883"/>
                    <a:pt x="3253366" y="671883"/>
                  </a:cubicBezTo>
                  <a:lnTo>
                    <a:pt x="11205" y="671883"/>
                  </a:lnTo>
                  <a:cubicBezTo>
                    <a:pt x="8233" y="671883"/>
                    <a:pt x="5383" y="670703"/>
                    <a:pt x="3282" y="668602"/>
                  </a:cubicBezTo>
                  <a:cubicBezTo>
                    <a:pt x="1180" y="666500"/>
                    <a:pt x="0" y="663650"/>
                    <a:pt x="0" y="660679"/>
                  </a:cubicBezTo>
                  <a:lnTo>
                    <a:pt x="0" y="11205"/>
                  </a:lnTo>
                  <a:cubicBezTo>
                    <a:pt x="0" y="8233"/>
                    <a:pt x="1180" y="5383"/>
                    <a:pt x="3282" y="3282"/>
                  </a:cubicBezTo>
                  <a:cubicBezTo>
                    <a:pt x="5383" y="1180"/>
                    <a:pt x="8233" y="0"/>
                    <a:pt x="11205" y="0"/>
                  </a:cubicBezTo>
                  <a:close/>
                </a:path>
              </a:pathLst>
            </a:custGeom>
            <a:solidFill>
              <a:srgbClr val="D8A21E"/>
            </a:solidFill>
          </p:spPr>
        </p:sp>
        <p:sp>
          <p:nvSpPr>
            <p:cNvPr name="TextBox 4" id="4"/>
            <p:cNvSpPr txBox="true"/>
            <p:nvPr/>
          </p:nvSpPr>
          <p:spPr>
            <a:xfrm>
              <a:off x="0" y="-38100"/>
              <a:ext cx="3264570" cy="709983"/>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5935739" y="1113812"/>
            <a:ext cx="3856476" cy="3339709"/>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7" id="7"/>
          <p:cNvGrpSpPr/>
          <p:nvPr/>
        </p:nvGrpSpPr>
        <p:grpSpPr>
          <a:xfrm rot="0">
            <a:off x="16027358" y="-2111020"/>
            <a:ext cx="3536383" cy="3039079"/>
            <a:chOff x="0" y="0"/>
            <a:chExt cx="812800" cy="698500"/>
          </a:xfrm>
        </p:grpSpPr>
        <p:sp>
          <p:nvSpPr>
            <p:cNvPr name="Freeform 8" id="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9" id="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0" id="10"/>
          <p:cNvGrpSpPr/>
          <p:nvPr/>
        </p:nvGrpSpPr>
        <p:grpSpPr>
          <a:xfrm rot="0">
            <a:off x="-1242437" y="-2111020"/>
            <a:ext cx="3536383" cy="3039079"/>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3" id="13"/>
          <p:cNvGrpSpPr/>
          <p:nvPr/>
        </p:nvGrpSpPr>
        <p:grpSpPr>
          <a:xfrm rot="0">
            <a:off x="-1402484" y="1113812"/>
            <a:ext cx="3856476" cy="3339709"/>
            <a:chOff x="0" y="0"/>
            <a:chExt cx="6350000" cy="5499100"/>
          </a:xfrm>
        </p:grpSpPr>
        <p:sp>
          <p:nvSpPr>
            <p:cNvPr name="Freeform 14" id="14"/>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sp>
        <p:nvSpPr>
          <p:cNvPr name="AutoShape 15" id="15"/>
          <p:cNvSpPr/>
          <p:nvPr/>
        </p:nvSpPr>
        <p:spPr>
          <a:xfrm rot="0">
            <a:off x="-172221" y="9610725"/>
            <a:ext cx="4834416" cy="0"/>
          </a:xfrm>
          <a:prstGeom prst="line">
            <a:avLst/>
          </a:prstGeom>
          <a:ln cap="flat" w="95250">
            <a:solidFill>
              <a:srgbClr val="D8A21E"/>
            </a:solidFill>
            <a:prstDash val="solid"/>
            <a:headEnd type="none" len="sm" w="sm"/>
            <a:tailEnd type="none" len="sm" w="sm"/>
          </a:ln>
        </p:spPr>
      </p:sp>
      <p:sp>
        <p:nvSpPr>
          <p:cNvPr name="AutoShape 16" id="16"/>
          <p:cNvSpPr/>
          <p:nvPr/>
        </p:nvSpPr>
        <p:spPr>
          <a:xfrm rot="0">
            <a:off x="13453584" y="9563100"/>
            <a:ext cx="4834416" cy="0"/>
          </a:xfrm>
          <a:prstGeom prst="line">
            <a:avLst/>
          </a:prstGeom>
          <a:ln cap="flat" w="95250">
            <a:solidFill>
              <a:srgbClr val="D8A21E"/>
            </a:solidFill>
            <a:prstDash val="solid"/>
            <a:headEnd type="none" len="sm" w="sm"/>
            <a:tailEnd type="none" len="sm" w="sm"/>
          </a:ln>
        </p:spPr>
      </p:sp>
      <p:sp>
        <p:nvSpPr>
          <p:cNvPr name="Freeform 17" id="17"/>
          <p:cNvSpPr/>
          <p:nvPr/>
        </p:nvSpPr>
        <p:spPr>
          <a:xfrm flipH="false" flipV="false" rot="0">
            <a:off x="17211675" y="5143500"/>
            <a:ext cx="1917658" cy="1910467"/>
          </a:xfrm>
          <a:custGeom>
            <a:avLst/>
            <a:gdLst/>
            <a:ahLst/>
            <a:cxnLst/>
            <a:rect r="r" b="b" t="t" l="l"/>
            <a:pathLst>
              <a:path h="1910467" w="1917658">
                <a:moveTo>
                  <a:pt x="0" y="0"/>
                </a:moveTo>
                <a:lnTo>
                  <a:pt x="1917658" y="0"/>
                </a:lnTo>
                <a:lnTo>
                  <a:pt x="1917658" y="1910467"/>
                </a:lnTo>
                <a:lnTo>
                  <a:pt x="0" y="191046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8" id="18"/>
          <p:cNvSpPr/>
          <p:nvPr/>
        </p:nvSpPr>
        <p:spPr>
          <a:xfrm flipH="false" flipV="false" rot="0">
            <a:off x="-888958" y="5143500"/>
            <a:ext cx="1917658" cy="1910467"/>
          </a:xfrm>
          <a:custGeom>
            <a:avLst/>
            <a:gdLst/>
            <a:ahLst/>
            <a:cxnLst/>
            <a:rect r="r" b="b" t="t" l="l"/>
            <a:pathLst>
              <a:path h="1910467" w="1917658">
                <a:moveTo>
                  <a:pt x="0" y="0"/>
                </a:moveTo>
                <a:lnTo>
                  <a:pt x="1917658" y="0"/>
                </a:lnTo>
                <a:lnTo>
                  <a:pt x="1917658" y="1910467"/>
                </a:lnTo>
                <a:lnTo>
                  <a:pt x="0" y="191046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19" id="19"/>
          <p:cNvSpPr txBox="true"/>
          <p:nvPr/>
        </p:nvSpPr>
        <p:spPr>
          <a:xfrm rot="0">
            <a:off x="3685522" y="1247162"/>
            <a:ext cx="10916956" cy="1000710"/>
          </a:xfrm>
          <a:prstGeom prst="rect">
            <a:avLst/>
          </a:prstGeom>
        </p:spPr>
        <p:txBody>
          <a:bodyPr anchor="t" rtlCol="false" tIns="0" lIns="0" bIns="0" rIns="0">
            <a:spAutoFit/>
          </a:bodyPr>
          <a:lstStyle/>
          <a:p>
            <a:pPr algn="ctr">
              <a:lnSpc>
                <a:spcPts val="7407"/>
              </a:lnSpc>
            </a:pPr>
            <a:r>
              <a:rPr lang="en-US" sz="7482">
                <a:solidFill>
                  <a:srgbClr val="000000"/>
                </a:solidFill>
                <a:latin typeface="Open Sans Extra Bold"/>
                <a:ea typeface="Open Sans Extra Bold"/>
                <a:cs typeface="Open Sans Extra Bold"/>
                <a:sym typeface="Open Sans Extra Bold"/>
              </a:rPr>
              <a:t>ACKNOWLEDGEMENTS</a:t>
            </a:r>
          </a:p>
        </p:txBody>
      </p:sp>
      <p:sp>
        <p:nvSpPr>
          <p:cNvPr name="TextBox 20" id="20"/>
          <p:cNvSpPr txBox="true"/>
          <p:nvPr/>
        </p:nvSpPr>
        <p:spPr>
          <a:xfrm rot="0">
            <a:off x="2140521" y="3510669"/>
            <a:ext cx="14006958" cy="5080635"/>
          </a:xfrm>
          <a:prstGeom prst="rect">
            <a:avLst/>
          </a:prstGeom>
        </p:spPr>
        <p:txBody>
          <a:bodyPr anchor="t" rtlCol="false" tIns="0" lIns="0" bIns="0" rIns="0">
            <a:spAutoFit/>
          </a:bodyPr>
          <a:lstStyle/>
          <a:p>
            <a:pPr algn="just">
              <a:lnSpc>
                <a:spcPts val="5040"/>
              </a:lnSpc>
            </a:pPr>
            <a:r>
              <a:rPr lang="en-US" sz="3600">
                <a:solidFill>
                  <a:srgbClr val="000000"/>
                </a:solidFill>
                <a:latin typeface="Open Sans"/>
                <a:ea typeface="Open Sans"/>
                <a:cs typeface="Open Sans"/>
                <a:sym typeface="Open Sans"/>
              </a:rPr>
              <a:t>We express our deepest gratitude to all who contributed to our civil engineering graduation project. Special thanks to our project advisor, Dr. Mohammad Samaaneh, for his invaluable guidance and support, and to Eng. Sameer Halaweh for his assistance in the experimental process. We are also grateful to Dr. Abd al-Fatah Al-Mallah for his constructive feedback. Finally, we thank our families and friends for their unwavering encouragement. Your support has been instrumental in our success. Thank you.</a:t>
            </a:r>
          </a:p>
        </p:txBody>
      </p:sp>
      <p:sp>
        <p:nvSpPr>
          <p:cNvPr name="TextBox 21" id="21"/>
          <p:cNvSpPr txBox="true"/>
          <p:nvPr/>
        </p:nvSpPr>
        <p:spPr>
          <a:xfrm rot="0">
            <a:off x="6441157" y="9508807"/>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64055" y="1016129"/>
            <a:ext cx="11815831" cy="1600880"/>
            <a:chOff x="0" y="0"/>
            <a:chExt cx="3312505" cy="448798"/>
          </a:xfrm>
        </p:grpSpPr>
        <p:sp>
          <p:nvSpPr>
            <p:cNvPr name="Freeform 3" id="3"/>
            <p:cNvSpPr/>
            <p:nvPr/>
          </p:nvSpPr>
          <p:spPr>
            <a:xfrm flipH="false" flipV="false" rot="0">
              <a:off x="0" y="0"/>
              <a:ext cx="3312506" cy="448798"/>
            </a:xfrm>
            <a:custGeom>
              <a:avLst/>
              <a:gdLst/>
              <a:ahLst/>
              <a:cxnLst/>
              <a:rect r="r" b="b" t="t" l="l"/>
              <a:pathLst>
                <a:path h="448798" w="3312506">
                  <a:moveTo>
                    <a:pt x="10483" y="0"/>
                  </a:moveTo>
                  <a:lnTo>
                    <a:pt x="3302022" y="0"/>
                  </a:lnTo>
                  <a:cubicBezTo>
                    <a:pt x="3307812" y="0"/>
                    <a:pt x="3312506" y="4694"/>
                    <a:pt x="3312506" y="10483"/>
                  </a:cubicBezTo>
                  <a:lnTo>
                    <a:pt x="3312506" y="438315"/>
                  </a:lnTo>
                  <a:cubicBezTo>
                    <a:pt x="3312506" y="441095"/>
                    <a:pt x="3311401" y="443762"/>
                    <a:pt x="3309435" y="445728"/>
                  </a:cubicBezTo>
                  <a:cubicBezTo>
                    <a:pt x="3307469" y="447694"/>
                    <a:pt x="3304803" y="448798"/>
                    <a:pt x="3302022" y="448798"/>
                  </a:cubicBezTo>
                  <a:lnTo>
                    <a:pt x="10483" y="448798"/>
                  </a:lnTo>
                  <a:cubicBezTo>
                    <a:pt x="4694" y="448798"/>
                    <a:pt x="0" y="444105"/>
                    <a:pt x="0" y="438315"/>
                  </a:cubicBezTo>
                  <a:lnTo>
                    <a:pt x="0" y="10483"/>
                  </a:lnTo>
                  <a:cubicBezTo>
                    <a:pt x="0" y="4694"/>
                    <a:pt x="4694" y="0"/>
                    <a:pt x="10483" y="0"/>
                  </a:cubicBezTo>
                  <a:close/>
                </a:path>
              </a:pathLst>
            </a:custGeom>
            <a:solidFill>
              <a:srgbClr val="D8A21E"/>
            </a:solidFill>
          </p:spPr>
        </p:sp>
        <p:sp>
          <p:nvSpPr>
            <p:cNvPr name="TextBox 4" id="4"/>
            <p:cNvSpPr txBox="true"/>
            <p:nvPr/>
          </p:nvSpPr>
          <p:spPr>
            <a:xfrm>
              <a:off x="0" y="-38100"/>
              <a:ext cx="3312505" cy="48689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4920425" y="-910426"/>
            <a:ext cx="4483620" cy="3853111"/>
            <a:chOff x="0" y="0"/>
            <a:chExt cx="812800" cy="698500"/>
          </a:xfrm>
        </p:grpSpPr>
        <p:sp>
          <p:nvSpPr>
            <p:cNvPr name="Freeform 6" id="6"/>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7" id="7"/>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4966638" y="7344315"/>
            <a:ext cx="4483620" cy="3853111"/>
            <a:chOff x="0" y="0"/>
            <a:chExt cx="812800" cy="698500"/>
          </a:xfrm>
        </p:grpSpPr>
        <p:sp>
          <p:nvSpPr>
            <p:cNvPr name="Freeform 9" id="9"/>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0" id="10"/>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11" id="11"/>
          <p:cNvSpPr/>
          <p:nvPr/>
        </p:nvSpPr>
        <p:spPr>
          <a:xfrm rot="0">
            <a:off x="0" y="9270871"/>
            <a:ext cx="7412946" cy="0"/>
          </a:xfrm>
          <a:prstGeom prst="line">
            <a:avLst/>
          </a:prstGeom>
          <a:ln cap="flat" w="95250">
            <a:solidFill>
              <a:srgbClr val="D8A21E"/>
            </a:solidFill>
            <a:prstDash val="solid"/>
            <a:headEnd type="none" len="sm" w="sm"/>
            <a:tailEnd type="none" len="sm" w="sm"/>
          </a:ln>
        </p:spPr>
      </p:sp>
      <p:sp>
        <p:nvSpPr>
          <p:cNvPr name="Freeform 12" id="12"/>
          <p:cNvSpPr/>
          <p:nvPr/>
        </p:nvSpPr>
        <p:spPr>
          <a:xfrm flipH="false" flipV="false" rot="0">
            <a:off x="12213303" y="-1044125"/>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13" id="13"/>
          <p:cNvGrpSpPr/>
          <p:nvPr/>
        </p:nvGrpSpPr>
        <p:grpSpPr>
          <a:xfrm rot="0">
            <a:off x="14920425" y="3120081"/>
            <a:ext cx="4677751" cy="4050932"/>
            <a:chOff x="0" y="0"/>
            <a:chExt cx="6350000" cy="5499100"/>
          </a:xfrm>
        </p:grpSpPr>
        <p:sp>
          <p:nvSpPr>
            <p:cNvPr name="Freeform 14" id="14"/>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4"/>
              <a:stretch>
                <a:fillRect l="-17645" t="0" r="-17645" b="0"/>
              </a:stretch>
            </a:blipFill>
          </p:spPr>
        </p:sp>
      </p:grpSp>
      <p:sp>
        <p:nvSpPr>
          <p:cNvPr name="Freeform 15" id="15"/>
          <p:cNvSpPr/>
          <p:nvPr/>
        </p:nvSpPr>
        <p:spPr>
          <a:xfrm flipH="false" flipV="false" rot="0">
            <a:off x="447613" y="5143500"/>
            <a:ext cx="3752395" cy="3139199"/>
          </a:xfrm>
          <a:custGeom>
            <a:avLst/>
            <a:gdLst/>
            <a:ahLst/>
            <a:cxnLst/>
            <a:rect r="r" b="b" t="t" l="l"/>
            <a:pathLst>
              <a:path h="3139199" w="3752395">
                <a:moveTo>
                  <a:pt x="0" y="0"/>
                </a:moveTo>
                <a:lnTo>
                  <a:pt x="3752396" y="0"/>
                </a:lnTo>
                <a:lnTo>
                  <a:pt x="3752396" y="3139199"/>
                </a:lnTo>
                <a:lnTo>
                  <a:pt x="0" y="3139199"/>
                </a:lnTo>
                <a:lnTo>
                  <a:pt x="0" y="0"/>
                </a:lnTo>
                <a:close/>
              </a:path>
            </a:pathLst>
          </a:custGeom>
          <a:blipFill>
            <a:blip r:embed="rId5"/>
            <a:stretch>
              <a:fillRect l="0" t="0" r="0" b="0"/>
            </a:stretch>
          </a:blipFill>
        </p:spPr>
      </p:sp>
      <p:sp>
        <p:nvSpPr>
          <p:cNvPr name="Freeform 16" id="16"/>
          <p:cNvSpPr/>
          <p:nvPr/>
        </p:nvSpPr>
        <p:spPr>
          <a:xfrm flipH="false" flipV="false" rot="0">
            <a:off x="11408976" y="4342757"/>
            <a:ext cx="3651563" cy="4645436"/>
          </a:xfrm>
          <a:custGeom>
            <a:avLst/>
            <a:gdLst/>
            <a:ahLst/>
            <a:cxnLst/>
            <a:rect r="r" b="b" t="t" l="l"/>
            <a:pathLst>
              <a:path h="4645436" w="3651563">
                <a:moveTo>
                  <a:pt x="0" y="0"/>
                </a:moveTo>
                <a:lnTo>
                  <a:pt x="3651563" y="0"/>
                </a:lnTo>
                <a:lnTo>
                  <a:pt x="3651563" y="4645435"/>
                </a:lnTo>
                <a:lnTo>
                  <a:pt x="0" y="4645435"/>
                </a:lnTo>
                <a:lnTo>
                  <a:pt x="0" y="0"/>
                </a:lnTo>
                <a:close/>
              </a:path>
            </a:pathLst>
          </a:custGeom>
          <a:blipFill>
            <a:blip r:embed="rId6"/>
            <a:stretch>
              <a:fillRect l="0" t="0" r="0" b="0"/>
            </a:stretch>
          </a:blipFill>
        </p:spPr>
      </p:sp>
      <p:sp>
        <p:nvSpPr>
          <p:cNvPr name="Freeform 17" id="17"/>
          <p:cNvSpPr/>
          <p:nvPr/>
        </p:nvSpPr>
        <p:spPr>
          <a:xfrm flipH="false" flipV="false" rot="0">
            <a:off x="4200009" y="5291706"/>
            <a:ext cx="5051643" cy="2842787"/>
          </a:xfrm>
          <a:custGeom>
            <a:avLst/>
            <a:gdLst/>
            <a:ahLst/>
            <a:cxnLst/>
            <a:rect r="r" b="b" t="t" l="l"/>
            <a:pathLst>
              <a:path h="2842787" w="5051643">
                <a:moveTo>
                  <a:pt x="0" y="0"/>
                </a:moveTo>
                <a:lnTo>
                  <a:pt x="5051643" y="0"/>
                </a:lnTo>
                <a:lnTo>
                  <a:pt x="5051643" y="2842787"/>
                </a:lnTo>
                <a:lnTo>
                  <a:pt x="0" y="2842787"/>
                </a:lnTo>
                <a:lnTo>
                  <a:pt x="0" y="0"/>
                </a:lnTo>
                <a:close/>
              </a:path>
            </a:pathLst>
          </a:custGeom>
          <a:blipFill>
            <a:blip r:embed="rId7"/>
            <a:stretch>
              <a:fillRect l="0" t="0" r="0" b="0"/>
            </a:stretch>
          </a:blipFill>
        </p:spPr>
      </p:sp>
      <p:sp>
        <p:nvSpPr>
          <p:cNvPr name="TextBox 18" id="18"/>
          <p:cNvSpPr txBox="true"/>
          <p:nvPr/>
        </p:nvSpPr>
        <p:spPr>
          <a:xfrm rot="0">
            <a:off x="297034" y="1053617"/>
            <a:ext cx="9941095" cy="1659255"/>
          </a:xfrm>
          <a:prstGeom prst="rect">
            <a:avLst/>
          </a:prstGeom>
        </p:spPr>
        <p:txBody>
          <a:bodyPr anchor="t" rtlCol="false" tIns="0" lIns="0" bIns="0" rIns="0">
            <a:spAutoFit/>
          </a:bodyPr>
          <a:lstStyle/>
          <a:p>
            <a:pPr algn="l">
              <a:lnSpc>
                <a:spcPts val="6434"/>
              </a:lnSpc>
            </a:pPr>
            <a:r>
              <a:rPr lang="en-US" sz="6499">
                <a:solidFill>
                  <a:srgbClr val="000000"/>
                </a:solidFill>
                <a:latin typeface="Open Sans Extra Bold"/>
                <a:ea typeface="Open Sans Extra Bold"/>
                <a:cs typeface="Open Sans Extra Bold"/>
                <a:sym typeface="Open Sans Extra Bold"/>
              </a:rPr>
              <a:t>TESTING METHODOLOGY</a:t>
            </a:r>
          </a:p>
        </p:txBody>
      </p:sp>
      <p:sp>
        <p:nvSpPr>
          <p:cNvPr name="TextBox 19" id="19"/>
          <p:cNvSpPr txBox="true"/>
          <p:nvPr/>
        </p:nvSpPr>
        <p:spPr>
          <a:xfrm rot="0">
            <a:off x="297034" y="2876010"/>
            <a:ext cx="10654742" cy="1780540"/>
          </a:xfrm>
          <a:prstGeom prst="rect">
            <a:avLst/>
          </a:prstGeom>
        </p:spPr>
        <p:txBody>
          <a:bodyPr anchor="t" rtlCol="false" tIns="0" lIns="0" bIns="0" rIns="0">
            <a:spAutoFit/>
          </a:bodyPr>
          <a:lstStyle/>
          <a:p>
            <a:pPr algn="just" marL="734059" indent="-367030" lvl="1">
              <a:lnSpc>
                <a:spcPts val="4759"/>
              </a:lnSpc>
              <a:buFont typeface="Arial"/>
              <a:buChar char="•"/>
            </a:pPr>
            <a:r>
              <a:rPr lang="en-US" sz="3399">
                <a:solidFill>
                  <a:srgbClr val="000000"/>
                </a:solidFill>
                <a:latin typeface="Canva Sans"/>
                <a:ea typeface="Canva Sans"/>
                <a:cs typeface="Canva Sans"/>
                <a:sym typeface="Canva Sans"/>
              </a:rPr>
              <a:t>Test of compressive strength following 7 days.</a:t>
            </a:r>
          </a:p>
          <a:p>
            <a:pPr algn="just" marL="734059" indent="-367030" lvl="1">
              <a:lnSpc>
                <a:spcPts val="4759"/>
              </a:lnSpc>
              <a:buFont typeface="Arial"/>
              <a:buChar char="•"/>
            </a:pPr>
            <a:r>
              <a:rPr lang="en-US" sz="3399">
                <a:solidFill>
                  <a:srgbClr val="000000"/>
                </a:solidFill>
                <a:latin typeface="Canva Sans"/>
                <a:ea typeface="Canva Sans"/>
                <a:cs typeface="Canva Sans"/>
                <a:sym typeface="Canva Sans"/>
              </a:rPr>
              <a:t>Test of compressive strength following 28 days.</a:t>
            </a:r>
          </a:p>
          <a:p>
            <a:pPr algn="just">
              <a:lnSpc>
                <a:spcPts val="4759"/>
              </a:lnSpc>
            </a:pPr>
          </a:p>
        </p:txBody>
      </p:sp>
      <p:sp>
        <p:nvSpPr>
          <p:cNvPr name="TextBox 20" id="20"/>
          <p:cNvSpPr txBox="true"/>
          <p:nvPr/>
        </p:nvSpPr>
        <p:spPr>
          <a:xfrm rot="0">
            <a:off x="7537813" y="9121328"/>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
        <p:nvSpPr>
          <p:cNvPr name="AutoShape 21" id="21"/>
          <p:cNvSpPr/>
          <p:nvPr/>
        </p:nvSpPr>
        <p:spPr>
          <a:xfrm>
            <a:off x="9705908" y="6665475"/>
            <a:ext cx="1245868" cy="0"/>
          </a:xfrm>
          <a:prstGeom prst="line">
            <a:avLst/>
          </a:prstGeom>
          <a:ln cap="flat" w="95250">
            <a:solidFill>
              <a:srgbClr val="D8A21E"/>
            </a:solidFill>
            <a:prstDash val="lgDash"/>
            <a:headEnd type="none" len="sm" w="sm"/>
            <a:tailEnd type="triangle" len="med" w="lg"/>
          </a:ln>
        </p:spPr>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64055" y="1016129"/>
            <a:ext cx="11815831" cy="1600880"/>
            <a:chOff x="0" y="0"/>
            <a:chExt cx="3312505" cy="448798"/>
          </a:xfrm>
        </p:grpSpPr>
        <p:sp>
          <p:nvSpPr>
            <p:cNvPr name="Freeform 3" id="3"/>
            <p:cNvSpPr/>
            <p:nvPr/>
          </p:nvSpPr>
          <p:spPr>
            <a:xfrm flipH="false" flipV="false" rot="0">
              <a:off x="0" y="0"/>
              <a:ext cx="3312506" cy="448798"/>
            </a:xfrm>
            <a:custGeom>
              <a:avLst/>
              <a:gdLst/>
              <a:ahLst/>
              <a:cxnLst/>
              <a:rect r="r" b="b" t="t" l="l"/>
              <a:pathLst>
                <a:path h="448798" w="3312506">
                  <a:moveTo>
                    <a:pt x="10483" y="0"/>
                  </a:moveTo>
                  <a:lnTo>
                    <a:pt x="3302022" y="0"/>
                  </a:lnTo>
                  <a:cubicBezTo>
                    <a:pt x="3307812" y="0"/>
                    <a:pt x="3312506" y="4694"/>
                    <a:pt x="3312506" y="10483"/>
                  </a:cubicBezTo>
                  <a:lnTo>
                    <a:pt x="3312506" y="438315"/>
                  </a:lnTo>
                  <a:cubicBezTo>
                    <a:pt x="3312506" y="441095"/>
                    <a:pt x="3311401" y="443762"/>
                    <a:pt x="3309435" y="445728"/>
                  </a:cubicBezTo>
                  <a:cubicBezTo>
                    <a:pt x="3307469" y="447694"/>
                    <a:pt x="3304803" y="448798"/>
                    <a:pt x="3302022" y="448798"/>
                  </a:cubicBezTo>
                  <a:lnTo>
                    <a:pt x="10483" y="448798"/>
                  </a:lnTo>
                  <a:cubicBezTo>
                    <a:pt x="4694" y="448798"/>
                    <a:pt x="0" y="444105"/>
                    <a:pt x="0" y="438315"/>
                  </a:cubicBezTo>
                  <a:lnTo>
                    <a:pt x="0" y="10483"/>
                  </a:lnTo>
                  <a:cubicBezTo>
                    <a:pt x="0" y="4694"/>
                    <a:pt x="4694" y="0"/>
                    <a:pt x="10483" y="0"/>
                  </a:cubicBezTo>
                  <a:close/>
                </a:path>
              </a:pathLst>
            </a:custGeom>
            <a:solidFill>
              <a:srgbClr val="D8A21E"/>
            </a:solidFill>
          </p:spPr>
        </p:sp>
        <p:sp>
          <p:nvSpPr>
            <p:cNvPr name="TextBox 4" id="4"/>
            <p:cNvSpPr txBox="true"/>
            <p:nvPr/>
          </p:nvSpPr>
          <p:spPr>
            <a:xfrm>
              <a:off x="0" y="-38100"/>
              <a:ext cx="3312505" cy="48689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4920425" y="-910426"/>
            <a:ext cx="4483620" cy="3853111"/>
            <a:chOff x="0" y="0"/>
            <a:chExt cx="812800" cy="698500"/>
          </a:xfrm>
        </p:grpSpPr>
        <p:sp>
          <p:nvSpPr>
            <p:cNvPr name="Freeform 6" id="6"/>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7" id="7"/>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4966638" y="7344315"/>
            <a:ext cx="4483620" cy="3853111"/>
            <a:chOff x="0" y="0"/>
            <a:chExt cx="812800" cy="698500"/>
          </a:xfrm>
        </p:grpSpPr>
        <p:sp>
          <p:nvSpPr>
            <p:cNvPr name="Freeform 9" id="9"/>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0" id="10"/>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11" id="11"/>
          <p:cNvSpPr/>
          <p:nvPr/>
        </p:nvSpPr>
        <p:spPr>
          <a:xfrm rot="0">
            <a:off x="0" y="9270871"/>
            <a:ext cx="7412946" cy="0"/>
          </a:xfrm>
          <a:prstGeom prst="line">
            <a:avLst/>
          </a:prstGeom>
          <a:ln cap="flat" w="95250">
            <a:solidFill>
              <a:srgbClr val="D8A21E"/>
            </a:solidFill>
            <a:prstDash val="solid"/>
            <a:headEnd type="none" len="sm" w="sm"/>
            <a:tailEnd type="none" len="sm" w="sm"/>
          </a:ln>
        </p:spPr>
      </p:sp>
      <p:sp>
        <p:nvSpPr>
          <p:cNvPr name="Freeform 12" id="12"/>
          <p:cNvSpPr/>
          <p:nvPr/>
        </p:nvSpPr>
        <p:spPr>
          <a:xfrm flipH="false" flipV="false" rot="0">
            <a:off x="12213303" y="-1044125"/>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13" id="13"/>
          <p:cNvGrpSpPr/>
          <p:nvPr/>
        </p:nvGrpSpPr>
        <p:grpSpPr>
          <a:xfrm rot="0">
            <a:off x="14920425" y="3120081"/>
            <a:ext cx="4677751" cy="4050932"/>
            <a:chOff x="0" y="0"/>
            <a:chExt cx="6350000" cy="5499100"/>
          </a:xfrm>
        </p:grpSpPr>
        <p:sp>
          <p:nvSpPr>
            <p:cNvPr name="Freeform 14" id="14"/>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4"/>
              <a:stretch>
                <a:fillRect l="-17645" t="0" r="-17645" b="0"/>
              </a:stretch>
            </a:blipFill>
          </p:spPr>
        </p:sp>
      </p:grpSp>
      <p:sp>
        <p:nvSpPr>
          <p:cNvPr name="Freeform 15" id="15"/>
          <p:cNvSpPr/>
          <p:nvPr/>
        </p:nvSpPr>
        <p:spPr>
          <a:xfrm flipH="false" flipV="false" rot="0">
            <a:off x="1348024" y="4056475"/>
            <a:ext cx="2456561" cy="4503695"/>
          </a:xfrm>
          <a:custGeom>
            <a:avLst/>
            <a:gdLst/>
            <a:ahLst/>
            <a:cxnLst/>
            <a:rect r="r" b="b" t="t" l="l"/>
            <a:pathLst>
              <a:path h="4503695" w="2456561">
                <a:moveTo>
                  <a:pt x="0" y="0"/>
                </a:moveTo>
                <a:lnTo>
                  <a:pt x="2456561" y="0"/>
                </a:lnTo>
                <a:lnTo>
                  <a:pt x="2456561" y="4503695"/>
                </a:lnTo>
                <a:lnTo>
                  <a:pt x="0" y="4503695"/>
                </a:lnTo>
                <a:lnTo>
                  <a:pt x="0" y="0"/>
                </a:lnTo>
                <a:close/>
              </a:path>
            </a:pathLst>
          </a:custGeom>
          <a:blipFill>
            <a:blip r:embed="rId5"/>
            <a:stretch>
              <a:fillRect l="0" t="0" r="0" b="0"/>
            </a:stretch>
          </a:blipFill>
        </p:spPr>
      </p:sp>
      <p:sp>
        <p:nvSpPr>
          <p:cNvPr name="Freeform 16" id="16"/>
          <p:cNvSpPr/>
          <p:nvPr/>
        </p:nvSpPr>
        <p:spPr>
          <a:xfrm flipH="false" flipV="false" rot="0">
            <a:off x="8468933" y="3792342"/>
            <a:ext cx="3538391" cy="4860512"/>
          </a:xfrm>
          <a:custGeom>
            <a:avLst/>
            <a:gdLst/>
            <a:ahLst/>
            <a:cxnLst/>
            <a:rect r="r" b="b" t="t" l="l"/>
            <a:pathLst>
              <a:path h="4860512" w="3538391">
                <a:moveTo>
                  <a:pt x="0" y="0"/>
                </a:moveTo>
                <a:lnTo>
                  <a:pt x="3538392" y="0"/>
                </a:lnTo>
                <a:lnTo>
                  <a:pt x="3538392" y="4860512"/>
                </a:lnTo>
                <a:lnTo>
                  <a:pt x="0" y="4860512"/>
                </a:lnTo>
                <a:lnTo>
                  <a:pt x="0" y="0"/>
                </a:lnTo>
                <a:close/>
              </a:path>
            </a:pathLst>
          </a:custGeom>
          <a:blipFill>
            <a:blip r:embed="rId6"/>
            <a:stretch>
              <a:fillRect l="0" t="0" r="0" b="0"/>
            </a:stretch>
          </a:blipFill>
        </p:spPr>
      </p:sp>
      <p:sp>
        <p:nvSpPr>
          <p:cNvPr name="TextBox 17" id="17"/>
          <p:cNvSpPr txBox="true"/>
          <p:nvPr/>
        </p:nvSpPr>
        <p:spPr>
          <a:xfrm rot="0">
            <a:off x="297034" y="1053617"/>
            <a:ext cx="9941095" cy="1659255"/>
          </a:xfrm>
          <a:prstGeom prst="rect">
            <a:avLst/>
          </a:prstGeom>
        </p:spPr>
        <p:txBody>
          <a:bodyPr anchor="t" rtlCol="false" tIns="0" lIns="0" bIns="0" rIns="0">
            <a:spAutoFit/>
          </a:bodyPr>
          <a:lstStyle/>
          <a:p>
            <a:pPr algn="l">
              <a:lnSpc>
                <a:spcPts val="6434"/>
              </a:lnSpc>
            </a:pPr>
            <a:r>
              <a:rPr lang="en-US" sz="6499">
                <a:solidFill>
                  <a:srgbClr val="000000"/>
                </a:solidFill>
                <a:latin typeface="Open Sans Extra Bold"/>
                <a:ea typeface="Open Sans Extra Bold"/>
                <a:cs typeface="Open Sans Extra Bold"/>
                <a:sym typeface="Open Sans Extra Bold"/>
              </a:rPr>
              <a:t>TESTING METHODOLOGY</a:t>
            </a:r>
          </a:p>
        </p:txBody>
      </p:sp>
      <p:sp>
        <p:nvSpPr>
          <p:cNvPr name="TextBox 18" id="18"/>
          <p:cNvSpPr txBox="true"/>
          <p:nvPr/>
        </p:nvSpPr>
        <p:spPr>
          <a:xfrm rot="0">
            <a:off x="297034" y="2876010"/>
            <a:ext cx="6205309" cy="1180465"/>
          </a:xfrm>
          <a:prstGeom prst="rect">
            <a:avLst/>
          </a:prstGeom>
        </p:spPr>
        <p:txBody>
          <a:bodyPr anchor="t" rtlCol="false" tIns="0" lIns="0" bIns="0" rIns="0">
            <a:spAutoFit/>
          </a:bodyPr>
          <a:lstStyle/>
          <a:p>
            <a:pPr algn="just" marL="734059" indent="-367030" lvl="1">
              <a:lnSpc>
                <a:spcPts val="4759"/>
              </a:lnSpc>
              <a:buFont typeface="Arial"/>
              <a:buChar char="•"/>
            </a:pPr>
            <a:r>
              <a:rPr lang="en-US" sz="3399">
                <a:solidFill>
                  <a:srgbClr val="000000"/>
                </a:solidFill>
                <a:latin typeface="Canva Sans"/>
                <a:ea typeface="Canva Sans"/>
                <a:cs typeface="Canva Sans"/>
                <a:sym typeface="Canva Sans"/>
              </a:rPr>
              <a:t>Test for tensile strength.</a:t>
            </a:r>
          </a:p>
          <a:p>
            <a:pPr algn="just">
              <a:lnSpc>
                <a:spcPts val="4759"/>
              </a:lnSpc>
            </a:pPr>
          </a:p>
        </p:txBody>
      </p:sp>
      <p:sp>
        <p:nvSpPr>
          <p:cNvPr name="TextBox 19" id="19"/>
          <p:cNvSpPr txBox="true"/>
          <p:nvPr/>
        </p:nvSpPr>
        <p:spPr>
          <a:xfrm rot="0">
            <a:off x="7537813" y="9121328"/>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
        <p:nvSpPr>
          <p:cNvPr name="AutoShape 20" id="20"/>
          <p:cNvSpPr/>
          <p:nvPr/>
        </p:nvSpPr>
        <p:spPr>
          <a:xfrm>
            <a:off x="4128684" y="6222598"/>
            <a:ext cx="4140537" cy="0"/>
          </a:xfrm>
          <a:prstGeom prst="line">
            <a:avLst/>
          </a:prstGeom>
          <a:ln cap="flat" w="95250">
            <a:solidFill>
              <a:srgbClr val="D8A21E"/>
            </a:solidFill>
            <a:prstDash val="lgDash"/>
            <a:headEnd type="none" len="sm" w="sm"/>
            <a:tailEnd type="triangle" len="med" w="lg"/>
          </a:ln>
        </p:spPr>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64055" y="1016129"/>
            <a:ext cx="11815831" cy="1600880"/>
            <a:chOff x="0" y="0"/>
            <a:chExt cx="3312505" cy="448798"/>
          </a:xfrm>
        </p:grpSpPr>
        <p:sp>
          <p:nvSpPr>
            <p:cNvPr name="Freeform 3" id="3"/>
            <p:cNvSpPr/>
            <p:nvPr/>
          </p:nvSpPr>
          <p:spPr>
            <a:xfrm flipH="false" flipV="false" rot="0">
              <a:off x="0" y="0"/>
              <a:ext cx="3312506" cy="448798"/>
            </a:xfrm>
            <a:custGeom>
              <a:avLst/>
              <a:gdLst/>
              <a:ahLst/>
              <a:cxnLst/>
              <a:rect r="r" b="b" t="t" l="l"/>
              <a:pathLst>
                <a:path h="448798" w="3312506">
                  <a:moveTo>
                    <a:pt x="10483" y="0"/>
                  </a:moveTo>
                  <a:lnTo>
                    <a:pt x="3302022" y="0"/>
                  </a:lnTo>
                  <a:cubicBezTo>
                    <a:pt x="3307812" y="0"/>
                    <a:pt x="3312506" y="4694"/>
                    <a:pt x="3312506" y="10483"/>
                  </a:cubicBezTo>
                  <a:lnTo>
                    <a:pt x="3312506" y="438315"/>
                  </a:lnTo>
                  <a:cubicBezTo>
                    <a:pt x="3312506" y="441095"/>
                    <a:pt x="3311401" y="443762"/>
                    <a:pt x="3309435" y="445728"/>
                  </a:cubicBezTo>
                  <a:cubicBezTo>
                    <a:pt x="3307469" y="447694"/>
                    <a:pt x="3304803" y="448798"/>
                    <a:pt x="3302022" y="448798"/>
                  </a:cubicBezTo>
                  <a:lnTo>
                    <a:pt x="10483" y="448798"/>
                  </a:lnTo>
                  <a:cubicBezTo>
                    <a:pt x="4694" y="448798"/>
                    <a:pt x="0" y="444105"/>
                    <a:pt x="0" y="438315"/>
                  </a:cubicBezTo>
                  <a:lnTo>
                    <a:pt x="0" y="10483"/>
                  </a:lnTo>
                  <a:cubicBezTo>
                    <a:pt x="0" y="4694"/>
                    <a:pt x="4694" y="0"/>
                    <a:pt x="10483" y="0"/>
                  </a:cubicBezTo>
                  <a:close/>
                </a:path>
              </a:pathLst>
            </a:custGeom>
            <a:solidFill>
              <a:srgbClr val="D8A21E"/>
            </a:solidFill>
          </p:spPr>
        </p:sp>
        <p:sp>
          <p:nvSpPr>
            <p:cNvPr name="TextBox 4" id="4"/>
            <p:cNvSpPr txBox="true"/>
            <p:nvPr/>
          </p:nvSpPr>
          <p:spPr>
            <a:xfrm>
              <a:off x="0" y="-38100"/>
              <a:ext cx="3312505" cy="48689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4920425" y="-910426"/>
            <a:ext cx="4483620" cy="3853111"/>
            <a:chOff x="0" y="0"/>
            <a:chExt cx="812800" cy="698500"/>
          </a:xfrm>
        </p:grpSpPr>
        <p:sp>
          <p:nvSpPr>
            <p:cNvPr name="Freeform 6" id="6"/>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7" id="7"/>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4966638" y="7344315"/>
            <a:ext cx="4483620" cy="3853111"/>
            <a:chOff x="0" y="0"/>
            <a:chExt cx="812800" cy="698500"/>
          </a:xfrm>
        </p:grpSpPr>
        <p:sp>
          <p:nvSpPr>
            <p:cNvPr name="Freeform 9" id="9"/>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0" id="10"/>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11" id="11"/>
          <p:cNvSpPr/>
          <p:nvPr/>
        </p:nvSpPr>
        <p:spPr>
          <a:xfrm rot="0">
            <a:off x="0" y="9270871"/>
            <a:ext cx="7412946" cy="0"/>
          </a:xfrm>
          <a:prstGeom prst="line">
            <a:avLst/>
          </a:prstGeom>
          <a:ln cap="flat" w="95250">
            <a:solidFill>
              <a:srgbClr val="D8A21E"/>
            </a:solidFill>
            <a:prstDash val="solid"/>
            <a:headEnd type="none" len="sm" w="sm"/>
            <a:tailEnd type="none" len="sm" w="sm"/>
          </a:ln>
        </p:spPr>
      </p:sp>
      <p:sp>
        <p:nvSpPr>
          <p:cNvPr name="Freeform 12" id="12"/>
          <p:cNvSpPr/>
          <p:nvPr/>
        </p:nvSpPr>
        <p:spPr>
          <a:xfrm flipH="false" flipV="false" rot="0">
            <a:off x="12213303" y="-1044125"/>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13" id="13"/>
          <p:cNvGrpSpPr/>
          <p:nvPr/>
        </p:nvGrpSpPr>
        <p:grpSpPr>
          <a:xfrm rot="0">
            <a:off x="14920425" y="3120081"/>
            <a:ext cx="4677751" cy="4050932"/>
            <a:chOff x="0" y="0"/>
            <a:chExt cx="6350000" cy="5499100"/>
          </a:xfrm>
        </p:grpSpPr>
        <p:sp>
          <p:nvSpPr>
            <p:cNvPr name="Freeform 14" id="14"/>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4"/>
              <a:stretch>
                <a:fillRect l="-17645" t="0" r="-17645" b="0"/>
              </a:stretch>
            </a:blipFill>
          </p:spPr>
        </p:sp>
      </p:grpSp>
      <p:sp>
        <p:nvSpPr>
          <p:cNvPr name="Freeform 15" id="15"/>
          <p:cNvSpPr/>
          <p:nvPr/>
        </p:nvSpPr>
        <p:spPr>
          <a:xfrm flipH="false" flipV="false" rot="0">
            <a:off x="11485492" y="4438951"/>
            <a:ext cx="3481146" cy="3803474"/>
          </a:xfrm>
          <a:custGeom>
            <a:avLst/>
            <a:gdLst/>
            <a:ahLst/>
            <a:cxnLst/>
            <a:rect r="r" b="b" t="t" l="l"/>
            <a:pathLst>
              <a:path h="3803474" w="3481146">
                <a:moveTo>
                  <a:pt x="0" y="0"/>
                </a:moveTo>
                <a:lnTo>
                  <a:pt x="3481146" y="0"/>
                </a:lnTo>
                <a:lnTo>
                  <a:pt x="3481146" y="3803474"/>
                </a:lnTo>
                <a:lnTo>
                  <a:pt x="0" y="3803474"/>
                </a:lnTo>
                <a:lnTo>
                  <a:pt x="0" y="0"/>
                </a:lnTo>
                <a:close/>
              </a:path>
            </a:pathLst>
          </a:custGeom>
          <a:blipFill>
            <a:blip r:embed="rId5"/>
            <a:stretch>
              <a:fillRect l="0" t="0" r="0" b="0"/>
            </a:stretch>
          </a:blipFill>
        </p:spPr>
      </p:sp>
      <p:sp>
        <p:nvSpPr>
          <p:cNvPr name="Freeform 16" id="16"/>
          <p:cNvSpPr/>
          <p:nvPr/>
        </p:nvSpPr>
        <p:spPr>
          <a:xfrm flipH="false" flipV="false" rot="0">
            <a:off x="2032230" y="6388313"/>
            <a:ext cx="4377737" cy="2463550"/>
          </a:xfrm>
          <a:custGeom>
            <a:avLst/>
            <a:gdLst/>
            <a:ahLst/>
            <a:cxnLst/>
            <a:rect r="r" b="b" t="t" l="l"/>
            <a:pathLst>
              <a:path h="2463550" w="4377737">
                <a:moveTo>
                  <a:pt x="0" y="0"/>
                </a:moveTo>
                <a:lnTo>
                  <a:pt x="4377737" y="0"/>
                </a:lnTo>
                <a:lnTo>
                  <a:pt x="4377737" y="2463550"/>
                </a:lnTo>
                <a:lnTo>
                  <a:pt x="0" y="2463550"/>
                </a:lnTo>
                <a:lnTo>
                  <a:pt x="0" y="0"/>
                </a:lnTo>
                <a:close/>
              </a:path>
            </a:pathLst>
          </a:custGeom>
          <a:blipFill>
            <a:blip r:embed="rId6"/>
            <a:stretch>
              <a:fillRect l="0" t="0" r="0" b="0"/>
            </a:stretch>
          </a:blipFill>
        </p:spPr>
      </p:sp>
      <p:sp>
        <p:nvSpPr>
          <p:cNvPr name="AutoShape 17" id="17"/>
          <p:cNvSpPr/>
          <p:nvPr/>
        </p:nvSpPr>
        <p:spPr>
          <a:xfrm>
            <a:off x="8284056" y="6388313"/>
            <a:ext cx="2667720" cy="0"/>
          </a:xfrm>
          <a:prstGeom prst="line">
            <a:avLst/>
          </a:prstGeom>
          <a:ln cap="flat" w="95250">
            <a:solidFill>
              <a:srgbClr val="D8A21E"/>
            </a:solidFill>
            <a:prstDash val="lgDash"/>
            <a:headEnd type="none" len="sm" w="sm"/>
            <a:tailEnd type="triangle" len="med" w="lg"/>
          </a:ln>
        </p:spPr>
      </p:sp>
      <p:sp>
        <p:nvSpPr>
          <p:cNvPr name="Freeform 18" id="18"/>
          <p:cNvSpPr/>
          <p:nvPr/>
        </p:nvSpPr>
        <p:spPr>
          <a:xfrm flipH="false" flipV="false" rot="0">
            <a:off x="1029251" y="4245017"/>
            <a:ext cx="6383695" cy="2143296"/>
          </a:xfrm>
          <a:custGeom>
            <a:avLst/>
            <a:gdLst/>
            <a:ahLst/>
            <a:cxnLst/>
            <a:rect r="r" b="b" t="t" l="l"/>
            <a:pathLst>
              <a:path h="2143296" w="6383695">
                <a:moveTo>
                  <a:pt x="0" y="0"/>
                </a:moveTo>
                <a:lnTo>
                  <a:pt x="6383695" y="0"/>
                </a:lnTo>
                <a:lnTo>
                  <a:pt x="6383695" y="2143296"/>
                </a:lnTo>
                <a:lnTo>
                  <a:pt x="0" y="2143296"/>
                </a:lnTo>
                <a:lnTo>
                  <a:pt x="0" y="0"/>
                </a:lnTo>
                <a:close/>
              </a:path>
            </a:pathLst>
          </a:custGeom>
          <a:blipFill>
            <a:blip r:embed="rId7"/>
            <a:stretch>
              <a:fillRect l="0" t="0" r="0" b="0"/>
            </a:stretch>
          </a:blipFill>
        </p:spPr>
      </p:sp>
      <p:sp>
        <p:nvSpPr>
          <p:cNvPr name="TextBox 19" id="19"/>
          <p:cNvSpPr txBox="true"/>
          <p:nvPr/>
        </p:nvSpPr>
        <p:spPr>
          <a:xfrm rot="0">
            <a:off x="297034" y="1053617"/>
            <a:ext cx="9941095" cy="1659255"/>
          </a:xfrm>
          <a:prstGeom prst="rect">
            <a:avLst/>
          </a:prstGeom>
        </p:spPr>
        <p:txBody>
          <a:bodyPr anchor="t" rtlCol="false" tIns="0" lIns="0" bIns="0" rIns="0">
            <a:spAutoFit/>
          </a:bodyPr>
          <a:lstStyle/>
          <a:p>
            <a:pPr algn="l">
              <a:lnSpc>
                <a:spcPts val="6434"/>
              </a:lnSpc>
            </a:pPr>
            <a:r>
              <a:rPr lang="en-US" sz="6499">
                <a:solidFill>
                  <a:srgbClr val="000000"/>
                </a:solidFill>
                <a:latin typeface="Open Sans Extra Bold"/>
                <a:ea typeface="Open Sans Extra Bold"/>
                <a:cs typeface="Open Sans Extra Bold"/>
                <a:sym typeface="Open Sans Extra Bold"/>
              </a:rPr>
              <a:t>TESTING METHODOLOGY</a:t>
            </a:r>
          </a:p>
        </p:txBody>
      </p:sp>
      <p:sp>
        <p:nvSpPr>
          <p:cNvPr name="TextBox 20" id="20"/>
          <p:cNvSpPr txBox="true"/>
          <p:nvPr/>
        </p:nvSpPr>
        <p:spPr>
          <a:xfrm rot="0">
            <a:off x="297034" y="2876010"/>
            <a:ext cx="5680461" cy="1180465"/>
          </a:xfrm>
          <a:prstGeom prst="rect">
            <a:avLst/>
          </a:prstGeom>
        </p:spPr>
        <p:txBody>
          <a:bodyPr anchor="t" rtlCol="false" tIns="0" lIns="0" bIns="0" rIns="0">
            <a:spAutoFit/>
          </a:bodyPr>
          <a:lstStyle/>
          <a:p>
            <a:pPr algn="just" marL="734059" indent="-367030" lvl="1">
              <a:lnSpc>
                <a:spcPts val="4759"/>
              </a:lnSpc>
              <a:buFont typeface="Arial"/>
              <a:buChar char="•"/>
            </a:pPr>
            <a:r>
              <a:rPr lang="en-US" sz="3399">
                <a:solidFill>
                  <a:srgbClr val="000000"/>
                </a:solidFill>
                <a:latin typeface="Canva Sans"/>
                <a:ea typeface="Canva Sans"/>
                <a:cs typeface="Canva Sans"/>
                <a:sym typeface="Canva Sans"/>
              </a:rPr>
              <a:t>Flexural strength test.</a:t>
            </a:r>
          </a:p>
          <a:p>
            <a:pPr algn="just">
              <a:lnSpc>
                <a:spcPts val="4759"/>
              </a:lnSpc>
            </a:pPr>
          </a:p>
        </p:txBody>
      </p:sp>
      <p:sp>
        <p:nvSpPr>
          <p:cNvPr name="TextBox 21" id="21"/>
          <p:cNvSpPr txBox="true"/>
          <p:nvPr/>
        </p:nvSpPr>
        <p:spPr>
          <a:xfrm rot="0">
            <a:off x="7537813" y="9121328"/>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64055" y="1016129"/>
            <a:ext cx="11815831" cy="1600880"/>
            <a:chOff x="0" y="0"/>
            <a:chExt cx="3312505" cy="448798"/>
          </a:xfrm>
        </p:grpSpPr>
        <p:sp>
          <p:nvSpPr>
            <p:cNvPr name="Freeform 3" id="3"/>
            <p:cNvSpPr/>
            <p:nvPr/>
          </p:nvSpPr>
          <p:spPr>
            <a:xfrm flipH="false" flipV="false" rot="0">
              <a:off x="0" y="0"/>
              <a:ext cx="3312506" cy="448798"/>
            </a:xfrm>
            <a:custGeom>
              <a:avLst/>
              <a:gdLst/>
              <a:ahLst/>
              <a:cxnLst/>
              <a:rect r="r" b="b" t="t" l="l"/>
              <a:pathLst>
                <a:path h="448798" w="3312506">
                  <a:moveTo>
                    <a:pt x="10483" y="0"/>
                  </a:moveTo>
                  <a:lnTo>
                    <a:pt x="3302022" y="0"/>
                  </a:lnTo>
                  <a:cubicBezTo>
                    <a:pt x="3307812" y="0"/>
                    <a:pt x="3312506" y="4694"/>
                    <a:pt x="3312506" y="10483"/>
                  </a:cubicBezTo>
                  <a:lnTo>
                    <a:pt x="3312506" y="438315"/>
                  </a:lnTo>
                  <a:cubicBezTo>
                    <a:pt x="3312506" y="441095"/>
                    <a:pt x="3311401" y="443762"/>
                    <a:pt x="3309435" y="445728"/>
                  </a:cubicBezTo>
                  <a:cubicBezTo>
                    <a:pt x="3307469" y="447694"/>
                    <a:pt x="3304803" y="448798"/>
                    <a:pt x="3302022" y="448798"/>
                  </a:cubicBezTo>
                  <a:lnTo>
                    <a:pt x="10483" y="448798"/>
                  </a:lnTo>
                  <a:cubicBezTo>
                    <a:pt x="4694" y="448798"/>
                    <a:pt x="0" y="444105"/>
                    <a:pt x="0" y="438315"/>
                  </a:cubicBezTo>
                  <a:lnTo>
                    <a:pt x="0" y="10483"/>
                  </a:lnTo>
                  <a:cubicBezTo>
                    <a:pt x="0" y="4694"/>
                    <a:pt x="4694" y="0"/>
                    <a:pt x="10483" y="0"/>
                  </a:cubicBezTo>
                  <a:close/>
                </a:path>
              </a:pathLst>
            </a:custGeom>
            <a:solidFill>
              <a:srgbClr val="D8A21E"/>
            </a:solidFill>
          </p:spPr>
        </p:sp>
        <p:sp>
          <p:nvSpPr>
            <p:cNvPr name="TextBox 4" id="4"/>
            <p:cNvSpPr txBox="true"/>
            <p:nvPr/>
          </p:nvSpPr>
          <p:spPr>
            <a:xfrm>
              <a:off x="0" y="-38100"/>
              <a:ext cx="3312505" cy="48689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4920425" y="-910426"/>
            <a:ext cx="4483620" cy="3853111"/>
            <a:chOff x="0" y="0"/>
            <a:chExt cx="812800" cy="698500"/>
          </a:xfrm>
        </p:grpSpPr>
        <p:sp>
          <p:nvSpPr>
            <p:cNvPr name="Freeform 6" id="6"/>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7" id="7"/>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4966638" y="7344315"/>
            <a:ext cx="4483620" cy="3853111"/>
            <a:chOff x="0" y="0"/>
            <a:chExt cx="812800" cy="698500"/>
          </a:xfrm>
        </p:grpSpPr>
        <p:sp>
          <p:nvSpPr>
            <p:cNvPr name="Freeform 9" id="9"/>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0" id="10"/>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11" id="11"/>
          <p:cNvSpPr/>
          <p:nvPr/>
        </p:nvSpPr>
        <p:spPr>
          <a:xfrm rot="0">
            <a:off x="0" y="9270871"/>
            <a:ext cx="7412946" cy="0"/>
          </a:xfrm>
          <a:prstGeom prst="line">
            <a:avLst/>
          </a:prstGeom>
          <a:ln cap="flat" w="95250">
            <a:solidFill>
              <a:srgbClr val="D8A21E"/>
            </a:solidFill>
            <a:prstDash val="solid"/>
            <a:headEnd type="none" len="sm" w="sm"/>
            <a:tailEnd type="none" len="sm" w="sm"/>
          </a:ln>
        </p:spPr>
      </p:sp>
      <p:sp>
        <p:nvSpPr>
          <p:cNvPr name="Freeform 12" id="12"/>
          <p:cNvSpPr/>
          <p:nvPr/>
        </p:nvSpPr>
        <p:spPr>
          <a:xfrm flipH="false" flipV="false" rot="0">
            <a:off x="12213303" y="-1044125"/>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13" id="13"/>
          <p:cNvGrpSpPr/>
          <p:nvPr/>
        </p:nvGrpSpPr>
        <p:grpSpPr>
          <a:xfrm rot="0">
            <a:off x="14920425" y="3120081"/>
            <a:ext cx="4677751" cy="4050932"/>
            <a:chOff x="0" y="0"/>
            <a:chExt cx="6350000" cy="5499100"/>
          </a:xfrm>
        </p:grpSpPr>
        <p:sp>
          <p:nvSpPr>
            <p:cNvPr name="Freeform 14" id="14"/>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4"/>
              <a:stretch>
                <a:fillRect l="-17645" t="0" r="-17645" b="0"/>
              </a:stretch>
            </a:blipFill>
          </p:spPr>
        </p:sp>
      </p:grpSp>
      <p:sp>
        <p:nvSpPr>
          <p:cNvPr name="Freeform 15" id="15"/>
          <p:cNvSpPr/>
          <p:nvPr/>
        </p:nvSpPr>
        <p:spPr>
          <a:xfrm flipH="false" flipV="false" rot="0">
            <a:off x="1028700" y="4056475"/>
            <a:ext cx="5551109" cy="4179042"/>
          </a:xfrm>
          <a:custGeom>
            <a:avLst/>
            <a:gdLst/>
            <a:ahLst/>
            <a:cxnLst/>
            <a:rect r="r" b="b" t="t" l="l"/>
            <a:pathLst>
              <a:path h="4179042" w="5551109">
                <a:moveTo>
                  <a:pt x="0" y="0"/>
                </a:moveTo>
                <a:lnTo>
                  <a:pt x="5551109" y="0"/>
                </a:lnTo>
                <a:lnTo>
                  <a:pt x="5551109" y="4179042"/>
                </a:lnTo>
                <a:lnTo>
                  <a:pt x="0" y="4179042"/>
                </a:lnTo>
                <a:lnTo>
                  <a:pt x="0" y="0"/>
                </a:lnTo>
                <a:close/>
              </a:path>
            </a:pathLst>
          </a:custGeom>
          <a:blipFill>
            <a:blip r:embed="rId5"/>
            <a:stretch>
              <a:fillRect l="0" t="0" r="0" b="0"/>
            </a:stretch>
          </a:blipFill>
        </p:spPr>
      </p:sp>
      <p:sp>
        <p:nvSpPr>
          <p:cNvPr name="Freeform 16" id="16"/>
          <p:cNvSpPr/>
          <p:nvPr/>
        </p:nvSpPr>
        <p:spPr>
          <a:xfrm flipH="false" flipV="false" rot="0">
            <a:off x="9743529" y="4056475"/>
            <a:ext cx="4688028" cy="4179042"/>
          </a:xfrm>
          <a:custGeom>
            <a:avLst/>
            <a:gdLst/>
            <a:ahLst/>
            <a:cxnLst/>
            <a:rect r="r" b="b" t="t" l="l"/>
            <a:pathLst>
              <a:path h="4179042" w="4688028">
                <a:moveTo>
                  <a:pt x="0" y="0"/>
                </a:moveTo>
                <a:lnTo>
                  <a:pt x="4688028" y="0"/>
                </a:lnTo>
                <a:lnTo>
                  <a:pt x="4688028" y="4179042"/>
                </a:lnTo>
                <a:lnTo>
                  <a:pt x="0" y="4179042"/>
                </a:lnTo>
                <a:lnTo>
                  <a:pt x="0" y="0"/>
                </a:lnTo>
                <a:close/>
              </a:path>
            </a:pathLst>
          </a:custGeom>
          <a:blipFill>
            <a:blip r:embed="rId6"/>
            <a:stretch>
              <a:fillRect l="0" t="0" r="0" b="0"/>
            </a:stretch>
          </a:blipFill>
        </p:spPr>
      </p:sp>
      <p:sp>
        <p:nvSpPr>
          <p:cNvPr name="TextBox 17" id="17"/>
          <p:cNvSpPr txBox="true"/>
          <p:nvPr/>
        </p:nvSpPr>
        <p:spPr>
          <a:xfrm rot="0">
            <a:off x="297034" y="1053617"/>
            <a:ext cx="9941095" cy="1659255"/>
          </a:xfrm>
          <a:prstGeom prst="rect">
            <a:avLst/>
          </a:prstGeom>
        </p:spPr>
        <p:txBody>
          <a:bodyPr anchor="t" rtlCol="false" tIns="0" lIns="0" bIns="0" rIns="0">
            <a:spAutoFit/>
          </a:bodyPr>
          <a:lstStyle/>
          <a:p>
            <a:pPr algn="l">
              <a:lnSpc>
                <a:spcPts val="6434"/>
              </a:lnSpc>
            </a:pPr>
            <a:r>
              <a:rPr lang="en-US" sz="6499">
                <a:solidFill>
                  <a:srgbClr val="000000"/>
                </a:solidFill>
                <a:latin typeface="Open Sans Extra Bold"/>
                <a:ea typeface="Open Sans Extra Bold"/>
                <a:cs typeface="Open Sans Extra Bold"/>
                <a:sym typeface="Open Sans Extra Bold"/>
              </a:rPr>
              <a:t>TESTING METHODOLOGY</a:t>
            </a:r>
          </a:p>
        </p:txBody>
      </p:sp>
      <p:sp>
        <p:nvSpPr>
          <p:cNvPr name="TextBox 18" id="18"/>
          <p:cNvSpPr txBox="true"/>
          <p:nvPr/>
        </p:nvSpPr>
        <p:spPr>
          <a:xfrm rot="0">
            <a:off x="297034" y="2876010"/>
            <a:ext cx="7115912" cy="1180465"/>
          </a:xfrm>
          <a:prstGeom prst="rect">
            <a:avLst/>
          </a:prstGeom>
        </p:spPr>
        <p:txBody>
          <a:bodyPr anchor="t" rtlCol="false" tIns="0" lIns="0" bIns="0" rIns="0">
            <a:spAutoFit/>
          </a:bodyPr>
          <a:lstStyle/>
          <a:p>
            <a:pPr algn="just" marL="734059" indent="-367030" lvl="1">
              <a:lnSpc>
                <a:spcPts val="4759"/>
              </a:lnSpc>
              <a:buFont typeface="Arial"/>
              <a:buChar char="•"/>
            </a:pPr>
            <a:r>
              <a:rPr lang="en-US" sz="3399">
                <a:solidFill>
                  <a:srgbClr val="000000"/>
                </a:solidFill>
                <a:latin typeface="Canva Sans"/>
                <a:ea typeface="Canva Sans"/>
                <a:cs typeface="Canva Sans"/>
                <a:sym typeface="Canva Sans"/>
              </a:rPr>
              <a:t>Self-healing monitor samples</a:t>
            </a:r>
          </a:p>
          <a:p>
            <a:pPr algn="just">
              <a:lnSpc>
                <a:spcPts val="4759"/>
              </a:lnSpc>
            </a:pPr>
          </a:p>
        </p:txBody>
      </p:sp>
      <p:sp>
        <p:nvSpPr>
          <p:cNvPr name="TextBox 19" id="19"/>
          <p:cNvSpPr txBox="true"/>
          <p:nvPr/>
        </p:nvSpPr>
        <p:spPr>
          <a:xfrm rot="0">
            <a:off x="7537813" y="9121328"/>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
        <p:nvSpPr>
          <p:cNvPr name="AutoShape 20" id="20"/>
          <p:cNvSpPr/>
          <p:nvPr/>
        </p:nvSpPr>
        <p:spPr>
          <a:xfrm>
            <a:off x="6916147" y="6226584"/>
            <a:ext cx="2494007" cy="0"/>
          </a:xfrm>
          <a:prstGeom prst="line">
            <a:avLst/>
          </a:prstGeom>
          <a:ln cap="flat" w="95250">
            <a:solidFill>
              <a:srgbClr val="D8A21E"/>
            </a:solidFill>
            <a:prstDash val="lgDash"/>
            <a:headEnd type="none" len="sm" w="sm"/>
            <a:tailEnd type="triangle" len="med" w="lg"/>
          </a:ln>
        </p:spPr>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64055" y="1016129"/>
            <a:ext cx="11815831" cy="1600880"/>
            <a:chOff x="0" y="0"/>
            <a:chExt cx="3312505" cy="448798"/>
          </a:xfrm>
        </p:grpSpPr>
        <p:sp>
          <p:nvSpPr>
            <p:cNvPr name="Freeform 3" id="3"/>
            <p:cNvSpPr/>
            <p:nvPr/>
          </p:nvSpPr>
          <p:spPr>
            <a:xfrm flipH="false" flipV="false" rot="0">
              <a:off x="0" y="0"/>
              <a:ext cx="3312506" cy="448798"/>
            </a:xfrm>
            <a:custGeom>
              <a:avLst/>
              <a:gdLst/>
              <a:ahLst/>
              <a:cxnLst/>
              <a:rect r="r" b="b" t="t" l="l"/>
              <a:pathLst>
                <a:path h="448798" w="3312506">
                  <a:moveTo>
                    <a:pt x="10483" y="0"/>
                  </a:moveTo>
                  <a:lnTo>
                    <a:pt x="3302022" y="0"/>
                  </a:lnTo>
                  <a:cubicBezTo>
                    <a:pt x="3307812" y="0"/>
                    <a:pt x="3312506" y="4694"/>
                    <a:pt x="3312506" y="10483"/>
                  </a:cubicBezTo>
                  <a:lnTo>
                    <a:pt x="3312506" y="438315"/>
                  </a:lnTo>
                  <a:cubicBezTo>
                    <a:pt x="3312506" y="441095"/>
                    <a:pt x="3311401" y="443762"/>
                    <a:pt x="3309435" y="445728"/>
                  </a:cubicBezTo>
                  <a:cubicBezTo>
                    <a:pt x="3307469" y="447694"/>
                    <a:pt x="3304803" y="448798"/>
                    <a:pt x="3302022" y="448798"/>
                  </a:cubicBezTo>
                  <a:lnTo>
                    <a:pt x="10483" y="448798"/>
                  </a:lnTo>
                  <a:cubicBezTo>
                    <a:pt x="4694" y="448798"/>
                    <a:pt x="0" y="444105"/>
                    <a:pt x="0" y="438315"/>
                  </a:cubicBezTo>
                  <a:lnTo>
                    <a:pt x="0" y="10483"/>
                  </a:lnTo>
                  <a:cubicBezTo>
                    <a:pt x="0" y="4694"/>
                    <a:pt x="4694" y="0"/>
                    <a:pt x="10483" y="0"/>
                  </a:cubicBezTo>
                  <a:close/>
                </a:path>
              </a:pathLst>
            </a:custGeom>
            <a:solidFill>
              <a:srgbClr val="D8A21E"/>
            </a:solidFill>
          </p:spPr>
        </p:sp>
        <p:sp>
          <p:nvSpPr>
            <p:cNvPr name="TextBox 4" id="4"/>
            <p:cNvSpPr txBox="true"/>
            <p:nvPr/>
          </p:nvSpPr>
          <p:spPr>
            <a:xfrm>
              <a:off x="0" y="-38100"/>
              <a:ext cx="3312505" cy="48689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4920425" y="-910426"/>
            <a:ext cx="4483620" cy="3853111"/>
            <a:chOff x="0" y="0"/>
            <a:chExt cx="812800" cy="698500"/>
          </a:xfrm>
        </p:grpSpPr>
        <p:sp>
          <p:nvSpPr>
            <p:cNvPr name="Freeform 6" id="6"/>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7" id="7"/>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4966638" y="7344315"/>
            <a:ext cx="4483620" cy="3853111"/>
            <a:chOff x="0" y="0"/>
            <a:chExt cx="812800" cy="698500"/>
          </a:xfrm>
        </p:grpSpPr>
        <p:sp>
          <p:nvSpPr>
            <p:cNvPr name="Freeform 9" id="9"/>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0" id="10"/>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11" id="11"/>
          <p:cNvSpPr/>
          <p:nvPr/>
        </p:nvSpPr>
        <p:spPr>
          <a:xfrm rot="0">
            <a:off x="0" y="9270871"/>
            <a:ext cx="7412946" cy="0"/>
          </a:xfrm>
          <a:prstGeom prst="line">
            <a:avLst/>
          </a:prstGeom>
          <a:ln cap="flat" w="95250">
            <a:solidFill>
              <a:srgbClr val="D8A21E"/>
            </a:solidFill>
            <a:prstDash val="solid"/>
            <a:headEnd type="none" len="sm" w="sm"/>
            <a:tailEnd type="none" len="sm" w="sm"/>
          </a:ln>
        </p:spPr>
      </p:sp>
      <p:sp>
        <p:nvSpPr>
          <p:cNvPr name="Freeform 12" id="12"/>
          <p:cNvSpPr/>
          <p:nvPr/>
        </p:nvSpPr>
        <p:spPr>
          <a:xfrm flipH="false" flipV="false" rot="0">
            <a:off x="12213303" y="-1044125"/>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13" id="13"/>
          <p:cNvSpPr txBox="true"/>
          <p:nvPr/>
        </p:nvSpPr>
        <p:spPr>
          <a:xfrm rot="0">
            <a:off x="821882" y="3053406"/>
            <a:ext cx="16649783" cy="580390"/>
          </a:xfrm>
          <a:prstGeom prst="rect">
            <a:avLst/>
          </a:prstGeom>
        </p:spPr>
        <p:txBody>
          <a:bodyPr anchor="t" rtlCol="false" tIns="0" lIns="0" bIns="0" rIns="0">
            <a:spAutoFit/>
          </a:bodyPr>
          <a:lstStyle/>
          <a:p>
            <a:pPr algn="just" marL="734059" indent="-367030" lvl="1">
              <a:lnSpc>
                <a:spcPts val="4759"/>
              </a:lnSpc>
              <a:buFont typeface="Arial"/>
              <a:buChar char="•"/>
            </a:pPr>
            <a:r>
              <a:rPr lang="en-US" sz="3399">
                <a:solidFill>
                  <a:srgbClr val="000000"/>
                </a:solidFill>
                <a:latin typeface="Canva Sans"/>
                <a:ea typeface="Canva Sans"/>
                <a:cs typeface="Canva Sans"/>
                <a:sym typeface="Canva Sans"/>
              </a:rPr>
              <a:t>Ingredients of B300: </a:t>
            </a:r>
          </a:p>
        </p:txBody>
      </p:sp>
      <p:grpSp>
        <p:nvGrpSpPr>
          <p:cNvPr name="Group 14" id="14"/>
          <p:cNvGrpSpPr/>
          <p:nvPr/>
        </p:nvGrpSpPr>
        <p:grpSpPr>
          <a:xfrm rot="0">
            <a:off x="14920425" y="3120081"/>
            <a:ext cx="4677751" cy="4050932"/>
            <a:chOff x="0" y="0"/>
            <a:chExt cx="6350000" cy="5499100"/>
          </a:xfrm>
        </p:grpSpPr>
        <p:sp>
          <p:nvSpPr>
            <p:cNvPr name="Freeform 15" id="15"/>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4"/>
              <a:stretch>
                <a:fillRect l="-17645" t="0" r="-17645" b="0"/>
              </a:stretch>
            </a:blipFill>
          </p:spPr>
        </p:sp>
      </p:grpSp>
      <p:sp>
        <p:nvSpPr>
          <p:cNvPr name="Freeform 16" id="16"/>
          <p:cNvSpPr/>
          <p:nvPr/>
        </p:nvSpPr>
        <p:spPr>
          <a:xfrm flipH="false" flipV="false" rot="0">
            <a:off x="6358512" y="3120081"/>
            <a:ext cx="8274623" cy="5743698"/>
          </a:xfrm>
          <a:custGeom>
            <a:avLst/>
            <a:gdLst/>
            <a:ahLst/>
            <a:cxnLst/>
            <a:rect r="r" b="b" t="t" l="l"/>
            <a:pathLst>
              <a:path h="5743698" w="8274623">
                <a:moveTo>
                  <a:pt x="0" y="0"/>
                </a:moveTo>
                <a:lnTo>
                  <a:pt x="8274623" y="0"/>
                </a:lnTo>
                <a:lnTo>
                  <a:pt x="8274623" y="5743698"/>
                </a:lnTo>
                <a:lnTo>
                  <a:pt x="0" y="5743698"/>
                </a:lnTo>
                <a:lnTo>
                  <a:pt x="0" y="0"/>
                </a:lnTo>
                <a:close/>
              </a:path>
            </a:pathLst>
          </a:custGeom>
          <a:blipFill>
            <a:blip r:embed="rId5"/>
            <a:stretch>
              <a:fillRect l="0" t="0" r="0" b="0"/>
            </a:stretch>
          </a:blipFill>
        </p:spPr>
      </p:sp>
      <p:sp>
        <p:nvSpPr>
          <p:cNvPr name="TextBox 17" id="17"/>
          <p:cNvSpPr txBox="true"/>
          <p:nvPr/>
        </p:nvSpPr>
        <p:spPr>
          <a:xfrm rot="0">
            <a:off x="297034" y="1053617"/>
            <a:ext cx="9941095" cy="1659255"/>
          </a:xfrm>
          <a:prstGeom prst="rect">
            <a:avLst/>
          </a:prstGeom>
        </p:spPr>
        <p:txBody>
          <a:bodyPr anchor="t" rtlCol="false" tIns="0" lIns="0" bIns="0" rIns="0">
            <a:spAutoFit/>
          </a:bodyPr>
          <a:lstStyle/>
          <a:p>
            <a:pPr algn="l">
              <a:lnSpc>
                <a:spcPts val="6434"/>
              </a:lnSpc>
            </a:pPr>
            <a:r>
              <a:rPr lang="en-US" sz="6499">
                <a:solidFill>
                  <a:srgbClr val="000000"/>
                </a:solidFill>
                <a:latin typeface="Open Sans Extra Bold"/>
                <a:ea typeface="Open Sans Extra Bold"/>
                <a:cs typeface="Open Sans Extra Bold"/>
                <a:sym typeface="Open Sans Extra Bold"/>
              </a:rPr>
              <a:t>METHODOLGY AND ANALYSIS</a:t>
            </a:r>
          </a:p>
        </p:txBody>
      </p:sp>
      <p:sp>
        <p:nvSpPr>
          <p:cNvPr name="TextBox 18" id="18"/>
          <p:cNvSpPr txBox="true"/>
          <p:nvPr/>
        </p:nvSpPr>
        <p:spPr>
          <a:xfrm rot="0">
            <a:off x="7537813" y="9121328"/>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Tree>
  </p:cSld>
  <p:clrMapOvr>
    <a:masterClrMapping/>
  </p:clrMapOvr>
</p:sld>
</file>

<file path=ppt/slides/slide25.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64055" y="1016129"/>
            <a:ext cx="11815831" cy="1600880"/>
            <a:chOff x="0" y="0"/>
            <a:chExt cx="3312505" cy="448798"/>
          </a:xfrm>
        </p:grpSpPr>
        <p:sp>
          <p:nvSpPr>
            <p:cNvPr name="Freeform 3" id="3"/>
            <p:cNvSpPr/>
            <p:nvPr/>
          </p:nvSpPr>
          <p:spPr>
            <a:xfrm flipH="false" flipV="false" rot="0">
              <a:off x="0" y="0"/>
              <a:ext cx="3312506" cy="448798"/>
            </a:xfrm>
            <a:custGeom>
              <a:avLst/>
              <a:gdLst/>
              <a:ahLst/>
              <a:cxnLst/>
              <a:rect r="r" b="b" t="t" l="l"/>
              <a:pathLst>
                <a:path h="448798" w="3312506">
                  <a:moveTo>
                    <a:pt x="10483" y="0"/>
                  </a:moveTo>
                  <a:lnTo>
                    <a:pt x="3302022" y="0"/>
                  </a:lnTo>
                  <a:cubicBezTo>
                    <a:pt x="3307812" y="0"/>
                    <a:pt x="3312506" y="4694"/>
                    <a:pt x="3312506" y="10483"/>
                  </a:cubicBezTo>
                  <a:lnTo>
                    <a:pt x="3312506" y="438315"/>
                  </a:lnTo>
                  <a:cubicBezTo>
                    <a:pt x="3312506" y="441095"/>
                    <a:pt x="3311401" y="443762"/>
                    <a:pt x="3309435" y="445728"/>
                  </a:cubicBezTo>
                  <a:cubicBezTo>
                    <a:pt x="3307469" y="447694"/>
                    <a:pt x="3304803" y="448798"/>
                    <a:pt x="3302022" y="448798"/>
                  </a:cubicBezTo>
                  <a:lnTo>
                    <a:pt x="10483" y="448798"/>
                  </a:lnTo>
                  <a:cubicBezTo>
                    <a:pt x="4694" y="448798"/>
                    <a:pt x="0" y="444105"/>
                    <a:pt x="0" y="438315"/>
                  </a:cubicBezTo>
                  <a:lnTo>
                    <a:pt x="0" y="10483"/>
                  </a:lnTo>
                  <a:cubicBezTo>
                    <a:pt x="0" y="4694"/>
                    <a:pt x="4694" y="0"/>
                    <a:pt x="10483" y="0"/>
                  </a:cubicBezTo>
                  <a:close/>
                </a:path>
              </a:pathLst>
            </a:custGeom>
            <a:solidFill>
              <a:srgbClr val="D8A21E"/>
            </a:solidFill>
          </p:spPr>
        </p:sp>
        <p:sp>
          <p:nvSpPr>
            <p:cNvPr name="TextBox 4" id="4"/>
            <p:cNvSpPr txBox="true"/>
            <p:nvPr/>
          </p:nvSpPr>
          <p:spPr>
            <a:xfrm>
              <a:off x="0" y="-38100"/>
              <a:ext cx="3312505" cy="48689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4920425" y="-910426"/>
            <a:ext cx="4483620" cy="3853111"/>
            <a:chOff x="0" y="0"/>
            <a:chExt cx="812800" cy="698500"/>
          </a:xfrm>
        </p:grpSpPr>
        <p:sp>
          <p:nvSpPr>
            <p:cNvPr name="Freeform 6" id="6"/>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7" id="7"/>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4966638" y="7344315"/>
            <a:ext cx="4483620" cy="3853111"/>
            <a:chOff x="0" y="0"/>
            <a:chExt cx="812800" cy="698500"/>
          </a:xfrm>
        </p:grpSpPr>
        <p:sp>
          <p:nvSpPr>
            <p:cNvPr name="Freeform 9" id="9"/>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0" id="10"/>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11" id="11"/>
          <p:cNvSpPr/>
          <p:nvPr/>
        </p:nvSpPr>
        <p:spPr>
          <a:xfrm rot="0">
            <a:off x="0" y="9270871"/>
            <a:ext cx="7412946" cy="0"/>
          </a:xfrm>
          <a:prstGeom prst="line">
            <a:avLst/>
          </a:prstGeom>
          <a:ln cap="flat" w="95250">
            <a:solidFill>
              <a:srgbClr val="D8A21E"/>
            </a:solidFill>
            <a:prstDash val="solid"/>
            <a:headEnd type="none" len="sm" w="sm"/>
            <a:tailEnd type="none" len="sm" w="sm"/>
          </a:ln>
        </p:spPr>
      </p:sp>
      <p:sp>
        <p:nvSpPr>
          <p:cNvPr name="Freeform 12" id="12"/>
          <p:cNvSpPr/>
          <p:nvPr/>
        </p:nvSpPr>
        <p:spPr>
          <a:xfrm flipH="false" flipV="false" rot="0">
            <a:off x="12213303" y="-1044125"/>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13" id="13"/>
          <p:cNvSpPr txBox="true"/>
          <p:nvPr/>
        </p:nvSpPr>
        <p:spPr>
          <a:xfrm rot="0">
            <a:off x="821882" y="3053406"/>
            <a:ext cx="16649783" cy="1180465"/>
          </a:xfrm>
          <a:prstGeom prst="rect">
            <a:avLst/>
          </a:prstGeom>
        </p:spPr>
        <p:txBody>
          <a:bodyPr anchor="t" rtlCol="false" tIns="0" lIns="0" bIns="0" rIns="0">
            <a:spAutoFit/>
          </a:bodyPr>
          <a:lstStyle/>
          <a:p>
            <a:pPr algn="just" marL="734059" indent="-367030" lvl="1">
              <a:lnSpc>
                <a:spcPts val="4759"/>
              </a:lnSpc>
              <a:buFont typeface="Arial"/>
              <a:buChar char="•"/>
            </a:pPr>
            <a:r>
              <a:rPr lang="en-US" sz="3399">
                <a:solidFill>
                  <a:srgbClr val="000000"/>
                </a:solidFill>
                <a:latin typeface="Canva Sans"/>
                <a:ea typeface="Canva Sans"/>
                <a:cs typeface="Canva Sans"/>
                <a:sym typeface="Canva Sans"/>
              </a:rPr>
              <a:t>Ingredients of B350 :</a:t>
            </a:r>
          </a:p>
          <a:p>
            <a:pPr algn="just">
              <a:lnSpc>
                <a:spcPts val="4759"/>
              </a:lnSpc>
            </a:pPr>
          </a:p>
        </p:txBody>
      </p:sp>
      <p:grpSp>
        <p:nvGrpSpPr>
          <p:cNvPr name="Group 14" id="14"/>
          <p:cNvGrpSpPr/>
          <p:nvPr/>
        </p:nvGrpSpPr>
        <p:grpSpPr>
          <a:xfrm rot="0">
            <a:off x="14920425" y="3120081"/>
            <a:ext cx="4677751" cy="4050932"/>
            <a:chOff x="0" y="0"/>
            <a:chExt cx="6350000" cy="5499100"/>
          </a:xfrm>
        </p:grpSpPr>
        <p:sp>
          <p:nvSpPr>
            <p:cNvPr name="Freeform 15" id="15"/>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4"/>
              <a:stretch>
                <a:fillRect l="-17645" t="0" r="-17645" b="0"/>
              </a:stretch>
            </a:blipFill>
          </p:spPr>
        </p:sp>
      </p:grpSp>
      <p:sp>
        <p:nvSpPr>
          <p:cNvPr name="Freeform 16" id="16"/>
          <p:cNvSpPr/>
          <p:nvPr/>
        </p:nvSpPr>
        <p:spPr>
          <a:xfrm flipH="false" flipV="false" rot="0">
            <a:off x="6430232" y="3121176"/>
            <a:ext cx="8230098" cy="5741390"/>
          </a:xfrm>
          <a:custGeom>
            <a:avLst/>
            <a:gdLst/>
            <a:ahLst/>
            <a:cxnLst/>
            <a:rect r="r" b="b" t="t" l="l"/>
            <a:pathLst>
              <a:path h="5741390" w="8230098">
                <a:moveTo>
                  <a:pt x="0" y="0"/>
                </a:moveTo>
                <a:lnTo>
                  <a:pt x="8230097" y="0"/>
                </a:lnTo>
                <a:lnTo>
                  <a:pt x="8230097" y="5741390"/>
                </a:lnTo>
                <a:lnTo>
                  <a:pt x="0" y="5741390"/>
                </a:lnTo>
                <a:lnTo>
                  <a:pt x="0" y="0"/>
                </a:lnTo>
                <a:close/>
              </a:path>
            </a:pathLst>
          </a:custGeom>
          <a:blipFill>
            <a:blip r:embed="rId5"/>
            <a:stretch>
              <a:fillRect l="0" t="0" r="0" b="0"/>
            </a:stretch>
          </a:blipFill>
        </p:spPr>
      </p:sp>
      <p:sp>
        <p:nvSpPr>
          <p:cNvPr name="TextBox 17" id="17"/>
          <p:cNvSpPr txBox="true"/>
          <p:nvPr/>
        </p:nvSpPr>
        <p:spPr>
          <a:xfrm rot="0">
            <a:off x="297034" y="1053617"/>
            <a:ext cx="9941095" cy="1659255"/>
          </a:xfrm>
          <a:prstGeom prst="rect">
            <a:avLst/>
          </a:prstGeom>
        </p:spPr>
        <p:txBody>
          <a:bodyPr anchor="t" rtlCol="false" tIns="0" lIns="0" bIns="0" rIns="0">
            <a:spAutoFit/>
          </a:bodyPr>
          <a:lstStyle/>
          <a:p>
            <a:pPr algn="l">
              <a:lnSpc>
                <a:spcPts val="6434"/>
              </a:lnSpc>
            </a:pPr>
            <a:r>
              <a:rPr lang="en-US" sz="6499">
                <a:solidFill>
                  <a:srgbClr val="000000"/>
                </a:solidFill>
                <a:latin typeface="Open Sans Extra Bold"/>
                <a:ea typeface="Open Sans Extra Bold"/>
                <a:cs typeface="Open Sans Extra Bold"/>
                <a:sym typeface="Open Sans Extra Bold"/>
              </a:rPr>
              <a:t>METHODOLGY AND ANALYSIS</a:t>
            </a:r>
          </a:p>
        </p:txBody>
      </p:sp>
      <p:sp>
        <p:nvSpPr>
          <p:cNvPr name="TextBox 18" id="18"/>
          <p:cNvSpPr txBox="true"/>
          <p:nvPr/>
        </p:nvSpPr>
        <p:spPr>
          <a:xfrm rot="0">
            <a:off x="7537813" y="9121328"/>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64055" y="1016129"/>
            <a:ext cx="11815831" cy="1600880"/>
            <a:chOff x="0" y="0"/>
            <a:chExt cx="3312505" cy="448798"/>
          </a:xfrm>
        </p:grpSpPr>
        <p:sp>
          <p:nvSpPr>
            <p:cNvPr name="Freeform 3" id="3"/>
            <p:cNvSpPr/>
            <p:nvPr/>
          </p:nvSpPr>
          <p:spPr>
            <a:xfrm flipH="false" flipV="false" rot="0">
              <a:off x="0" y="0"/>
              <a:ext cx="3312506" cy="448798"/>
            </a:xfrm>
            <a:custGeom>
              <a:avLst/>
              <a:gdLst/>
              <a:ahLst/>
              <a:cxnLst/>
              <a:rect r="r" b="b" t="t" l="l"/>
              <a:pathLst>
                <a:path h="448798" w="3312506">
                  <a:moveTo>
                    <a:pt x="10483" y="0"/>
                  </a:moveTo>
                  <a:lnTo>
                    <a:pt x="3302022" y="0"/>
                  </a:lnTo>
                  <a:cubicBezTo>
                    <a:pt x="3307812" y="0"/>
                    <a:pt x="3312506" y="4694"/>
                    <a:pt x="3312506" y="10483"/>
                  </a:cubicBezTo>
                  <a:lnTo>
                    <a:pt x="3312506" y="438315"/>
                  </a:lnTo>
                  <a:cubicBezTo>
                    <a:pt x="3312506" y="441095"/>
                    <a:pt x="3311401" y="443762"/>
                    <a:pt x="3309435" y="445728"/>
                  </a:cubicBezTo>
                  <a:cubicBezTo>
                    <a:pt x="3307469" y="447694"/>
                    <a:pt x="3304803" y="448798"/>
                    <a:pt x="3302022" y="448798"/>
                  </a:cubicBezTo>
                  <a:lnTo>
                    <a:pt x="10483" y="448798"/>
                  </a:lnTo>
                  <a:cubicBezTo>
                    <a:pt x="4694" y="448798"/>
                    <a:pt x="0" y="444105"/>
                    <a:pt x="0" y="438315"/>
                  </a:cubicBezTo>
                  <a:lnTo>
                    <a:pt x="0" y="10483"/>
                  </a:lnTo>
                  <a:cubicBezTo>
                    <a:pt x="0" y="4694"/>
                    <a:pt x="4694" y="0"/>
                    <a:pt x="10483" y="0"/>
                  </a:cubicBezTo>
                  <a:close/>
                </a:path>
              </a:pathLst>
            </a:custGeom>
            <a:solidFill>
              <a:srgbClr val="D8A21E"/>
            </a:solidFill>
          </p:spPr>
        </p:sp>
        <p:sp>
          <p:nvSpPr>
            <p:cNvPr name="TextBox 4" id="4"/>
            <p:cNvSpPr txBox="true"/>
            <p:nvPr/>
          </p:nvSpPr>
          <p:spPr>
            <a:xfrm>
              <a:off x="0" y="-38100"/>
              <a:ext cx="3312505" cy="48689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4920425" y="-910426"/>
            <a:ext cx="4483620" cy="3853111"/>
            <a:chOff x="0" y="0"/>
            <a:chExt cx="812800" cy="698500"/>
          </a:xfrm>
        </p:grpSpPr>
        <p:sp>
          <p:nvSpPr>
            <p:cNvPr name="Freeform 6" id="6"/>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7" id="7"/>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4966638" y="7344315"/>
            <a:ext cx="4483620" cy="3853111"/>
            <a:chOff x="0" y="0"/>
            <a:chExt cx="812800" cy="698500"/>
          </a:xfrm>
        </p:grpSpPr>
        <p:sp>
          <p:nvSpPr>
            <p:cNvPr name="Freeform 9" id="9"/>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0" id="10"/>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11" id="11"/>
          <p:cNvSpPr/>
          <p:nvPr/>
        </p:nvSpPr>
        <p:spPr>
          <a:xfrm rot="0">
            <a:off x="0" y="9270871"/>
            <a:ext cx="7412946" cy="0"/>
          </a:xfrm>
          <a:prstGeom prst="line">
            <a:avLst/>
          </a:prstGeom>
          <a:ln cap="flat" w="95250">
            <a:solidFill>
              <a:srgbClr val="D8A21E"/>
            </a:solidFill>
            <a:prstDash val="solid"/>
            <a:headEnd type="none" len="sm" w="sm"/>
            <a:tailEnd type="none" len="sm" w="sm"/>
          </a:ln>
        </p:spPr>
      </p:sp>
      <p:sp>
        <p:nvSpPr>
          <p:cNvPr name="Freeform 12" id="12"/>
          <p:cNvSpPr/>
          <p:nvPr/>
        </p:nvSpPr>
        <p:spPr>
          <a:xfrm flipH="false" flipV="false" rot="0">
            <a:off x="12213303" y="-1044125"/>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13" id="13"/>
          <p:cNvSpPr txBox="true"/>
          <p:nvPr/>
        </p:nvSpPr>
        <p:spPr>
          <a:xfrm rot="0">
            <a:off x="821882" y="3053406"/>
            <a:ext cx="16649783" cy="1180465"/>
          </a:xfrm>
          <a:prstGeom prst="rect">
            <a:avLst/>
          </a:prstGeom>
        </p:spPr>
        <p:txBody>
          <a:bodyPr anchor="t" rtlCol="false" tIns="0" lIns="0" bIns="0" rIns="0">
            <a:spAutoFit/>
          </a:bodyPr>
          <a:lstStyle/>
          <a:p>
            <a:pPr algn="just" marL="734059" indent="-367030" lvl="1">
              <a:lnSpc>
                <a:spcPts val="4759"/>
              </a:lnSpc>
              <a:buFont typeface="Arial"/>
              <a:buChar char="•"/>
            </a:pPr>
            <a:r>
              <a:rPr lang="en-US" sz="3399">
                <a:solidFill>
                  <a:srgbClr val="000000"/>
                </a:solidFill>
                <a:latin typeface="Canva Sans"/>
                <a:ea typeface="Canva Sans"/>
                <a:cs typeface="Canva Sans"/>
                <a:sym typeface="Canva Sans"/>
              </a:rPr>
              <a:t>Ingredients of B400:</a:t>
            </a:r>
          </a:p>
          <a:p>
            <a:pPr algn="just">
              <a:lnSpc>
                <a:spcPts val="4759"/>
              </a:lnSpc>
            </a:pPr>
          </a:p>
        </p:txBody>
      </p:sp>
      <p:grpSp>
        <p:nvGrpSpPr>
          <p:cNvPr name="Group 14" id="14"/>
          <p:cNvGrpSpPr/>
          <p:nvPr/>
        </p:nvGrpSpPr>
        <p:grpSpPr>
          <a:xfrm rot="0">
            <a:off x="14920425" y="3120081"/>
            <a:ext cx="4677751" cy="4050932"/>
            <a:chOff x="0" y="0"/>
            <a:chExt cx="6350000" cy="5499100"/>
          </a:xfrm>
        </p:grpSpPr>
        <p:sp>
          <p:nvSpPr>
            <p:cNvPr name="Freeform 15" id="15"/>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4"/>
              <a:stretch>
                <a:fillRect l="-17645" t="0" r="-17645" b="0"/>
              </a:stretch>
            </a:blipFill>
          </p:spPr>
        </p:sp>
      </p:grpSp>
      <p:sp>
        <p:nvSpPr>
          <p:cNvPr name="Freeform 16" id="16"/>
          <p:cNvSpPr/>
          <p:nvPr/>
        </p:nvSpPr>
        <p:spPr>
          <a:xfrm flipH="false" flipV="false" rot="0">
            <a:off x="6613799" y="3120081"/>
            <a:ext cx="8159706" cy="5759792"/>
          </a:xfrm>
          <a:custGeom>
            <a:avLst/>
            <a:gdLst/>
            <a:ahLst/>
            <a:cxnLst/>
            <a:rect r="r" b="b" t="t" l="l"/>
            <a:pathLst>
              <a:path h="5759792" w="8159706">
                <a:moveTo>
                  <a:pt x="0" y="0"/>
                </a:moveTo>
                <a:lnTo>
                  <a:pt x="8159705" y="0"/>
                </a:lnTo>
                <a:lnTo>
                  <a:pt x="8159705" y="5759792"/>
                </a:lnTo>
                <a:lnTo>
                  <a:pt x="0" y="5759792"/>
                </a:lnTo>
                <a:lnTo>
                  <a:pt x="0" y="0"/>
                </a:lnTo>
                <a:close/>
              </a:path>
            </a:pathLst>
          </a:custGeom>
          <a:blipFill>
            <a:blip r:embed="rId5"/>
            <a:stretch>
              <a:fillRect l="0" t="0" r="0" b="0"/>
            </a:stretch>
          </a:blipFill>
        </p:spPr>
      </p:sp>
      <p:sp>
        <p:nvSpPr>
          <p:cNvPr name="TextBox 17" id="17"/>
          <p:cNvSpPr txBox="true"/>
          <p:nvPr/>
        </p:nvSpPr>
        <p:spPr>
          <a:xfrm rot="0">
            <a:off x="297034" y="1053617"/>
            <a:ext cx="9941095" cy="1659255"/>
          </a:xfrm>
          <a:prstGeom prst="rect">
            <a:avLst/>
          </a:prstGeom>
        </p:spPr>
        <p:txBody>
          <a:bodyPr anchor="t" rtlCol="false" tIns="0" lIns="0" bIns="0" rIns="0">
            <a:spAutoFit/>
          </a:bodyPr>
          <a:lstStyle/>
          <a:p>
            <a:pPr algn="l">
              <a:lnSpc>
                <a:spcPts val="6434"/>
              </a:lnSpc>
            </a:pPr>
            <a:r>
              <a:rPr lang="en-US" sz="6499">
                <a:solidFill>
                  <a:srgbClr val="000000"/>
                </a:solidFill>
                <a:latin typeface="Open Sans Extra Bold"/>
                <a:ea typeface="Open Sans Extra Bold"/>
                <a:cs typeface="Open Sans Extra Bold"/>
                <a:sym typeface="Open Sans Extra Bold"/>
              </a:rPr>
              <a:t>METHODOLGY AND ANALYSIS</a:t>
            </a:r>
          </a:p>
        </p:txBody>
      </p:sp>
      <p:sp>
        <p:nvSpPr>
          <p:cNvPr name="TextBox 18" id="18"/>
          <p:cNvSpPr txBox="true"/>
          <p:nvPr/>
        </p:nvSpPr>
        <p:spPr>
          <a:xfrm rot="0">
            <a:off x="7537813" y="9121328"/>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Tree>
  </p:cSld>
  <p:clrMapOvr>
    <a:masterClrMapping/>
  </p:clrMapOvr>
</p:sld>
</file>

<file path=ppt/slides/slide27.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4572185" y="933613"/>
            <a:ext cx="8306665" cy="2627813"/>
            <a:chOff x="0" y="0"/>
            <a:chExt cx="2785942" cy="881333"/>
          </a:xfrm>
        </p:grpSpPr>
        <p:sp>
          <p:nvSpPr>
            <p:cNvPr name="Freeform 3" id="3"/>
            <p:cNvSpPr/>
            <p:nvPr/>
          </p:nvSpPr>
          <p:spPr>
            <a:xfrm flipH="false" flipV="false" rot="0">
              <a:off x="0" y="0"/>
              <a:ext cx="2785942" cy="881333"/>
            </a:xfrm>
            <a:custGeom>
              <a:avLst/>
              <a:gdLst/>
              <a:ahLst/>
              <a:cxnLst/>
              <a:rect r="r" b="b" t="t" l="l"/>
              <a:pathLst>
                <a:path h="881333" w="2785942">
                  <a:moveTo>
                    <a:pt x="14912" y="0"/>
                  </a:moveTo>
                  <a:lnTo>
                    <a:pt x="2771030" y="0"/>
                  </a:lnTo>
                  <a:cubicBezTo>
                    <a:pt x="2779265" y="0"/>
                    <a:pt x="2785942" y="6676"/>
                    <a:pt x="2785942" y="14912"/>
                  </a:cubicBezTo>
                  <a:lnTo>
                    <a:pt x="2785942" y="866420"/>
                  </a:lnTo>
                  <a:cubicBezTo>
                    <a:pt x="2785942" y="870375"/>
                    <a:pt x="2784371" y="874168"/>
                    <a:pt x="2781574" y="876965"/>
                  </a:cubicBezTo>
                  <a:cubicBezTo>
                    <a:pt x="2778777" y="879762"/>
                    <a:pt x="2774984" y="881333"/>
                    <a:pt x="2771030" y="881333"/>
                  </a:cubicBezTo>
                  <a:lnTo>
                    <a:pt x="14912" y="881333"/>
                  </a:lnTo>
                  <a:cubicBezTo>
                    <a:pt x="10957" y="881333"/>
                    <a:pt x="7164" y="879762"/>
                    <a:pt x="4368" y="876965"/>
                  </a:cubicBezTo>
                  <a:cubicBezTo>
                    <a:pt x="1571" y="874168"/>
                    <a:pt x="0" y="870375"/>
                    <a:pt x="0" y="866420"/>
                  </a:cubicBezTo>
                  <a:lnTo>
                    <a:pt x="0" y="14912"/>
                  </a:lnTo>
                  <a:cubicBezTo>
                    <a:pt x="0" y="6676"/>
                    <a:pt x="6676" y="0"/>
                    <a:pt x="14912" y="0"/>
                  </a:cubicBezTo>
                  <a:close/>
                </a:path>
              </a:pathLst>
            </a:custGeom>
            <a:solidFill>
              <a:srgbClr val="D8A21E"/>
            </a:solidFill>
          </p:spPr>
        </p:sp>
        <p:sp>
          <p:nvSpPr>
            <p:cNvPr name="TextBox 4" id="4"/>
            <p:cNvSpPr txBox="true"/>
            <p:nvPr/>
          </p:nvSpPr>
          <p:spPr>
            <a:xfrm>
              <a:off x="0" y="-38100"/>
              <a:ext cx="2785942" cy="919433"/>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343317" y="4390102"/>
            <a:ext cx="6973977" cy="6039464"/>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20122" t="0" r="-33833" b="0"/>
              </a:stretch>
            </a:blipFill>
          </p:spPr>
        </p:sp>
      </p:grpSp>
      <p:grpSp>
        <p:nvGrpSpPr>
          <p:cNvPr name="Group 7" id="7"/>
          <p:cNvGrpSpPr/>
          <p:nvPr/>
        </p:nvGrpSpPr>
        <p:grpSpPr>
          <a:xfrm rot="0">
            <a:off x="12657340" y="4390102"/>
            <a:ext cx="6973977" cy="6039464"/>
            <a:chOff x="0" y="0"/>
            <a:chExt cx="6350000" cy="5499100"/>
          </a:xfrm>
        </p:grpSpPr>
        <p:sp>
          <p:nvSpPr>
            <p:cNvPr name="Freeform 8" id="8"/>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3"/>
              <a:stretch>
                <a:fillRect l="0" t="-12577" r="0" b="-12577"/>
              </a:stretch>
            </a:blipFill>
          </p:spPr>
        </p:sp>
      </p:grpSp>
      <p:grpSp>
        <p:nvGrpSpPr>
          <p:cNvPr name="Group 9" id="9"/>
          <p:cNvGrpSpPr/>
          <p:nvPr/>
        </p:nvGrpSpPr>
        <p:grpSpPr>
          <a:xfrm rot="0">
            <a:off x="5630660" y="4390102"/>
            <a:ext cx="6973977" cy="6039464"/>
            <a:chOff x="0" y="0"/>
            <a:chExt cx="6350000" cy="5499100"/>
          </a:xfrm>
        </p:grpSpPr>
        <p:sp>
          <p:nvSpPr>
            <p:cNvPr name="Freeform 10" id="10"/>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4"/>
              <a:stretch>
                <a:fillRect l="-15358" t="0" r="-15358" b="0"/>
              </a:stretch>
            </a:blipFill>
          </p:spPr>
        </p:sp>
      </p:grpSp>
      <p:sp>
        <p:nvSpPr>
          <p:cNvPr name="Freeform 11" id="11"/>
          <p:cNvSpPr/>
          <p:nvPr/>
        </p:nvSpPr>
        <p:spPr>
          <a:xfrm flipH="false" flipV="false" rot="0">
            <a:off x="16974566" y="-1843985"/>
            <a:ext cx="3270359" cy="3258095"/>
          </a:xfrm>
          <a:custGeom>
            <a:avLst/>
            <a:gdLst/>
            <a:ahLst/>
            <a:cxnLst/>
            <a:rect r="r" b="b" t="t" l="l"/>
            <a:pathLst>
              <a:path h="3258095" w="3270359">
                <a:moveTo>
                  <a:pt x="0" y="0"/>
                </a:moveTo>
                <a:lnTo>
                  <a:pt x="3270359" y="0"/>
                </a:lnTo>
                <a:lnTo>
                  <a:pt x="3270359" y="3258095"/>
                </a:lnTo>
                <a:lnTo>
                  <a:pt x="0" y="3258095"/>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2" id="12"/>
          <p:cNvSpPr/>
          <p:nvPr/>
        </p:nvSpPr>
        <p:spPr>
          <a:xfrm flipH="false" flipV="false" rot="0">
            <a:off x="-1908967" y="-1843985"/>
            <a:ext cx="3270359" cy="3258095"/>
          </a:xfrm>
          <a:custGeom>
            <a:avLst/>
            <a:gdLst/>
            <a:ahLst/>
            <a:cxnLst/>
            <a:rect r="r" b="b" t="t" l="l"/>
            <a:pathLst>
              <a:path h="3258095" w="3270359">
                <a:moveTo>
                  <a:pt x="0" y="0"/>
                </a:moveTo>
                <a:lnTo>
                  <a:pt x="3270359" y="0"/>
                </a:lnTo>
                <a:lnTo>
                  <a:pt x="3270359" y="3258095"/>
                </a:lnTo>
                <a:lnTo>
                  <a:pt x="0" y="3258095"/>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AutoShape 13" id="13"/>
          <p:cNvSpPr/>
          <p:nvPr/>
        </p:nvSpPr>
        <p:spPr>
          <a:xfrm rot="0">
            <a:off x="0" y="2247520"/>
            <a:ext cx="2687502" cy="0"/>
          </a:xfrm>
          <a:prstGeom prst="line">
            <a:avLst/>
          </a:prstGeom>
          <a:ln cap="flat" w="95250">
            <a:solidFill>
              <a:srgbClr val="D8A21E"/>
            </a:solidFill>
            <a:prstDash val="solid"/>
            <a:headEnd type="none" len="sm" w="sm"/>
            <a:tailEnd type="none" len="sm" w="sm"/>
          </a:ln>
        </p:spPr>
      </p:sp>
      <p:sp>
        <p:nvSpPr>
          <p:cNvPr name="AutoShape 14" id="14"/>
          <p:cNvSpPr/>
          <p:nvPr/>
        </p:nvSpPr>
        <p:spPr>
          <a:xfrm rot="0">
            <a:off x="15600498" y="2247520"/>
            <a:ext cx="2687502" cy="0"/>
          </a:xfrm>
          <a:prstGeom prst="line">
            <a:avLst/>
          </a:prstGeom>
          <a:ln cap="flat" w="95250">
            <a:solidFill>
              <a:srgbClr val="D8A21E"/>
            </a:solidFill>
            <a:prstDash val="solid"/>
            <a:headEnd type="none" len="sm" w="sm"/>
            <a:tailEnd type="none" len="sm" w="sm"/>
          </a:ln>
        </p:spPr>
      </p:sp>
      <p:sp>
        <p:nvSpPr>
          <p:cNvPr name="TextBox 15" id="15"/>
          <p:cNvSpPr txBox="true"/>
          <p:nvPr/>
        </p:nvSpPr>
        <p:spPr>
          <a:xfrm rot="0">
            <a:off x="5020388" y="1576035"/>
            <a:ext cx="7410259" cy="1044749"/>
          </a:xfrm>
          <a:prstGeom prst="rect">
            <a:avLst/>
          </a:prstGeom>
        </p:spPr>
        <p:txBody>
          <a:bodyPr anchor="t" rtlCol="false" tIns="0" lIns="0" bIns="0" rIns="0">
            <a:spAutoFit/>
          </a:bodyPr>
          <a:lstStyle/>
          <a:p>
            <a:pPr algn="ctr">
              <a:lnSpc>
                <a:spcPts val="7848"/>
              </a:lnSpc>
            </a:pPr>
            <a:r>
              <a:rPr lang="en-US" sz="7928">
                <a:solidFill>
                  <a:srgbClr val="000000"/>
                </a:solidFill>
                <a:latin typeface="Open Sans Extra Bold"/>
                <a:ea typeface="Open Sans Extra Bold"/>
                <a:cs typeface="Open Sans Extra Bold"/>
                <a:sym typeface="Open Sans Extra Bold"/>
              </a:rPr>
              <a:t>RESULTS</a:t>
            </a:r>
          </a:p>
        </p:txBody>
      </p:sp>
    </p:spTree>
  </p:cSld>
  <p:clrMapOvr>
    <a:masterClrMapping/>
  </p:clrMapOvr>
</p:sld>
</file>

<file path=ppt/slides/slide28.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4631171" y="577537"/>
            <a:ext cx="11515986" cy="2382083"/>
            <a:chOff x="0" y="0"/>
            <a:chExt cx="3320468" cy="686839"/>
          </a:xfrm>
        </p:grpSpPr>
        <p:sp>
          <p:nvSpPr>
            <p:cNvPr name="Freeform 3" id="3"/>
            <p:cNvSpPr/>
            <p:nvPr/>
          </p:nvSpPr>
          <p:spPr>
            <a:xfrm flipH="false" flipV="false" rot="0">
              <a:off x="0" y="0"/>
              <a:ext cx="3320468" cy="686839"/>
            </a:xfrm>
            <a:custGeom>
              <a:avLst/>
              <a:gdLst/>
              <a:ahLst/>
              <a:cxnLst/>
              <a:rect r="r" b="b" t="t" l="l"/>
              <a:pathLst>
                <a:path h="686839" w="3320468">
                  <a:moveTo>
                    <a:pt x="10756" y="0"/>
                  </a:moveTo>
                  <a:lnTo>
                    <a:pt x="3309712" y="0"/>
                  </a:lnTo>
                  <a:cubicBezTo>
                    <a:pt x="3312564" y="0"/>
                    <a:pt x="3315301" y="1133"/>
                    <a:pt x="3317318" y="3150"/>
                  </a:cubicBezTo>
                  <a:cubicBezTo>
                    <a:pt x="3319335" y="5168"/>
                    <a:pt x="3320468" y="7904"/>
                    <a:pt x="3320468" y="10756"/>
                  </a:cubicBezTo>
                  <a:lnTo>
                    <a:pt x="3320468" y="676083"/>
                  </a:lnTo>
                  <a:cubicBezTo>
                    <a:pt x="3320468" y="682023"/>
                    <a:pt x="3315652" y="686839"/>
                    <a:pt x="3309712" y="686839"/>
                  </a:cubicBezTo>
                  <a:lnTo>
                    <a:pt x="10756" y="686839"/>
                  </a:lnTo>
                  <a:cubicBezTo>
                    <a:pt x="4816" y="686839"/>
                    <a:pt x="0" y="682023"/>
                    <a:pt x="0" y="676083"/>
                  </a:cubicBezTo>
                  <a:lnTo>
                    <a:pt x="0" y="10756"/>
                  </a:lnTo>
                  <a:cubicBezTo>
                    <a:pt x="0" y="4816"/>
                    <a:pt x="4816" y="0"/>
                    <a:pt x="10756" y="0"/>
                  </a:cubicBezTo>
                  <a:close/>
                </a:path>
              </a:pathLst>
            </a:custGeom>
            <a:solidFill>
              <a:srgbClr val="D8A21E"/>
            </a:solidFill>
          </p:spPr>
        </p:sp>
        <p:sp>
          <p:nvSpPr>
            <p:cNvPr name="TextBox 4" id="4"/>
            <p:cNvSpPr txBox="true"/>
            <p:nvPr/>
          </p:nvSpPr>
          <p:spPr>
            <a:xfrm>
              <a:off x="0" y="-38100"/>
              <a:ext cx="3320468" cy="724939"/>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573381" y="3120081"/>
            <a:ext cx="4677751" cy="4050932"/>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7" id="7"/>
          <p:cNvGrpSpPr/>
          <p:nvPr/>
        </p:nvGrpSpPr>
        <p:grpSpPr>
          <a:xfrm rot="0">
            <a:off x="-1573381" y="-910426"/>
            <a:ext cx="4483620" cy="3853111"/>
            <a:chOff x="0" y="0"/>
            <a:chExt cx="812800" cy="698500"/>
          </a:xfrm>
        </p:grpSpPr>
        <p:sp>
          <p:nvSpPr>
            <p:cNvPr name="Freeform 8" id="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9" id="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0" id="10"/>
          <p:cNvGrpSpPr/>
          <p:nvPr/>
        </p:nvGrpSpPr>
        <p:grpSpPr>
          <a:xfrm rot="0">
            <a:off x="-1527167" y="7344315"/>
            <a:ext cx="4483620" cy="3853111"/>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3" id="13"/>
          <p:cNvGrpSpPr/>
          <p:nvPr/>
        </p:nvGrpSpPr>
        <p:grpSpPr>
          <a:xfrm rot="-10800000">
            <a:off x="11865513" y="7751113"/>
            <a:ext cx="6070024" cy="2019359"/>
            <a:chOff x="0" y="0"/>
            <a:chExt cx="5168994" cy="1719607"/>
          </a:xfrm>
        </p:grpSpPr>
        <p:sp>
          <p:nvSpPr>
            <p:cNvPr name="Freeform 14" id="14"/>
            <p:cNvSpPr/>
            <p:nvPr/>
          </p:nvSpPr>
          <p:spPr>
            <a:xfrm flipH="false" flipV="false" rot="0">
              <a:off x="0" y="0"/>
              <a:ext cx="5168994" cy="1719607"/>
            </a:xfrm>
            <a:custGeom>
              <a:avLst/>
              <a:gdLst/>
              <a:ahLst/>
              <a:cxnLst/>
              <a:rect r="r" b="b" t="t" l="l"/>
              <a:pathLst>
                <a:path h="1719607" w="5168994">
                  <a:moveTo>
                    <a:pt x="5005164" y="0"/>
                  </a:moveTo>
                  <a:lnTo>
                    <a:pt x="0" y="0"/>
                  </a:lnTo>
                  <a:lnTo>
                    <a:pt x="0" y="1719607"/>
                  </a:lnTo>
                  <a:lnTo>
                    <a:pt x="76200" y="1719607"/>
                  </a:lnTo>
                  <a:lnTo>
                    <a:pt x="76200" y="76200"/>
                  </a:lnTo>
                  <a:lnTo>
                    <a:pt x="5168994" y="76200"/>
                  </a:lnTo>
                  <a:lnTo>
                    <a:pt x="5168994" y="0"/>
                  </a:lnTo>
                  <a:close/>
                </a:path>
              </a:pathLst>
            </a:custGeom>
            <a:solidFill>
              <a:srgbClr val="D8A21E"/>
            </a:solidFill>
          </p:spPr>
        </p:sp>
      </p:grpSp>
      <p:sp>
        <p:nvSpPr>
          <p:cNvPr name="Freeform 15" id="15"/>
          <p:cNvSpPr/>
          <p:nvPr/>
        </p:nvSpPr>
        <p:spPr>
          <a:xfrm flipH="false" flipV="false" rot="0">
            <a:off x="17259300" y="-550791"/>
            <a:ext cx="2401969" cy="2392962"/>
          </a:xfrm>
          <a:custGeom>
            <a:avLst/>
            <a:gdLst/>
            <a:ahLst/>
            <a:cxnLst/>
            <a:rect r="r" b="b" t="t" l="l"/>
            <a:pathLst>
              <a:path h="2392962" w="2401969">
                <a:moveTo>
                  <a:pt x="0" y="0"/>
                </a:moveTo>
                <a:lnTo>
                  <a:pt x="2401969" y="0"/>
                </a:lnTo>
                <a:lnTo>
                  <a:pt x="2401969" y="2392962"/>
                </a:lnTo>
                <a:lnTo>
                  <a:pt x="0" y="23929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6" id="16"/>
          <p:cNvSpPr/>
          <p:nvPr/>
        </p:nvSpPr>
        <p:spPr>
          <a:xfrm flipH="false" flipV="false" rot="0">
            <a:off x="5455453" y="4501247"/>
            <a:ext cx="11982581" cy="4769623"/>
          </a:xfrm>
          <a:custGeom>
            <a:avLst/>
            <a:gdLst/>
            <a:ahLst/>
            <a:cxnLst/>
            <a:rect r="r" b="b" t="t" l="l"/>
            <a:pathLst>
              <a:path h="4769623" w="11982581">
                <a:moveTo>
                  <a:pt x="0" y="0"/>
                </a:moveTo>
                <a:lnTo>
                  <a:pt x="11982581" y="0"/>
                </a:lnTo>
                <a:lnTo>
                  <a:pt x="11982581" y="4769624"/>
                </a:lnTo>
                <a:lnTo>
                  <a:pt x="0" y="4769624"/>
                </a:lnTo>
                <a:lnTo>
                  <a:pt x="0" y="0"/>
                </a:lnTo>
                <a:close/>
              </a:path>
            </a:pathLst>
          </a:custGeom>
          <a:blipFill>
            <a:blip r:embed="rId5"/>
            <a:stretch>
              <a:fillRect l="0" t="0" r="0" b="0"/>
            </a:stretch>
          </a:blipFill>
        </p:spPr>
      </p:sp>
      <p:sp>
        <p:nvSpPr>
          <p:cNvPr name="TextBox 17" id="17"/>
          <p:cNvSpPr txBox="true"/>
          <p:nvPr/>
        </p:nvSpPr>
        <p:spPr>
          <a:xfrm rot="0">
            <a:off x="4989400" y="748987"/>
            <a:ext cx="10799527" cy="2210633"/>
          </a:xfrm>
          <a:prstGeom prst="rect">
            <a:avLst/>
          </a:prstGeom>
        </p:spPr>
        <p:txBody>
          <a:bodyPr anchor="t" rtlCol="false" tIns="0" lIns="0" bIns="0" rIns="0">
            <a:spAutoFit/>
          </a:bodyPr>
          <a:lstStyle/>
          <a:p>
            <a:pPr algn="ctr">
              <a:lnSpc>
                <a:spcPts val="8516"/>
              </a:lnSpc>
            </a:pPr>
            <a:r>
              <a:rPr lang="en-US" sz="8602">
                <a:solidFill>
                  <a:srgbClr val="000000"/>
                </a:solidFill>
                <a:latin typeface="Open Sans Extra Bold"/>
                <a:ea typeface="Open Sans Extra Bold"/>
                <a:cs typeface="Open Sans Extra Bold"/>
                <a:sym typeface="Open Sans Extra Bold"/>
              </a:rPr>
              <a:t>B300 MIX TESTS RESULTS </a:t>
            </a:r>
          </a:p>
        </p:txBody>
      </p:sp>
      <p:sp>
        <p:nvSpPr>
          <p:cNvPr name="TextBox 18" id="18"/>
          <p:cNvSpPr txBox="true"/>
          <p:nvPr/>
        </p:nvSpPr>
        <p:spPr>
          <a:xfrm rot="0">
            <a:off x="5240213" y="9620929"/>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
        <p:nvSpPr>
          <p:cNvPr name="TextBox 19" id="19"/>
          <p:cNvSpPr txBox="true"/>
          <p:nvPr/>
        </p:nvSpPr>
        <p:spPr>
          <a:xfrm rot="0">
            <a:off x="9139238" y="4274503"/>
            <a:ext cx="9525" cy="1566544"/>
          </a:xfrm>
          <a:prstGeom prst="rect">
            <a:avLst/>
          </a:prstGeom>
        </p:spPr>
        <p:txBody>
          <a:bodyPr anchor="t" rtlCol="false" tIns="0" lIns="0" bIns="0" rIns="0">
            <a:spAutoFit/>
          </a:bodyPr>
          <a:lstStyle/>
          <a:p>
            <a:pPr algn="ctr">
              <a:lnSpc>
                <a:spcPts val="12880"/>
              </a:lnSpc>
            </a:pPr>
          </a:p>
        </p:txBody>
      </p:sp>
      <p:sp>
        <p:nvSpPr>
          <p:cNvPr name="TextBox 20" id="20"/>
          <p:cNvSpPr txBox="true"/>
          <p:nvPr/>
        </p:nvSpPr>
        <p:spPr>
          <a:xfrm rot="0">
            <a:off x="4631171" y="3211614"/>
            <a:ext cx="5924848" cy="887095"/>
          </a:xfrm>
          <a:prstGeom prst="rect">
            <a:avLst/>
          </a:prstGeom>
        </p:spPr>
        <p:txBody>
          <a:bodyPr anchor="t" rtlCol="false" tIns="0" lIns="0" bIns="0" rIns="0">
            <a:spAutoFit/>
          </a:bodyPr>
          <a:lstStyle/>
          <a:p>
            <a:pPr algn="ctr" marL="1122679" indent="-561340" lvl="1">
              <a:lnSpc>
                <a:spcPts val="7279"/>
              </a:lnSpc>
              <a:buFont typeface="Arial"/>
              <a:buChar char="•"/>
            </a:pPr>
            <a:r>
              <a:rPr lang="en-US" sz="5199">
                <a:solidFill>
                  <a:srgbClr val="000000"/>
                </a:solidFill>
                <a:latin typeface="Open Sans Bold"/>
                <a:ea typeface="Open Sans Bold"/>
                <a:cs typeface="Open Sans Bold"/>
                <a:sym typeface="Open Sans Bold"/>
              </a:rPr>
              <a:t>B300 (0% WW):</a:t>
            </a:r>
          </a:p>
        </p:txBody>
      </p:sp>
    </p:spTree>
  </p:cSld>
  <p:clrMapOvr>
    <a:masterClrMapping/>
  </p:clrMapOvr>
</p:sld>
</file>

<file path=ppt/slides/slide29.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4631171" y="577537"/>
            <a:ext cx="11515986" cy="2382083"/>
            <a:chOff x="0" y="0"/>
            <a:chExt cx="3320468" cy="686839"/>
          </a:xfrm>
        </p:grpSpPr>
        <p:sp>
          <p:nvSpPr>
            <p:cNvPr name="Freeform 3" id="3"/>
            <p:cNvSpPr/>
            <p:nvPr/>
          </p:nvSpPr>
          <p:spPr>
            <a:xfrm flipH="false" flipV="false" rot="0">
              <a:off x="0" y="0"/>
              <a:ext cx="3320468" cy="686839"/>
            </a:xfrm>
            <a:custGeom>
              <a:avLst/>
              <a:gdLst/>
              <a:ahLst/>
              <a:cxnLst/>
              <a:rect r="r" b="b" t="t" l="l"/>
              <a:pathLst>
                <a:path h="686839" w="3320468">
                  <a:moveTo>
                    <a:pt x="10756" y="0"/>
                  </a:moveTo>
                  <a:lnTo>
                    <a:pt x="3309712" y="0"/>
                  </a:lnTo>
                  <a:cubicBezTo>
                    <a:pt x="3312564" y="0"/>
                    <a:pt x="3315301" y="1133"/>
                    <a:pt x="3317318" y="3150"/>
                  </a:cubicBezTo>
                  <a:cubicBezTo>
                    <a:pt x="3319335" y="5168"/>
                    <a:pt x="3320468" y="7904"/>
                    <a:pt x="3320468" y="10756"/>
                  </a:cubicBezTo>
                  <a:lnTo>
                    <a:pt x="3320468" y="676083"/>
                  </a:lnTo>
                  <a:cubicBezTo>
                    <a:pt x="3320468" y="682023"/>
                    <a:pt x="3315652" y="686839"/>
                    <a:pt x="3309712" y="686839"/>
                  </a:cubicBezTo>
                  <a:lnTo>
                    <a:pt x="10756" y="686839"/>
                  </a:lnTo>
                  <a:cubicBezTo>
                    <a:pt x="4816" y="686839"/>
                    <a:pt x="0" y="682023"/>
                    <a:pt x="0" y="676083"/>
                  </a:cubicBezTo>
                  <a:lnTo>
                    <a:pt x="0" y="10756"/>
                  </a:lnTo>
                  <a:cubicBezTo>
                    <a:pt x="0" y="4816"/>
                    <a:pt x="4816" y="0"/>
                    <a:pt x="10756" y="0"/>
                  </a:cubicBezTo>
                  <a:close/>
                </a:path>
              </a:pathLst>
            </a:custGeom>
            <a:solidFill>
              <a:srgbClr val="D8A21E"/>
            </a:solidFill>
          </p:spPr>
        </p:sp>
        <p:sp>
          <p:nvSpPr>
            <p:cNvPr name="TextBox 4" id="4"/>
            <p:cNvSpPr txBox="true"/>
            <p:nvPr/>
          </p:nvSpPr>
          <p:spPr>
            <a:xfrm>
              <a:off x="0" y="-38100"/>
              <a:ext cx="3320468" cy="724939"/>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573381" y="3120081"/>
            <a:ext cx="4677751" cy="4050932"/>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7" id="7"/>
          <p:cNvGrpSpPr/>
          <p:nvPr/>
        </p:nvGrpSpPr>
        <p:grpSpPr>
          <a:xfrm rot="0">
            <a:off x="-1573381" y="-910426"/>
            <a:ext cx="4483620" cy="3853111"/>
            <a:chOff x="0" y="0"/>
            <a:chExt cx="812800" cy="698500"/>
          </a:xfrm>
        </p:grpSpPr>
        <p:sp>
          <p:nvSpPr>
            <p:cNvPr name="Freeform 8" id="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9" id="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0" id="10"/>
          <p:cNvGrpSpPr/>
          <p:nvPr/>
        </p:nvGrpSpPr>
        <p:grpSpPr>
          <a:xfrm rot="0">
            <a:off x="-1527167" y="7344315"/>
            <a:ext cx="4483620" cy="3853111"/>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3" id="13"/>
          <p:cNvGrpSpPr/>
          <p:nvPr/>
        </p:nvGrpSpPr>
        <p:grpSpPr>
          <a:xfrm rot="-10800000">
            <a:off x="11865513" y="7751113"/>
            <a:ext cx="6070024" cy="2019359"/>
            <a:chOff x="0" y="0"/>
            <a:chExt cx="5168994" cy="1719607"/>
          </a:xfrm>
        </p:grpSpPr>
        <p:sp>
          <p:nvSpPr>
            <p:cNvPr name="Freeform 14" id="14"/>
            <p:cNvSpPr/>
            <p:nvPr/>
          </p:nvSpPr>
          <p:spPr>
            <a:xfrm flipH="false" flipV="false" rot="0">
              <a:off x="0" y="0"/>
              <a:ext cx="5168994" cy="1719607"/>
            </a:xfrm>
            <a:custGeom>
              <a:avLst/>
              <a:gdLst/>
              <a:ahLst/>
              <a:cxnLst/>
              <a:rect r="r" b="b" t="t" l="l"/>
              <a:pathLst>
                <a:path h="1719607" w="5168994">
                  <a:moveTo>
                    <a:pt x="5005164" y="0"/>
                  </a:moveTo>
                  <a:lnTo>
                    <a:pt x="0" y="0"/>
                  </a:lnTo>
                  <a:lnTo>
                    <a:pt x="0" y="1719607"/>
                  </a:lnTo>
                  <a:lnTo>
                    <a:pt x="76200" y="1719607"/>
                  </a:lnTo>
                  <a:lnTo>
                    <a:pt x="76200" y="76200"/>
                  </a:lnTo>
                  <a:lnTo>
                    <a:pt x="5168994" y="76200"/>
                  </a:lnTo>
                  <a:lnTo>
                    <a:pt x="5168994" y="0"/>
                  </a:lnTo>
                  <a:close/>
                </a:path>
              </a:pathLst>
            </a:custGeom>
            <a:solidFill>
              <a:srgbClr val="D8A21E"/>
            </a:solidFill>
          </p:spPr>
        </p:sp>
      </p:grpSp>
      <p:sp>
        <p:nvSpPr>
          <p:cNvPr name="Freeform 15" id="15"/>
          <p:cNvSpPr/>
          <p:nvPr/>
        </p:nvSpPr>
        <p:spPr>
          <a:xfrm flipH="false" flipV="false" rot="0">
            <a:off x="17259300" y="-550791"/>
            <a:ext cx="2401969" cy="2392962"/>
          </a:xfrm>
          <a:custGeom>
            <a:avLst/>
            <a:gdLst/>
            <a:ahLst/>
            <a:cxnLst/>
            <a:rect r="r" b="b" t="t" l="l"/>
            <a:pathLst>
              <a:path h="2392962" w="2401969">
                <a:moveTo>
                  <a:pt x="0" y="0"/>
                </a:moveTo>
                <a:lnTo>
                  <a:pt x="2401969" y="0"/>
                </a:lnTo>
                <a:lnTo>
                  <a:pt x="2401969" y="2392962"/>
                </a:lnTo>
                <a:lnTo>
                  <a:pt x="0" y="23929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6" id="16"/>
          <p:cNvSpPr/>
          <p:nvPr/>
        </p:nvSpPr>
        <p:spPr>
          <a:xfrm flipH="false" flipV="false" rot="0">
            <a:off x="5619383" y="4441609"/>
            <a:ext cx="11639917" cy="4816691"/>
          </a:xfrm>
          <a:custGeom>
            <a:avLst/>
            <a:gdLst/>
            <a:ahLst/>
            <a:cxnLst/>
            <a:rect r="r" b="b" t="t" l="l"/>
            <a:pathLst>
              <a:path h="4816691" w="11639917">
                <a:moveTo>
                  <a:pt x="0" y="0"/>
                </a:moveTo>
                <a:lnTo>
                  <a:pt x="11639917" y="0"/>
                </a:lnTo>
                <a:lnTo>
                  <a:pt x="11639917" y="4816691"/>
                </a:lnTo>
                <a:lnTo>
                  <a:pt x="0" y="4816691"/>
                </a:lnTo>
                <a:lnTo>
                  <a:pt x="0" y="0"/>
                </a:lnTo>
                <a:close/>
              </a:path>
            </a:pathLst>
          </a:custGeom>
          <a:blipFill>
            <a:blip r:embed="rId5"/>
            <a:stretch>
              <a:fillRect l="-6164" t="0" r="-5182" b="0"/>
            </a:stretch>
          </a:blipFill>
        </p:spPr>
      </p:sp>
      <p:sp>
        <p:nvSpPr>
          <p:cNvPr name="TextBox 17" id="17"/>
          <p:cNvSpPr txBox="true"/>
          <p:nvPr/>
        </p:nvSpPr>
        <p:spPr>
          <a:xfrm rot="0">
            <a:off x="4989400" y="748987"/>
            <a:ext cx="10799527" cy="2210633"/>
          </a:xfrm>
          <a:prstGeom prst="rect">
            <a:avLst/>
          </a:prstGeom>
        </p:spPr>
        <p:txBody>
          <a:bodyPr anchor="t" rtlCol="false" tIns="0" lIns="0" bIns="0" rIns="0">
            <a:spAutoFit/>
          </a:bodyPr>
          <a:lstStyle/>
          <a:p>
            <a:pPr algn="ctr">
              <a:lnSpc>
                <a:spcPts val="8516"/>
              </a:lnSpc>
            </a:pPr>
            <a:r>
              <a:rPr lang="en-US" sz="8602">
                <a:solidFill>
                  <a:srgbClr val="000000"/>
                </a:solidFill>
                <a:latin typeface="Open Sans Extra Bold"/>
                <a:ea typeface="Open Sans Extra Bold"/>
                <a:cs typeface="Open Sans Extra Bold"/>
                <a:sym typeface="Open Sans Extra Bold"/>
              </a:rPr>
              <a:t>B300 MIX TESTS RESULTS </a:t>
            </a:r>
          </a:p>
        </p:txBody>
      </p:sp>
      <p:sp>
        <p:nvSpPr>
          <p:cNvPr name="TextBox 18" id="18"/>
          <p:cNvSpPr txBox="true"/>
          <p:nvPr/>
        </p:nvSpPr>
        <p:spPr>
          <a:xfrm rot="0">
            <a:off x="5240213" y="9620929"/>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
        <p:nvSpPr>
          <p:cNvPr name="TextBox 19" id="19"/>
          <p:cNvSpPr txBox="true"/>
          <p:nvPr/>
        </p:nvSpPr>
        <p:spPr>
          <a:xfrm rot="0">
            <a:off x="9139238" y="4274503"/>
            <a:ext cx="9525" cy="1566544"/>
          </a:xfrm>
          <a:prstGeom prst="rect">
            <a:avLst/>
          </a:prstGeom>
        </p:spPr>
        <p:txBody>
          <a:bodyPr anchor="t" rtlCol="false" tIns="0" lIns="0" bIns="0" rIns="0">
            <a:spAutoFit/>
          </a:bodyPr>
          <a:lstStyle/>
          <a:p>
            <a:pPr algn="ctr">
              <a:lnSpc>
                <a:spcPts val="12880"/>
              </a:lnSpc>
            </a:pPr>
          </a:p>
        </p:txBody>
      </p:sp>
      <p:sp>
        <p:nvSpPr>
          <p:cNvPr name="TextBox 20" id="20"/>
          <p:cNvSpPr txBox="true"/>
          <p:nvPr/>
        </p:nvSpPr>
        <p:spPr>
          <a:xfrm rot="0">
            <a:off x="4631171" y="3211614"/>
            <a:ext cx="6301829" cy="887095"/>
          </a:xfrm>
          <a:prstGeom prst="rect">
            <a:avLst/>
          </a:prstGeom>
        </p:spPr>
        <p:txBody>
          <a:bodyPr anchor="t" rtlCol="false" tIns="0" lIns="0" bIns="0" rIns="0">
            <a:spAutoFit/>
          </a:bodyPr>
          <a:lstStyle/>
          <a:p>
            <a:pPr algn="ctr" marL="1122679" indent="-561340" lvl="1">
              <a:lnSpc>
                <a:spcPts val="7279"/>
              </a:lnSpc>
              <a:buFont typeface="Arial"/>
              <a:buChar char="•"/>
            </a:pPr>
            <a:r>
              <a:rPr lang="en-US" sz="5199">
                <a:solidFill>
                  <a:srgbClr val="000000"/>
                </a:solidFill>
                <a:latin typeface="Open Sans Bold"/>
                <a:ea typeface="Open Sans Bold"/>
                <a:cs typeface="Open Sans Bold"/>
                <a:sym typeface="Open Sans Bold"/>
              </a:rPr>
              <a:t>B300 (50% WW):</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4662195" y="1245375"/>
            <a:ext cx="9901408" cy="1333084"/>
            <a:chOff x="0" y="0"/>
            <a:chExt cx="2923795" cy="393648"/>
          </a:xfrm>
        </p:grpSpPr>
        <p:sp>
          <p:nvSpPr>
            <p:cNvPr name="Freeform 3" id="3"/>
            <p:cNvSpPr/>
            <p:nvPr/>
          </p:nvSpPr>
          <p:spPr>
            <a:xfrm flipH="false" flipV="false" rot="0">
              <a:off x="0" y="0"/>
              <a:ext cx="2923795" cy="393648"/>
            </a:xfrm>
            <a:custGeom>
              <a:avLst/>
              <a:gdLst/>
              <a:ahLst/>
              <a:cxnLst/>
              <a:rect r="r" b="b" t="t" l="l"/>
              <a:pathLst>
                <a:path h="393648" w="2923795">
                  <a:moveTo>
                    <a:pt x="12510" y="0"/>
                  </a:moveTo>
                  <a:lnTo>
                    <a:pt x="2911285" y="0"/>
                  </a:lnTo>
                  <a:cubicBezTo>
                    <a:pt x="2918194" y="0"/>
                    <a:pt x="2923795" y="5601"/>
                    <a:pt x="2923795" y="12510"/>
                  </a:cubicBezTo>
                  <a:lnTo>
                    <a:pt x="2923795" y="381137"/>
                  </a:lnTo>
                  <a:cubicBezTo>
                    <a:pt x="2923795" y="388046"/>
                    <a:pt x="2918194" y="393648"/>
                    <a:pt x="2911285" y="393648"/>
                  </a:cubicBezTo>
                  <a:lnTo>
                    <a:pt x="12510" y="393648"/>
                  </a:lnTo>
                  <a:cubicBezTo>
                    <a:pt x="9192" y="393648"/>
                    <a:pt x="6010" y="392330"/>
                    <a:pt x="3664" y="389983"/>
                  </a:cubicBezTo>
                  <a:cubicBezTo>
                    <a:pt x="1318" y="387637"/>
                    <a:pt x="0" y="384455"/>
                    <a:pt x="0" y="381137"/>
                  </a:cubicBezTo>
                  <a:lnTo>
                    <a:pt x="0" y="12510"/>
                  </a:lnTo>
                  <a:cubicBezTo>
                    <a:pt x="0" y="5601"/>
                    <a:pt x="5601" y="0"/>
                    <a:pt x="12510" y="0"/>
                  </a:cubicBezTo>
                  <a:close/>
                </a:path>
              </a:pathLst>
            </a:custGeom>
            <a:solidFill>
              <a:srgbClr val="D8A21E"/>
            </a:solidFill>
          </p:spPr>
        </p:sp>
        <p:sp>
          <p:nvSpPr>
            <p:cNvPr name="TextBox 4" id="4"/>
            <p:cNvSpPr txBox="true"/>
            <p:nvPr/>
          </p:nvSpPr>
          <p:spPr>
            <a:xfrm>
              <a:off x="0" y="-38100"/>
              <a:ext cx="2923795" cy="431748"/>
            </a:xfrm>
            <a:prstGeom prst="rect">
              <a:avLst/>
            </a:prstGeom>
          </p:spPr>
          <p:txBody>
            <a:bodyPr anchor="ctr" rtlCol="false" tIns="50800" lIns="50800" bIns="50800" rIns="50800"/>
            <a:lstStyle/>
            <a:p>
              <a:pPr algn="ctr">
                <a:lnSpc>
                  <a:spcPts val="2659"/>
                </a:lnSpc>
              </a:pPr>
            </a:p>
          </p:txBody>
        </p:sp>
      </p:grpSp>
      <p:sp>
        <p:nvSpPr>
          <p:cNvPr name="TextBox 5" id="5"/>
          <p:cNvSpPr txBox="true"/>
          <p:nvPr/>
        </p:nvSpPr>
        <p:spPr>
          <a:xfrm rot="0">
            <a:off x="4956508" y="1544482"/>
            <a:ext cx="9312781" cy="858696"/>
          </a:xfrm>
          <a:prstGeom prst="rect">
            <a:avLst/>
          </a:prstGeom>
        </p:spPr>
        <p:txBody>
          <a:bodyPr anchor="t" rtlCol="false" tIns="0" lIns="0" bIns="0" rIns="0">
            <a:spAutoFit/>
          </a:bodyPr>
          <a:lstStyle/>
          <a:p>
            <a:pPr algn="ctr">
              <a:lnSpc>
                <a:spcPts val="6417"/>
              </a:lnSpc>
            </a:pPr>
            <a:r>
              <a:rPr lang="en-US" sz="6482">
                <a:solidFill>
                  <a:srgbClr val="000000"/>
                </a:solidFill>
                <a:latin typeface="Open Sans Extra Bold"/>
                <a:ea typeface="Open Sans Extra Bold"/>
                <a:cs typeface="Open Sans Extra Bold"/>
                <a:sym typeface="Open Sans Extra Bold"/>
              </a:rPr>
              <a:t>ABSTRACT</a:t>
            </a:r>
          </a:p>
        </p:txBody>
      </p:sp>
      <p:grpSp>
        <p:nvGrpSpPr>
          <p:cNvPr name="Group 6" id="6"/>
          <p:cNvGrpSpPr/>
          <p:nvPr/>
        </p:nvGrpSpPr>
        <p:grpSpPr>
          <a:xfrm rot="0">
            <a:off x="-785573" y="-2207463"/>
            <a:ext cx="2976229" cy="2557697"/>
            <a:chOff x="0" y="0"/>
            <a:chExt cx="812800" cy="698500"/>
          </a:xfrm>
        </p:grpSpPr>
        <p:sp>
          <p:nvSpPr>
            <p:cNvPr name="Freeform 7" id="7"/>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8" id="8"/>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9" id="9"/>
          <p:cNvGrpSpPr/>
          <p:nvPr/>
        </p:nvGrpSpPr>
        <p:grpSpPr>
          <a:xfrm rot="0">
            <a:off x="-920269" y="506564"/>
            <a:ext cx="3245620" cy="2810707"/>
            <a:chOff x="0" y="0"/>
            <a:chExt cx="6350000" cy="5499100"/>
          </a:xfrm>
        </p:grpSpPr>
        <p:sp>
          <p:nvSpPr>
            <p:cNvPr name="Freeform 10" id="10"/>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11" id="11"/>
          <p:cNvGrpSpPr/>
          <p:nvPr/>
        </p:nvGrpSpPr>
        <p:grpSpPr>
          <a:xfrm rot="0">
            <a:off x="1656089" y="-1025751"/>
            <a:ext cx="3335294" cy="2866268"/>
            <a:chOff x="0" y="0"/>
            <a:chExt cx="812800" cy="698500"/>
          </a:xfrm>
        </p:grpSpPr>
        <p:sp>
          <p:nvSpPr>
            <p:cNvPr name="Freeform 12" id="12"/>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151515"/>
            </a:solidFill>
          </p:spPr>
        </p:sp>
        <p:sp>
          <p:nvSpPr>
            <p:cNvPr name="TextBox 13" id="13"/>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4" id="14"/>
          <p:cNvGrpSpPr/>
          <p:nvPr/>
        </p:nvGrpSpPr>
        <p:grpSpPr>
          <a:xfrm rot="0">
            <a:off x="-1313759" y="3460146"/>
            <a:ext cx="3743886" cy="3217402"/>
            <a:chOff x="0" y="0"/>
            <a:chExt cx="812800" cy="698500"/>
          </a:xfrm>
        </p:grpSpPr>
        <p:sp>
          <p:nvSpPr>
            <p:cNvPr name="Freeform 15" id="15"/>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16" id="16"/>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17" id="17"/>
          <p:cNvSpPr/>
          <p:nvPr/>
        </p:nvSpPr>
        <p:spPr>
          <a:xfrm rot="0">
            <a:off x="13453584" y="9563100"/>
            <a:ext cx="4834416" cy="0"/>
          </a:xfrm>
          <a:prstGeom prst="line">
            <a:avLst/>
          </a:prstGeom>
          <a:ln cap="flat" w="95250">
            <a:solidFill>
              <a:srgbClr val="D8A21E"/>
            </a:solidFill>
            <a:prstDash val="solid"/>
            <a:headEnd type="none" len="sm" w="sm"/>
            <a:tailEnd type="none" len="sm" w="sm"/>
          </a:ln>
        </p:spPr>
      </p:sp>
      <p:sp>
        <p:nvSpPr>
          <p:cNvPr name="AutoShape 18" id="18"/>
          <p:cNvSpPr/>
          <p:nvPr/>
        </p:nvSpPr>
        <p:spPr>
          <a:xfrm rot="0">
            <a:off x="-172221" y="9610725"/>
            <a:ext cx="4834416" cy="0"/>
          </a:xfrm>
          <a:prstGeom prst="line">
            <a:avLst/>
          </a:prstGeom>
          <a:ln cap="flat" w="95250">
            <a:solidFill>
              <a:srgbClr val="D8A21E"/>
            </a:solidFill>
            <a:prstDash val="solid"/>
            <a:headEnd type="none" len="sm" w="sm"/>
            <a:tailEnd type="none" len="sm" w="sm"/>
          </a:ln>
        </p:spPr>
      </p:sp>
      <p:sp>
        <p:nvSpPr>
          <p:cNvPr name="TextBox 19" id="19"/>
          <p:cNvSpPr txBox="true"/>
          <p:nvPr/>
        </p:nvSpPr>
        <p:spPr>
          <a:xfrm rot="0">
            <a:off x="4662195" y="2879090"/>
            <a:ext cx="13178193" cy="6779260"/>
          </a:xfrm>
          <a:prstGeom prst="rect">
            <a:avLst/>
          </a:prstGeom>
        </p:spPr>
        <p:txBody>
          <a:bodyPr anchor="t" rtlCol="false" tIns="0" lIns="0" bIns="0" rIns="0">
            <a:spAutoFit/>
          </a:bodyPr>
          <a:lstStyle/>
          <a:p>
            <a:pPr algn="just" marL="669291" indent="-334646" lvl="1">
              <a:lnSpc>
                <a:spcPts val="4340"/>
              </a:lnSpc>
              <a:buFont typeface="Arial"/>
              <a:buChar char="•"/>
            </a:pPr>
            <a:r>
              <a:rPr lang="en-US" sz="3100">
                <a:solidFill>
                  <a:srgbClr val="000000"/>
                </a:solidFill>
                <a:latin typeface="Canva Sans"/>
                <a:ea typeface="Canva Sans"/>
                <a:cs typeface="Canva Sans"/>
                <a:sym typeface="Canva Sans"/>
              </a:rPr>
              <a:t>Self-healing concrete aims to </a:t>
            </a:r>
            <a:r>
              <a:rPr lang="en-US" sz="3100">
                <a:solidFill>
                  <a:srgbClr val="FF3131"/>
                </a:solidFill>
                <a:latin typeface="Canva Sans Italics"/>
                <a:ea typeface="Canva Sans Italics"/>
                <a:cs typeface="Canva Sans Italics"/>
                <a:sym typeface="Canva Sans Italics"/>
              </a:rPr>
              <a:t>reduce cracks, minimize crack width, and maintain structural integrity without compromising strength</a:t>
            </a:r>
            <a:r>
              <a:rPr lang="en-US" sz="3100">
                <a:solidFill>
                  <a:srgbClr val="000000"/>
                </a:solidFill>
                <a:latin typeface="Canva Sans"/>
                <a:ea typeface="Canva Sans"/>
                <a:cs typeface="Canva Sans"/>
                <a:sym typeface="Canva Sans"/>
              </a:rPr>
              <a:t>, thereby </a:t>
            </a:r>
            <a:r>
              <a:rPr lang="en-US" sz="3100">
                <a:solidFill>
                  <a:srgbClr val="FF3131"/>
                </a:solidFill>
                <a:latin typeface="Canva Sans Italics"/>
                <a:ea typeface="Canva Sans Italics"/>
                <a:cs typeface="Canva Sans Italics"/>
                <a:sym typeface="Canva Sans Italics"/>
              </a:rPr>
              <a:t>extending the lifespan and reducing maintenance costs</a:t>
            </a:r>
            <a:r>
              <a:rPr lang="en-US" sz="3100">
                <a:solidFill>
                  <a:srgbClr val="000000"/>
                </a:solidFill>
                <a:latin typeface="Canva Sans"/>
                <a:ea typeface="Canva Sans"/>
                <a:cs typeface="Canva Sans"/>
                <a:sym typeface="Canva Sans"/>
              </a:rPr>
              <a:t>.</a:t>
            </a:r>
          </a:p>
          <a:p>
            <a:pPr algn="just" marL="669291" indent="-334646" lvl="1">
              <a:lnSpc>
                <a:spcPts val="4340"/>
              </a:lnSpc>
              <a:buFont typeface="Arial"/>
              <a:buChar char="•"/>
            </a:pPr>
            <a:r>
              <a:rPr lang="en-US" sz="3100">
                <a:solidFill>
                  <a:srgbClr val="000000"/>
                </a:solidFill>
                <a:latin typeface="Canva Sans"/>
                <a:ea typeface="Canva Sans"/>
                <a:cs typeface="Canva Sans"/>
                <a:sym typeface="Canva Sans"/>
              </a:rPr>
              <a:t>In this study, we used wastewater containing bacteria from a WWTP in Nablus, Palestine, in various mixing percentages in our concrete samples. We conducted tests on compressive and tensile strength, flexural strength, and abrasion, comparing results with standard specifications. </a:t>
            </a:r>
          </a:p>
          <a:p>
            <a:pPr algn="just" marL="669291" indent="-334646" lvl="1">
              <a:lnSpc>
                <a:spcPts val="4340"/>
              </a:lnSpc>
              <a:buFont typeface="Arial"/>
              <a:buChar char="•"/>
            </a:pPr>
            <a:r>
              <a:rPr lang="en-US" sz="3100">
                <a:solidFill>
                  <a:srgbClr val="000000"/>
                </a:solidFill>
                <a:latin typeface="Canva Sans"/>
                <a:ea typeface="Canva Sans"/>
                <a:cs typeface="Canva Sans"/>
                <a:sym typeface="Canva Sans"/>
              </a:rPr>
              <a:t>Our goal is to </a:t>
            </a:r>
            <a:r>
              <a:rPr lang="en-US" sz="3100">
                <a:solidFill>
                  <a:srgbClr val="FF3131"/>
                </a:solidFill>
                <a:latin typeface="Canva Sans Italics"/>
                <a:ea typeface="Canva Sans Italics"/>
                <a:cs typeface="Canva Sans Italics"/>
                <a:sym typeface="Canva Sans Italics"/>
              </a:rPr>
              <a:t>induce cracks</a:t>
            </a:r>
            <a:r>
              <a:rPr lang="en-US" sz="3100">
                <a:solidFill>
                  <a:srgbClr val="000000"/>
                </a:solidFill>
                <a:latin typeface="Canva Sans"/>
                <a:ea typeface="Canva Sans"/>
                <a:cs typeface="Canva Sans"/>
                <a:sym typeface="Canva Sans"/>
              </a:rPr>
              <a:t> and </a:t>
            </a:r>
            <a:r>
              <a:rPr lang="en-US" sz="3100">
                <a:solidFill>
                  <a:srgbClr val="FF3131"/>
                </a:solidFill>
                <a:latin typeface="Canva Sans Italics"/>
                <a:ea typeface="Canva Sans Italics"/>
                <a:cs typeface="Canva Sans Italics"/>
                <a:sym typeface="Canva Sans Italics"/>
              </a:rPr>
              <a:t>observe the self-healing process over time.</a:t>
            </a:r>
          </a:p>
          <a:p>
            <a:pPr algn="just">
              <a:lnSpc>
                <a:spcPts val="4340"/>
              </a:lnSpc>
            </a:pPr>
          </a:p>
        </p:txBody>
      </p:sp>
      <p:sp>
        <p:nvSpPr>
          <p:cNvPr name="Freeform 20" id="20"/>
          <p:cNvSpPr/>
          <p:nvPr/>
        </p:nvSpPr>
        <p:spPr>
          <a:xfrm flipH="false" flipV="false" rot="0">
            <a:off x="17240250" y="-426966"/>
            <a:ext cx="1917658" cy="1910467"/>
          </a:xfrm>
          <a:custGeom>
            <a:avLst/>
            <a:gdLst/>
            <a:ahLst/>
            <a:cxnLst/>
            <a:rect r="r" b="b" t="t" l="l"/>
            <a:pathLst>
              <a:path h="1910467" w="1917658">
                <a:moveTo>
                  <a:pt x="0" y="0"/>
                </a:moveTo>
                <a:lnTo>
                  <a:pt x="1917658" y="0"/>
                </a:lnTo>
                <a:lnTo>
                  <a:pt x="1917658" y="1910466"/>
                </a:lnTo>
                <a:lnTo>
                  <a:pt x="0" y="191046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21" id="21"/>
          <p:cNvSpPr txBox="true"/>
          <p:nvPr/>
        </p:nvSpPr>
        <p:spPr>
          <a:xfrm rot="0">
            <a:off x="6443684" y="9508807"/>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Tree>
  </p:cSld>
  <p:clrMapOvr>
    <a:masterClrMapping/>
  </p:clrMapOvr>
</p:sld>
</file>

<file path=ppt/slides/slide30.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4631171" y="577537"/>
            <a:ext cx="11515986" cy="2382083"/>
            <a:chOff x="0" y="0"/>
            <a:chExt cx="3320468" cy="686839"/>
          </a:xfrm>
        </p:grpSpPr>
        <p:sp>
          <p:nvSpPr>
            <p:cNvPr name="Freeform 3" id="3"/>
            <p:cNvSpPr/>
            <p:nvPr/>
          </p:nvSpPr>
          <p:spPr>
            <a:xfrm flipH="false" flipV="false" rot="0">
              <a:off x="0" y="0"/>
              <a:ext cx="3320468" cy="686839"/>
            </a:xfrm>
            <a:custGeom>
              <a:avLst/>
              <a:gdLst/>
              <a:ahLst/>
              <a:cxnLst/>
              <a:rect r="r" b="b" t="t" l="l"/>
              <a:pathLst>
                <a:path h="686839" w="3320468">
                  <a:moveTo>
                    <a:pt x="10756" y="0"/>
                  </a:moveTo>
                  <a:lnTo>
                    <a:pt x="3309712" y="0"/>
                  </a:lnTo>
                  <a:cubicBezTo>
                    <a:pt x="3312564" y="0"/>
                    <a:pt x="3315301" y="1133"/>
                    <a:pt x="3317318" y="3150"/>
                  </a:cubicBezTo>
                  <a:cubicBezTo>
                    <a:pt x="3319335" y="5168"/>
                    <a:pt x="3320468" y="7904"/>
                    <a:pt x="3320468" y="10756"/>
                  </a:cubicBezTo>
                  <a:lnTo>
                    <a:pt x="3320468" y="676083"/>
                  </a:lnTo>
                  <a:cubicBezTo>
                    <a:pt x="3320468" y="682023"/>
                    <a:pt x="3315652" y="686839"/>
                    <a:pt x="3309712" y="686839"/>
                  </a:cubicBezTo>
                  <a:lnTo>
                    <a:pt x="10756" y="686839"/>
                  </a:lnTo>
                  <a:cubicBezTo>
                    <a:pt x="4816" y="686839"/>
                    <a:pt x="0" y="682023"/>
                    <a:pt x="0" y="676083"/>
                  </a:cubicBezTo>
                  <a:lnTo>
                    <a:pt x="0" y="10756"/>
                  </a:lnTo>
                  <a:cubicBezTo>
                    <a:pt x="0" y="4816"/>
                    <a:pt x="4816" y="0"/>
                    <a:pt x="10756" y="0"/>
                  </a:cubicBezTo>
                  <a:close/>
                </a:path>
              </a:pathLst>
            </a:custGeom>
            <a:solidFill>
              <a:srgbClr val="D8A21E"/>
            </a:solidFill>
          </p:spPr>
        </p:sp>
        <p:sp>
          <p:nvSpPr>
            <p:cNvPr name="TextBox 4" id="4"/>
            <p:cNvSpPr txBox="true"/>
            <p:nvPr/>
          </p:nvSpPr>
          <p:spPr>
            <a:xfrm>
              <a:off x="0" y="-38100"/>
              <a:ext cx="3320468" cy="724939"/>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573381" y="3120081"/>
            <a:ext cx="4677751" cy="4050932"/>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7" id="7"/>
          <p:cNvGrpSpPr/>
          <p:nvPr/>
        </p:nvGrpSpPr>
        <p:grpSpPr>
          <a:xfrm rot="0">
            <a:off x="-1573381" y="-910426"/>
            <a:ext cx="4483620" cy="3853111"/>
            <a:chOff x="0" y="0"/>
            <a:chExt cx="812800" cy="698500"/>
          </a:xfrm>
        </p:grpSpPr>
        <p:sp>
          <p:nvSpPr>
            <p:cNvPr name="Freeform 8" id="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9" id="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0" id="10"/>
          <p:cNvGrpSpPr/>
          <p:nvPr/>
        </p:nvGrpSpPr>
        <p:grpSpPr>
          <a:xfrm rot="0">
            <a:off x="-1527167" y="7344315"/>
            <a:ext cx="4483620" cy="3853111"/>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3" id="13"/>
          <p:cNvGrpSpPr/>
          <p:nvPr/>
        </p:nvGrpSpPr>
        <p:grpSpPr>
          <a:xfrm rot="-10800000">
            <a:off x="11865513" y="7751113"/>
            <a:ext cx="6070024" cy="2019359"/>
            <a:chOff x="0" y="0"/>
            <a:chExt cx="5168994" cy="1719607"/>
          </a:xfrm>
        </p:grpSpPr>
        <p:sp>
          <p:nvSpPr>
            <p:cNvPr name="Freeform 14" id="14"/>
            <p:cNvSpPr/>
            <p:nvPr/>
          </p:nvSpPr>
          <p:spPr>
            <a:xfrm flipH="false" flipV="false" rot="0">
              <a:off x="0" y="0"/>
              <a:ext cx="5168994" cy="1719607"/>
            </a:xfrm>
            <a:custGeom>
              <a:avLst/>
              <a:gdLst/>
              <a:ahLst/>
              <a:cxnLst/>
              <a:rect r="r" b="b" t="t" l="l"/>
              <a:pathLst>
                <a:path h="1719607" w="5168994">
                  <a:moveTo>
                    <a:pt x="5005164" y="0"/>
                  </a:moveTo>
                  <a:lnTo>
                    <a:pt x="0" y="0"/>
                  </a:lnTo>
                  <a:lnTo>
                    <a:pt x="0" y="1719607"/>
                  </a:lnTo>
                  <a:lnTo>
                    <a:pt x="76200" y="1719607"/>
                  </a:lnTo>
                  <a:lnTo>
                    <a:pt x="76200" y="76200"/>
                  </a:lnTo>
                  <a:lnTo>
                    <a:pt x="5168994" y="76200"/>
                  </a:lnTo>
                  <a:lnTo>
                    <a:pt x="5168994" y="0"/>
                  </a:lnTo>
                  <a:close/>
                </a:path>
              </a:pathLst>
            </a:custGeom>
            <a:solidFill>
              <a:srgbClr val="D8A21E"/>
            </a:solidFill>
          </p:spPr>
        </p:sp>
      </p:grpSp>
      <p:sp>
        <p:nvSpPr>
          <p:cNvPr name="Freeform 15" id="15"/>
          <p:cNvSpPr/>
          <p:nvPr/>
        </p:nvSpPr>
        <p:spPr>
          <a:xfrm flipH="false" flipV="false" rot="0">
            <a:off x="17259300" y="-550791"/>
            <a:ext cx="2401969" cy="2392962"/>
          </a:xfrm>
          <a:custGeom>
            <a:avLst/>
            <a:gdLst/>
            <a:ahLst/>
            <a:cxnLst/>
            <a:rect r="r" b="b" t="t" l="l"/>
            <a:pathLst>
              <a:path h="2392962" w="2401969">
                <a:moveTo>
                  <a:pt x="0" y="0"/>
                </a:moveTo>
                <a:lnTo>
                  <a:pt x="2401969" y="0"/>
                </a:lnTo>
                <a:lnTo>
                  <a:pt x="2401969" y="2392962"/>
                </a:lnTo>
                <a:lnTo>
                  <a:pt x="0" y="23929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6" id="16"/>
          <p:cNvSpPr/>
          <p:nvPr/>
        </p:nvSpPr>
        <p:spPr>
          <a:xfrm flipH="false" flipV="false" rot="0">
            <a:off x="5601763" y="4441609"/>
            <a:ext cx="11943977" cy="4626533"/>
          </a:xfrm>
          <a:custGeom>
            <a:avLst/>
            <a:gdLst/>
            <a:ahLst/>
            <a:cxnLst/>
            <a:rect r="r" b="b" t="t" l="l"/>
            <a:pathLst>
              <a:path h="4626533" w="11943977">
                <a:moveTo>
                  <a:pt x="0" y="0"/>
                </a:moveTo>
                <a:lnTo>
                  <a:pt x="11943977" y="0"/>
                </a:lnTo>
                <a:lnTo>
                  <a:pt x="11943977" y="4626532"/>
                </a:lnTo>
                <a:lnTo>
                  <a:pt x="0" y="4626532"/>
                </a:lnTo>
                <a:lnTo>
                  <a:pt x="0" y="0"/>
                </a:lnTo>
                <a:close/>
              </a:path>
            </a:pathLst>
          </a:custGeom>
          <a:blipFill>
            <a:blip r:embed="rId5"/>
            <a:stretch>
              <a:fillRect l="0" t="0" r="-4140" b="0"/>
            </a:stretch>
          </a:blipFill>
        </p:spPr>
      </p:sp>
      <p:sp>
        <p:nvSpPr>
          <p:cNvPr name="TextBox 17" id="17"/>
          <p:cNvSpPr txBox="true"/>
          <p:nvPr/>
        </p:nvSpPr>
        <p:spPr>
          <a:xfrm rot="0">
            <a:off x="4989400" y="748987"/>
            <a:ext cx="10799527" cy="2210633"/>
          </a:xfrm>
          <a:prstGeom prst="rect">
            <a:avLst/>
          </a:prstGeom>
        </p:spPr>
        <p:txBody>
          <a:bodyPr anchor="t" rtlCol="false" tIns="0" lIns="0" bIns="0" rIns="0">
            <a:spAutoFit/>
          </a:bodyPr>
          <a:lstStyle/>
          <a:p>
            <a:pPr algn="ctr">
              <a:lnSpc>
                <a:spcPts val="8516"/>
              </a:lnSpc>
            </a:pPr>
            <a:r>
              <a:rPr lang="en-US" sz="8602">
                <a:solidFill>
                  <a:srgbClr val="000000"/>
                </a:solidFill>
                <a:latin typeface="Open Sans Extra Bold"/>
                <a:ea typeface="Open Sans Extra Bold"/>
                <a:cs typeface="Open Sans Extra Bold"/>
                <a:sym typeface="Open Sans Extra Bold"/>
              </a:rPr>
              <a:t>B300 MIX TESTS RESULTS </a:t>
            </a:r>
          </a:p>
        </p:txBody>
      </p:sp>
      <p:sp>
        <p:nvSpPr>
          <p:cNvPr name="TextBox 18" id="18"/>
          <p:cNvSpPr txBox="true"/>
          <p:nvPr/>
        </p:nvSpPr>
        <p:spPr>
          <a:xfrm rot="0">
            <a:off x="5240213" y="9620929"/>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
        <p:nvSpPr>
          <p:cNvPr name="TextBox 19" id="19"/>
          <p:cNvSpPr txBox="true"/>
          <p:nvPr/>
        </p:nvSpPr>
        <p:spPr>
          <a:xfrm rot="0">
            <a:off x="9139238" y="4274503"/>
            <a:ext cx="9525" cy="1566544"/>
          </a:xfrm>
          <a:prstGeom prst="rect">
            <a:avLst/>
          </a:prstGeom>
        </p:spPr>
        <p:txBody>
          <a:bodyPr anchor="t" rtlCol="false" tIns="0" lIns="0" bIns="0" rIns="0">
            <a:spAutoFit/>
          </a:bodyPr>
          <a:lstStyle/>
          <a:p>
            <a:pPr algn="ctr">
              <a:lnSpc>
                <a:spcPts val="12880"/>
              </a:lnSpc>
            </a:pPr>
          </a:p>
        </p:txBody>
      </p:sp>
      <p:sp>
        <p:nvSpPr>
          <p:cNvPr name="TextBox 20" id="20"/>
          <p:cNvSpPr txBox="true"/>
          <p:nvPr/>
        </p:nvSpPr>
        <p:spPr>
          <a:xfrm rot="0">
            <a:off x="4631171" y="3211614"/>
            <a:ext cx="6678811" cy="887095"/>
          </a:xfrm>
          <a:prstGeom prst="rect">
            <a:avLst/>
          </a:prstGeom>
        </p:spPr>
        <p:txBody>
          <a:bodyPr anchor="t" rtlCol="false" tIns="0" lIns="0" bIns="0" rIns="0">
            <a:spAutoFit/>
          </a:bodyPr>
          <a:lstStyle/>
          <a:p>
            <a:pPr algn="ctr" marL="1122679" indent="-561340" lvl="1">
              <a:lnSpc>
                <a:spcPts val="7279"/>
              </a:lnSpc>
              <a:buFont typeface="Arial"/>
              <a:buChar char="•"/>
            </a:pPr>
            <a:r>
              <a:rPr lang="en-US" sz="5199">
                <a:solidFill>
                  <a:srgbClr val="000000"/>
                </a:solidFill>
                <a:latin typeface="Open Sans Bold"/>
                <a:ea typeface="Open Sans Bold"/>
                <a:cs typeface="Open Sans Bold"/>
                <a:sym typeface="Open Sans Bold"/>
              </a:rPr>
              <a:t>B300 (100% WW):</a:t>
            </a:r>
          </a:p>
        </p:txBody>
      </p:sp>
    </p:spTree>
  </p:cSld>
  <p:clrMapOvr>
    <a:masterClrMapping/>
  </p:clrMapOvr>
</p:sld>
</file>

<file path=ppt/slides/slide31.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4631171" y="577537"/>
            <a:ext cx="11515986" cy="2382083"/>
            <a:chOff x="0" y="0"/>
            <a:chExt cx="3320468" cy="686839"/>
          </a:xfrm>
        </p:grpSpPr>
        <p:sp>
          <p:nvSpPr>
            <p:cNvPr name="Freeform 3" id="3"/>
            <p:cNvSpPr/>
            <p:nvPr/>
          </p:nvSpPr>
          <p:spPr>
            <a:xfrm flipH="false" flipV="false" rot="0">
              <a:off x="0" y="0"/>
              <a:ext cx="3320468" cy="686839"/>
            </a:xfrm>
            <a:custGeom>
              <a:avLst/>
              <a:gdLst/>
              <a:ahLst/>
              <a:cxnLst/>
              <a:rect r="r" b="b" t="t" l="l"/>
              <a:pathLst>
                <a:path h="686839" w="3320468">
                  <a:moveTo>
                    <a:pt x="10756" y="0"/>
                  </a:moveTo>
                  <a:lnTo>
                    <a:pt x="3309712" y="0"/>
                  </a:lnTo>
                  <a:cubicBezTo>
                    <a:pt x="3312564" y="0"/>
                    <a:pt x="3315301" y="1133"/>
                    <a:pt x="3317318" y="3150"/>
                  </a:cubicBezTo>
                  <a:cubicBezTo>
                    <a:pt x="3319335" y="5168"/>
                    <a:pt x="3320468" y="7904"/>
                    <a:pt x="3320468" y="10756"/>
                  </a:cubicBezTo>
                  <a:lnTo>
                    <a:pt x="3320468" y="676083"/>
                  </a:lnTo>
                  <a:cubicBezTo>
                    <a:pt x="3320468" y="682023"/>
                    <a:pt x="3315652" y="686839"/>
                    <a:pt x="3309712" y="686839"/>
                  </a:cubicBezTo>
                  <a:lnTo>
                    <a:pt x="10756" y="686839"/>
                  </a:lnTo>
                  <a:cubicBezTo>
                    <a:pt x="4816" y="686839"/>
                    <a:pt x="0" y="682023"/>
                    <a:pt x="0" y="676083"/>
                  </a:cubicBezTo>
                  <a:lnTo>
                    <a:pt x="0" y="10756"/>
                  </a:lnTo>
                  <a:cubicBezTo>
                    <a:pt x="0" y="4816"/>
                    <a:pt x="4816" y="0"/>
                    <a:pt x="10756" y="0"/>
                  </a:cubicBezTo>
                  <a:close/>
                </a:path>
              </a:pathLst>
            </a:custGeom>
            <a:solidFill>
              <a:srgbClr val="D8A21E"/>
            </a:solidFill>
          </p:spPr>
        </p:sp>
        <p:sp>
          <p:nvSpPr>
            <p:cNvPr name="TextBox 4" id="4"/>
            <p:cNvSpPr txBox="true"/>
            <p:nvPr/>
          </p:nvSpPr>
          <p:spPr>
            <a:xfrm>
              <a:off x="0" y="-38100"/>
              <a:ext cx="3320468" cy="724939"/>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573381" y="3120081"/>
            <a:ext cx="4677751" cy="4050932"/>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7" id="7"/>
          <p:cNvGrpSpPr/>
          <p:nvPr/>
        </p:nvGrpSpPr>
        <p:grpSpPr>
          <a:xfrm rot="0">
            <a:off x="-1573381" y="-910426"/>
            <a:ext cx="4483620" cy="3853111"/>
            <a:chOff x="0" y="0"/>
            <a:chExt cx="812800" cy="698500"/>
          </a:xfrm>
        </p:grpSpPr>
        <p:sp>
          <p:nvSpPr>
            <p:cNvPr name="Freeform 8" id="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9" id="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0" id="10"/>
          <p:cNvGrpSpPr/>
          <p:nvPr/>
        </p:nvGrpSpPr>
        <p:grpSpPr>
          <a:xfrm rot="0">
            <a:off x="-1527167" y="7344315"/>
            <a:ext cx="4483620" cy="3853111"/>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3" id="13"/>
          <p:cNvGrpSpPr/>
          <p:nvPr/>
        </p:nvGrpSpPr>
        <p:grpSpPr>
          <a:xfrm rot="-10800000">
            <a:off x="11865513" y="7751113"/>
            <a:ext cx="6070024" cy="2019359"/>
            <a:chOff x="0" y="0"/>
            <a:chExt cx="5168994" cy="1719607"/>
          </a:xfrm>
        </p:grpSpPr>
        <p:sp>
          <p:nvSpPr>
            <p:cNvPr name="Freeform 14" id="14"/>
            <p:cNvSpPr/>
            <p:nvPr/>
          </p:nvSpPr>
          <p:spPr>
            <a:xfrm flipH="false" flipV="false" rot="0">
              <a:off x="0" y="0"/>
              <a:ext cx="5168994" cy="1719607"/>
            </a:xfrm>
            <a:custGeom>
              <a:avLst/>
              <a:gdLst/>
              <a:ahLst/>
              <a:cxnLst/>
              <a:rect r="r" b="b" t="t" l="l"/>
              <a:pathLst>
                <a:path h="1719607" w="5168994">
                  <a:moveTo>
                    <a:pt x="5005164" y="0"/>
                  </a:moveTo>
                  <a:lnTo>
                    <a:pt x="0" y="0"/>
                  </a:lnTo>
                  <a:lnTo>
                    <a:pt x="0" y="1719607"/>
                  </a:lnTo>
                  <a:lnTo>
                    <a:pt x="76200" y="1719607"/>
                  </a:lnTo>
                  <a:lnTo>
                    <a:pt x="76200" y="76200"/>
                  </a:lnTo>
                  <a:lnTo>
                    <a:pt x="5168994" y="76200"/>
                  </a:lnTo>
                  <a:lnTo>
                    <a:pt x="5168994" y="0"/>
                  </a:lnTo>
                  <a:close/>
                </a:path>
              </a:pathLst>
            </a:custGeom>
            <a:solidFill>
              <a:srgbClr val="D8A21E"/>
            </a:solidFill>
          </p:spPr>
        </p:sp>
      </p:grpSp>
      <p:sp>
        <p:nvSpPr>
          <p:cNvPr name="Freeform 15" id="15"/>
          <p:cNvSpPr/>
          <p:nvPr/>
        </p:nvSpPr>
        <p:spPr>
          <a:xfrm flipH="false" flipV="false" rot="0">
            <a:off x="17259300" y="-550791"/>
            <a:ext cx="2401969" cy="2392962"/>
          </a:xfrm>
          <a:custGeom>
            <a:avLst/>
            <a:gdLst/>
            <a:ahLst/>
            <a:cxnLst/>
            <a:rect r="r" b="b" t="t" l="l"/>
            <a:pathLst>
              <a:path h="2392962" w="2401969">
                <a:moveTo>
                  <a:pt x="0" y="0"/>
                </a:moveTo>
                <a:lnTo>
                  <a:pt x="2401969" y="0"/>
                </a:lnTo>
                <a:lnTo>
                  <a:pt x="2401969" y="2392962"/>
                </a:lnTo>
                <a:lnTo>
                  <a:pt x="0" y="23929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6" id="16"/>
          <p:cNvSpPr/>
          <p:nvPr/>
        </p:nvSpPr>
        <p:spPr>
          <a:xfrm flipH="false" flipV="false" rot="0">
            <a:off x="4631171" y="4445953"/>
            <a:ext cx="12768631" cy="4829262"/>
          </a:xfrm>
          <a:custGeom>
            <a:avLst/>
            <a:gdLst/>
            <a:ahLst/>
            <a:cxnLst/>
            <a:rect r="r" b="b" t="t" l="l"/>
            <a:pathLst>
              <a:path h="4829262" w="12768631">
                <a:moveTo>
                  <a:pt x="0" y="0"/>
                </a:moveTo>
                <a:lnTo>
                  <a:pt x="12768630" y="0"/>
                </a:lnTo>
                <a:lnTo>
                  <a:pt x="12768630" y="4829262"/>
                </a:lnTo>
                <a:lnTo>
                  <a:pt x="0" y="4829262"/>
                </a:lnTo>
                <a:lnTo>
                  <a:pt x="0" y="0"/>
                </a:lnTo>
                <a:close/>
              </a:path>
            </a:pathLst>
          </a:custGeom>
          <a:blipFill>
            <a:blip r:embed="rId5"/>
            <a:stretch>
              <a:fillRect l="0" t="0" r="0" b="0"/>
            </a:stretch>
          </a:blipFill>
        </p:spPr>
      </p:sp>
      <p:sp>
        <p:nvSpPr>
          <p:cNvPr name="TextBox 17" id="17"/>
          <p:cNvSpPr txBox="true"/>
          <p:nvPr/>
        </p:nvSpPr>
        <p:spPr>
          <a:xfrm rot="0">
            <a:off x="4989400" y="748987"/>
            <a:ext cx="10799527" cy="2210633"/>
          </a:xfrm>
          <a:prstGeom prst="rect">
            <a:avLst/>
          </a:prstGeom>
        </p:spPr>
        <p:txBody>
          <a:bodyPr anchor="t" rtlCol="false" tIns="0" lIns="0" bIns="0" rIns="0">
            <a:spAutoFit/>
          </a:bodyPr>
          <a:lstStyle/>
          <a:p>
            <a:pPr algn="ctr">
              <a:lnSpc>
                <a:spcPts val="8516"/>
              </a:lnSpc>
            </a:pPr>
            <a:r>
              <a:rPr lang="en-US" sz="8602">
                <a:solidFill>
                  <a:srgbClr val="000000"/>
                </a:solidFill>
                <a:latin typeface="Open Sans Extra Bold"/>
                <a:ea typeface="Open Sans Extra Bold"/>
                <a:cs typeface="Open Sans Extra Bold"/>
                <a:sym typeface="Open Sans Extra Bold"/>
              </a:rPr>
              <a:t>B350 MIX TESTS RESULTS </a:t>
            </a:r>
          </a:p>
        </p:txBody>
      </p:sp>
      <p:sp>
        <p:nvSpPr>
          <p:cNvPr name="TextBox 18" id="18"/>
          <p:cNvSpPr txBox="true"/>
          <p:nvPr/>
        </p:nvSpPr>
        <p:spPr>
          <a:xfrm rot="0">
            <a:off x="5240213" y="9620929"/>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
        <p:nvSpPr>
          <p:cNvPr name="TextBox 19" id="19"/>
          <p:cNvSpPr txBox="true"/>
          <p:nvPr/>
        </p:nvSpPr>
        <p:spPr>
          <a:xfrm rot="0">
            <a:off x="9139238" y="4274503"/>
            <a:ext cx="9525" cy="1566544"/>
          </a:xfrm>
          <a:prstGeom prst="rect">
            <a:avLst/>
          </a:prstGeom>
        </p:spPr>
        <p:txBody>
          <a:bodyPr anchor="t" rtlCol="false" tIns="0" lIns="0" bIns="0" rIns="0">
            <a:spAutoFit/>
          </a:bodyPr>
          <a:lstStyle/>
          <a:p>
            <a:pPr algn="ctr">
              <a:lnSpc>
                <a:spcPts val="12880"/>
              </a:lnSpc>
            </a:pPr>
          </a:p>
        </p:txBody>
      </p:sp>
      <p:sp>
        <p:nvSpPr>
          <p:cNvPr name="TextBox 20" id="20"/>
          <p:cNvSpPr txBox="true"/>
          <p:nvPr/>
        </p:nvSpPr>
        <p:spPr>
          <a:xfrm rot="0">
            <a:off x="4631171" y="3211614"/>
            <a:ext cx="5924848" cy="887095"/>
          </a:xfrm>
          <a:prstGeom prst="rect">
            <a:avLst/>
          </a:prstGeom>
        </p:spPr>
        <p:txBody>
          <a:bodyPr anchor="t" rtlCol="false" tIns="0" lIns="0" bIns="0" rIns="0">
            <a:spAutoFit/>
          </a:bodyPr>
          <a:lstStyle/>
          <a:p>
            <a:pPr algn="ctr" marL="1122679" indent="-561340" lvl="1">
              <a:lnSpc>
                <a:spcPts val="7279"/>
              </a:lnSpc>
              <a:buFont typeface="Arial"/>
              <a:buChar char="•"/>
            </a:pPr>
            <a:r>
              <a:rPr lang="en-US" sz="5199">
                <a:solidFill>
                  <a:srgbClr val="000000"/>
                </a:solidFill>
                <a:latin typeface="Open Sans Bold"/>
                <a:ea typeface="Open Sans Bold"/>
                <a:cs typeface="Open Sans Bold"/>
                <a:sym typeface="Open Sans Bold"/>
              </a:rPr>
              <a:t>B350 (0% WW):</a:t>
            </a:r>
          </a:p>
        </p:txBody>
      </p:sp>
    </p:spTree>
  </p:cSld>
  <p:clrMapOvr>
    <a:masterClrMapping/>
  </p:clrMapOvr>
</p:sld>
</file>

<file path=ppt/slides/slide32.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4631171" y="577537"/>
            <a:ext cx="11515986" cy="2382083"/>
            <a:chOff x="0" y="0"/>
            <a:chExt cx="3320468" cy="686839"/>
          </a:xfrm>
        </p:grpSpPr>
        <p:sp>
          <p:nvSpPr>
            <p:cNvPr name="Freeform 3" id="3"/>
            <p:cNvSpPr/>
            <p:nvPr/>
          </p:nvSpPr>
          <p:spPr>
            <a:xfrm flipH="false" flipV="false" rot="0">
              <a:off x="0" y="0"/>
              <a:ext cx="3320468" cy="686839"/>
            </a:xfrm>
            <a:custGeom>
              <a:avLst/>
              <a:gdLst/>
              <a:ahLst/>
              <a:cxnLst/>
              <a:rect r="r" b="b" t="t" l="l"/>
              <a:pathLst>
                <a:path h="686839" w="3320468">
                  <a:moveTo>
                    <a:pt x="10756" y="0"/>
                  </a:moveTo>
                  <a:lnTo>
                    <a:pt x="3309712" y="0"/>
                  </a:lnTo>
                  <a:cubicBezTo>
                    <a:pt x="3312564" y="0"/>
                    <a:pt x="3315301" y="1133"/>
                    <a:pt x="3317318" y="3150"/>
                  </a:cubicBezTo>
                  <a:cubicBezTo>
                    <a:pt x="3319335" y="5168"/>
                    <a:pt x="3320468" y="7904"/>
                    <a:pt x="3320468" y="10756"/>
                  </a:cubicBezTo>
                  <a:lnTo>
                    <a:pt x="3320468" y="676083"/>
                  </a:lnTo>
                  <a:cubicBezTo>
                    <a:pt x="3320468" y="682023"/>
                    <a:pt x="3315652" y="686839"/>
                    <a:pt x="3309712" y="686839"/>
                  </a:cubicBezTo>
                  <a:lnTo>
                    <a:pt x="10756" y="686839"/>
                  </a:lnTo>
                  <a:cubicBezTo>
                    <a:pt x="4816" y="686839"/>
                    <a:pt x="0" y="682023"/>
                    <a:pt x="0" y="676083"/>
                  </a:cubicBezTo>
                  <a:lnTo>
                    <a:pt x="0" y="10756"/>
                  </a:lnTo>
                  <a:cubicBezTo>
                    <a:pt x="0" y="4816"/>
                    <a:pt x="4816" y="0"/>
                    <a:pt x="10756" y="0"/>
                  </a:cubicBezTo>
                  <a:close/>
                </a:path>
              </a:pathLst>
            </a:custGeom>
            <a:solidFill>
              <a:srgbClr val="D8A21E"/>
            </a:solidFill>
          </p:spPr>
        </p:sp>
        <p:sp>
          <p:nvSpPr>
            <p:cNvPr name="TextBox 4" id="4"/>
            <p:cNvSpPr txBox="true"/>
            <p:nvPr/>
          </p:nvSpPr>
          <p:spPr>
            <a:xfrm>
              <a:off x="0" y="-38100"/>
              <a:ext cx="3320468" cy="724939"/>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573381" y="3120081"/>
            <a:ext cx="4677751" cy="4050932"/>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7" id="7"/>
          <p:cNvGrpSpPr/>
          <p:nvPr/>
        </p:nvGrpSpPr>
        <p:grpSpPr>
          <a:xfrm rot="0">
            <a:off x="-1573381" y="-910426"/>
            <a:ext cx="4483620" cy="3853111"/>
            <a:chOff x="0" y="0"/>
            <a:chExt cx="812800" cy="698500"/>
          </a:xfrm>
        </p:grpSpPr>
        <p:sp>
          <p:nvSpPr>
            <p:cNvPr name="Freeform 8" id="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9" id="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0" id="10"/>
          <p:cNvGrpSpPr/>
          <p:nvPr/>
        </p:nvGrpSpPr>
        <p:grpSpPr>
          <a:xfrm rot="0">
            <a:off x="-1527167" y="7344315"/>
            <a:ext cx="4483620" cy="3853111"/>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3" id="13"/>
          <p:cNvGrpSpPr/>
          <p:nvPr/>
        </p:nvGrpSpPr>
        <p:grpSpPr>
          <a:xfrm rot="-10800000">
            <a:off x="11865513" y="7751113"/>
            <a:ext cx="6070024" cy="2019359"/>
            <a:chOff x="0" y="0"/>
            <a:chExt cx="5168994" cy="1719607"/>
          </a:xfrm>
        </p:grpSpPr>
        <p:sp>
          <p:nvSpPr>
            <p:cNvPr name="Freeform 14" id="14"/>
            <p:cNvSpPr/>
            <p:nvPr/>
          </p:nvSpPr>
          <p:spPr>
            <a:xfrm flipH="false" flipV="false" rot="0">
              <a:off x="0" y="0"/>
              <a:ext cx="5168994" cy="1719607"/>
            </a:xfrm>
            <a:custGeom>
              <a:avLst/>
              <a:gdLst/>
              <a:ahLst/>
              <a:cxnLst/>
              <a:rect r="r" b="b" t="t" l="l"/>
              <a:pathLst>
                <a:path h="1719607" w="5168994">
                  <a:moveTo>
                    <a:pt x="5005164" y="0"/>
                  </a:moveTo>
                  <a:lnTo>
                    <a:pt x="0" y="0"/>
                  </a:lnTo>
                  <a:lnTo>
                    <a:pt x="0" y="1719607"/>
                  </a:lnTo>
                  <a:lnTo>
                    <a:pt x="76200" y="1719607"/>
                  </a:lnTo>
                  <a:lnTo>
                    <a:pt x="76200" y="76200"/>
                  </a:lnTo>
                  <a:lnTo>
                    <a:pt x="5168994" y="76200"/>
                  </a:lnTo>
                  <a:lnTo>
                    <a:pt x="5168994" y="0"/>
                  </a:lnTo>
                  <a:close/>
                </a:path>
              </a:pathLst>
            </a:custGeom>
            <a:solidFill>
              <a:srgbClr val="D8A21E"/>
            </a:solidFill>
          </p:spPr>
        </p:sp>
      </p:grpSp>
      <p:sp>
        <p:nvSpPr>
          <p:cNvPr name="Freeform 15" id="15"/>
          <p:cNvSpPr/>
          <p:nvPr/>
        </p:nvSpPr>
        <p:spPr>
          <a:xfrm flipH="false" flipV="false" rot="0">
            <a:off x="17259300" y="-550791"/>
            <a:ext cx="2401969" cy="2392962"/>
          </a:xfrm>
          <a:custGeom>
            <a:avLst/>
            <a:gdLst/>
            <a:ahLst/>
            <a:cxnLst/>
            <a:rect r="r" b="b" t="t" l="l"/>
            <a:pathLst>
              <a:path h="2392962" w="2401969">
                <a:moveTo>
                  <a:pt x="0" y="0"/>
                </a:moveTo>
                <a:lnTo>
                  <a:pt x="2401969" y="0"/>
                </a:lnTo>
                <a:lnTo>
                  <a:pt x="2401969" y="2392962"/>
                </a:lnTo>
                <a:lnTo>
                  <a:pt x="0" y="23929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6" id="16"/>
          <p:cNvSpPr/>
          <p:nvPr/>
        </p:nvSpPr>
        <p:spPr>
          <a:xfrm flipH="false" flipV="false" rot="0">
            <a:off x="4631171" y="4408744"/>
            <a:ext cx="12913052" cy="4862127"/>
          </a:xfrm>
          <a:custGeom>
            <a:avLst/>
            <a:gdLst/>
            <a:ahLst/>
            <a:cxnLst/>
            <a:rect r="r" b="b" t="t" l="l"/>
            <a:pathLst>
              <a:path h="4862127" w="12913052">
                <a:moveTo>
                  <a:pt x="0" y="0"/>
                </a:moveTo>
                <a:lnTo>
                  <a:pt x="12913051" y="0"/>
                </a:lnTo>
                <a:lnTo>
                  <a:pt x="12913051" y="4862127"/>
                </a:lnTo>
                <a:lnTo>
                  <a:pt x="0" y="4862127"/>
                </a:lnTo>
                <a:lnTo>
                  <a:pt x="0" y="0"/>
                </a:lnTo>
                <a:close/>
              </a:path>
            </a:pathLst>
          </a:custGeom>
          <a:blipFill>
            <a:blip r:embed="rId5"/>
            <a:stretch>
              <a:fillRect l="0" t="0" r="0" b="0"/>
            </a:stretch>
          </a:blipFill>
        </p:spPr>
      </p:sp>
      <p:sp>
        <p:nvSpPr>
          <p:cNvPr name="TextBox 17" id="17"/>
          <p:cNvSpPr txBox="true"/>
          <p:nvPr/>
        </p:nvSpPr>
        <p:spPr>
          <a:xfrm rot="0">
            <a:off x="4989400" y="748987"/>
            <a:ext cx="10799527" cy="2210633"/>
          </a:xfrm>
          <a:prstGeom prst="rect">
            <a:avLst/>
          </a:prstGeom>
        </p:spPr>
        <p:txBody>
          <a:bodyPr anchor="t" rtlCol="false" tIns="0" lIns="0" bIns="0" rIns="0">
            <a:spAutoFit/>
          </a:bodyPr>
          <a:lstStyle/>
          <a:p>
            <a:pPr algn="ctr">
              <a:lnSpc>
                <a:spcPts val="8516"/>
              </a:lnSpc>
            </a:pPr>
            <a:r>
              <a:rPr lang="en-US" sz="8602">
                <a:solidFill>
                  <a:srgbClr val="000000"/>
                </a:solidFill>
                <a:latin typeface="Open Sans Extra Bold"/>
                <a:ea typeface="Open Sans Extra Bold"/>
                <a:cs typeface="Open Sans Extra Bold"/>
                <a:sym typeface="Open Sans Extra Bold"/>
              </a:rPr>
              <a:t>B350 MIX TESTS RESULTS </a:t>
            </a:r>
          </a:p>
        </p:txBody>
      </p:sp>
      <p:sp>
        <p:nvSpPr>
          <p:cNvPr name="TextBox 18" id="18"/>
          <p:cNvSpPr txBox="true"/>
          <p:nvPr/>
        </p:nvSpPr>
        <p:spPr>
          <a:xfrm rot="0">
            <a:off x="5240213" y="9620929"/>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
        <p:nvSpPr>
          <p:cNvPr name="TextBox 19" id="19"/>
          <p:cNvSpPr txBox="true"/>
          <p:nvPr/>
        </p:nvSpPr>
        <p:spPr>
          <a:xfrm rot="0">
            <a:off x="9139238" y="4274503"/>
            <a:ext cx="9525" cy="1566544"/>
          </a:xfrm>
          <a:prstGeom prst="rect">
            <a:avLst/>
          </a:prstGeom>
        </p:spPr>
        <p:txBody>
          <a:bodyPr anchor="t" rtlCol="false" tIns="0" lIns="0" bIns="0" rIns="0">
            <a:spAutoFit/>
          </a:bodyPr>
          <a:lstStyle/>
          <a:p>
            <a:pPr algn="ctr">
              <a:lnSpc>
                <a:spcPts val="12880"/>
              </a:lnSpc>
            </a:pPr>
          </a:p>
        </p:txBody>
      </p:sp>
      <p:sp>
        <p:nvSpPr>
          <p:cNvPr name="TextBox 20" id="20"/>
          <p:cNvSpPr txBox="true"/>
          <p:nvPr/>
        </p:nvSpPr>
        <p:spPr>
          <a:xfrm rot="0">
            <a:off x="4631171" y="3211614"/>
            <a:ext cx="6301829" cy="887095"/>
          </a:xfrm>
          <a:prstGeom prst="rect">
            <a:avLst/>
          </a:prstGeom>
        </p:spPr>
        <p:txBody>
          <a:bodyPr anchor="t" rtlCol="false" tIns="0" lIns="0" bIns="0" rIns="0">
            <a:spAutoFit/>
          </a:bodyPr>
          <a:lstStyle/>
          <a:p>
            <a:pPr algn="ctr" marL="1122679" indent="-561340" lvl="1">
              <a:lnSpc>
                <a:spcPts val="7279"/>
              </a:lnSpc>
              <a:buFont typeface="Arial"/>
              <a:buChar char="•"/>
            </a:pPr>
            <a:r>
              <a:rPr lang="en-US" sz="5199">
                <a:solidFill>
                  <a:srgbClr val="000000"/>
                </a:solidFill>
                <a:latin typeface="Open Sans Bold"/>
                <a:ea typeface="Open Sans Bold"/>
                <a:cs typeface="Open Sans Bold"/>
                <a:sym typeface="Open Sans Bold"/>
              </a:rPr>
              <a:t>B350 (50% WW):</a:t>
            </a:r>
          </a:p>
        </p:txBody>
      </p:sp>
    </p:spTree>
  </p:cSld>
  <p:clrMapOvr>
    <a:masterClrMapping/>
  </p:clrMapOvr>
</p:sld>
</file>

<file path=ppt/slides/slide33.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4631171" y="577537"/>
            <a:ext cx="11515986" cy="2382083"/>
            <a:chOff x="0" y="0"/>
            <a:chExt cx="3320468" cy="686839"/>
          </a:xfrm>
        </p:grpSpPr>
        <p:sp>
          <p:nvSpPr>
            <p:cNvPr name="Freeform 3" id="3"/>
            <p:cNvSpPr/>
            <p:nvPr/>
          </p:nvSpPr>
          <p:spPr>
            <a:xfrm flipH="false" flipV="false" rot="0">
              <a:off x="0" y="0"/>
              <a:ext cx="3320468" cy="686839"/>
            </a:xfrm>
            <a:custGeom>
              <a:avLst/>
              <a:gdLst/>
              <a:ahLst/>
              <a:cxnLst/>
              <a:rect r="r" b="b" t="t" l="l"/>
              <a:pathLst>
                <a:path h="686839" w="3320468">
                  <a:moveTo>
                    <a:pt x="10756" y="0"/>
                  </a:moveTo>
                  <a:lnTo>
                    <a:pt x="3309712" y="0"/>
                  </a:lnTo>
                  <a:cubicBezTo>
                    <a:pt x="3312564" y="0"/>
                    <a:pt x="3315301" y="1133"/>
                    <a:pt x="3317318" y="3150"/>
                  </a:cubicBezTo>
                  <a:cubicBezTo>
                    <a:pt x="3319335" y="5168"/>
                    <a:pt x="3320468" y="7904"/>
                    <a:pt x="3320468" y="10756"/>
                  </a:cubicBezTo>
                  <a:lnTo>
                    <a:pt x="3320468" y="676083"/>
                  </a:lnTo>
                  <a:cubicBezTo>
                    <a:pt x="3320468" y="682023"/>
                    <a:pt x="3315652" y="686839"/>
                    <a:pt x="3309712" y="686839"/>
                  </a:cubicBezTo>
                  <a:lnTo>
                    <a:pt x="10756" y="686839"/>
                  </a:lnTo>
                  <a:cubicBezTo>
                    <a:pt x="4816" y="686839"/>
                    <a:pt x="0" y="682023"/>
                    <a:pt x="0" y="676083"/>
                  </a:cubicBezTo>
                  <a:lnTo>
                    <a:pt x="0" y="10756"/>
                  </a:lnTo>
                  <a:cubicBezTo>
                    <a:pt x="0" y="4816"/>
                    <a:pt x="4816" y="0"/>
                    <a:pt x="10756" y="0"/>
                  </a:cubicBezTo>
                  <a:close/>
                </a:path>
              </a:pathLst>
            </a:custGeom>
            <a:solidFill>
              <a:srgbClr val="D8A21E"/>
            </a:solidFill>
          </p:spPr>
        </p:sp>
        <p:sp>
          <p:nvSpPr>
            <p:cNvPr name="TextBox 4" id="4"/>
            <p:cNvSpPr txBox="true"/>
            <p:nvPr/>
          </p:nvSpPr>
          <p:spPr>
            <a:xfrm>
              <a:off x="0" y="-38100"/>
              <a:ext cx="3320468" cy="724939"/>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573381" y="3120081"/>
            <a:ext cx="4677751" cy="4050932"/>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7" id="7"/>
          <p:cNvGrpSpPr/>
          <p:nvPr/>
        </p:nvGrpSpPr>
        <p:grpSpPr>
          <a:xfrm rot="0">
            <a:off x="-1573381" y="-910426"/>
            <a:ext cx="4483620" cy="3853111"/>
            <a:chOff x="0" y="0"/>
            <a:chExt cx="812800" cy="698500"/>
          </a:xfrm>
        </p:grpSpPr>
        <p:sp>
          <p:nvSpPr>
            <p:cNvPr name="Freeform 8" id="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9" id="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0" id="10"/>
          <p:cNvGrpSpPr/>
          <p:nvPr/>
        </p:nvGrpSpPr>
        <p:grpSpPr>
          <a:xfrm rot="0">
            <a:off x="-1527167" y="7344315"/>
            <a:ext cx="4483620" cy="3853111"/>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3" id="13"/>
          <p:cNvGrpSpPr/>
          <p:nvPr/>
        </p:nvGrpSpPr>
        <p:grpSpPr>
          <a:xfrm rot="-10800000">
            <a:off x="11865513" y="7751113"/>
            <a:ext cx="6070024" cy="2019359"/>
            <a:chOff x="0" y="0"/>
            <a:chExt cx="5168994" cy="1719607"/>
          </a:xfrm>
        </p:grpSpPr>
        <p:sp>
          <p:nvSpPr>
            <p:cNvPr name="Freeform 14" id="14"/>
            <p:cNvSpPr/>
            <p:nvPr/>
          </p:nvSpPr>
          <p:spPr>
            <a:xfrm flipH="false" flipV="false" rot="0">
              <a:off x="0" y="0"/>
              <a:ext cx="5168994" cy="1719607"/>
            </a:xfrm>
            <a:custGeom>
              <a:avLst/>
              <a:gdLst/>
              <a:ahLst/>
              <a:cxnLst/>
              <a:rect r="r" b="b" t="t" l="l"/>
              <a:pathLst>
                <a:path h="1719607" w="5168994">
                  <a:moveTo>
                    <a:pt x="5005164" y="0"/>
                  </a:moveTo>
                  <a:lnTo>
                    <a:pt x="0" y="0"/>
                  </a:lnTo>
                  <a:lnTo>
                    <a:pt x="0" y="1719607"/>
                  </a:lnTo>
                  <a:lnTo>
                    <a:pt x="76200" y="1719607"/>
                  </a:lnTo>
                  <a:lnTo>
                    <a:pt x="76200" y="76200"/>
                  </a:lnTo>
                  <a:lnTo>
                    <a:pt x="5168994" y="76200"/>
                  </a:lnTo>
                  <a:lnTo>
                    <a:pt x="5168994" y="0"/>
                  </a:lnTo>
                  <a:close/>
                </a:path>
              </a:pathLst>
            </a:custGeom>
            <a:solidFill>
              <a:srgbClr val="D8A21E"/>
            </a:solidFill>
          </p:spPr>
        </p:sp>
      </p:grpSp>
      <p:sp>
        <p:nvSpPr>
          <p:cNvPr name="Freeform 15" id="15"/>
          <p:cNvSpPr/>
          <p:nvPr/>
        </p:nvSpPr>
        <p:spPr>
          <a:xfrm flipH="false" flipV="false" rot="0">
            <a:off x="17259300" y="-550791"/>
            <a:ext cx="2401969" cy="2392962"/>
          </a:xfrm>
          <a:custGeom>
            <a:avLst/>
            <a:gdLst/>
            <a:ahLst/>
            <a:cxnLst/>
            <a:rect r="r" b="b" t="t" l="l"/>
            <a:pathLst>
              <a:path h="2392962" w="2401969">
                <a:moveTo>
                  <a:pt x="0" y="0"/>
                </a:moveTo>
                <a:lnTo>
                  <a:pt x="2401969" y="0"/>
                </a:lnTo>
                <a:lnTo>
                  <a:pt x="2401969" y="2392962"/>
                </a:lnTo>
                <a:lnTo>
                  <a:pt x="0" y="23929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6" id="16"/>
          <p:cNvSpPr/>
          <p:nvPr/>
        </p:nvSpPr>
        <p:spPr>
          <a:xfrm flipH="false" flipV="false" rot="0">
            <a:off x="4631171" y="4441609"/>
            <a:ext cx="12566207" cy="4746892"/>
          </a:xfrm>
          <a:custGeom>
            <a:avLst/>
            <a:gdLst/>
            <a:ahLst/>
            <a:cxnLst/>
            <a:rect r="r" b="b" t="t" l="l"/>
            <a:pathLst>
              <a:path h="4746892" w="12566207">
                <a:moveTo>
                  <a:pt x="0" y="0"/>
                </a:moveTo>
                <a:lnTo>
                  <a:pt x="12566206" y="0"/>
                </a:lnTo>
                <a:lnTo>
                  <a:pt x="12566206" y="4746892"/>
                </a:lnTo>
                <a:lnTo>
                  <a:pt x="0" y="4746892"/>
                </a:lnTo>
                <a:lnTo>
                  <a:pt x="0" y="0"/>
                </a:lnTo>
                <a:close/>
              </a:path>
            </a:pathLst>
          </a:custGeom>
          <a:blipFill>
            <a:blip r:embed="rId5"/>
            <a:stretch>
              <a:fillRect l="0" t="0" r="0" b="0"/>
            </a:stretch>
          </a:blipFill>
        </p:spPr>
      </p:sp>
      <p:sp>
        <p:nvSpPr>
          <p:cNvPr name="TextBox 17" id="17"/>
          <p:cNvSpPr txBox="true"/>
          <p:nvPr/>
        </p:nvSpPr>
        <p:spPr>
          <a:xfrm rot="0">
            <a:off x="4989400" y="748987"/>
            <a:ext cx="10799527" cy="2210633"/>
          </a:xfrm>
          <a:prstGeom prst="rect">
            <a:avLst/>
          </a:prstGeom>
        </p:spPr>
        <p:txBody>
          <a:bodyPr anchor="t" rtlCol="false" tIns="0" lIns="0" bIns="0" rIns="0">
            <a:spAutoFit/>
          </a:bodyPr>
          <a:lstStyle/>
          <a:p>
            <a:pPr algn="ctr">
              <a:lnSpc>
                <a:spcPts val="8516"/>
              </a:lnSpc>
            </a:pPr>
            <a:r>
              <a:rPr lang="en-US" sz="8602">
                <a:solidFill>
                  <a:srgbClr val="000000"/>
                </a:solidFill>
                <a:latin typeface="Open Sans Extra Bold"/>
                <a:ea typeface="Open Sans Extra Bold"/>
                <a:cs typeface="Open Sans Extra Bold"/>
                <a:sym typeface="Open Sans Extra Bold"/>
              </a:rPr>
              <a:t>B350 MIX TESTS RESULTS </a:t>
            </a:r>
          </a:p>
        </p:txBody>
      </p:sp>
      <p:sp>
        <p:nvSpPr>
          <p:cNvPr name="TextBox 18" id="18"/>
          <p:cNvSpPr txBox="true"/>
          <p:nvPr/>
        </p:nvSpPr>
        <p:spPr>
          <a:xfrm rot="0">
            <a:off x="5240213" y="9620929"/>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
        <p:nvSpPr>
          <p:cNvPr name="TextBox 19" id="19"/>
          <p:cNvSpPr txBox="true"/>
          <p:nvPr/>
        </p:nvSpPr>
        <p:spPr>
          <a:xfrm rot="0">
            <a:off x="9139238" y="4274503"/>
            <a:ext cx="9525" cy="1566544"/>
          </a:xfrm>
          <a:prstGeom prst="rect">
            <a:avLst/>
          </a:prstGeom>
        </p:spPr>
        <p:txBody>
          <a:bodyPr anchor="t" rtlCol="false" tIns="0" lIns="0" bIns="0" rIns="0">
            <a:spAutoFit/>
          </a:bodyPr>
          <a:lstStyle/>
          <a:p>
            <a:pPr algn="ctr">
              <a:lnSpc>
                <a:spcPts val="12880"/>
              </a:lnSpc>
            </a:pPr>
          </a:p>
        </p:txBody>
      </p:sp>
      <p:sp>
        <p:nvSpPr>
          <p:cNvPr name="TextBox 20" id="20"/>
          <p:cNvSpPr txBox="true"/>
          <p:nvPr/>
        </p:nvSpPr>
        <p:spPr>
          <a:xfrm rot="0">
            <a:off x="4631171" y="3211614"/>
            <a:ext cx="6678811" cy="887095"/>
          </a:xfrm>
          <a:prstGeom prst="rect">
            <a:avLst/>
          </a:prstGeom>
        </p:spPr>
        <p:txBody>
          <a:bodyPr anchor="t" rtlCol="false" tIns="0" lIns="0" bIns="0" rIns="0">
            <a:spAutoFit/>
          </a:bodyPr>
          <a:lstStyle/>
          <a:p>
            <a:pPr algn="ctr" marL="1122679" indent="-561340" lvl="1">
              <a:lnSpc>
                <a:spcPts val="7279"/>
              </a:lnSpc>
              <a:buFont typeface="Arial"/>
              <a:buChar char="•"/>
            </a:pPr>
            <a:r>
              <a:rPr lang="en-US" sz="5199">
                <a:solidFill>
                  <a:srgbClr val="000000"/>
                </a:solidFill>
                <a:latin typeface="Open Sans Bold"/>
                <a:ea typeface="Open Sans Bold"/>
                <a:cs typeface="Open Sans Bold"/>
                <a:sym typeface="Open Sans Bold"/>
              </a:rPr>
              <a:t>B350 (100% WW):</a:t>
            </a:r>
          </a:p>
        </p:txBody>
      </p:sp>
    </p:spTree>
  </p:cSld>
  <p:clrMapOvr>
    <a:masterClrMapping/>
  </p:clrMapOvr>
</p:sld>
</file>

<file path=ppt/slides/slide34.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4631171" y="577537"/>
            <a:ext cx="11515986" cy="2382083"/>
            <a:chOff x="0" y="0"/>
            <a:chExt cx="3320468" cy="686839"/>
          </a:xfrm>
        </p:grpSpPr>
        <p:sp>
          <p:nvSpPr>
            <p:cNvPr name="Freeform 3" id="3"/>
            <p:cNvSpPr/>
            <p:nvPr/>
          </p:nvSpPr>
          <p:spPr>
            <a:xfrm flipH="false" flipV="false" rot="0">
              <a:off x="0" y="0"/>
              <a:ext cx="3320468" cy="686839"/>
            </a:xfrm>
            <a:custGeom>
              <a:avLst/>
              <a:gdLst/>
              <a:ahLst/>
              <a:cxnLst/>
              <a:rect r="r" b="b" t="t" l="l"/>
              <a:pathLst>
                <a:path h="686839" w="3320468">
                  <a:moveTo>
                    <a:pt x="10756" y="0"/>
                  </a:moveTo>
                  <a:lnTo>
                    <a:pt x="3309712" y="0"/>
                  </a:lnTo>
                  <a:cubicBezTo>
                    <a:pt x="3312564" y="0"/>
                    <a:pt x="3315301" y="1133"/>
                    <a:pt x="3317318" y="3150"/>
                  </a:cubicBezTo>
                  <a:cubicBezTo>
                    <a:pt x="3319335" y="5168"/>
                    <a:pt x="3320468" y="7904"/>
                    <a:pt x="3320468" y="10756"/>
                  </a:cubicBezTo>
                  <a:lnTo>
                    <a:pt x="3320468" y="676083"/>
                  </a:lnTo>
                  <a:cubicBezTo>
                    <a:pt x="3320468" y="682023"/>
                    <a:pt x="3315652" y="686839"/>
                    <a:pt x="3309712" y="686839"/>
                  </a:cubicBezTo>
                  <a:lnTo>
                    <a:pt x="10756" y="686839"/>
                  </a:lnTo>
                  <a:cubicBezTo>
                    <a:pt x="4816" y="686839"/>
                    <a:pt x="0" y="682023"/>
                    <a:pt x="0" y="676083"/>
                  </a:cubicBezTo>
                  <a:lnTo>
                    <a:pt x="0" y="10756"/>
                  </a:lnTo>
                  <a:cubicBezTo>
                    <a:pt x="0" y="4816"/>
                    <a:pt x="4816" y="0"/>
                    <a:pt x="10756" y="0"/>
                  </a:cubicBezTo>
                  <a:close/>
                </a:path>
              </a:pathLst>
            </a:custGeom>
            <a:solidFill>
              <a:srgbClr val="D8A21E"/>
            </a:solidFill>
          </p:spPr>
        </p:sp>
        <p:sp>
          <p:nvSpPr>
            <p:cNvPr name="TextBox 4" id="4"/>
            <p:cNvSpPr txBox="true"/>
            <p:nvPr/>
          </p:nvSpPr>
          <p:spPr>
            <a:xfrm>
              <a:off x="0" y="-38100"/>
              <a:ext cx="3320468" cy="724939"/>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573381" y="3120081"/>
            <a:ext cx="4677751" cy="4050932"/>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7" id="7"/>
          <p:cNvGrpSpPr/>
          <p:nvPr/>
        </p:nvGrpSpPr>
        <p:grpSpPr>
          <a:xfrm rot="0">
            <a:off x="-1573381" y="-910426"/>
            <a:ext cx="4483620" cy="3853111"/>
            <a:chOff x="0" y="0"/>
            <a:chExt cx="812800" cy="698500"/>
          </a:xfrm>
        </p:grpSpPr>
        <p:sp>
          <p:nvSpPr>
            <p:cNvPr name="Freeform 8" id="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9" id="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0" id="10"/>
          <p:cNvGrpSpPr/>
          <p:nvPr/>
        </p:nvGrpSpPr>
        <p:grpSpPr>
          <a:xfrm rot="0">
            <a:off x="-1527167" y="7344315"/>
            <a:ext cx="4483620" cy="3853111"/>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3" id="13"/>
          <p:cNvGrpSpPr/>
          <p:nvPr/>
        </p:nvGrpSpPr>
        <p:grpSpPr>
          <a:xfrm rot="-10800000">
            <a:off x="11865513" y="7751113"/>
            <a:ext cx="6070024" cy="2019359"/>
            <a:chOff x="0" y="0"/>
            <a:chExt cx="5168994" cy="1719607"/>
          </a:xfrm>
        </p:grpSpPr>
        <p:sp>
          <p:nvSpPr>
            <p:cNvPr name="Freeform 14" id="14"/>
            <p:cNvSpPr/>
            <p:nvPr/>
          </p:nvSpPr>
          <p:spPr>
            <a:xfrm flipH="false" flipV="false" rot="0">
              <a:off x="0" y="0"/>
              <a:ext cx="5168994" cy="1719607"/>
            </a:xfrm>
            <a:custGeom>
              <a:avLst/>
              <a:gdLst/>
              <a:ahLst/>
              <a:cxnLst/>
              <a:rect r="r" b="b" t="t" l="l"/>
              <a:pathLst>
                <a:path h="1719607" w="5168994">
                  <a:moveTo>
                    <a:pt x="5005164" y="0"/>
                  </a:moveTo>
                  <a:lnTo>
                    <a:pt x="0" y="0"/>
                  </a:lnTo>
                  <a:lnTo>
                    <a:pt x="0" y="1719607"/>
                  </a:lnTo>
                  <a:lnTo>
                    <a:pt x="76200" y="1719607"/>
                  </a:lnTo>
                  <a:lnTo>
                    <a:pt x="76200" y="76200"/>
                  </a:lnTo>
                  <a:lnTo>
                    <a:pt x="5168994" y="76200"/>
                  </a:lnTo>
                  <a:lnTo>
                    <a:pt x="5168994" y="0"/>
                  </a:lnTo>
                  <a:close/>
                </a:path>
              </a:pathLst>
            </a:custGeom>
            <a:solidFill>
              <a:srgbClr val="D8A21E"/>
            </a:solidFill>
          </p:spPr>
        </p:sp>
      </p:grpSp>
      <p:sp>
        <p:nvSpPr>
          <p:cNvPr name="Freeform 15" id="15"/>
          <p:cNvSpPr/>
          <p:nvPr/>
        </p:nvSpPr>
        <p:spPr>
          <a:xfrm flipH="false" flipV="false" rot="0">
            <a:off x="17259300" y="-550791"/>
            <a:ext cx="2401969" cy="2392962"/>
          </a:xfrm>
          <a:custGeom>
            <a:avLst/>
            <a:gdLst/>
            <a:ahLst/>
            <a:cxnLst/>
            <a:rect r="r" b="b" t="t" l="l"/>
            <a:pathLst>
              <a:path h="2392962" w="2401969">
                <a:moveTo>
                  <a:pt x="0" y="0"/>
                </a:moveTo>
                <a:lnTo>
                  <a:pt x="2401969" y="0"/>
                </a:lnTo>
                <a:lnTo>
                  <a:pt x="2401969" y="2392962"/>
                </a:lnTo>
                <a:lnTo>
                  <a:pt x="0" y="23929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6" id="16"/>
          <p:cNvSpPr/>
          <p:nvPr/>
        </p:nvSpPr>
        <p:spPr>
          <a:xfrm flipH="false" flipV="false" rot="0">
            <a:off x="4631171" y="4441609"/>
            <a:ext cx="12914599" cy="4872541"/>
          </a:xfrm>
          <a:custGeom>
            <a:avLst/>
            <a:gdLst/>
            <a:ahLst/>
            <a:cxnLst/>
            <a:rect r="r" b="b" t="t" l="l"/>
            <a:pathLst>
              <a:path h="4872541" w="12914599">
                <a:moveTo>
                  <a:pt x="0" y="0"/>
                </a:moveTo>
                <a:lnTo>
                  <a:pt x="12914598" y="0"/>
                </a:lnTo>
                <a:lnTo>
                  <a:pt x="12914598" y="4872541"/>
                </a:lnTo>
                <a:lnTo>
                  <a:pt x="0" y="4872541"/>
                </a:lnTo>
                <a:lnTo>
                  <a:pt x="0" y="0"/>
                </a:lnTo>
                <a:close/>
              </a:path>
            </a:pathLst>
          </a:custGeom>
          <a:blipFill>
            <a:blip r:embed="rId5"/>
            <a:stretch>
              <a:fillRect l="0" t="0" r="0" b="0"/>
            </a:stretch>
          </a:blipFill>
        </p:spPr>
      </p:sp>
      <p:sp>
        <p:nvSpPr>
          <p:cNvPr name="TextBox 17" id="17"/>
          <p:cNvSpPr txBox="true"/>
          <p:nvPr/>
        </p:nvSpPr>
        <p:spPr>
          <a:xfrm rot="0">
            <a:off x="4989400" y="748987"/>
            <a:ext cx="10799527" cy="2210633"/>
          </a:xfrm>
          <a:prstGeom prst="rect">
            <a:avLst/>
          </a:prstGeom>
        </p:spPr>
        <p:txBody>
          <a:bodyPr anchor="t" rtlCol="false" tIns="0" lIns="0" bIns="0" rIns="0">
            <a:spAutoFit/>
          </a:bodyPr>
          <a:lstStyle/>
          <a:p>
            <a:pPr algn="ctr">
              <a:lnSpc>
                <a:spcPts val="8516"/>
              </a:lnSpc>
            </a:pPr>
            <a:r>
              <a:rPr lang="en-US" sz="8602">
                <a:solidFill>
                  <a:srgbClr val="000000"/>
                </a:solidFill>
                <a:latin typeface="Open Sans Extra Bold"/>
                <a:ea typeface="Open Sans Extra Bold"/>
                <a:cs typeface="Open Sans Extra Bold"/>
                <a:sym typeface="Open Sans Extra Bold"/>
              </a:rPr>
              <a:t>B400 MIX TESTS RESULTS </a:t>
            </a:r>
          </a:p>
        </p:txBody>
      </p:sp>
      <p:sp>
        <p:nvSpPr>
          <p:cNvPr name="TextBox 18" id="18"/>
          <p:cNvSpPr txBox="true"/>
          <p:nvPr/>
        </p:nvSpPr>
        <p:spPr>
          <a:xfrm rot="0">
            <a:off x="5240213" y="9620929"/>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
        <p:nvSpPr>
          <p:cNvPr name="TextBox 19" id="19"/>
          <p:cNvSpPr txBox="true"/>
          <p:nvPr/>
        </p:nvSpPr>
        <p:spPr>
          <a:xfrm rot="0">
            <a:off x="9139238" y="4274503"/>
            <a:ext cx="9525" cy="1566544"/>
          </a:xfrm>
          <a:prstGeom prst="rect">
            <a:avLst/>
          </a:prstGeom>
        </p:spPr>
        <p:txBody>
          <a:bodyPr anchor="t" rtlCol="false" tIns="0" lIns="0" bIns="0" rIns="0">
            <a:spAutoFit/>
          </a:bodyPr>
          <a:lstStyle/>
          <a:p>
            <a:pPr algn="ctr">
              <a:lnSpc>
                <a:spcPts val="12880"/>
              </a:lnSpc>
            </a:pPr>
          </a:p>
        </p:txBody>
      </p:sp>
      <p:sp>
        <p:nvSpPr>
          <p:cNvPr name="TextBox 20" id="20"/>
          <p:cNvSpPr txBox="true"/>
          <p:nvPr/>
        </p:nvSpPr>
        <p:spPr>
          <a:xfrm rot="0">
            <a:off x="4631171" y="3211614"/>
            <a:ext cx="5924848" cy="887095"/>
          </a:xfrm>
          <a:prstGeom prst="rect">
            <a:avLst/>
          </a:prstGeom>
        </p:spPr>
        <p:txBody>
          <a:bodyPr anchor="t" rtlCol="false" tIns="0" lIns="0" bIns="0" rIns="0">
            <a:spAutoFit/>
          </a:bodyPr>
          <a:lstStyle/>
          <a:p>
            <a:pPr algn="ctr" marL="1122679" indent="-561340" lvl="1">
              <a:lnSpc>
                <a:spcPts val="7279"/>
              </a:lnSpc>
              <a:buFont typeface="Arial"/>
              <a:buChar char="•"/>
            </a:pPr>
            <a:r>
              <a:rPr lang="en-US" sz="5199">
                <a:solidFill>
                  <a:srgbClr val="000000"/>
                </a:solidFill>
                <a:latin typeface="Open Sans Bold"/>
                <a:ea typeface="Open Sans Bold"/>
                <a:cs typeface="Open Sans Bold"/>
                <a:sym typeface="Open Sans Bold"/>
              </a:rPr>
              <a:t>B400 (0% WW):</a:t>
            </a:r>
          </a:p>
        </p:txBody>
      </p:sp>
    </p:spTree>
  </p:cSld>
  <p:clrMapOvr>
    <a:masterClrMapping/>
  </p:clrMapOvr>
</p:sld>
</file>

<file path=ppt/slides/slide35.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4631171" y="577537"/>
            <a:ext cx="11515986" cy="2382083"/>
            <a:chOff x="0" y="0"/>
            <a:chExt cx="3320468" cy="686839"/>
          </a:xfrm>
        </p:grpSpPr>
        <p:sp>
          <p:nvSpPr>
            <p:cNvPr name="Freeform 3" id="3"/>
            <p:cNvSpPr/>
            <p:nvPr/>
          </p:nvSpPr>
          <p:spPr>
            <a:xfrm flipH="false" flipV="false" rot="0">
              <a:off x="0" y="0"/>
              <a:ext cx="3320468" cy="686839"/>
            </a:xfrm>
            <a:custGeom>
              <a:avLst/>
              <a:gdLst/>
              <a:ahLst/>
              <a:cxnLst/>
              <a:rect r="r" b="b" t="t" l="l"/>
              <a:pathLst>
                <a:path h="686839" w="3320468">
                  <a:moveTo>
                    <a:pt x="10756" y="0"/>
                  </a:moveTo>
                  <a:lnTo>
                    <a:pt x="3309712" y="0"/>
                  </a:lnTo>
                  <a:cubicBezTo>
                    <a:pt x="3312564" y="0"/>
                    <a:pt x="3315301" y="1133"/>
                    <a:pt x="3317318" y="3150"/>
                  </a:cubicBezTo>
                  <a:cubicBezTo>
                    <a:pt x="3319335" y="5168"/>
                    <a:pt x="3320468" y="7904"/>
                    <a:pt x="3320468" y="10756"/>
                  </a:cubicBezTo>
                  <a:lnTo>
                    <a:pt x="3320468" y="676083"/>
                  </a:lnTo>
                  <a:cubicBezTo>
                    <a:pt x="3320468" y="682023"/>
                    <a:pt x="3315652" y="686839"/>
                    <a:pt x="3309712" y="686839"/>
                  </a:cubicBezTo>
                  <a:lnTo>
                    <a:pt x="10756" y="686839"/>
                  </a:lnTo>
                  <a:cubicBezTo>
                    <a:pt x="4816" y="686839"/>
                    <a:pt x="0" y="682023"/>
                    <a:pt x="0" y="676083"/>
                  </a:cubicBezTo>
                  <a:lnTo>
                    <a:pt x="0" y="10756"/>
                  </a:lnTo>
                  <a:cubicBezTo>
                    <a:pt x="0" y="4816"/>
                    <a:pt x="4816" y="0"/>
                    <a:pt x="10756" y="0"/>
                  </a:cubicBezTo>
                  <a:close/>
                </a:path>
              </a:pathLst>
            </a:custGeom>
            <a:solidFill>
              <a:srgbClr val="D8A21E"/>
            </a:solidFill>
          </p:spPr>
        </p:sp>
        <p:sp>
          <p:nvSpPr>
            <p:cNvPr name="TextBox 4" id="4"/>
            <p:cNvSpPr txBox="true"/>
            <p:nvPr/>
          </p:nvSpPr>
          <p:spPr>
            <a:xfrm>
              <a:off x="0" y="-38100"/>
              <a:ext cx="3320468" cy="724939"/>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573381" y="3120081"/>
            <a:ext cx="4677751" cy="4050932"/>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7" id="7"/>
          <p:cNvGrpSpPr/>
          <p:nvPr/>
        </p:nvGrpSpPr>
        <p:grpSpPr>
          <a:xfrm rot="0">
            <a:off x="-1573381" y="-910426"/>
            <a:ext cx="4483620" cy="3853111"/>
            <a:chOff x="0" y="0"/>
            <a:chExt cx="812800" cy="698500"/>
          </a:xfrm>
        </p:grpSpPr>
        <p:sp>
          <p:nvSpPr>
            <p:cNvPr name="Freeform 8" id="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9" id="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0" id="10"/>
          <p:cNvGrpSpPr/>
          <p:nvPr/>
        </p:nvGrpSpPr>
        <p:grpSpPr>
          <a:xfrm rot="0">
            <a:off x="-1527167" y="7344315"/>
            <a:ext cx="4483620" cy="3853111"/>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3" id="13"/>
          <p:cNvGrpSpPr/>
          <p:nvPr/>
        </p:nvGrpSpPr>
        <p:grpSpPr>
          <a:xfrm rot="-10800000">
            <a:off x="11865513" y="7751113"/>
            <a:ext cx="6070024" cy="2019359"/>
            <a:chOff x="0" y="0"/>
            <a:chExt cx="5168994" cy="1719607"/>
          </a:xfrm>
        </p:grpSpPr>
        <p:sp>
          <p:nvSpPr>
            <p:cNvPr name="Freeform 14" id="14"/>
            <p:cNvSpPr/>
            <p:nvPr/>
          </p:nvSpPr>
          <p:spPr>
            <a:xfrm flipH="false" flipV="false" rot="0">
              <a:off x="0" y="0"/>
              <a:ext cx="5168994" cy="1719607"/>
            </a:xfrm>
            <a:custGeom>
              <a:avLst/>
              <a:gdLst/>
              <a:ahLst/>
              <a:cxnLst/>
              <a:rect r="r" b="b" t="t" l="l"/>
              <a:pathLst>
                <a:path h="1719607" w="5168994">
                  <a:moveTo>
                    <a:pt x="5005164" y="0"/>
                  </a:moveTo>
                  <a:lnTo>
                    <a:pt x="0" y="0"/>
                  </a:lnTo>
                  <a:lnTo>
                    <a:pt x="0" y="1719607"/>
                  </a:lnTo>
                  <a:lnTo>
                    <a:pt x="76200" y="1719607"/>
                  </a:lnTo>
                  <a:lnTo>
                    <a:pt x="76200" y="76200"/>
                  </a:lnTo>
                  <a:lnTo>
                    <a:pt x="5168994" y="76200"/>
                  </a:lnTo>
                  <a:lnTo>
                    <a:pt x="5168994" y="0"/>
                  </a:lnTo>
                  <a:close/>
                </a:path>
              </a:pathLst>
            </a:custGeom>
            <a:solidFill>
              <a:srgbClr val="D8A21E"/>
            </a:solidFill>
          </p:spPr>
        </p:sp>
      </p:grpSp>
      <p:sp>
        <p:nvSpPr>
          <p:cNvPr name="Freeform 15" id="15"/>
          <p:cNvSpPr/>
          <p:nvPr/>
        </p:nvSpPr>
        <p:spPr>
          <a:xfrm flipH="false" flipV="false" rot="0">
            <a:off x="17259300" y="-550791"/>
            <a:ext cx="2401969" cy="2392962"/>
          </a:xfrm>
          <a:custGeom>
            <a:avLst/>
            <a:gdLst/>
            <a:ahLst/>
            <a:cxnLst/>
            <a:rect r="r" b="b" t="t" l="l"/>
            <a:pathLst>
              <a:path h="2392962" w="2401969">
                <a:moveTo>
                  <a:pt x="0" y="0"/>
                </a:moveTo>
                <a:lnTo>
                  <a:pt x="2401969" y="0"/>
                </a:lnTo>
                <a:lnTo>
                  <a:pt x="2401969" y="2392962"/>
                </a:lnTo>
                <a:lnTo>
                  <a:pt x="0" y="23929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6" id="16"/>
          <p:cNvSpPr/>
          <p:nvPr/>
        </p:nvSpPr>
        <p:spPr>
          <a:xfrm flipH="false" flipV="false" rot="0">
            <a:off x="4631171" y="4441609"/>
            <a:ext cx="12628129" cy="4739408"/>
          </a:xfrm>
          <a:custGeom>
            <a:avLst/>
            <a:gdLst/>
            <a:ahLst/>
            <a:cxnLst/>
            <a:rect r="r" b="b" t="t" l="l"/>
            <a:pathLst>
              <a:path h="4739408" w="12628129">
                <a:moveTo>
                  <a:pt x="0" y="0"/>
                </a:moveTo>
                <a:lnTo>
                  <a:pt x="12628129" y="0"/>
                </a:lnTo>
                <a:lnTo>
                  <a:pt x="12628129" y="4739408"/>
                </a:lnTo>
                <a:lnTo>
                  <a:pt x="0" y="4739408"/>
                </a:lnTo>
                <a:lnTo>
                  <a:pt x="0" y="0"/>
                </a:lnTo>
                <a:close/>
              </a:path>
            </a:pathLst>
          </a:custGeom>
          <a:blipFill>
            <a:blip r:embed="rId5"/>
            <a:stretch>
              <a:fillRect l="0" t="0" r="0" b="0"/>
            </a:stretch>
          </a:blipFill>
        </p:spPr>
      </p:sp>
      <p:sp>
        <p:nvSpPr>
          <p:cNvPr name="TextBox 17" id="17"/>
          <p:cNvSpPr txBox="true"/>
          <p:nvPr/>
        </p:nvSpPr>
        <p:spPr>
          <a:xfrm rot="0">
            <a:off x="4989400" y="748987"/>
            <a:ext cx="10799527" cy="2210633"/>
          </a:xfrm>
          <a:prstGeom prst="rect">
            <a:avLst/>
          </a:prstGeom>
        </p:spPr>
        <p:txBody>
          <a:bodyPr anchor="t" rtlCol="false" tIns="0" lIns="0" bIns="0" rIns="0">
            <a:spAutoFit/>
          </a:bodyPr>
          <a:lstStyle/>
          <a:p>
            <a:pPr algn="ctr">
              <a:lnSpc>
                <a:spcPts val="8516"/>
              </a:lnSpc>
            </a:pPr>
            <a:r>
              <a:rPr lang="en-US" sz="8602">
                <a:solidFill>
                  <a:srgbClr val="000000"/>
                </a:solidFill>
                <a:latin typeface="Open Sans Extra Bold"/>
                <a:ea typeface="Open Sans Extra Bold"/>
                <a:cs typeface="Open Sans Extra Bold"/>
                <a:sym typeface="Open Sans Extra Bold"/>
              </a:rPr>
              <a:t>B400 MIX TESTS RESULTS </a:t>
            </a:r>
          </a:p>
        </p:txBody>
      </p:sp>
      <p:sp>
        <p:nvSpPr>
          <p:cNvPr name="TextBox 18" id="18"/>
          <p:cNvSpPr txBox="true"/>
          <p:nvPr/>
        </p:nvSpPr>
        <p:spPr>
          <a:xfrm rot="0">
            <a:off x="5240213" y="9620929"/>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
        <p:nvSpPr>
          <p:cNvPr name="TextBox 19" id="19"/>
          <p:cNvSpPr txBox="true"/>
          <p:nvPr/>
        </p:nvSpPr>
        <p:spPr>
          <a:xfrm rot="0">
            <a:off x="9139238" y="4274503"/>
            <a:ext cx="9525" cy="1566544"/>
          </a:xfrm>
          <a:prstGeom prst="rect">
            <a:avLst/>
          </a:prstGeom>
        </p:spPr>
        <p:txBody>
          <a:bodyPr anchor="t" rtlCol="false" tIns="0" lIns="0" bIns="0" rIns="0">
            <a:spAutoFit/>
          </a:bodyPr>
          <a:lstStyle/>
          <a:p>
            <a:pPr algn="ctr">
              <a:lnSpc>
                <a:spcPts val="12880"/>
              </a:lnSpc>
            </a:pPr>
          </a:p>
        </p:txBody>
      </p:sp>
      <p:sp>
        <p:nvSpPr>
          <p:cNvPr name="TextBox 20" id="20"/>
          <p:cNvSpPr txBox="true"/>
          <p:nvPr/>
        </p:nvSpPr>
        <p:spPr>
          <a:xfrm rot="0">
            <a:off x="4631171" y="3211614"/>
            <a:ext cx="6301829" cy="887095"/>
          </a:xfrm>
          <a:prstGeom prst="rect">
            <a:avLst/>
          </a:prstGeom>
        </p:spPr>
        <p:txBody>
          <a:bodyPr anchor="t" rtlCol="false" tIns="0" lIns="0" bIns="0" rIns="0">
            <a:spAutoFit/>
          </a:bodyPr>
          <a:lstStyle/>
          <a:p>
            <a:pPr algn="ctr" marL="1122679" indent="-561340" lvl="1">
              <a:lnSpc>
                <a:spcPts val="7279"/>
              </a:lnSpc>
              <a:buFont typeface="Arial"/>
              <a:buChar char="•"/>
            </a:pPr>
            <a:r>
              <a:rPr lang="en-US" sz="5199">
                <a:solidFill>
                  <a:srgbClr val="000000"/>
                </a:solidFill>
                <a:latin typeface="Open Sans Bold"/>
                <a:ea typeface="Open Sans Bold"/>
                <a:cs typeface="Open Sans Bold"/>
                <a:sym typeface="Open Sans Bold"/>
              </a:rPr>
              <a:t>B400 (50% WW):</a:t>
            </a:r>
          </a:p>
        </p:txBody>
      </p:sp>
    </p:spTree>
  </p:cSld>
  <p:clrMapOvr>
    <a:masterClrMapping/>
  </p:clrMapOvr>
</p:sld>
</file>

<file path=ppt/slides/slide36.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4631171" y="577537"/>
            <a:ext cx="11515986" cy="2382083"/>
            <a:chOff x="0" y="0"/>
            <a:chExt cx="3320468" cy="686839"/>
          </a:xfrm>
        </p:grpSpPr>
        <p:sp>
          <p:nvSpPr>
            <p:cNvPr name="Freeform 3" id="3"/>
            <p:cNvSpPr/>
            <p:nvPr/>
          </p:nvSpPr>
          <p:spPr>
            <a:xfrm flipH="false" flipV="false" rot="0">
              <a:off x="0" y="0"/>
              <a:ext cx="3320468" cy="686839"/>
            </a:xfrm>
            <a:custGeom>
              <a:avLst/>
              <a:gdLst/>
              <a:ahLst/>
              <a:cxnLst/>
              <a:rect r="r" b="b" t="t" l="l"/>
              <a:pathLst>
                <a:path h="686839" w="3320468">
                  <a:moveTo>
                    <a:pt x="10756" y="0"/>
                  </a:moveTo>
                  <a:lnTo>
                    <a:pt x="3309712" y="0"/>
                  </a:lnTo>
                  <a:cubicBezTo>
                    <a:pt x="3312564" y="0"/>
                    <a:pt x="3315301" y="1133"/>
                    <a:pt x="3317318" y="3150"/>
                  </a:cubicBezTo>
                  <a:cubicBezTo>
                    <a:pt x="3319335" y="5168"/>
                    <a:pt x="3320468" y="7904"/>
                    <a:pt x="3320468" y="10756"/>
                  </a:cubicBezTo>
                  <a:lnTo>
                    <a:pt x="3320468" y="676083"/>
                  </a:lnTo>
                  <a:cubicBezTo>
                    <a:pt x="3320468" y="682023"/>
                    <a:pt x="3315652" y="686839"/>
                    <a:pt x="3309712" y="686839"/>
                  </a:cubicBezTo>
                  <a:lnTo>
                    <a:pt x="10756" y="686839"/>
                  </a:lnTo>
                  <a:cubicBezTo>
                    <a:pt x="4816" y="686839"/>
                    <a:pt x="0" y="682023"/>
                    <a:pt x="0" y="676083"/>
                  </a:cubicBezTo>
                  <a:lnTo>
                    <a:pt x="0" y="10756"/>
                  </a:lnTo>
                  <a:cubicBezTo>
                    <a:pt x="0" y="4816"/>
                    <a:pt x="4816" y="0"/>
                    <a:pt x="10756" y="0"/>
                  </a:cubicBezTo>
                  <a:close/>
                </a:path>
              </a:pathLst>
            </a:custGeom>
            <a:solidFill>
              <a:srgbClr val="D8A21E"/>
            </a:solidFill>
          </p:spPr>
        </p:sp>
        <p:sp>
          <p:nvSpPr>
            <p:cNvPr name="TextBox 4" id="4"/>
            <p:cNvSpPr txBox="true"/>
            <p:nvPr/>
          </p:nvSpPr>
          <p:spPr>
            <a:xfrm>
              <a:off x="0" y="-38100"/>
              <a:ext cx="3320468" cy="724939"/>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573381" y="3120081"/>
            <a:ext cx="4677751" cy="4050932"/>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7" id="7"/>
          <p:cNvGrpSpPr/>
          <p:nvPr/>
        </p:nvGrpSpPr>
        <p:grpSpPr>
          <a:xfrm rot="0">
            <a:off x="-1573381" y="-910426"/>
            <a:ext cx="4483620" cy="3853111"/>
            <a:chOff x="0" y="0"/>
            <a:chExt cx="812800" cy="698500"/>
          </a:xfrm>
        </p:grpSpPr>
        <p:sp>
          <p:nvSpPr>
            <p:cNvPr name="Freeform 8" id="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9" id="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0" id="10"/>
          <p:cNvGrpSpPr/>
          <p:nvPr/>
        </p:nvGrpSpPr>
        <p:grpSpPr>
          <a:xfrm rot="0">
            <a:off x="-1527167" y="7344315"/>
            <a:ext cx="4483620" cy="3853111"/>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3" id="13"/>
          <p:cNvGrpSpPr/>
          <p:nvPr/>
        </p:nvGrpSpPr>
        <p:grpSpPr>
          <a:xfrm rot="-10800000">
            <a:off x="11865513" y="7751113"/>
            <a:ext cx="6070024" cy="2019359"/>
            <a:chOff x="0" y="0"/>
            <a:chExt cx="5168994" cy="1719607"/>
          </a:xfrm>
        </p:grpSpPr>
        <p:sp>
          <p:nvSpPr>
            <p:cNvPr name="Freeform 14" id="14"/>
            <p:cNvSpPr/>
            <p:nvPr/>
          </p:nvSpPr>
          <p:spPr>
            <a:xfrm flipH="false" flipV="false" rot="0">
              <a:off x="0" y="0"/>
              <a:ext cx="5168994" cy="1719607"/>
            </a:xfrm>
            <a:custGeom>
              <a:avLst/>
              <a:gdLst/>
              <a:ahLst/>
              <a:cxnLst/>
              <a:rect r="r" b="b" t="t" l="l"/>
              <a:pathLst>
                <a:path h="1719607" w="5168994">
                  <a:moveTo>
                    <a:pt x="5005164" y="0"/>
                  </a:moveTo>
                  <a:lnTo>
                    <a:pt x="0" y="0"/>
                  </a:lnTo>
                  <a:lnTo>
                    <a:pt x="0" y="1719607"/>
                  </a:lnTo>
                  <a:lnTo>
                    <a:pt x="76200" y="1719607"/>
                  </a:lnTo>
                  <a:lnTo>
                    <a:pt x="76200" y="76200"/>
                  </a:lnTo>
                  <a:lnTo>
                    <a:pt x="5168994" y="76200"/>
                  </a:lnTo>
                  <a:lnTo>
                    <a:pt x="5168994" y="0"/>
                  </a:lnTo>
                  <a:close/>
                </a:path>
              </a:pathLst>
            </a:custGeom>
            <a:solidFill>
              <a:srgbClr val="D8A21E"/>
            </a:solidFill>
          </p:spPr>
        </p:sp>
      </p:grpSp>
      <p:sp>
        <p:nvSpPr>
          <p:cNvPr name="Freeform 15" id="15"/>
          <p:cNvSpPr/>
          <p:nvPr/>
        </p:nvSpPr>
        <p:spPr>
          <a:xfrm flipH="false" flipV="false" rot="0">
            <a:off x="17259300" y="-550791"/>
            <a:ext cx="2401969" cy="2392962"/>
          </a:xfrm>
          <a:custGeom>
            <a:avLst/>
            <a:gdLst/>
            <a:ahLst/>
            <a:cxnLst/>
            <a:rect r="r" b="b" t="t" l="l"/>
            <a:pathLst>
              <a:path h="2392962" w="2401969">
                <a:moveTo>
                  <a:pt x="0" y="0"/>
                </a:moveTo>
                <a:lnTo>
                  <a:pt x="2401969" y="0"/>
                </a:lnTo>
                <a:lnTo>
                  <a:pt x="2401969" y="2392962"/>
                </a:lnTo>
                <a:lnTo>
                  <a:pt x="0" y="23929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6" id="16"/>
          <p:cNvSpPr/>
          <p:nvPr/>
        </p:nvSpPr>
        <p:spPr>
          <a:xfrm flipH="false" flipV="false" rot="0">
            <a:off x="4631171" y="4441609"/>
            <a:ext cx="12628129" cy="4737471"/>
          </a:xfrm>
          <a:custGeom>
            <a:avLst/>
            <a:gdLst/>
            <a:ahLst/>
            <a:cxnLst/>
            <a:rect r="r" b="b" t="t" l="l"/>
            <a:pathLst>
              <a:path h="4737471" w="12628129">
                <a:moveTo>
                  <a:pt x="0" y="0"/>
                </a:moveTo>
                <a:lnTo>
                  <a:pt x="12628129" y="0"/>
                </a:lnTo>
                <a:lnTo>
                  <a:pt x="12628129" y="4737471"/>
                </a:lnTo>
                <a:lnTo>
                  <a:pt x="0" y="4737471"/>
                </a:lnTo>
                <a:lnTo>
                  <a:pt x="0" y="0"/>
                </a:lnTo>
                <a:close/>
              </a:path>
            </a:pathLst>
          </a:custGeom>
          <a:blipFill>
            <a:blip r:embed="rId5"/>
            <a:stretch>
              <a:fillRect l="0" t="0" r="0" b="0"/>
            </a:stretch>
          </a:blipFill>
        </p:spPr>
      </p:sp>
      <p:sp>
        <p:nvSpPr>
          <p:cNvPr name="TextBox 17" id="17"/>
          <p:cNvSpPr txBox="true"/>
          <p:nvPr/>
        </p:nvSpPr>
        <p:spPr>
          <a:xfrm rot="0">
            <a:off x="4989400" y="748987"/>
            <a:ext cx="10799527" cy="2210633"/>
          </a:xfrm>
          <a:prstGeom prst="rect">
            <a:avLst/>
          </a:prstGeom>
        </p:spPr>
        <p:txBody>
          <a:bodyPr anchor="t" rtlCol="false" tIns="0" lIns="0" bIns="0" rIns="0">
            <a:spAutoFit/>
          </a:bodyPr>
          <a:lstStyle/>
          <a:p>
            <a:pPr algn="ctr">
              <a:lnSpc>
                <a:spcPts val="8516"/>
              </a:lnSpc>
            </a:pPr>
            <a:r>
              <a:rPr lang="en-US" sz="8602">
                <a:solidFill>
                  <a:srgbClr val="000000"/>
                </a:solidFill>
                <a:latin typeface="Open Sans Extra Bold"/>
                <a:ea typeface="Open Sans Extra Bold"/>
                <a:cs typeface="Open Sans Extra Bold"/>
                <a:sym typeface="Open Sans Extra Bold"/>
              </a:rPr>
              <a:t>B400 MIX TESTS RESULTS </a:t>
            </a:r>
          </a:p>
        </p:txBody>
      </p:sp>
      <p:sp>
        <p:nvSpPr>
          <p:cNvPr name="TextBox 18" id="18"/>
          <p:cNvSpPr txBox="true"/>
          <p:nvPr/>
        </p:nvSpPr>
        <p:spPr>
          <a:xfrm rot="0">
            <a:off x="5240213" y="9620929"/>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
        <p:nvSpPr>
          <p:cNvPr name="TextBox 19" id="19"/>
          <p:cNvSpPr txBox="true"/>
          <p:nvPr/>
        </p:nvSpPr>
        <p:spPr>
          <a:xfrm rot="0">
            <a:off x="9139238" y="4274503"/>
            <a:ext cx="9525" cy="1566544"/>
          </a:xfrm>
          <a:prstGeom prst="rect">
            <a:avLst/>
          </a:prstGeom>
        </p:spPr>
        <p:txBody>
          <a:bodyPr anchor="t" rtlCol="false" tIns="0" lIns="0" bIns="0" rIns="0">
            <a:spAutoFit/>
          </a:bodyPr>
          <a:lstStyle/>
          <a:p>
            <a:pPr algn="ctr">
              <a:lnSpc>
                <a:spcPts val="12880"/>
              </a:lnSpc>
            </a:pPr>
          </a:p>
        </p:txBody>
      </p:sp>
      <p:sp>
        <p:nvSpPr>
          <p:cNvPr name="TextBox 20" id="20"/>
          <p:cNvSpPr txBox="true"/>
          <p:nvPr/>
        </p:nvSpPr>
        <p:spPr>
          <a:xfrm rot="0">
            <a:off x="4631171" y="3211614"/>
            <a:ext cx="6678811" cy="887095"/>
          </a:xfrm>
          <a:prstGeom prst="rect">
            <a:avLst/>
          </a:prstGeom>
        </p:spPr>
        <p:txBody>
          <a:bodyPr anchor="t" rtlCol="false" tIns="0" lIns="0" bIns="0" rIns="0">
            <a:spAutoFit/>
          </a:bodyPr>
          <a:lstStyle/>
          <a:p>
            <a:pPr algn="ctr" marL="1122679" indent="-561340" lvl="1">
              <a:lnSpc>
                <a:spcPts val="7279"/>
              </a:lnSpc>
              <a:buFont typeface="Arial"/>
              <a:buChar char="•"/>
            </a:pPr>
            <a:r>
              <a:rPr lang="en-US" sz="5199">
                <a:solidFill>
                  <a:srgbClr val="000000"/>
                </a:solidFill>
                <a:latin typeface="Open Sans Bold"/>
                <a:ea typeface="Open Sans Bold"/>
                <a:cs typeface="Open Sans Bold"/>
                <a:sym typeface="Open Sans Bold"/>
              </a:rPr>
              <a:t>B400 (100% WW):</a:t>
            </a:r>
          </a:p>
        </p:txBody>
      </p:sp>
    </p:spTree>
  </p:cSld>
  <p:clrMapOvr>
    <a:masterClrMapping/>
  </p:clrMapOvr>
</p:sld>
</file>

<file path=ppt/slides/slide37.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4990668" y="933613"/>
            <a:ext cx="8306665" cy="2627813"/>
            <a:chOff x="0" y="0"/>
            <a:chExt cx="2785942" cy="881333"/>
          </a:xfrm>
        </p:grpSpPr>
        <p:sp>
          <p:nvSpPr>
            <p:cNvPr name="Freeform 3" id="3"/>
            <p:cNvSpPr/>
            <p:nvPr/>
          </p:nvSpPr>
          <p:spPr>
            <a:xfrm flipH="false" flipV="false" rot="0">
              <a:off x="0" y="0"/>
              <a:ext cx="2785942" cy="881333"/>
            </a:xfrm>
            <a:custGeom>
              <a:avLst/>
              <a:gdLst/>
              <a:ahLst/>
              <a:cxnLst/>
              <a:rect r="r" b="b" t="t" l="l"/>
              <a:pathLst>
                <a:path h="881333" w="2785942">
                  <a:moveTo>
                    <a:pt x="14912" y="0"/>
                  </a:moveTo>
                  <a:lnTo>
                    <a:pt x="2771030" y="0"/>
                  </a:lnTo>
                  <a:cubicBezTo>
                    <a:pt x="2779265" y="0"/>
                    <a:pt x="2785942" y="6676"/>
                    <a:pt x="2785942" y="14912"/>
                  </a:cubicBezTo>
                  <a:lnTo>
                    <a:pt x="2785942" y="866420"/>
                  </a:lnTo>
                  <a:cubicBezTo>
                    <a:pt x="2785942" y="870375"/>
                    <a:pt x="2784371" y="874168"/>
                    <a:pt x="2781574" y="876965"/>
                  </a:cubicBezTo>
                  <a:cubicBezTo>
                    <a:pt x="2778777" y="879762"/>
                    <a:pt x="2774984" y="881333"/>
                    <a:pt x="2771030" y="881333"/>
                  </a:cubicBezTo>
                  <a:lnTo>
                    <a:pt x="14912" y="881333"/>
                  </a:lnTo>
                  <a:cubicBezTo>
                    <a:pt x="10957" y="881333"/>
                    <a:pt x="7164" y="879762"/>
                    <a:pt x="4368" y="876965"/>
                  </a:cubicBezTo>
                  <a:cubicBezTo>
                    <a:pt x="1571" y="874168"/>
                    <a:pt x="0" y="870375"/>
                    <a:pt x="0" y="866420"/>
                  </a:cubicBezTo>
                  <a:lnTo>
                    <a:pt x="0" y="14912"/>
                  </a:lnTo>
                  <a:cubicBezTo>
                    <a:pt x="0" y="6676"/>
                    <a:pt x="6676" y="0"/>
                    <a:pt x="14912" y="0"/>
                  </a:cubicBezTo>
                  <a:close/>
                </a:path>
              </a:pathLst>
            </a:custGeom>
            <a:solidFill>
              <a:srgbClr val="D8A21E"/>
            </a:solidFill>
          </p:spPr>
        </p:sp>
        <p:sp>
          <p:nvSpPr>
            <p:cNvPr name="TextBox 4" id="4"/>
            <p:cNvSpPr txBox="true"/>
            <p:nvPr/>
          </p:nvSpPr>
          <p:spPr>
            <a:xfrm>
              <a:off x="0" y="-38100"/>
              <a:ext cx="2785942" cy="919433"/>
            </a:xfrm>
            <a:prstGeom prst="rect">
              <a:avLst/>
            </a:prstGeom>
          </p:spPr>
          <p:txBody>
            <a:bodyPr anchor="ctr" rtlCol="false" tIns="50800" lIns="50800" bIns="50800" rIns="50800"/>
            <a:lstStyle/>
            <a:p>
              <a:pPr algn="ctr">
                <a:lnSpc>
                  <a:spcPts val="2659"/>
                </a:lnSpc>
              </a:pPr>
            </a:p>
          </p:txBody>
        </p:sp>
      </p:grpSp>
      <p:sp>
        <p:nvSpPr>
          <p:cNvPr name="Freeform 5" id="5"/>
          <p:cNvSpPr/>
          <p:nvPr/>
        </p:nvSpPr>
        <p:spPr>
          <a:xfrm flipH="false" flipV="false" rot="0">
            <a:off x="16974566" y="-1843985"/>
            <a:ext cx="3270359" cy="3258095"/>
          </a:xfrm>
          <a:custGeom>
            <a:avLst/>
            <a:gdLst/>
            <a:ahLst/>
            <a:cxnLst/>
            <a:rect r="r" b="b" t="t" l="l"/>
            <a:pathLst>
              <a:path h="3258095" w="3270359">
                <a:moveTo>
                  <a:pt x="0" y="0"/>
                </a:moveTo>
                <a:lnTo>
                  <a:pt x="3270359" y="0"/>
                </a:lnTo>
                <a:lnTo>
                  <a:pt x="3270359" y="3258095"/>
                </a:lnTo>
                <a:lnTo>
                  <a:pt x="0" y="325809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908967" y="-1843985"/>
            <a:ext cx="3270359" cy="3258095"/>
          </a:xfrm>
          <a:custGeom>
            <a:avLst/>
            <a:gdLst/>
            <a:ahLst/>
            <a:cxnLst/>
            <a:rect r="r" b="b" t="t" l="l"/>
            <a:pathLst>
              <a:path h="3258095" w="3270359">
                <a:moveTo>
                  <a:pt x="0" y="0"/>
                </a:moveTo>
                <a:lnTo>
                  <a:pt x="3270359" y="0"/>
                </a:lnTo>
                <a:lnTo>
                  <a:pt x="3270359" y="3258095"/>
                </a:lnTo>
                <a:lnTo>
                  <a:pt x="0" y="325809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AutoShape 7" id="7"/>
          <p:cNvSpPr/>
          <p:nvPr/>
        </p:nvSpPr>
        <p:spPr>
          <a:xfrm rot="0">
            <a:off x="0" y="2247520"/>
            <a:ext cx="2687502" cy="0"/>
          </a:xfrm>
          <a:prstGeom prst="line">
            <a:avLst/>
          </a:prstGeom>
          <a:ln cap="flat" w="95250">
            <a:solidFill>
              <a:srgbClr val="D8A21E"/>
            </a:solidFill>
            <a:prstDash val="solid"/>
            <a:headEnd type="none" len="sm" w="sm"/>
            <a:tailEnd type="none" len="sm" w="sm"/>
          </a:ln>
        </p:spPr>
      </p:sp>
      <p:sp>
        <p:nvSpPr>
          <p:cNvPr name="AutoShape 8" id="8"/>
          <p:cNvSpPr/>
          <p:nvPr/>
        </p:nvSpPr>
        <p:spPr>
          <a:xfrm rot="0">
            <a:off x="15600498" y="2247520"/>
            <a:ext cx="2687502" cy="0"/>
          </a:xfrm>
          <a:prstGeom prst="line">
            <a:avLst/>
          </a:prstGeom>
          <a:ln cap="flat" w="95250">
            <a:solidFill>
              <a:srgbClr val="D8A21E"/>
            </a:solidFill>
            <a:prstDash val="solid"/>
            <a:headEnd type="none" len="sm" w="sm"/>
            <a:tailEnd type="none" len="sm" w="sm"/>
          </a:ln>
        </p:spPr>
      </p:sp>
      <p:grpSp>
        <p:nvGrpSpPr>
          <p:cNvPr name="Group 9" id="9"/>
          <p:cNvGrpSpPr/>
          <p:nvPr/>
        </p:nvGrpSpPr>
        <p:grpSpPr>
          <a:xfrm rot="0">
            <a:off x="15600498" y="5082437"/>
            <a:ext cx="4572404" cy="3959496"/>
            <a:chOff x="0" y="0"/>
            <a:chExt cx="4282440" cy="3708400"/>
          </a:xfrm>
        </p:grpSpPr>
        <p:sp>
          <p:nvSpPr>
            <p:cNvPr name="Freeform 10" id="10"/>
            <p:cNvSpPr/>
            <p:nvPr/>
          </p:nvSpPr>
          <p:spPr>
            <a:xfrm flipH="false" flipV="false" rot="0">
              <a:off x="0" y="0"/>
              <a:ext cx="4282440" cy="3708400"/>
            </a:xfrm>
            <a:custGeom>
              <a:avLst/>
              <a:gdLst/>
              <a:ahLst/>
              <a:cxnLst/>
              <a:rect r="r" b="b" t="t" l="l"/>
              <a:pathLst>
                <a:path h="3708400" w="4282440">
                  <a:moveTo>
                    <a:pt x="3211830" y="0"/>
                  </a:moveTo>
                  <a:lnTo>
                    <a:pt x="1070610" y="0"/>
                  </a:lnTo>
                  <a:lnTo>
                    <a:pt x="0" y="1854200"/>
                  </a:lnTo>
                  <a:lnTo>
                    <a:pt x="1070610" y="3708400"/>
                  </a:lnTo>
                  <a:lnTo>
                    <a:pt x="3211830" y="3708400"/>
                  </a:lnTo>
                  <a:lnTo>
                    <a:pt x="4282440" y="1854200"/>
                  </a:lnTo>
                  <a:close/>
                </a:path>
              </a:pathLst>
            </a:custGeom>
            <a:blipFill>
              <a:blip r:embed="rId4"/>
              <a:stretch>
                <a:fillRect l="-17641" t="0" r="-17641" b="0"/>
              </a:stretch>
            </a:blipFill>
          </p:spPr>
        </p:sp>
      </p:grpSp>
      <p:grpSp>
        <p:nvGrpSpPr>
          <p:cNvPr name="Group 11" id="11"/>
          <p:cNvGrpSpPr/>
          <p:nvPr/>
        </p:nvGrpSpPr>
        <p:grpSpPr>
          <a:xfrm rot="0">
            <a:off x="-1884902" y="5082437"/>
            <a:ext cx="4572404" cy="3959496"/>
            <a:chOff x="0" y="0"/>
            <a:chExt cx="4282440" cy="3708400"/>
          </a:xfrm>
        </p:grpSpPr>
        <p:sp>
          <p:nvSpPr>
            <p:cNvPr name="Freeform 12" id="12"/>
            <p:cNvSpPr/>
            <p:nvPr/>
          </p:nvSpPr>
          <p:spPr>
            <a:xfrm flipH="false" flipV="false" rot="0">
              <a:off x="0" y="0"/>
              <a:ext cx="4282440" cy="3708400"/>
            </a:xfrm>
            <a:custGeom>
              <a:avLst/>
              <a:gdLst/>
              <a:ahLst/>
              <a:cxnLst/>
              <a:rect r="r" b="b" t="t" l="l"/>
              <a:pathLst>
                <a:path h="3708400" w="4282440">
                  <a:moveTo>
                    <a:pt x="3211830" y="0"/>
                  </a:moveTo>
                  <a:lnTo>
                    <a:pt x="1070610" y="0"/>
                  </a:lnTo>
                  <a:lnTo>
                    <a:pt x="0" y="1854200"/>
                  </a:lnTo>
                  <a:lnTo>
                    <a:pt x="1070610" y="3708400"/>
                  </a:lnTo>
                  <a:lnTo>
                    <a:pt x="3211830" y="3708400"/>
                  </a:lnTo>
                  <a:lnTo>
                    <a:pt x="4282440" y="1854200"/>
                  </a:lnTo>
                  <a:close/>
                </a:path>
              </a:pathLst>
            </a:custGeom>
            <a:blipFill>
              <a:blip r:embed="rId4"/>
              <a:stretch>
                <a:fillRect l="-17641" t="0" r="-17641" b="0"/>
              </a:stretch>
            </a:blipFill>
          </p:spPr>
        </p:sp>
      </p:grpSp>
      <p:grpSp>
        <p:nvGrpSpPr>
          <p:cNvPr name="Group 13" id="13"/>
          <p:cNvGrpSpPr/>
          <p:nvPr/>
        </p:nvGrpSpPr>
        <p:grpSpPr>
          <a:xfrm rot="0">
            <a:off x="5371382" y="3795267"/>
            <a:ext cx="7545236" cy="6533835"/>
            <a:chOff x="0" y="0"/>
            <a:chExt cx="4282440" cy="3708400"/>
          </a:xfrm>
        </p:grpSpPr>
        <p:sp>
          <p:nvSpPr>
            <p:cNvPr name="Freeform 14" id="14"/>
            <p:cNvSpPr/>
            <p:nvPr/>
          </p:nvSpPr>
          <p:spPr>
            <a:xfrm flipH="false" flipV="false" rot="0">
              <a:off x="0" y="0"/>
              <a:ext cx="4282440" cy="3708400"/>
            </a:xfrm>
            <a:custGeom>
              <a:avLst/>
              <a:gdLst/>
              <a:ahLst/>
              <a:cxnLst/>
              <a:rect r="r" b="b" t="t" l="l"/>
              <a:pathLst>
                <a:path h="3708400" w="4282440">
                  <a:moveTo>
                    <a:pt x="3211830" y="0"/>
                  </a:moveTo>
                  <a:lnTo>
                    <a:pt x="1070610" y="0"/>
                  </a:lnTo>
                  <a:lnTo>
                    <a:pt x="0" y="1854200"/>
                  </a:lnTo>
                  <a:lnTo>
                    <a:pt x="1070610" y="3708400"/>
                  </a:lnTo>
                  <a:lnTo>
                    <a:pt x="3211830" y="3708400"/>
                  </a:lnTo>
                  <a:lnTo>
                    <a:pt x="4282440" y="1854200"/>
                  </a:lnTo>
                  <a:close/>
                </a:path>
              </a:pathLst>
            </a:custGeom>
            <a:blipFill>
              <a:blip r:embed="rId5"/>
              <a:stretch>
                <a:fillRect l="-14846" t="0" r="-14846" b="0"/>
              </a:stretch>
            </a:blipFill>
          </p:spPr>
        </p:sp>
      </p:grpSp>
      <p:sp>
        <p:nvSpPr>
          <p:cNvPr name="TextBox 15" id="15"/>
          <p:cNvSpPr txBox="true"/>
          <p:nvPr/>
        </p:nvSpPr>
        <p:spPr>
          <a:xfrm rot="0">
            <a:off x="5438870" y="1806108"/>
            <a:ext cx="7410259" cy="1044749"/>
          </a:xfrm>
          <a:prstGeom prst="rect">
            <a:avLst/>
          </a:prstGeom>
        </p:spPr>
        <p:txBody>
          <a:bodyPr anchor="t" rtlCol="false" tIns="0" lIns="0" bIns="0" rIns="0">
            <a:spAutoFit/>
          </a:bodyPr>
          <a:lstStyle/>
          <a:p>
            <a:pPr algn="ctr">
              <a:lnSpc>
                <a:spcPts val="7848"/>
              </a:lnSpc>
            </a:pPr>
            <a:r>
              <a:rPr lang="en-US" sz="7928">
                <a:solidFill>
                  <a:srgbClr val="000000"/>
                </a:solidFill>
                <a:latin typeface="Open Sans Extra Bold"/>
                <a:ea typeface="Open Sans Extra Bold"/>
                <a:cs typeface="Open Sans Extra Bold"/>
                <a:sym typeface="Open Sans Extra Bold"/>
              </a:rPr>
              <a:t>DISCUSSION</a:t>
            </a:r>
          </a:p>
        </p:txBody>
      </p:sp>
    </p:spTree>
  </p:cSld>
  <p:clrMapOvr>
    <a:masterClrMapping/>
  </p:clrMapOvr>
</p:sld>
</file>

<file path=ppt/slides/slide38.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64055" y="1016129"/>
            <a:ext cx="12887399" cy="1600880"/>
            <a:chOff x="0" y="0"/>
            <a:chExt cx="3612914" cy="448798"/>
          </a:xfrm>
        </p:grpSpPr>
        <p:sp>
          <p:nvSpPr>
            <p:cNvPr name="Freeform 3" id="3"/>
            <p:cNvSpPr/>
            <p:nvPr/>
          </p:nvSpPr>
          <p:spPr>
            <a:xfrm flipH="false" flipV="false" rot="0">
              <a:off x="0" y="0"/>
              <a:ext cx="3612914" cy="448798"/>
            </a:xfrm>
            <a:custGeom>
              <a:avLst/>
              <a:gdLst/>
              <a:ahLst/>
              <a:cxnLst/>
              <a:rect r="r" b="b" t="t" l="l"/>
              <a:pathLst>
                <a:path h="448798" w="3612914">
                  <a:moveTo>
                    <a:pt x="9612" y="0"/>
                  </a:moveTo>
                  <a:lnTo>
                    <a:pt x="3603302" y="0"/>
                  </a:lnTo>
                  <a:cubicBezTo>
                    <a:pt x="3608610" y="0"/>
                    <a:pt x="3612914" y="4303"/>
                    <a:pt x="3612914" y="9612"/>
                  </a:cubicBezTo>
                  <a:lnTo>
                    <a:pt x="3612914" y="439186"/>
                  </a:lnTo>
                  <a:cubicBezTo>
                    <a:pt x="3612914" y="444495"/>
                    <a:pt x="3608610" y="448798"/>
                    <a:pt x="3603302" y="448798"/>
                  </a:cubicBezTo>
                  <a:lnTo>
                    <a:pt x="9612" y="448798"/>
                  </a:lnTo>
                  <a:cubicBezTo>
                    <a:pt x="4303" y="448798"/>
                    <a:pt x="0" y="444495"/>
                    <a:pt x="0" y="439186"/>
                  </a:cubicBezTo>
                  <a:lnTo>
                    <a:pt x="0" y="9612"/>
                  </a:lnTo>
                  <a:cubicBezTo>
                    <a:pt x="0" y="4303"/>
                    <a:pt x="4303" y="0"/>
                    <a:pt x="9612" y="0"/>
                  </a:cubicBezTo>
                  <a:close/>
                </a:path>
              </a:pathLst>
            </a:custGeom>
            <a:solidFill>
              <a:srgbClr val="D8A21E"/>
            </a:solidFill>
          </p:spPr>
        </p:sp>
        <p:sp>
          <p:nvSpPr>
            <p:cNvPr name="TextBox 4" id="4"/>
            <p:cNvSpPr txBox="true"/>
            <p:nvPr/>
          </p:nvSpPr>
          <p:spPr>
            <a:xfrm>
              <a:off x="0" y="-38100"/>
              <a:ext cx="3612914" cy="486898"/>
            </a:xfrm>
            <a:prstGeom prst="rect">
              <a:avLst/>
            </a:prstGeom>
          </p:spPr>
          <p:txBody>
            <a:bodyPr anchor="ctr" rtlCol="false" tIns="50800" lIns="50800" bIns="50800" rIns="50800"/>
            <a:lstStyle/>
            <a:p>
              <a:pPr algn="ctr">
                <a:lnSpc>
                  <a:spcPts val="2659"/>
                </a:lnSpc>
              </a:pPr>
            </a:p>
          </p:txBody>
        </p:sp>
      </p:grpSp>
      <p:sp>
        <p:nvSpPr>
          <p:cNvPr name="TextBox 5" id="5"/>
          <p:cNvSpPr txBox="true"/>
          <p:nvPr/>
        </p:nvSpPr>
        <p:spPr>
          <a:xfrm rot="0">
            <a:off x="270951" y="1471954"/>
            <a:ext cx="13115358" cy="813055"/>
          </a:xfrm>
          <a:prstGeom prst="rect">
            <a:avLst/>
          </a:prstGeom>
        </p:spPr>
        <p:txBody>
          <a:bodyPr anchor="t" rtlCol="false" tIns="0" lIns="0" bIns="0" rIns="0">
            <a:spAutoFit/>
          </a:bodyPr>
          <a:lstStyle/>
          <a:p>
            <a:pPr algn="l">
              <a:lnSpc>
                <a:spcPts val="6138"/>
              </a:lnSpc>
            </a:pPr>
            <a:r>
              <a:rPr lang="en-US" sz="6200">
                <a:solidFill>
                  <a:srgbClr val="000000"/>
                </a:solidFill>
                <a:latin typeface="Open Sans Extra Bold"/>
                <a:ea typeface="Open Sans Extra Bold"/>
                <a:cs typeface="Open Sans Extra Bold"/>
                <a:sym typeface="Open Sans Extra Bold"/>
              </a:rPr>
              <a:t>OUTCOMES AND DISCUSSION</a:t>
            </a:r>
          </a:p>
        </p:txBody>
      </p:sp>
      <p:grpSp>
        <p:nvGrpSpPr>
          <p:cNvPr name="Group 6" id="6"/>
          <p:cNvGrpSpPr/>
          <p:nvPr/>
        </p:nvGrpSpPr>
        <p:grpSpPr>
          <a:xfrm rot="0">
            <a:off x="14920425" y="3120081"/>
            <a:ext cx="4677751" cy="4050932"/>
            <a:chOff x="0" y="0"/>
            <a:chExt cx="6350000" cy="5499100"/>
          </a:xfrm>
        </p:grpSpPr>
        <p:sp>
          <p:nvSpPr>
            <p:cNvPr name="Freeform 7" id="7"/>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8" id="8"/>
          <p:cNvGrpSpPr/>
          <p:nvPr/>
        </p:nvGrpSpPr>
        <p:grpSpPr>
          <a:xfrm rot="0">
            <a:off x="14920425" y="-910426"/>
            <a:ext cx="4483620" cy="3853111"/>
            <a:chOff x="0" y="0"/>
            <a:chExt cx="812800" cy="698500"/>
          </a:xfrm>
        </p:grpSpPr>
        <p:sp>
          <p:nvSpPr>
            <p:cNvPr name="Freeform 9" id="9"/>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10" id="10"/>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1" id="11"/>
          <p:cNvGrpSpPr/>
          <p:nvPr/>
        </p:nvGrpSpPr>
        <p:grpSpPr>
          <a:xfrm rot="0">
            <a:off x="14966638" y="7344315"/>
            <a:ext cx="4483620" cy="3853111"/>
            <a:chOff x="0" y="0"/>
            <a:chExt cx="812800" cy="698500"/>
          </a:xfrm>
        </p:grpSpPr>
        <p:sp>
          <p:nvSpPr>
            <p:cNvPr name="Freeform 12" id="12"/>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3" id="13"/>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TextBox 14" id="14"/>
          <p:cNvSpPr txBox="true"/>
          <p:nvPr/>
        </p:nvSpPr>
        <p:spPr>
          <a:xfrm rot="0">
            <a:off x="821882" y="3043881"/>
            <a:ext cx="13786355" cy="5137150"/>
          </a:xfrm>
          <a:prstGeom prst="rect">
            <a:avLst/>
          </a:prstGeom>
        </p:spPr>
        <p:txBody>
          <a:bodyPr anchor="t" rtlCol="false" tIns="0" lIns="0" bIns="0" rIns="0">
            <a:spAutoFit/>
          </a:bodyPr>
          <a:lstStyle/>
          <a:p>
            <a:pPr algn="just" marL="863596" indent="-431798" lvl="1">
              <a:lnSpc>
                <a:spcPts val="5599"/>
              </a:lnSpc>
              <a:buFont typeface="Arial"/>
              <a:buChar char="•"/>
            </a:pPr>
            <a:r>
              <a:rPr lang="en-US" sz="3999">
                <a:solidFill>
                  <a:srgbClr val="000000"/>
                </a:solidFill>
                <a:latin typeface="Canva Sans"/>
                <a:ea typeface="Canva Sans"/>
                <a:cs typeface="Canva Sans"/>
                <a:sym typeface="Canva Sans"/>
              </a:rPr>
              <a:t>Density: Treated Waste Water (WW) has </a:t>
            </a:r>
            <a:r>
              <a:rPr lang="en-US" sz="3999">
                <a:solidFill>
                  <a:srgbClr val="FF3131"/>
                </a:solidFill>
                <a:latin typeface="Canva Sans Italics"/>
                <a:ea typeface="Canva Sans Italics"/>
                <a:cs typeface="Canva Sans Italics"/>
                <a:sym typeface="Canva Sans Italics"/>
              </a:rPr>
              <a:t>no impact on the density values of fresh concrete</a:t>
            </a:r>
          </a:p>
          <a:p>
            <a:pPr algn="just" marL="863596" indent="-431798" lvl="1">
              <a:lnSpc>
                <a:spcPts val="5599"/>
              </a:lnSpc>
              <a:buFont typeface="Arial"/>
              <a:buChar char="•"/>
            </a:pPr>
            <a:r>
              <a:rPr lang="en-US" sz="3999">
                <a:solidFill>
                  <a:srgbClr val="000000"/>
                </a:solidFill>
                <a:latin typeface="Canva Sans"/>
                <a:ea typeface="Canva Sans"/>
                <a:cs typeface="Canva Sans"/>
                <a:sym typeface="Canva Sans"/>
              </a:rPr>
              <a:t>Slump Values: WW </a:t>
            </a:r>
            <a:r>
              <a:rPr lang="en-US" sz="3999">
                <a:solidFill>
                  <a:srgbClr val="FF3131"/>
                </a:solidFill>
                <a:latin typeface="Canva Sans Italics"/>
                <a:ea typeface="Canva Sans Italics"/>
                <a:cs typeface="Canva Sans Italics"/>
                <a:sym typeface="Canva Sans Italics"/>
              </a:rPr>
              <a:t>does not affect slump values differently than ordinary water</a:t>
            </a:r>
            <a:r>
              <a:rPr lang="en-US" sz="3999">
                <a:solidFill>
                  <a:srgbClr val="000000"/>
                </a:solidFill>
                <a:latin typeface="Canva Sans"/>
                <a:ea typeface="Canva Sans"/>
                <a:cs typeface="Canva Sans"/>
                <a:sym typeface="Canva Sans"/>
              </a:rPr>
              <a:t>; the amount of added water is the key factor</a:t>
            </a:r>
          </a:p>
          <a:p>
            <a:pPr algn="just">
              <a:lnSpc>
                <a:spcPts val="5599"/>
              </a:lnSpc>
            </a:pPr>
          </a:p>
          <a:p>
            <a:pPr algn="just">
              <a:lnSpc>
                <a:spcPts val="5599"/>
              </a:lnSpc>
            </a:pPr>
          </a:p>
        </p:txBody>
      </p:sp>
      <p:sp>
        <p:nvSpPr>
          <p:cNvPr name="AutoShape 15" id="15"/>
          <p:cNvSpPr/>
          <p:nvPr/>
        </p:nvSpPr>
        <p:spPr>
          <a:xfrm rot="0">
            <a:off x="0" y="9270871"/>
            <a:ext cx="7412946" cy="0"/>
          </a:xfrm>
          <a:prstGeom prst="line">
            <a:avLst/>
          </a:prstGeom>
          <a:ln cap="flat" w="95250">
            <a:solidFill>
              <a:srgbClr val="D8A21E"/>
            </a:solidFill>
            <a:prstDash val="solid"/>
            <a:headEnd type="none" len="sm" w="sm"/>
            <a:tailEnd type="none" len="sm" w="sm"/>
          </a:ln>
        </p:spPr>
      </p:sp>
      <p:sp>
        <p:nvSpPr>
          <p:cNvPr name="Freeform 16" id="16"/>
          <p:cNvSpPr/>
          <p:nvPr/>
        </p:nvSpPr>
        <p:spPr>
          <a:xfrm flipH="false" flipV="false" rot="0">
            <a:off x="12213303" y="-1044125"/>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17" id="17"/>
          <p:cNvSpPr txBox="true"/>
          <p:nvPr/>
        </p:nvSpPr>
        <p:spPr>
          <a:xfrm rot="0">
            <a:off x="7985677" y="9168953"/>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Tree>
  </p:cSld>
  <p:clrMapOvr>
    <a:masterClrMapping/>
  </p:clrMapOvr>
</p:sld>
</file>

<file path=ppt/slides/slide39.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64055" y="1016129"/>
            <a:ext cx="12887399" cy="1600880"/>
            <a:chOff x="0" y="0"/>
            <a:chExt cx="3612914" cy="448798"/>
          </a:xfrm>
        </p:grpSpPr>
        <p:sp>
          <p:nvSpPr>
            <p:cNvPr name="Freeform 3" id="3"/>
            <p:cNvSpPr/>
            <p:nvPr/>
          </p:nvSpPr>
          <p:spPr>
            <a:xfrm flipH="false" flipV="false" rot="0">
              <a:off x="0" y="0"/>
              <a:ext cx="3612914" cy="448798"/>
            </a:xfrm>
            <a:custGeom>
              <a:avLst/>
              <a:gdLst/>
              <a:ahLst/>
              <a:cxnLst/>
              <a:rect r="r" b="b" t="t" l="l"/>
              <a:pathLst>
                <a:path h="448798" w="3612914">
                  <a:moveTo>
                    <a:pt x="9612" y="0"/>
                  </a:moveTo>
                  <a:lnTo>
                    <a:pt x="3603302" y="0"/>
                  </a:lnTo>
                  <a:cubicBezTo>
                    <a:pt x="3608610" y="0"/>
                    <a:pt x="3612914" y="4303"/>
                    <a:pt x="3612914" y="9612"/>
                  </a:cubicBezTo>
                  <a:lnTo>
                    <a:pt x="3612914" y="439186"/>
                  </a:lnTo>
                  <a:cubicBezTo>
                    <a:pt x="3612914" y="444495"/>
                    <a:pt x="3608610" y="448798"/>
                    <a:pt x="3603302" y="448798"/>
                  </a:cubicBezTo>
                  <a:lnTo>
                    <a:pt x="9612" y="448798"/>
                  </a:lnTo>
                  <a:cubicBezTo>
                    <a:pt x="4303" y="448798"/>
                    <a:pt x="0" y="444495"/>
                    <a:pt x="0" y="439186"/>
                  </a:cubicBezTo>
                  <a:lnTo>
                    <a:pt x="0" y="9612"/>
                  </a:lnTo>
                  <a:cubicBezTo>
                    <a:pt x="0" y="4303"/>
                    <a:pt x="4303" y="0"/>
                    <a:pt x="9612" y="0"/>
                  </a:cubicBezTo>
                  <a:close/>
                </a:path>
              </a:pathLst>
            </a:custGeom>
            <a:solidFill>
              <a:srgbClr val="D8A21E"/>
            </a:solidFill>
          </p:spPr>
        </p:sp>
        <p:sp>
          <p:nvSpPr>
            <p:cNvPr name="TextBox 4" id="4"/>
            <p:cNvSpPr txBox="true"/>
            <p:nvPr/>
          </p:nvSpPr>
          <p:spPr>
            <a:xfrm>
              <a:off x="0" y="-38100"/>
              <a:ext cx="3612914" cy="486898"/>
            </a:xfrm>
            <a:prstGeom prst="rect">
              <a:avLst/>
            </a:prstGeom>
          </p:spPr>
          <p:txBody>
            <a:bodyPr anchor="ctr" rtlCol="false" tIns="50800" lIns="50800" bIns="50800" rIns="50800"/>
            <a:lstStyle/>
            <a:p>
              <a:pPr algn="ctr">
                <a:lnSpc>
                  <a:spcPts val="2659"/>
                </a:lnSpc>
              </a:pPr>
            </a:p>
          </p:txBody>
        </p:sp>
      </p:grpSp>
      <p:sp>
        <p:nvSpPr>
          <p:cNvPr name="TextBox 5" id="5"/>
          <p:cNvSpPr txBox="true"/>
          <p:nvPr/>
        </p:nvSpPr>
        <p:spPr>
          <a:xfrm rot="0">
            <a:off x="270951" y="1471954"/>
            <a:ext cx="13115358" cy="813055"/>
          </a:xfrm>
          <a:prstGeom prst="rect">
            <a:avLst/>
          </a:prstGeom>
        </p:spPr>
        <p:txBody>
          <a:bodyPr anchor="t" rtlCol="false" tIns="0" lIns="0" bIns="0" rIns="0">
            <a:spAutoFit/>
          </a:bodyPr>
          <a:lstStyle/>
          <a:p>
            <a:pPr algn="l">
              <a:lnSpc>
                <a:spcPts val="6138"/>
              </a:lnSpc>
            </a:pPr>
            <a:r>
              <a:rPr lang="en-US" sz="6200">
                <a:solidFill>
                  <a:srgbClr val="000000"/>
                </a:solidFill>
                <a:latin typeface="Open Sans Extra Bold"/>
                <a:ea typeface="Open Sans Extra Bold"/>
                <a:cs typeface="Open Sans Extra Bold"/>
                <a:sym typeface="Open Sans Extra Bold"/>
              </a:rPr>
              <a:t>OUTCOMES AND DISCUSSION</a:t>
            </a:r>
          </a:p>
        </p:txBody>
      </p:sp>
      <p:grpSp>
        <p:nvGrpSpPr>
          <p:cNvPr name="Group 6" id="6"/>
          <p:cNvGrpSpPr/>
          <p:nvPr/>
        </p:nvGrpSpPr>
        <p:grpSpPr>
          <a:xfrm rot="0">
            <a:off x="14920425" y="3120081"/>
            <a:ext cx="4677751" cy="4050932"/>
            <a:chOff x="0" y="0"/>
            <a:chExt cx="6350000" cy="5499100"/>
          </a:xfrm>
        </p:grpSpPr>
        <p:sp>
          <p:nvSpPr>
            <p:cNvPr name="Freeform 7" id="7"/>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8" id="8"/>
          <p:cNvGrpSpPr/>
          <p:nvPr/>
        </p:nvGrpSpPr>
        <p:grpSpPr>
          <a:xfrm rot="0">
            <a:off x="14920425" y="-910426"/>
            <a:ext cx="4483620" cy="3853111"/>
            <a:chOff x="0" y="0"/>
            <a:chExt cx="812800" cy="698500"/>
          </a:xfrm>
        </p:grpSpPr>
        <p:sp>
          <p:nvSpPr>
            <p:cNvPr name="Freeform 9" id="9"/>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10" id="10"/>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1" id="11"/>
          <p:cNvGrpSpPr/>
          <p:nvPr/>
        </p:nvGrpSpPr>
        <p:grpSpPr>
          <a:xfrm rot="0">
            <a:off x="14966638" y="7344315"/>
            <a:ext cx="4483620" cy="3853111"/>
            <a:chOff x="0" y="0"/>
            <a:chExt cx="812800" cy="698500"/>
          </a:xfrm>
        </p:grpSpPr>
        <p:sp>
          <p:nvSpPr>
            <p:cNvPr name="Freeform 12" id="12"/>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3" id="13"/>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TextBox 14" id="14"/>
          <p:cNvSpPr txBox="true"/>
          <p:nvPr/>
        </p:nvSpPr>
        <p:spPr>
          <a:xfrm rot="0">
            <a:off x="821882" y="3043881"/>
            <a:ext cx="13786355" cy="6661150"/>
          </a:xfrm>
          <a:prstGeom prst="rect">
            <a:avLst/>
          </a:prstGeom>
        </p:spPr>
        <p:txBody>
          <a:bodyPr anchor="t" rtlCol="false" tIns="0" lIns="0" bIns="0" rIns="0">
            <a:spAutoFit/>
          </a:bodyPr>
          <a:lstStyle/>
          <a:p>
            <a:pPr algn="just" marL="863596" indent="-431798" lvl="1">
              <a:lnSpc>
                <a:spcPts val="5599"/>
              </a:lnSpc>
              <a:buFont typeface="Arial"/>
              <a:buChar char="•"/>
            </a:pPr>
            <a:r>
              <a:rPr lang="en-US" sz="3999">
                <a:solidFill>
                  <a:srgbClr val="000000"/>
                </a:solidFill>
                <a:latin typeface="Canva Sans"/>
                <a:ea typeface="Canva Sans"/>
                <a:cs typeface="Canva Sans"/>
                <a:sym typeface="Canva Sans"/>
              </a:rPr>
              <a:t>Compression Strength (7 Days): WW </a:t>
            </a:r>
            <a:r>
              <a:rPr lang="en-US" sz="3999">
                <a:solidFill>
                  <a:srgbClr val="FF3131"/>
                </a:solidFill>
                <a:latin typeface="Canva Sans Italics"/>
                <a:ea typeface="Canva Sans Italics"/>
                <a:cs typeface="Canva Sans Italics"/>
                <a:sym typeface="Canva Sans Italics"/>
              </a:rPr>
              <a:t>affects the early reaction of concrete</a:t>
            </a:r>
            <a:r>
              <a:rPr lang="en-US" sz="3999">
                <a:solidFill>
                  <a:srgbClr val="000000"/>
                </a:solidFill>
                <a:latin typeface="Canva Sans"/>
                <a:ea typeface="Canva Sans"/>
                <a:cs typeface="Canva Sans"/>
                <a:sym typeface="Canva Sans"/>
              </a:rPr>
              <a:t>, </a:t>
            </a:r>
            <a:r>
              <a:rPr lang="en-US" sz="3999">
                <a:solidFill>
                  <a:srgbClr val="FF3131"/>
                </a:solidFill>
                <a:latin typeface="Canva Sans Italics"/>
                <a:ea typeface="Canva Sans Italics"/>
                <a:cs typeface="Canva Sans Italics"/>
                <a:sym typeface="Canva Sans Italics"/>
              </a:rPr>
              <a:t>notably decreasing compressive strength in high-strength designs</a:t>
            </a:r>
            <a:r>
              <a:rPr lang="en-US" sz="3999">
                <a:solidFill>
                  <a:srgbClr val="000000"/>
                </a:solidFill>
                <a:latin typeface="Canva Sans"/>
                <a:ea typeface="Canva Sans"/>
                <a:cs typeface="Canva Sans"/>
                <a:sym typeface="Canva Sans"/>
              </a:rPr>
              <a:t> (B350 and B400 mixes).</a:t>
            </a:r>
          </a:p>
          <a:p>
            <a:pPr algn="just" marL="863596" indent="-431798" lvl="1">
              <a:lnSpc>
                <a:spcPts val="5599"/>
              </a:lnSpc>
              <a:buFont typeface="Arial"/>
              <a:buChar char="•"/>
            </a:pPr>
            <a:r>
              <a:rPr lang="en-US" sz="3999">
                <a:solidFill>
                  <a:srgbClr val="000000"/>
                </a:solidFill>
                <a:latin typeface="Canva Sans"/>
                <a:ea typeface="Canva Sans"/>
                <a:cs typeface="Canva Sans"/>
                <a:sym typeface="Canva Sans"/>
              </a:rPr>
              <a:t>Compression Strength (28 Days): </a:t>
            </a:r>
            <a:r>
              <a:rPr lang="en-US" sz="3999">
                <a:solidFill>
                  <a:srgbClr val="FF3131"/>
                </a:solidFill>
                <a:latin typeface="Canva Sans Italics"/>
                <a:ea typeface="Canva Sans Italics"/>
                <a:cs typeface="Canva Sans Italics"/>
                <a:sym typeface="Canva Sans Italics"/>
              </a:rPr>
              <a:t>Mixed results</a:t>
            </a:r>
            <a:r>
              <a:rPr lang="en-US" sz="3999">
                <a:solidFill>
                  <a:srgbClr val="000000"/>
                </a:solidFill>
                <a:latin typeface="Canva Sans"/>
                <a:ea typeface="Canva Sans"/>
                <a:cs typeface="Canva Sans"/>
                <a:sym typeface="Canva Sans"/>
              </a:rPr>
              <a:t>; some samples showed </a:t>
            </a:r>
            <a:r>
              <a:rPr lang="en-US" sz="3999">
                <a:solidFill>
                  <a:srgbClr val="FF3131"/>
                </a:solidFill>
                <a:latin typeface="Canva Sans Italics"/>
                <a:ea typeface="Canva Sans Italics"/>
                <a:cs typeface="Canva Sans Italics"/>
                <a:sym typeface="Canva Sans Italics"/>
              </a:rPr>
              <a:t>increased strength with 50% WW</a:t>
            </a:r>
            <a:r>
              <a:rPr lang="en-US" sz="3999">
                <a:solidFill>
                  <a:srgbClr val="000000"/>
                </a:solidFill>
                <a:latin typeface="Canva Sans"/>
                <a:ea typeface="Canva Sans"/>
                <a:cs typeface="Canva Sans"/>
                <a:sym typeface="Canva Sans"/>
              </a:rPr>
              <a:t>, while others showed </a:t>
            </a:r>
            <a:r>
              <a:rPr lang="en-US" sz="3999">
                <a:solidFill>
                  <a:srgbClr val="FF3131"/>
                </a:solidFill>
                <a:latin typeface="Canva Sans Italics"/>
                <a:ea typeface="Canva Sans Italics"/>
                <a:cs typeface="Canva Sans Italics"/>
                <a:sym typeface="Canva Sans Italics"/>
              </a:rPr>
              <a:t>decreased strength</a:t>
            </a:r>
            <a:r>
              <a:rPr lang="en-US" sz="3999">
                <a:solidFill>
                  <a:srgbClr val="000000"/>
                </a:solidFill>
                <a:latin typeface="Canva Sans"/>
                <a:ea typeface="Canva Sans"/>
                <a:cs typeface="Canva Sans"/>
                <a:sym typeface="Canva Sans"/>
              </a:rPr>
              <a:t>. The same variability was observed with 100% WW.</a:t>
            </a:r>
          </a:p>
          <a:p>
            <a:pPr algn="just">
              <a:lnSpc>
                <a:spcPts val="5599"/>
              </a:lnSpc>
            </a:pPr>
          </a:p>
        </p:txBody>
      </p:sp>
      <p:sp>
        <p:nvSpPr>
          <p:cNvPr name="AutoShape 15" id="15"/>
          <p:cNvSpPr/>
          <p:nvPr/>
        </p:nvSpPr>
        <p:spPr>
          <a:xfrm rot="0">
            <a:off x="0" y="9270871"/>
            <a:ext cx="7412946" cy="0"/>
          </a:xfrm>
          <a:prstGeom prst="line">
            <a:avLst/>
          </a:prstGeom>
          <a:ln cap="flat" w="95250">
            <a:solidFill>
              <a:srgbClr val="D8A21E"/>
            </a:solidFill>
            <a:prstDash val="solid"/>
            <a:headEnd type="none" len="sm" w="sm"/>
            <a:tailEnd type="none" len="sm" w="sm"/>
          </a:ln>
        </p:spPr>
      </p:sp>
      <p:sp>
        <p:nvSpPr>
          <p:cNvPr name="Freeform 16" id="16"/>
          <p:cNvSpPr/>
          <p:nvPr/>
        </p:nvSpPr>
        <p:spPr>
          <a:xfrm flipH="false" flipV="false" rot="0">
            <a:off x="12213303" y="-1044125"/>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17" id="17"/>
          <p:cNvSpPr txBox="true"/>
          <p:nvPr/>
        </p:nvSpPr>
        <p:spPr>
          <a:xfrm rot="0">
            <a:off x="7985677" y="9168953"/>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95350" y="653413"/>
            <a:ext cx="10451351" cy="2275327"/>
            <a:chOff x="0" y="0"/>
            <a:chExt cx="3086188" cy="671883"/>
          </a:xfrm>
        </p:grpSpPr>
        <p:sp>
          <p:nvSpPr>
            <p:cNvPr name="Freeform 3" id="3"/>
            <p:cNvSpPr/>
            <p:nvPr/>
          </p:nvSpPr>
          <p:spPr>
            <a:xfrm flipH="false" flipV="false" rot="0">
              <a:off x="0" y="0"/>
              <a:ext cx="3086188" cy="671883"/>
            </a:xfrm>
            <a:custGeom>
              <a:avLst/>
              <a:gdLst/>
              <a:ahLst/>
              <a:cxnLst/>
              <a:rect r="r" b="b" t="t" l="l"/>
              <a:pathLst>
                <a:path h="671883" w="3086188">
                  <a:moveTo>
                    <a:pt x="11852" y="0"/>
                  </a:moveTo>
                  <a:lnTo>
                    <a:pt x="3074336" y="0"/>
                  </a:lnTo>
                  <a:cubicBezTo>
                    <a:pt x="3077480" y="0"/>
                    <a:pt x="3080494" y="1249"/>
                    <a:pt x="3082717" y="3471"/>
                  </a:cubicBezTo>
                  <a:cubicBezTo>
                    <a:pt x="3084940" y="5694"/>
                    <a:pt x="3086188" y="8709"/>
                    <a:pt x="3086188" y="11852"/>
                  </a:cubicBezTo>
                  <a:lnTo>
                    <a:pt x="3086188" y="660031"/>
                  </a:lnTo>
                  <a:cubicBezTo>
                    <a:pt x="3086188" y="663175"/>
                    <a:pt x="3084940" y="666189"/>
                    <a:pt x="3082717" y="668412"/>
                  </a:cubicBezTo>
                  <a:cubicBezTo>
                    <a:pt x="3080494" y="670635"/>
                    <a:pt x="3077480" y="671883"/>
                    <a:pt x="3074336" y="671883"/>
                  </a:cubicBezTo>
                  <a:lnTo>
                    <a:pt x="11852" y="671883"/>
                  </a:lnTo>
                  <a:cubicBezTo>
                    <a:pt x="8709" y="671883"/>
                    <a:pt x="5694" y="670635"/>
                    <a:pt x="3471" y="668412"/>
                  </a:cubicBezTo>
                  <a:cubicBezTo>
                    <a:pt x="1249" y="666189"/>
                    <a:pt x="0" y="663175"/>
                    <a:pt x="0" y="660031"/>
                  </a:cubicBezTo>
                  <a:lnTo>
                    <a:pt x="0" y="11852"/>
                  </a:lnTo>
                  <a:cubicBezTo>
                    <a:pt x="0" y="8709"/>
                    <a:pt x="1249" y="5694"/>
                    <a:pt x="3471" y="3471"/>
                  </a:cubicBezTo>
                  <a:cubicBezTo>
                    <a:pt x="5694" y="1249"/>
                    <a:pt x="8709" y="0"/>
                    <a:pt x="11852" y="0"/>
                  </a:cubicBezTo>
                  <a:close/>
                </a:path>
              </a:pathLst>
            </a:custGeom>
            <a:solidFill>
              <a:srgbClr val="D8A21E"/>
            </a:solidFill>
          </p:spPr>
        </p:sp>
        <p:sp>
          <p:nvSpPr>
            <p:cNvPr name="TextBox 4" id="4"/>
            <p:cNvSpPr txBox="true"/>
            <p:nvPr/>
          </p:nvSpPr>
          <p:spPr>
            <a:xfrm>
              <a:off x="0" y="-38100"/>
              <a:ext cx="3086188" cy="709983"/>
            </a:xfrm>
            <a:prstGeom prst="rect">
              <a:avLst/>
            </a:prstGeom>
          </p:spPr>
          <p:txBody>
            <a:bodyPr anchor="ctr" rtlCol="false" tIns="50800" lIns="50800" bIns="50800" rIns="50800"/>
            <a:lstStyle/>
            <a:p>
              <a:pPr algn="ctr">
                <a:lnSpc>
                  <a:spcPts val="2659"/>
                </a:lnSpc>
              </a:pPr>
            </a:p>
          </p:txBody>
        </p:sp>
      </p:grpSp>
      <p:sp>
        <p:nvSpPr>
          <p:cNvPr name="TextBox 5" id="5"/>
          <p:cNvSpPr txBox="true"/>
          <p:nvPr/>
        </p:nvSpPr>
        <p:spPr>
          <a:xfrm rot="0">
            <a:off x="1086204" y="840002"/>
            <a:ext cx="11343935" cy="1911674"/>
          </a:xfrm>
          <a:prstGeom prst="rect">
            <a:avLst/>
          </a:prstGeom>
        </p:spPr>
        <p:txBody>
          <a:bodyPr anchor="t" rtlCol="false" tIns="0" lIns="0" bIns="0" rIns="0">
            <a:spAutoFit/>
          </a:bodyPr>
          <a:lstStyle/>
          <a:p>
            <a:pPr algn="l">
              <a:lnSpc>
                <a:spcPts val="7525"/>
              </a:lnSpc>
            </a:pPr>
            <a:r>
              <a:rPr lang="en-US" sz="6377">
                <a:solidFill>
                  <a:srgbClr val="000000"/>
                </a:solidFill>
                <a:latin typeface="Open Sans Extra Bold"/>
                <a:ea typeface="Open Sans Extra Bold"/>
                <a:cs typeface="Open Sans Extra Bold"/>
                <a:sym typeface="Open Sans Extra Bold"/>
              </a:rPr>
              <a:t>INTRODUCTION TO SELF-HEALING CONCRETE</a:t>
            </a:r>
          </a:p>
        </p:txBody>
      </p:sp>
      <p:grpSp>
        <p:nvGrpSpPr>
          <p:cNvPr name="Group 6" id="6"/>
          <p:cNvGrpSpPr/>
          <p:nvPr/>
        </p:nvGrpSpPr>
        <p:grpSpPr>
          <a:xfrm rot="0">
            <a:off x="14637113" y="-3041250"/>
            <a:ext cx="4910819" cy="4220235"/>
            <a:chOff x="0" y="0"/>
            <a:chExt cx="812800" cy="698500"/>
          </a:xfrm>
        </p:grpSpPr>
        <p:sp>
          <p:nvSpPr>
            <p:cNvPr name="Freeform 7" id="7"/>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8" id="8"/>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TextBox 9" id="9"/>
          <p:cNvSpPr txBox="true"/>
          <p:nvPr/>
        </p:nvSpPr>
        <p:spPr>
          <a:xfrm rot="0">
            <a:off x="1086204" y="3122711"/>
            <a:ext cx="13607997" cy="6356985"/>
          </a:xfrm>
          <a:prstGeom prst="rect">
            <a:avLst/>
          </a:prstGeom>
        </p:spPr>
        <p:txBody>
          <a:bodyPr anchor="t" rtlCol="false" tIns="0" lIns="0" bIns="0" rIns="0">
            <a:spAutoFit/>
          </a:bodyPr>
          <a:lstStyle/>
          <a:p>
            <a:pPr algn="just" marL="777240" indent="-388620" lvl="1">
              <a:lnSpc>
                <a:spcPts val="5040"/>
              </a:lnSpc>
              <a:buFont typeface="Arial"/>
              <a:buChar char="•"/>
            </a:pPr>
            <a:r>
              <a:rPr lang="en-US" sz="3600">
                <a:solidFill>
                  <a:srgbClr val="FF3131"/>
                </a:solidFill>
                <a:latin typeface="Open Sans Italics"/>
                <a:ea typeface="Open Sans Italics"/>
                <a:cs typeface="Open Sans Italics"/>
                <a:sym typeface="Open Sans Italics"/>
              </a:rPr>
              <a:t>Concrete</a:t>
            </a:r>
            <a:r>
              <a:rPr lang="en-US" sz="3600">
                <a:solidFill>
                  <a:srgbClr val="FF3131"/>
                </a:solidFill>
                <a:latin typeface="Open Sans"/>
                <a:ea typeface="Open Sans"/>
                <a:cs typeface="Open Sans"/>
                <a:sym typeface="Open Sans"/>
              </a:rPr>
              <a:t> </a:t>
            </a:r>
            <a:r>
              <a:rPr lang="en-US" sz="3600">
                <a:solidFill>
                  <a:srgbClr val="000000"/>
                </a:solidFill>
                <a:latin typeface="Open Sans"/>
                <a:ea typeface="Open Sans"/>
                <a:cs typeface="Open Sans"/>
                <a:sym typeface="Open Sans"/>
              </a:rPr>
              <a:t>is widely used in construction for its strength, durability, and versatility.</a:t>
            </a:r>
          </a:p>
          <a:p>
            <a:pPr algn="just" marL="777240" indent="-388620" lvl="1">
              <a:lnSpc>
                <a:spcPts val="5040"/>
              </a:lnSpc>
              <a:buFont typeface="Arial"/>
              <a:buChar char="•"/>
            </a:pPr>
            <a:r>
              <a:rPr lang="en-US" sz="3600">
                <a:solidFill>
                  <a:srgbClr val="FF3131"/>
                </a:solidFill>
                <a:latin typeface="Open Sans Italics"/>
                <a:ea typeface="Open Sans Italics"/>
                <a:cs typeface="Open Sans Italics"/>
                <a:sym typeface="Open Sans Italics"/>
              </a:rPr>
              <a:t>Cracks </a:t>
            </a:r>
            <a:r>
              <a:rPr lang="en-US" sz="3600">
                <a:solidFill>
                  <a:srgbClr val="000000"/>
                </a:solidFill>
                <a:latin typeface="Open Sans"/>
                <a:ea typeface="Open Sans"/>
                <a:cs typeface="Open Sans"/>
                <a:sym typeface="Open Sans"/>
              </a:rPr>
              <a:t>are a common problem in concrete, potentially leading to larger failures.</a:t>
            </a:r>
          </a:p>
          <a:p>
            <a:pPr algn="just" marL="777240" indent="-388620" lvl="1">
              <a:lnSpc>
                <a:spcPts val="5040"/>
              </a:lnSpc>
              <a:buFont typeface="Arial"/>
              <a:buChar char="•"/>
            </a:pPr>
            <a:r>
              <a:rPr lang="en-US" sz="3600">
                <a:solidFill>
                  <a:srgbClr val="000000"/>
                </a:solidFill>
                <a:latin typeface="Open Sans"/>
                <a:ea typeface="Open Sans"/>
                <a:cs typeface="Open Sans"/>
                <a:sym typeface="Open Sans"/>
              </a:rPr>
              <a:t>Cracks develop during </a:t>
            </a:r>
            <a:r>
              <a:rPr lang="en-US" sz="3600">
                <a:solidFill>
                  <a:srgbClr val="FF3131"/>
                </a:solidFill>
                <a:latin typeface="Open Sans Italics"/>
                <a:ea typeface="Open Sans Italics"/>
                <a:cs typeface="Open Sans Italics"/>
                <a:sym typeface="Open Sans Italics"/>
              </a:rPr>
              <a:t>the hardening phase</a:t>
            </a:r>
            <a:r>
              <a:rPr lang="en-US" sz="3600">
                <a:solidFill>
                  <a:srgbClr val="000000"/>
                </a:solidFill>
                <a:latin typeface="Open Sans"/>
                <a:ea typeface="Open Sans"/>
                <a:cs typeface="Open Sans"/>
                <a:sym typeface="Open Sans"/>
              </a:rPr>
              <a:t> and over decades, especially in damp environments.</a:t>
            </a:r>
          </a:p>
          <a:p>
            <a:pPr algn="just" marL="777240" indent="-388620" lvl="1">
              <a:lnSpc>
                <a:spcPts val="5040"/>
              </a:lnSpc>
              <a:buFont typeface="Arial"/>
              <a:buChar char="•"/>
            </a:pPr>
            <a:r>
              <a:rPr lang="en-US" sz="3600">
                <a:solidFill>
                  <a:srgbClr val="000000"/>
                </a:solidFill>
                <a:latin typeface="Open Sans"/>
                <a:ea typeface="Open Sans"/>
                <a:cs typeface="Open Sans"/>
                <a:sym typeface="Open Sans"/>
              </a:rPr>
              <a:t>This project aims to </a:t>
            </a:r>
            <a:r>
              <a:rPr lang="en-US" sz="3600">
                <a:solidFill>
                  <a:srgbClr val="FF3131"/>
                </a:solidFill>
                <a:latin typeface="Open Sans Italics"/>
                <a:ea typeface="Open Sans Italics"/>
                <a:cs typeface="Open Sans Italics"/>
                <a:sym typeface="Open Sans Italics"/>
              </a:rPr>
              <a:t>create a self-healing concrete mix.</a:t>
            </a:r>
          </a:p>
          <a:p>
            <a:pPr algn="just" marL="777240" indent="-388620" lvl="1">
              <a:lnSpc>
                <a:spcPts val="5040"/>
              </a:lnSpc>
              <a:buFont typeface="Arial"/>
              <a:buChar char="•"/>
            </a:pPr>
            <a:r>
              <a:rPr lang="en-US" sz="3600">
                <a:solidFill>
                  <a:srgbClr val="000000"/>
                </a:solidFill>
                <a:latin typeface="Open Sans"/>
                <a:ea typeface="Open Sans"/>
                <a:cs typeface="Open Sans"/>
                <a:sym typeface="Open Sans"/>
              </a:rPr>
              <a:t>We use </a:t>
            </a:r>
            <a:r>
              <a:rPr lang="en-US" sz="3600">
                <a:solidFill>
                  <a:srgbClr val="FF3131"/>
                </a:solidFill>
                <a:latin typeface="Open Sans Italics"/>
                <a:ea typeface="Open Sans Italics"/>
                <a:cs typeface="Open Sans Italics"/>
                <a:sym typeface="Open Sans Italics"/>
              </a:rPr>
              <a:t>treated wastewater</a:t>
            </a:r>
            <a:r>
              <a:rPr lang="en-US" sz="3600">
                <a:solidFill>
                  <a:srgbClr val="000000"/>
                </a:solidFill>
                <a:latin typeface="Open Sans"/>
                <a:ea typeface="Open Sans"/>
                <a:cs typeface="Open Sans"/>
                <a:sym typeface="Open Sans"/>
              </a:rPr>
              <a:t> in the mix to achieve self-healing properties.</a:t>
            </a:r>
          </a:p>
          <a:p>
            <a:pPr algn="just">
              <a:lnSpc>
                <a:spcPts val="5040"/>
              </a:lnSpc>
            </a:pPr>
          </a:p>
        </p:txBody>
      </p:sp>
      <p:grpSp>
        <p:nvGrpSpPr>
          <p:cNvPr name="Group 10" id="10"/>
          <p:cNvGrpSpPr/>
          <p:nvPr/>
        </p:nvGrpSpPr>
        <p:grpSpPr>
          <a:xfrm rot="0">
            <a:off x="341472" y="370047"/>
            <a:ext cx="4210323" cy="6419139"/>
            <a:chOff x="0" y="0"/>
            <a:chExt cx="3585346" cy="5466287"/>
          </a:xfrm>
        </p:grpSpPr>
        <p:sp>
          <p:nvSpPr>
            <p:cNvPr name="Freeform 11" id="11"/>
            <p:cNvSpPr/>
            <p:nvPr/>
          </p:nvSpPr>
          <p:spPr>
            <a:xfrm flipH="false" flipV="false" rot="0">
              <a:off x="0" y="0"/>
              <a:ext cx="3585346" cy="5466286"/>
            </a:xfrm>
            <a:custGeom>
              <a:avLst/>
              <a:gdLst/>
              <a:ahLst/>
              <a:cxnLst/>
              <a:rect r="r" b="b" t="t" l="l"/>
              <a:pathLst>
                <a:path h="5466286" w="3585346">
                  <a:moveTo>
                    <a:pt x="3421516" y="0"/>
                  </a:moveTo>
                  <a:lnTo>
                    <a:pt x="0" y="0"/>
                  </a:lnTo>
                  <a:lnTo>
                    <a:pt x="0" y="5466286"/>
                  </a:lnTo>
                  <a:lnTo>
                    <a:pt x="76200" y="5466286"/>
                  </a:lnTo>
                  <a:lnTo>
                    <a:pt x="76200" y="76200"/>
                  </a:lnTo>
                  <a:lnTo>
                    <a:pt x="3585346" y="76200"/>
                  </a:lnTo>
                  <a:lnTo>
                    <a:pt x="3585346" y="0"/>
                  </a:lnTo>
                  <a:close/>
                </a:path>
              </a:pathLst>
            </a:custGeom>
            <a:solidFill>
              <a:srgbClr val="D8A21E"/>
            </a:solidFill>
          </p:spPr>
        </p:sp>
      </p:grpSp>
      <p:grpSp>
        <p:nvGrpSpPr>
          <p:cNvPr name="Group 12" id="12"/>
          <p:cNvGrpSpPr/>
          <p:nvPr/>
        </p:nvGrpSpPr>
        <p:grpSpPr>
          <a:xfrm rot="-10800000">
            <a:off x="11865513" y="7751113"/>
            <a:ext cx="6070024" cy="2019359"/>
            <a:chOff x="0" y="0"/>
            <a:chExt cx="5168994" cy="1719607"/>
          </a:xfrm>
        </p:grpSpPr>
        <p:sp>
          <p:nvSpPr>
            <p:cNvPr name="Freeform 13" id="13"/>
            <p:cNvSpPr/>
            <p:nvPr/>
          </p:nvSpPr>
          <p:spPr>
            <a:xfrm flipH="false" flipV="false" rot="0">
              <a:off x="0" y="0"/>
              <a:ext cx="5168994" cy="1719607"/>
            </a:xfrm>
            <a:custGeom>
              <a:avLst/>
              <a:gdLst/>
              <a:ahLst/>
              <a:cxnLst/>
              <a:rect r="r" b="b" t="t" l="l"/>
              <a:pathLst>
                <a:path h="1719607" w="5168994">
                  <a:moveTo>
                    <a:pt x="5005164" y="0"/>
                  </a:moveTo>
                  <a:lnTo>
                    <a:pt x="0" y="0"/>
                  </a:lnTo>
                  <a:lnTo>
                    <a:pt x="0" y="1719607"/>
                  </a:lnTo>
                  <a:lnTo>
                    <a:pt x="76200" y="1719607"/>
                  </a:lnTo>
                  <a:lnTo>
                    <a:pt x="76200" y="76200"/>
                  </a:lnTo>
                  <a:lnTo>
                    <a:pt x="5168994" y="76200"/>
                  </a:lnTo>
                  <a:lnTo>
                    <a:pt x="5168994" y="0"/>
                  </a:lnTo>
                  <a:close/>
                </a:path>
              </a:pathLst>
            </a:custGeom>
            <a:solidFill>
              <a:srgbClr val="D8A21E"/>
            </a:solidFill>
          </p:spPr>
        </p:sp>
      </p:grpSp>
      <p:sp>
        <p:nvSpPr>
          <p:cNvPr name="Freeform 14" id="14"/>
          <p:cNvSpPr/>
          <p:nvPr/>
        </p:nvSpPr>
        <p:spPr>
          <a:xfrm flipH="false" flipV="false" rot="0">
            <a:off x="-169140" y="9438019"/>
            <a:ext cx="3225149" cy="3213055"/>
          </a:xfrm>
          <a:custGeom>
            <a:avLst/>
            <a:gdLst/>
            <a:ahLst/>
            <a:cxnLst/>
            <a:rect r="r" b="b" t="t" l="l"/>
            <a:pathLst>
              <a:path h="3213055" w="3225149">
                <a:moveTo>
                  <a:pt x="0" y="0"/>
                </a:moveTo>
                <a:lnTo>
                  <a:pt x="3225149" y="0"/>
                </a:lnTo>
                <a:lnTo>
                  <a:pt x="3225149" y="3213055"/>
                </a:lnTo>
                <a:lnTo>
                  <a:pt x="0" y="321305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15" id="15"/>
          <p:cNvSpPr txBox="true"/>
          <p:nvPr/>
        </p:nvSpPr>
        <p:spPr>
          <a:xfrm rot="0">
            <a:off x="6443684" y="9620929"/>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grpSp>
        <p:nvGrpSpPr>
          <p:cNvPr name="Group 16" id="16"/>
          <p:cNvGrpSpPr/>
          <p:nvPr/>
        </p:nvGrpSpPr>
        <p:grpSpPr>
          <a:xfrm rot="0">
            <a:off x="14656163" y="1316025"/>
            <a:ext cx="4796644" cy="4050932"/>
            <a:chOff x="0" y="0"/>
            <a:chExt cx="6511396" cy="5499100"/>
          </a:xfrm>
        </p:grpSpPr>
        <p:sp>
          <p:nvSpPr>
            <p:cNvPr name="Freeform 17" id="17"/>
            <p:cNvSpPr/>
            <p:nvPr/>
          </p:nvSpPr>
          <p:spPr>
            <a:xfrm flipH="false" flipV="false" rot="0">
              <a:off x="0" y="0"/>
              <a:ext cx="6511396" cy="5499100"/>
            </a:xfrm>
            <a:custGeom>
              <a:avLst/>
              <a:gdLst/>
              <a:ahLst/>
              <a:cxnLst/>
              <a:rect r="r" b="b" t="t" l="l"/>
              <a:pathLst>
                <a:path h="5499100" w="6511396">
                  <a:moveTo>
                    <a:pt x="4883547" y="0"/>
                  </a:moveTo>
                  <a:lnTo>
                    <a:pt x="1627849" y="0"/>
                  </a:lnTo>
                  <a:lnTo>
                    <a:pt x="0" y="2749550"/>
                  </a:lnTo>
                  <a:lnTo>
                    <a:pt x="1627849" y="5499100"/>
                  </a:lnTo>
                  <a:lnTo>
                    <a:pt x="4883547" y="5499100"/>
                  </a:lnTo>
                  <a:lnTo>
                    <a:pt x="6511396" y="2749550"/>
                  </a:lnTo>
                  <a:close/>
                </a:path>
              </a:pathLst>
            </a:custGeom>
            <a:blipFill>
              <a:blip r:embed="rId4"/>
              <a:stretch>
                <a:fillRect l="-15968" t="0" r="-15968" b="0"/>
              </a:stretch>
            </a:blipFill>
          </p:spPr>
        </p:sp>
      </p:grpSp>
    </p:spTree>
  </p:cSld>
  <p:clrMapOvr>
    <a:masterClrMapping/>
  </p:clrMapOvr>
</p:sld>
</file>

<file path=ppt/slides/slide40.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64055" y="1016129"/>
            <a:ext cx="12887399" cy="1600880"/>
            <a:chOff x="0" y="0"/>
            <a:chExt cx="3612914" cy="448798"/>
          </a:xfrm>
        </p:grpSpPr>
        <p:sp>
          <p:nvSpPr>
            <p:cNvPr name="Freeform 3" id="3"/>
            <p:cNvSpPr/>
            <p:nvPr/>
          </p:nvSpPr>
          <p:spPr>
            <a:xfrm flipH="false" flipV="false" rot="0">
              <a:off x="0" y="0"/>
              <a:ext cx="3612914" cy="448798"/>
            </a:xfrm>
            <a:custGeom>
              <a:avLst/>
              <a:gdLst/>
              <a:ahLst/>
              <a:cxnLst/>
              <a:rect r="r" b="b" t="t" l="l"/>
              <a:pathLst>
                <a:path h="448798" w="3612914">
                  <a:moveTo>
                    <a:pt x="9612" y="0"/>
                  </a:moveTo>
                  <a:lnTo>
                    <a:pt x="3603302" y="0"/>
                  </a:lnTo>
                  <a:cubicBezTo>
                    <a:pt x="3608610" y="0"/>
                    <a:pt x="3612914" y="4303"/>
                    <a:pt x="3612914" y="9612"/>
                  </a:cubicBezTo>
                  <a:lnTo>
                    <a:pt x="3612914" y="439186"/>
                  </a:lnTo>
                  <a:cubicBezTo>
                    <a:pt x="3612914" y="444495"/>
                    <a:pt x="3608610" y="448798"/>
                    <a:pt x="3603302" y="448798"/>
                  </a:cubicBezTo>
                  <a:lnTo>
                    <a:pt x="9612" y="448798"/>
                  </a:lnTo>
                  <a:cubicBezTo>
                    <a:pt x="4303" y="448798"/>
                    <a:pt x="0" y="444495"/>
                    <a:pt x="0" y="439186"/>
                  </a:cubicBezTo>
                  <a:lnTo>
                    <a:pt x="0" y="9612"/>
                  </a:lnTo>
                  <a:cubicBezTo>
                    <a:pt x="0" y="4303"/>
                    <a:pt x="4303" y="0"/>
                    <a:pt x="9612" y="0"/>
                  </a:cubicBezTo>
                  <a:close/>
                </a:path>
              </a:pathLst>
            </a:custGeom>
            <a:solidFill>
              <a:srgbClr val="D8A21E"/>
            </a:solidFill>
          </p:spPr>
        </p:sp>
        <p:sp>
          <p:nvSpPr>
            <p:cNvPr name="TextBox 4" id="4"/>
            <p:cNvSpPr txBox="true"/>
            <p:nvPr/>
          </p:nvSpPr>
          <p:spPr>
            <a:xfrm>
              <a:off x="0" y="-38100"/>
              <a:ext cx="3612914" cy="486898"/>
            </a:xfrm>
            <a:prstGeom prst="rect">
              <a:avLst/>
            </a:prstGeom>
          </p:spPr>
          <p:txBody>
            <a:bodyPr anchor="ctr" rtlCol="false" tIns="50800" lIns="50800" bIns="50800" rIns="50800"/>
            <a:lstStyle/>
            <a:p>
              <a:pPr algn="ctr">
                <a:lnSpc>
                  <a:spcPts val="2659"/>
                </a:lnSpc>
              </a:pPr>
            </a:p>
          </p:txBody>
        </p:sp>
      </p:grpSp>
      <p:sp>
        <p:nvSpPr>
          <p:cNvPr name="TextBox 5" id="5"/>
          <p:cNvSpPr txBox="true"/>
          <p:nvPr/>
        </p:nvSpPr>
        <p:spPr>
          <a:xfrm rot="0">
            <a:off x="270951" y="1471954"/>
            <a:ext cx="13115358" cy="813055"/>
          </a:xfrm>
          <a:prstGeom prst="rect">
            <a:avLst/>
          </a:prstGeom>
        </p:spPr>
        <p:txBody>
          <a:bodyPr anchor="t" rtlCol="false" tIns="0" lIns="0" bIns="0" rIns="0">
            <a:spAutoFit/>
          </a:bodyPr>
          <a:lstStyle/>
          <a:p>
            <a:pPr algn="l">
              <a:lnSpc>
                <a:spcPts val="6138"/>
              </a:lnSpc>
            </a:pPr>
            <a:r>
              <a:rPr lang="en-US" sz="6200">
                <a:solidFill>
                  <a:srgbClr val="000000"/>
                </a:solidFill>
                <a:latin typeface="Open Sans Extra Bold"/>
                <a:ea typeface="Open Sans Extra Bold"/>
                <a:cs typeface="Open Sans Extra Bold"/>
                <a:sym typeface="Open Sans Extra Bold"/>
              </a:rPr>
              <a:t>OUTCOMES AND DISCUSSION</a:t>
            </a:r>
          </a:p>
        </p:txBody>
      </p:sp>
      <p:grpSp>
        <p:nvGrpSpPr>
          <p:cNvPr name="Group 6" id="6"/>
          <p:cNvGrpSpPr/>
          <p:nvPr/>
        </p:nvGrpSpPr>
        <p:grpSpPr>
          <a:xfrm rot="0">
            <a:off x="14920425" y="3120081"/>
            <a:ext cx="4677751" cy="4050932"/>
            <a:chOff x="0" y="0"/>
            <a:chExt cx="6350000" cy="5499100"/>
          </a:xfrm>
        </p:grpSpPr>
        <p:sp>
          <p:nvSpPr>
            <p:cNvPr name="Freeform 7" id="7"/>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8" id="8"/>
          <p:cNvGrpSpPr/>
          <p:nvPr/>
        </p:nvGrpSpPr>
        <p:grpSpPr>
          <a:xfrm rot="0">
            <a:off x="14920425" y="-910426"/>
            <a:ext cx="4483620" cy="3853111"/>
            <a:chOff x="0" y="0"/>
            <a:chExt cx="812800" cy="698500"/>
          </a:xfrm>
        </p:grpSpPr>
        <p:sp>
          <p:nvSpPr>
            <p:cNvPr name="Freeform 9" id="9"/>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10" id="10"/>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1" id="11"/>
          <p:cNvGrpSpPr/>
          <p:nvPr/>
        </p:nvGrpSpPr>
        <p:grpSpPr>
          <a:xfrm rot="0">
            <a:off x="14966638" y="7344315"/>
            <a:ext cx="4483620" cy="3853111"/>
            <a:chOff x="0" y="0"/>
            <a:chExt cx="812800" cy="698500"/>
          </a:xfrm>
        </p:grpSpPr>
        <p:sp>
          <p:nvSpPr>
            <p:cNvPr name="Freeform 12" id="12"/>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3" id="13"/>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TextBox 14" id="14"/>
          <p:cNvSpPr txBox="true"/>
          <p:nvPr/>
        </p:nvSpPr>
        <p:spPr>
          <a:xfrm rot="0">
            <a:off x="821882" y="3043881"/>
            <a:ext cx="13786355" cy="4375150"/>
          </a:xfrm>
          <a:prstGeom prst="rect">
            <a:avLst/>
          </a:prstGeom>
        </p:spPr>
        <p:txBody>
          <a:bodyPr anchor="t" rtlCol="false" tIns="0" lIns="0" bIns="0" rIns="0">
            <a:spAutoFit/>
          </a:bodyPr>
          <a:lstStyle/>
          <a:p>
            <a:pPr algn="just" marL="863596" indent="-431798" lvl="1">
              <a:lnSpc>
                <a:spcPts val="5599"/>
              </a:lnSpc>
              <a:buFont typeface="Arial"/>
              <a:buChar char="•"/>
            </a:pPr>
            <a:r>
              <a:rPr lang="en-US" sz="3999">
                <a:solidFill>
                  <a:srgbClr val="000000"/>
                </a:solidFill>
                <a:latin typeface="Canva Sans"/>
                <a:ea typeface="Canva Sans"/>
                <a:cs typeface="Canva Sans"/>
                <a:sym typeface="Canva Sans"/>
              </a:rPr>
              <a:t>Tensile Strength: WW tends to </a:t>
            </a:r>
            <a:r>
              <a:rPr lang="en-US" sz="3999">
                <a:solidFill>
                  <a:srgbClr val="FF3131"/>
                </a:solidFill>
                <a:latin typeface="Canva Sans Italics"/>
                <a:ea typeface="Canva Sans Italics"/>
                <a:cs typeface="Canva Sans Italics"/>
                <a:sym typeface="Canva Sans Italics"/>
              </a:rPr>
              <a:t>decrease tensile strength</a:t>
            </a:r>
            <a:r>
              <a:rPr lang="en-US" sz="3999">
                <a:solidFill>
                  <a:srgbClr val="000000"/>
                </a:solidFill>
                <a:latin typeface="Canva Sans"/>
                <a:ea typeface="Canva Sans"/>
                <a:cs typeface="Canva Sans"/>
                <a:sym typeface="Canva Sans"/>
              </a:rPr>
              <a:t>, especially at a 50% WW mixing ratio.</a:t>
            </a:r>
          </a:p>
          <a:p>
            <a:pPr algn="just" marL="863596" indent="-431798" lvl="1">
              <a:lnSpc>
                <a:spcPts val="5599"/>
              </a:lnSpc>
              <a:buFont typeface="Arial"/>
              <a:buChar char="•"/>
            </a:pPr>
            <a:r>
              <a:rPr lang="en-US" sz="3999">
                <a:solidFill>
                  <a:srgbClr val="000000"/>
                </a:solidFill>
                <a:latin typeface="Canva Sans"/>
                <a:ea typeface="Canva Sans"/>
                <a:cs typeface="Canva Sans"/>
                <a:sym typeface="Canva Sans"/>
              </a:rPr>
              <a:t>Flexural Strength: </a:t>
            </a:r>
            <a:r>
              <a:rPr lang="en-US" sz="3999">
                <a:solidFill>
                  <a:srgbClr val="FF3131"/>
                </a:solidFill>
                <a:latin typeface="Canva Sans Italics"/>
                <a:ea typeface="Canva Sans Italics"/>
                <a:cs typeface="Canva Sans Italics"/>
                <a:sym typeface="Canva Sans Italics"/>
              </a:rPr>
              <a:t>No major differences</a:t>
            </a:r>
            <a:r>
              <a:rPr lang="en-US" sz="3999">
                <a:solidFill>
                  <a:srgbClr val="000000"/>
                </a:solidFill>
                <a:latin typeface="Canva Sans"/>
                <a:ea typeface="Canva Sans"/>
                <a:cs typeface="Canva Sans"/>
                <a:sym typeface="Canva Sans"/>
              </a:rPr>
              <a:t> were observed in the flexural strength of concrete due to the addition of WW.</a:t>
            </a:r>
          </a:p>
          <a:p>
            <a:pPr algn="just">
              <a:lnSpc>
                <a:spcPts val="5599"/>
              </a:lnSpc>
            </a:pPr>
          </a:p>
        </p:txBody>
      </p:sp>
      <p:sp>
        <p:nvSpPr>
          <p:cNvPr name="AutoShape 15" id="15"/>
          <p:cNvSpPr/>
          <p:nvPr/>
        </p:nvSpPr>
        <p:spPr>
          <a:xfrm rot="0">
            <a:off x="0" y="9270871"/>
            <a:ext cx="7412946" cy="0"/>
          </a:xfrm>
          <a:prstGeom prst="line">
            <a:avLst/>
          </a:prstGeom>
          <a:ln cap="flat" w="95250">
            <a:solidFill>
              <a:srgbClr val="D8A21E"/>
            </a:solidFill>
            <a:prstDash val="solid"/>
            <a:headEnd type="none" len="sm" w="sm"/>
            <a:tailEnd type="none" len="sm" w="sm"/>
          </a:ln>
        </p:spPr>
      </p:sp>
      <p:sp>
        <p:nvSpPr>
          <p:cNvPr name="Freeform 16" id="16"/>
          <p:cNvSpPr/>
          <p:nvPr/>
        </p:nvSpPr>
        <p:spPr>
          <a:xfrm flipH="false" flipV="false" rot="0">
            <a:off x="12213303" y="-1044125"/>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17" id="17"/>
          <p:cNvSpPr txBox="true"/>
          <p:nvPr/>
        </p:nvSpPr>
        <p:spPr>
          <a:xfrm rot="0">
            <a:off x="7985677" y="9168953"/>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Tree>
  </p:cSld>
  <p:clrMapOvr>
    <a:masterClrMapping/>
  </p:clrMapOvr>
</p:sld>
</file>

<file path=ppt/slides/slide41.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64055" y="1016129"/>
            <a:ext cx="12887399" cy="1600880"/>
            <a:chOff x="0" y="0"/>
            <a:chExt cx="3612914" cy="448798"/>
          </a:xfrm>
        </p:grpSpPr>
        <p:sp>
          <p:nvSpPr>
            <p:cNvPr name="Freeform 3" id="3"/>
            <p:cNvSpPr/>
            <p:nvPr/>
          </p:nvSpPr>
          <p:spPr>
            <a:xfrm flipH="false" flipV="false" rot="0">
              <a:off x="0" y="0"/>
              <a:ext cx="3612914" cy="448798"/>
            </a:xfrm>
            <a:custGeom>
              <a:avLst/>
              <a:gdLst/>
              <a:ahLst/>
              <a:cxnLst/>
              <a:rect r="r" b="b" t="t" l="l"/>
              <a:pathLst>
                <a:path h="448798" w="3612914">
                  <a:moveTo>
                    <a:pt x="9612" y="0"/>
                  </a:moveTo>
                  <a:lnTo>
                    <a:pt x="3603302" y="0"/>
                  </a:lnTo>
                  <a:cubicBezTo>
                    <a:pt x="3608610" y="0"/>
                    <a:pt x="3612914" y="4303"/>
                    <a:pt x="3612914" y="9612"/>
                  </a:cubicBezTo>
                  <a:lnTo>
                    <a:pt x="3612914" y="439186"/>
                  </a:lnTo>
                  <a:cubicBezTo>
                    <a:pt x="3612914" y="444495"/>
                    <a:pt x="3608610" y="448798"/>
                    <a:pt x="3603302" y="448798"/>
                  </a:cubicBezTo>
                  <a:lnTo>
                    <a:pt x="9612" y="448798"/>
                  </a:lnTo>
                  <a:cubicBezTo>
                    <a:pt x="4303" y="448798"/>
                    <a:pt x="0" y="444495"/>
                    <a:pt x="0" y="439186"/>
                  </a:cubicBezTo>
                  <a:lnTo>
                    <a:pt x="0" y="9612"/>
                  </a:lnTo>
                  <a:cubicBezTo>
                    <a:pt x="0" y="4303"/>
                    <a:pt x="4303" y="0"/>
                    <a:pt x="9612" y="0"/>
                  </a:cubicBezTo>
                  <a:close/>
                </a:path>
              </a:pathLst>
            </a:custGeom>
            <a:solidFill>
              <a:srgbClr val="D8A21E"/>
            </a:solidFill>
          </p:spPr>
        </p:sp>
        <p:sp>
          <p:nvSpPr>
            <p:cNvPr name="TextBox 4" id="4"/>
            <p:cNvSpPr txBox="true"/>
            <p:nvPr/>
          </p:nvSpPr>
          <p:spPr>
            <a:xfrm>
              <a:off x="0" y="-38100"/>
              <a:ext cx="3612914" cy="486898"/>
            </a:xfrm>
            <a:prstGeom prst="rect">
              <a:avLst/>
            </a:prstGeom>
          </p:spPr>
          <p:txBody>
            <a:bodyPr anchor="ctr" rtlCol="false" tIns="50800" lIns="50800" bIns="50800" rIns="50800"/>
            <a:lstStyle/>
            <a:p>
              <a:pPr algn="ctr">
                <a:lnSpc>
                  <a:spcPts val="2659"/>
                </a:lnSpc>
              </a:pPr>
            </a:p>
          </p:txBody>
        </p:sp>
      </p:grpSp>
      <p:sp>
        <p:nvSpPr>
          <p:cNvPr name="TextBox 5" id="5"/>
          <p:cNvSpPr txBox="true"/>
          <p:nvPr/>
        </p:nvSpPr>
        <p:spPr>
          <a:xfrm rot="0">
            <a:off x="402836" y="1141014"/>
            <a:ext cx="9669856" cy="1475995"/>
          </a:xfrm>
          <a:prstGeom prst="rect">
            <a:avLst/>
          </a:prstGeom>
        </p:spPr>
        <p:txBody>
          <a:bodyPr anchor="t" rtlCol="false" tIns="0" lIns="0" bIns="0" rIns="0">
            <a:spAutoFit/>
          </a:bodyPr>
          <a:lstStyle/>
          <a:p>
            <a:pPr algn="l">
              <a:lnSpc>
                <a:spcPts val="5643"/>
              </a:lnSpc>
            </a:pPr>
            <a:r>
              <a:rPr lang="en-US" sz="5700">
                <a:solidFill>
                  <a:srgbClr val="000000"/>
                </a:solidFill>
                <a:latin typeface="Open Sans Extra Bold"/>
                <a:ea typeface="Open Sans Extra Bold"/>
                <a:cs typeface="Open Sans Extra Bold"/>
                <a:sym typeface="Open Sans Extra Bold"/>
              </a:rPr>
              <a:t>SELF-HEALING PROGRESS OBSERVATION</a:t>
            </a:r>
          </a:p>
        </p:txBody>
      </p:sp>
      <p:grpSp>
        <p:nvGrpSpPr>
          <p:cNvPr name="Group 6" id="6"/>
          <p:cNvGrpSpPr/>
          <p:nvPr/>
        </p:nvGrpSpPr>
        <p:grpSpPr>
          <a:xfrm rot="0">
            <a:off x="14920425" y="3120081"/>
            <a:ext cx="4677751" cy="4050932"/>
            <a:chOff x="0" y="0"/>
            <a:chExt cx="6350000" cy="5499100"/>
          </a:xfrm>
        </p:grpSpPr>
        <p:sp>
          <p:nvSpPr>
            <p:cNvPr name="Freeform 7" id="7"/>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8" id="8"/>
          <p:cNvGrpSpPr/>
          <p:nvPr/>
        </p:nvGrpSpPr>
        <p:grpSpPr>
          <a:xfrm rot="0">
            <a:off x="14920425" y="-910426"/>
            <a:ext cx="4483620" cy="3853111"/>
            <a:chOff x="0" y="0"/>
            <a:chExt cx="812800" cy="698500"/>
          </a:xfrm>
        </p:grpSpPr>
        <p:sp>
          <p:nvSpPr>
            <p:cNvPr name="Freeform 9" id="9"/>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10" id="10"/>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1" id="11"/>
          <p:cNvGrpSpPr/>
          <p:nvPr/>
        </p:nvGrpSpPr>
        <p:grpSpPr>
          <a:xfrm rot="0">
            <a:off x="14966638" y="7344315"/>
            <a:ext cx="4483620" cy="3853111"/>
            <a:chOff x="0" y="0"/>
            <a:chExt cx="812800" cy="698500"/>
          </a:xfrm>
        </p:grpSpPr>
        <p:sp>
          <p:nvSpPr>
            <p:cNvPr name="Freeform 12" id="12"/>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3" id="13"/>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TextBox 14" id="14"/>
          <p:cNvSpPr txBox="true"/>
          <p:nvPr/>
        </p:nvSpPr>
        <p:spPr>
          <a:xfrm rot="0">
            <a:off x="821882" y="3043881"/>
            <a:ext cx="13786355" cy="5080000"/>
          </a:xfrm>
          <a:prstGeom prst="rect">
            <a:avLst/>
          </a:prstGeom>
        </p:spPr>
        <p:txBody>
          <a:bodyPr anchor="t" rtlCol="false" tIns="0" lIns="0" bIns="0" rIns="0">
            <a:spAutoFit/>
          </a:bodyPr>
          <a:lstStyle/>
          <a:p>
            <a:pPr algn="just" marL="863596" indent="-431798" lvl="1">
              <a:lnSpc>
                <a:spcPts val="5599"/>
              </a:lnSpc>
              <a:buFont typeface="Arial"/>
              <a:buChar char="•"/>
            </a:pPr>
            <a:r>
              <a:rPr lang="en-US" sz="3999">
                <a:solidFill>
                  <a:srgbClr val="000000"/>
                </a:solidFill>
                <a:latin typeface="Canva Sans"/>
                <a:ea typeface="Canva Sans"/>
                <a:cs typeface="Canva Sans"/>
                <a:sym typeface="Canva Sans"/>
              </a:rPr>
              <a:t>Regarding cracks case in concrete, we observed an </a:t>
            </a:r>
            <a:r>
              <a:rPr lang="en-US" sz="3999">
                <a:solidFill>
                  <a:srgbClr val="FF3131"/>
                </a:solidFill>
                <a:latin typeface="Canva Sans Italics"/>
                <a:ea typeface="Canva Sans Italics"/>
                <a:cs typeface="Canva Sans Italics"/>
                <a:sym typeface="Canva Sans Italics"/>
              </a:rPr>
              <a:t>inverse relationship</a:t>
            </a:r>
            <a:r>
              <a:rPr lang="en-US" sz="3999">
                <a:solidFill>
                  <a:srgbClr val="000000"/>
                </a:solidFill>
                <a:latin typeface="Canva Sans"/>
                <a:ea typeface="Canva Sans"/>
                <a:cs typeface="Canva Sans"/>
                <a:sym typeface="Canva Sans"/>
              </a:rPr>
              <a:t> between the </a:t>
            </a:r>
            <a:r>
              <a:rPr lang="en-US" sz="3999">
                <a:solidFill>
                  <a:srgbClr val="FF3131"/>
                </a:solidFill>
                <a:latin typeface="Canva Sans Italics"/>
                <a:ea typeface="Canva Sans Italics"/>
                <a:cs typeface="Canva Sans Italics"/>
                <a:sym typeface="Canva Sans Italics"/>
              </a:rPr>
              <a:t>amount of WW</a:t>
            </a:r>
            <a:r>
              <a:rPr lang="en-US" sz="3999">
                <a:solidFill>
                  <a:srgbClr val="000000"/>
                </a:solidFill>
                <a:latin typeface="Canva Sans"/>
                <a:ea typeface="Canva Sans"/>
                <a:cs typeface="Canva Sans"/>
                <a:sym typeface="Canva Sans"/>
              </a:rPr>
              <a:t> added to the mixtures, and </a:t>
            </a:r>
            <a:r>
              <a:rPr lang="en-US" sz="3999">
                <a:solidFill>
                  <a:srgbClr val="FF3131"/>
                </a:solidFill>
                <a:latin typeface="Canva Sans Italics"/>
                <a:ea typeface="Canva Sans Italics"/>
                <a:cs typeface="Canva Sans Italics"/>
                <a:sym typeface="Canva Sans Italics"/>
              </a:rPr>
              <a:t>the number of cracks occurring in the healed samples</a:t>
            </a:r>
            <a:r>
              <a:rPr lang="en-US" sz="3999">
                <a:solidFill>
                  <a:srgbClr val="000000"/>
                </a:solidFill>
                <a:latin typeface="Canva Sans"/>
                <a:ea typeface="Canva Sans"/>
                <a:cs typeface="Canva Sans"/>
                <a:sym typeface="Canva Sans"/>
              </a:rPr>
              <a:t>, the more WW added to mixtures, the less cracks occur. </a:t>
            </a:r>
          </a:p>
          <a:p>
            <a:pPr algn="just">
              <a:lnSpc>
                <a:spcPts val="5599"/>
              </a:lnSpc>
            </a:pPr>
          </a:p>
          <a:p>
            <a:pPr algn="just">
              <a:lnSpc>
                <a:spcPts val="5599"/>
              </a:lnSpc>
            </a:pPr>
          </a:p>
        </p:txBody>
      </p:sp>
      <p:sp>
        <p:nvSpPr>
          <p:cNvPr name="AutoShape 15" id="15"/>
          <p:cNvSpPr/>
          <p:nvPr/>
        </p:nvSpPr>
        <p:spPr>
          <a:xfrm rot="0">
            <a:off x="0" y="9270871"/>
            <a:ext cx="7412946" cy="0"/>
          </a:xfrm>
          <a:prstGeom prst="line">
            <a:avLst/>
          </a:prstGeom>
          <a:ln cap="flat" w="95250">
            <a:solidFill>
              <a:srgbClr val="D8A21E"/>
            </a:solidFill>
            <a:prstDash val="solid"/>
            <a:headEnd type="none" len="sm" w="sm"/>
            <a:tailEnd type="none" len="sm" w="sm"/>
          </a:ln>
        </p:spPr>
      </p:sp>
      <p:sp>
        <p:nvSpPr>
          <p:cNvPr name="Freeform 16" id="16"/>
          <p:cNvSpPr/>
          <p:nvPr/>
        </p:nvSpPr>
        <p:spPr>
          <a:xfrm flipH="false" flipV="false" rot="0">
            <a:off x="12213303" y="-1044125"/>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17" id="17"/>
          <p:cNvSpPr txBox="true"/>
          <p:nvPr/>
        </p:nvSpPr>
        <p:spPr>
          <a:xfrm rot="0">
            <a:off x="7985677" y="9168953"/>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Tree>
  </p:cSld>
  <p:clrMapOvr>
    <a:masterClrMapping/>
  </p:clrMapOvr>
</p:sld>
</file>

<file path=ppt/slides/slide42.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64055" y="1016129"/>
            <a:ext cx="12887399" cy="1600880"/>
            <a:chOff x="0" y="0"/>
            <a:chExt cx="3612914" cy="448798"/>
          </a:xfrm>
        </p:grpSpPr>
        <p:sp>
          <p:nvSpPr>
            <p:cNvPr name="Freeform 3" id="3"/>
            <p:cNvSpPr/>
            <p:nvPr/>
          </p:nvSpPr>
          <p:spPr>
            <a:xfrm flipH="false" flipV="false" rot="0">
              <a:off x="0" y="0"/>
              <a:ext cx="3612914" cy="448798"/>
            </a:xfrm>
            <a:custGeom>
              <a:avLst/>
              <a:gdLst/>
              <a:ahLst/>
              <a:cxnLst/>
              <a:rect r="r" b="b" t="t" l="l"/>
              <a:pathLst>
                <a:path h="448798" w="3612914">
                  <a:moveTo>
                    <a:pt x="9612" y="0"/>
                  </a:moveTo>
                  <a:lnTo>
                    <a:pt x="3603302" y="0"/>
                  </a:lnTo>
                  <a:cubicBezTo>
                    <a:pt x="3608610" y="0"/>
                    <a:pt x="3612914" y="4303"/>
                    <a:pt x="3612914" y="9612"/>
                  </a:cubicBezTo>
                  <a:lnTo>
                    <a:pt x="3612914" y="439186"/>
                  </a:lnTo>
                  <a:cubicBezTo>
                    <a:pt x="3612914" y="444495"/>
                    <a:pt x="3608610" y="448798"/>
                    <a:pt x="3603302" y="448798"/>
                  </a:cubicBezTo>
                  <a:lnTo>
                    <a:pt x="9612" y="448798"/>
                  </a:lnTo>
                  <a:cubicBezTo>
                    <a:pt x="4303" y="448798"/>
                    <a:pt x="0" y="444495"/>
                    <a:pt x="0" y="439186"/>
                  </a:cubicBezTo>
                  <a:lnTo>
                    <a:pt x="0" y="9612"/>
                  </a:lnTo>
                  <a:cubicBezTo>
                    <a:pt x="0" y="4303"/>
                    <a:pt x="4303" y="0"/>
                    <a:pt x="9612" y="0"/>
                  </a:cubicBezTo>
                  <a:close/>
                </a:path>
              </a:pathLst>
            </a:custGeom>
            <a:solidFill>
              <a:srgbClr val="D8A21E"/>
            </a:solidFill>
          </p:spPr>
        </p:sp>
        <p:sp>
          <p:nvSpPr>
            <p:cNvPr name="TextBox 4" id="4"/>
            <p:cNvSpPr txBox="true"/>
            <p:nvPr/>
          </p:nvSpPr>
          <p:spPr>
            <a:xfrm>
              <a:off x="0" y="-38100"/>
              <a:ext cx="3612914" cy="48689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4920425" y="3120081"/>
            <a:ext cx="4677751" cy="4050932"/>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7" id="7"/>
          <p:cNvGrpSpPr/>
          <p:nvPr/>
        </p:nvGrpSpPr>
        <p:grpSpPr>
          <a:xfrm rot="0">
            <a:off x="14920425" y="-910426"/>
            <a:ext cx="4483620" cy="3853111"/>
            <a:chOff x="0" y="0"/>
            <a:chExt cx="812800" cy="698500"/>
          </a:xfrm>
        </p:grpSpPr>
        <p:sp>
          <p:nvSpPr>
            <p:cNvPr name="Freeform 8" id="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9" id="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0" id="10"/>
          <p:cNvGrpSpPr/>
          <p:nvPr/>
        </p:nvGrpSpPr>
        <p:grpSpPr>
          <a:xfrm rot="0">
            <a:off x="14966638" y="7344315"/>
            <a:ext cx="4483620" cy="3853111"/>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13" id="13"/>
          <p:cNvSpPr/>
          <p:nvPr/>
        </p:nvSpPr>
        <p:spPr>
          <a:xfrm rot="0">
            <a:off x="0" y="9270871"/>
            <a:ext cx="7412946" cy="0"/>
          </a:xfrm>
          <a:prstGeom prst="line">
            <a:avLst/>
          </a:prstGeom>
          <a:ln cap="flat" w="95250">
            <a:solidFill>
              <a:srgbClr val="D8A21E"/>
            </a:solidFill>
            <a:prstDash val="solid"/>
            <a:headEnd type="none" len="sm" w="sm"/>
            <a:tailEnd type="none" len="sm" w="sm"/>
          </a:ln>
        </p:spPr>
      </p:sp>
      <p:sp>
        <p:nvSpPr>
          <p:cNvPr name="Freeform 14" id="14"/>
          <p:cNvSpPr/>
          <p:nvPr/>
        </p:nvSpPr>
        <p:spPr>
          <a:xfrm flipH="false" flipV="false" rot="0">
            <a:off x="12213303" y="-1044125"/>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5" id="15"/>
          <p:cNvSpPr/>
          <p:nvPr/>
        </p:nvSpPr>
        <p:spPr>
          <a:xfrm flipH="false" flipV="false" rot="-5400000">
            <a:off x="4783988" y="3507295"/>
            <a:ext cx="4152188" cy="4571548"/>
          </a:xfrm>
          <a:custGeom>
            <a:avLst/>
            <a:gdLst/>
            <a:ahLst/>
            <a:cxnLst/>
            <a:rect r="r" b="b" t="t" l="l"/>
            <a:pathLst>
              <a:path h="4571548" w="4152188">
                <a:moveTo>
                  <a:pt x="0" y="0"/>
                </a:moveTo>
                <a:lnTo>
                  <a:pt x="4152188" y="0"/>
                </a:lnTo>
                <a:lnTo>
                  <a:pt x="4152188" y="4571548"/>
                </a:lnTo>
                <a:lnTo>
                  <a:pt x="0" y="4571548"/>
                </a:lnTo>
                <a:lnTo>
                  <a:pt x="0" y="0"/>
                </a:lnTo>
                <a:close/>
              </a:path>
            </a:pathLst>
          </a:custGeom>
          <a:blipFill>
            <a:blip r:embed="rId5"/>
            <a:stretch>
              <a:fillRect l="0" t="-10037" r="0" b="-5947"/>
            </a:stretch>
          </a:blipFill>
        </p:spPr>
      </p:sp>
      <p:sp>
        <p:nvSpPr>
          <p:cNvPr name="Freeform 16" id="16"/>
          <p:cNvSpPr/>
          <p:nvPr/>
        </p:nvSpPr>
        <p:spPr>
          <a:xfrm flipH="false" flipV="false" rot="-5400000">
            <a:off x="9946411" y="3473951"/>
            <a:ext cx="4152188" cy="4761860"/>
          </a:xfrm>
          <a:custGeom>
            <a:avLst/>
            <a:gdLst/>
            <a:ahLst/>
            <a:cxnLst/>
            <a:rect r="r" b="b" t="t" l="l"/>
            <a:pathLst>
              <a:path h="4761860" w="4152188">
                <a:moveTo>
                  <a:pt x="0" y="0"/>
                </a:moveTo>
                <a:lnTo>
                  <a:pt x="4152188" y="0"/>
                </a:lnTo>
                <a:lnTo>
                  <a:pt x="4152188" y="4761861"/>
                </a:lnTo>
                <a:lnTo>
                  <a:pt x="0" y="4761861"/>
                </a:lnTo>
                <a:lnTo>
                  <a:pt x="0" y="0"/>
                </a:lnTo>
                <a:close/>
              </a:path>
            </a:pathLst>
          </a:custGeom>
          <a:blipFill>
            <a:blip r:embed="rId6"/>
            <a:stretch>
              <a:fillRect l="0" t="0" r="0" b="0"/>
            </a:stretch>
          </a:blipFill>
        </p:spPr>
      </p:sp>
      <p:sp>
        <p:nvSpPr>
          <p:cNvPr name="Freeform 17" id="17"/>
          <p:cNvSpPr/>
          <p:nvPr/>
        </p:nvSpPr>
        <p:spPr>
          <a:xfrm flipH="false" flipV="false" rot="0">
            <a:off x="0" y="3716975"/>
            <a:ext cx="4078589" cy="4152188"/>
          </a:xfrm>
          <a:custGeom>
            <a:avLst/>
            <a:gdLst/>
            <a:ahLst/>
            <a:cxnLst/>
            <a:rect r="r" b="b" t="t" l="l"/>
            <a:pathLst>
              <a:path h="4152188" w="4078589">
                <a:moveTo>
                  <a:pt x="0" y="0"/>
                </a:moveTo>
                <a:lnTo>
                  <a:pt x="4078589" y="0"/>
                </a:lnTo>
                <a:lnTo>
                  <a:pt x="4078589" y="4152188"/>
                </a:lnTo>
                <a:lnTo>
                  <a:pt x="0" y="4152188"/>
                </a:lnTo>
                <a:lnTo>
                  <a:pt x="0" y="0"/>
                </a:lnTo>
                <a:close/>
              </a:path>
            </a:pathLst>
          </a:custGeom>
          <a:blipFill>
            <a:blip r:embed="rId7"/>
            <a:stretch>
              <a:fillRect l="0" t="0" r="0" b="-11369"/>
            </a:stretch>
          </a:blipFill>
        </p:spPr>
      </p:sp>
      <p:sp>
        <p:nvSpPr>
          <p:cNvPr name="TextBox 18" id="18"/>
          <p:cNvSpPr txBox="true"/>
          <p:nvPr/>
        </p:nvSpPr>
        <p:spPr>
          <a:xfrm rot="0">
            <a:off x="402836" y="1141014"/>
            <a:ext cx="9669856" cy="1475995"/>
          </a:xfrm>
          <a:prstGeom prst="rect">
            <a:avLst/>
          </a:prstGeom>
        </p:spPr>
        <p:txBody>
          <a:bodyPr anchor="t" rtlCol="false" tIns="0" lIns="0" bIns="0" rIns="0">
            <a:spAutoFit/>
          </a:bodyPr>
          <a:lstStyle/>
          <a:p>
            <a:pPr algn="l">
              <a:lnSpc>
                <a:spcPts val="5643"/>
              </a:lnSpc>
            </a:pPr>
            <a:r>
              <a:rPr lang="en-US" sz="5700">
                <a:solidFill>
                  <a:srgbClr val="000000"/>
                </a:solidFill>
                <a:latin typeface="Open Sans Extra Bold"/>
                <a:ea typeface="Open Sans Extra Bold"/>
                <a:cs typeface="Open Sans Extra Bold"/>
                <a:sym typeface="Open Sans Extra Bold"/>
              </a:rPr>
              <a:t>SELF-HEALING PROGRESS OBSERVATION</a:t>
            </a:r>
          </a:p>
        </p:txBody>
      </p:sp>
      <p:sp>
        <p:nvSpPr>
          <p:cNvPr name="TextBox 19" id="19"/>
          <p:cNvSpPr txBox="true"/>
          <p:nvPr/>
        </p:nvSpPr>
        <p:spPr>
          <a:xfrm rot="0">
            <a:off x="7985677" y="9168953"/>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
        <p:nvSpPr>
          <p:cNvPr name="TextBox 20" id="20"/>
          <p:cNvSpPr txBox="true"/>
          <p:nvPr/>
        </p:nvSpPr>
        <p:spPr>
          <a:xfrm rot="0">
            <a:off x="0" y="2675820"/>
            <a:ext cx="4078589"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ea typeface="Open Sans Bold"/>
                <a:cs typeface="Open Sans Bold"/>
                <a:sym typeface="Open Sans Bold"/>
              </a:rPr>
              <a:t>100 % WW</a:t>
            </a:r>
          </a:p>
        </p:txBody>
      </p:sp>
    </p:spTree>
  </p:cSld>
  <p:clrMapOvr>
    <a:masterClrMapping/>
  </p:clrMapOvr>
</p:sld>
</file>

<file path=ppt/slides/slide43.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64055" y="1016129"/>
            <a:ext cx="12887399" cy="1600880"/>
            <a:chOff x="0" y="0"/>
            <a:chExt cx="3612914" cy="448798"/>
          </a:xfrm>
        </p:grpSpPr>
        <p:sp>
          <p:nvSpPr>
            <p:cNvPr name="Freeform 3" id="3"/>
            <p:cNvSpPr/>
            <p:nvPr/>
          </p:nvSpPr>
          <p:spPr>
            <a:xfrm flipH="false" flipV="false" rot="0">
              <a:off x="0" y="0"/>
              <a:ext cx="3612914" cy="448798"/>
            </a:xfrm>
            <a:custGeom>
              <a:avLst/>
              <a:gdLst/>
              <a:ahLst/>
              <a:cxnLst/>
              <a:rect r="r" b="b" t="t" l="l"/>
              <a:pathLst>
                <a:path h="448798" w="3612914">
                  <a:moveTo>
                    <a:pt x="9612" y="0"/>
                  </a:moveTo>
                  <a:lnTo>
                    <a:pt x="3603302" y="0"/>
                  </a:lnTo>
                  <a:cubicBezTo>
                    <a:pt x="3608610" y="0"/>
                    <a:pt x="3612914" y="4303"/>
                    <a:pt x="3612914" y="9612"/>
                  </a:cubicBezTo>
                  <a:lnTo>
                    <a:pt x="3612914" y="439186"/>
                  </a:lnTo>
                  <a:cubicBezTo>
                    <a:pt x="3612914" y="444495"/>
                    <a:pt x="3608610" y="448798"/>
                    <a:pt x="3603302" y="448798"/>
                  </a:cubicBezTo>
                  <a:lnTo>
                    <a:pt x="9612" y="448798"/>
                  </a:lnTo>
                  <a:cubicBezTo>
                    <a:pt x="4303" y="448798"/>
                    <a:pt x="0" y="444495"/>
                    <a:pt x="0" y="439186"/>
                  </a:cubicBezTo>
                  <a:lnTo>
                    <a:pt x="0" y="9612"/>
                  </a:lnTo>
                  <a:cubicBezTo>
                    <a:pt x="0" y="4303"/>
                    <a:pt x="4303" y="0"/>
                    <a:pt x="9612" y="0"/>
                  </a:cubicBezTo>
                  <a:close/>
                </a:path>
              </a:pathLst>
            </a:custGeom>
            <a:solidFill>
              <a:srgbClr val="D8A21E"/>
            </a:solidFill>
          </p:spPr>
        </p:sp>
        <p:sp>
          <p:nvSpPr>
            <p:cNvPr name="TextBox 4" id="4"/>
            <p:cNvSpPr txBox="true"/>
            <p:nvPr/>
          </p:nvSpPr>
          <p:spPr>
            <a:xfrm>
              <a:off x="0" y="-38100"/>
              <a:ext cx="3612914" cy="48689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4920425" y="3120081"/>
            <a:ext cx="4677751" cy="4050932"/>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7" id="7"/>
          <p:cNvGrpSpPr/>
          <p:nvPr/>
        </p:nvGrpSpPr>
        <p:grpSpPr>
          <a:xfrm rot="0">
            <a:off x="14920425" y="-910426"/>
            <a:ext cx="4483620" cy="3853111"/>
            <a:chOff x="0" y="0"/>
            <a:chExt cx="812800" cy="698500"/>
          </a:xfrm>
        </p:grpSpPr>
        <p:sp>
          <p:nvSpPr>
            <p:cNvPr name="Freeform 8" id="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9" id="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0" id="10"/>
          <p:cNvGrpSpPr/>
          <p:nvPr/>
        </p:nvGrpSpPr>
        <p:grpSpPr>
          <a:xfrm rot="0">
            <a:off x="14966638" y="7344315"/>
            <a:ext cx="4483620" cy="3853111"/>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13" id="13"/>
          <p:cNvSpPr/>
          <p:nvPr/>
        </p:nvSpPr>
        <p:spPr>
          <a:xfrm rot="0">
            <a:off x="0" y="9270871"/>
            <a:ext cx="7412946" cy="0"/>
          </a:xfrm>
          <a:prstGeom prst="line">
            <a:avLst/>
          </a:prstGeom>
          <a:ln cap="flat" w="95250">
            <a:solidFill>
              <a:srgbClr val="D8A21E"/>
            </a:solidFill>
            <a:prstDash val="solid"/>
            <a:headEnd type="none" len="sm" w="sm"/>
            <a:tailEnd type="none" len="sm" w="sm"/>
          </a:ln>
        </p:spPr>
      </p:sp>
      <p:sp>
        <p:nvSpPr>
          <p:cNvPr name="Freeform 14" id="14"/>
          <p:cNvSpPr/>
          <p:nvPr/>
        </p:nvSpPr>
        <p:spPr>
          <a:xfrm flipH="false" flipV="false" rot="0">
            <a:off x="12213303" y="-1044125"/>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5" id="15"/>
          <p:cNvSpPr/>
          <p:nvPr/>
        </p:nvSpPr>
        <p:spPr>
          <a:xfrm flipH="false" flipV="false" rot="0">
            <a:off x="0" y="3766287"/>
            <a:ext cx="3866534" cy="4177188"/>
          </a:xfrm>
          <a:custGeom>
            <a:avLst/>
            <a:gdLst/>
            <a:ahLst/>
            <a:cxnLst/>
            <a:rect r="r" b="b" t="t" l="l"/>
            <a:pathLst>
              <a:path h="4177188" w="3866534">
                <a:moveTo>
                  <a:pt x="0" y="0"/>
                </a:moveTo>
                <a:lnTo>
                  <a:pt x="3866534" y="0"/>
                </a:lnTo>
                <a:lnTo>
                  <a:pt x="3866534" y="4177189"/>
                </a:lnTo>
                <a:lnTo>
                  <a:pt x="0" y="4177189"/>
                </a:lnTo>
                <a:lnTo>
                  <a:pt x="0" y="0"/>
                </a:lnTo>
                <a:close/>
              </a:path>
            </a:pathLst>
          </a:custGeom>
          <a:blipFill>
            <a:blip r:embed="rId5"/>
            <a:stretch>
              <a:fillRect l="0" t="0" r="0" b="0"/>
            </a:stretch>
          </a:blipFill>
        </p:spPr>
      </p:sp>
      <p:sp>
        <p:nvSpPr>
          <p:cNvPr name="Freeform 16" id="16"/>
          <p:cNvSpPr/>
          <p:nvPr/>
        </p:nvSpPr>
        <p:spPr>
          <a:xfrm flipH="false" flipV="false" rot="-5400000">
            <a:off x="4534719" y="3590902"/>
            <a:ext cx="4177188" cy="4509191"/>
          </a:xfrm>
          <a:custGeom>
            <a:avLst/>
            <a:gdLst/>
            <a:ahLst/>
            <a:cxnLst/>
            <a:rect r="r" b="b" t="t" l="l"/>
            <a:pathLst>
              <a:path h="4509191" w="4177188">
                <a:moveTo>
                  <a:pt x="0" y="0"/>
                </a:moveTo>
                <a:lnTo>
                  <a:pt x="4177189" y="0"/>
                </a:lnTo>
                <a:lnTo>
                  <a:pt x="4177189" y="4509191"/>
                </a:lnTo>
                <a:lnTo>
                  <a:pt x="0" y="4509191"/>
                </a:lnTo>
                <a:lnTo>
                  <a:pt x="0" y="0"/>
                </a:lnTo>
                <a:close/>
              </a:path>
            </a:pathLst>
          </a:custGeom>
          <a:blipFill>
            <a:blip r:embed="rId6"/>
            <a:stretch>
              <a:fillRect l="0" t="-1722" r="0" b="-1722"/>
            </a:stretch>
          </a:blipFill>
        </p:spPr>
      </p:sp>
      <p:sp>
        <p:nvSpPr>
          <p:cNvPr name="Freeform 17" id="17"/>
          <p:cNvSpPr/>
          <p:nvPr/>
        </p:nvSpPr>
        <p:spPr>
          <a:xfrm flipH="false" flipV="false" rot="-5400000">
            <a:off x="9939441" y="3206939"/>
            <a:ext cx="4167805" cy="5286501"/>
          </a:xfrm>
          <a:custGeom>
            <a:avLst/>
            <a:gdLst/>
            <a:ahLst/>
            <a:cxnLst/>
            <a:rect r="r" b="b" t="t" l="l"/>
            <a:pathLst>
              <a:path h="5286501" w="4167805">
                <a:moveTo>
                  <a:pt x="0" y="0"/>
                </a:moveTo>
                <a:lnTo>
                  <a:pt x="4167805" y="0"/>
                </a:lnTo>
                <a:lnTo>
                  <a:pt x="4167805" y="5286501"/>
                </a:lnTo>
                <a:lnTo>
                  <a:pt x="0" y="5286501"/>
                </a:lnTo>
                <a:lnTo>
                  <a:pt x="0" y="0"/>
                </a:lnTo>
                <a:close/>
              </a:path>
            </a:pathLst>
          </a:custGeom>
          <a:blipFill>
            <a:blip r:embed="rId7"/>
            <a:stretch>
              <a:fillRect l="0" t="-3429" r="0" b="-3429"/>
            </a:stretch>
          </a:blipFill>
        </p:spPr>
      </p:sp>
      <p:sp>
        <p:nvSpPr>
          <p:cNvPr name="TextBox 18" id="18"/>
          <p:cNvSpPr txBox="true"/>
          <p:nvPr/>
        </p:nvSpPr>
        <p:spPr>
          <a:xfrm rot="0">
            <a:off x="402836" y="1141014"/>
            <a:ext cx="9669856" cy="1475995"/>
          </a:xfrm>
          <a:prstGeom prst="rect">
            <a:avLst/>
          </a:prstGeom>
        </p:spPr>
        <p:txBody>
          <a:bodyPr anchor="t" rtlCol="false" tIns="0" lIns="0" bIns="0" rIns="0">
            <a:spAutoFit/>
          </a:bodyPr>
          <a:lstStyle/>
          <a:p>
            <a:pPr algn="l">
              <a:lnSpc>
                <a:spcPts val="5643"/>
              </a:lnSpc>
            </a:pPr>
            <a:r>
              <a:rPr lang="en-US" sz="5700">
                <a:solidFill>
                  <a:srgbClr val="000000"/>
                </a:solidFill>
                <a:latin typeface="Open Sans Extra Bold"/>
                <a:ea typeface="Open Sans Extra Bold"/>
                <a:cs typeface="Open Sans Extra Bold"/>
                <a:sym typeface="Open Sans Extra Bold"/>
              </a:rPr>
              <a:t>SELF-HEALING PROGRESS OBSERVATION</a:t>
            </a:r>
          </a:p>
        </p:txBody>
      </p:sp>
      <p:sp>
        <p:nvSpPr>
          <p:cNvPr name="TextBox 19" id="19"/>
          <p:cNvSpPr txBox="true"/>
          <p:nvPr/>
        </p:nvSpPr>
        <p:spPr>
          <a:xfrm rot="0">
            <a:off x="7985677" y="9168953"/>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
        <p:nvSpPr>
          <p:cNvPr name="TextBox 20" id="20"/>
          <p:cNvSpPr txBox="true"/>
          <p:nvPr/>
        </p:nvSpPr>
        <p:spPr>
          <a:xfrm rot="0">
            <a:off x="0" y="2675820"/>
            <a:ext cx="4078589"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ea typeface="Open Sans Bold"/>
                <a:cs typeface="Open Sans Bold"/>
                <a:sym typeface="Open Sans Bold"/>
              </a:rPr>
              <a:t>50 % WW</a:t>
            </a:r>
          </a:p>
        </p:txBody>
      </p:sp>
    </p:spTree>
  </p:cSld>
  <p:clrMapOvr>
    <a:masterClrMapping/>
  </p:clrMapOvr>
</p:sld>
</file>

<file path=ppt/slides/slide44.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864055" y="1016129"/>
            <a:ext cx="12887399" cy="1600880"/>
            <a:chOff x="0" y="0"/>
            <a:chExt cx="3612914" cy="448798"/>
          </a:xfrm>
        </p:grpSpPr>
        <p:sp>
          <p:nvSpPr>
            <p:cNvPr name="Freeform 3" id="3"/>
            <p:cNvSpPr/>
            <p:nvPr/>
          </p:nvSpPr>
          <p:spPr>
            <a:xfrm flipH="false" flipV="false" rot="0">
              <a:off x="0" y="0"/>
              <a:ext cx="3612914" cy="448798"/>
            </a:xfrm>
            <a:custGeom>
              <a:avLst/>
              <a:gdLst/>
              <a:ahLst/>
              <a:cxnLst/>
              <a:rect r="r" b="b" t="t" l="l"/>
              <a:pathLst>
                <a:path h="448798" w="3612914">
                  <a:moveTo>
                    <a:pt x="9612" y="0"/>
                  </a:moveTo>
                  <a:lnTo>
                    <a:pt x="3603302" y="0"/>
                  </a:lnTo>
                  <a:cubicBezTo>
                    <a:pt x="3608610" y="0"/>
                    <a:pt x="3612914" y="4303"/>
                    <a:pt x="3612914" y="9612"/>
                  </a:cubicBezTo>
                  <a:lnTo>
                    <a:pt x="3612914" y="439186"/>
                  </a:lnTo>
                  <a:cubicBezTo>
                    <a:pt x="3612914" y="444495"/>
                    <a:pt x="3608610" y="448798"/>
                    <a:pt x="3603302" y="448798"/>
                  </a:cubicBezTo>
                  <a:lnTo>
                    <a:pt x="9612" y="448798"/>
                  </a:lnTo>
                  <a:cubicBezTo>
                    <a:pt x="4303" y="448798"/>
                    <a:pt x="0" y="444495"/>
                    <a:pt x="0" y="439186"/>
                  </a:cubicBezTo>
                  <a:lnTo>
                    <a:pt x="0" y="9612"/>
                  </a:lnTo>
                  <a:cubicBezTo>
                    <a:pt x="0" y="4303"/>
                    <a:pt x="4303" y="0"/>
                    <a:pt x="9612" y="0"/>
                  </a:cubicBezTo>
                  <a:close/>
                </a:path>
              </a:pathLst>
            </a:custGeom>
            <a:solidFill>
              <a:srgbClr val="D8A21E"/>
            </a:solidFill>
          </p:spPr>
        </p:sp>
        <p:sp>
          <p:nvSpPr>
            <p:cNvPr name="TextBox 4" id="4"/>
            <p:cNvSpPr txBox="true"/>
            <p:nvPr/>
          </p:nvSpPr>
          <p:spPr>
            <a:xfrm>
              <a:off x="0" y="-38100"/>
              <a:ext cx="3612914" cy="48689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4920425" y="3120081"/>
            <a:ext cx="4677751" cy="4050932"/>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7" id="7"/>
          <p:cNvGrpSpPr/>
          <p:nvPr/>
        </p:nvGrpSpPr>
        <p:grpSpPr>
          <a:xfrm rot="0">
            <a:off x="14920425" y="-910426"/>
            <a:ext cx="4483620" cy="3853111"/>
            <a:chOff x="0" y="0"/>
            <a:chExt cx="812800" cy="698500"/>
          </a:xfrm>
        </p:grpSpPr>
        <p:sp>
          <p:nvSpPr>
            <p:cNvPr name="Freeform 8" id="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9" id="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0" id="10"/>
          <p:cNvGrpSpPr/>
          <p:nvPr/>
        </p:nvGrpSpPr>
        <p:grpSpPr>
          <a:xfrm rot="0">
            <a:off x="14966638" y="7344315"/>
            <a:ext cx="4483620" cy="3853111"/>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13" id="13"/>
          <p:cNvSpPr/>
          <p:nvPr/>
        </p:nvSpPr>
        <p:spPr>
          <a:xfrm rot="0">
            <a:off x="0" y="9270871"/>
            <a:ext cx="7412946" cy="0"/>
          </a:xfrm>
          <a:prstGeom prst="line">
            <a:avLst/>
          </a:prstGeom>
          <a:ln cap="flat" w="95250">
            <a:solidFill>
              <a:srgbClr val="D8A21E"/>
            </a:solidFill>
            <a:prstDash val="solid"/>
            <a:headEnd type="none" len="sm" w="sm"/>
            <a:tailEnd type="none" len="sm" w="sm"/>
          </a:ln>
        </p:spPr>
      </p:sp>
      <p:sp>
        <p:nvSpPr>
          <p:cNvPr name="Freeform 14" id="14"/>
          <p:cNvSpPr/>
          <p:nvPr/>
        </p:nvSpPr>
        <p:spPr>
          <a:xfrm flipH="false" flipV="false" rot="0">
            <a:off x="12213303" y="-1044125"/>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5" id="15"/>
          <p:cNvSpPr/>
          <p:nvPr/>
        </p:nvSpPr>
        <p:spPr>
          <a:xfrm flipH="false" flipV="false" rot="-5400000">
            <a:off x="4935055" y="3518930"/>
            <a:ext cx="4362382" cy="4850020"/>
          </a:xfrm>
          <a:custGeom>
            <a:avLst/>
            <a:gdLst/>
            <a:ahLst/>
            <a:cxnLst/>
            <a:rect r="r" b="b" t="t" l="l"/>
            <a:pathLst>
              <a:path h="4850020" w="4362382">
                <a:moveTo>
                  <a:pt x="0" y="0"/>
                </a:moveTo>
                <a:lnTo>
                  <a:pt x="4362382" y="0"/>
                </a:lnTo>
                <a:lnTo>
                  <a:pt x="4362382" y="4850020"/>
                </a:lnTo>
                <a:lnTo>
                  <a:pt x="0" y="4850020"/>
                </a:lnTo>
                <a:lnTo>
                  <a:pt x="0" y="0"/>
                </a:lnTo>
                <a:close/>
              </a:path>
            </a:pathLst>
          </a:custGeom>
          <a:blipFill>
            <a:blip r:embed="rId5"/>
            <a:stretch>
              <a:fillRect l="0" t="0" r="0" b="0"/>
            </a:stretch>
          </a:blipFill>
        </p:spPr>
      </p:sp>
      <p:sp>
        <p:nvSpPr>
          <p:cNvPr name="Freeform 16" id="16"/>
          <p:cNvSpPr/>
          <p:nvPr/>
        </p:nvSpPr>
        <p:spPr>
          <a:xfrm flipH="false" flipV="false" rot="0">
            <a:off x="121288" y="3762749"/>
            <a:ext cx="3760323" cy="4362382"/>
          </a:xfrm>
          <a:custGeom>
            <a:avLst/>
            <a:gdLst/>
            <a:ahLst/>
            <a:cxnLst/>
            <a:rect r="r" b="b" t="t" l="l"/>
            <a:pathLst>
              <a:path h="4362382" w="3760323">
                <a:moveTo>
                  <a:pt x="0" y="0"/>
                </a:moveTo>
                <a:lnTo>
                  <a:pt x="3760323" y="0"/>
                </a:lnTo>
                <a:lnTo>
                  <a:pt x="3760323" y="4362382"/>
                </a:lnTo>
                <a:lnTo>
                  <a:pt x="0" y="4362382"/>
                </a:lnTo>
                <a:lnTo>
                  <a:pt x="0" y="0"/>
                </a:lnTo>
                <a:close/>
              </a:path>
            </a:pathLst>
          </a:custGeom>
          <a:blipFill>
            <a:blip r:embed="rId6"/>
            <a:stretch>
              <a:fillRect l="0" t="0" r="0" b="0"/>
            </a:stretch>
          </a:blipFill>
        </p:spPr>
      </p:sp>
      <p:sp>
        <p:nvSpPr>
          <p:cNvPr name="Freeform 17" id="17"/>
          <p:cNvSpPr/>
          <p:nvPr/>
        </p:nvSpPr>
        <p:spPr>
          <a:xfrm flipH="false" flipV="false" rot="-5400000">
            <a:off x="10345000" y="3764317"/>
            <a:ext cx="4362382" cy="4359246"/>
          </a:xfrm>
          <a:custGeom>
            <a:avLst/>
            <a:gdLst/>
            <a:ahLst/>
            <a:cxnLst/>
            <a:rect r="r" b="b" t="t" l="l"/>
            <a:pathLst>
              <a:path h="4359246" w="4362382">
                <a:moveTo>
                  <a:pt x="0" y="0"/>
                </a:moveTo>
                <a:lnTo>
                  <a:pt x="4362383" y="0"/>
                </a:lnTo>
                <a:lnTo>
                  <a:pt x="4362383" y="4359246"/>
                </a:lnTo>
                <a:lnTo>
                  <a:pt x="0" y="4359246"/>
                </a:lnTo>
                <a:lnTo>
                  <a:pt x="0" y="0"/>
                </a:lnTo>
                <a:close/>
              </a:path>
            </a:pathLst>
          </a:custGeom>
          <a:blipFill>
            <a:blip r:embed="rId7"/>
            <a:stretch>
              <a:fillRect l="-3227" t="0" r="0" b="0"/>
            </a:stretch>
          </a:blipFill>
        </p:spPr>
      </p:sp>
      <p:sp>
        <p:nvSpPr>
          <p:cNvPr name="TextBox 18" id="18"/>
          <p:cNvSpPr txBox="true"/>
          <p:nvPr/>
        </p:nvSpPr>
        <p:spPr>
          <a:xfrm rot="0">
            <a:off x="402836" y="1141014"/>
            <a:ext cx="9669856" cy="1475995"/>
          </a:xfrm>
          <a:prstGeom prst="rect">
            <a:avLst/>
          </a:prstGeom>
        </p:spPr>
        <p:txBody>
          <a:bodyPr anchor="t" rtlCol="false" tIns="0" lIns="0" bIns="0" rIns="0">
            <a:spAutoFit/>
          </a:bodyPr>
          <a:lstStyle/>
          <a:p>
            <a:pPr algn="l">
              <a:lnSpc>
                <a:spcPts val="5643"/>
              </a:lnSpc>
            </a:pPr>
            <a:r>
              <a:rPr lang="en-US" sz="5700">
                <a:solidFill>
                  <a:srgbClr val="000000"/>
                </a:solidFill>
                <a:latin typeface="Open Sans Extra Bold"/>
                <a:ea typeface="Open Sans Extra Bold"/>
                <a:cs typeface="Open Sans Extra Bold"/>
                <a:sym typeface="Open Sans Extra Bold"/>
              </a:rPr>
              <a:t>SELF-HEALING PROGRESS OBSERVATION</a:t>
            </a:r>
          </a:p>
        </p:txBody>
      </p:sp>
      <p:sp>
        <p:nvSpPr>
          <p:cNvPr name="TextBox 19" id="19"/>
          <p:cNvSpPr txBox="true"/>
          <p:nvPr/>
        </p:nvSpPr>
        <p:spPr>
          <a:xfrm rot="0">
            <a:off x="7985677" y="9168953"/>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
        <p:nvSpPr>
          <p:cNvPr name="TextBox 20" id="20"/>
          <p:cNvSpPr txBox="true"/>
          <p:nvPr/>
        </p:nvSpPr>
        <p:spPr>
          <a:xfrm rot="0">
            <a:off x="0" y="2675820"/>
            <a:ext cx="4078589" cy="887095"/>
          </a:xfrm>
          <a:prstGeom prst="rect">
            <a:avLst/>
          </a:prstGeom>
        </p:spPr>
        <p:txBody>
          <a:bodyPr anchor="t" rtlCol="false" tIns="0" lIns="0" bIns="0" rIns="0">
            <a:spAutoFit/>
          </a:bodyPr>
          <a:lstStyle/>
          <a:p>
            <a:pPr algn="ctr">
              <a:lnSpc>
                <a:spcPts val="7279"/>
              </a:lnSpc>
            </a:pPr>
            <a:r>
              <a:rPr lang="en-US" sz="5199">
                <a:solidFill>
                  <a:srgbClr val="000000"/>
                </a:solidFill>
                <a:latin typeface="Open Sans Bold"/>
                <a:ea typeface="Open Sans Bold"/>
                <a:cs typeface="Open Sans Bold"/>
                <a:sym typeface="Open Sans Bold"/>
              </a:rPr>
              <a:t>0 % WW</a:t>
            </a:r>
          </a:p>
        </p:txBody>
      </p:sp>
    </p:spTree>
  </p:cSld>
  <p:clrMapOvr>
    <a:masterClrMapping/>
  </p:clrMapOvr>
</p:sld>
</file>

<file path=ppt/slides/slide45.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4631171" y="577537"/>
            <a:ext cx="11515986" cy="2382083"/>
            <a:chOff x="0" y="0"/>
            <a:chExt cx="3320468" cy="686839"/>
          </a:xfrm>
        </p:grpSpPr>
        <p:sp>
          <p:nvSpPr>
            <p:cNvPr name="Freeform 3" id="3"/>
            <p:cNvSpPr/>
            <p:nvPr/>
          </p:nvSpPr>
          <p:spPr>
            <a:xfrm flipH="false" flipV="false" rot="0">
              <a:off x="0" y="0"/>
              <a:ext cx="3320468" cy="686839"/>
            </a:xfrm>
            <a:custGeom>
              <a:avLst/>
              <a:gdLst/>
              <a:ahLst/>
              <a:cxnLst/>
              <a:rect r="r" b="b" t="t" l="l"/>
              <a:pathLst>
                <a:path h="686839" w="3320468">
                  <a:moveTo>
                    <a:pt x="10756" y="0"/>
                  </a:moveTo>
                  <a:lnTo>
                    <a:pt x="3309712" y="0"/>
                  </a:lnTo>
                  <a:cubicBezTo>
                    <a:pt x="3312564" y="0"/>
                    <a:pt x="3315301" y="1133"/>
                    <a:pt x="3317318" y="3150"/>
                  </a:cubicBezTo>
                  <a:cubicBezTo>
                    <a:pt x="3319335" y="5168"/>
                    <a:pt x="3320468" y="7904"/>
                    <a:pt x="3320468" y="10756"/>
                  </a:cubicBezTo>
                  <a:lnTo>
                    <a:pt x="3320468" y="676083"/>
                  </a:lnTo>
                  <a:cubicBezTo>
                    <a:pt x="3320468" y="682023"/>
                    <a:pt x="3315652" y="686839"/>
                    <a:pt x="3309712" y="686839"/>
                  </a:cubicBezTo>
                  <a:lnTo>
                    <a:pt x="10756" y="686839"/>
                  </a:lnTo>
                  <a:cubicBezTo>
                    <a:pt x="4816" y="686839"/>
                    <a:pt x="0" y="682023"/>
                    <a:pt x="0" y="676083"/>
                  </a:cubicBezTo>
                  <a:lnTo>
                    <a:pt x="0" y="10756"/>
                  </a:lnTo>
                  <a:cubicBezTo>
                    <a:pt x="0" y="4816"/>
                    <a:pt x="4816" y="0"/>
                    <a:pt x="10756" y="0"/>
                  </a:cubicBezTo>
                  <a:close/>
                </a:path>
              </a:pathLst>
            </a:custGeom>
            <a:solidFill>
              <a:srgbClr val="D8A21E"/>
            </a:solidFill>
          </p:spPr>
        </p:sp>
        <p:sp>
          <p:nvSpPr>
            <p:cNvPr name="TextBox 4" id="4"/>
            <p:cNvSpPr txBox="true"/>
            <p:nvPr/>
          </p:nvSpPr>
          <p:spPr>
            <a:xfrm>
              <a:off x="0" y="-38100"/>
              <a:ext cx="3320468" cy="724939"/>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573381" y="3120081"/>
            <a:ext cx="4677751" cy="4050932"/>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7" id="7"/>
          <p:cNvGrpSpPr/>
          <p:nvPr/>
        </p:nvGrpSpPr>
        <p:grpSpPr>
          <a:xfrm rot="0">
            <a:off x="-1573381" y="-910426"/>
            <a:ext cx="4483620" cy="3853111"/>
            <a:chOff x="0" y="0"/>
            <a:chExt cx="812800" cy="698500"/>
          </a:xfrm>
        </p:grpSpPr>
        <p:sp>
          <p:nvSpPr>
            <p:cNvPr name="Freeform 8" id="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9" id="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0" id="10"/>
          <p:cNvGrpSpPr/>
          <p:nvPr/>
        </p:nvGrpSpPr>
        <p:grpSpPr>
          <a:xfrm rot="0">
            <a:off x="-1527167" y="7344315"/>
            <a:ext cx="4483620" cy="3853111"/>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TextBox 13" id="13"/>
          <p:cNvSpPr txBox="true"/>
          <p:nvPr/>
        </p:nvSpPr>
        <p:spPr>
          <a:xfrm rot="0">
            <a:off x="4631171" y="3521601"/>
            <a:ext cx="12346686" cy="5887481"/>
          </a:xfrm>
          <a:prstGeom prst="rect">
            <a:avLst/>
          </a:prstGeom>
        </p:spPr>
        <p:txBody>
          <a:bodyPr anchor="t" rtlCol="false" tIns="0" lIns="0" bIns="0" rIns="0">
            <a:spAutoFit/>
          </a:bodyPr>
          <a:lstStyle/>
          <a:p>
            <a:pPr algn="just" marL="719897" indent="-359949" lvl="1">
              <a:lnSpc>
                <a:spcPts val="4668"/>
              </a:lnSpc>
              <a:buFont typeface="Arial"/>
              <a:buChar char="•"/>
            </a:pPr>
            <a:r>
              <a:rPr lang="en-US" sz="3334">
                <a:solidFill>
                  <a:srgbClr val="000000"/>
                </a:solidFill>
                <a:latin typeface="Canva Sans"/>
                <a:ea typeface="Canva Sans"/>
                <a:cs typeface="Canva Sans"/>
                <a:sym typeface="Canva Sans"/>
              </a:rPr>
              <a:t>Based on the results of previous experiments, we found that replacing pure water with wastewater is feasible, especially from an economic standpoint. The price of a cubic meter of pure water is about 11-12 shekels, while wastewater is 2-3 shekels. Also from a political standpoint, due to the presence of the occupation and the difficulty of extracting groundwater, it can be used. As an alternative in other construction matters</a:t>
            </a:r>
          </a:p>
          <a:p>
            <a:pPr algn="just" marL="719897" indent="-359949" lvl="1">
              <a:lnSpc>
                <a:spcPts val="4668"/>
              </a:lnSpc>
              <a:buFont typeface="Arial"/>
              <a:buChar char="•"/>
            </a:pPr>
            <a:r>
              <a:rPr lang="en-US" sz="3334">
                <a:solidFill>
                  <a:srgbClr val="000000"/>
                </a:solidFill>
                <a:latin typeface="Canva Sans"/>
                <a:ea typeface="Canva Sans"/>
                <a:cs typeface="Canva Sans"/>
                <a:sym typeface="Canva Sans"/>
              </a:rPr>
              <a:t>As for self-healing, we did not notice any change in the samples due to the short time for the project</a:t>
            </a:r>
          </a:p>
        </p:txBody>
      </p:sp>
      <p:grpSp>
        <p:nvGrpSpPr>
          <p:cNvPr name="Group 14" id="14"/>
          <p:cNvGrpSpPr/>
          <p:nvPr/>
        </p:nvGrpSpPr>
        <p:grpSpPr>
          <a:xfrm rot="-10800000">
            <a:off x="11865513" y="7751113"/>
            <a:ext cx="6070024" cy="2019359"/>
            <a:chOff x="0" y="0"/>
            <a:chExt cx="5168994" cy="1719607"/>
          </a:xfrm>
        </p:grpSpPr>
        <p:sp>
          <p:nvSpPr>
            <p:cNvPr name="Freeform 15" id="15"/>
            <p:cNvSpPr/>
            <p:nvPr/>
          </p:nvSpPr>
          <p:spPr>
            <a:xfrm flipH="false" flipV="false" rot="0">
              <a:off x="0" y="0"/>
              <a:ext cx="5168994" cy="1719607"/>
            </a:xfrm>
            <a:custGeom>
              <a:avLst/>
              <a:gdLst/>
              <a:ahLst/>
              <a:cxnLst/>
              <a:rect r="r" b="b" t="t" l="l"/>
              <a:pathLst>
                <a:path h="1719607" w="5168994">
                  <a:moveTo>
                    <a:pt x="5005164" y="0"/>
                  </a:moveTo>
                  <a:lnTo>
                    <a:pt x="0" y="0"/>
                  </a:lnTo>
                  <a:lnTo>
                    <a:pt x="0" y="1719607"/>
                  </a:lnTo>
                  <a:lnTo>
                    <a:pt x="76200" y="1719607"/>
                  </a:lnTo>
                  <a:lnTo>
                    <a:pt x="76200" y="76200"/>
                  </a:lnTo>
                  <a:lnTo>
                    <a:pt x="5168994" y="76200"/>
                  </a:lnTo>
                  <a:lnTo>
                    <a:pt x="5168994" y="0"/>
                  </a:lnTo>
                  <a:close/>
                </a:path>
              </a:pathLst>
            </a:custGeom>
            <a:solidFill>
              <a:srgbClr val="D8A21E"/>
            </a:solidFill>
          </p:spPr>
        </p:sp>
      </p:grpSp>
      <p:sp>
        <p:nvSpPr>
          <p:cNvPr name="Freeform 16" id="16"/>
          <p:cNvSpPr/>
          <p:nvPr/>
        </p:nvSpPr>
        <p:spPr>
          <a:xfrm flipH="false" flipV="false" rot="0">
            <a:off x="17259300" y="-550791"/>
            <a:ext cx="2401969" cy="2392962"/>
          </a:xfrm>
          <a:custGeom>
            <a:avLst/>
            <a:gdLst/>
            <a:ahLst/>
            <a:cxnLst/>
            <a:rect r="r" b="b" t="t" l="l"/>
            <a:pathLst>
              <a:path h="2392962" w="2401969">
                <a:moveTo>
                  <a:pt x="0" y="0"/>
                </a:moveTo>
                <a:lnTo>
                  <a:pt x="2401969" y="0"/>
                </a:lnTo>
                <a:lnTo>
                  <a:pt x="2401969" y="2392962"/>
                </a:lnTo>
                <a:lnTo>
                  <a:pt x="0" y="23929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17" id="17"/>
          <p:cNvSpPr txBox="true"/>
          <p:nvPr/>
        </p:nvSpPr>
        <p:spPr>
          <a:xfrm rot="0">
            <a:off x="4989400" y="1360742"/>
            <a:ext cx="10799527" cy="1134308"/>
          </a:xfrm>
          <a:prstGeom prst="rect">
            <a:avLst/>
          </a:prstGeom>
        </p:spPr>
        <p:txBody>
          <a:bodyPr anchor="t" rtlCol="false" tIns="0" lIns="0" bIns="0" rIns="0">
            <a:spAutoFit/>
          </a:bodyPr>
          <a:lstStyle/>
          <a:p>
            <a:pPr algn="ctr">
              <a:lnSpc>
                <a:spcPts val="8516"/>
              </a:lnSpc>
            </a:pPr>
            <a:r>
              <a:rPr lang="en-US" sz="8602">
                <a:solidFill>
                  <a:srgbClr val="000000"/>
                </a:solidFill>
                <a:latin typeface="Open Sans Extra Bold"/>
                <a:ea typeface="Open Sans Extra Bold"/>
                <a:cs typeface="Open Sans Extra Bold"/>
                <a:sym typeface="Open Sans Extra Bold"/>
              </a:rPr>
              <a:t>CONCLUSION</a:t>
            </a:r>
          </a:p>
        </p:txBody>
      </p:sp>
      <p:sp>
        <p:nvSpPr>
          <p:cNvPr name="TextBox 18" id="18"/>
          <p:cNvSpPr txBox="true"/>
          <p:nvPr/>
        </p:nvSpPr>
        <p:spPr>
          <a:xfrm rot="0">
            <a:off x="5240213" y="9620929"/>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Tree>
  </p:cSld>
  <p:clrMapOvr>
    <a:masterClrMapping/>
  </p:clrMapOvr>
</p:sld>
</file>

<file path=ppt/slides/slide46.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5299259" y="893158"/>
            <a:ext cx="9901408" cy="1333084"/>
            <a:chOff x="0" y="0"/>
            <a:chExt cx="2923795" cy="393648"/>
          </a:xfrm>
        </p:grpSpPr>
        <p:sp>
          <p:nvSpPr>
            <p:cNvPr name="Freeform 3" id="3"/>
            <p:cNvSpPr/>
            <p:nvPr/>
          </p:nvSpPr>
          <p:spPr>
            <a:xfrm flipH="false" flipV="false" rot="0">
              <a:off x="0" y="0"/>
              <a:ext cx="2923795" cy="393648"/>
            </a:xfrm>
            <a:custGeom>
              <a:avLst/>
              <a:gdLst/>
              <a:ahLst/>
              <a:cxnLst/>
              <a:rect r="r" b="b" t="t" l="l"/>
              <a:pathLst>
                <a:path h="393648" w="2923795">
                  <a:moveTo>
                    <a:pt x="12510" y="0"/>
                  </a:moveTo>
                  <a:lnTo>
                    <a:pt x="2911285" y="0"/>
                  </a:lnTo>
                  <a:cubicBezTo>
                    <a:pt x="2918194" y="0"/>
                    <a:pt x="2923795" y="5601"/>
                    <a:pt x="2923795" y="12510"/>
                  </a:cubicBezTo>
                  <a:lnTo>
                    <a:pt x="2923795" y="381137"/>
                  </a:lnTo>
                  <a:cubicBezTo>
                    <a:pt x="2923795" y="388046"/>
                    <a:pt x="2918194" y="393648"/>
                    <a:pt x="2911285" y="393648"/>
                  </a:cubicBezTo>
                  <a:lnTo>
                    <a:pt x="12510" y="393648"/>
                  </a:lnTo>
                  <a:cubicBezTo>
                    <a:pt x="9192" y="393648"/>
                    <a:pt x="6010" y="392330"/>
                    <a:pt x="3664" y="389983"/>
                  </a:cubicBezTo>
                  <a:cubicBezTo>
                    <a:pt x="1318" y="387637"/>
                    <a:pt x="0" y="384455"/>
                    <a:pt x="0" y="381137"/>
                  </a:cubicBezTo>
                  <a:lnTo>
                    <a:pt x="0" y="12510"/>
                  </a:lnTo>
                  <a:cubicBezTo>
                    <a:pt x="0" y="5601"/>
                    <a:pt x="5601" y="0"/>
                    <a:pt x="12510" y="0"/>
                  </a:cubicBezTo>
                  <a:close/>
                </a:path>
              </a:pathLst>
            </a:custGeom>
            <a:solidFill>
              <a:srgbClr val="D8A21E"/>
            </a:solidFill>
          </p:spPr>
        </p:sp>
        <p:sp>
          <p:nvSpPr>
            <p:cNvPr name="TextBox 4" id="4"/>
            <p:cNvSpPr txBox="true"/>
            <p:nvPr/>
          </p:nvSpPr>
          <p:spPr>
            <a:xfrm>
              <a:off x="0" y="-38100"/>
              <a:ext cx="2923795" cy="431748"/>
            </a:xfrm>
            <a:prstGeom prst="rect">
              <a:avLst/>
            </a:prstGeom>
          </p:spPr>
          <p:txBody>
            <a:bodyPr anchor="ctr" rtlCol="false" tIns="50800" lIns="50800" bIns="50800" rIns="50800"/>
            <a:lstStyle/>
            <a:p>
              <a:pPr algn="ctr">
                <a:lnSpc>
                  <a:spcPts val="2659"/>
                </a:lnSpc>
              </a:pPr>
            </a:p>
          </p:txBody>
        </p:sp>
      </p:grpSp>
      <p:sp>
        <p:nvSpPr>
          <p:cNvPr name="TextBox 5" id="5"/>
          <p:cNvSpPr txBox="true"/>
          <p:nvPr/>
        </p:nvSpPr>
        <p:spPr>
          <a:xfrm rot="0">
            <a:off x="5575484" y="1192044"/>
            <a:ext cx="9312781" cy="858696"/>
          </a:xfrm>
          <a:prstGeom prst="rect">
            <a:avLst/>
          </a:prstGeom>
        </p:spPr>
        <p:txBody>
          <a:bodyPr anchor="t" rtlCol="false" tIns="0" lIns="0" bIns="0" rIns="0">
            <a:spAutoFit/>
          </a:bodyPr>
          <a:lstStyle/>
          <a:p>
            <a:pPr algn="ctr">
              <a:lnSpc>
                <a:spcPts val="6417"/>
              </a:lnSpc>
            </a:pPr>
            <a:r>
              <a:rPr lang="en-US" sz="6482">
                <a:solidFill>
                  <a:srgbClr val="000000"/>
                </a:solidFill>
                <a:latin typeface="Open Sans Extra Bold"/>
                <a:ea typeface="Open Sans Extra Bold"/>
                <a:cs typeface="Open Sans Extra Bold"/>
                <a:sym typeface="Open Sans Extra Bold"/>
              </a:rPr>
              <a:t>RECOMMENDATIONS</a:t>
            </a:r>
          </a:p>
        </p:txBody>
      </p:sp>
      <p:grpSp>
        <p:nvGrpSpPr>
          <p:cNvPr name="Group 6" id="6"/>
          <p:cNvGrpSpPr/>
          <p:nvPr/>
        </p:nvGrpSpPr>
        <p:grpSpPr>
          <a:xfrm rot="0">
            <a:off x="-785573" y="-2207463"/>
            <a:ext cx="2976229" cy="2557697"/>
            <a:chOff x="0" y="0"/>
            <a:chExt cx="812800" cy="698500"/>
          </a:xfrm>
        </p:grpSpPr>
        <p:sp>
          <p:nvSpPr>
            <p:cNvPr name="Freeform 7" id="7"/>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8" id="8"/>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9" id="9"/>
          <p:cNvGrpSpPr/>
          <p:nvPr/>
        </p:nvGrpSpPr>
        <p:grpSpPr>
          <a:xfrm rot="0">
            <a:off x="-920269" y="506564"/>
            <a:ext cx="3245620" cy="2810707"/>
            <a:chOff x="0" y="0"/>
            <a:chExt cx="6350000" cy="5499100"/>
          </a:xfrm>
        </p:grpSpPr>
        <p:sp>
          <p:nvSpPr>
            <p:cNvPr name="Freeform 10" id="10"/>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0" t="-7736" r="0" b="-7736"/>
              </a:stretch>
            </a:blipFill>
          </p:spPr>
        </p:sp>
      </p:grpSp>
      <p:grpSp>
        <p:nvGrpSpPr>
          <p:cNvPr name="Group 11" id="11"/>
          <p:cNvGrpSpPr/>
          <p:nvPr/>
        </p:nvGrpSpPr>
        <p:grpSpPr>
          <a:xfrm rot="0">
            <a:off x="1656089" y="-1025751"/>
            <a:ext cx="3335294" cy="2866268"/>
            <a:chOff x="0" y="0"/>
            <a:chExt cx="812800" cy="698500"/>
          </a:xfrm>
        </p:grpSpPr>
        <p:sp>
          <p:nvSpPr>
            <p:cNvPr name="Freeform 12" id="12"/>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151515"/>
            </a:solidFill>
          </p:spPr>
        </p:sp>
        <p:sp>
          <p:nvSpPr>
            <p:cNvPr name="TextBox 13" id="13"/>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4" id="14"/>
          <p:cNvGrpSpPr/>
          <p:nvPr/>
        </p:nvGrpSpPr>
        <p:grpSpPr>
          <a:xfrm rot="0">
            <a:off x="-1313759" y="3460146"/>
            <a:ext cx="3743886" cy="3217402"/>
            <a:chOff x="0" y="0"/>
            <a:chExt cx="812800" cy="698500"/>
          </a:xfrm>
        </p:grpSpPr>
        <p:sp>
          <p:nvSpPr>
            <p:cNvPr name="Freeform 15" id="15"/>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16" id="16"/>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7" id="17"/>
          <p:cNvGrpSpPr/>
          <p:nvPr/>
        </p:nvGrpSpPr>
        <p:grpSpPr>
          <a:xfrm rot="0">
            <a:off x="1656089" y="1988117"/>
            <a:ext cx="3344819" cy="2896613"/>
            <a:chOff x="0" y="0"/>
            <a:chExt cx="6350000" cy="5499100"/>
          </a:xfrm>
        </p:grpSpPr>
        <p:sp>
          <p:nvSpPr>
            <p:cNvPr name="Freeform 18" id="18"/>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3"/>
              <a:stretch>
                <a:fillRect l="-17645" t="0" r="-17645" b="0"/>
              </a:stretch>
            </a:blipFill>
          </p:spPr>
        </p:sp>
      </p:grpSp>
      <p:sp>
        <p:nvSpPr>
          <p:cNvPr name="AutoShape 19" id="19"/>
          <p:cNvSpPr/>
          <p:nvPr/>
        </p:nvSpPr>
        <p:spPr>
          <a:xfrm rot="0">
            <a:off x="13453584" y="9563100"/>
            <a:ext cx="4834416" cy="0"/>
          </a:xfrm>
          <a:prstGeom prst="line">
            <a:avLst/>
          </a:prstGeom>
          <a:ln cap="flat" w="95250">
            <a:solidFill>
              <a:srgbClr val="D8A21E"/>
            </a:solidFill>
            <a:prstDash val="solid"/>
            <a:headEnd type="none" len="sm" w="sm"/>
            <a:tailEnd type="none" len="sm" w="sm"/>
          </a:ln>
        </p:spPr>
      </p:sp>
      <p:sp>
        <p:nvSpPr>
          <p:cNvPr name="AutoShape 20" id="20"/>
          <p:cNvSpPr/>
          <p:nvPr/>
        </p:nvSpPr>
        <p:spPr>
          <a:xfrm rot="0">
            <a:off x="-172221" y="9610725"/>
            <a:ext cx="4834416" cy="0"/>
          </a:xfrm>
          <a:prstGeom prst="line">
            <a:avLst/>
          </a:prstGeom>
          <a:ln cap="flat" w="95250">
            <a:solidFill>
              <a:srgbClr val="D8A21E"/>
            </a:solidFill>
            <a:prstDash val="solid"/>
            <a:headEnd type="none" len="sm" w="sm"/>
            <a:tailEnd type="none" len="sm" w="sm"/>
          </a:ln>
        </p:spPr>
      </p:sp>
      <p:sp>
        <p:nvSpPr>
          <p:cNvPr name="TextBox 21" id="21"/>
          <p:cNvSpPr txBox="true"/>
          <p:nvPr/>
        </p:nvSpPr>
        <p:spPr>
          <a:xfrm rot="0">
            <a:off x="5575484" y="3023360"/>
            <a:ext cx="11138438" cy="5920534"/>
          </a:xfrm>
          <a:prstGeom prst="rect">
            <a:avLst/>
          </a:prstGeom>
        </p:spPr>
        <p:txBody>
          <a:bodyPr anchor="t" rtlCol="false" tIns="0" lIns="0" bIns="0" rIns="0">
            <a:spAutoFit/>
          </a:bodyPr>
          <a:lstStyle/>
          <a:p>
            <a:pPr algn="just" marL="805955" indent="-402977" lvl="1">
              <a:lnSpc>
                <a:spcPts val="5226"/>
              </a:lnSpc>
              <a:buFont typeface="Arial"/>
              <a:buChar char="•"/>
            </a:pPr>
            <a:r>
              <a:rPr lang="en-US" sz="3732">
                <a:solidFill>
                  <a:srgbClr val="000000"/>
                </a:solidFill>
                <a:latin typeface="Canva Sans"/>
                <a:ea typeface="Canva Sans"/>
                <a:cs typeface="Canva Sans"/>
                <a:sym typeface="Canva Sans"/>
              </a:rPr>
              <a:t>Conduct more experiments with different percentages, such as 25% and 75%, to obtain more accurate results.</a:t>
            </a:r>
          </a:p>
          <a:p>
            <a:pPr algn="just" marL="805955" indent="-402977" lvl="1">
              <a:lnSpc>
                <a:spcPts val="5226"/>
              </a:lnSpc>
              <a:buFont typeface="Arial"/>
              <a:buChar char="•"/>
            </a:pPr>
            <a:r>
              <a:rPr lang="en-US" sz="3732">
                <a:solidFill>
                  <a:srgbClr val="000000"/>
                </a:solidFill>
                <a:latin typeface="Canva Sans"/>
                <a:ea typeface="Canva Sans"/>
                <a:cs typeface="Canva Sans"/>
                <a:sym typeface="Canva Sans"/>
              </a:rPr>
              <a:t>Monitoring self-healing samples over a period ranging from one to six months.</a:t>
            </a:r>
          </a:p>
          <a:p>
            <a:pPr algn="just" marL="805955" indent="-402977" lvl="1">
              <a:lnSpc>
                <a:spcPts val="5226"/>
              </a:lnSpc>
              <a:buFont typeface="Arial"/>
              <a:buChar char="•"/>
            </a:pPr>
            <a:r>
              <a:rPr lang="en-US" sz="3732">
                <a:solidFill>
                  <a:srgbClr val="000000"/>
                </a:solidFill>
                <a:latin typeface="Canva Sans"/>
                <a:ea typeface="Canva Sans"/>
                <a:cs typeface="Canva Sans"/>
                <a:sym typeface="Canva Sans"/>
              </a:rPr>
              <a:t>Treated water can be used in mortar.</a:t>
            </a:r>
          </a:p>
          <a:p>
            <a:pPr algn="just" marL="805955" indent="-402977" lvl="1">
              <a:lnSpc>
                <a:spcPts val="5226"/>
              </a:lnSpc>
              <a:buFont typeface="Arial"/>
              <a:buChar char="•"/>
            </a:pPr>
            <a:r>
              <a:rPr lang="en-US" sz="3732">
                <a:solidFill>
                  <a:srgbClr val="000000"/>
                </a:solidFill>
                <a:latin typeface="Canva Sans"/>
                <a:ea typeface="Canva Sans"/>
                <a:cs typeface="Canva Sans"/>
                <a:sym typeface="Canva Sans"/>
              </a:rPr>
              <a:t>Study of the environmental impact of concrete after using treated water.</a:t>
            </a:r>
          </a:p>
          <a:p>
            <a:pPr algn="just">
              <a:lnSpc>
                <a:spcPts val="5226"/>
              </a:lnSpc>
            </a:pPr>
          </a:p>
        </p:txBody>
      </p:sp>
      <p:sp>
        <p:nvSpPr>
          <p:cNvPr name="Freeform 22" id="22"/>
          <p:cNvSpPr/>
          <p:nvPr/>
        </p:nvSpPr>
        <p:spPr>
          <a:xfrm flipH="false" flipV="false" rot="0">
            <a:off x="17240250" y="-426966"/>
            <a:ext cx="1917658" cy="1910467"/>
          </a:xfrm>
          <a:custGeom>
            <a:avLst/>
            <a:gdLst/>
            <a:ahLst/>
            <a:cxnLst/>
            <a:rect r="r" b="b" t="t" l="l"/>
            <a:pathLst>
              <a:path h="1910467" w="1917658">
                <a:moveTo>
                  <a:pt x="0" y="0"/>
                </a:moveTo>
                <a:lnTo>
                  <a:pt x="1917658" y="0"/>
                </a:lnTo>
                <a:lnTo>
                  <a:pt x="1917658" y="1910466"/>
                </a:lnTo>
                <a:lnTo>
                  <a:pt x="0" y="191046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23" id="23"/>
          <p:cNvSpPr txBox="true"/>
          <p:nvPr/>
        </p:nvSpPr>
        <p:spPr>
          <a:xfrm rot="0">
            <a:off x="6443684" y="9461182"/>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Tree>
  </p:cSld>
  <p:clrMapOvr>
    <a:masterClrMapping/>
  </p:clrMapOvr>
</p:sld>
</file>

<file path=ppt/slides/slide47.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4691044" y="2103490"/>
            <a:ext cx="8905912" cy="1907231"/>
            <a:chOff x="0" y="0"/>
            <a:chExt cx="2095686" cy="448798"/>
          </a:xfrm>
        </p:grpSpPr>
        <p:sp>
          <p:nvSpPr>
            <p:cNvPr name="Freeform 3" id="3"/>
            <p:cNvSpPr/>
            <p:nvPr/>
          </p:nvSpPr>
          <p:spPr>
            <a:xfrm flipH="false" flipV="false" rot="0">
              <a:off x="0" y="0"/>
              <a:ext cx="2095686" cy="448798"/>
            </a:xfrm>
            <a:custGeom>
              <a:avLst/>
              <a:gdLst/>
              <a:ahLst/>
              <a:cxnLst/>
              <a:rect r="r" b="b" t="t" l="l"/>
              <a:pathLst>
                <a:path h="448798" w="2095686">
                  <a:moveTo>
                    <a:pt x="13909" y="0"/>
                  </a:moveTo>
                  <a:lnTo>
                    <a:pt x="2081777" y="0"/>
                  </a:lnTo>
                  <a:cubicBezTo>
                    <a:pt x="2085466" y="0"/>
                    <a:pt x="2089004" y="1465"/>
                    <a:pt x="2091612" y="4074"/>
                  </a:cubicBezTo>
                  <a:cubicBezTo>
                    <a:pt x="2094221" y="6682"/>
                    <a:pt x="2095686" y="10220"/>
                    <a:pt x="2095686" y="13909"/>
                  </a:cubicBezTo>
                  <a:lnTo>
                    <a:pt x="2095686" y="434889"/>
                  </a:lnTo>
                  <a:cubicBezTo>
                    <a:pt x="2095686" y="438578"/>
                    <a:pt x="2094221" y="442116"/>
                    <a:pt x="2091612" y="444724"/>
                  </a:cubicBezTo>
                  <a:cubicBezTo>
                    <a:pt x="2089004" y="447333"/>
                    <a:pt x="2085466" y="448798"/>
                    <a:pt x="2081777" y="448798"/>
                  </a:cubicBezTo>
                  <a:lnTo>
                    <a:pt x="13909" y="448798"/>
                  </a:lnTo>
                  <a:cubicBezTo>
                    <a:pt x="6227" y="448798"/>
                    <a:pt x="0" y="442571"/>
                    <a:pt x="0" y="434889"/>
                  </a:cubicBezTo>
                  <a:lnTo>
                    <a:pt x="0" y="13909"/>
                  </a:lnTo>
                  <a:cubicBezTo>
                    <a:pt x="0" y="10220"/>
                    <a:pt x="1465" y="6682"/>
                    <a:pt x="4074" y="4074"/>
                  </a:cubicBezTo>
                  <a:cubicBezTo>
                    <a:pt x="6682" y="1465"/>
                    <a:pt x="10220" y="0"/>
                    <a:pt x="13909" y="0"/>
                  </a:cubicBezTo>
                  <a:close/>
                </a:path>
              </a:pathLst>
            </a:custGeom>
            <a:solidFill>
              <a:srgbClr val="D8A21E"/>
            </a:solidFill>
          </p:spPr>
        </p:sp>
        <p:sp>
          <p:nvSpPr>
            <p:cNvPr name="TextBox 4" id="4"/>
            <p:cNvSpPr txBox="true"/>
            <p:nvPr/>
          </p:nvSpPr>
          <p:spPr>
            <a:xfrm>
              <a:off x="0" y="-38100"/>
              <a:ext cx="2095686" cy="48689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5200388" y="-1385861"/>
            <a:ext cx="2188452" cy="1895200"/>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solidFill>
              <a:srgbClr val="D8A21E"/>
            </a:solidFill>
            <a:ln w="12700">
              <a:solidFill>
                <a:srgbClr val="000000"/>
              </a:solidFill>
            </a:ln>
          </p:spPr>
        </p:sp>
      </p:grpSp>
      <p:grpSp>
        <p:nvGrpSpPr>
          <p:cNvPr name="Group 7" id="7"/>
          <p:cNvGrpSpPr/>
          <p:nvPr/>
        </p:nvGrpSpPr>
        <p:grpSpPr>
          <a:xfrm rot="0">
            <a:off x="16936709" y="-291424"/>
            <a:ext cx="2046518" cy="1758726"/>
            <a:chOff x="0" y="0"/>
            <a:chExt cx="812800" cy="698500"/>
          </a:xfrm>
        </p:grpSpPr>
        <p:sp>
          <p:nvSpPr>
            <p:cNvPr name="Freeform 8" id="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151515"/>
            </a:solidFill>
          </p:spPr>
        </p:sp>
        <p:sp>
          <p:nvSpPr>
            <p:cNvPr name="TextBox 9" id="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0" id="10"/>
          <p:cNvGrpSpPr/>
          <p:nvPr/>
        </p:nvGrpSpPr>
        <p:grpSpPr>
          <a:xfrm rot="0">
            <a:off x="15176302" y="601685"/>
            <a:ext cx="2188452" cy="1895200"/>
            <a:chOff x="0" y="0"/>
            <a:chExt cx="6350000" cy="5499100"/>
          </a:xfrm>
        </p:grpSpPr>
        <p:sp>
          <p:nvSpPr>
            <p:cNvPr name="Freeform 11" id="11"/>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12" id="12"/>
          <p:cNvGrpSpPr/>
          <p:nvPr/>
        </p:nvGrpSpPr>
        <p:grpSpPr>
          <a:xfrm rot="0">
            <a:off x="16909182" y="1583693"/>
            <a:ext cx="2188452" cy="1895200"/>
            <a:chOff x="0" y="0"/>
            <a:chExt cx="6350000" cy="5499100"/>
          </a:xfrm>
        </p:grpSpPr>
        <p:sp>
          <p:nvSpPr>
            <p:cNvPr name="Freeform 13" id="13"/>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3"/>
              <a:stretch>
                <a:fillRect l="-26977" t="0" r="-26977" b="0"/>
              </a:stretch>
            </a:blipFill>
          </p:spPr>
        </p:sp>
      </p:grpSp>
      <p:grpSp>
        <p:nvGrpSpPr>
          <p:cNvPr name="Group 14" id="14"/>
          <p:cNvGrpSpPr/>
          <p:nvPr/>
        </p:nvGrpSpPr>
        <p:grpSpPr>
          <a:xfrm rot="0">
            <a:off x="15209421" y="2586346"/>
            <a:ext cx="2141571" cy="1840412"/>
            <a:chOff x="0" y="0"/>
            <a:chExt cx="812800" cy="698500"/>
          </a:xfrm>
        </p:grpSpPr>
        <p:sp>
          <p:nvSpPr>
            <p:cNvPr name="Freeform 15" id="15"/>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151515"/>
            </a:solidFill>
          </p:spPr>
        </p:sp>
        <p:sp>
          <p:nvSpPr>
            <p:cNvPr name="TextBox 16" id="16"/>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7" id="17"/>
          <p:cNvGrpSpPr/>
          <p:nvPr/>
        </p:nvGrpSpPr>
        <p:grpSpPr>
          <a:xfrm rot="0">
            <a:off x="16909182" y="3571795"/>
            <a:ext cx="2141571" cy="1840412"/>
            <a:chOff x="0" y="0"/>
            <a:chExt cx="812800" cy="698500"/>
          </a:xfrm>
        </p:grpSpPr>
        <p:sp>
          <p:nvSpPr>
            <p:cNvPr name="Freeform 18" id="1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19" id="1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20" id="20"/>
          <p:cNvGrpSpPr/>
          <p:nvPr/>
        </p:nvGrpSpPr>
        <p:grpSpPr>
          <a:xfrm rot="0">
            <a:off x="13449865" y="-438262"/>
            <a:ext cx="2188452" cy="1895200"/>
            <a:chOff x="0" y="0"/>
            <a:chExt cx="6350000" cy="5499100"/>
          </a:xfrm>
        </p:grpSpPr>
        <p:sp>
          <p:nvSpPr>
            <p:cNvPr name="Freeform 21" id="21"/>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4"/>
              <a:stretch>
                <a:fillRect l="0" t="-7736" r="0" b="-7736"/>
              </a:stretch>
            </a:blipFill>
          </p:spPr>
        </p:sp>
      </p:grpSp>
      <p:grpSp>
        <p:nvGrpSpPr>
          <p:cNvPr name="Group 22" id="22"/>
          <p:cNvGrpSpPr/>
          <p:nvPr/>
        </p:nvGrpSpPr>
        <p:grpSpPr>
          <a:xfrm rot="0">
            <a:off x="-930158" y="3539850"/>
            <a:ext cx="2141571" cy="1840412"/>
            <a:chOff x="0" y="0"/>
            <a:chExt cx="812800" cy="698500"/>
          </a:xfrm>
        </p:grpSpPr>
        <p:sp>
          <p:nvSpPr>
            <p:cNvPr name="Freeform 23" id="23"/>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24" id="24"/>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25" id="25"/>
          <p:cNvGrpSpPr/>
          <p:nvPr/>
        </p:nvGrpSpPr>
        <p:grpSpPr>
          <a:xfrm rot="0">
            <a:off x="-977039" y="1568335"/>
            <a:ext cx="2188452" cy="1895200"/>
            <a:chOff x="0" y="0"/>
            <a:chExt cx="6350000" cy="5499100"/>
          </a:xfrm>
        </p:grpSpPr>
        <p:sp>
          <p:nvSpPr>
            <p:cNvPr name="Freeform 26" id="2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3"/>
              <a:stretch>
                <a:fillRect l="-26977" t="0" r="-26977" b="0"/>
              </a:stretch>
            </a:blipFill>
          </p:spPr>
        </p:sp>
      </p:grpSp>
      <p:grpSp>
        <p:nvGrpSpPr>
          <p:cNvPr name="Group 27" id="27"/>
          <p:cNvGrpSpPr/>
          <p:nvPr/>
        </p:nvGrpSpPr>
        <p:grpSpPr>
          <a:xfrm rot="0">
            <a:off x="743070" y="2558687"/>
            <a:ext cx="2141571" cy="1840412"/>
            <a:chOff x="0" y="0"/>
            <a:chExt cx="812800" cy="698500"/>
          </a:xfrm>
        </p:grpSpPr>
        <p:sp>
          <p:nvSpPr>
            <p:cNvPr name="Freeform 28" id="28"/>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151515"/>
            </a:solidFill>
          </p:spPr>
        </p:sp>
        <p:sp>
          <p:nvSpPr>
            <p:cNvPr name="TextBox 29" id="29"/>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30" id="30"/>
          <p:cNvGrpSpPr/>
          <p:nvPr/>
        </p:nvGrpSpPr>
        <p:grpSpPr>
          <a:xfrm rot="0">
            <a:off x="-854155" y="-327202"/>
            <a:ext cx="2046518" cy="1758726"/>
            <a:chOff x="0" y="0"/>
            <a:chExt cx="812800" cy="698500"/>
          </a:xfrm>
        </p:grpSpPr>
        <p:sp>
          <p:nvSpPr>
            <p:cNvPr name="Freeform 31" id="3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151515"/>
            </a:solidFill>
          </p:spPr>
        </p:sp>
        <p:sp>
          <p:nvSpPr>
            <p:cNvPr name="TextBox 32" id="3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33" id="33"/>
          <p:cNvGrpSpPr/>
          <p:nvPr/>
        </p:nvGrpSpPr>
        <p:grpSpPr>
          <a:xfrm rot="0">
            <a:off x="743070" y="-1385861"/>
            <a:ext cx="2188452" cy="1895200"/>
            <a:chOff x="0" y="0"/>
            <a:chExt cx="6350000" cy="5499100"/>
          </a:xfrm>
        </p:grpSpPr>
        <p:sp>
          <p:nvSpPr>
            <p:cNvPr name="Freeform 34" id="34"/>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solidFill>
              <a:srgbClr val="D8A21E"/>
            </a:solidFill>
            <a:ln w="12700">
              <a:solidFill>
                <a:srgbClr val="000000"/>
              </a:solidFill>
            </a:ln>
          </p:spPr>
        </p:sp>
      </p:grpSp>
      <p:grpSp>
        <p:nvGrpSpPr>
          <p:cNvPr name="Group 35" id="35"/>
          <p:cNvGrpSpPr/>
          <p:nvPr/>
        </p:nvGrpSpPr>
        <p:grpSpPr>
          <a:xfrm rot="0">
            <a:off x="743070" y="575077"/>
            <a:ext cx="2188452" cy="1895200"/>
            <a:chOff x="0" y="0"/>
            <a:chExt cx="6350000" cy="5499100"/>
          </a:xfrm>
        </p:grpSpPr>
        <p:sp>
          <p:nvSpPr>
            <p:cNvPr name="Freeform 36" id="3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37" id="37"/>
          <p:cNvGrpSpPr/>
          <p:nvPr/>
        </p:nvGrpSpPr>
        <p:grpSpPr>
          <a:xfrm rot="0">
            <a:off x="2480893" y="-382047"/>
            <a:ext cx="2188452" cy="1895200"/>
            <a:chOff x="0" y="0"/>
            <a:chExt cx="6350000" cy="5499100"/>
          </a:xfrm>
        </p:grpSpPr>
        <p:sp>
          <p:nvSpPr>
            <p:cNvPr name="Freeform 38" id="38"/>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5"/>
              <a:stretch>
                <a:fillRect l="0" t="-7736" r="0" b="-7736"/>
              </a:stretch>
            </a:blipFill>
          </p:spPr>
        </p:sp>
      </p:grpSp>
      <p:sp>
        <p:nvSpPr>
          <p:cNvPr name="AutoShape 39" id="39"/>
          <p:cNvSpPr/>
          <p:nvPr/>
        </p:nvSpPr>
        <p:spPr>
          <a:xfrm rot="0">
            <a:off x="13453584" y="9563100"/>
            <a:ext cx="4834416" cy="0"/>
          </a:xfrm>
          <a:prstGeom prst="line">
            <a:avLst/>
          </a:prstGeom>
          <a:ln cap="flat" w="95250">
            <a:solidFill>
              <a:srgbClr val="D8A21E"/>
            </a:solidFill>
            <a:prstDash val="solid"/>
            <a:headEnd type="none" len="sm" w="sm"/>
            <a:tailEnd type="none" len="sm" w="sm"/>
          </a:ln>
        </p:spPr>
      </p:sp>
      <p:sp>
        <p:nvSpPr>
          <p:cNvPr name="AutoShape 40" id="40"/>
          <p:cNvSpPr/>
          <p:nvPr/>
        </p:nvSpPr>
        <p:spPr>
          <a:xfrm rot="0">
            <a:off x="-172221" y="9610725"/>
            <a:ext cx="4834416" cy="0"/>
          </a:xfrm>
          <a:prstGeom prst="line">
            <a:avLst/>
          </a:prstGeom>
          <a:ln cap="flat" w="95250">
            <a:solidFill>
              <a:srgbClr val="D8A21E"/>
            </a:solidFill>
            <a:prstDash val="solid"/>
            <a:headEnd type="none" len="sm" w="sm"/>
            <a:tailEnd type="none" len="sm" w="sm"/>
          </a:ln>
        </p:spPr>
      </p:sp>
      <p:sp>
        <p:nvSpPr>
          <p:cNvPr name="Freeform 41" id="41"/>
          <p:cNvSpPr/>
          <p:nvPr/>
        </p:nvSpPr>
        <p:spPr>
          <a:xfrm flipH="false" flipV="false" rot="0">
            <a:off x="17029569" y="6905086"/>
            <a:ext cx="1670298" cy="1664034"/>
          </a:xfrm>
          <a:custGeom>
            <a:avLst/>
            <a:gdLst/>
            <a:ahLst/>
            <a:cxnLst/>
            <a:rect r="r" b="b" t="t" l="l"/>
            <a:pathLst>
              <a:path h="1664034" w="1670298">
                <a:moveTo>
                  <a:pt x="0" y="0"/>
                </a:moveTo>
                <a:lnTo>
                  <a:pt x="1670298" y="0"/>
                </a:lnTo>
                <a:lnTo>
                  <a:pt x="1670298" y="1664034"/>
                </a:lnTo>
                <a:lnTo>
                  <a:pt x="0" y="166403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42" id="42"/>
          <p:cNvSpPr/>
          <p:nvPr/>
        </p:nvSpPr>
        <p:spPr>
          <a:xfrm flipH="false" flipV="false" rot="0">
            <a:off x="-458885" y="6905086"/>
            <a:ext cx="1670298" cy="1664034"/>
          </a:xfrm>
          <a:custGeom>
            <a:avLst/>
            <a:gdLst/>
            <a:ahLst/>
            <a:cxnLst/>
            <a:rect r="r" b="b" t="t" l="l"/>
            <a:pathLst>
              <a:path h="1664034" w="1670298">
                <a:moveTo>
                  <a:pt x="0" y="0"/>
                </a:moveTo>
                <a:lnTo>
                  <a:pt x="1670298" y="0"/>
                </a:lnTo>
                <a:lnTo>
                  <a:pt x="1670298" y="1664034"/>
                </a:lnTo>
                <a:lnTo>
                  <a:pt x="0" y="166403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43" id="43"/>
          <p:cNvSpPr txBox="true"/>
          <p:nvPr/>
        </p:nvSpPr>
        <p:spPr>
          <a:xfrm rot="0">
            <a:off x="4926185" y="2508762"/>
            <a:ext cx="8435631" cy="1296714"/>
          </a:xfrm>
          <a:prstGeom prst="rect">
            <a:avLst/>
          </a:prstGeom>
        </p:spPr>
        <p:txBody>
          <a:bodyPr anchor="t" rtlCol="false" tIns="0" lIns="0" bIns="0" rIns="0">
            <a:spAutoFit/>
          </a:bodyPr>
          <a:lstStyle/>
          <a:p>
            <a:pPr algn="ctr">
              <a:lnSpc>
                <a:spcPts val="9776"/>
              </a:lnSpc>
            </a:pPr>
            <a:r>
              <a:rPr lang="en-US" sz="9875">
                <a:solidFill>
                  <a:srgbClr val="000000"/>
                </a:solidFill>
                <a:latin typeface="Open Sans Extra Bold"/>
                <a:ea typeface="Open Sans Extra Bold"/>
                <a:cs typeface="Open Sans Extra Bold"/>
                <a:sym typeface="Open Sans Extra Bold"/>
              </a:rPr>
              <a:t>THANK YOU</a:t>
            </a:r>
          </a:p>
        </p:txBody>
      </p:sp>
      <p:grpSp>
        <p:nvGrpSpPr>
          <p:cNvPr name="Group 44" id="44"/>
          <p:cNvGrpSpPr/>
          <p:nvPr/>
        </p:nvGrpSpPr>
        <p:grpSpPr>
          <a:xfrm rot="0">
            <a:off x="2249182" y="4966970"/>
            <a:ext cx="13789635" cy="3876231"/>
            <a:chOff x="0" y="0"/>
            <a:chExt cx="18386180" cy="5168307"/>
          </a:xfrm>
        </p:grpSpPr>
        <p:sp>
          <p:nvSpPr>
            <p:cNvPr name="TextBox 45" id="45"/>
            <p:cNvSpPr txBox="true"/>
            <p:nvPr/>
          </p:nvSpPr>
          <p:spPr>
            <a:xfrm rot="0">
              <a:off x="0" y="76200"/>
              <a:ext cx="18386180" cy="4060275"/>
            </a:xfrm>
            <a:prstGeom prst="rect">
              <a:avLst/>
            </a:prstGeom>
          </p:spPr>
          <p:txBody>
            <a:bodyPr anchor="t" rtlCol="false" tIns="0" lIns="0" bIns="0" rIns="0">
              <a:spAutoFit/>
            </a:bodyPr>
            <a:lstStyle/>
            <a:p>
              <a:pPr algn="ctr">
                <a:lnSpc>
                  <a:spcPts val="5992"/>
                </a:lnSpc>
              </a:pPr>
              <a:r>
                <a:rPr lang="en-US" sz="5600" spc="140">
                  <a:solidFill>
                    <a:srgbClr val="000000"/>
                  </a:solidFill>
                  <a:latin typeface="Lora Bold"/>
                  <a:ea typeface="Lora Bold"/>
                  <a:cs typeface="Lora Bold"/>
                  <a:sym typeface="Lora Bold"/>
                </a:rPr>
                <a:t>“Brick by brick,</a:t>
              </a:r>
              <a:r>
                <a:rPr lang="en-US" sz="5600" spc="140">
                  <a:solidFill>
                    <a:srgbClr val="000000"/>
                  </a:solidFill>
                  <a:latin typeface="Lora Bold"/>
                  <a:ea typeface="Lora Bold"/>
                  <a:cs typeface="Lora Bold"/>
                  <a:sym typeface="Lora Bold"/>
                </a:rPr>
                <a:t> stone by stone, every great thing was built by those who believed they could.” </a:t>
              </a:r>
            </a:p>
            <a:p>
              <a:pPr algn="ctr">
                <a:lnSpc>
                  <a:spcPts val="5992"/>
                </a:lnSpc>
              </a:pPr>
            </a:p>
          </p:txBody>
        </p:sp>
        <p:sp>
          <p:nvSpPr>
            <p:cNvPr name="TextBox 46" id="46"/>
            <p:cNvSpPr txBox="true"/>
            <p:nvPr/>
          </p:nvSpPr>
          <p:spPr>
            <a:xfrm rot="0">
              <a:off x="6237419" y="4732824"/>
              <a:ext cx="5911342" cy="435483"/>
            </a:xfrm>
            <a:prstGeom prst="rect">
              <a:avLst/>
            </a:prstGeom>
          </p:spPr>
          <p:txBody>
            <a:bodyPr anchor="t" rtlCol="false" tIns="0" lIns="0" bIns="0" rIns="0">
              <a:spAutoFit/>
            </a:bodyPr>
            <a:lstStyle/>
            <a:p>
              <a:pPr algn="ctr">
                <a:lnSpc>
                  <a:spcPts val="2352"/>
                </a:lnSpc>
              </a:pPr>
              <a:r>
                <a:rPr lang="en-US" sz="2400" spc="100">
                  <a:solidFill>
                    <a:srgbClr val="000000"/>
                  </a:solidFill>
                  <a:latin typeface="Athiti"/>
                  <a:ea typeface="Athiti"/>
                  <a:cs typeface="Athiti"/>
                  <a:sym typeface="Athiti"/>
                </a:rPr>
                <a:t>Tom “The Mason” Mitchell</a:t>
              </a:r>
            </a:p>
          </p:txBody>
        </p:sp>
      </p:grpSp>
      <p:sp>
        <p:nvSpPr>
          <p:cNvPr name="TextBox 47" id="47"/>
          <p:cNvSpPr txBox="true"/>
          <p:nvPr/>
        </p:nvSpPr>
        <p:spPr>
          <a:xfrm rot="0">
            <a:off x="6443684" y="9334500"/>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4105908" y="1028700"/>
            <a:ext cx="10076184" cy="1595248"/>
            <a:chOff x="0" y="0"/>
            <a:chExt cx="2975405" cy="471062"/>
          </a:xfrm>
        </p:grpSpPr>
        <p:sp>
          <p:nvSpPr>
            <p:cNvPr name="Freeform 3" id="3"/>
            <p:cNvSpPr/>
            <p:nvPr/>
          </p:nvSpPr>
          <p:spPr>
            <a:xfrm flipH="false" flipV="false" rot="0">
              <a:off x="0" y="0"/>
              <a:ext cx="2975405" cy="471062"/>
            </a:xfrm>
            <a:custGeom>
              <a:avLst/>
              <a:gdLst/>
              <a:ahLst/>
              <a:cxnLst/>
              <a:rect r="r" b="b" t="t" l="l"/>
              <a:pathLst>
                <a:path h="471062" w="2975405">
                  <a:moveTo>
                    <a:pt x="12293" y="0"/>
                  </a:moveTo>
                  <a:lnTo>
                    <a:pt x="2963112" y="0"/>
                  </a:lnTo>
                  <a:cubicBezTo>
                    <a:pt x="2969901" y="0"/>
                    <a:pt x="2975405" y="5504"/>
                    <a:pt x="2975405" y="12293"/>
                  </a:cubicBezTo>
                  <a:lnTo>
                    <a:pt x="2975405" y="458769"/>
                  </a:lnTo>
                  <a:cubicBezTo>
                    <a:pt x="2975405" y="465558"/>
                    <a:pt x="2969901" y="471062"/>
                    <a:pt x="2963112" y="471062"/>
                  </a:cubicBezTo>
                  <a:lnTo>
                    <a:pt x="12293" y="471062"/>
                  </a:lnTo>
                  <a:cubicBezTo>
                    <a:pt x="5504" y="471062"/>
                    <a:pt x="0" y="465558"/>
                    <a:pt x="0" y="458769"/>
                  </a:cubicBezTo>
                  <a:lnTo>
                    <a:pt x="0" y="12293"/>
                  </a:lnTo>
                  <a:cubicBezTo>
                    <a:pt x="0" y="5504"/>
                    <a:pt x="5504" y="0"/>
                    <a:pt x="12293" y="0"/>
                  </a:cubicBezTo>
                  <a:close/>
                </a:path>
              </a:pathLst>
            </a:custGeom>
            <a:solidFill>
              <a:srgbClr val="D8A21E"/>
            </a:solidFill>
          </p:spPr>
        </p:sp>
        <p:sp>
          <p:nvSpPr>
            <p:cNvPr name="TextBox 4" id="4"/>
            <p:cNvSpPr txBox="true"/>
            <p:nvPr/>
          </p:nvSpPr>
          <p:spPr>
            <a:xfrm>
              <a:off x="0" y="-38100"/>
              <a:ext cx="2975405" cy="509162"/>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7471591" y="3882045"/>
            <a:ext cx="3344819" cy="2896613"/>
            <a:chOff x="0" y="0"/>
            <a:chExt cx="6350000" cy="5499100"/>
          </a:xfrm>
        </p:grpSpPr>
        <p:sp>
          <p:nvSpPr>
            <p:cNvPr name="Freeform 6" id="6"/>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0" t="-7736" r="0" b="-7736"/>
              </a:stretch>
            </a:blipFill>
          </p:spPr>
        </p:sp>
      </p:grpSp>
      <p:sp>
        <p:nvSpPr>
          <p:cNvPr name="AutoShape 7" id="7"/>
          <p:cNvSpPr/>
          <p:nvPr/>
        </p:nvSpPr>
        <p:spPr>
          <a:xfrm flipV="true">
            <a:off x="14196794" y="6895549"/>
            <a:ext cx="0" cy="495538"/>
          </a:xfrm>
          <a:prstGeom prst="line">
            <a:avLst/>
          </a:prstGeom>
          <a:ln cap="flat" w="95250">
            <a:solidFill>
              <a:srgbClr val="000000"/>
            </a:solidFill>
            <a:prstDash val="solid"/>
            <a:headEnd type="none" len="sm" w="sm"/>
            <a:tailEnd type="none" len="sm" w="sm"/>
          </a:ln>
        </p:spPr>
      </p:sp>
      <p:grpSp>
        <p:nvGrpSpPr>
          <p:cNvPr name="Group 8" id="8"/>
          <p:cNvGrpSpPr/>
          <p:nvPr/>
        </p:nvGrpSpPr>
        <p:grpSpPr>
          <a:xfrm rot="0">
            <a:off x="12513257" y="3882045"/>
            <a:ext cx="3344819" cy="2896613"/>
            <a:chOff x="0" y="0"/>
            <a:chExt cx="6350000" cy="5499100"/>
          </a:xfrm>
        </p:grpSpPr>
        <p:sp>
          <p:nvSpPr>
            <p:cNvPr name="Freeform 9" id="9"/>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3"/>
              <a:stretch>
                <a:fillRect l="-5025" t="0" r="-5025" b="0"/>
              </a:stretch>
            </a:blipFill>
          </p:spPr>
        </p:sp>
      </p:grpSp>
      <p:grpSp>
        <p:nvGrpSpPr>
          <p:cNvPr name="Group 10" id="10"/>
          <p:cNvGrpSpPr/>
          <p:nvPr/>
        </p:nvGrpSpPr>
        <p:grpSpPr>
          <a:xfrm rot="0">
            <a:off x="12513257" y="7160388"/>
            <a:ext cx="3344819" cy="677674"/>
            <a:chOff x="0" y="0"/>
            <a:chExt cx="987694" cy="200111"/>
          </a:xfrm>
        </p:grpSpPr>
        <p:sp>
          <p:nvSpPr>
            <p:cNvPr name="Freeform 11" id="11"/>
            <p:cNvSpPr/>
            <p:nvPr/>
          </p:nvSpPr>
          <p:spPr>
            <a:xfrm flipH="false" flipV="false" rot="0">
              <a:off x="0" y="0"/>
              <a:ext cx="987694" cy="200111"/>
            </a:xfrm>
            <a:custGeom>
              <a:avLst/>
              <a:gdLst/>
              <a:ahLst/>
              <a:cxnLst/>
              <a:rect r="r" b="b" t="t" l="l"/>
              <a:pathLst>
                <a:path h="200111" w="987694">
                  <a:moveTo>
                    <a:pt x="37034" y="0"/>
                  </a:moveTo>
                  <a:lnTo>
                    <a:pt x="950661" y="0"/>
                  </a:lnTo>
                  <a:cubicBezTo>
                    <a:pt x="971114" y="0"/>
                    <a:pt x="987694" y="16581"/>
                    <a:pt x="987694" y="37034"/>
                  </a:cubicBezTo>
                  <a:lnTo>
                    <a:pt x="987694" y="163077"/>
                  </a:lnTo>
                  <a:cubicBezTo>
                    <a:pt x="987694" y="183530"/>
                    <a:pt x="971114" y="200111"/>
                    <a:pt x="950661" y="200111"/>
                  </a:cubicBezTo>
                  <a:lnTo>
                    <a:pt x="37034" y="200111"/>
                  </a:lnTo>
                  <a:cubicBezTo>
                    <a:pt x="16581" y="200111"/>
                    <a:pt x="0" y="183530"/>
                    <a:pt x="0" y="163077"/>
                  </a:cubicBezTo>
                  <a:lnTo>
                    <a:pt x="0" y="37034"/>
                  </a:lnTo>
                  <a:cubicBezTo>
                    <a:pt x="0" y="16581"/>
                    <a:pt x="16581" y="0"/>
                    <a:pt x="37034" y="0"/>
                  </a:cubicBezTo>
                  <a:close/>
                </a:path>
              </a:pathLst>
            </a:custGeom>
            <a:solidFill>
              <a:srgbClr val="D8A21E"/>
            </a:solidFill>
          </p:spPr>
        </p:sp>
        <p:sp>
          <p:nvSpPr>
            <p:cNvPr name="TextBox 12" id="12"/>
            <p:cNvSpPr txBox="true"/>
            <p:nvPr/>
          </p:nvSpPr>
          <p:spPr>
            <a:xfrm>
              <a:off x="0" y="-38100"/>
              <a:ext cx="987694" cy="238211"/>
            </a:xfrm>
            <a:prstGeom prst="rect">
              <a:avLst/>
            </a:prstGeom>
          </p:spPr>
          <p:txBody>
            <a:bodyPr anchor="ctr" rtlCol="false" tIns="50800" lIns="50800" bIns="50800" rIns="50800"/>
            <a:lstStyle/>
            <a:p>
              <a:pPr algn="ctr">
                <a:lnSpc>
                  <a:spcPts val="2659"/>
                </a:lnSpc>
              </a:pPr>
            </a:p>
          </p:txBody>
        </p:sp>
      </p:grpSp>
      <p:sp>
        <p:nvSpPr>
          <p:cNvPr name="AutoShape 13" id="13"/>
          <p:cNvSpPr/>
          <p:nvPr/>
        </p:nvSpPr>
        <p:spPr>
          <a:xfrm rot="0">
            <a:off x="13453584" y="9563100"/>
            <a:ext cx="4834416" cy="0"/>
          </a:xfrm>
          <a:prstGeom prst="line">
            <a:avLst/>
          </a:prstGeom>
          <a:ln cap="flat" w="95250">
            <a:solidFill>
              <a:srgbClr val="D8A21E"/>
            </a:solidFill>
            <a:prstDash val="solid"/>
            <a:headEnd type="none" len="sm" w="sm"/>
            <a:tailEnd type="none" len="sm" w="sm"/>
          </a:ln>
        </p:spPr>
      </p:sp>
      <p:sp>
        <p:nvSpPr>
          <p:cNvPr name="AutoShape 14" id="14"/>
          <p:cNvSpPr/>
          <p:nvPr/>
        </p:nvSpPr>
        <p:spPr>
          <a:xfrm rot="0">
            <a:off x="-172221" y="9610725"/>
            <a:ext cx="4834416" cy="0"/>
          </a:xfrm>
          <a:prstGeom prst="line">
            <a:avLst/>
          </a:prstGeom>
          <a:ln cap="flat" w="95250">
            <a:solidFill>
              <a:srgbClr val="D8A21E"/>
            </a:solidFill>
            <a:prstDash val="solid"/>
            <a:headEnd type="none" len="sm" w="sm"/>
            <a:tailEnd type="none" len="sm" w="sm"/>
          </a:ln>
        </p:spPr>
      </p:sp>
      <p:sp>
        <p:nvSpPr>
          <p:cNvPr name="Freeform 15" id="15"/>
          <p:cNvSpPr/>
          <p:nvPr/>
        </p:nvSpPr>
        <p:spPr>
          <a:xfrm flipH="false" flipV="false" rot="0">
            <a:off x="17240250" y="-426966"/>
            <a:ext cx="1917658" cy="1910467"/>
          </a:xfrm>
          <a:custGeom>
            <a:avLst/>
            <a:gdLst/>
            <a:ahLst/>
            <a:cxnLst/>
            <a:rect r="r" b="b" t="t" l="l"/>
            <a:pathLst>
              <a:path h="1910467" w="1917658">
                <a:moveTo>
                  <a:pt x="0" y="0"/>
                </a:moveTo>
                <a:lnTo>
                  <a:pt x="1917658" y="0"/>
                </a:lnTo>
                <a:lnTo>
                  <a:pt x="1917658" y="1910466"/>
                </a:lnTo>
                <a:lnTo>
                  <a:pt x="0" y="191046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6" id="16"/>
          <p:cNvSpPr/>
          <p:nvPr/>
        </p:nvSpPr>
        <p:spPr>
          <a:xfrm flipH="false" flipV="false" rot="0">
            <a:off x="-821650" y="-426966"/>
            <a:ext cx="1917658" cy="1910467"/>
          </a:xfrm>
          <a:custGeom>
            <a:avLst/>
            <a:gdLst/>
            <a:ahLst/>
            <a:cxnLst/>
            <a:rect r="r" b="b" t="t" l="l"/>
            <a:pathLst>
              <a:path h="1910467" w="1917658">
                <a:moveTo>
                  <a:pt x="0" y="0"/>
                </a:moveTo>
                <a:lnTo>
                  <a:pt x="1917658" y="0"/>
                </a:lnTo>
                <a:lnTo>
                  <a:pt x="1917658" y="1910466"/>
                </a:lnTo>
                <a:lnTo>
                  <a:pt x="0" y="191046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17" id="17"/>
          <p:cNvGrpSpPr/>
          <p:nvPr/>
        </p:nvGrpSpPr>
        <p:grpSpPr>
          <a:xfrm rot="0">
            <a:off x="2429924" y="3882045"/>
            <a:ext cx="3344819" cy="2896613"/>
            <a:chOff x="0" y="0"/>
            <a:chExt cx="6350000" cy="5499100"/>
          </a:xfrm>
        </p:grpSpPr>
        <p:sp>
          <p:nvSpPr>
            <p:cNvPr name="Freeform 18" id="18"/>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6"/>
              <a:stretch>
                <a:fillRect l="-14917" t="0" r="-14917" b="0"/>
              </a:stretch>
            </a:blipFill>
          </p:spPr>
        </p:sp>
      </p:grpSp>
      <p:sp>
        <p:nvSpPr>
          <p:cNvPr name="AutoShape 19" id="19"/>
          <p:cNvSpPr/>
          <p:nvPr/>
        </p:nvSpPr>
        <p:spPr>
          <a:xfrm flipV="true">
            <a:off x="9155127" y="6871267"/>
            <a:ext cx="0" cy="495538"/>
          </a:xfrm>
          <a:prstGeom prst="line">
            <a:avLst/>
          </a:prstGeom>
          <a:ln cap="flat" w="95250">
            <a:solidFill>
              <a:srgbClr val="000000"/>
            </a:solidFill>
            <a:prstDash val="solid"/>
            <a:headEnd type="none" len="sm" w="sm"/>
            <a:tailEnd type="none" len="sm" w="sm"/>
          </a:ln>
        </p:spPr>
      </p:sp>
      <p:grpSp>
        <p:nvGrpSpPr>
          <p:cNvPr name="Group 20" id="20"/>
          <p:cNvGrpSpPr/>
          <p:nvPr/>
        </p:nvGrpSpPr>
        <p:grpSpPr>
          <a:xfrm rot="0">
            <a:off x="7471591" y="7136106"/>
            <a:ext cx="3344819" cy="677674"/>
            <a:chOff x="0" y="0"/>
            <a:chExt cx="987694" cy="200111"/>
          </a:xfrm>
        </p:grpSpPr>
        <p:sp>
          <p:nvSpPr>
            <p:cNvPr name="Freeform 21" id="21"/>
            <p:cNvSpPr/>
            <p:nvPr/>
          </p:nvSpPr>
          <p:spPr>
            <a:xfrm flipH="false" flipV="false" rot="0">
              <a:off x="0" y="0"/>
              <a:ext cx="987694" cy="200111"/>
            </a:xfrm>
            <a:custGeom>
              <a:avLst/>
              <a:gdLst/>
              <a:ahLst/>
              <a:cxnLst/>
              <a:rect r="r" b="b" t="t" l="l"/>
              <a:pathLst>
                <a:path h="200111" w="987694">
                  <a:moveTo>
                    <a:pt x="37034" y="0"/>
                  </a:moveTo>
                  <a:lnTo>
                    <a:pt x="950661" y="0"/>
                  </a:lnTo>
                  <a:cubicBezTo>
                    <a:pt x="971114" y="0"/>
                    <a:pt x="987694" y="16581"/>
                    <a:pt x="987694" y="37034"/>
                  </a:cubicBezTo>
                  <a:lnTo>
                    <a:pt x="987694" y="163077"/>
                  </a:lnTo>
                  <a:cubicBezTo>
                    <a:pt x="987694" y="183530"/>
                    <a:pt x="971114" y="200111"/>
                    <a:pt x="950661" y="200111"/>
                  </a:cubicBezTo>
                  <a:lnTo>
                    <a:pt x="37034" y="200111"/>
                  </a:lnTo>
                  <a:cubicBezTo>
                    <a:pt x="16581" y="200111"/>
                    <a:pt x="0" y="183530"/>
                    <a:pt x="0" y="163077"/>
                  </a:cubicBezTo>
                  <a:lnTo>
                    <a:pt x="0" y="37034"/>
                  </a:lnTo>
                  <a:cubicBezTo>
                    <a:pt x="0" y="16581"/>
                    <a:pt x="16581" y="0"/>
                    <a:pt x="37034" y="0"/>
                  </a:cubicBezTo>
                  <a:close/>
                </a:path>
              </a:pathLst>
            </a:custGeom>
            <a:solidFill>
              <a:srgbClr val="D8A21E"/>
            </a:solidFill>
          </p:spPr>
        </p:sp>
        <p:sp>
          <p:nvSpPr>
            <p:cNvPr name="TextBox 22" id="22"/>
            <p:cNvSpPr txBox="true"/>
            <p:nvPr/>
          </p:nvSpPr>
          <p:spPr>
            <a:xfrm>
              <a:off x="0" y="-38100"/>
              <a:ext cx="987694" cy="238211"/>
            </a:xfrm>
            <a:prstGeom prst="rect">
              <a:avLst/>
            </a:prstGeom>
          </p:spPr>
          <p:txBody>
            <a:bodyPr anchor="ctr" rtlCol="false" tIns="50800" lIns="50800" bIns="50800" rIns="50800"/>
            <a:lstStyle/>
            <a:p>
              <a:pPr algn="ctr">
                <a:lnSpc>
                  <a:spcPts val="2659"/>
                </a:lnSpc>
              </a:pPr>
            </a:p>
          </p:txBody>
        </p:sp>
      </p:grpSp>
      <p:sp>
        <p:nvSpPr>
          <p:cNvPr name="AutoShape 23" id="23"/>
          <p:cNvSpPr/>
          <p:nvPr/>
        </p:nvSpPr>
        <p:spPr>
          <a:xfrm flipV="true">
            <a:off x="4113460" y="6871267"/>
            <a:ext cx="0" cy="495538"/>
          </a:xfrm>
          <a:prstGeom prst="line">
            <a:avLst/>
          </a:prstGeom>
          <a:ln cap="flat" w="95250">
            <a:solidFill>
              <a:srgbClr val="000000"/>
            </a:solidFill>
            <a:prstDash val="solid"/>
            <a:headEnd type="none" len="sm" w="sm"/>
            <a:tailEnd type="none" len="sm" w="sm"/>
          </a:ln>
        </p:spPr>
      </p:sp>
      <p:grpSp>
        <p:nvGrpSpPr>
          <p:cNvPr name="Group 24" id="24"/>
          <p:cNvGrpSpPr/>
          <p:nvPr/>
        </p:nvGrpSpPr>
        <p:grpSpPr>
          <a:xfrm rot="0">
            <a:off x="2429924" y="7136106"/>
            <a:ext cx="3344819" cy="677674"/>
            <a:chOff x="0" y="0"/>
            <a:chExt cx="987694" cy="200111"/>
          </a:xfrm>
        </p:grpSpPr>
        <p:sp>
          <p:nvSpPr>
            <p:cNvPr name="Freeform 25" id="25"/>
            <p:cNvSpPr/>
            <p:nvPr/>
          </p:nvSpPr>
          <p:spPr>
            <a:xfrm flipH="false" flipV="false" rot="0">
              <a:off x="0" y="0"/>
              <a:ext cx="987694" cy="200111"/>
            </a:xfrm>
            <a:custGeom>
              <a:avLst/>
              <a:gdLst/>
              <a:ahLst/>
              <a:cxnLst/>
              <a:rect r="r" b="b" t="t" l="l"/>
              <a:pathLst>
                <a:path h="200111" w="987694">
                  <a:moveTo>
                    <a:pt x="37034" y="0"/>
                  </a:moveTo>
                  <a:lnTo>
                    <a:pt x="950661" y="0"/>
                  </a:lnTo>
                  <a:cubicBezTo>
                    <a:pt x="971114" y="0"/>
                    <a:pt x="987694" y="16581"/>
                    <a:pt x="987694" y="37034"/>
                  </a:cubicBezTo>
                  <a:lnTo>
                    <a:pt x="987694" y="163077"/>
                  </a:lnTo>
                  <a:cubicBezTo>
                    <a:pt x="987694" y="183530"/>
                    <a:pt x="971114" y="200111"/>
                    <a:pt x="950661" y="200111"/>
                  </a:cubicBezTo>
                  <a:lnTo>
                    <a:pt x="37034" y="200111"/>
                  </a:lnTo>
                  <a:cubicBezTo>
                    <a:pt x="16581" y="200111"/>
                    <a:pt x="0" y="183530"/>
                    <a:pt x="0" y="163077"/>
                  </a:cubicBezTo>
                  <a:lnTo>
                    <a:pt x="0" y="37034"/>
                  </a:lnTo>
                  <a:cubicBezTo>
                    <a:pt x="0" y="16581"/>
                    <a:pt x="16581" y="0"/>
                    <a:pt x="37034" y="0"/>
                  </a:cubicBezTo>
                  <a:close/>
                </a:path>
              </a:pathLst>
            </a:custGeom>
            <a:solidFill>
              <a:srgbClr val="D8A21E"/>
            </a:solidFill>
          </p:spPr>
        </p:sp>
        <p:sp>
          <p:nvSpPr>
            <p:cNvPr name="TextBox 26" id="26"/>
            <p:cNvSpPr txBox="true"/>
            <p:nvPr/>
          </p:nvSpPr>
          <p:spPr>
            <a:xfrm>
              <a:off x="0" y="-38100"/>
              <a:ext cx="987694" cy="238211"/>
            </a:xfrm>
            <a:prstGeom prst="rect">
              <a:avLst/>
            </a:prstGeom>
          </p:spPr>
          <p:txBody>
            <a:bodyPr anchor="ctr" rtlCol="false" tIns="50800" lIns="50800" bIns="50800" rIns="50800"/>
            <a:lstStyle/>
            <a:p>
              <a:pPr algn="ctr">
                <a:lnSpc>
                  <a:spcPts val="2659"/>
                </a:lnSpc>
              </a:pPr>
            </a:p>
          </p:txBody>
        </p:sp>
      </p:grpSp>
      <p:sp>
        <p:nvSpPr>
          <p:cNvPr name="TextBox 27" id="27"/>
          <p:cNvSpPr txBox="true"/>
          <p:nvPr/>
        </p:nvSpPr>
        <p:spPr>
          <a:xfrm rot="0">
            <a:off x="4597838" y="1352244"/>
            <a:ext cx="9092325" cy="1109563"/>
          </a:xfrm>
          <a:prstGeom prst="rect">
            <a:avLst/>
          </a:prstGeom>
        </p:spPr>
        <p:txBody>
          <a:bodyPr anchor="t" rtlCol="false" tIns="0" lIns="0" bIns="0" rIns="0">
            <a:spAutoFit/>
          </a:bodyPr>
          <a:lstStyle/>
          <a:p>
            <a:pPr algn="ctr">
              <a:lnSpc>
                <a:spcPts val="8305"/>
              </a:lnSpc>
            </a:pPr>
            <a:r>
              <a:rPr lang="en-US" sz="8389">
                <a:solidFill>
                  <a:srgbClr val="000000"/>
                </a:solidFill>
                <a:latin typeface="Open Sans Extra Bold"/>
                <a:ea typeface="Open Sans Extra Bold"/>
                <a:cs typeface="Open Sans Extra Bold"/>
                <a:sym typeface="Open Sans Extra Bold"/>
              </a:rPr>
              <a:t>MATERILAS</a:t>
            </a:r>
          </a:p>
        </p:txBody>
      </p:sp>
      <p:sp>
        <p:nvSpPr>
          <p:cNvPr name="TextBox 28" id="28"/>
          <p:cNvSpPr txBox="true"/>
          <p:nvPr/>
        </p:nvSpPr>
        <p:spPr>
          <a:xfrm rot="0">
            <a:off x="12738038" y="7175521"/>
            <a:ext cx="2917511" cy="580733"/>
          </a:xfrm>
          <a:prstGeom prst="rect">
            <a:avLst/>
          </a:prstGeom>
        </p:spPr>
        <p:txBody>
          <a:bodyPr anchor="t" rtlCol="false" tIns="0" lIns="0" bIns="0" rIns="0">
            <a:spAutoFit/>
          </a:bodyPr>
          <a:lstStyle/>
          <a:p>
            <a:pPr algn="ctr">
              <a:lnSpc>
                <a:spcPts val="4741"/>
              </a:lnSpc>
            </a:pPr>
            <a:r>
              <a:rPr lang="en-US" sz="3386">
                <a:solidFill>
                  <a:srgbClr val="000000"/>
                </a:solidFill>
                <a:latin typeface="Open Sans Bold"/>
                <a:ea typeface="Open Sans Bold"/>
                <a:cs typeface="Open Sans Bold"/>
                <a:sym typeface="Open Sans Bold"/>
              </a:rPr>
              <a:t>Water</a:t>
            </a:r>
          </a:p>
        </p:txBody>
      </p:sp>
      <p:sp>
        <p:nvSpPr>
          <p:cNvPr name="TextBox 29" id="29"/>
          <p:cNvSpPr txBox="true"/>
          <p:nvPr/>
        </p:nvSpPr>
        <p:spPr>
          <a:xfrm rot="0">
            <a:off x="7696372" y="7151239"/>
            <a:ext cx="2917511" cy="580733"/>
          </a:xfrm>
          <a:prstGeom prst="rect">
            <a:avLst/>
          </a:prstGeom>
        </p:spPr>
        <p:txBody>
          <a:bodyPr anchor="t" rtlCol="false" tIns="0" lIns="0" bIns="0" rIns="0">
            <a:spAutoFit/>
          </a:bodyPr>
          <a:lstStyle/>
          <a:p>
            <a:pPr algn="ctr">
              <a:lnSpc>
                <a:spcPts val="4741"/>
              </a:lnSpc>
            </a:pPr>
            <a:r>
              <a:rPr lang="en-US" sz="3386">
                <a:solidFill>
                  <a:srgbClr val="000000"/>
                </a:solidFill>
                <a:latin typeface="Open Sans Bold"/>
                <a:ea typeface="Open Sans Bold"/>
                <a:cs typeface="Open Sans Bold"/>
                <a:sym typeface="Open Sans Bold"/>
              </a:rPr>
              <a:t>Aggregates</a:t>
            </a:r>
          </a:p>
        </p:txBody>
      </p:sp>
      <p:sp>
        <p:nvSpPr>
          <p:cNvPr name="TextBox 30" id="30"/>
          <p:cNvSpPr txBox="true"/>
          <p:nvPr/>
        </p:nvSpPr>
        <p:spPr>
          <a:xfrm rot="0">
            <a:off x="2654705" y="7151239"/>
            <a:ext cx="2917511" cy="580733"/>
          </a:xfrm>
          <a:prstGeom prst="rect">
            <a:avLst/>
          </a:prstGeom>
        </p:spPr>
        <p:txBody>
          <a:bodyPr anchor="t" rtlCol="false" tIns="0" lIns="0" bIns="0" rIns="0">
            <a:spAutoFit/>
          </a:bodyPr>
          <a:lstStyle/>
          <a:p>
            <a:pPr algn="ctr">
              <a:lnSpc>
                <a:spcPts val="4741"/>
              </a:lnSpc>
            </a:pPr>
            <a:r>
              <a:rPr lang="en-US" sz="3386">
                <a:solidFill>
                  <a:srgbClr val="000000"/>
                </a:solidFill>
                <a:latin typeface="Open Sans Bold"/>
                <a:ea typeface="Open Sans Bold"/>
                <a:cs typeface="Open Sans Bold"/>
                <a:sym typeface="Open Sans Bold"/>
              </a:rPr>
              <a:t>Cement</a:t>
            </a:r>
          </a:p>
        </p:txBody>
      </p:sp>
      <p:sp>
        <p:nvSpPr>
          <p:cNvPr name="TextBox 31" id="31"/>
          <p:cNvSpPr txBox="true"/>
          <p:nvPr/>
        </p:nvSpPr>
        <p:spPr>
          <a:xfrm rot="0">
            <a:off x="6454811" y="9461182"/>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4907220" y="1028700"/>
            <a:ext cx="8473560" cy="1909136"/>
            <a:chOff x="0" y="0"/>
            <a:chExt cx="3094292" cy="697159"/>
          </a:xfrm>
        </p:grpSpPr>
        <p:sp>
          <p:nvSpPr>
            <p:cNvPr name="Freeform 3" id="3"/>
            <p:cNvSpPr/>
            <p:nvPr/>
          </p:nvSpPr>
          <p:spPr>
            <a:xfrm flipH="false" flipV="false" rot="0">
              <a:off x="0" y="0"/>
              <a:ext cx="3094292" cy="697159"/>
            </a:xfrm>
            <a:custGeom>
              <a:avLst/>
              <a:gdLst/>
              <a:ahLst/>
              <a:cxnLst/>
              <a:rect r="r" b="b" t="t" l="l"/>
              <a:pathLst>
                <a:path h="697159" w="3094292">
                  <a:moveTo>
                    <a:pt x="14618" y="0"/>
                  </a:moveTo>
                  <a:lnTo>
                    <a:pt x="3079673" y="0"/>
                  </a:lnTo>
                  <a:cubicBezTo>
                    <a:pt x="3087747" y="0"/>
                    <a:pt x="3094292" y="6545"/>
                    <a:pt x="3094292" y="14618"/>
                  </a:cubicBezTo>
                  <a:lnTo>
                    <a:pt x="3094292" y="682541"/>
                  </a:lnTo>
                  <a:cubicBezTo>
                    <a:pt x="3094292" y="686418"/>
                    <a:pt x="3092751" y="690136"/>
                    <a:pt x="3090010" y="692878"/>
                  </a:cubicBezTo>
                  <a:cubicBezTo>
                    <a:pt x="3087268" y="695619"/>
                    <a:pt x="3083550" y="697159"/>
                    <a:pt x="3079673" y="697159"/>
                  </a:cubicBezTo>
                  <a:lnTo>
                    <a:pt x="14618" y="697159"/>
                  </a:lnTo>
                  <a:cubicBezTo>
                    <a:pt x="6545" y="697159"/>
                    <a:pt x="0" y="690614"/>
                    <a:pt x="0" y="682541"/>
                  </a:cubicBezTo>
                  <a:lnTo>
                    <a:pt x="0" y="14618"/>
                  </a:lnTo>
                  <a:cubicBezTo>
                    <a:pt x="0" y="10741"/>
                    <a:pt x="1540" y="7023"/>
                    <a:pt x="4282" y="4282"/>
                  </a:cubicBezTo>
                  <a:cubicBezTo>
                    <a:pt x="7023" y="1540"/>
                    <a:pt x="10741" y="0"/>
                    <a:pt x="14618" y="0"/>
                  </a:cubicBezTo>
                  <a:close/>
                </a:path>
              </a:pathLst>
            </a:custGeom>
            <a:solidFill>
              <a:srgbClr val="D8A21E"/>
            </a:solidFill>
          </p:spPr>
        </p:sp>
        <p:sp>
          <p:nvSpPr>
            <p:cNvPr name="TextBox 4" id="4"/>
            <p:cNvSpPr txBox="true"/>
            <p:nvPr/>
          </p:nvSpPr>
          <p:spPr>
            <a:xfrm>
              <a:off x="0" y="-38100"/>
              <a:ext cx="3094292" cy="735259"/>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4715194" y="-248465"/>
            <a:ext cx="2705457" cy="2325002"/>
            <a:chOff x="0" y="0"/>
            <a:chExt cx="812800" cy="698500"/>
          </a:xfrm>
        </p:grpSpPr>
        <p:sp>
          <p:nvSpPr>
            <p:cNvPr name="Freeform 6" id="6"/>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151515"/>
            </a:solidFill>
          </p:spPr>
        </p:sp>
        <p:sp>
          <p:nvSpPr>
            <p:cNvPr name="TextBox 7" id="7"/>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6841876" y="984758"/>
            <a:ext cx="2950339" cy="2554994"/>
            <a:chOff x="0" y="0"/>
            <a:chExt cx="6350000" cy="5499100"/>
          </a:xfrm>
        </p:grpSpPr>
        <p:sp>
          <p:nvSpPr>
            <p:cNvPr name="Freeform 9" id="9"/>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10" id="10"/>
          <p:cNvGrpSpPr/>
          <p:nvPr/>
        </p:nvGrpSpPr>
        <p:grpSpPr>
          <a:xfrm rot="0">
            <a:off x="16911968" y="-1482352"/>
            <a:ext cx="2705457" cy="2325002"/>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3" id="13"/>
          <p:cNvGrpSpPr/>
          <p:nvPr/>
        </p:nvGrpSpPr>
        <p:grpSpPr>
          <a:xfrm rot="0">
            <a:off x="-1287635" y="-1433117"/>
            <a:ext cx="2605066" cy="2238729"/>
            <a:chOff x="0" y="0"/>
            <a:chExt cx="812800" cy="698500"/>
          </a:xfrm>
        </p:grpSpPr>
        <p:sp>
          <p:nvSpPr>
            <p:cNvPr name="Freeform 14" id="14"/>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15" id="15"/>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6" id="16"/>
          <p:cNvGrpSpPr/>
          <p:nvPr/>
        </p:nvGrpSpPr>
        <p:grpSpPr>
          <a:xfrm rot="0">
            <a:off x="-1405533" y="942446"/>
            <a:ext cx="2840862" cy="2460187"/>
            <a:chOff x="0" y="0"/>
            <a:chExt cx="6350000" cy="5499100"/>
          </a:xfrm>
        </p:grpSpPr>
        <p:sp>
          <p:nvSpPr>
            <p:cNvPr name="Freeform 17" id="17"/>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18" id="18"/>
          <p:cNvGrpSpPr/>
          <p:nvPr/>
        </p:nvGrpSpPr>
        <p:grpSpPr>
          <a:xfrm rot="0">
            <a:off x="857867" y="-266066"/>
            <a:ext cx="2605066" cy="2238729"/>
            <a:chOff x="0" y="0"/>
            <a:chExt cx="812800" cy="698500"/>
          </a:xfrm>
        </p:grpSpPr>
        <p:sp>
          <p:nvSpPr>
            <p:cNvPr name="Freeform 19" id="19"/>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151515"/>
            </a:solidFill>
          </p:spPr>
        </p:sp>
        <p:sp>
          <p:nvSpPr>
            <p:cNvPr name="TextBox 20" id="20"/>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21" id="21"/>
          <p:cNvSpPr/>
          <p:nvPr/>
        </p:nvSpPr>
        <p:spPr>
          <a:xfrm rot="0">
            <a:off x="13453584" y="9563100"/>
            <a:ext cx="4834416" cy="0"/>
          </a:xfrm>
          <a:prstGeom prst="line">
            <a:avLst/>
          </a:prstGeom>
          <a:ln cap="flat" w="95250">
            <a:solidFill>
              <a:srgbClr val="D8A21E"/>
            </a:solidFill>
            <a:prstDash val="solid"/>
            <a:headEnd type="none" len="sm" w="sm"/>
            <a:tailEnd type="none" len="sm" w="sm"/>
          </a:ln>
        </p:spPr>
      </p:sp>
      <p:sp>
        <p:nvSpPr>
          <p:cNvPr name="AutoShape 22" id="22"/>
          <p:cNvSpPr/>
          <p:nvPr/>
        </p:nvSpPr>
        <p:spPr>
          <a:xfrm rot="0">
            <a:off x="-172221" y="9610725"/>
            <a:ext cx="4834416" cy="0"/>
          </a:xfrm>
          <a:prstGeom prst="line">
            <a:avLst/>
          </a:prstGeom>
          <a:ln cap="flat" w="95250">
            <a:solidFill>
              <a:srgbClr val="D8A21E"/>
            </a:solidFill>
            <a:prstDash val="solid"/>
            <a:headEnd type="none" len="sm" w="sm"/>
            <a:tailEnd type="none" len="sm" w="sm"/>
          </a:ln>
        </p:spPr>
      </p:sp>
      <p:sp>
        <p:nvSpPr>
          <p:cNvPr name="Freeform 23" id="23"/>
          <p:cNvSpPr/>
          <p:nvPr/>
        </p:nvSpPr>
        <p:spPr>
          <a:xfrm flipH="false" flipV="false" rot="0">
            <a:off x="17102468" y="5194119"/>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24" id="24"/>
          <p:cNvSpPr/>
          <p:nvPr/>
        </p:nvSpPr>
        <p:spPr>
          <a:xfrm flipH="false" flipV="false" rot="0">
            <a:off x="-770148" y="5194119"/>
            <a:ext cx="1943137" cy="1935850"/>
          </a:xfrm>
          <a:custGeom>
            <a:avLst/>
            <a:gdLst/>
            <a:ahLst/>
            <a:cxnLst/>
            <a:rect r="r" b="b" t="t" l="l"/>
            <a:pathLst>
              <a:path h="1935850" w="1943137">
                <a:moveTo>
                  <a:pt x="0" y="0"/>
                </a:moveTo>
                <a:lnTo>
                  <a:pt x="1943137" y="0"/>
                </a:lnTo>
                <a:lnTo>
                  <a:pt x="1943137" y="1935850"/>
                </a:lnTo>
                <a:lnTo>
                  <a:pt x="0" y="19358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25" id="25"/>
          <p:cNvSpPr/>
          <p:nvPr/>
        </p:nvSpPr>
        <p:spPr>
          <a:xfrm flipH="false" flipV="false" rot="0">
            <a:off x="3462933" y="5913458"/>
            <a:ext cx="5163424" cy="3048109"/>
          </a:xfrm>
          <a:custGeom>
            <a:avLst/>
            <a:gdLst/>
            <a:ahLst/>
            <a:cxnLst/>
            <a:rect r="r" b="b" t="t" l="l"/>
            <a:pathLst>
              <a:path h="3048109" w="5163424">
                <a:moveTo>
                  <a:pt x="0" y="0"/>
                </a:moveTo>
                <a:lnTo>
                  <a:pt x="5163423" y="0"/>
                </a:lnTo>
                <a:lnTo>
                  <a:pt x="5163423" y="3048109"/>
                </a:lnTo>
                <a:lnTo>
                  <a:pt x="0" y="3048109"/>
                </a:lnTo>
                <a:lnTo>
                  <a:pt x="0" y="0"/>
                </a:lnTo>
                <a:close/>
              </a:path>
            </a:pathLst>
          </a:custGeom>
          <a:blipFill>
            <a:blip r:embed="rId5"/>
            <a:stretch>
              <a:fillRect l="0" t="0" r="0" b="0"/>
            </a:stretch>
          </a:blipFill>
        </p:spPr>
      </p:sp>
      <p:sp>
        <p:nvSpPr>
          <p:cNvPr name="Freeform 26" id="26"/>
          <p:cNvSpPr/>
          <p:nvPr/>
        </p:nvSpPr>
        <p:spPr>
          <a:xfrm flipH="false" flipV="false" rot="0">
            <a:off x="13080305" y="5466748"/>
            <a:ext cx="2395360" cy="3941529"/>
          </a:xfrm>
          <a:custGeom>
            <a:avLst/>
            <a:gdLst/>
            <a:ahLst/>
            <a:cxnLst/>
            <a:rect r="r" b="b" t="t" l="l"/>
            <a:pathLst>
              <a:path h="3941529" w="2395360">
                <a:moveTo>
                  <a:pt x="0" y="0"/>
                </a:moveTo>
                <a:lnTo>
                  <a:pt x="2395360" y="0"/>
                </a:lnTo>
                <a:lnTo>
                  <a:pt x="2395360" y="3941529"/>
                </a:lnTo>
                <a:lnTo>
                  <a:pt x="0" y="3941529"/>
                </a:lnTo>
                <a:lnTo>
                  <a:pt x="0" y="0"/>
                </a:lnTo>
                <a:close/>
              </a:path>
            </a:pathLst>
          </a:custGeom>
          <a:blipFill>
            <a:blip r:embed="rId6"/>
            <a:stretch>
              <a:fillRect l="0" t="0" r="0" b="0"/>
            </a:stretch>
          </a:blipFill>
        </p:spPr>
      </p:sp>
      <p:sp>
        <p:nvSpPr>
          <p:cNvPr name="TextBox 27" id="27"/>
          <p:cNvSpPr txBox="true"/>
          <p:nvPr/>
        </p:nvSpPr>
        <p:spPr>
          <a:xfrm rot="0">
            <a:off x="5207695" y="1607871"/>
            <a:ext cx="7872610" cy="853410"/>
          </a:xfrm>
          <a:prstGeom prst="rect">
            <a:avLst/>
          </a:prstGeom>
        </p:spPr>
        <p:txBody>
          <a:bodyPr anchor="t" rtlCol="false" tIns="0" lIns="0" bIns="0" rIns="0">
            <a:spAutoFit/>
          </a:bodyPr>
          <a:lstStyle/>
          <a:p>
            <a:pPr algn="ctr">
              <a:lnSpc>
                <a:spcPts val="6383"/>
              </a:lnSpc>
            </a:pPr>
            <a:r>
              <a:rPr lang="en-US" sz="6447">
                <a:solidFill>
                  <a:srgbClr val="000000"/>
                </a:solidFill>
                <a:latin typeface="Open Sans Extra Bold"/>
                <a:ea typeface="Open Sans Extra Bold"/>
                <a:cs typeface="Open Sans Extra Bold"/>
                <a:sym typeface="Open Sans Extra Bold"/>
              </a:rPr>
              <a:t>CEMENT</a:t>
            </a:r>
          </a:p>
        </p:txBody>
      </p:sp>
      <p:sp>
        <p:nvSpPr>
          <p:cNvPr name="TextBox 28" id="28"/>
          <p:cNvSpPr txBox="true"/>
          <p:nvPr/>
        </p:nvSpPr>
        <p:spPr>
          <a:xfrm rot="0">
            <a:off x="2874136" y="3317461"/>
            <a:ext cx="13193787" cy="3162300"/>
          </a:xfrm>
          <a:prstGeom prst="rect">
            <a:avLst/>
          </a:prstGeom>
        </p:spPr>
        <p:txBody>
          <a:bodyPr anchor="t" rtlCol="false" tIns="0" lIns="0" bIns="0" rIns="0">
            <a:spAutoFit/>
          </a:bodyPr>
          <a:lstStyle/>
          <a:p>
            <a:pPr algn="l" marL="971550" indent="-485775" lvl="1">
              <a:lnSpc>
                <a:spcPts val="6299"/>
              </a:lnSpc>
              <a:buFont typeface="Arial"/>
              <a:buChar char="•"/>
            </a:pPr>
            <a:r>
              <a:rPr lang="en-US" sz="4500">
                <a:solidFill>
                  <a:srgbClr val="000000"/>
                </a:solidFill>
                <a:latin typeface="Open Sans Bold"/>
                <a:ea typeface="Open Sans Bold"/>
                <a:cs typeface="Open Sans Bold"/>
                <a:sym typeface="Open Sans Bold"/>
              </a:rPr>
              <a:t>The cement used in the experimental work is Composed Portland cement (CEM I 42.5 N). </a:t>
            </a:r>
          </a:p>
          <a:p>
            <a:pPr algn="l">
              <a:lnSpc>
                <a:spcPts val="6299"/>
              </a:lnSpc>
            </a:pPr>
          </a:p>
        </p:txBody>
      </p:sp>
      <p:sp>
        <p:nvSpPr>
          <p:cNvPr name="TextBox 29" id="29"/>
          <p:cNvSpPr txBox="true"/>
          <p:nvPr/>
        </p:nvSpPr>
        <p:spPr>
          <a:xfrm rot="0">
            <a:off x="6443684" y="9461182"/>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4907220" y="1028700"/>
            <a:ext cx="8473560" cy="1909136"/>
            <a:chOff x="0" y="0"/>
            <a:chExt cx="3094292" cy="697159"/>
          </a:xfrm>
        </p:grpSpPr>
        <p:sp>
          <p:nvSpPr>
            <p:cNvPr name="Freeform 3" id="3"/>
            <p:cNvSpPr/>
            <p:nvPr/>
          </p:nvSpPr>
          <p:spPr>
            <a:xfrm flipH="false" flipV="false" rot="0">
              <a:off x="0" y="0"/>
              <a:ext cx="3094292" cy="697159"/>
            </a:xfrm>
            <a:custGeom>
              <a:avLst/>
              <a:gdLst/>
              <a:ahLst/>
              <a:cxnLst/>
              <a:rect r="r" b="b" t="t" l="l"/>
              <a:pathLst>
                <a:path h="697159" w="3094292">
                  <a:moveTo>
                    <a:pt x="14618" y="0"/>
                  </a:moveTo>
                  <a:lnTo>
                    <a:pt x="3079673" y="0"/>
                  </a:lnTo>
                  <a:cubicBezTo>
                    <a:pt x="3087747" y="0"/>
                    <a:pt x="3094292" y="6545"/>
                    <a:pt x="3094292" y="14618"/>
                  </a:cubicBezTo>
                  <a:lnTo>
                    <a:pt x="3094292" y="682541"/>
                  </a:lnTo>
                  <a:cubicBezTo>
                    <a:pt x="3094292" y="686418"/>
                    <a:pt x="3092751" y="690136"/>
                    <a:pt x="3090010" y="692878"/>
                  </a:cubicBezTo>
                  <a:cubicBezTo>
                    <a:pt x="3087268" y="695619"/>
                    <a:pt x="3083550" y="697159"/>
                    <a:pt x="3079673" y="697159"/>
                  </a:cubicBezTo>
                  <a:lnTo>
                    <a:pt x="14618" y="697159"/>
                  </a:lnTo>
                  <a:cubicBezTo>
                    <a:pt x="6545" y="697159"/>
                    <a:pt x="0" y="690614"/>
                    <a:pt x="0" y="682541"/>
                  </a:cubicBezTo>
                  <a:lnTo>
                    <a:pt x="0" y="14618"/>
                  </a:lnTo>
                  <a:cubicBezTo>
                    <a:pt x="0" y="10741"/>
                    <a:pt x="1540" y="7023"/>
                    <a:pt x="4282" y="4282"/>
                  </a:cubicBezTo>
                  <a:cubicBezTo>
                    <a:pt x="7023" y="1540"/>
                    <a:pt x="10741" y="0"/>
                    <a:pt x="14618" y="0"/>
                  </a:cubicBezTo>
                  <a:close/>
                </a:path>
              </a:pathLst>
            </a:custGeom>
            <a:solidFill>
              <a:srgbClr val="D8A21E"/>
            </a:solidFill>
          </p:spPr>
        </p:sp>
        <p:sp>
          <p:nvSpPr>
            <p:cNvPr name="TextBox 4" id="4"/>
            <p:cNvSpPr txBox="true"/>
            <p:nvPr/>
          </p:nvSpPr>
          <p:spPr>
            <a:xfrm>
              <a:off x="0" y="-38100"/>
              <a:ext cx="3094292" cy="735259"/>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4715194" y="-248465"/>
            <a:ext cx="2705457" cy="2325002"/>
            <a:chOff x="0" y="0"/>
            <a:chExt cx="812800" cy="698500"/>
          </a:xfrm>
        </p:grpSpPr>
        <p:sp>
          <p:nvSpPr>
            <p:cNvPr name="Freeform 6" id="6"/>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151515"/>
            </a:solidFill>
          </p:spPr>
        </p:sp>
        <p:sp>
          <p:nvSpPr>
            <p:cNvPr name="TextBox 7" id="7"/>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6841876" y="984758"/>
            <a:ext cx="2950339" cy="2554994"/>
            <a:chOff x="0" y="0"/>
            <a:chExt cx="6350000" cy="5499100"/>
          </a:xfrm>
        </p:grpSpPr>
        <p:sp>
          <p:nvSpPr>
            <p:cNvPr name="Freeform 9" id="9"/>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10" id="10"/>
          <p:cNvGrpSpPr/>
          <p:nvPr/>
        </p:nvGrpSpPr>
        <p:grpSpPr>
          <a:xfrm rot="0">
            <a:off x="16911968" y="-1482352"/>
            <a:ext cx="2705457" cy="2325002"/>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3" id="13"/>
          <p:cNvGrpSpPr/>
          <p:nvPr/>
        </p:nvGrpSpPr>
        <p:grpSpPr>
          <a:xfrm rot="0">
            <a:off x="-1287635" y="-1433117"/>
            <a:ext cx="2605066" cy="2238729"/>
            <a:chOff x="0" y="0"/>
            <a:chExt cx="812800" cy="698500"/>
          </a:xfrm>
        </p:grpSpPr>
        <p:sp>
          <p:nvSpPr>
            <p:cNvPr name="Freeform 14" id="14"/>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15" id="15"/>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6" id="16"/>
          <p:cNvGrpSpPr/>
          <p:nvPr/>
        </p:nvGrpSpPr>
        <p:grpSpPr>
          <a:xfrm rot="0">
            <a:off x="-1405533" y="942446"/>
            <a:ext cx="2840862" cy="2460187"/>
            <a:chOff x="0" y="0"/>
            <a:chExt cx="6350000" cy="5499100"/>
          </a:xfrm>
        </p:grpSpPr>
        <p:sp>
          <p:nvSpPr>
            <p:cNvPr name="Freeform 17" id="17"/>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18" id="18"/>
          <p:cNvGrpSpPr/>
          <p:nvPr/>
        </p:nvGrpSpPr>
        <p:grpSpPr>
          <a:xfrm rot="0">
            <a:off x="857867" y="-266066"/>
            <a:ext cx="2605066" cy="2238729"/>
            <a:chOff x="0" y="0"/>
            <a:chExt cx="812800" cy="698500"/>
          </a:xfrm>
        </p:grpSpPr>
        <p:sp>
          <p:nvSpPr>
            <p:cNvPr name="Freeform 19" id="19"/>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151515"/>
            </a:solidFill>
          </p:spPr>
        </p:sp>
        <p:sp>
          <p:nvSpPr>
            <p:cNvPr name="TextBox 20" id="20"/>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21" id="21"/>
          <p:cNvSpPr/>
          <p:nvPr/>
        </p:nvSpPr>
        <p:spPr>
          <a:xfrm rot="0">
            <a:off x="13453584" y="9563100"/>
            <a:ext cx="4834416" cy="0"/>
          </a:xfrm>
          <a:prstGeom prst="line">
            <a:avLst/>
          </a:prstGeom>
          <a:ln cap="flat" w="95250">
            <a:solidFill>
              <a:srgbClr val="D8A21E"/>
            </a:solidFill>
            <a:prstDash val="solid"/>
            <a:headEnd type="none" len="sm" w="sm"/>
            <a:tailEnd type="none" len="sm" w="sm"/>
          </a:ln>
        </p:spPr>
      </p:sp>
      <p:sp>
        <p:nvSpPr>
          <p:cNvPr name="AutoShape 22" id="22"/>
          <p:cNvSpPr/>
          <p:nvPr/>
        </p:nvSpPr>
        <p:spPr>
          <a:xfrm rot="0">
            <a:off x="-172221" y="9610725"/>
            <a:ext cx="4834416" cy="0"/>
          </a:xfrm>
          <a:prstGeom prst="line">
            <a:avLst/>
          </a:prstGeom>
          <a:ln cap="flat" w="95250">
            <a:solidFill>
              <a:srgbClr val="D8A21E"/>
            </a:solidFill>
            <a:prstDash val="solid"/>
            <a:headEnd type="none" len="sm" w="sm"/>
            <a:tailEnd type="none" len="sm" w="sm"/>
          </a:ln>
        </p:spPr>
      </p:sp>
      <p:sp>
        <p:nvSpPr>
          <p:cNvPr name="Freeform 23" id="23"/>
          <p:cNvSpPr/>
          <p:nvPr/>
        </p:nvSpPr>
        <p:spPr>
          <a:xfrm flipH="false" flipV="false" rot="0">
            <a:off x="17102468" y="5194119"/>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24" id="24"/>
          <p:cNvSpPr/>
          <p:nvPr/>
        </p:nvSpPr>
        <p:spPr>
          <a:xfrm flipH="false" flipV="false" rot="0">
            <a:off x="-770148" y="5194119"/>
            <a:ext cx="1943137" cy="1935850"/>
          </a:xfrm>
          <a:custGeom>
            <a:avLst/>
            <a:gdLst/>
            <a:ahLst/>
            <a:cxnLst/>
            <a:rect r="r" b="b" t="t" l="l"/>
            <a:pathLst>
              <a:path h="1935850" w="1943137">
                <a:moveTo>
                  <a:pt x="0" y="0"/>
                </a:moveTo>
                <a:lnTo>
                  <a:pt x="1943137" y="0"/>
                </a:lnTo>
                <a:lnTo>
                  <a:pt x="1943137" y="1935850"/>
                </a:lnTo>
                <a:lnTo>
                  <a:pt x="0" y="19358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25" id="25"/>
          <p:cNvSpPr/>
          <p:nvPr/>
        </p:nvSpPr>
        <p:spPr>
          <a:xfrm flipH="false" flipV="false" rot="0">
            <a:off x="10842541" y="6060094"/>
            <a:ext cx="5655951" cy="3109210"/>
          </a:xfrm>
          <a:custGeom>
            <a:avLst/>
            <a:gdLst/>
            <a:ahLst/>
            <a:cxnLst/>
            <a:rect r="r" b="b" t="t" l="l"/>
            <a:pathLst>
              <a:path h="3109210" w="5655951">
                <a:moveTo>
                  <a:pt x="0" y="0"/>
                </a:moveTo>
                <a:lnTo>
                  <a:pt x="5655951" y="0"/>
                </a:lnTo>
                <a:lnTo>
                  <a:pt x="5655951" y="3109210"/>
                </a:lnTo>
                <a:lnTo>
                  <a:pt x="0" y="3109210"/>
                </a:lnTo>
                <a:lnTo>
                  <a:pt x="0" y="0"/>
                </a:lnTo>
                <a:close/>
              </a:path>
            </a:pathLst>
          </a:custGeom>
          <a:blipFill>
            <a:blip r:embed="rId5"/>
            <a:stretch>
              <a:fillRect l="0" t="0" r="0" b="0"/>
            </a:stretch>
          </a:blipFill>
        </p:spPr>
      </p:sp>
      <p:sp>
        <p:nvSpPr>
          <p:cNvPr name="TextBox 26" id="26"/>
          <p:cNvSpPr txBox="true"/>
          <p:nvPr/>
        </p:nvSpPr>
        <p:spPr>
          <a:xfrm rot="0">
            <a:off x="2348769" y="3317461"/>
            <a:ext cx="14149723" cy="4762500"/>
          </a:xfrm>
          <a:prstGeom prst="rect">
            <a:avLst/>
          </a:prstGeom>
        </p:spPr>
        <p:txBody>
          <a:bodyPr anchor="t" rtlCol="false" tIns="0" lIns="0" bIns="0" rIns="0">
            <a:spAutoFit/>
          </a:bodyPr>
          <a:lstStyle/>
          <a:p>
            <a:pPr algn="l" marL="971550" indent="-485775" lvl="1">
              <a:lnSpc>
                <a:spcPts val="6299"/>
              </a:lnSpc>
              <a:buFont typeface="Arial"/>
              <a:buChar char="•"/>
            </a:pPr>
            <a:r>
              <a:rPr lang="en-US" sz="4500">
                <a:solidFill>
                  <a:srgbClr val="000000"/>
                </a:solidFill>
                <a:latin typeface="Open Sans Bold"/>
                <a:ea typeface="Open Sans Bold"/>
                <a:cs typeface="Open Sans Bold"/>
                <a:sym typeface="Open Sans Bold"/>
              </a:rPr>
              <a:t>Fine and coarse aggregates were used according to the ASTM C136 reference. Crushed limestone aggregates with a maximum 25 mm.</a:t>
            </a:r>
          </a:p>
          <a:p>
            <a:pPr algn="l">
              <a:lnSpc>
                <a:spcPts val="6299"/>
              </a:lnSpc>
            </a:pPr>
          </a:p>
          <a:p>
            <a:pPr algn="l">
              <a:lnSpc>
                <a:spcPts val="6299"/>
              </a:lnSpc>
            </a:pPr>
          </a:p>
        </p:txBody>
      </p:sp>
      <p:sp>
        <p:nvSpPr>
          <p:cNvPr name="TextBox 27" id="27"/>
          <p:cNvSpPr txBox="true"/>
          <p:nvPr/>
        </p:nvSpPr>
        <p:spPr>
          <a:xfrm rot="0">
            <a:off x="5207695" y="1607871"/>
            <a:ext cx="7872610" cy="853410"/>
          </a:xfrm>
          <a:prstGeom prst="rect">
            <a:avLst/>
          </a:prstGeom>
        </p:spPr>
        <p:txBody>
          <a:bodyPr anchor="t" rtlCol="false" tIns="0" lIns="0" bIns="0" rIns="0">
            <a:spAutoFit/>
          </a:bodyPr>
          <a:lstStyle/>
          <a:p>
            <a:pPr algn="ctr">
              <a:lnSpc>
                <a:spcPts val="6383"/>
              </a:lnSpc>
            </a:pPr>
            <a:r>
              <a:rPr lang="en-US" sz="6447">
                <a:solidFill>
                  <a:srgbClr val="000000"/>
                </a:solidFill>
                <a:latin typeface="Open Sans Extra Bold"/>
                <a:ea typeface="Open Sans Extra Bold"/>
                <a:cs typeface="Open Sans Extra Bold"/>
                <a:sym typeface="Open Sans Extra Bold"/>
              </a:rPr>
              <a:t>AGGREGATES</a:t>
            </a:r>
          </a:p>
        </p:txBody>
      </p:sp>
      <p:sp>
        <p:nvSpPr>
          <p:cNvPr name="TextBox 28" id="28"/>
          <p:cNvSpPr txBox="true"/>
          <p:nvPr/>
        </p:nvSpPr>
        <p:spPr>
          <a:xfrm rot="0">
            <a:off x="6443684" y="9461182"/>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4907220" y="1028700"/>
            <a:ext cx="8473560" cy="1909136"/>
            <a:chOff x="0" y="0"/>
            <a:chExt cx="3094292" cy="697159"/>
          </a:xfrm>
        </p:grpSpPr>
        <p:sp>
          <p:nvSpPr>
            <p:cNvPr name="Freeform 3" id="3"/>
            <p:cNvSpPr/>
            <p:nvPr/>
          </p:nvSpPr>
          <p:spPr>
            <a:xfrm flipH="false" flipV="false" rot="0">
              <a:off x="0" y="0"/>
              <a:ext cx="3094292" cy="697159"/>
            </a:xfrm>
            <a:custGeom>
              <a:avLst/>
              <a:gdLst/>
              <a:ahLst/>
              <a:cxnLst/>
              <a:rect r="r" b="b" t="t" l="l"/>
              <a:pathLst>
                <a:path h="697159" w="3094292">
                  <a:moveTo>
                    <a:pt x="14618" y="0"/>
                  </a:moveTo>
                  <a:lnTo>
                    <a:pt x="3079673" y="0"/>
                  </a:lnTo>
                  <a:cubicBezTo>
                    <a:pt x="3087747" y="0"/>
                    <a:pt x="3094292" y="6545"/>
                    <a:pt x="3094292" y="14618"/>
                  </a:cubicBezTo>
                  <a:lnTo>
                    <a:pt x="3094292" y="682541"/>
                  </a:lnTo>
                  <a:cubicBezTo>
                    <a:pt x="3094292" y="686418"/>
                    <a:pt x="3092751" y="690136"/>
                    <a:pt x="3090010" y="692878"/>
                  </a:cubicBezTo>
                  <a:cubicBezTo>
                    <a:pt x="3087268" y="695619"/>
                    <a:pt x="3083550" y="697159"/>
                    <a:pt x="3079673" y="697159"/>
                  </a:cubicBezTo>
                  <a:lnTo>
                    <a:pt x="14618" y="697159"/>
                  </a:lnTo>
                  <a:cubicBezTo>
                    <a:pt x="6545" y="697159"/>
                    <a:pt x="0" y="690614"/>
                    <a:pt x="0" y="682541"/>
                  </a:cubicBezTo>
                  <a:lnTo>
                    <a:pt x="0" y="14618"/>
                  </a:lnTo>
                  <a:cubicBezTo>
                    <a:pt x="0" y="10741"/>
                    <a:pt x="1540" y="7023"/>
                    <a:pt x="4282" y="4282"/>
                  </a:cubicBezTo>
                  <a:cubicBezTo>
                    <a:pt x="7023" y="1540"/>
                    <a:pt x="10741" y="0"/>
                    <a:pt x="14618" y="0"/>
                  </a:cubicBezTo>
                  <a:close/>
                </a:path>
              </a:pathLst>
            </a:custGeom>
            <a:solidFill>
              <a:srgbClr val="D8A21E"/>
            </a:solidFill>
          </p:spPr>
        </p:sp>
        <p:sp>
          <p:nvSpPr>
            <p:cNvPr name="TextBox 4" id="4"/>
            <p:cNvSpPr txBox="true"/>
            <p:nvPr/>
          </p:nvSpPr>
          <p:spPr>
            <a:xfrm>
              <a:off x="0" y="-38100"/>
              <a:ext cx="3094292" cy="735259"/>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4715194" y="-248465"/>
            <a:ext cx="2705457" cy="2325002"/>
            <a:chOff x="0" y="0"/>
            <a:chExt cx="812800" cy="698500"/>
          </a:xfrm>
        </p:grpSpPr>
        <p:sp>
          <p:nvSpPr>
            <p:cNvPr name="Freeform 6" id="6"/>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151515"/>
            </a:solidFill>
          </p:spPr>
        </p:sp>
        <p:sp>
          <p:nvSpPr>
            <p:cNvPr name="TextBox 7" id="7"/>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6841876" y="984758"/>
            <a:ext cx="2950339" cy="2554994"/>
            <a:chOff x="0" y="0"/>
            <a:chExt cx="6350000" cy="5499100"/>
          </a:xfrm>
        </p:grpSpPr>
        <p:sp>
          <p:nvSpPr>
            <p:cNvPr name="Freeform 9" id="9"/>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10" id="10"/>
          <p:cNvGrpSpPr/>
          <p:nvPr/>
        </p:nvGrpSpPr>
        <p:grpSpPr>
          <a:xfrm rot="0">
            <a:off x="16911968" y="-1482352"/>
            <a:ext cx="2705457" cy="2325002"/>
            <a:chOff x="0" y="0"/>
            <a:chExt cx="812800" cy="698500"/>
          </a:xfrm>
        </p:grpSpPr>
        <p:sp>
          <p:nvSpPr>
            <p:cNvPr name="Freeform 11" id="11"/>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12" id="12"/>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3" id="13"/>
          <p:cNvGrpSpPr/>
          <p:nvPr/>
        </p:nvGrpSpPr>
        <p:grpSpPr>
          <a:xfrm rot="0">
            <a:off x="-1287635" y="-1433117"/>
            <a:ext cx="2605066" cy="2238729"/>
            <a:chOff x="0" y="0"/>
            <a:chExt cx="812800" cy="698500"/>
          </a:xfrm>
        </p:grpSpPr>
        <p:sp>
          <p:nvSpPr>
            <p:cNvPr name="Freeform 14" id="14"/>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15" id="15"/>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16" id="16"/>
          <p:cNvGrpSpPr/>
          <p:nvPr/>
        </p:nvGrpSpPr>
        <p:grpSpPr>
          <a:xfrm rot="0">
            <a:off x="-1405533" y="942446"/>
            <a:ext cx="2840862" cy="2460187"/>
            <a:chOff x="0" y="0"/>
            <a:chExt cx="6350000" cy="5499100"/>
          </a:xfrm>
        </p:grpSpPr>
        <p:sp>
          <p:nvSpPr>
            <p:cNvPr name="Freeform 17" id="17"/>
            <p:cNvSpPr/>
            <p:nvPr/>
          </p:nvSpPr>
          <p:spPr>
            <a:xfrm flipH="false" flipV="false" rot="0">
              <a:off x="0" y="0"/>
              <a:ext cx="6350000" cy="5499100"/>
            </a:xfrm>
            <a:custGeom>
              <a:avLst/>
              <a:gdLst/>
              <a:ahLst/>
              <a:cxnLst/>
              <a:rect r="r" b="b" t="t" l="l"/>
              <a:pathLst>
                <a:path h="5499100" w="6350000">
                  <a:moveTo>
                    <a:pt x="4762500" y="0"/>
                  </a:moveTo>
                  <a:lnTo>
                    <a:pt x="1587500" y="0"/>
                  </a:lnTo>
                  <a:lnTo>
                    <a:pt x="0" y="2749550"/>
                  </a:lnTo>
                  <a:lnTo>
                    <a:pt x="1587500" y="5499100"/>
                  </a:lnTo>
                  <a:lnTo>
                    <a:pt x="4762500" y="5499100"/>
                  </a:lnTo>
                  <a:lnTo>
                    <a:pt x="6350000" y="2749550"/>
                  </a:lnTo>
                  <a:close/>
                </a:path>
              </a:pathLst>
            </a:custGeom>
            <a:blipFill>
              <a:blip r:embed="rId2"/>
              <a:stretch>
                <a:fillRect l="-17645" t="0" r="-17645" b="0"/>
              </a:stretch>
            </a:blipFill>
          </p:spPr>
        </p:sp>
      </p:grpSp>
      <p:grpSp>
        <p:nvGrpSpPr>
          <p:cNvPr name="Group 18" id="18"/>
          <p:cNvGrpSpPr/>
          <p:nvPr/>
        </p:nvGrpSpPr>
        <p:grpSpPr>
          <a:xfrm rot="0">
            <a:off x="857867" y="-266066"/>
            <a:ext cx="2605066" cy="2238729"/>
            <a:chOff x="0" y="0"/>
            <a:chExt cx="812800" cy="698500"/>
          </a:xfrm>
        </p:grpSpPr>
        <p:sp>
          <p:nvSpPr>
            <p:cNvPr name="Freeform 19" id="19"/>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151515"/>
            </a:solidFill>
          </p:spPr>
        </p:sp>
        <p:sp>
          <p:nvSpPr>
            <p:cNvPr name="TextBox 20" id="20"/>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sp>
        <p:nvSpPr>
          <p:cNvPr name="AutoShape 21" id="21"/>
          <p:cNvSpPr/>
          <p:nvPr/>
        </p:nvSpPr>
        <p:spPr>
          <a:xfrm rot="0">
            <a:off x="13453584" y="9563100"/>
            <a:ext cx="4834416" cy="0"/>
          </a:xfrm>
          <a:prstGeom prst="line">
            <a:avLst/>
          </a:prstGeom>
          <a:ln cap="flat" w="95250">
            <a:solidFill>
              <a:srgbClr val="D8A21E"/>
            </a:solidFill>
            <a:prstDash val="solid"/>
            <a:headEnd type="none" len="sm" w="sm"/>
            <a:tailEnd type="none" len="sm" w="sm"/>
          </a:ln>
        </p:spPr>
      </p:sp>
      <p:sp>
        <p:nvSpPr>
          <p:cNvPr name="AutoShape 22" id="22"/>
          <p:cNvSpPr/>
          <p:nvPr/>
        </p:nvSpPr>
        <p:spPr>
          <a:xfrm rot="0">
            <a:off x="-172221" y="9610725"/>
            <a:ext cx="4834416" cy="0"/>
          </a:xfrm>
          <a:prstGeom prst="line">
            <a:avLst/>
          </a:prstGeom>
          <a:ln cap="flat" w="95250">
            <a:solidFill>
              <a:srgbClr val="D8A21E"/>
            </a:solidFill>
            <a:prstDash val="solid"/>
            <a:headEnd type="none" len="sm" w="sm"/>
            <a:tailEnd type="none" len="sm" w="sm"/>
          </a:ln>
        </p:spPr>
      </p:sp>
      <p:sp>
        <p:nvSpPr>
          <p:cNvPr name="Freeform 23" id="23"/>
          <p:cNvSpPr/>
          <p:nvPr/>
        </p:nvSpPr>
        <p:spPr>
          <a:xfrm flipH="false" flipV="false" rot="0">
            <a:off x="17102468" y="5194119"/>
            <a:ext cx="1943137" cy="1935850"/>
          </a:xfrm>
          <a:custGeom>
            <a:avLst/>
            <a:gdLst/>
            <a:ahLst/>
            <a:cxnLst/>
            <a:rect r="r" b="b" t="t" l="l"/>
            <a:pathLst>
              <a:path h="1935850" w="1943137">
                <a:moveTo>
                  <a:pt x="0" y="0"/>
                </a:moveTo>
                <a:lnTo>
                  <a:pt x="1943136" y="0"/>
                </a:lnTo>
                <a:lnTo>
                  <a:pt x="1943136" y="1935850"/>
                </a:lnTo>
                <a:lnTo>
                  <a:pt x="0" y="19358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24" id="24"/>
          <p:cNvSpPr/>
          <p:nvPr/>
        </p:nvSpPr>
        <p:spPr>
          <a:xfrm flipH="false" flipV="false" rot="0">
            <a:off x="-770148" y="5194119"/>
            <a:ext cx="1943137" cy="1935850"/>
          </a:xfrm>
          <a:custGeom>
            <a:avLst/>
            <a:gdLst/>
            <a:ahLst/>
            <a:cxnLst/>
            <a:rect r="r" b="b" t="t" l="l"/>
            <a:pathLst>
              <a:path h="1935850" w="1943137">
                <a:moveTo>
                  <a:pt x="0" y="0"/>
                </a:moveTo>
                <a:lnTo>
                  <a:pt x="1943137" y="0"/>
                </a:lnTo>
                <a:lnTo>
                  <a:pt x="1943137" y="1935850"/>
                </a:lnTo>
                <a:lnTo>
                  <a:pt x="0" y="19358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25" id="25"/>
          <p:cNvSpPr txBox="true"/>
          <p:nvPr/>
        </p:nvSpPr>
        <p:spPr>
          <a:xfrm rot="0">
            <a:off x="2874136" y="3317461"/>
            <a:ext cx="12539728" cy="3162300"/>
          </a:xfrm>
          <a:prstGeom prst="rect">
            <a:avLst/>
          </a:prstGeom>
        </p:spPr>
        <p:txBody>
          <a:bodyPr anchor="t" rtlCol="false" tIns="0" lIns="0" bIns="0" rIns="0">
            <a:spAutoFit/>
          </a:bodyPr>
          <a:lstStyle/>
          <a:p>
            <a:pPr algn="l" marL="971550" indent="-485775" lvl="1">
              <a:lnSpc>
                <a:spcPts val="6299"/>
              </a:lnSpc>
              <a:buFont typeface="Arial"/>
              <a:buChar char="•"/>
            </a:pPr>
            <a:r>
              <a:rPr lang="en-US" sz="4500">
                <a:solidFill>
                  <a:srgbClr val="000000"/>
                </a:solidFill>
                <a:latin typeface="Open Sans Bold"/>
                <a:ea typeface="Open Sans Bold"/>
                <a:cs typeface="Open Sans Bold"/>
                <a:sym typeface="Open Sans Bold"/>
              </a:rPr>
              <a:t>Potable tap water was used for the sample either completely or with different proportions with WW.</a:t>
            </a:r>
          </a:p>
          <a:p>
            <a:pPr algn="l">
              <a:lnSpc>
                <a:spcPts val="6299"/>
              </a:lnSpc>
            </a:pPr>
          </a:p>
        </p:txBody>
      </p:sp>
      <p:sp>
        <p:nvSpPr>
          <p:cNvPr name="Freeform 26" id="26"/>
          <p:cNvSpPr/>
          <p:nvPr/>
        </p:nvSpPr>
        <p:spPr>
          <a:xfrm flipH="false" flipV="false" rot="0">
            <a:off x="3434950" y="6079711"/>
            <a:ext cx="11418099" cy="3178589"/>
          </a:xfrm>
          <a:custGeom>
            <a:avLst/>
            <a:gdLst/>
            <a:ahLst/>
            <a:cxnLst/>
            <a:rect r="r" b="b" t="t" l="l"/>
            <a:pathLst>
              <a:path h="3178589" w="11418099">
                <a:moveTo>
                  <a:pt x="0" y="0"/>
                </a:moveTo>
                <a:lnTo>
                  <a:pt x="11418100" y="0"/>
                </a:lnTo>
                <a:lnTo>
                  <a:pt x="11418100" y="3178589"/>
                </a:lnTo>
                <a:lnTo>
                  <a:pt x="0" y="3178589"/>
                </a:lnTo>
                <a:lnTo>
                  <a:pt x="0" y="0"/>
                </a:lnTo>
                <a:close/>
              </a:path>
            </a:pathLst>
          </a:custGeom>
          <a:blipFill>
            <a:blip r:embed="rId5"/>
            <a:stretch>
              <a:fillRect l="0" t="0" r="0" b="0"/>
            </a:stretch>
          </a:blipFill>
        </p:spPr>
      </p:sp>
      <p:sp>
        <p:nvSpPr>
          <p:cNvPr name="TextBox 27" id="27"/>
          <p:cNvSpPr txBox="true"/>
          <p:nvPr/>
        </p:nvSpPr>
        <p:spPr>
          <a:xfrm rot="0">
            <a:off x="5207695" y="1607871"/>
            <a:ext cx="7872610" cy="853410"/>
          </a:xfrm>
          <a:prstGeom prst="rect">
            <a:avLst/>
          </a:prstGeom>
        </p:spPr>
        <p:txBody>
          <a:bodyPr anchor="t" rtlCol="false" tIns="0" lIns="0" bIns="0" rIns="0">
            <a:spAutoFit/>
          </a:bodyPr>
          <a:lstStyle/>
          <a:p>
            <a:pPr algn="ctr">
              <a:lnSpc>
                <a:spcPts val="6383"/>
              </a:lnSpc>
            </a:pPr>
            <a:r>
              <a:rPr lang="en-US" sz="6447">
                <a:solidFill>
                  <a:srgbClr val="000000"/>
                </a:solidFill>
                <a:latin typeface="Open Sans Extra Bold"/>
                <a:ea typeface="Open Sans Extra Bold"/>
                <a:cs typeface="Open Sans Extra Bold"/>
                <a:sym typeface="Open Sans Extra Bold"/>
              </a:rPr>
              <a:t>WATER</a:t>
            </a:r>
          </a:p>
        </p:txBody>
      </p:sp>
      <p:sp>
        <p:nvSpPr>
          <p:cNvPr name="TextBox 28" id="28"/>
          <p:cNvSpPr txBox="true"/>
          <p:nvPr/>
        </p:nvSpPr>
        <p:spPr>
          <a:xfrm rot="0">
            <a:off x="6443684" y="9461182"/>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E3E5E0"/>
        </a:solidFill>
      </p:bgPr>
    </p:bg>
    <p:spTree>
      <p:nvGrpSpPr>
        <p:cNvPr id="1" name=""/>
        <p:cNvGrpSpPr/>
        <p:nvPr/>
      </p:nvGrpSpPr>
      <p:grpSpPr>
        <a:xfrm>
          <a:off x="0" y="0"/>
          <a:ext cx="0" cy="0"/>
          <a:chOff x="0" y="0"/>
          <a:chExt cx="0" cy="0"/>
        </a:xfrm>
      </p:grpSpPr>
      <p:grpSp>
        <p:nvGrpSpPr>
          <p:cNvPr name="Group 2" id="2"/>
          <p:cNvGrpSpPr/>
          <p:nvPr/>
        </p:nvGrpSpPr>
        <p:grpSpPr>
          <a:xfrm rot="0">
            <a:off x="14829406" y="7801712"/>
            <a:ext cx="5659888" cy="4863966"/>
            <a:chOff x="0" y="0"/>
            <a:chExt cx="812800" cy="698500"/>
          </a:xfrm>
        </p:grpSpPr>
        <p:sp>
          <p:nvSpPr>
            <p:cNvPr name="Freeform 3" id="3"/>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D8A21E"/>
            </a:solidFill>
          </p:spPr>
        </p:sp>
        <p:sp>
          <p:nvSpPr>
            <p:cNvPr name="TextBox 4" id="4"/>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4829406" y="-2378679"/>
            <a:ext cx="5659888" cy="4863966"/>
            <a:chOff x="0" y="0"/>
            <a:chExt cx="812800" cy="698500"/>
          </a:xfrm>
        </p:grpSpPr>
        <p:sp>
          <p:nvSpPr>
            <p:cNvPr name="Freeform 6" id="6"/>
            <p:cNvSpPr/>
            <p:nvPr/>
          </p:nvSpPr>
          <p:spPr>
            <a:xfrm flipH="false" flipV="false" rot="0">
              <a:off x="0" y="0"/>
              <a:ext cx="812800" cy="698500"/>
            </a:xfrm>
            <a:custGeom>
              <a:avLst/>
              <a:gdLst/>
              <a:ahLst/>
              <a:cxnLst/>
              <a:rect r="r" b="b" t="t" l="l"/>
              <a:pathLst>
                <a:path h="698500" w="812800">
                  <a:moveTo>
                    <a:pt x="812800" y="349250"/>
                  </a:moveTo>
                  <a:lnTo>
                    <a:pt x="609600" y="698500"/>
                  </a:lnTo>
                  <a:lnTo>
                    <a:pt x="203200" y="698500"/>
                  </a:lnTo>
                  <a:lnTo>
                    <a:pt x="0" y="349250"/>
                  </a:lnTo>
                  <a:lnTo>
                    <a:pt x="203200" y="0"/>
                  </a:lnTo>
                  <a:lnTo>
                    <a:pt x="609600" y="0"/>
                  </a:lnTo>
                  <a:lnTo>
                    <a:pt x="812800" y="349250"/>
                  </a:lnTo>
                  <a:close/>
                </a:path>
              </a:pathLst>
            </a:custGeom>
            <a:solidFill>
              <a:srgbClr val="000000"/>
            </a:solidFill>
          </p:spPr>
        </p:sp>
        <p:sp>
          <p:nvSpPr>
            <p:cNvPr name="TextBox 7" id="7"/>
            <p:cNvSpPr txBox="true"/>
            <p:nvPr/>
          </p:nvSpPr>
          <p:spPr>
            <a:xfrm>
              <a:off x="114300" y="-38100"/>
              <a:ext cx="584200" cy="7366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3357542" y="459209"/>
            <a:ext cx="15390304" cy="1614317"/>
            <a:chOff x="0" y="0"/>
            <a:chExt cx="4053413" cy="425170"/>
          </a:xfrm>
        </p:grpSpPr>
        <p:sp>
          <p:nvSpPr>
            <p:cNvPr name="Freeform 9" id="9"/>
            <p:cNvSpPr/>
            <p:nvPr/>
          </p:nvSpPr>
          <p:spPr>
            <a:xfrm flipH="false" flipV="false" rot="0">
              <a:off x="0" y="0"/>
              <a:ext cx="4053413" cy="425170"/>
            </a:xfrm>
            <a:custGeom>
              <a:avLst/>
              <a:gdLst/>
              <a:ahLst/>
              <a:cxnLst/>
              <a:rect r="r" b="b" t="t" l="l"/>
              <a:pathLst>
                <a:path h="425170" w="4053413">
                  <a:moveTo>
                    <a:pt x="4024" y="0"/>
                  </a:moveTo>
                  <a:lnTo>
                    <a:pt x="4049389" y="0"/>
                  </a:lnTo>
                  <a:cubicBezTo>
                    <a:pt x="4051612" y="0"/>
                    <a:pt x="4053413" y="1802"/>
                    <a:pt x="4053413" y="4024"/>
                  </a:cubicBezTo>
                  <a:lnTo>
                    <a:pt x="4053413" y="421146"/>
                  </a:lnTo>
                  <a:cubicBezTo>
                    <a:pt x="4053413" y="423368"/>
                    <a:pt x="4051612" y="425170"/>
                    <a:pt x="4049389" y="425170"/>
                  </a:cubicBezTo>
                  <a:lnTo>
                    <a:pt x="4024" y="425170"/>
                  </a:lnTo>
                  <a:cubicBezTo>
                    <a:pt x="1802" y="425170"/>
                    <a:pt x="0" y="423368"/>
                    <a:pt x="0" y="421146"/>
                  </a:cubicBezTo>
                  <a:lnTo>
                    <a:pt x="0" y="4024"/>
                  </a:lnTo>
                  <a:cubicBezTo>
                    <a:pt x="0" y="1802"/>
                    <a:pt x="1802" y="0"/>
                    <a:pt x="4024" y="0"/>
                  </a:cubicBezTo>
                  <a:close/>
                </a:path>
              </a:pathLst>
            </a:custGeom>
            <a:solidFill>
              <a:srgbClr val="D8A21E"/>
            </a:solidFill>
          </p:spPr>
        </p:sp>
        <p:sp>
          <p:nvSpPr>
            <p:cNvPr name="TextBox 10" id="10"/>
            <p:cNvSpPr txBox="true"/>
            <p:nvPr/>
          </p:nvSpPr>
          <p:spPr>
            <a:xfrm>
              <a:off x="0" y="-38100"/>
              <a:ext cx="4053413" cy="463270"/>
            </a:xfrm>
            <a:prstGeom prst="rect">
              <a:avLst/>
            </a:prstGeom>
          </p:spPr>
          <p:txBody>
            <a:bodyPr anchor="ctr" rtlCol="false" tIns="50800" lIns="50800" bIns="50800" rIns="50800"/>
            <a:lstStyle/>
            <a:p>
              <a:pPr algn="ctr">
                <a:lnSpc>
                  <a:spcPts val="2659"/>
                </a:lnSpc>
              </a:pPr>
            </a:p>
          </p:txBody>
        </p:sp>
      </p:grpSp>
      <p:sp>
        <p:nvSpPr>
          <p:cNvPr name="TextBox 11" id="11"/>
          <p:cNvSpPr txBox="true"/>
          <p:nvPr/>
        </p:nvSpPr>
        <p:spPr>
          <a:xfrm rot="0">
            <a:off x="643627" y="933945"/>
            <a:ext cx="11200688" cy="788670"/>
          </a:xfrm>
          <a:prstGeom prst="rect">
            <a:avLst/>
          </a:prstGeom>
        </p:spPr>
        <p:txBody>
          <a:bodyPr anchor="t" rtlCol="false" tIns="0" lIns="0" bIns="0" rIns="0">
            <a:spAutoFit/>
          </a:bodyPr>
          <a:lstStyle/>
          <a:p>
            <a:pPr algn="l">
              <a:lnSpc>
                <a:spcPts val="5940"/>
              </a:lnSpc>
            </a:pPr>
            <a:r>
              <a:rPr lang="en-US" sz="6000">
                <a:solidFill>
                  <a:srgbClr val="000000"/>
                </a:solidFill>
                <a:latin typeface="Open Sans Extra Bold"/>
                <a:ea typeface="Open Sans Extra Bold"/>
                <a:cs typeface="Open Sans Extra Bold"/>
                <a:sym typeface="Open Sans Extra Bold"/>
              </a:rPr>
              <a:t>WASTE WATER</a:t>
            </a:r>
          </a:p>
        </p:txBody>
      </p:sp>
      <p:sp>
        <p:nvSpPr>
          <p:cNvPr name="Freeform 12" id="12"/>
          <p:cNvSpPr/>
          <p:nvPr/>
        </p:nvSpPr>
        <p:spPr>
          <a:xfrm flipH="false" flipV="false" rot="0">
            <a:off x="-169140" y="9438019"/>
            <a:ext cx="3225149" cy="3213055"/>
          </a:xfrm>
          <a:custGeom>
            <a:avLst/>
            <a:gdLst/>
            <a:ahLst/>
            <a:cxnLst/>
            <a:rect r="r" b="b" t="t" l="l"/>
            <a:pathLst>
              <a:path h="3213055" w="3225149">
                <a:moveTo>
                  <a:pt x="0" y="0"/>
                </a:moveTo>
                <a:lnTo>
                  <a:pt x="3225149" y="0"/>
                </a:lnTo>
                <a:lnTo>
                  <a:pt x="3225149" y="3213055"/>
                </a:lnTo>
                <a:lnTo>
                  <a:pt x="0" y="321305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13" id="13"/>
          <p:cNvSpPr txBox="true"/>
          <p:nvPr/>
        </p:nvSpPr>
        <p:spPr>
          <a:xfrm rot="0">
            <a:off x="130977" y="2645904"/>
            <a:ext cx="15616665" cy="5252085"/>
          </a:xfrm>
          <a:prstGeom prst="rect">
            <a:avLst/>
          </a:prstGeom>
        </p:spPr>
        <p:txBody>
          <a:bodyPr anchor="t" rtlCol="false" tIns="0" lIns="0" bIns="0" rIns="0">
            <a:spAutoFit/>
          </a:bodyPr>
          <a:lstStyle/>
          <a:p>
            <a:pPr algn="just" marL="777240" indent="-388620" lvl="1">
              <a:lnSpc>
                <a:spcPts val="5040"/>
              </a:lnSpc>
              <a:buFont typeface="Arial"/>
              <a:buChar char="•"/>
            </a:pPr>
            <a:r>
              <a:rPr lang="en-US" sz="3600">
                <a:solidFill>
                  <a:srgbClr val="000000"/>
                </a:solidFill>
                <a:latin typeface="Canva Sans"/>
                <a:ea typeface="Canva Sans"/>
                <a:cs typeface="Canva Sans"/>
                <a:sym typeface="Canva Sans"/>
              </a:rPr>
              <a:t>In our project, we develop self-healing concrete using </a:t>
            </a:r>
            <a:r>
              <a:rPr lang="en-US" sz="3600">
                <a:solidFill>
                  <a:srgbClr val="FF3131"/>
                </a:solidFill>
                <a:latin typeface="Canva Sans Italics"/>
                <a:ea typeface="Canva Sans Italics"/>
                <a:cs typeface="Canva Sans Italics"/>
                <a:sym typeface="Canva Sans Italics"/>
              </a:rPr>
              <a:t>treated water</a:t>
            </a:r>
            <a:r>
              <a:rPr lang="en-US" sz="3600">
                <a:solidFill>
                  <a:srgbClr val="000000"/>
                </a:solidFill>
                <a:latin typeface="Canva Sans"/>
                <a:ea typeface="Canva Sans"/>
                <a:cs typeface="Canva Sans"/>
                <a:sym typeface="Canva Sans"/>
              </a:rPr>
              <a:t> and we will study the effect of wastewater on concrete </a:t>
            </a:r>
          </a:p>
          <a:p>
            <a:pPr algn="just" marL="777240" indent="-388620" lvl="1">
              <a:lnSpc>
                <a:spcPts val="5040"/>
              </a:lnSpc>
              <a:buFont typeface="Arial"/>
              <a:buChar char="•"/>
            </a:pPr>
            <a:r>
              <a:rPr lang="en-US" sz="3600">
                <a:solidFill>
                  <a:srgbClr val="000000"/>
                </a:solidFill>
                <a:latin typeface="Canva Sans"/>
                <a:ea typeface="Canva Sans"/>
                <a:cs typeface="Canva Sans"/>
                <a:sym typeface="Canva Sans"/>
              </a:rPr>
              <a:t>We collected around </a:t>
            </a:r>
            <a:r>
              <a:rPr lang="en-US" sz="3600">
                <a:solidFill>
                  <a:srgbClr val="FF3131"/>
                </a:solidFill>
                <a:latin typeface="Canva Sans Italics"/>
                <a:ea typeface="Canva Sans Italics"/>
                <a:cs typeface="Canva Sans Italics"/>
                <a:sym typeface="Canva Sans Italics"/>
              </a:rPr>
              <a:t>60 liters</a:t>
            </a:r>
            <a:r>
              <a:rPr lang="en-US" sz="3600">
                <a:solidFill>
                  <a:srgbClr val="000000"/>
                </a:solidFill>
                <a:latin typeface="Canva Sans"/>
                <a:ea typeface="Canva Sans"/>
                <a:cs typeface="Canva Sans"/>
                <a:sym typeface="Canva Sans"/>
              </a:rPr>
              <a:t> of treated water from the Nablus West treatment plant.</a:t>
            </a:r>
          </a:p>
          <a:p>
            <a:pPr algn="just" marL="777240" indent="-388620" lvl="1">
              <a:lnSpc>
                <a:spcPts val="5040"/>
              </a:lnSpc>
              <a:buFont typeface="Arial"/>
              <a:buChar char="•"/>
            </a:pPr>
            <a:r>
              <a:rPr lang="en-US" sz="3600">
                <a:solidFill>
                  <a:srgbClr val="000000"/>
                </a:solidFill>
                <a:latin typeface="Canva Sans"/>
                <a:ea typeface="Canva Sans"/>
                <a:cs typeface="Canva Sans"/>
                <a:sym typeface="Canva Sans"/>
              </a:rPr>
              <a:t>To study the effect of treated water on this type of concrete we make three concrete mixes (100% of pure water, 100% of treated water, and 50% treated 50% pure)</a:t>
            </a:r>
          </a:p>
          <a:p>
            <a:pPr algn="just">
              <a:lnSpc>
                <a:spcPts val="5040"/>
              </a:lnSpc>
            </a:pPr>
          </a:p>
        </p:txBody>
      </p:sp>
      <p:sp>
        <p:nvSpPr>
          <p:cNvPr name="TextBox 14" id="14"/>
          <p:cNvSpPr txBox="true"/>
          <p:nvPr/>
        </p:nvSpPr>
        <p:spPr>
          <a:xfrm rot="0">
            <a:off x="6443684" y="9461182"/>
            <a:ext cx="5400632" cy="375285"/>
          </a:xfrm>
          <a:prstGeom prst="rect">
            <a:avLst/>
          </a:prstGeom>
        </p:spPr>
        <p:txBody>
          <a:bodyPr anchor="t" rtlCol="false" tIns="0" lIns="0" bIns="0" rIns="0">
            <a:spAutoFit/>
          </a:bodyPr>
          <a:lstStyle/>
          <a:p>
            <a:pPr algn="ctr">
              <a:lnSpc>
                <a:spcPts val="2820"/>
              </a:lnSpc>
            </a:pPr>
            <a:r>
              <a:rPr lang="en-US" sz="3000" spc="27">
                <a:solidFill>
                  <a:srgbClr val="D8A21E"/>
                </a:solidFill>
                <a:latin typeface="Lora"/>
                <a:ea typeface="Lora"/>
                <a:cs typeface="Lora"/>
                <a:sym typeface="Lora"/>
              </a:rPr>
              <a:t>An-Najah National University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DAGJi7DVNMI</dc:identifier>
  <dcterms:modified xsi:type="dcterms:W3CDTF">2011-08-01T06:04:30Z</dcterms:modified>
  <cp:revision>1</cp:revision>
  <dc:title>2025</dc:title>
</cp:coreProperties>
</file>