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0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68" r:id="rId1"/>
  </p:sldMasterIdLst>
  <p:notesMasterIdLst>
    <p:notesMasterId r:id="rId107"/>
  </p:notesMasterIdLst>
  <p:sldIdLst>
    <p:sldId id="360" r:id="rId2"/>
    <p:sldId id="257" r:id="rId3"/>
    <p:sldId id="258" r:id="rId4"/>
    <p:sldId id="259" r:id="rId5"/>
    <p:sldId id="362" r:id="rId6"/>
    <p:sldId id="363" r:id="rId7"/>
    <p:sldId id="260" r:id="rId8"/>
    <p:sldId id="358" r:id="rId9"/>
    <p:sldId id="261" r:id="rId10"/>
    <p:sldId id="262" r:id="rId11"/>
    <p:sldId id="364" r:id="rId12"/>
    <p:sldId id="365" r:id="rId13"/>
    <p:sldId id="263" r:id="rId14"/>
    <p:sldId id="264" r:id="rId15"/>
    <p:sldId id="359" r:id="rId16"/>
    <p:sldId id="269" r:id="rId17"/>
    <p:sldId id="270" r:id="rId18"/>
    <p:sldId id="271" r:id="rId19"/>
    <p:sldId id="272" r:id="rId20"/>
    <p:sldId id="273" r:id="rId21"/>
    <p:sldId id="367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57" r:id="rId69"/>
    <p:sldId id="314" r:id="rId70"/>
    <p:sldId id="343" r:id="rId71"/>
    <p:sldId id="344" r:id="rId72"/>
    <p:sldId id="345" r:id="rId73"/>
    <p:sldId id="346" r:id="rId74"/>
    <p:sldId id="347" r:id="rId75"/>
    <p:sldId id="322" r:id="rId76"/>
    <p:sldId id="323" r:id="rId77"/>
    <p:sldId id="324" r:id="rId78"/>
    <p:sldId id="325" r:id="rId79"/>
    <p:sldId id="326" r:id="rId80"/>
    <p:sldId id="327" r:id="rId81"/>
    <p:sldId id="328" r:id="rId82"/>
    <p:sldId id="329" r:id="rId83"/>
    <p:sldId id="330" r:id="rId84"/>
    <p:sldId id="331" r:id="rId85"/>
    <p:sldId id="332" r:id="rId86"/>
    <p:sldId id="333" r:id="rId87"/>
    <p:sldId id="334" r:id="rId88"/>
    <p:sldId id="335" r:id="rId89"/>
    <p:sldId id="336" r:id="rId90"/>
    <p:sldId id="337" r:id="rId91"/>
    <p:sldId id="338" r:id="rId92"/>
    <p:sldId id="339" r:id="rId93"/>
    <p:sldId id="340" r:id="rId94"/>
    <p:sldId id="341" r:id="rId95"/>
    <p:sldId id="342" r:id="rId96"/>
    <p:sldId id="366" r:id="rId97"/>
    <p:sldId id="348" r:id="rId98"/>
    <p:sldId id="349" r:id="rId99"/>
    <p:sldId id="350" r:id="rId100"/>
    <p:sldId id="355" r:id="rId101"/>
    <p:sldId id="351" r:id="rId102"/>
    <p:sldId id="352" r:id="rId103"/>
    <p:sldId id="353" r:id="rId104"/>
    <p:sldId id="354" r:id="rId105"/>
    <p:sldId id="356" r:id="rId106"/>
  </p:sldIdLst>
  <p:sldSz cx="12192000" cy="6858000"/>
  <p:notesSz cx="6858000" cy="9144000"/>
  <p:defaultTextStyle>
    <a:defPPr lvl="0">
      <a:defRPr lang="ar-JO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677" y="-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Desktop\File%20Final2\BMMI.AUTO\gard-BOQ-2-faina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Desktop\File%20Final2\BMMI.AUTO\gard-BOQ-2-faina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Desktop\File%20Final2\BMMI.AUTO\gard-BOQ-2-faina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Desktop\File%20Final2\BMMI.AUTO\gard-BOQ-2-fain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title>
      <c:tx>
        <c:rich>
          <a:bodyPr/>
          <a:lstStyle/>
          <a:p>
            <a:pPr marL="0" marR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400"/>
              <a:t>Percentage for each work from total cost of the faculty </a:t>
            </a:r>
          </a:p>
        </c:rich>
      </c:tx>
      <c:layout/>
    </c:title>
    <c:plotArea>
      <c:layout/>
      <c:pieChart>
        <c:varyColors val="1"/>
        <c:ser>
          <c:idx val="1"/>
          <c:order val="0"/>
          <c:dLbls>
            <c:showPercent val="1"/>
          </c:dLbls>
          <c:cat>
            <c:strRef>
              <c:f>BOQ!$T$23:$T$27</c:f>
              <c:strCache>
                <c:ptCount val="5"/>
                <c:pt idx="0">
                  <c:v>Structural</c:v>
                </c:pt>
                <c:pt idx="1">
                  <c:v>Finish work</c:v>
                </c:pt>
                <c:pt idx="2">
                  <c:v>Mechanical</c:v>
                </c:pt>
                <c:pt idx="3">
                  <c:v>Electrical</c:v>
                </c:pt>
                <c:pt idx="4">
                  <c:v>Site Work</c:v>
                </c:pt>
              </c:strCache>
            </c:strRef>
          </c:cat>
          <c:val>
            <c:numRef>
              <c:f>BOQ!$V$23:$V$27</c:f>
              <c:numCache>
                <c:formatCode>0.00</c:formatCode>
                <c:ptCount val="5"/>
                <c:pt idx="0">
                  <c:v>29.099273699532986</c:v>
                </c:pt>
                <c:pt idx="1">
                  <c:v>23.792613751059694</c:v>
                </c:pt>
                <c:pt idx="2">
                  <c:v>15.45256195048362</c:v>
                </c:pt>
                <c:pt idx="3">
                  <c:v>1.5017264477655714</c:v>
                </c:pt>
                <c:pt idx="4">
                  <c:v>30.153824151158133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</c:legend>
    <c:plotVisOnly val="1"/>
  </c:chart>
  <c:spPr>
    <a:solidFill>
      <a:schemeClr val="accent1">
        <a:lumMod val="20000"/>
        <a:lumOff val="80000"/>
      </a:schemeClr>
    </a:solidFill>
    <a:ln>
      <a:solidFill>
        <a:schemeClr val="tx1"/>
      </a:solidFill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title>
      <c:tx>
        <c:rich>
          <a:bodyPr/>
          <a:lstStyle/>
          <a:p>
            <a:pPr>
              <a:defRPr/>
            </a:pPr>
            <a:r>
              <a:rPr lang="en-US" sz="1400" b="1" i="0" baseline="0">
                <a:latin typeface="Times New Roman" pitchFamily="18" charset="0"/>
                <a:cs typeface="Times New Roman" pitchFamily="18" charset="0"/>
              </a:rPr>
              <a:t>Percentage for each work from total cost of the faculty </a:t>
            </a:r>
            <a:endParaRPr lang="en-GB" sz="1400"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/>
      <c:pieChart>
        <c:varyColors val="1"/>
        <c:ser>
          <c:idx val="0"/>
          <c:order val="0"/>
          <c:dLbls>
            <c:showPercent val="1"/>
          </c:dLbls>
          <c:cat>
            <c:strRef>
              <c:f>BOQ!$T$228:$T$232</c:f>
              <c:strCache>
                <c:ptCount val="5"/>
                <c:pt idx="0">
                  <c:v>Structural</c:v>
                </c:pt>
                <c:pt idx="1">
                  <c:v>Finish work</c:v>
                </c:pt>
                <c:pt idx="2">
                  <c:v>Mechanical</c:v>
                </c:pt>
                <c:pt idx="3">
                  <c:v>Electrical</c:v>
                </c:pt>
                <c:pt idx="4">
                  <c:v>Site Work</c:v>
                </c:pt>
              </c:strCache>
            </c:strRef>
          </c:cat>
          <c:val>
            <c:numRef>
              <c:f>BOQ!$V$228:$V$232</c:f>
              <c:numCache>
                <c:formatCode>0.00</c:formatCode>
                <c:ptCount val="5"/>
                <c:pt idx="0">
                  <c:v>26.345728270106051</c:v>
                </c:pt>
                <c:pt idx="1">
                  <c:v>30.655787574830939</c:v>
                </c:pt>
                <c:pt idx="2">
                  <c:v>0.32775053926258912</c:v>
                </c:pt>
                <c:pt idx="3">
                  <c:v>1.6722430787971188</c:v>
                </c:pt>
                <c:pt idx="4">
                  <c:v>40.998490537003306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  <c:txPr>
        <a:bodyPr/>
        <a:lstStyle/>
        <a:p>
          <a:pPr rtl="0">
            <a:defRPr/>
          </a:pPr>
          <a:endParaRPr lang="en-US"/>
        </a:p>
      </c:txPr>
    </c:legend>
    <c:plotVisOnly val="1"/>
  </c:chart>
  <c:spPr>
    <a:solidFill>
      <a:schemeClr val="accent1">
        <a:lumMod val="20000"/>
        <a:lumOff val="80000"/>
      </a:schemeClr>
    </a:solidFill>
    <a:ln>
      <a:solidFill>
        <a:schemeClr val="tx1"/>
      </a:solidFill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title>
      <c:tx>
        <c:rich>
          <a:bodyPr/>
          <a:lstStyle/>
          <a:p>
            <a:pPr>
              <a:defRPr sz="1400"/>
            </a:pPr>
            <a:r>
              <a:rPr lang="en-US" sz="1400" b="1" i="0" baseline="0" dirty="0" smtClean="0"/>
              <a:t>Percentage for each work from total cost of the faculty </a:t>
            </a:r>
            <a:endParaRPr lang="en-GB" sz="1400" b="1" i="0" baseline="0" dirty="0"/>
          </a:p>
        </c:rich>
      </c:tx>
      <c:layout/>
    </c:title>
    <c:plotArea>
      <c:layout/>
      <c:pieChart>
        <c:varyColors val="1"/>
        <c:ser>
          <c:idx val="0"/>
          <c:order val="0"/>
          <c:dLbls>
            <c:showPercent val="1"/>
          </c:dLbls>
          <c:cat>
            <c:strRef>
              <c:f>BOQ!$T$390:$T$394</c:f>
              <c:strCache>
                <c:ptCount val="5"/>
                <c:pt idx="0">
                  <c:v>Structural</c:v>
                </c:pt>
                <c:pt idx="1">
                  <c:v>Finish work</c:v>
                </c:pt>
                <c:pt idx="2">
                  <c:v>Mechanical</c:v>
                </c:pt>
                <c:pt idx="3">
                  <c:v>Electrical</c:v>
                </c:pt>
                <c:pt idx="4">
                  <c:v>Site Work</c:v>
                </c:pt>
              </c:strCache>
            </c:strRef>
          </c:cat>
          <c:val>
            <c:numRef>
              <c:f>BOQ!$V$390:$V$394</c:f>
              <c:numCache>
                <c:formatCode>0.00</c:formatCode>
                <c:ptCount val="5"/>
                <c:pt idx="0">
                  <c:v>17.003505649475485</c:v>
                </c:pt>
                <c:pt idx="1">
                  <c:v>10.100039845762687</c:v>
                </c:pt>
                <c:pt idx="2">
                  <c:v>38.909715684384238</c:v>
                </c:pt>
                <c:pt idx="3">
                  <c:v>2.012225649632895</c:v>
                </c:pt>
                <c:pt idx="4">
                  <c:v>31.974513170744689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  <c:txPr>
        <a:bodyPr/>
        <a:lstStyle/>
        <a:p>
          <a:pPr rtl="0">
            <a:defRPr/>
          </a:pPr>
          <a:endParaRPr lang="en-US"/>
        </a:p>
      </c:txPr>
    </c:legend>
    <c:plotVisOnly val="1"/>
  </c:chart>
  <c:spPr>
    <a:solidFill>
      <a:schemeClr val="accent1">
        <a:lumMod val="20000"/>
        <a:lumOff val="80000"/>
      </a:schemeClr>
    </a:solidFill>
    <a:ln>
      <a:solidFill>
        <a:schemeClr val="tx1"/>
      </a:solidFill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title>
      <c:layout/>
    </c:title>
    <c:plotArea>
      <c:layout/>
      <c:pieChart>
        <c:varyColors val="1"/>
        <c:ser>
          <c:idx val="0"/>
          <c:order val="0"/>
          <c:dLbls>
            <c:showPercent val="1"/>
          </c:dLbls>
          <c:cat>
            <c:strRef>
              <c:f>BOQ!$U$616:$U$620</c:f>
              <c:strCache>
                <c:ptCount val="5"/>
                <c:pt idx="0">
                  <c:v>Structural</c:v>
                </c:pt>
                <c:pt idx="1">
                  <c:v>Finish work</c:v>
                </c:pt>
                <c:pt idx="2">
                  <c:v>Mechanical</c:v>
                </c:pt>
                <c:pt idx="3">
                  <c:v>Electrical</c:v>
                </c:pt>
                <c:pt idx="4">
                  <c:v>Site Work</c:v>
                </c:pt>
              </c:strCache>
            </c:strRef>
          </c:cat>
          <c:val>
            <c:numRef>
              <c:f>BOQ!$W$616:$W$620</c:f>
              <c:numCache>
                <c:formatCode>0.00</c:formatCode>
                <c:ptCount val="5"/>
                <c:pt idx="0">
                  <c:v>26.770120968964818</c:v>
                </c:pt>
                <c:pt idx="1">
                  <c:v>17.860214454903442</c:v>
                </c:pt>
                <c:pt idx="2">
                  <c:v>14.658696642257549</c:v>
                </c:pt>
                <c:pt idx="3">
                  <c:v>0.99304660102648934</c:v>
                </c:pt>
                <c:pt idx="4">
                  <c:v>39.717921332847709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  <c:txPr>
        <a:bodyPr/>
        <a:lstStyle/>
        <a:p>
          <a:pPr rtl="0">
            <a:defRPr/>
          </a:pPr>
          <a:endParaRPr lang="en-US"/>
        </a:p>
      </c:txPr>
    </c:legend>
    <c:plotVisOnly val="1"/>
  </c:chart>
  <c:spPr>
    <a:solidFill>
      <a:schemeClr val="accent1">
        <a:lumMod val="20000"/>
        <a:lumOff val="80000"/>
      </a:schemeClr>
    </a:solidFill>
    <a:ln>
      <a:solidFill>
        <a:schemeClr val="tx1"/>
      </a:solidFill>
    </a:ln>
  </c:sp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ECA23A-9DBA-4970-B0E1-8EED30E4005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DF8C866-AA49-4330-AB2D-0F7C91F2017A}">
      <dgm:prSet phldrT="[نص]"/>
      <dgm:spPr/>
      <dgm:t>
        <a:bodyPr/>
        <a:lstStyle/>
        <a:p>
          <a:r>
            <a:rPr lang="en-US" dirty="0" smtClean="0"/>
            <a:t>Shading</a:t>
          </a:r>
          <a:endParaRPr lang="en-US" dirty="0"/>
        </a:p>
      </dgm:t>
    </dgm:pt>
    <dgm:pt modelId="{18C6AD2D-5722-491C-B350-EDE0B2F4C12F}" type="parTrans" cxnId="{188CE9C8-CC8E-427C-9700-F153A97F46C7}">
      <dgm:prSet/>
      <dgm:spPr/>
      <dgm:t>
        <a:bodyPr/>
        <a:lstStyle/>
        <a:p>
          <a:endParaRPr lang="en-US"/>
        </a:p>
      </dgm:t>
    </dgm:pt>
    <dgm:pt modelId="{A5F0CB4C-2B0F-4A23-933A-360013615D50}" type="sibTrans" cxnId="{188CE9C8-CC8E-427C-9700-F153A97F46C7}">
      <dgm:prSet/>
      <dgm:spPr/>
      <dgm:t>
        <a:bodyPr/>
        <a:lstStyle/>
        <a:p>
          <a:endParaRPr lang="en-US"/>
        </a:p>
      </dgm:t>
    </dgm:pt>
    <dgm:pt modelId="{04561030-7960-418C-898F-31752EA23F88}">
      <dgm:prSet phldrT="[نص]"/>
      <dgm:spPr/>
      <dgm:t>
        <a:bodyPr/>
        <a:lstStyle/>
        <a:p>
          <a:r>
            <a:rPr lang="en-US" dirty="0" smtClean="0"/>
            <a:t>Day light factor</a:t>
          </a:r>
          <a:endParaRPr lang="en-US" dirty="0"/>
        </a:p>
      </dgm:t>
    </dgm:pt>
    <dgm:pt modelId="{07D773DD-BC8B-4458-9778-A76CE2822F4A}" type="parTrans" cxnId="{32D2414A-1F55-4C59-98B5-D4572D32BDEC}">
      <dgm:prSet/>
      <dgm:spPr/>
      <dgm:t>
        <a:bodyPr/>
        <a:lstStyle/>
        <a:p>
          <a:endParaRPr lang="en-US"/>
        </a:p>
      </dgm:t>
    </dgm:pt>
    <dgm:pt modelId="{7455369F-60A3-4624-BA30-468ABAAA1D96}" type="sibTrans" cxnId="{32D2414A-1F55-4C59-98B5-D4572D32BDEC}">
      <dgm:prSet/>
      <dgm:spPr/>
      <dgm:t>
        <a:bodyPr/>
        <a:lstStyle/>
        <a:p>
          <a:endParaRPr lang="en-US"/>
        </a:p>
      </dgm:t>
    </dgm:pt>
    <dgm:pt modelId="{6FB3354F-38AA-410E-B044-77C44880D6C1}">
      <dgm:prSet phldrT="[نص]"/>
      <dgm:spPr/>
      <dgm:t>
        <a:bodyPr/>
        <a:lstStyle/>
        <a:p>
          <a:r>
            <a:rPr lang="en-US" dirty="0" smtClean="0"/>
            <a:t>Material Properties</a:t>
          </a:r>
          <a:endParaRPr lang="en-US" dirty="0"/>
        </a:p>
      </dgm:t>
    </dgm:pt>
    <dgm:pt modelId="{C31BE11E-12C7-4897-BA3E-B7AB4F8FDC0F}" type="parTrans" cxnId="{9764AF15-BE07-4A92-82BF-A40E6DC0E6EF}">
      <dgm:prSet/>
      <dgm:spPr/>
      <dgm:t>
        <a:bodyPr/>
        <a:lstStyle/>
        <a:p>
          <a:endParaRPr lang="en-GB"/>
        </a:p>
      </dgm:t>
    </dgm:pt>
    <dgm:pt modelId="{3BE1EAA9-3AC3-4367-AAC0-8A6B8941BDFC}" type="sibTrans" cxnId="{9764AF15-BE07-4A92-82BF-A40E6DC0E6EF}">
      <dgm:prSet/>
      <dgm:spPr/>
      <dgm:t>
        <a:bodyPr/>
        <a:lstStyle/>
        <a:p>
          <a:endParaRPr lang="en-GB"/>
        </a:p>
      </dgm:t>
    </dgm:pt>
    <dgm:pt modelId="{E2FC4F20-7E92-4E3D-8B33-2B5CA191005E}">
      <dgm:prSet phldrT="[نص]"/>
      <dgm:spPr/>
      <dgm:t>
        <a:bodyPr/>
        <a:lstStyle/>
        <a:p>
          <a:r>
            <a:rPr lang="en-US" dirty="0" smtClean="0"/>
            <a:t>Acoustical Analysis</a:t>
          </a:r>
          <a:endParaRPr lang="en-US" dirty="0"/>
        </a:p>
      </dgm:t>
    </dgm:pt>
    <dgm:pt modelId="{2BD21CCC-3836-4730-869D-67E5A9856CA4}" type="parTrans" cxnId="{01C280D7-DB36-410D-9AD3-2BF138255549}">
      <dgm:prSet/>
      <dgm:spPr/>
      <dgm:t>
        <a:bodyPr/>
        <a:lstStyle/>
        <a:p>
          <a:endParaRPr lang="en-GB"/>
        </a:p>
      </dgm:t>
    </dgm:pt>
    <dgm:pt modelId="{B319CC87-D70B-45F0-910A-13488779175E}" type="sibTrans" cxnId="{01C280D7-DB36-410D-9AD3-2BF138255549}">
      <dgm:prSet/>
      <dgm:spPr/>
      <dgm:t>
        <a:bodyPr/>
        <a:lstStyle/>
        <a:p>
          <a:endParaRPr lang="en-GB"/>
        </a:p>
      </dgm:t>
    </dgm:pt>
    <dgm:pt modelId="{2ABAF017-B97F-4D02-BBF9-297828276788}">
      <dgm:prSet phldrT="[نص]"/>
      <dgm:spPr/>
      <dgm:t>
        <a:bodyPr/>
        <a:lstStyle/>
        <a:p>
          <a:r>
            <a:rPr lang="en-US" dirty="0" smtClean="0"/>
            <a:t>Solar Radiation </a:t>
          </a:r>
          <a:endParaRPr lang="en-US" dirty="0"/>
        </a:p>
      </dgm:t>
    </dgm:pt>
    <dgm:pt modelId="{67BB2F9C-3A47-4A61-ACF5-E484AF09F6F7}" type="parTrans" cxnId="{BCDEEA84-6440-4FBC-B31C-A2D87D803F8A}">
      <dgm:prSet/>
      <dgm:spPr/>
      <dgm:t>
        <a:bodyPr/>
        <a:lstStyle/>
        <a:p>
          <a:endParaRPr lang="en-GB"/>
        </a:p>
      </dgm:t>
    </dgm:pt>
    <dgm:pt modelId="{22D05AC7-E01A-4309-BA4F-2BCE2E132A4F}" type="sibTrans" cxnId="{BCDEEA84-6440-4FBC-B31C-A2D87D803F8A}">
      <dgm:prSet/>
      <dgm:spPr/>
      <dgm:t>
        <a:bodyPr/>
        <a:lstStyle/>
        <a:p>
          <a:endParaRPr lang="en-GB"/>
        </a:p>
      </dgm:t>
    </dgm:pt>
    <dgm:pt modelId="{6195EC78-93B3-485A-AE28-FF60146E68FD}" type="pres">
      <dgm:prSet presAssocID="{B1ECA23A-9DBA-4970-B0E1-8EED30E4005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57ED4C-49D8-4874-B7F0-63D58CA9EF81}" type="pres">
      <dgm:prSet presAssocID="{6FB3354F-38AA-410E-B044-77C44880D6C1}" presName="parentLin" presStyleCnt="0"/>
      <dgm:spPr/>
    </dgm:pt>
    <dgm:pt modelId="{D44047CD-E190-4EC4-A23F-DE93E4FE743D}" type="pres">
      <dgm:prSet presAssocID="{6FB3354F-38AA-410E-B044-77C44880D6C1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3FB1C179-DAD9-4B3F-8A16-C9B945308E6A}" type="pres">
      <dgm:prSet presAssocID="{6FB3354F-38AA-410E-B044-77C44880D6C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6FB330-E394-4DB8-8A94-2A8AD3B53DB5}" type="pres">
      <dgm:prSet presAssocID="{6FB3354F-38AA-410E-B044-77C44880D6C1}" presName="negativeSpace" presStyleCnt="0"/>
      <dgm:spPr/>
    </dgm:pt>
    <dgm:pt modelId="{3F178EBB-886D-42AE-9DF2-88F4BC01E742}" type="pres">
      <dgm:prSet presAssocID="{6FB3354F-38AA-410E-B044-77C44880D6C1}" presName="childText" presStyleLbl="conFgAcc1" presStyleIdx="0" presStyleCnt="5">
        <dgm:presLayoutVars>
          <dgm:bulletEnabled val="1"/>
        </dgm:presLayoutVars>
      </dgm:prSet>
      <dgm:spPr/>
    </dgm:pt>
    <dgm:pt modelId="{5F063888-2A0E-4C60-958C-79BA4C0459BF}" type="pres">
      <dgm:prSet presAssocID="{3BE1EAA9-3AC3-4367-AAC0-8A6B8941BDFC}" presName="spaceBetweenRectangles" presStyleCnt="0"/>
      <dgm:spPr/>
    </dgm:pt>
    <dgm:pt modelId="{043C7443-BA09-45EC-9C1A-22BA6A77C9DE}" type="pres">
      <dgm:prSet presAssocID="{5DF8C866-AA49-4330-AB2D-0F7C91F2017A}" presName="parentLin" presStyleCnt="0"/>
      <dgm:spPr/>
    </dgm:pt>
    <dgm:pt modelId="{EBB937B0-880F-4746-AE6A-CD8635CCD208}" type="pres">
      <dgm:prSet presAssocID="{5DF8C866-AA49-4330-AB2D-0F7C91F2017A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55788E2E-1D2E-413C-AFEA-127FFF15CC92}" type="pres">
      <dgm:prSet presAssocID="{5DF8C866-AA49-4330-AB2D-0F7C91F2017A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97C2A0-058F-4D57-80AF-4DA61301CB83}" type="pres">
      <dgm:prSet presAssocID="{5DF8C866-AA49-4330-AB2D-0F7C91F2017A}" presName="negativeSpace" presStyleCnt="0"/>
      <dgm:spPr/>
    </dgm:pt>
    <dgm:pt modelId="{EF897482-0007-4A82-A53E-75CCDEA00BD6}" type="pres">
      <dgm:prSet presAssocID="{5DF8C866-AA49-4330-AB2D-0F7C91F2017A}" presName="childText" presStyleLbl="conFgAcc1" presStyleIdx="1" presStyleCnt="5">
        <dgm:presLayoutVars>
          <dgm:bulletEnabled val="1"/>
        </dgm:presLayoutVars>
      </dgm:prSet>
      <dgm:spPr/>
    </dgm:pt>
    <dgm:pt modelId="{69442159-4F4D-4AE4-9962-8BD37EE8A7DB}" type="pres">
      <dgm:prSet presAssocID="{A5F0CB4C-2B0F-4A23-933A-360013615D50}" presName="spaceBetweenRectangles" presStyleCnt="0"/>
      <dgm:spPr/>
    </dgm:pt>
    <dgm:pt modelId="{1602D361-A51A-40C7-86A5-C959E9743E2B}" type="pres">
      <dgm:prSet presAssocID="{2ABAF017-B97F-4D02-BBF9-297828276788}" presName="parentLin" presStyleCnt="0"/>
      <dgm:spPr/>
    </dgm:pt>
    <dgm:pt modelId="{88109583-1F0C-474E-8C91-FA04612AE578}" type="pres">
      <dgm:prSet presAssocID="{2ABAF017-B97F-4D02-BBF9-297828276788}" presName="parentLeftMargin" presStyleLbl="node1" presStyleIdx="1" presStyleCnt="5"/>
      <dgm:spPr/>
      <dgm:t>
        <a:bodyPr/>
        <a:lstStyle/>
        <a:p>
          <a:endParaRPr lang="en-GB"/>
        </a:p>
      </dgm:t>
    </dgm:pt>
    <dgm:pt modelId="{1D05E13D-CA9B-4389-A6DA-14A08BDDFD53}" type="pres">
      <dgm:prSet presAssocID="{2ABAF017-B97F-4D02-BBF9-297828276788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F2898AB-5D91-468E-B241-0E173724705D}" type="pres">
      <dgm:prSet presAssocID="{2ABAF017-B97F-4D02-BBF9-297828276788}" presName="negativeSpace" presStyleCnt="0"/>
      <dgm:spPr/>
    </dgm:pt>
    <dgm:pt modelId="{D972F4F1-FE01-4B0F-9E4E-362D967A746E}" type="pres">
      <dgm:prSet presAssocID="{2ABAF017-B97F-4D02-BBF9-297828276788}" presName="childText" presStyleLbl="conFgAcc1" presStyleIdx="2" presStyleCnt="5">
        <dgm:presLayoutVars>
          <dgm:bulletEnabled val="1"/>
        </dgm:presLayoutVars>
      </dgm:prSet>
      <dgm:spPr/>
    </dgm:pt>
    <dgm:pt modelId="{55B42F3D-869E-4185-988F-8D45975D6607}" type="pres">
      <dgm:prSet presAssocID="{22D05AC7-E01A-4309-BA4F-2BCE2E132A4F}" presName="spaceBetweenRectangles" presStyleCnt="0"/>
      <dgm:spPr/>
    </dgm:pt>
    <dgm:pt modelId="{07BCCE2B-149B-4B3E-A721-8AA228BFE7AA}" type="pres">
      <dgm:prSet presAssocID="{04561030-7960-418C-898F-31752EA23F88}" presName="parentLin" presStyleCnt="0"/>
      <dgm:spPr/>
    </dgm:pt>
    <dgm:pt modelId="{37C841E9-CBA4-4F20-A5A9-CDF2927AEFCD}" type="pres">
      <dgm:prSet presAssocID="{04561030-7960-418C-898F-31752EA23F88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82B9CB75-2364-46F6-857A-6CDAF48BD1FB}" type="pres">
      <dgm:prSet presAssocID="{04561030-7960-418C-898F-31752EA23F88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9AAF2B-316F-4460-892B-D81529F0F372}" type="pres">
      <dgm:prSet presAssocID="{04561030-7960-418C-898F-31752EA23F88}" presName="negativeSpace" presStyleCnt="0"/>
      <dgm:spPr/>
    </dgm:pt>
    <dgm:pt modelId="{FFF2C7CA-5C59-4E8D-AADC-59D34350C4B7}" type="pres">
      <dgm:prSet presAssocID="{04561030-7960-418C-898F-31752EA23F88}" presName="childText" presStyleLbl="conFgAcc1" presStyleIdx="3" presStyleCnt="5">
        <dgm:presLayoutVars>
          <dgm:bulletEnabled val="1"/>
        </dgm:presLayoutVars>
      </dgm:prSet>
      <dgm:spPr/>
    </dgm:pt>
    <dgm:pt modelId="{A320CA11-CCCD-4A1E-88DB-5AE226ADEF45}" type="pres">
      <dgm:prSet presAssocID="{7455369F-60A3-4624-BA30-468ABAAA1D96}" presName="spaceBetweenRectangles" presStyleCnt="0"/>
      <dgm:spPr/>
    </dgm:pt>
    <dgm:pt modelId="{8EAF29DF-9F5B-4851-9B1E-BBAE4F4C5582}" type="pres">
      <dgm:prSet presAssocID="{E2FC4F20-7E92-4E3D-8B33-2B5CA191005E}" presName="parentLin" presStyleCnt="0"/>
      <dgm:spPr/>
    </dgm:pt>
    <dgm:pt modelId="{5B2AE56E-A3C2-4D9C-8367-7916D4922263}" type="pres">
      <dgm:prSet presAssocID="{E2FC4F20-7E92-4E3D-8B33-2B5CA191005E}" presName="parentLeftMargin" presStyleLbl="node1" presStyleIdx="3" presStyleCnt="5"/>
      <dgm:spPr/>
      <dgm:t>
        <a:bodyPr/>
        <a:lstStyle/>
        <a:p>
          <a:endParaRPr lang="en-GB"/>
        </a:p>
      </dgm:t>
    </dgm:pt>
    <dgm:pt modelId="{1A195EAD-166B-4ED1-B7F4-01076D2EBF51}" type="pres">
      <dgm:prSet presAssocID="{E2FC4F20-7E92-4E3D-8B33-2B5CA191005E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F2B85CF-C7A0-4DB2-B2BD-22E8310F49FE}" type="pres">
      <dgm:prSet presAssocID="{E2FC4F20-7E92-4E3D-8B33-2B5CA191005E}" presName="negativeSpace" presStyleCnt="0"/>
      <dgm:spPr/>
    </dgm:pt>
    <dgm:pt modelId="{B47E4490-9743-4222-8600-1619AA8B24FE}" type="pres">
      <dgm:prSet presAssocID="{E2FC4F20-7E92-4E3D-8B33-2B5CA191005E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7733BFC-7880-42E0-8984-CC0903DEAC5A}" type="presOf" srcId="{6FB3354F-38AA-410E-B044-77C44880D6C1}" destId="{D44047CD-E190-4EC4-A23F-DE93E4FE743D}" srcOrd="0" destOrd="0" presId="urn:microsoft.com/office/officeart/2005/8/layout/list1"/>
    <dgm:cxn modelId="{BCDEEA84-6440-4FBC-B31C-A2D87D803F8A}" srcId="{B1ECA23A-9DBA-4970-B0E1-8EED30E4005B}" destId="{2ABAF017-B97F-4D02-BBF9-297828276788}" srcOrd="2" destOrd="0" parTransId="{67BB2F9C-3A47-4A61-ACF5-E484AF09F6F7}" sibTransId="{22D05AC7-E01A-4309-BA4F-2BCE2E132A4F}"/>
    <dgm:cxn modelId="{BDDC12CA-6D05-4D86-9B6F-14BDA5C6B627}" type="presOf" srcId="{B1ECA23A-9DBA-4970-B0E1-8EED30E4005B}" destId="{6195EC78-93B3-485A-AE28-FF60146E68FD}" srcOrd="0" destOrd="0" presId="urn:microsoft.com/office/officeart/2005/8/layout/list1"/>
    <dgm:cxn modelId="{9764AF15-BE07-4A92-82BF-A40E6DC0E6EF}" srcId="{B1ECA23A-9DBA-4970-B0E1-8EED30E4005B}" destId="{6FB3354F-38AA-410E-B044-77C44880D6C1}" srcOrd="0" destOrd="0" parTransId="{C31BE11E-12C7-4897-BA3E-B7AB4F8FDC0F}" sibTransId="{3BE1EAA9-3AC3-4367-AAC0-8A6B8941BDFC}"/>
    <dgm:cxn modelId="{0BD03A35-D606-4B07-A1E7-21F8E198C470}" type="presOf" srcId="{04561030-7960-418C-898F-31752EA23F88}" destId="{37C841E9-CBA4-4F20-A5A9-CDF2927AEFCD}" srcOrd="0" destOrd="0" presId="urn:microsoft.com/office/officeart/2005/8/layout/list1"/>
    <dgm:cxn modelId="{4194CA75-E49A-479D-AD33-4FCD7FB83AEE}" type="presOf" srcId="{04561030-7960-418C-898F-31752EA23F88}" destId="{82B9CB75-2364-46F6-857A-6CDAF48BD1FB}" srcOrd="1" destOrd="0" presId="urn:microsoft.com/office/officeart/2005/8/layout/list1"/>
    <dgm:cxn modelId="{FFA2AD0E-4DEE-4844-B9BF-D7F9E343E8FB}" type="presOf" srcId="{6FB3354F-38AA-410E-B044-77C44880D6C1}" destId="{3FB1C179-DAD9-4B3F-8A16-C9B945308E6A}" srcOrd="1" destOrd="0" presId="urn:microsoft.com/office/officeart/2005/8/layout/list1"/>
    <dgm:cxn modelId="{FC7C687B-EDA7-41D5-BD0C-D0B1C09F5D33}" type="presOf" srcId="{2ABAF017-B97F-4D02-BBF9-297828276788}" destId="{88109583-1F0C-474E-8C91-FA04612AE578}" srcOrd="0" destOrd="0" presId="urn:microsoft.com/office/officeart/2005/8/layout/list1"/>
    <dgm:cxn modelId="{918DF76F-9E8D-4904-AD13-F554516A77D1}" type="presOf" srcId="{5DF8C866-AA49-4330-AB2D-0F7C91F2017A}" destId="{EBB937B0-880F-4746-AE6A-CD8635CCD208}" srcOrd="0" destOrd="0" presId="urn:microsoft.com/office/officeart/2005/8/layout/list1"/>
    <dgm:cxn modelId="{32D2414A-1F55-4C59-98B5-D4572D32BDEC}" srcId="{B1ECA23A-9DBA-4970-B0E1-8EED30E4005B}" destId="{04561030-7960-418C-898F-31752EA23F88}" srcOrd="3" destOrd="0" parTransId="{07D773DD-BC8B-4458-9778-A76CE2822F4A}" sibTransId="{7455369F-60A3-4624-BA30-468ABAAA1D96}"/>
    <dgm:cxn modelId="{6D98C954-98E1-4DA1-AB34-F77503F941D2}" type="presOf" srcId="{E2FC4F20-7E92-4E3D-8B33-2B5CA191005E}" destId="{1A195EAD-166B-4ED1-B7F4-01076D2EBF51}" srcOrd="1" destOrd="0" presId="urn:microsoft.com/office/officeart/2005/8/layout/list1"/>
    <dgm:cxn modelId="{188CE9C8-CC8E-427C-9700-F153A97F46C7}" srcId="{B1ECA23A-9DBA-4970-B0E1-8EED30E4005B}" destId="{5DF8C866-AA49-4330-AB2D-0F7C91F2017A}" srcOrd="1" destOrd="0" parTransId="{18C6AD2D-5722-491C-B350-EDE0B2F4C12F}" sibTransId="{A5F0CB4C-2B0F-4A23-933A-360013615D50}"/>
    <dgm:cxn modelId="{F8EB1A60-00FB-4C4E-83F4-C4218887425F}" type="presOf" srcId="{E2FC4F20-7E92-4E3D-8B33-2B5CA191005E}" destId="{5B2AE56E-A3C2-4D9C-8367-7916D4922263}" srcOrd="0" destOrd="0" presId="urn:microsoft.com/office/officeart/2005/8/layout/list1"/>
    <dgm:cxn modelId="{01C280D7-DB36-410D-9AD3-2BF138255549}" srcId="{B1ECA23A-9DBA-4970-B0E1-8EED30E4005B}" destId="{E2FC4F20-7E92-4E3D-8B33-2B5CA191005E}" srcOrd="4" destOrd="0" parTransId="{2BD21CCC-3836-4730-869D-67E5A9856CA4}" sibTransId="{B319CC87-D70B-45F0-910A-13488779175E}"/>
    <dgm:cxn modelId="{17FDF6D4-997F-45E4-AF90-C4B943844086}" type="presOf" srcId="{5DF8C866-AA49-4330-AB2D-0F7C91F2017A}" destId="{55788E2E-1D2E-413C-AFEA-127FFF15CC92}" srcOrd="1" destOrd="0" presId="urn:microsoft.com/office/officeart/2005/8/layout/list1"/>
    <dgm:cxn modelId="{FA79AA61-81BC-40F0-A97C-4B216C0B260A}" type="presOf" srcId="{2ABAF017-B97F-4D02-BBF9-297828276788}" destId="{1D05E13D-CA9B-4389-A6DA-14A08BDDFD53}" srcOrd="1" destOrd="0" presId="urn:microsoft.com/office/officeart/2005/8/layout/list1"/>
    <dgm:cxn modelId="{898066A8-EE1C-41B5-A59F-C3D33571088D}" type="presParOf" srcId="{6195EC78-93B3-485A-AE28-FF60146E68FD}" destId="{4257ED4C-49D8-4874-B7F0-63D58CA9EF81}" srcOrd="0" destOrd="0" presId="urn:microsoft.com/office/officeart/2005/8/layout/list1"/>
    <dgm:cxn modelId="{8ED64202-BDE1-4439-AF32-2F0C02732F0B}" type="presParOf" srcId="{4257ED4C-49D8-4874-B7F0-63D58CA9EF81}" destId="{D44047CD-E190-4EC4-A23F-DE93E4FE743D}" srcOrd="0" destOrd="0" presId="urn:microsoft.com/office/officeart/2005/8/layout/list1"/>
    <dgm:cxn modelId="{18B8205B-6EC3-4D44-83B4-D26FF3823048}" type="presParOf" srcId="{4257ED4C-49D8-4874-B7F0-63D58CA9EF81}" destId="{3FB1C179-DAD9-4B3F-8A16-C9B945308E6A}" srcOrd="1" destOrd="0" presId="urn:microsoft.com/office/officeart/2005/8/layout/list1"/>
    <dgm:cxn modelId="{B716FAD0-34CF-47D6-AE3D-2F2A98E7DF99}" type="presParOf" srcId="{6195EC78-93B3-485A-AE28-FF60146E68FD}" destId="{156FB330-E394-4DB8-8A94-2A8AD3B53DB5}" srcOrd="1" destOrd="0" presId="urn:microsoft.com/office/officeart/2005/8/layout/list1"/>
    <dgm:cxn modelId="{3FA62C07-8EEB-49FF-B9AA-7440CE1DFB5C}" type="presParOf" srcId="{6195EC78-93B3-485A-AE28-FF60146E68FD}" destId="{3F178EBB-886D-42AE-9DF2-88F4BC01E742}" srcOrd="2" destOrd="0" presId="urn:microsoft.com/office/officeart/2005/8/layout/list1"/>
    <dgm:cxn modelId="{8625BB9F-DD59-46E2-BA48-AD8D5A2A3C28}" type="presParOf" srcId="{6195EC78-93B3-485A-AE28-FF60146E68FD}" destId="{5F063888-2A0E-4C60-958C-79BA4C0459BF}" srcOrd="3" destOrd="0" presId="urn:microsoft.com/office/officeart/2005/8/layout/list1"/>
    <dgm:cxn modelId="{8F8BC6DF-5A36-4BB8-A2E0-B49FC6A62BED}" type="presParOf" srcId="{6195EC78-93B3-485A-AE28-FF60146E68FD}" destId="{043C7443-BA09-45EC-9C1A-22BA6A77C9DE}" srcOrd="4" destOrd="0" presId="urn:microsoft.com/office/officeart/2005/8/layout/list1"/>
    <dgm:cxn modelId="{07F7F7FA-3A77-40A8-B846-58A8642C0C2F}" type="presParOf" srcId="{043C7443-BA09-45EC-9C1A-22BA6A77C9DE}" destId="{EBB937B0-880F-4746-AE6A-CD8635CCD208}" srcOrd="0" destOrd="0" presId="urn:microsoft.com/office/officeart/2005/8/layout/list1"/>
    <dgm:cxn modelId="{3A2BB76E-7EA1-4AAF-94B7-97DECD5BCB06}" type="presParOf" srcId="{043C7443-BA09-45EC-9C1A-22BA6A77C9DE}" destId="{55788E2E-1D2E-413C-AFEA-127FFF15CC92}" srcOrd="1" destOrd="0" presId="urn:microsoft.com/office/officeart/2005/8/layout/list1"/>
    <dgm:cxn modelId="{24312CE3-754D-49D8-A361-61ACFC6DC195}" type="presParOf" srcId="{6195EC78-93B3-485A-AE28-FF60146E68FD}" destId="{2F97C2A0-058F-4D57-80AF-4DA61301CB83}" srcOrd="5" destOrd="0" presId="urn:microsoft.com/office/officeart/2005/8/layout/list1"/>
    <dgm:cxn modelId="{501A1DC3-BE82-45EA-B768-AE9DC5BD5D46}" type="presParOf" srcId="{6195EC78-93B3-485A-AE28-FF60146E68FD}" destId="{EF897482-0007-4A82-A53E-75CCDEA00BD6}" srcOrd="6" destOrd="0" presId="urn:microsoft.com/office/officeart/2005/8/layout/list1"/>
    <dgm:cxn modelId="{92DDD6DC-17A3-4CD6-99F9-332F65A54767}" type="presParOf" srcId="{6195EC78-93B3-485A-AE28-FF60146E68FD}" destId="{69442159-4F4D-4AE4-9962-8BD37EE8A7DB}" srcOrd="7" destOrd="0" presId="urn:microsoft.com/office/officeart/2005/8/layout/list1"/>
    <dgm:cxn modelId="{91223533-88E0-4C7B-BC50-6CE1A6D095F3}" type="presParOf" srcId="{6195EC78-93B3-485A-AE28-FF60146E68FD}" destId="{1602D361-A51A-40C7-86A5-C959E9743E2B}" srcOrd="8" destOrd="0" presId="urn:microsoft.com/office/officeart/2005/8/layout/list1"/>
    <dgm:cxn modelId="{93B7274C-8AF8-404D-ADBE-78ECC184207D}" type="presParOf" srcId="{1602D361-A51A-40C7-86A5-C959E9743E2B}" destId="{88109583-1F0C-474E-8C91-FA04612AE578}" srcOrd="0" destOrd="0" presId="urn:microsoft.com/office/officeart/2005/8/layout/list1"/>
    <dgm:cxn modelId="{BA6D9646-B2E4-4E0A-B43A-AC788D1ACD2D}" type="presParOf" srcId="{1602D361-A51A-40C7-86A5-C959E9743E2B}" destId="{1D05E13D-CA9B-4389-A6DA-14A08BDDFD53}" srcOrd="1" destOrd="0" presId="urn:microsoft.com/office/officeart/2005/8/layout/list1"/>
    <dgm:cxn modelId="{20748C9E-0238-462E-B8D3-784101DA1D51}" type="presParOf" srcId="{6195EC78-93B3-485A-AE28-FF60146E68FD}" destId="{5F2898AB-5D91-468E-B241-0E173724705D}" srcOrd="9" destOrd="0" presId="urn:microsoft.com/office/officeart/2005/8/layout/list1"/>
    <dgm:cxn modelId="{35D0F91E-30EE-456B-98D0-37C8BB906519}" type="presParOf" srcId="{6195EC78-93B3-485A-AE28-FF60146E68FD}" destId="{D972F4F1-FE01-4B0F-9E4E-362D967A746E}" srcOrd="10" destOrd="0" presId="urn:microsoft.com/office/officeart/2005/8/layout/list1"/>
    <dgm:cxn modelId="{0E5F2B9F-DBAF-4C12-A36F-1971A430374E}" type="presParOf" srcId="{6195EC78-93B3-485A-AE28-FF60146E68FD}" destId="{55B42F3D-869E-4185-988F-8D45975D6607}" srcOrd="11" destOrd="0" presId="urn:microsoft.com/office/officeart/2005/8/layout/list1"/>
    <dgm:cxn modelId="{3E2AE5F7-8D50-40DA-B879-EF67BEA10AC7}" type="presParOf" srcId="{6195EC78-93B3-485A-AE28-FF60146E68FD}" destId="{07BCCE2B-149B-4B3E-A721-8AA228BFE7AA}" srcOrd="12" destOrd="0" presId="urn:microsoft.com/office/officeart/2005/8/layout/list1"/>
    <dgm:cxn modelId="{9C4B8080-EF95-489A-B8FF-377DDCC7717D}" type="presParOf" srcId="{07BCCE2B-149B-4B3E-A721-8AA228BFE7AA}" destId="{37C841E9-CBA4-4F20-A5A9-CDF2927AEFCD}" srcOrd="0" destOrd="0" presId="urn:microsoft.com/office/officeart/2005/8/layout/list1"/>
    <dgm:cxn modelId="{D3EAD445-E81A-4EF1-A5D6-F44CB7397E57}" type="presParOf" srcId="{07BCCE2B-149B-4B3E-A721-8AA228BFE7AA}" destId="{82B9CB75-2364-46F6-857A-6CDAF48BD1FB}" srcOrd="1" destOrd="0" presId="urn:microsoft.com/office/officeart/2005/8/layout/list1"/>
    <dgm:cxn modelId="{81725F14-86AA-4FFC-B4C2-E5D0DC5F0D8F}" type="presParOf" srcId="{6195EC78-93B3-485A-AE28-FF60146E68FD}" destId="{999AAF2B-316F-4460-892B-D81529F0F372}" srcOrd="13" destOrd="0" presId="urn:microsoft.com/office/officeart/2005/8/layout/list1"/>
    <dgm:cxn modelId="{28FF5287-026D-4053-A2C4-CA0EF8C4E82D}" type="presParOf" srcId="{6195EC78-93B3-485A-AE28-FF60146E68FD}" destId="{FFF2C7CA-5C59-4E8D-AADC-59D34350C4B7}" srcOrd="14" destOrd="0" presId="urn:microsoft.com/office/officeart/2005/8/layout/list1"/>
    <dgm:cxn modelId="{EDFAA4C8-37CC-4361-8682-085C22143072}" type="presParOf" srcId="{6195EC78-93B3-485A-AE28-FF60146E68FD}" destId="{A320CA11-CCCD-4A1E-88DB-5AE226ADEF45}" srcOrd="15" destOrd="0" presId="urn:microsoft.com/office/officeart/2005/8/layout/list1"/>
    <dgm:cxn modelId="{32EFBD39-15E3-442F-BBB8-0D1A738220A0}" type="presParOf" srcId="{6195EC78-93B3-485A-AE28-FF60146E68FD}" destId="{8EAF29DF-9F5B-4851-9B1E-BBAE4F4C5582}" srcOrd="16" destOrd="0" presId="urn:microsoft.com/office/officeart/2005/8/layout/list1"/>
    <dgm:cxn modelId="{7FA150B9-2B5C-4114-8A3F-AA0B8EF094EA}" type="presParOf" srcId="{8EAF29DF-9F5B-4851-9B1E-BBAE4F4C5582}" destId="{5B2AE56E-A3C2-4D9C-8367-7916D4922263}" srcOrd="0" destOrd="0" presId="urn:microsoft.com/office/officeart/2005/8/layout/list1"/>
    <dgm:cxn modelId="{D93017E5-9F6E-4FB4-A5EF-F17C6D9F07C6}" type="presParOf" srcId="{8EAF29DF-9F5B-4851-9B1E-BBAE4F4C5582}" destId="{1A195EAD-166B-4ED1-B7F4-01076D2EBF51}" srcOrd="1" destOrd="0" presId="urn:microsoft.com/office/officeart/2005/8/layout/list1"/>
    <dgm:cxn modelId="{543EFDA0-DAAE-457C-BE87-CC76CABD8C7F}" type="presParOf" srcId="{6195EC78-93B3-485A-AE28-FF60146E68FD}" destId="{CF2B85CF-C7A0-4DB2-B2BD-22E8310F49FE}" srcOrd="17" destOrd="0" presId="urn:microsoft.com/office/officeart/2005/8/layout/list1"/>
    <dgm:cxn modelId="{F7068A17-CD07-4DF7-88AC-7F6232CC1CE7}" type="presParOf" srcId="{6195EC78-93B3-485A-AE28-FF60146E68FD}" destId="{B47E4490-9743-4222-8600-1619AA8B24FE}" srcOrd="18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178EBB-886D-42AE-9DF2-88F4BC01E742}">
      <dsp:nvSpPr>
        <dsp:cNvPr id="0" name=""/>
        <dsp:cNvSpPr/>
      </dsp:nvSpPr>
      <dsp:spPr>
        <a:xfrm>
          <a:off x="0" y="347020"/>
          <a:ext cx="8128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B1C179-DAD9-4B3F-8A16-C9B945308E6A}">
      <dsp:nvSpPr>
        <dsp:cNvPr id="0" name=""/>
        <dsp:cNvSpPr/>
      </dsp:nvSpPr>
      <dsp:spPr>
        <a:xfrm>
          <a:off x="406400" y="7539"/>
          <a:ext cx="568960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Material Properties</a:t>
          </a:r>
          <a:endParaRPr lang="en-US" sz="2300" kern="1200" dirty="0"/>
        </a:p>
      </dsp:txBody>
      <dsp:txXfrm>
        <a:off x="439544" y="40683"/>
        <a:ext cx="5623312" cy="612672"/>
      </dsp:txXfrm>
    </dsp:sp>
    <dsp:sp modelId="{EF897482-0007-4A82-A53E-75CCDEA00BD6}">
      <dsp:nvSpPr>
        <dsp:cNvPr id="0" name=""/>
        <dsp:cNvSpPr/>
      </dsp:nvSpPr>
      <dsp:spPr>
        <a:xfrm>
          <a:off x="0" y="1390300"/>
          <a:ext cx="8128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788E2E-1D2E-413C-AFEA-127FFF15CC92}">
      <dsp:nvSpPr>
        <dsp:cNvPr id="0" name=""/>
        <dsp:cNvSpPr/>
      </dsp:nvSpPr>
      <dsp:spPr>
        <a:xfrm>
          <a:off x="406400" y="1050819"/>
          <a:ext cx="568960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Shading </a:t>
          </a:r>
          <a:endParaRPr lang="en-US" sz="2300" kern="1200" dirty="0"/>
        </a:p>
      </dsp:txBody>
      <dsp:txXfrm>
        <a:off x="439544" y="1083963"/>
        <a:ext cx="5623312" cy="612672"/>
      </dsp:txXfrm>
    </dsp:sp>
    <dsp:sp modelId="{FFF2C7CA-5C59-4E8D-AADC-59D34350C4B7}">
      <dsp:nvSpPr>
        <dsp:cNvPr id="0" name=""/>
        <dsp:cNvSpPr/>
      </dsp:nvSpPr>
      <dsp:spPr>
        <a:xfrm>
          <a:off x="0" y="2433580"/>
          <a:ext cx="8128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B9CB75-2364-46F6-857A-6CDAF48BD1FB}">
      <dsp:nvSpPr>
        <dsp:cNvPr id="0" name=""/>
        <dsp:cNvSpPr/>
      </dsp:nvSpPr>
      <dsp:spPr>
        <a:xfrm>
          <a:off x="406400" y="2094100"/>
          <a:ext cx="568960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Day light factor</a:t>
          </a:r>
          <a:endParaRPr lang="en-US" sz="2300" kern="1200" dirty="0"/>
        </a:p>
      </dsp:txBody>
      <dsp:txXfrm>
        <a:off x="439544" y="2127244"/>
        <a:ext cx="5623312" cy="612672"/>
      </dsp:txXfrm>
    </dsp:sp>
    <dsp:sp modelId="{B47E4490-9743-4222-8600-1619AA8B24FE}">
      <dsp:nvSpPr>
        <dsp:cNvPr id="0" name=""/>
        <dsp:cNvSpPr/>
      </dsp:nvSpPr>
      <dsp:spPr>
        <a:xfrm>
          <a:off x="0" y="3476860"/>
          <a:ext cx="8128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195EAD-166B-4ED1-B7F4-01076D2EBF51}">
      <dsp:nvSpPr>
        <dsp:cNvPr id="0" name=""/>
        <dsp:cNvSpPr/>
      </dsp:nvSpPr>
      <dsp:spPr>
        <a:xfrm>
          <a:off x="406400" y="3137380"/>
          <a:ext cx="568960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Acoustical Analysis</a:t>
          </a:r>
          <a:endParaRPr lang="en-US" sz="2300" kern="1200" dirty="0"/>
        </a:p>
      </dsp:txBody>
      <dsp:txXfrm>
        <a:off x="439544" y="3170524"/>
        <a:ext cx="5623312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BA7565-89A5-4C3C-BFCE-574648D9211A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F60AB8-197D-4911-AC88-A940EBD821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F60AB8-197D-4911-AC88-A940EBD821C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F60AB8-197D-4911-AC88-A940EBD821CC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66349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6FF7-A042-4EEE-A20B-9AE16CC8EA87}" type="datetime1">
              <a:rPr lang="en-US" smtClean="0"/>
              <a:pPr/>
              <a:t>6/7/2020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470265108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6FF7-A042-4EEE-A20B-9AE16CC8EA87}" type="datetime1">
              <a:rPr lang="en-US" smtClean="0"/>
              <a:pPr/>
              <a:t>6/7/2020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="" xmlns:p14="http://schemas.microsoft.com/office/powerpoint/2010/main" val="204748775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6FF7-A042-4EEE-A20B-9AE16CC8EA87}" type="datetime1">
              <a:rPr lang="en-US" smtClean="0"/>
              <a:pPr/>
              <a:t>6/7/2020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="" xmlns:p14="http://schemas.microsoft.com/office/powerpoint/2010/main" val="2428976944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6FF7-A042-4EEE-A20B-9AE16CC8EA87}" type="datetime1">
              <a:rPr lang="en-US" smtClean="0"/>
              <a:pPr/>
              <a:t>6/7/2020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="" xmlns:p14="http://schemas.microsoft.com/office/powerpoint/2010/main" val="1654838682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6FF7-A042-4EEE-A20B-9AE16CC8EA87}" type="datetime1">
              <a:rPr lang="en-US" smtClean="0"/>
              <a:pPr/>
              <a:t>6/7/2020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67156481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6FF7-A042-4EEE-A20B-9AE16CC8EA87}" type="datetime1">
              <a:rPr lang="en-US" smtClean="0"/>
              <a:pPr/>
              <a:t>6/7/2020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="" xmlns:p14="http://schemas.microsoft.com/office/powerpoint/2010/main" val="362145723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6FF7-A042-4EEE-A20B-9AE16CC8EA87}" type="datetime1">
              <a:rPr lang="en-US" smtClean="0"/>
              <a:pPr/>
              <a:t>6/7/2020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="" xmlns:p14="http://schemas.microsoft.com/office/powerpoint/2010/main" val="2394373532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6FF7-A042-4EEE-A20B-9AE16CC8EA87}" type="datetime1">
              <a:rPr lang="en-US" smtClean="0"/>
              <a:pPr/>
              <a:t>6/7/2020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="" xmlns:p14="http://schemas.microsoft.com/office/powerpoint/2010/main" val="3018428739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6FF7-A042-4EEE-A20B-9AE16CC8EA87}" type="datetime1">
              <a:rPr lang="en-US" smtClean="0"/>
              <a:pPr/>
              <a:t>6/7/2020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="" xmlns:p14="http://schemas.microsoft.com/office/powerpoint/2010/main" val="1657808627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D0C6FF7-A042-4EEE-A20B-9AE16CC8EA87}" type="datetime1">
              <a:rPr lang="en-US" smtClean="0"/>
              <a:pPr/>
              <a:t>6/7/2020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="" xmlns:p14="http://schemas.microsoft.com/office/powerpoint/2010/main" val="181101944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6FF7-A042-4EEE-A20B-9AE16CC8EA87}" type="datetime1">
              <a:rPr lang="en-US" smtClean="0"/>
              <a:pPr/>
              <a:t>6/7/2020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="" xmlns:p14="http://schemas.microsoft.com/office/powerpoint/2010/main" val="262880559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D0C6FF7-A042-4EEE-A20B-9AE16CC8EA87}" type="datetime1">
              <a:rPr lang="en-US" smtClean="0"/>
              <a:pPr/>
              <a:t>6/7/2020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10282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9.png"/><Relationship Id="rId2" Type="http://schemas.openxmlformats.org/officeDocument/2006/relationships/image" Target="../media/image218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3.png"/><Relationship Id="rId2" Type="http://schemas.openxmlformats.org/officeDocument/2006/relationships/image" Target="../media/image222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image" Target="../media/image224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6.png"/><Relationship Id="rId2" Type="http://schemas.openxmlformats.org/officeDocument/2006/relationships/image" Target="../media/image225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image" Target="../media/image227.png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png"/><Relationship Id="rId4" Type="http://schemas.openxmlformats.org/officeDocument/2006/relationships/image" Target="../media/image7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13" Type="http://schemas.openxmlformats.org/officeDocument/2006/relationships/image" Target="../media/image93.png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12" Type="http://schemas.openxmlformats.org/officeDocument/2006/relationships/image" Target="../media/image92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png"/><Relationship Id="rId11" Type="http://schemas.openxmlformats.org/officeDocument/2006/relationships/image" Target="../media/image91.jpeg"/><Relationship Id="rId5" Type="http://schemas.openxmlformats.org/officeDocument/2006/relationships/image" Target="../media/image85.png"/><Relationship Id="rId10" Type="http://schemas.openxmlformats.org/officeDocument/2006/relationships/image" Target="../media/image90.png"/><Relationship Id="rId4" Type="http://schemas.openxmlformats.org/officeDocument/2006/relationships/image" Target="../media/image84.png"/><Relationship Id="rId9" Type="http://schemas.openxmlformats.org/officeDocument/2006/relationships/image" Target="../media/image8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emf"/><Relationship Id="rId2" Type="http://schemas.openxmlformats.org/officeDocument/2006/relationships/image" Target="../media/image100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3.emf"/><Relationship Id="rId4" Type="http://schemas.openxmlformats.org/officeDocument/2006/relationships/image" Target="../media/image102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emf"/><Relationship Id="rId7" Type="http://schemas.openxmlformats.org/officeDocument/2006/relationships/image" Target="../media/image109.png"/><Relationship Id="rId2" Type="http://schemas.openxmlformats.org/officeDocument/2006/relationships/image" Target="../media/image104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png"/><Relationship Id="rId3" Type="http://schemas.openxmlformats.org/officeDocument/2006/relationships/image" Target="../media/image128.png"/><Relationship Id="rId7" Type="http://schemas.openxmlformats.org/officeDocument/2006/relationships/image" Target="../media/image132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1.png"/><Relationship Id="rId5" Type="http://schemas.openxmlformats.org/officeDocument/2006/relationships/image" Target="../media/image130.png"/><Relationship Id="rId10" Type="http://schemas.openxmlformats.org/officeDocument/2006/relationships/image" Target="../media/image135.png"/><Relationship Id="rId4" Type="http://schemas.openxmlformats.org/officeDocument/2006/relationships/image" Target="../media/image129.png"/><Relationship Id="rId9" Type="http://schemas.openxmlformats.org/officeDocument/2006/relationships/image" Target="../media/image13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9.png"/><Relationship Id="rId4" Type="http://schemas.openxmlformats.org/officeDocument/2006/relationships/image" Target="../media/image13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3.png"/><Relationship Id="rId4" Type="http://schemas.openxmlformats.org/officeDocument/2006/relationships/image" Target="../media/image14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2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5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4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2" Type="http://schemas.openxmlformats.org/officeDocument/2006/relationships/image" Target="../media/image167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emf"/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png"/><Relationship Id="rId2" Type="http://schemas.openxmlformats.org/officeDocument/2006/relationships/image" Target="../media/image17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6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png"/><Relationship Id="rId2" Type="http://schemas.openxmlformats.org/officeDocument/2006/relationships/image" Target="../media/image182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png"/><Relationship Id="rId2" Type="http://schemas.openxmlformats.org/officeDocument/2006/relationships/image" Target="../media/image18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6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7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8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9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2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png"/><Relationship Id="rId2" Type="http://schemas.openxmlformats.org/officeDocument/2006/relationships/image" Target="../media/image193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5.png"/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6.pn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png"/><Relationship Id="rId2" Type="http://schemas.openxmlformats.org/officeDocument/2006/relationships/image" Target="../media/image19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0.png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1.pn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2.pn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4.png"/><Relationship Id="rId2" Type="http://schemas.openxmlformats.org/officeDocument/2006/relationships/image" Target="../media/image20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5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png"/><Relationship Id="rId2" Type="http://schemas.openxmlformats.org/officeDocument/2006/relationships/image" Target="../media/image206.png"/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png"/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png"/><Relationship Id="rId2" Type="http://schemas.openxmlformats.org/officeDocument/2006/relationships/image" Target="../media/image212.pn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5.png"/><Relationship Id="rId2" Type="http://schemas.openxmlformats.org/officeDocument/2006/relationships/image" Target="../media/image214.pn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png"/><Relationship Id="rId2" Type="http://schemas.openxmlformats.org/officeDocument/2006/relationships/image" Target="../media/image2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5"/>
          <p:cNvSpPr>
            <a:spLocks noGrp="1"/>
          </p:cNvSpPr>
          <p:nvPr>
            <p:ph idx="1"/>
          </p:nvPr>
        </p:nvSpPr>
        <p:spPr>
          <a:xfrm>
            <a:off x="7590155" y="5085270"/>
            <a:ext cx="4601845" cy="11699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Supervisor:</a:t>
            </a:r>
          </a:p>
          <a:p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Dr. Ahmad </a:t>
            </a:r>
            <a:r>
              <a:rPr lang="en-US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Saleh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</a:t>
            </a:fld>
            <a:endParaRPr lang="ar-JO"/>
          </a:p>
        </p:txBody>
      </p:sp>
      <p:pic>
        <p:nvPicPr>
          <p:cNvPr id="5" name="Picture 8" descr="ربما تحتوي الصورة على: ‏‏‏سماء‏ و‏نشاطات في أماكن مفتوحة‏‏‏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</a:blip>
          <a:srcRect r="6263"/>
          <a:stretch/>
        </p:blipFill>
        <p:spPr bwMode="auto">
          <a:xfrm>
            <a:off x="-341746" y="0"/>
            <a:ext cx="12533746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عنوان 3"/>
          <p:cNvSpPr txBox="1">
            <a:spLocks/>
          </p:cNvSpPr>
          <p:nvPr/>
        </p:nvSpPr>
        <p:spPr>
          <a:xfrm>
            <a:off x="1811249" y="701962"/>
            <a:ext cx="7471295" cy="372671"/>
          </a:xfrm>
          <a:prstGeom prst="rect">
            <a:avLst/>
          </a:prstGeom>
        </p:spPr>
        <p:txBody>
          <a:bodyPr vert="horz" anchor="b"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br>
              <a:rPr lang="en-US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Scientific Research Center </a:t>
            </a:r>
            <a:endParaRPr lang="en-US" sz="128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" name="عنوان فرعي 4"/>
          <p:cNvSpPr txBox="1">
            <a:spLocks/>
          </p:cNvSpPr>
          <p:nvPr/>
        </p:nvSpPr>
        <p:spPr>
          <a:xfrm>
            <a:off x="-170555" y="4682443"/>
            <a:ext cx="7589520" cy="1975642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/>
              <a:buNone/>
            </a:pP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Prepared By:</a:t>
            </a:r>
          </a:p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Basher </a:t>
            </a:r>
            <a:r>
              <a:rPr lang="en-US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Kabaha</a:t>
            </a: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Mohammad </a:t>
            </a:r>
            <a:r>
              <a:rPr lang="en-US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Karmi</a:t>
            </a: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Mohammad </a:t>
            </a:r>
            <a:r>
              <a:rPr lang="en-US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Nawahda</a:t>
            </a: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Ibrahim Salah Al-Dean</a:t>
            </a:r>
          </a:p>
        </p:txBody>
      </p:sp>
      <p:sp>
        <p:nvSpPr>
          <p:cNvPr id="9" name="عنوان فرعي 4"/>
          <p:cNvSpPr txBox="1">
            <a:spLocks/>
          </p:cNvSpPr>
          <p:nvPr/>
        </p:nvSpPr>
        <p:spPr>
          <a:xfrm>
            <a:off x="2301557" y="1962821"/>
            <a:ext cx="7589520" cy="122843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/>
              <a:buNone/>
            </a:pP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Building Engineering Department </a:t>
            </a:r>
          </a:p>
          <a:p>
            <a:pPr algn="ctr">
              <a:buFont typeface="Wingdings"/>
              <a:buNone/>
            </a:pP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Graduation project II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7609256" y="6027003"/>
            <a:ext cx="30709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Supervisor: </a:t>
            </a:r>
          </a:p>
          <a:p>
            <a:r>
              <a:rPr lang="en-US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Dr. Ahmed </a:t>
            </a:r>
            <a:r>
              <a:rPr lang="en-US" sz="2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Saleh</a:t>
            </a:r>
            <a:endParaRPr lang="en-US" sz="2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721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10</a:t>
            </a:fld>
            <a:endParaRPr lang="ar-JO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304" y="2139950"/>
            <a:ext cx="11906279" cy="23588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ربع نص 5"/>
          <p:cNvSpPr txBox="1"/>
          <p:nvPr/>
        </p:nvSpPr>
        <p:spPr>
          <a:xfrm>
            <a:off x="716280" y="217424"/>
            <a:ext cx="2584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plans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4636008" y="4877817"/>
            <a:ext cx="277063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A-A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7"/>
          <p:cNvSpPr txBox="1">
            <a:spLocks/>
          </p:cNvSpPr>
          <p:nvPr/>
        </p:nvSpPr>
        <p:spPr>
          <a:xfrm>
            <a:off x="813817" y="265222"/>
            <a:ext cx="9161349" cy="768085"/>
          </a:xfrm>
          <a:prstGeom prst="rect">
            <a:avLst/>
          </a:prstGeom>
        </p:spPr>
        <p:txBody>
          <a:bodyPr vert="horz" rtlCol="0" anchor="ctr" anchorCtr="0">
            <a:normAutofit/>
          </a:bodyPr>
          <a:lstStyle/>
          <a:p>
            <a:pPr>
              <a:defRPr/>
            </a:pPr>
            <a:r>
              <a:rPr kumimoji="0" lang="en-US" sz="3600" b="0" i="0" u="none" strike="noStrike" kern="1200" cap="none" spc="0" normalizeH="0" baseline="0" noProof="0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</a:t>
            </a:r>
            <a:endParaRPr lang="ko-KR" altLang="en-US" sz="3600" dirty="0" smtClean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848490" y="2870172"/>
            <a:ext cx="4499982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Mobilization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= 18000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NIS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Excavation         = 269950.1 NIS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Water Tank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= 39166.5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NIS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Site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Work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= 515648.8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NIS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947928" y="1196078"/>
            <a:ext cx="5501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The information below is for the entire building</a:t>
            </a:r>
            <a:endParaRPr lang="en-GB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100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7"/>
          <p:cNvSpPr txBox="1">
            <a:spLocks/>
          </p:cNvSpPr>
          <p:nvPr/>
        </p:nvSpPr>
        <p:spPr>
          <a:xfrm>
            <a:off x="813817" y="265222"/>
            <a:ext cx="9161349" cy="768085"/>
          </a:xfrm>
          <a:prstGeom prst="rect">
            <a:avLst/>
          </a:prstGeom>
        </p:spPr>
        <p:txBody>
          <a:bodyPr vert="horz" rtlCol="0" anchor="ctr" anchorCtr="0">
            <a:normAutofit/>
          </a:bodyPr>
          <a:lstStyle/>
          <a:p>
            <a:pPr>
              <a:defRPr/>
            </a:pPr>
            <a:r>
              <a:rPr kumimoji="0" lang="en-US" sz="3600" b="0" i="0" u="none" strike="noStrike" kern="1200" cap="none" spc="0" normalizeH="0" baseline="0" noProof="0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</a:t>
            </a:r>
            <a:endParaRPr lang="ko-KR" altLang="en-US" sz="3600" dirty="0" smtClean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947928" y="1196078"/>
            <a:ext cx="6045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total area of the </a:t>
            </a:r>
            <a:r>
              <a:rPr lang="en-US" b="1" dirty="0" smtClean="0"/>
              <a:t>Block 1(Exhibition)</a:t>
            </a:r>
            <a:r>
              <a:rPr lang="en-US" dirty="0" smtClean="0"/>
              <a:t> is 1760 m2.</a:t>
            </a:r>
            <a:endParaRPr lang="en-GB" dirty="0"/>
          </a:p>
        </p:txBody>
      </p:sp>
      <p:pic>
        <p:nvPicPr>
          <p:cNvPr id="9" name="صورة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5034" y="1819832"/>
            <a:ext cx="3735532" cy="16821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صورة 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39637" y="1796665"/>
            <a:ext cx="3790950" cy="17284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عنصر نائب لرقم الشريحة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101</a:t>
            </a:fld>
            <a:endParaRPr lang="ar-JO"/>
          </a:p>
        </p:txBody>
      </p:sp>
      <p:graphicFrame>
        <p:nvGraphicFramePr>
          <p:cNvPr id="15" name="جدول 14"/>
          <p:cNvGraphicFramePr>
            <a:graphicFrameLocks noGrp="1"/>
          </p:cNvGraphicFramePr>
          <p:nvPr/>
        </p:nvGraphicFramePr>
        <p:xfrm>
          <a:off x="6883398" y="3971924"/>
          <a:ext cx="4784726" cy="2146407"/>
        </p:xfrm>
        <a:graphic>
          <a:graphicData uri="http://schemas.openxmlformats.org/drawingml/2006/table">
            <a:tbl>
              <a:tblPr/>
              <a:tblGrid>
                <a:gridCol w="1030820"/>
                <a:gridCol w="1016504"/>
                <a:gridCol w="1002187"/>
                <a:gridCol w="1735215"/>
              </a:tblGrid>
              <a:tr h="310947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BLOCK1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912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COST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%Percent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Cost for 1 MS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</a:tr>
              <a:tr h="25912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Structural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753269.8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29.10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579.4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12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Finish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615900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23.79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473.8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12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Mechanical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400008.2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15.45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307.7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9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Electrical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38874.0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29.9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12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Site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780568.1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30.15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446.0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9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2588620.6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1836.8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مخطط 15"/>
          <p:cNvGraphicFramePr/>
          <p:nvPr/>
        </p:nvGraphicFramePr>
        <p:xfrm>
          <a:off x="1138517" y="3686736"/>
          <a:ext cx="5190565" cy="3056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7"/>
          <p:cNvSpPr txBox="1">
            <a:spLocks/>
          </p:cNvSpPr>
          <p:nvPr/>
        </p:nvSpPr>
        <p:spPr>
          <a:xfrm>
            <a:off x="813817" y="265222"/>
            <a:ext cx="9161349" cy="768085"/>
          </a:xfrm>
          <a:prstGeom prst="rect">
            <a:avLst/>
          </a:prstGeom>
        </p:spPr>
        <p:txBody>
          <a:bodyPr vert="horz" rtlCol="0" anchor="ctr" anchorCtr="0">
            <a:normAutofit/>
          </a:bodyPr>
          <a:lstStyle/>
          <a:p>
            <a:pPr>
              <a:defRPr/>
            </a:pPr>
            <a:r>
              <a:rPr kumimoji="0" lang="en-US" sz="3600" b="0" i="0" u="none" strike="noStrike" kern="1200" cap="none" spc="0" normalizeH="0" baseline="0" noProof="0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</a:t>
            </a:r>
            <a:endParaRPr lang="ko-KR" altLang="en-US" sz="3600" dirty="0" smtClean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947928" y="1196078"/>
            <a:ext cx="5822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total area of the </a:t>
            </a:r>
            <a:r>
              <a:rPr lang="en-US" b="1" dirty="0" smtClean="0"/>
              <a:t>Block 6 (Library)</a:t>
            </a:r>
            <a:r>
              <a:rPr lang="en-US" dirty="0" smtClean="0"/>
              <a:t> is 951.6 m2.</a:t>
            </a:r>
            <a:endParaRPr lang="en-GB" dirty="0"/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3391" y="2011577"/>
            <a:ext cx="4282786" cy="14815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6554" y="2026858"/>
            <a:ext cx="4291342" cy="14935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102</a:t>
            </a:fld>
            <a:endParaRPr lang="ar-JO"/>
          </a:p>
        </p:txBody>
      </p:sp>
      <p:graphicFrame>
        <p:nvGraphicFramePr>
          <p:cNvPr id="13" name="جدول 12"/>
          <p:cNvGraphicFramePr>
            <a:graphicFrameLocks noGrp="1"/>
          </p:cNvGraphicFramePr>
          <p:nvPr/>
        </p:nvGraphicFramePr>
        <p:xfrm>
          <a:off x="6559550" y="4057649"/>
          <a:ext cx="4737101" cy="2024523"/>
        </p:xfrm>
        <a:graphic>
          <a:graphicData uri="http://schemas.openxmlformats.org/drawingml/2006/table">
            <a:tbl>
              <a:tblPr/>
              <a:tblGrid>
                <a:gridCol w="1020560"/>
                <a:gridCol w="1006386"/>
                <a:gridCol w="992212"/>
                <a:gridCol w="1717943"/>
              </a:tblGrid>
              <a:tr h="25713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BLOCK6 (Librarity)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713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COST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%percent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Cost for 1 MS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</a:tr>
              <a:tr h="24884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Structural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405132.7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26.35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506.4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84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Finish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471411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30.66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589.3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84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Mechanical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5040.0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0.33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84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Electrical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25715.0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1.67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84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Site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630456.3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662.9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84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1537754.9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1922.2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مخطط 13"/>
          <p:cNvGraphicFramePr/>
          <p:nvPr/>
        </p:nvGraphicFramePr>
        <p:xfrm>
          <a:off x="920563" y="3707353"/>
          <a:ext cx="5074023" cy="2986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7"/>
          <p:cNvSpPr txBox="1">
            <a:spLocks/>
          </p:cNvSpPr>
          <p:nvPr/>
        </p:nvSpPr>
        <p:spPr>
          <a:xfrm>
            <a:off x="813817" y="265222"/>
            <a:ext cx="9161349" cy="768085"/>
          </a:xfrm>
          <a:prstGeom prst="rect">
            <a:avLst/>
          </a:prstGeom>
        </p:spPr>
        <p:txBody>
          <a:bodyPr vert="horz" rtlCol="0" anchor="ctr" anchorCtr="0">
            <a:normAutofit/>
          </a:bodyPr>
          <a:lstStyle/>
          <a:p>
            <a:pPr>
              <a:defRPr/>
            </a:pPr>
            <a:r>
              <a:rPr kumimoji="0" lang="en-US" sz="3600" b="0" i="0" u="none" strike="noStrike" kern="1200" cap="none" spc="0" normalizeH="0" baseline="0" noProof="0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</a:t>
            </a:r>
            <a:endParaRPr lang="ko-KR" altLang="en-US" sz="3600" dirty="0" smtClean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947928" y="1196078"/>
            <a:ext cx="62327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total area of the </a:t>
            </a:r>
            <a:r>
              <a:rPr lang="en-US" b="1" dirty="0" smtClean="0"/>
              <a:t>Block 2 (Auditorium)</a:t>
            </a:r>
            <a:r>
              <a:rPr lang="en-US" dirty="0" smtClean="0"/>
              <a:t> is 1963 m2.</a:t>
            </a:r>
            <a:endParaRPr lang="en-GB" dirty="0"/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750" y="1749989"/>
            <a:ext cx="3399738" cy="23465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03850" y="1738336"/>
            <a:ext cx="3294230" cy="23856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54674" y="583553"/>
            <a:ext cx="2482283" cy="35329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103</a:t>
            </a:fld>
            <a:endParaRPr lang="ar-JO"/>
          </a:p>
        </p:txBody>
      </p:sp>
      <p:graphicFrame>
        <p:nvGraphicFramePr>
          <p:cNvPr id="13" name="مخطط 12"/>
          <p:cNvGraphicFramePr/>
          <p:nvPr/>
        </p:nvGraphicFramePr>
        <p:xfrm>
          <a:off x="666750" y="4191000"/>
          <a:ext cx="51435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جدول 13"/>
          <p:cNvGraphicFramePr>
            <a:graphicFrameLocks noGrp="1"/>
          </p:cNvGraphicFramePr>
          <p:nvPr/>
        </p:nvGraphicFramePr>
        <p:xfrm>
          <a:off x="6645275" y="4257674"/>
          <a:ext cx="4841877" cy="2057867"/>
        </p:xfrm>
        <a:graphic>
          <a:graphicData uri="http://schemas.openxmlformats.org/drawingml/2006/table">
            <a:tbl>
              <a:tblPr/>
              <a:tblGrid>
                <a:gridCol w="1043133"/>
                <a:gridCol w="1028646"/>
                <a:gridCol w="1014158"/>
                <a:gridCol w="1755940"/>
              </a:tblGrid>
              <a:tr h="268097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BLOCK 2 (auditorium)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203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COST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%percent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Cost for 1 MS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</a:tr>
              <a:tr h="2535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Structural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432645.1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360.5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5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Finish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256990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10.10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214.2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5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Mechanical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990036.8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38.91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825.0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5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Electrical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51200.0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42.7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5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Site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813574.3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31.97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414.5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5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2544446.2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1856.8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7"/>
          <p:cNvSpPr txBox="1">
            <a:spLocks/>
          </p:cNvSpPr>
          <p:nvPr/>
        </p:nvSpPr>
        <p:spPr>
          <a:xfrm>
            <a:off x="813817" y="265222"/>
            <a:ext cx="9161349" cy="768085"/>
          </a:xfrm>
          <a:prstGeom prst="rect">
            <a:avLst/>
          </a:prstGeom>
        </p:spPr>
        <p:txBody>
          <a:bodyPr vert="horz" rtlCol="0" anchor="ctr" anchorCtr="0">
            <a:normAutofit/>
          </a:bodyPr>
          <a:lstStyle/>
          <a:p>
            <a:pPr>
              <a:defRPr/>
            </a:pPr>
            <a:r>
              <a:rPr kumimoji="0" lang="en-US" sz="3600" b="0" i="0" u="none" strike="noStrike" kern="1200" cap="none" spc="0" normalizeH="0" baseline="0" noProof="0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</a:t>
            </a:r>
            <a:endParaRPr lang="ko-KR" altLang="en-US" sz="3600" dirty="0" smtClean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947928" y="1196078"/>
            <a:ext cx="6053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total area of the </a:t>
            </a:r>
            <a:r>
              <a:rPr lang="en-US" b="1" dirty="0" smtClean="0"/>
              <a:t>Block 4 (Reception)</a:t>
            </a:r>
            <a:r>
              <a:rPr lang="en-US" dirty="0" smtClean="0"/>
              <a:t> is 2765 m2.</a:t>
            </a:r>
            <a:endParaRPr lang="en-GB" dirty="0"/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939" y="1855440"/>
            <a:ext cx="3610841" cy="17938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52450" y="1826447"/>
            <a:ext cx="3473646" cy="18220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2727" y="2083318"/>
            <a:ext cx="3685713" cy="13929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104</a:t>
            </a:fld>
            <a:endParaRPr lang="ar-JO"/>
          </a:p>
        </p:txBody>
      </p:sp>
      <p:graphicFrame>
        <p:nvGraphicFramePr>
          <p:cNvPr id="13" name="جدول 12"/>
          <p:cNvGraphicFramePr>
            <a:graphicFrameLocks noGrp="1"/>
          </p:cNvGraphicFramePr>
          <p:nvPr/>
        </p:nvGraphicFramePr>
        <p:xfrm>
          <a:off x="6588124" y="3872335"/>
          <a:ext cx="4918076" cy="2347489"/>
        </p:xfrm>
        <a:graphic>
          <a:graphicData uri="http://schemas.openxmlformats.org/drawingml/2006/table">
            <a:tbl>
              <a:tblPr/>
              <a:tblGrid>
                <a:gridCol w="1118461"/>
                <a:gridCol w="1102707"/>
                <a:gridCol w="882166"/>
                <a:gridCol w="1814742"/>
              </a:tblGrid>
              <a:tr h="283373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BLOCK 4 (Reception)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7228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COST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%percent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Cost for 1 MS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</a:tr>
              <a:tr h="26350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Structural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581205.2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26.77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484.3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77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Finish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387762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17.86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323.1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77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Mechanical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318254.4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14.66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265.2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77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Electrical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21560.0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0.99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50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Site Work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862314.4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39.72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312.4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50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2171096.5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1809.2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مخطط 13"/>
          <p:cNvGraphicFramePr/>
          <p:nvPr/>
        </p:nvGraphicFramePr>
        <p:xfrm>
          <a:off x="942975" y="3905249"/>
          <a:ext cx="4686300" cy="27813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545336" y="694944"/>
            <a:ext cx="9171432" cy="545896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00" dirty="0" smtClean="0">
                <a:solidFill>
                  <a:schemeClr val="tx1"/>
                </a:solidFill>
                <a:latin typeface="CommercialScript BT" pitchFamily="66" charset="0"/>
              </a:rPr>
              <a:t>Thank </a:t>
            </a:r>
          </a:p>
          <a:p>
            <a:pPr algn="ctr"/>
            <a:r>
              <a:rPr lang="en-US" sz="16600" dirty="0" smtClean="0">
                <a:solidFill>
                  <a:schemeClr val="tx1"/>
                </a:solidFill>
                <a:latin typeface="CommercialScript BT" pitchFamily="66" charset="0"/>
              </a:rPr>
              <a:t>You</a:t>
            </a:r>
            <a:endParaRPr lang="en-GB" sz="16600" dirty="0">
              <a:solidFill>
                <a:schemeClr val="tx1"/>
              </a:solidFill>
              <a:latin typeface="CommercialScript BT" pitchFamily="66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105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11</a:t>
            </a:fld>
            <a:endParaRPr lang="ar-JO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6032" y="1170910"/>
            <a:ext cx="11678698" cy="4452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5303520" y="5816601"/>
            <a:ext cx="1527048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B-B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16280" y="217424"/>
            <a:ext cx="2584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plans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12</a:t>
            </a:fld>
            <a:endParaRPr lang="ar-JO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327" y="1197864"/>
            <a:ext cx="11504397" cy="45079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ربع نص 3"/>
          <p:cNvSpPr txBox="1"/>
          <p:nvPr/>
        </p:nvSpPr>
        <p:spPr>
          <a:xfrm>
            <a:off x="5233416" y="5856225"/>
            <a:ext cx="1834896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C-C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716280" y="217424"/>
            <a:ext cx="2584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plans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13</a:t>
            </a:fld>
            <a:endParaRPr lang="ar-JO"/>
          </a:p>
        </p:txBody>
      </p:sp>
      <p:sp>
        <p:nvSpPr>
          <p:cNvPr id="5" name="مربع نص 4"/>
          <p:cNvSpPr txBox="1"/>
          <p:nvPr/>
        </p:nvSpPr>
        <p:spPr>
          <a:xfrm>
            <a:off x="716280" y="217424"/>
            <a:ext cx="2584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plans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020056" y="6356097"/>
            <a:ext cx="2121408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Eastern elevation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433" y="1026160"/>
            <a:ext cx="11739654" cy="1607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مربع نص 9"/>
          <p:cNvSpPr txBox="1"/>
          <p:nvPr/>
        </p:nvSpPr>
        <p:spPr>
          <a:xfrm>
            <a:off x="4888992" y="2759457"/>
            <a:ext cx="2380488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Northern elevation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8096" y="3166369"/>
            <a:ext cx="10524744" cy="31338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14</a:t>
            </a:fld>
            <a:endParaRPr lang="ar-JO"/>
          </a:p>
        </p:txBody>
      </p:sp>
      <p:sp>
        <p:nvSpPr>
          <p:cNvPr id="3" name="مربع نص 2"/>
          <p:cNvSpPr txBox="1"/>
          <p:nvPr/>
        </p:nvSpPr>
        <p:spPr>
          <a:xfrm>
            <a:off x="716280" y="217424"/>
            <a:ext cx="2584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plans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6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3971" y="825325"/>
            <a:ext cx="9601339" cy="29785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329184" y="1866393"/>
            <a:ext cx="1563624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Western</a:t>
            </a:r>
          </a:p>
          <a:p>
            <a:pPr algn="ctr"/>
            <a:r>
              <a:rPr lang="en-GB" dirty="0" smtClean="0"/>
              <a:t>elevation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4898136" y="5904993"/>
            <a:ext cx="248107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Southern elevation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325" y="4173728"/>
            <a:ext cx="12005139" cy="15046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15</a:t>
            </a:fld>
            <a:endParaRPr lang="ar-JO"/>
          </a:p>
        </p:txBody>
      </p:sp>
      <p:pic>
        <p:nvPicPr>
          <p:cNvPr id="1026" name="Picture 2" descr="لا يتوفر وصف للصورة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073" y="954024"/>
            <a:ext cx="5330951" cy="29264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لا يتوفر وصف للصورة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81471" y="957549"/>
            <a:ext cx="5218382" cy="29195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لا يتوفر وصف للصورة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928" y="3989832"/>
            <a:ext cx="5330952" cy="27828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ربع نص 6"/>
          <p:cNvSpPr txBox="1"/>
          <p:nvPr/>
        </p:nvSpPr>
        <p:spPr>
          <a:xfrm>
            <a:off x="716280" y="226568"/>
            <a:ext cx="4166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Rendering For Project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2" name="Picture 8" descr="ربما تحتوي الصورة على: ‏‏‏سماء‏ و‏نشاطات في أماكن مفتوحة‏‏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72455" y="3983736"/>
            <a:ext cx="5221097" cy="27889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3012621" y="3142734"/>
            <a:ext cx="56813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/>
              <a:t>Environmental Aspect </a:t>
            </a:r>
            <a:endParaRPr lang="en-US" sz="1400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16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2032000" y="1397000"/>
          <a:ext cx="8128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مستطيل 2"/>
          <p:cNvSpPr/>
          <p:nvPr/>
        </p:nvSpPr>
        <p:spPr>
          <a:xfrm>
            <a:off x="721360" y="501134"/>
            <a:ext cx="1059688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17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21360" y="446270"/>
            <a:ext cx="1059688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properties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صورة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1080344"/>
            <a:ext cx="3124581" cy="1977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صورة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96075" y="1158067"/>
            <a:ext cx="4255388" cy="17375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599" y="3291355"/>
            <a:ext cx="4276725" cy="14901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38526" y="3093236"/>
            <a:ext cx="3040380" cy="1907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>
            <a:extLst>
              <a:ext uri="{FF2B5EF4-FFF2-40B4-BE49-F238E27FC236}">
                <a16:creationId xmlns="" xmlns:a16="http://schemas.microsoft.com/office/drawing/2014/main" id="{FDF247F8-DC29-4820-B49F-1E432E3C2A08}"/>
              </a:ext>
            </a:extLst>
          </p:cNvPr>
          <p:cNvSpPr/>
          <p:nvPr/>
        </p:nvSpPr>
        <p:spPr>
          <a:xfrm>
            <a:off x="551160" y="1925643"/>
            <a:ext cx="2309769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en-US" sz="2000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 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526773" y="3951089"/>
            <a:ext cx="226857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en-US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Roof</a:t>
            </a:r>
            <a:r>
              <a:rPr lang="ar-JO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material </a:t>
            </a:r>
            <a:endParaRPr lang="en-US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18</a:t>
            </a:fld>
            <a:endParaRPr lang="ar-JO"/>
          </a:p>
        </p:txBody>
      </p:sp>
      <p:pic>
        <p:nvPicPr>
          <p:cNvPr id="12" name="Picture 7">
            <a:extLst>
              <a:ext uri="{FF2B5EF4-FFF2-40B4-BE49-F238E27FC236}">
                <a16:creationId xmlns:a16="http://schemas.microsoft.com/office/drawing/2014/main" xmlns="" id="{6AA968A3-E71F-4C27-9E05-AC6ED8EBFDB1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1876" y="5097673"/>
            <a:ext cx="3202474" cy="15412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8">
            <a:extLst>
              <a:ext uri="{FF2B5EF4-FFF2-40B4-BE49-F238E27FC236}">
                <a16:creationId xmlns:a16="http://schemas.microsoft.com/office/drawing/2014/main" xmlns="" id="{DDFB0476-E723-4C03-BCBE-0D61AFFCA969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9085" y="5114925"/>
            <a:ext cx="3576065" cy="15582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مستطيل 13"/>
          <p:cNvSpPr/>
          <p:nvPr/>
        </p:nvSpPr>
        <p:spPr>
          <a:xfrm>
            <a:off x="517248" y="5598914"/>
            <a:ext cx="229262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en-US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Window Glass  </a:t>
            </a:r>
            <a:endParaRPr lang="en-US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05037"/>
          </a:xfrm>
        </p:spPr>
        <p:txBody>
          <a:bodyPr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Shading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19</a:t>
            </a:fld>
            <a:endParaRPr lang="ar-JO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55577" y="2069339"/>
            <a:ext cx="5018087" cy="4129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02614" y="2374391"/>
            <a:ext cx="4286435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مربع نص 6"/>
          <p:cNvSpPr txBox="1"/>
          <p:nvPr/>
        </p:nvSpPr>
        <p:spPr>
          <a:xfrm>
            <a:off x="1331976" y="1752600"/>
            <a:ext cx="343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Shading in Winter  at 8:00AM</a:t>
            </a:r>
            <a:endParaRPr lang="en-US" dirty="0"/>
          </a:p>
        </p:txBody>
      </p:sp>
      <p:sp>
        <p:nvSpPr>
          <p:cNvPr id="8" name="مستطيل 7"/>
          <p:cNvSpPr/>
          <p:nvPr/>
        </p:nvSpPr>
        <p:spPr>
          <a:xfrm>
            <a:off x="6400637" y="1741670"/>
            <a:ext cx="3634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Shading in Summer  at 8:00AM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440" y="452120"/>
            <a:ext cx="1091184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b="1" dirty="0" smtClean="0">
                <a:latin typeface="Algerian" panose="04020705040A02060702" pitchFamily="82" charset="0"/>
              </a:rPr>
              <a:t>contents</a:t>
            </a:r>
            <a:endParaRPr lang="ar-JO" sz="8000" b="1" dirty="0">
              <a:latin typeface="Algerian" panose="04020705040A02060702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10515600" cy="351739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Architectural aspect</a:t>
            </a:r>
          </a:p>
          <a:p>
            <a:r>
              <a:rPr lang="en-US" dirty="0" smtClean="0"/>
              <a:t>Environmental aspect</a:t>
            </a:r>
          </a:p>
          <a:p>
            <a:r>
              <a:rPr lang="en-US" dirty="0" smtClean="0"/>
              <a:t>Structural design concept</a:t>
            </a:r>
          </a:p>
          <a:p>
            <a:r>
              <a:rPr lang="en-US" dirty="0" smtClean="0"/>
              <a:t>Electrical aspect  </a:t>
            </a:r>
          </a:p>
          <a:p>
            <a:r>
              <a:rPr lang="en-US" dirty="0" smtClean="0"/>
              <a:t>Mechanical aspect</a:t>
            </a:r>
          </a:p>
          <a:p>
            <a:r>
              <a:rPr lang="en-US" dirty="0" smtClean="0"/>
              <a:t>System integration </a:t>
            </a:r>
          </a:p>
          <a:p>
            <a:r>
              <a:rPr lang="en-US" dirty="0" smtClean="0"/>
              <a:t>Cost Estimation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2</a:t>
            </a:fld>
            <a:endParaRPr lang="ar-JO"/>
          </a:p>
        </p:txBody>
      </p:sp>
    </p:spTree>
    <p:extLst>
      <p:ext uri="{BB962C8B-B14F-4D97-AF65-F5344CB8AC3E}">
        <p14:creationId xmlns="" xmlns:p14="http://schemas.microsoft.com/office/powerpoint/2010/main" val="414317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Shading</a:t>
            </a:r>
            <a:endParaRPr lang="en-US" dirty="0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20</a:t>
            </a:fld>
            <a:endParaRPr lang="ar-JO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166" y="2409113"/>
            <a:ext cx="4968874" cy="3718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1853" y="2387600"/>
            <a:ext cx="4550131" cy="383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ستطيل 5"/>
          <p:cNvSpPr/>
          <p:nvPr/>
        </p:nvSpPr>
        <p:spPr>
          <a:xfrm>
            <a:off x="6302256" y="1720334"/>
            <a:ext cx="3698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Shading in Summer  at 12:00PM</a:t>
            </a:r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049536" y="1811774"/>
            <a:ext cx="3530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Shading in Winter at 12:00PM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21</a:t>
            </a:fld>
            <a:endParaRPr lang="ar-JO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0325" y="1280160"/>
            <a:ext cx="5657939" cy="22585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12037" y="3842736"/>
            <a:ext cx="5665663" cy="21465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89251" y="1326132"/>
            <a:ext cx="3898392" cy="21116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عنوان 1"/>
          <p:cNvSpPr txBox="1">
            <a:spLocks/>
          </p:cNvSpPr>
          <p:nvPr/>
        </p:nvSpPr>
        <p:spPr>
          <a:xfrm>
            <a:off x="1097280" y="286603"/>
            <a:ext cx="10058400" cy="865541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-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Solar Radiation</a:t>
            </a:r>
            <a:endParaRPr kumimoji="0" lang="en-US" sz="4800" b="0" i="0" u="none" strike="noStrike" kern="1200" cap="none" spc="-5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صورة 9" descr="after 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1571" y="3787383"/>
            <a:ext cx="4104044" cy="2319041"/>
          </a:xfrm>
          <a:prstGeom prst="rect">
            <a:avLst/>
          </a:prstGeom>
        </p:spPr>
      </p:pic>
      <p:sp>
        <p:nvSpPr>
          <p:cNvPr id="11" name="Rectangle 9">
            <a:extLst>
              <a:ext uri="{FF2B5EF4-FFF2-40B4-BE49-F238E27FC236}">
                <a16:creationId xmlns="" xmlns:a16="http://schemas.microsoft.com/office/drawing/2014/main" id="{FDF247F8-DC29-4820-B49F-1E432E3C2A08}"/>
              </a:ext>
            </a:extLst>
          </p:cNvPr>
          <p:cNvSpPr/>
          <p:nvPr/>
        </p:nvSpPr>
        <p:spPr>
          <a:xfrm>
            <a:off x="514350" y="2126049"/>
            <a:ext cx="1638300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en-US" sz="20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Before Treatment</a:t>
            </a:r>
            <a:endParaRPr lang="en-US" sz="200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9">
            <a:extLst>
              <a:ext uri="{FF2B5EF4-FFF2-40B4-BE49-F238E27FC236}">
                <a16:creationId xmlns="" xmlns:a16="http://schemas.microsoft.com/office/drawing/2014/main" id="{FDF247F8-DC29-4820-B49F-1E432E3C2A08}"/>
              </a:ext>
            </a:extLst>
          </p:cNvPr>
          <p:cNvSpPr/>
          <p:nvPr/>
        </p:nvSpPr>
        <p:spPr>
          <a:xfrm>
            <a:off x="533400" y="4418907"/>
            <a:ext cx="1552575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en-US" sz="20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After Treatment</a:t>
            </a:r>
            <a:endParaRPr lang="en-US" sz="200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22</a:t>
            </a:fld>
            <a:endParaRPr lang="ar-JO"/>
          </a:p>
        </p:txBody>
      </p:sp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0" y="500063"/>
            <a:ext cx="10972800" cy="581025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latin typeface="+mn-lt"/>
                <a:cs typeface="Times New Roman" pitchFamily="18" charset="0"/>
              </a:rPr>
              <a:t>Daylight Factor</a:t>
            </a:r>
            <a:endParaRPr lang="en-US" sz="3200" dirty="0">
              <a:latin typeface="+mn-lt"/>
              <a:cs typeface="Times New Roman" pitchFamily="18" charset="0"/>
            </a:endParaRPr>
          </a:p>
        </p:txBody>
      </p:sp>
      <p:pic>
        <p:nvPicPr>
          <p:cNvPr id="4" name="عنصر نائب للمحتوى 3" descr="GF illum Zones.png"/>
          <p:cNvPicPr>
            <a:picLocks noGrp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3920617" y="1359345"/>
            <a:ext cx="5921375" cy="24082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4" descr="GF lighting After treatmant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3822192" y="3948626"/>
            <a:ext cx="5998464" cy="22967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5" descr="DF GF illu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10152888" y="1178420"/>
            <a:ext cx="1642872" cy="24883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6" descr="value of lighting GF.PNG"/>
          <p:cNvPicPr/>
          <p:nvPr/>
        </p:nvPicPr>
        <p:blipFill>
          <a:blip r:embed="rId5"/>
          <a:stretch>
            <a:fillRect/>
          </a:stretch>
        </p:blipFill>
        <p:spPr>
          <a:xfrm>
            <a:off x="10176256" y="3872108"/>
            <a:ext cx="1619504" cy="22818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9">
            <a:extLst>
              <a:ext uri="{FF2B5EF4-FFF2-40B4-BE49-F238E27FC236}">
                <a16:creationId xmlns="" xmlns:a16="http://schemas.microsoft.com/office/drawing/2014/main" id="{FDF247F8-DC29-4820-B49F-1E432E3C2A08}"/>
              </a:ext>
            </a:extLst>
          </p:cNvPr>
          <p:cNvSpPr/>
          <p:nvPr/>
        </p:nvSpPr>
        <p:spPr>
          <a:xfrm>
            <a:off x="515727" y="2145099"/>
            <a:ext cx="2684673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685800" indent="-685800" algn="ctr">
              <a:buFont typeface="Wingdings" pitchFamily="2" charset="2"/>
              <a:buChar char="ü"/>
            </a:pPr>
            <a:r>
              <a:rPr lang="en-US" sz="20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Treatment</a:t>
            </a:r>
            <a:endParaRPr lang="en-US" sz="200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DF247F8-DC29-4820-B49F-1E432E3C2A08}"/>
              </a:ext>
            </a:extLst>
          </p:cNvPr>
          <p:cNvSpPr/>
          <p:nvPr/>
        </p:nvSpPr>
        <p:spPr>
          <a:xfrm>
            <a:off x="476103" y="4418907"/>
            <a:ext cx="2684673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685800" indent="-685800" algn="ctr">
              <a:buFont typeface="Wingdings" pitchFamily="2" charset="2"/>
              <a:buChar char="ü"/>
            </a:pPr>
            <a:r>
              <a:rPr lang="en-US" sz="20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Treatment</a:t>
            </a:r>
            <a:endParaRPr lang="en-US" sz="200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9">
            <a:extLst>
              <a:ext uri="{FF2B5EF4-FFF2-40B4-BE49-F238E27FC236}">
                <a16:creationId xmlns="" xmlns:a16="http://schemas.microsoft.com/office/drawing/2014/main" id="{FDF247F8-DC29-4820-B49F-1E432E3C2A08}"/>
              </a:ext>
            </a:extLst>
          </p:cNvPr>
          <p:cNvSpPr/>
          <p:nvPr/>
        </p:nvSpPr>
        <p:spPr>
          <a:xfrm>
            <a:off x="375519" y="1044771"/>
            <a:ext cx="2349393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685800" indent="-685800">
              <a:buFont typeface="Wingdings" panose="05000000000000000000" pitchFamily="2" charset="2"/>
              <a:buChar char="v"/>
            </a:pPr>
            <a:r>
              <a:rPr lang="en-US" sz="20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  <a:endParaRPr lang="en-US" sz="200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FF illum zones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241518" y="1267572"/>
            <a:ext cx="6772917" cy="22145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4" descr="DF FF illum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0228071" y="925560"/>
            <a:ext cx="1593877" cy="27146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5" descr="FF lighting after treatmant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3209544" y="3839340"/>
            <a:ext cx="6839712" cy="22779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6" descr="value of lighting FF.PNG"/>
          <p:cNvPicPr/>
          <p:nvPr/>
        </p:nvPicPr>
        <p:blipFill>
          <a:blip r:embed="rId5"/>
          <a:stretch>
            <a:fillRect/>
          </a:stretch>
        </p:blipFill>
        <p:spPr>
          <a:xfrm>
            <a:off x="10231144" y="3704848"/>
            <a:ext cx="1594696" cy="25679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23</a:t>
            </a:fld>
            <a:endParaRPr lang="ar-JO"/>
          </a:p>
        </p:txBody>
      </p:sp>
      <p:sp>
        <p:nvSpPr>
          <p:cNvPr id="9" name="Rectangle 9">
            <a:extLst>
              <a:ext uri="{FF2B5EF4-FFF2-40B4-BE49-F238E27FC236}">
                <a16:creationId xmlns="" xmlns:a16="http://schemas.microsoft.com/office/drawing/2014/main" id="{FDF247F8-DC29-4820-B49F-1E432E3C2A08}"/>
              </a:ext>
            </a:extLst>
          </p:cNvPr>
          <p:cNvSpPr/>
          <p:nvPr/>
        </p:nvSpPr>
        <p:spPr>
          <a:xfrm>
            <a:off x="320040" y="2373699"/>
            <a:ext cx="251459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685800" indent="-685800" algn="ctr">
              <a:buFont typeface="Wingdings" pitchFamily="2" charset="2"/>
              <a:buChar char="ü"/>
            </a:pPr>
            <a:r>
              <a:rPr lang="en-US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Treatment</a:t>
            </a:r>
            <a:endParaRPr lang="en-US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DF247F8-DC29-4820-B49F-1E432E3C2A08}"/>
              </a:ext>
            </a:extLst>
          </p:cNvPr>
          <p:cNvSpPr/>
          <p:nvPr/>
        </p:nvSpPr>
        <p:spPr>
          <a:xfrm>
            <a:off x="356617" y="4702371"/>
            <a:ext cx="240487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685800" indent="-685800" algn="ctr">
              <a:buFont typeface="Wingdings" pitchFamily="2" charset="2"/>
              <a:buChar char="ü"/>
            </a:pPr>
            <a:r>
              <a:rPr lang="en-US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Treatment</a:t>
            </a:r>
            <a:endParaRPr lang="en-US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9">
            <a:extLst>
              <a:ext uri="{FF2B5EF4-FFF2-40B4-BE49-F238E27FC236}">
                <a16:creationId xmlns="" xmlns:a16="http://schemas.microsoft.com/office/drawing/2014/main" id="{FDF247F8-DC29-4820-B49F-1E432E3C2A08}"/>
              </a:ext>
            </a:extLst>
          </p:cNvPr>
          <p:cNvSpPr/>
          <p:nvPr/>
        </p:nvSpPr>
        <p:spPr>
          <a:xfrm>
            <a:off x="375519" y="1044771"/>
            <a:ext cx="2349393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685800" indent="-685800">
              <a:buFont typeface="Wingdings" panose="05000000000000000000" pitchFamily="2" charset="2"/>
              <a:buChar char="v"/>
            </a:pPr>
            <a:r>
              <a:rPr lang="en-US" sz="20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  <a:endParaRPr lang="en-US" sz="200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SF illum Zones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618232" y="996696"/>
            <a:ext cx="7955280" cy="24505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صورة 2" descr="DF FF illum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0595891" y="996696"/>
            <a:ext cx="1596109" cy="24597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صورة 3" descr="SF lighting After treatmant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2624328" y="3621024"/>
            <a:ext cx="7936992" cy="2651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4" descr="SF value of lighting.PNG"/>
          <p:cNvPicPr/>
          <p:nvPr/>
        </p:nvPicPr>
        <p:blipFill>
          <a:blip r:embed="rId5"/>
          <a:stretch>
            <a:fillRect/>
          </a:stretch>
        </p:blipFill>
        <p:spPr>
          <a:xfrm>
            <a:off x="10599445" y="3630168"/>
            <a:ext cx="1592555" cy="26558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24</a:t>
            </a:fld>
            <a:endParaRPr lang="ar-JO"/>
          </a:p>
        </p:txBody>
      </p:sp>
      <p:sp>
        <p:nvSpPr>
          <p:cNvPr id="7" name="Rectangle 9">
            <a:extLst>
              <a:ext uri="{FF2B5EF4-FFF2-40B4-BE49-F238E27FC236}">
                <a16:creationId xmlns="" xmlns:a16="http://schemas.microsoft.com/office/drawing/2014/main" id="{FDF247F8-DC29-4820-B49F-1E432E3C2A08}"/>
              </a:ext>
            </a:extLst>
          </p:cNvPr>
          <p:cNvSpPr/>
          <p:nvPr/>
        </p:nvSpPr>
        <p:spPr>
          <a:xfrm>
            <a:off x="451719" y="2254827"/>
            <a:ext cx="1998873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685800" indent="-685800" algn="ctr">
              <a:buFont typeface="Wingdings" pitchFamily="2" charset="2"/>
              <a:buChar char="ü"/>
            </a:pPr>
            <a:r>
              <a:rPr lang="en-US" sz="20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Treatment</a:t>
            </a:r>
            <a:endParaRPr lang="en-US" sz="200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9">
            <a:extLst>
              <a:ext uri="{FF2B5EF4-FFF2-40B4-BE49-F238E27FC236}">
                <a16:creationId xmlns="" xmlns:a16="http://schemas.microsoft.com/office/drawing/2014/main" id="{FDF247F8-DC29-4820-B49F-1E432E3C2A08}"/>
              </a:ext>
            </a:extLst>
          </p:cNvPr>
          <p:cNvSpPr/>
          <p:nvPr/>
        </p:nvSpPr>
        <p:spPr>
          <a:xfrm>
            <a:off x="466959" y="4638363"/>
            <a:ext cx="1983633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685800" indent="-685800" algn="ctr">
              <a:buFont typeface="Wingdings" pitchFamily="2" charset="2"/>
              <a:buChar char="ü"/>
            </a:pPr>
            <a:r>
              <a:rPr lang="en-US" sz="20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Treatment</a:t>
            </a:r>
            <a:endParaRPr lang="en-US" sz="200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9">
            <a:extLst>
              <a:ext uri="{FF2B5EF4-FFF2-40B4-BE49-F238E27FC236}">
                <a16:creationId xmlns="" xmlns:a16="http://schemas.microsoft.com/office/drawing/2014/main" id="{FDF247F8-DC29-4820-B49F-1E432E3C2A08}"/>
              </a:ext>
            </a:extLst>
          </p:cNvPr>
          <p:cNvSpPr/>
          <p:nvPr/>
        </p:nvSpPr>
        <p:spPr>
          <a:xfrm>
            <a:off x="220071" y="925899"/>
            <a:ext cx="2349393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685800" indent="-685800">
              <a:buFont typeface="Wingdings" panose="05000000000000000000" pitchFamily="2" charset="2"/>
              <a:buChar char="v"/>
            </a:pPr>
            <a:r>
              <a:rPr lang="en-US" sz="20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  <a:endParaRPr lang="en-US" sz="200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لواجهه الجنوبيه للمكتبه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123921" y="1595864"/>
            <a:ext cx="3310919" cy="23360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صورة 2" descr="قيم التظليل للواجهه الجنوبيه للمكتبه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7067649" y="2685617"/>
            <a:ext cx="3725596" cy="26542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5568" y="4095754"/>
            <a:ext cx="3340876" cy="21067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مربع نص 9"/>
          <p:cNvSpPr txBox="1"/>
          <p:nvPr/>
        </p:nvSpPr>
        <p:spPr>
          <a:xfrm>
            <a:off x="528320" y="1105408"/>
            <a:ext cx="455574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Treatment of south elevation( Solar Pergola)</a:t>
            </a:r>
            <a:endParaRPr lang="en-US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7321296" y="1869440"/>
            <a:ext cx="312115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Effective Shading Coefficient of south elevation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25</a:t>
            </a:fld>
            <a:endParaRPr lang="ar-JO"/>
          </a:p>
        </p:txBody>
      </p:sp>
      <p:sp>
        <p:nvSpPr>
          <p:cNvPr id="8" name="مربع نص 7"/>
          <p:cNvSpPr txBox="1"/>
          <p:nvPr/>
        </p:nvSpPr>
        <p:spPr>
          <a:xfrm>
            <a:off x="817880" y="270256"/>
            <a:ext cx="498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Treatment used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شباك الواجهه الشرقيه للمعرض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280160" y="1373124"/>
            <a:ext cx="2907792" cy="20375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صورة 2" descr="قيم التظليل لشباك الواجهه الشرقيه للمعرض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5764784" y="860536"/>
            <a:ext cx="3667760" cy="24841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صورة 3" descr="main door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1296543" y="4212844"/>
            <a:ext cx="2927985" cy="20325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4" descr="value of main door.PNG"/>
          <p:cNvPicPr/>
          <p:nvPr/>
        </p:nvPicPr>
        <p:blipFill>
          <a:blip r:embed="rId5"/>
          <a:stretch>
            <a:fillRect/>
          </a:stretch>
        </p:blipFill>
        <p:spPr>
          <a:xfrm>
            <a:off x="5768848" y="3572510"/>
            <a:ext cx="3658616" cy="26362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مربع نص 10"/>
          <p:cNvSpPr txBox="1"/>
          <p:nvPr/>
        </p:nvSpPr>
        <p:spPr>
          <a:xfrm>
            <a:off x="589280" y="840740"/>
            <a:ext cx="434848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Treatment of East and West elevation</a:t>
            </a:r>
            <a:endParaRPr lang="en-US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9530080" y="1565656"/>
            <a:ext cx="230632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Effective Shading Coefficient of East elevation</a:t>
            </a:r>
            <a:endParaRPr lang="en-US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9578848" y="4432808"/>
            <a:ext cx="230632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Effective Shading Coefficient of south elevation</a:t>
            </a:r>
            <a:endParaRPr lang="en-US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680720" y="3743452"/>
            <a:ext cx="434848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Treatment of South elevation</a:t>
            </a:r>
            <a:endParaRPr lang="en-US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26</a:t>
            </a:fld>
            <a:endParaRPr lang="ar-JO"/>
          </a:p>
        </p:txBody>
      </p:sp>
      <p:sp>
        <p:nvSpPr>
          <p:cNvPr id="15" name="مربع نص 14"/>
          <p:cNvSpPr txBox="1"/>
          <p:nvPr/>
        </p:nvSpPr>
        <p:spPr>
          <a:xfrm>
            <a:off x="817880" y="270256"/>
            <a:ext cx="498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Treatment used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لشباك الكبير في المعرض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292351" y="1344168"/>
            <a:ext cx="2868169" cy="21122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صورة 2" descr="قيم التظليل في للشباك الكبير في المعرض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5757672" y="713232"/>
            <a:ext cx="3301365" cy="27574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صورة 3" descr="شباك المعرض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1287445" y="4096512"/>
            <a:ext cx="2882219" cy="21945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4" descr="قيم التظليل للمغرض.PNG"/>
          <p:cNvPicPr/>
          <p:nvPr/>
        </p:nvPicPr>
        <p:blipFill>
          <a:blip r:embed="rId5"/>
          <a:stretch>
            <a:fillRect/>
          </a:stretch>
        </p:blipFill>
        <p:spPr>
          <a:xfrm>
            <a:off x="5760720" y="3608070"/>
            <a:ext cx="3319272" cy="26647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مربع نص 10"/>
          <p:cNvSpPr txBox="1"/>
          <p:nvPr/>
        </p:nvSpPr>
        <p:spPr>
          <a:xfrm>
            <a:off x="753872" y="828040"/>
            <a:ext cx="389128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Treatment of south elevation</a:t>
            </a:r>
            <a:endParaRPr lang="en-US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9274048" y="1492504"/>
            <a:ext cx="230632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Effective Shading Coefficient of South elevation</a:t>
            </a:r>
            <a:endParaRPr lang="en-US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9286240" y="4460240"/>
            <a:ext cx="230632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Effective Shading Coefficient of south elevation</a:t>
            </a:r>
            <a:endParaRPr lang="en-US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764032" y="3575304"/>
            <a:ext cx="394512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Treatment of South elevation</a:t>
            </a:r>
            <a:endParaRPr lang="en-US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27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748792" y="373118"/>
            <a:ext cx="1059688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GB" sz="3200" dirty="0" smtClean="0"/>
              <a:t>Acoustical  Analysis</a:t>
            </a:r>
            <a:endParaRPr lang="en-GB" sz="3200" dirty="0"/>
          </a:p>
        </p:txBody>
      </p:sp>
      <p:pic>
        <p:nvPicPr>
          <p:cNvPr id="11" name="صورة 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7696" y="521208"/>
            <a:ext cx="3029712" cy="27249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صورة 11" descr="Ref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058" y="1866455"/>
            <a:ext cx="4981024" cy="4433761"/>
          </a:xfrm>
          <a:prstGeom prst="rect">
            <a:avLst/>
          </a:prstGeom>
        </p:spPr>
      </p:pic>
      <p:pic>
        <p:nvPicPr>
          <p:cNvPr id="14" name="صورة 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15984" y="3486912"/>
            <a:ext cx="3026664" cy="27492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مستطيل 16"/>
          <p:cNvSpPr/>
          <p:nvPr/>
        </p:nvSpPr>
        <p:spPr>
          <a:xfrm>
            <a:off x="726255" y="1082522"/>
            <a:ext cx="359521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STC (Sound Transmission Class 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Internal Wall</a:t>
            </a:r>
            <a:endParaRPr lang="en-GB" b="1" dirty="0" smtClean="0">
              <a:solidFill>
                <a:srgbClr val="813D0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07025" y="3759200"/>
            <a:ext cx="2951788" cy="22497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02513" y="860552"/>
            <a:ext cx="2631701" cy="22666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" name="عنصر نائب لرقم الشريحة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28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64652" y="1886041"/>
            <a:ext cx="3810000" cy="36643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4" descr="Block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29517"/>
            <a:ext cx="3933770" cy="3156883"/>
          </a:xfrm>
          <a:prstGeom prst="rect">
            <a:avLst/>
          </a:prstGeom>
        </p:spPr>
      </p:pic>
      <p:sp>
        <p:nvSpPr>
          <p:cNvPr id="8" name="مستطيل 7"/>
          <p:cNvSpPr/>
          <p:nvPr/>
        </p:nvSpPr>
        <p:spPr>
          <a:xfrm>
            <a:off x="825031" y="1061966"/>
            <a:ext cx="6433019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STC (Sound Transmission Class ) for</a:t>
            </a:r>
            <a:endParaRPr lang="en-US" dirty="0" smtClean="0"/>
          </a:p>
          <a:p>
            <a:r>
              <a:rPr lang="en-US" b="1" dirty="0" smtClean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 </a:t>
            </a:r>
            <a:r>
              <a:rPr lang="en-US" b="1" dirty="0" smtClean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OITC (Outdoor–Indoor Transmission Class)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32936" y="4231330"/>
            <a:ext cx="4278376" cy="181588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(55 - 60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dBA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Where the outdoor background noise level is between 55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dBA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and 60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dBA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Since the amount of (background noise level) is 55dBA so that OITC rating not less than 55 – 25= 30dB this value is less than the actual OITC value of the wall 50dB, so its acceptable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صورة 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51808" y="1874520"/>
            <a:ext cx="3967480" cy="212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29</a:t>
            </a:fld>
            <a:endParaRPr lang="ar-JO"/>
          </a:p>
        </p:txBody>
      </p:sp>
      <p:sp>
        <p:nvSpPr>
          <p:cNvPr id="12" name="مستطيل 11"/>
          <p:cNvSpPr/>
          <p:nvPr/>
        </p:nvSpPr>
        <p:spPr>
          <a:xfrm>
            <a:off x="748792" y="373118"/>
            <a:ext cx="1059688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GB" sz="3200" dirty="0" smtClean="0"/>
              <a:t>Acoustical  Analysis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960" y="716280"/>
            <a:ext cx="1091184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b="1" smtClean="0">
                <a:latin typeface="Algerian" panose="04020705040A02060702" pitchFamily="82" charset="0"/>
              </a:rPr>
              <a:t>Introduction</a:t>
            </a:r>
            <a:endParaRPr lang="ar-JO" sz="8000" b="1" dirty="0">
              <a:latin typeface="Algerian" panose="04020705040A02060702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8480" y="2359152"/>
            <a:ext cx="10911840" cy="3320288"/>
          </a:xfrm>
        </p:spPr>
        <p:txBody>
          <a:bodyPr/>
          <a:lstStyle/>
          <a:p>
            <a:r>
              <a:rPr lang="en-US" dirty="0" smtClean="0"/>
              <a:t>Scientific Research Center</a:t>
            </a:r>
          </a:p>
          <a:p>
            <a:r>
              <a:rPr lang="en-US" dirty="0" smtClean="0"/>
              <a:t>located near the villages of Beit </a:t>
            </a:r>
            <a:r>
              <a:rPr lang="en-US" dirty="0" err="1" smtClean="0"/>
              <a:t>Furik</a:t>
            </a:r>
            <a:r>
              <a:rPr lang="en-US" dirty="0" smtClean="0"/>
              <a:t> and Beit Dajan east of Nablus city.</a:t>
            </a:r>
          </a:p>
          <a:p>
            <a:r>
              <a:rPr lang="en-US" dirty="0" smtClean="0"/>
              <a:t>It consist of three floor</a:t>
            </a:r>
          </a:p>
          <a:p>
            <a:r>
              <a:rPr lang="en-US" dirty="0" smtClean="0"/>
              <a:t>Floor area: 5000m2</a:t>
            </a:r>
          </a:p>
          <a:p>
            <a:r>
              <a:rPr lang="en-US" dirty="0" smtClean="0"/>
              <a:t>Total area of building : 16000m2</a:t>
            </a:r>
          </a:p>
          <a:p>
            <a:r>
              <a:rPr lang="en-US" dirty="0" smtClean="0"/>
              <a:t>Area of Site : 20 </a:t>
            </a:r>
            <a:r>
              <a:rPr lang="en-US" dirty="0" err="1" smtClean="0"/>
              <a:t>donum</a:t>
            </a:r>
            <a:r>
              <a:rPr lang="en-US" dirty="0" smtClean="0"/>
              <a:t>. </a:t>
            </a:r>
          </a:p>
          <a:p>
            <a:endParaRPr lang="en-US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3</a:t>
            </a:fld>
            <a:endParaRPr lang="ar-JO"/>
          </a:p>
        </p:txBody>
      </p:sp>
    </p:spTree>
    <p:extLst>
      <p:ext uri="{BB962C8B-B14F-4D97-AF65-F5344CB8AC3E}">
        <p14:creationId xmlns="" xmlns:p14="http://schemas.microsoft.com/office/powerpoint/2010/main" val="15326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0">
            <a:extLst>
              <a:ext uri="{FF2B5EF4-FFF2-40B4-BE49-F238E27FC236}">
                <a16:creationId xmlns="" xmlns:a16="http://schemas.microsoft.com/office/drawing/2014/main" id="{D070A980-7339-43BA-8A75-B2AC459986FA}"/>
              </a:ext>
            </a:extLst>
          </p:cNvPr>
          <p:cNvSpPr txBox="1"/>
          <p:nvPr/>
        </p:nvSpPr>
        <p:spPr>
          <a:xfrm>
            <a:off x="4043283" y="193040"/>
            <a:ext cx="4074557" cy="8331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50800" tIns="25400" rIns="50800" bIns="254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Auditorium</a:t>
            </a:r>
          </a:p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(0.6 – 1.3 Sec) </a:t>
            </a:r>
            <a:endParaRPr lang="en-US" sz="2000" b="1" kern="12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صورة 6" descr="RT60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296314" y="1548245"/>
            <a:ext cx="2070966" cy="4009275"/>
          </a:xfrm>
          <a:prstGeom prst="rect">
            <a:avLst/>
          </a:prstGeom>
        </p:spPr>
      </p:pic>
      <p:pic>
        <p:nvPicPr>
          <p:cNvPr id="8" name="صورة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30792" y="1436947"/>
            <a:ext cx="3353447" cy="1407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صورة 8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41910" y="1574800"/>
            <a:ext cx="2465299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صورة 9" descr="85148186_1288131951372521_4363327172304175104_n.png"/>
          <p:cNvPicPr/>
          <p:nvPr/>
        </p:nvPicPr>
        <p:blipFill>
          <a:blip r:embed="rId6"/>
          <a:stretch>
            <a:fillRect/>
          </a:stretch>
        </p:blipFill>
        <p:spPr>
          <a:xfrm>
            <a:off x="8116800" y="3549765"/>
            <a:ext cx="3292879" cy="1144155"/>
          </a:xfrm>
          <a:prstGeom prst="rect">
            <a:avLst/>
          </a:prstGeom>
        </p:spPr>
      </p:pic>
      <p:pic>
        <p:nvPicPr>
          <p:cNvPr id="11" name="صورة 10" descr="85252736_134358721227448_4643130083886759936_n.png"/>
          <p:cNvPicPr/>
          <p:nvPr/>
        </p:nvPicPr>
        <p:blipFill>
          <a:blip r:embed="rId7"/>
          <a:stretch>
            <a:fillRect/>
          </a:stretch>
        </p:blipFill>
        <p:spPr>
          <a:xfrm>
            <a:off x="2646091" y="3590774"/>
            <a:ext cx="3259917" cy="1137689"/>
          </a:xfrm>
          <a:prstGeom prst="rect">
            <a:avLst/>
          </a:prstGeom>
        </p:spPr>
      </p:pic>
      <p:pic>
        <p:nvPicPr>
          <p:cNvPr id="12" name="صورة 11" descr="87745811_186565055907724_9100760805137186816_n.png"/>
          <p:cNvPicPr/>
          <p:nvPr/>
        </p:nvPicPr>
        <p:blipFill>
          <a:blip r:embed="rId8"/>
          <a:stretch>
            <a:fillRect/>
          </a:stretch>
        </p:blipFill>
        <p:spPr>
          <a:xfrm>
            <a:off x="5680420" y="5157247"/>
            <a:ext cx="3188277" cy="1059872"/>
          </a:xfrm>
          <a:prstGeom prst="rect">
            <a:avLst/>
          </a:prstGeom>
        </p:spPr>
      </p:pic>
      <p:pic>
        <p:nvPicPr>
          <p:cNvPr id="13" name="صورة 12" descr="التقاط.PNG"/>
          <p:cNvPicPr/>
          <p:nvPr/>
        </p:nvPicPr>
        <p:blipFill>
          <a:blip r:embed="rId9"/>
          <a:stretch>
            <a:fillRect/>
          </a:stretch>
        </p:blipFill>
        <p:spPr>
          <a:xfrm>
            <a:off x="8754514" y="1373541"/>
            <a:ext cx="2746606" cy="1776060"/>
          </a:xfrm>
          <a:prstGeom prst="rect">
            <a:avLst/>
          </a:prstGeom>
        </p:spPr>
      </p:pic>
      <p:sp>
        <p:nvSpPr>
          <p:cNvPr id="14" name="مستطيل 13"/>
          <p:cNvSpPr/>
          <p:nvPr/>
        </p:nvSpPr>
        <p:spPr>
          <a:xfrm>
            <a:off x="2560320" y="1198880"/>
            <a:ext cx="9052560" cy="23063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مستطيل 15"/>
          <p:cNvSpPr/>
          <p:nvPr/>
        </p:nvSpPr>
        <p:spPr>
          <a:xfrm>
            <a:off x="5798777" y="3035038"/>
            <a:ext cx="216514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b="1" dirty="0" smtClean="0"/>
              <a:t>Acoustic wood panel</a:t>
            </a:r>
            <a:endParaRPr lang="en-GB" dirty="0"/>
          </a:p>
        </p:txBody>
      </p:sp>
      <p:sp>
        <p:nvSpPr>
          <p:cNvPr id="17" name="مستطيل 16"/>
          <p:cNvSpPr/>
          <p:nvPr/>
        </p:nvSpPr>
        <p:spPr>
          <a:xfrm>
            <a:off x="9360253" y="4788654"/>
            <a:ext cx="81945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b="1" dirty="0" smtClean="0"/>
              <a:t>Carpet</a:t>
            </a:r>
            <a:endParaRPr lang="en-GB" dirty="0"/>
          </a:p>
        </p:txBody>
      </p:sp>
      <p:sp>
        <p:nvSpPr>
          <p:cNvPr id="18" name="مستطيل 17"/>
          <p:cNvSpPr/>
          <p:nvPr/>
        </p:nvSpPr>
        <p:spPr>
          <a:xfrm>
            <a:off x="2901375" y="4771382"/>
            <a:ext cx="265527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b="1" dirty="0" smtClean="0"/>
              <a:t>Material of Chairs (Fabric)</a:t>
            </a:r>
            <a:endParaRPr lang="en-GB" dirty="0"/>
          </a:p>
        </p:txBody>
      </p:sp>
      <p:sp>
        <p:nvSpPr>
          <p:cNvPr id="19" name="مستطيل 18"/>
          <p:cNvSpPr/>
          <p:nvPr/>
        </p:nvSpPr>
        <p:spPr>
          <a:xfrm>
            <a:off x="6383009" y="6306804"/>
            <a:ext cx="16761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b="1" dirty="0" smtClean="0"/>
              <a:t>Gypsum Boards</a:t>
            </a:r>
            <a:endParaRPr lang="en-GB" dirty="0"/>
          </a:p>
        </p:txBody>
      </p:sp>
      <p:sp>
        <p:nvSpPr>
          <p:cNvPr id="20" name="عنصر نائب لرقم الشريحة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30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0">
            <a:extLst>
              <a:ext uri="{FF2B5EF4-FFF2-40B4-BE49-F238E27FC236}">
                <a16:creationId xmlns="" xmlns:a16="http://schemas.microsoft.com/office/drawing/2014/main" id="{D070A980-7339-43BA-8A75-B2AC459986FA}"/>
              </a:ext>
            </a:extLst>
          </p:cNvPr>
          <p:cNvSpPr txBox="1"/>
          <p:nvPr/>
        </p:nvSpPr>
        <p:spPr>
          <a:xfrm>
            <a:off x="4002643" y="304800"/>
            <a:ext cx="4074557" cy="8432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50800" tIns="25400" rIns="50800" bIns="25400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 room</a:t>
            </a:r>
          </a:p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(0.45 – 0.85 Sec) </a:t>
            </a:r>
            <a:endParaRPr lang="en-US" sz="2000" b="1" kern="12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1927" y="1278890"/>
            <a:ext cx="3884648" cy="1816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89"/>
          <p:cNvPicPr/>
          <p:nvPr/>
        </p:nvPicPr>
        <p:blipFill>
          <a:blip r:embed="rId3"/>
          <a:stretch>
            <a:fillRect/>
          </a:stretch>
        </p:blipFill>
        <p:spPr>
          <a:xfrm>
            <a:off x="4117694" y="3750310"/>
            <a:ext cx="3855011" cy="2225040"/>
          </a:xfrm>
          <a:prstGeom prst="rect">
            <a:avLst/>
          </a:prstGeom>
        </p:spPr>
      </p:pic>
      <p:pic>
        <p:nvPicPr>
          <p:cNvPr id="6" name="Picture 510"/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817" y="3792708"/>
            <a:ext cx="1999405" cy="2140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صورة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53350" y="1292167"/>
            <a:ext cx="3472387" cy="1679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477520" y="1422395"/>
          <a:ext cx="1981200" cy="4277364"/>
        </p:xfrm>
        <a:graphic>
          <a:graphicData uri="http://schemas.openxmlformats.org/drawingml/2006/table">
            <a:tbl>
              <a:tblPr rtl="1"/>
              <a:tblGrid>
                <a:gridCol w="990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8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Sabine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RT60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Freq.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0.69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63Hz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8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0.54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125Hz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250Hz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8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0.63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500Hz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8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0.74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1KHz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8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0.79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2KHz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8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0.69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4KHz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8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0.55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8KHz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0352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0.55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16KHz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31</a:t>
            </a:fld>
            <a:endParaRPr lang="ar-JO"/>
          </a:p>
        </p:txBody>
      </p:sp>
      <p:sp>
        <p:nvSpPr>
          <p:cNvPr id="10" name="مستطيل 9"/>
          <p:cNvSpPr/>
          <p:nvPr/>
        </p:nvSpPr>
        <p:spPr>
          <a:xfrm>
            <a:off x="6402059" y="6182979"/>
            <a:ext cx="16761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b="1" dirty="0" smtClean="0"/>
              <a:t>Gypsum Boards</a:t>
            </a:r>
            <a:endParaRPr lang="en-GB" dirty="0"/>
          </a:p>
        </p:txBody>
      </p:sp>
      <p:sp>
        <p:nvSpPr>
          <p:cNvPr id="11" name="مستطيل 10"/>
          <p:cNvSpPr/>
          <p:nvPr/>
        </p:nvSpPr>
        <p:spPr>
          <a:xfrm>
            <a:off x="4312003" y="3121779"/>
            <a:ext cx="146367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b="1" dirty="0" smtClean="0"/>
              <a:t>Plaster Board</a:t>
            </a:r>
            <a:endParaRPr lang="en-GB" dirty="0"/>
          </a:p>
        </p:txBody>
      </p:sp>
      <p:sp>
        <p:nvSpPr>
          <p:cNvPr id="12" name="مستطيل 11"/>
          <p:cNvSpPr/>
          <p:nvPr/>
        </p:nvSpPr>
        <p:spPr>
          <a:xfrm>
            <a:off x="9265003" y="3102729"/>
            <a:ext cx="61747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b="1" dirty="0" smtClean="0"/>
              <a:t>Tiles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3255" y="2107248"/>
            <a:ext cx="2442312" cy="2139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25">
            <a:extLst>
              <a:ext uri="{FF2B5EF4-FFF2-40B4-BE49-F238E27FC236}">
                <a16:creationId xmlns="" xmlns:a16="http://schemas.microsoft.com/office/drawing/2014/main" id="{EEFB8853-8CC3-4E48-BAF3-4FAE4AFFE93E}"/>
              </a:ext>
            </a:extLst>
          </p:cNvPr>
          <p:cNvSpPr txBox="1"/>
          <p:nvPr/>
        </p:nvSpPr>
        <p:spPr>
          <a:xfrm>
            <a:off x="7000240" y="968201"/>
            <a:ext cx="3525520" cy="6777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50800" tIns="25400" rIns="50800" bIns="25400" numCol="1" spcCol="1270" anchor="ctr" anchorCtr="0">
            <a:no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 room 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Articulation 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loss(AL</a:t>
            </a:r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&lt; 7%</a:t>
            </a:r>
          </a:p>
        </p:txBody>
      </p:sp>
      <p:sp>
        <p:nvSpPr>
          <p:cNvPr id="11" name="TextBox 25">
            <a:extLst>
              <a:ext uri="{FF2B5EF4-FFF2-40B4-BE49-F238E27FC236}">
                <a16:creationId xmlns="" xmlns:a16="http://schemas.microsoft.com/office/drawing/2014/main" id="{EEFB8853-8CC3-4E48-BAF3-4FAE4AFFE93E}"/>
              </a:ext>
            </a:extLst>
          </p:cNvPr>
          <p:cNvSpPr txBox="1"/>
          <p:nvPr/>
        </p:nvSpPr>
        <p:spPr>
          <a:xfrm>
            <a:off x="1384294" y="998681"/>
            <a:ext cx="3441706" cy="6472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50800" tIns="25400" rIns="50800" bIns="25400" numCol="1" spcCol="1270" anchor="ctr" anchorCtr="0">
            <a:no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Auditorium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Articulation 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loss(AL) </a:t>
            </a:r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7%</a:t>
            </a:r>
          </a:p>
        </p:txBody>
      </p:sp>
      <p:graphicFrame>
        <p:nvGraphicFramePr>
          <p:cNvPr id="12" name="جدول 11"/>
          <p:cNvGraphicFramePr>
            <a:graphicFrameLocks noGrp="1"/>
          </p:cNvGraphicFramePr>
          <p:nvPr/>
        </p:nvGraphicFramePr>
        <p:xfrm>
          <a:off x="7620000" y="2159737"/>
          <a:ext cx="2265680" cy="2135548"/>
        </p:xfrm>
        <a:graphic>
          <a:graphicData uri="http://schemas.openxmlformats.org/drawingml/2006/table">
            <a:tbl>
              <a:tblPr rtl="1"/>
              <a:tblGrid>
                <a:gridCol w="14317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3389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1530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Articulation Loss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Frequency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4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100Hz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4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125Hz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4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160Hz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4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200Hz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4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250Hz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84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315Hz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84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400Hz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84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500Hz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922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630Hz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1245" y="4755833"/>
            <a:ext cx="74485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عنصر نائب لرقم الشريحة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32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/>
          <p:nvPr/>
        </p:nvSpPr>
        <p:spPr>
          <a:xfrm>
            <a:off x="1304948" y="1113782"/>
            <a:ext cx="3877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converge angle for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speakers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 111</a:t>
            </a:r>
            <a:r>
              <a:rPr lang="he-IL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֠ </a:t>
            </a:r>
            <a:endParaRPr lang="ar-SA" dirty="0"/>
          </a:p>
        </p:txBody>
      </p:sp>
      <p:sp>
        <p:nvSpPr>
          <p:cNvPr id="4" name="Rectangle 2"/>
          <p:cNvSpPr/>
          <p:nvPr/>
        </p:nvSpPr>
        <p:spPr>
          <a:xfrm>
            <a:off x="1303017" y="1718064"/>
            <a:ext cx="2424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Coverage area = </a:t>
            </a:r>
            <a:r>
              <a:rPr lang="en-US" dirty="0" smtClean="0"/>
              <a:t>9.5 m²</a:t>
            </a:r>
            <a:endParaRPr lang="ar-SA" dirty="0"/>
          </a:p>
        </p:txBody>
      </p:sp>
      <p:sp>
        <p:nvSpPr>
          <p:cNvPr id="5" name="Rectangle 5"/>
          <p:cNvSpPr/>
          <p:nvPr/>
        </p:nvSpPr>
        <p:spPr>
          <a:xfrm>
            <a:off x="905256" y="497677"/>
            <a:ext cx="78181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Speakers in corridor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05"/>
          <p:cNvPicPr/>
          <p:nvPr/>
        </p:nvPicPr>
        <p:blipFill>
          <a:blip r:embed="rId2"/>
          <a:stretch>
            <a:fillRect/>
          </a:stretch>
        </p:blipFill>
        <p:spPr>
          <a:xfrm>
            <a:off x="4156502" y="1713391"/>
            <a:ext cx="4285534" cy="46701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29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853030" y="1713391"/>
            <a:ext cx="2686697" cy="17430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33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72931" y="1132070"/>
            <a:ext cx="4473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 The distributed of the speakers </a:t>
            </a:r>
            <a:r>
              <a:rPr lang="en-US" dirty="0" smtClean="0"/>
              <a:t>in first </a:t>
            </a:r>
            <a:r>
              <a:rPr lang="en-US" dirty="0" smtClean="0"/>
              <a:t>floor</a:t>
            </a:r>
            <a:endParaRPr lang="en-GB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34</a:t>
            </a:fld>
            <a:endParaRPr lang="ar-JO"/>
          </a:p>
        </p:txBody>
      </p:sp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8325" y="1767081"/>
            <a:ext cx="8491538" cy="42289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35</a:t>
            </a:fld>
            <a:endParaRPr lang="ar-JO"/>
          </a:p>
        </p:txBody>
      </p:sp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841248" y="2551875"/>
            <a:ext cx="103632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Structural Aspect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صر نائب لرقم الشريحة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36</a:t>
            </a:fld>
            <a:endParaRPr lang="ar-JO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1300" y="2381250"/>
            <a:ext cx="90170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8"/>
          <p:cNvSpPr txBox="1"/>
          <p:nvPr/>
        </p:nvSpPr>
        <p:spPr>
          <a:xfrm>
            <a:off x="714363" y="256338"/>
            <a:ext cx="63150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Ground floor Plan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with expansion joint 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عنصر نائب لرقم الشريحة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37</a:t>
            </a:fld>
            <a:endParaRPr lang="ar-JO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9800" y="2251075"/>
            <a:ext cx="10217150" cy="389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8"/>
          <p:cNvSpPr txBox="1"/>
          <p:nvPr/>
        </p:nvSpPr>
        <p:spPr>
          <a:xfrm>
            <a:off x="714363" y="256338"/>
            <a:ext cx="63150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First floor Plan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with expansion joint 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38</a:t>
            </a:fld>
            <a:endParaRPr lang="ar-JO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6625" y="2209800"/>
            <a:ext cx="104902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8"/>
          <p:cNvSpPr txBox="1"/>
          <p:nvPr/>
        </p:nvSpPr>
        <p:spPr>
          <a:xfrm>
            <a:off x="714363" y="256338"/>
            <a:ext cx="63150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Second floor Plan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with expansion joint 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39</a:t>
            </a:fld>
            <a:endParaRPr lang="ar-JO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1848" y="858571"/>
            <a:ext cx="1989178" cy="15122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41377" y="858571"/>
            <a:ext cx="1915338" cy="15122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1006" y="2788355"/>
            <a:ext cx="1807075" cy="143224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5259" y="2931649"/>
            <a:ext cx="1905767" cy="13268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402412" y="2931649"/>
            <a:ext cx="1928469" cy="13268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0020" y="4674183"/>
            <a:ext cx="1329378" cy="158107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41376" y="4674183"/>
            <a:ext cx="1658437" cy="15810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11848" y="4674183"/>
            <a:ext cx="1989178" cy="158107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402412" y="4668096"/>
            <a:ext cx="1940468" cy="158592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14363" y="256338"/>
            <a:ext cx="5894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ETABS model for all blocks :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12" y="858572"/>
            <a:ext cx="2146508" cy="1512216"/>
          </a:xfrm>
          <a:prstGeom prst="rect">
            <a:avLst/>
          </a:prstGeom>
        </p:spPr>
      </p:pic>
      <p:sp>
        <p:nvSpPr>
          <p:cNvPr id="29" name="مستطيل 18"/>
          <p:cNvSpPr/>
          <p:nvPr/>
        </p:nvSpPr>
        <p:spPr>
          <a:xfrm>
            <a:off x="920540" y="2370787"/>
            <a:ext cx="11657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Block 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0" name="مستطيل 18"/>
          <p:cNvSpPr/>
          <p:nvPr/>
        </p:nvSpPr>
        <p:spPr>
          <a:xfrm>
            <a:off x="3393862" y="2483479"/>
            <a:ext cx="11657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Block 2</a:t>
            </a:r>
          </a:p>
          <a:p>
            <a:endParaRPr lang="en-US" sz="2000" b="1" dirty="0"/>
          </a:p>
        </p:txBody>
      </p:sp>
      <p:sp>
        <p:nvSpPr>
          <p:cNvPr id="31" name="مستطيل 18"/>
          <p:cNvSpPr/>
          <p:nvPr/>
        </p:nvSpPr>
        <p:spPr>
          <a:xfrm>
            <a:off x="6046711" y="2451163"/>
            <a:ext cx="11657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Block 3</a:t>
            </a:r>
            <a:endParaRPr lang="en-US" sz="2000" b="1" dirty="0"/>
          </a:p>
        </p:txBody>
      </p:sp>
      <p:sp>
        <p:nvSpPr>
          <p:cNvPr id="32" name="مستطيل 18"/>
          <p:cNvSpPr/>
          <p:nvPr/>
        </p:nvSpPr>
        <p:spPr>
          <a:xfrm>
            <a:off x="8867713" y="2379254"/>
            <a:ext cx="11657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Block 4</a:t>
            </a:r>
          </a:p>
        </p:txBody>
      </p:sp>
      <p:sp>
        <p:nvSpPr>
          <p:cNvPr id="33" name="مستطيل 18"/>
          <p:cNvSpPr/>
          <p:nvPr/>
        </p:nvSpPr>
        <p:spPr>
          <a:xfrm>
            <a:off x="604257" y="4207548"/>
            <a:ext cx="11657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Block 5</a:t>
            </a:r>
            <a:endParaRPr lang="en-US" sz="2000" b="1" dirty="0"/>
          </a:p>
        </p:txBody>
      </p:sp>
      <p:sp>
        <p:nvSpPr>
          <p:cNvPr id="34" name="مستطيل 18"/>
          <p:cNvSpPr/>
          <p:nvPr/>
        </p:nvSpPr>
        <p:spPr>
          <a:xfrm>
            <a:off x="3286633" y="4178951"/>
            <a:ext cx="11657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Block 6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5" name="مستطيل 18"/>
          <p:cNvSpPr/>
          <p:nvPr/>
        </p:nvSpPr>
        <p:spPr>
          <a:xfrm>
            <a:off x="6107202" y="4306000"/>
            <a:ext cx="11657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Block 7</a:t>
            </a:r>
            <a:endParaRPr lang="en-US" sz="2000" b="1" dirty="0"/>
          </a:p>
        </p:txBody>
      </p:sp>
      <p:sp>
        <p:nvSpPr>
          <p:cNvPr id="36" name="مستطيل 18"/>
          <p:cNvSpPr/>
          <p:nvPr/>
        </p:nvSpPr>
        <p:spPr>
          <a:xfrm>
            <a:off x="8867713" y="4271192"/>
            <a:ext cx="11657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Block 8</a:t>
            </a:r>
            <a:endParaRPr lang="en-US" sz="2000" b="1" dirty="0"/>
          </a:p>
        </p:txBody>
      </p:sp>
      <p:sp>
        <p:nvSpPr>
          <p:cNvPr id="37" name="مستطيل 18"/>
          <p:cNvSpPr/>
          <p:nvPr/>
        </p:nvSpPr>
        <p:spPr>
          <a:xfrm>
            <a:off x="337688" y="6266758"/>
            <a:ext cx="11657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Block 9</a:t>
            </a:r>
            <a:endParaRPr lang="en-US" sz="2000" b="1" dirty="0"/>
          </a:p>
        </p:txBody>
      </p:sp>
      <p:sp>
        <p:nvSpPr>
          <p:cNvPr id="38" name="مستطيل 18"/>
          <p:cNvSpPr/>
          <p:nvPr/>
        </p:nvSpPr>
        <p:spPr>
          <a:xfrm>
            <a:off x="3286633" y="6269222"/>
            <a:ext cx="13131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Block 10</a:t>
            </a:r>
            <a:endParaRPr lang="en-US" sz="2000" b="1" dirty="0"/>
          </a:p>
        </p:txBody>
      </p:sp>
      <p:sp>
        <p:nvSpPr>
          <p:cNvPr id="39" name="مستطيل 18"/>
          <p:cNvSpPr/>
          <p:nvPr/>
        </p:nvSpPr>
        <p:spPr>
          <a:xfrm>
            <a:off x="5978250" y="6266758"/>
            <a:ext cx="13131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Block 11</a:t>
            </a:r>
            <a:endParaRPr lang="en-US" sz="2000" b="1" dirty="0"/>
          </a:p>
        </p:txBody>
      </p:sp>
      <p:sp>
        <p:nvSpPr>
          <p:cNvPr id="40" name="مستطيل 18"/>
          <p:cNvSpPr/>
          <p:nvPr/>
        </p:nvSpPr>
        <p:spPr>
          <a:xfrm>
            <a:off x="8832388" y="6266758"/>
            <a:ext cx="13131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Block 12</a:t>
            </a:r>
            <a:endParaRPr lang="en-US" sz="2000" b="1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005654" y="2875190"/>
            <a:ext cx="1553912" cy="1388031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556159" y="778770"/>
            <a:ext cx="1786721" cy="15877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484892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2336800" y="3007360"/>
            <a:ext cx="6675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Architectural Aspect</a:t>
            </a: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4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40</a:t>
            </a:fld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1117600" y="1467231"/>
            <a:ext cx="9956800" cy="499745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Codes :                                                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ACI318-14 Code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UBC-97</a:t>
            </a: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Specification :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Compressive strength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F'c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28MPa)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Yielding strength of steel (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420Mpa)</a:t>
            </a: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Loads :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 = 6KN/m2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SID = 5KN/m2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Wall Load = 22KN/m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3119" y="684040"/>
            <a:ext cx="4463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: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41</a:t>
            </a:fld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117600" y="1647825"/>
            <a:ext cx="9956800" cy="4989513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parameters seismic analysis 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zone : the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Scientific Research Center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located in Nablus city therefore the seismic zone is (2B) and the Z value is 0.20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Soil profile : type of soil is rock so the soil profile is SB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Force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Factor R = 5.5 (Building Frame System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used) (shear wall)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factor I =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1.25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Acceleration-Dependent Seismic Coefficient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0.2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Velocity-Dependent Seismic Coefficient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0.2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Weight source : Dead Load 100% and Live Load 25% .</a:t>
            </a:r>
          </a:p>
          <a:p>
            <a:pPr marL="0" indent="0">
              <a:buNone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3119" y="711200"/>
            <a:ext cx="71791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for seismic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: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81134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42</a:t>
            </a:fld>
            <a:endParaRPr lang="ar-JO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4294967295"/>
          </p:nvPr>
        </p:nvSpPr>
        <p:spPr>
          <a:xfrm>
            <a:off x="565912" y="1600200"/>
            <a:ext cx="5537200" cy="4572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Thickness(U-Boot) used : 50cm ,65cm</a:t>
            </a:r>
          </a:p>
          <a:p>
            <a:pPr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Sections of Beams: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70*80cm,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80*80cm,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80*100cm and 50*50cm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 Sections: 30*60 cm, 40*80cm, 50*100cm, 70*70cm and 50*110cm 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Wall: 30cm thickness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6268720" y="3007360"/>
            <a:ext cx="2316480" cy="39624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598" y="522982"/>
            <a:ext cx="4342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Element dimensions :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6799" y="786130"/>
            <a:ext cx="5248275" cy="24193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6799" y="3205480"/>
            <a:ext cx="5248275" cy="23174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43</a:t>
            </a:fld>
            <a:endParaRPr lang="ar-JO"/>
          </a:p>
        </p:txBody>
      </p:sp>
      <p:sp>
        <p:nvSpPr>
          <p:cNvPr id="16" name="TextBox 15"/>
          <p:cNvSpPr txBox="1"/>
          <p:nvPr/>
        </p:nvSpPr>
        <p:spPr>
          <a:xfrm>
            <a:off x="629919" y="142760"/>
            <a:ext cx="42873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Models from programs :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996" y="1371600"/>
            <a:ext cx="2645588" cy="20471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169" y="3934140"/>
            <a:ext cx="2886226" cy="21517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78318" y="3934140"/>
            <a:ext cx="3421011" cy="20243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4181" y="1371600"/>
            <a:ext cx="3910710" cy="1700125"/>
          </a:xfrm>
          <a:prstGeom prst="rect">
            <a:avLst/>
          </a:prstGeom>
        </p:spPr>
      </p:pic>
      <p:sp>
        <p:nvSpPr>
          <p:cNvPr id="15" name="مستطيل 18"/>
          <p:cNvSpPr/>
          <p:nvPr/>
        </p:nvSpPr>
        <p:spPr>
          <a:xfrm>
            <a:off x="760804" y="757180"/>
            <a:ext cx="33539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ETABS model for block 6 :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مستطيل 18"/>
          <p:cNvSpPr/>
          <p:nvPr/>
        </p:nvSpPr>
        <p:spPr>
          <a:xfrm>
            <a:off x="760804" y="3418789"/>
            <a:ext cx="33539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ETABS model for block 4 :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مستطيل 18"/>
          <p:cNvSpPr/>
          <p:nvPr/>
        </p:nvSpPr>
        <p:spPr>
          <a:xfrm>
            <a:off x="6278318" y="757180"/>
            <a:ext cx="33539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Safe model for block 6 :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6278318" y="3418789"/>
            <a:ext cx="33539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Safe model for block 4 :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08762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6154042" y="998531"/>
            <a:ext cx="4034829" cy="56619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Drift check for block 6 :</a:t>
            </a:r>
          </a:p>
        </p:txBody>
      </p:sp>
      <p:sp>
        <p:nvSpPr>
          <p:cNvPr id="15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29919" y="1024838"/>
            <a:ext cx="4034829" cy="56619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Drift check for block 4 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44</a:t>
            </a:fld>
            <a:endParaRPr lang="ar-JO"/>
          </a:p>
        </p:txBody>
      </p:sp>
      <p:sp>
        <p:nvSpPr>
          <p:cNvPr id="24" name="عنصر نائب للمحتوى 3"/>
          <p:cNvSpPr>
            <a:spLocks noGrp="1"/>
          </p:cNvSpPr>
          <p:nvPr>
            <p:ph sz="quarter" idx="4294967295"/>
          </p:nvPr>
        </p:nvSpPr>
        <p:spPr>
          <a:xfrm>
            <a:off x="8158163" y="3673475"/>
            <a:ext cx="4033837" cy="56515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 for block 6 :</a:t>
            </a:r>
          </a:p>
        </p:txBody>
      </p:sp>
      <p:sp>
        <p:nvSpPr>
          <p:cNvPr id="25" name="عنصر نائب للمحتوى 3"/>
          <p:cNvSpPr>
            <a:spLocks noGrp="1"/>
          </p:cNvSpPr>
          <p:nvPr>
            <p:ph sz="quarter" idx="4294967295"/>
          </p:nvPr>
        </p:nvSpPr>
        <p:spPr>
          <a:xfrm>
            <a:off x="0" y="3740150"/>
            <a:ext cx="4035425" cy="5667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 for block 4 :</a:t>
            </a:r>
          </a:p>
        </p:txBody>
      </p:sp>
      <p:sp>
        <p:nvSpPr>
          <p:cNvPr id="29" name="عنصر نائب للمحتوى 3"/>
          <p:cNvSpPr>
            <a:spLocks noGrp="1"/>
          </p:cNvSpPr>
          <p:nvPr>
            <p:ph sz="quarter" idx="4294967295"/>
          </p:nvPr>
        </p:nvSpPr>
        <p:spPr>
          <a:xfrm>
            <a:off x="0" y="2960688"/>
            <a:ext cx="5203825" cy="5667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drifts in floors is less than limit . </a:t>
            </a:r>
          </a:p>
        </p:txBody>
      </p:sp>
      <p:sp>
        <p:nvSpPr>
          <p:cNvPr id="30" name="عنصر نائب للمحتوى 3"/>
          <p:cNvSpPr>
            <a:spLocks noGrp="1"/>
          </p:cNvSpPr>
          <p:nvPr>
            <p:ph sz="quarter" idx="4294967295"/>
          </p:nvPr>
        </p:nvSpPr>
        <p:spPr>
          <a:xfrm>
            <a:off x="6988175" y="2924175"/>
            <a:ext cx="5203825" cy="5667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drifts in floors is less than limit .</a:t>
            </a:r>
          </a:p>
        </p:txBody>
      </p:sp>
      <p:sp>
        <p:nvSpPr>
          <p:cNvPr id="31" name="عنصر نائب للمحتوى 3"/>
          <p:cNvSpPr>
            <a:spLocks noGrp="1"/>
          </p:cNvSpPr>
          <p:nvPr>
            <p:ph sz="quarter" idx="4294967295"/>
          </p:nvPr>
        </p:nvSpPr>
        <p:spPr>
          <a:xfrm>
            <a:off x="6988175" y="5711825"/>
            <a:ext cx="5203825" cy="5651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values from ETABS is greater than manual values .</a:t>
            </a:r>
          </a:p>
        </p:txBody>
      </p:sp>
      <p:sp>
        <p:nvSpPr>
          <p:cNvPr id="32" name="عنصر نائب للمحتوى 3"/>
          <p:cNvSpPr>
            <a:spLocks noGrp="1"/>
          </p:cNvSpPr>
          <p:nvPr>
            <p:ph sz="quarter" idx="4294967295"/>
          </p:nvPr>
        </p:nvSpPr>
        <p:spPr>
          <a:xfrm>
            <a:off x="0" y="5734050"/>
            <a:ext cx="5203825" cy="5667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values from ETABS is greater than manual values 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9919" y="142760"/>
            <a:ext cx="3362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checks :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4042" y="1770084"/>
            <a:ext cx="5160163" cy="97274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19" y="1766561"/>
            <a:ext cx="5185544" cy="117007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4450" y="4513744"/>
            <a:ext cx="3974421" cy="98170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979" y="4518482"/>
            <a:ext cx="3955240" cy="9769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216515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629919" y="1024838"/>
            <a:ext cx="4034829" cy="56619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of design for block 4:</a:t>
            </a:r>
          </a:p>
        </p:txBody>
      </p:sp>
      <p:sp>
        <p:nvSpPr>
          <p:cNvPr id="25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29919" y="3407711"/>
            <a:ext cx="4034829" cy="56619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Detailing for columns 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45</a:t>
            </a:fld>
            <a:endParaRPr lang="ar-JO"/>
          </a:p>
        </p:txBody>
      </p:sp>
      <p:sp>
        <p:nvSpPr>
          <p:cNvPr id="19" name="عنصر نائب للمحتوى 3"/>
          <p:cNvSpPr>
            <a:spLocks noGrp="1"/>
          </p:cNvSpPr>
          <p:nvPr>
            <p:ph sz="quarter" idx="4294967295"/>
          </p:nvPr>
        </p:nvSpPr>
        <p:spPr>
          <a:xfrm>
            <a:off x="8158163" y="1022350"/>
            <a:ext cx="4033837" cy="56515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of design for block 6: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9919" y="142760"/>
            <a:ext cx="3362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columns :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2813" y="1602358"/>
            <a:ext cx="4833803" cy="9869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522" y="1602357"/>
            <a:ext cx="4854454" cy="145771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0419" y="4505430"/>
            <a:ext cx="2396122" cy="17498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919" y="4321547"/>
            <a:ext cx="2030411" cy="205424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0434" y="4427363"/>
            <a:ext cx="2667424" cy="190596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32647" y="4505430"/>
            <a:ext cx="2015052" cy="18509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52937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46</a:t>
            </a:fld>
            <a:endParaRPr lang="ar-JO"/>
          </a:p>
        </p:txBody>
      </p:sp>
      <p:sp>
        <p:nvSpPr>
          <p:cNvPr id="25" name="عنصر نائب للمحتوى 3"/>
          <p:cNvSpPr>
            <a:spLocks noGrp="1"/>
          </p:cNvSpPr>
          <p:nvPr>
            <p:ph sz="half" idx="4294967295"/>
          </p:nvPr>
        </p:nvSpPr>
        <p:spPr>
          <a:xfrm>
            <a:off x="603504" y="1053275"/>
            <a:ext cx="4033838" cy="5667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Detailing for columns 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9919" y="142760"/>
            <a:ext cx="3362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columns :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830" y="379794"/>
            <a:ext cx="3800475" cy="58959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351" y="1743216"/>
            <a:ext cx="5496540" cy="269901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270963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629919" y="1071917"/>
            <a:ext cx="4034829" cy="56619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Detailing for beam 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47</a:t>
            </a:fld>
            <a:endParaRPr lang="ar-JO"/>
          </a:p>
        </p:txBody>
      </p:sp>
      <p:sp>
        <p:nvSpPr>
          <p:cNvPr id="16" name="TextBox 15"/>
          <p:cNvSpPr txBox="1"/>
          <p:nvPr/>
        </p:nvSpPr>
        <p:spPr>
          <a:xfrm>
            <a:off x="629919" y="142760"/>
            <a:ext cx="3362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beams :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68" y="1638112"/>
            <a:ext cx="10938797" cy="28686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78" y="4410331"/>
            <a:ext cx="2948859" cy="18449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9704" y="4410331"/>
            <a:ext cx="2809748" cy="18449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1054" y="4410331"/>
            <a:ext cx="2855041" cy="18723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852492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48</a:t>
            </a:fld>
            <a:endParaRPr lang="ar-JO"/>
          </a:p>
        </p:txBody>
      </p:sp>
      <p:sp>
        <p:nvSpPr>
          <p:cNvPr id="25" name="عنصر نائب للمحتوى 3"/>
          <p:cNvSpPr>
            <a:spLocks noGrp="1"/>
          </p:cNvSpPr>
          <p:nvPr>
            <p:ph sz="half" idx="4294967295"/>
          </p:nvPr>
        </p:nvSpPr>
        <p:spPr>
          <a:xfrm>
            <a:off x="658368" y="1080707"/>
            <a:ext cx="4033838" cy="5667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Detailing for slab 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9919" y="142760"/>
            <a:ext cx="3362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slab :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56" y="2363022"/>
            <a:ext cx="10064200" cy="39950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2931" y="562001"/>
            <a:ext cx="4619625" cy="1905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936814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629919" y="1071917"/>
            <a:ext cx="4034829" cy="56619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 footing for block 6: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49</a:t>
            </a:fld>
            <a:endParaRPr lang="ar-JO"/>
          </a:p>
        </p:txBody>
      </p:sp>
      <p:sp>
        <p:nvSpPr>
          <p:cNvPr id="16" name="TextBox 15"/>
          <p:cNvSpPr txBox="1"/>
          <p:nvPr/>
        </p:nvSpPr>
        <p:spPr>
          <a:xfrm>
            <a:off x="629919" y="142760"/>
            <a:ext cx="3362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footing :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919" y="1638112"/>
            <a:ext cx="10282049" cy="39440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372760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5</a:t>
            </a:fld>
            <a:endParaRPr lang="ar-JO"/>
          </a:p>
        </p:txBody>
      </p:sp>
      <p:sp>
        <p:nvSpPr>
          <p:cNvPr id="3" name="مربع نص 2"/>
          <p:cNvSpPr txBox="1"/>
          <p:nvPr/>
        </p:nvSpPr>
        <p:spPr>
          <a:xfrm>
            <a:off x="697992" y="116840"/>
            <a:ext cx="2584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plans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81608"/>
            <a:ext cx="12192000" cy="48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4659838" y="5677500"/>
            <a:ext cx="3026664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Plan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50</a:t>
            </a:fld>
            <a:endParaRPr lang="ar-JO"/>
          </a:p>
        </p:txBody>
      </p:sp>
      <p:sp>
        <p:nvSpPr>
          <p:cNvPr id="25" name="عنصر نائب للمحتوى 3"/>
          <p:cNvSpPr>
            <a:spLocks noGrp="1"/>
          </p:cNvSpPr>
          <p:nvPr>
            <p:ph sz="half" idx="4294967295"/>
          </p:nvPr>
        </p:nvSpPr>
        <p:spPr>
          <a:xfrm>
            <a:off x="667512" y="1071563"/>
            <a:ext cx="5064125" cy="5667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Detailing for footing and Tie beam 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9919" y="142760"/>
            <a:ext cx="3362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footing :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700" y="1422873"/>
            <a:ext cx="3634573" cy="24119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7643" y="870749"/>
            <a:ext cx="3532189" cy="28179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484" y="3752696"/>
            <a:ext cx="7166762" cy="25475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4286" y="3670089"/>
            <a:ext cx="2505728" cy="265122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028901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51</a:t>
            </a:fld>
            <a:endParaRPr lang="ar-JO"/>
          </a:p>
        </p:txBody>
      </p:sp>
      <p:sp>
        <p:nvSpPr>
          <p:cNvPr id="25" name="عنصر نائب للمحتوى 3"/>
          <p:cNvSpPr>
            <a:spLocks noGrp="1"/>
          </p:cNvSpPr>
          <p:nvPr>
            <p:ph sz="half" idx="4294967295"/>
          </p:nvPr>
        </p:nvSpPr>
        <p:spPr>
          <a:xfrm>
            <a:off x="548640" y="1071563"/>
            <a:ext cx="5064125" cy="5667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Detailing for water tank: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9918" y="142760"/>
            <a:ext cx="34622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water tank :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648" y="1354648"/>
            <a:ext cx="4818100" cy="49224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9938" y="1202648"/>
            <a:ext cx="5238750" cy="49053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894422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52</a:t>
            </a:fld>
            <a:endParaRPr lang="ar-JO"/>
          </a:p>
        </p:txBody>
      </p:sp>
      <p:sp>
        <p:nvSpPr>
          <p:cNvPr id="25" name="عنصر نائب للمحتوى 3"/>
          <p:cNvSpPr>
            <a:spLocks noGrp="1"/>
          </p:cNvSpPr>
          <p:nvPr>
            <p:ph sz="half" idx="4294967295"/>
          </p:nvPr>
        </p:nvSpPr>
        <p:spPr>
          <a:xfrm>
            <a:off x="448056" y="1080707"/>
            <a:ext cx="5064125" cy="5667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Detailing for Retaining wall 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9918" y="142760"/>
            <a:ext cx="40507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Retaining Wall: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918" y="1638112"/>
            <a:ext cx="5125286" cy="41582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4630" y="1122464"/>
            <a:ext cx="4640334" cy="46738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568408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174240" y="1818640"/>
            <a:ext cx="7711440" cy="264160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Electrical Aspects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53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6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80" y="1710690"/>
            <a:ext cx="1219200" cy="11544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794510" y="1739900"/>
            <a:ext cx="1162050" cy="11150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1"/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071" y="1721273"/>
            <a:ext cx="1189249" cy="11032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"/>
          <p:cNvPicPr/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1311" y="1706880"/>
            <a:ext cx="1189249" cy="10972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271" y="1751753"/>
            <a:ext cx="1107969" cy="10828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4"/>
          <p:cNvPicPr/>
          <p:nvPr/>
        </p:nvPicPr>
        <p:blipFill>
          <a:blip r:embed="rId7"/>
          <a:stretch>
            <a:fillRect/>
          </a:stretch>
        </p:blipFill>
        <p:spPr>
          <a:xfrm>
            <a:off x="4344670" y="1721225"/>
            <a:ext cx="1172210" cy="10930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5"/>
          <p:cNvPicPr/>
          <p:nvPr/>
        </p:nvPicPr>
        <p:blipFill>
          <a:blip r:embed="rId8"/>
          <a:stretch>
            <a:fillRect/>
          </a:stretch>
        </p:blipFill>
        <p:spPr>
          <a:xfrm>
            <a:off x="8550910" y="1711694"/>
            <a:ext cx="1104900" cy="11181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8"/>
          <p:cNvPicPr/>
          <p:nvPr/>
        </p:nvPicPr>
        <p:blipFill>
          <a:blip r:embed="rId9"/>
          <a:stretch>
            <a:fillRect/>
          </a:stretch>
        </p:blipFill>
        <p:spPr>
          <a:xfrm>
            <a:off x="9907270" y="1733550"/>
            <a:ext cx="1126490" cy="10706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مستطيل 11"/>
          <p:cNvSpPr/>
          <p:nvPr/>
        </p:nvSpPr>
        <p:spPr>
          <a:xfrm>
            <a:off x="628714" y="1364734"/>
            <a:ext cx="774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RC72</a:t>
            </a:r>
            <a:endParaRPr lang="en-GB" dirty="0"/>
          </a:p>
        </p:txBody>
      </p:sp>
      <p:sp>
        <p:nvSpPr>
          <p:cNvPr id="13" name="مستطيل 12"/>
          <p:cNvSpPr/>
          <p:nvPr/>
        </p:nvSpPr>
        <p:spPr>
          <a:xfrm>
            <a:off x="5923914" y="1344414"/>
            <a:ext cx="689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LI33</a:t>
            </a:r>
            <a:endParaRPr lang="en-GB" dirty="0" smtClean="0"/>
          </a:p>
        </p:txBody>
      </p:sp>
      <p:sp>
        <p:nvSpPr>
          <p:cNvPr id="14" name="مستطيل 13"/>
          <p:cNvSpPr/>
          <p:nvPr/>
        </p:nvSpPr>
        <p:spPr>
          <a:xfrm>
            <a:off x="3231514" y="1364734"/>
            <a:ext cx="689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LI61</a:t>
            </a:r>
            <a:endParaRPr lang="en-GB" dirty="0" smtClean="0"/>
          </a:p>
        </p:txBody>
      </p:sp>
      <p:sp>
        <p:nvSpPr>
          <p:cNvPr id="15" name="مستطيل 14"/>
          <p:cNvSpPr/>
          <p:nvPr/>
        </p:nvSpPr>
        <p:spPr>
          <a:xfrm>
            <a:off x="7293674" y="1334254"/>
            <a:ext cx="774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CR32</a:t>
            </a:r>
            <a:endParaRPr lang="en-GB" dirty="0"/>
          </a:p>
        </p:txBody>
      </p:sp>
      <p:sp>
        <p:nvSpPr>
          <p:cNvPr id="16" name="مستطيل 15"/>
          <p:cNvSpPr/>
          <p:nvPr/>
        </p:nvSpPr>
        <p:spPr>
          <a:xfrm>
            <a:off x="8670365" y="1324094"/>
            <a:ext cx="805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Ad 31</a:t>
            </a:r>
            <a:endParaRPr lang="en-GB" dirty="0"/>
          </a:p>
        </p:txBody>
      </p:sp>
      <p:sp>
        <p:nvSpPr>
          <p:cNvPr id="17" name="مستطيل 16"/>
          <p:cNvSpPr/>
          <p:nvPr/>
        </p:nvSpPr>
        <p:spPr>
          <a:xfrm>
            <a:off x="10038714" y="1344414"/>
            <a:ext cx="774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RC52</a:t>
            </a:r>
            <a:endParaRPr lang="en-GB" dirty="0" smtClean="0"/>
          </a:p>
        </p:txBody>
      </p:sp>
      <p:sp>
        <p:nvSpPr>
          <p:cNvPr id="18" name="مستطيل 17"/>
          <p:cNvSpPr/>
          <p:nvPr/>
        </p:nvSpPr>
        <p:spPr>
          <a:xfrm>
            <a:off x="1959674" y="1354574"/>
            <a:ext cx="689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LI43</a:t>
            </a:r>
            <a:endParaRPr lang="en-GB" dirty="0"/>
          </a:p>
        </p:txBody>
      </p:sp>
      <p:sp>
        <p:nvSpPr>
          <p:cNvPr id="19" name="مستطيل 18"/>
          <p:cNvSpPr/>
          <p:nvPr/>
        </p:nvSpPr>
        <p:spPr>
          <a:xfrm>
            <a:off x="4484445" y="1385054"/>
            <a:ext cx="805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Ad 31</a:t>
            </a:r>
            <a:endParaRPr lang="en-GB" dirty="0"/>
          </a:p>
        </p:txBody>
      </p:sp>
      <p:pic>
        <p:nvPicPr>
          <p:cNvPr id="21" name="Picture 9"/>
          <p:cNvPicPr/>
          <p:nvPr/>
        </p:nvPicPr>
        <p:blipFill>
          <a:blip r:embed="rId10"/>
          <a:stretch>
            <a:fillRect/>
          </a:stretch>
        </p:blipFill>
        <p:spPr>
          <a:xfrm>
            <a:off x="2509520" y="3641090"/>
            <a:ext cx="6644640" cy="2631694"/>
          </a:xfrm>
          <a:prstGeom prst="rect">
            <a:avLst/>
          </a:prstGeom>
        </p:spPr>
      </p:pic>
      <p:sp>
        <p:nvSpPr>
          <p:cNvPr id="22" name="TextBox 33">
            <a:extLst>
              <a:ext uri="{FF2B5EF4-FFF2-40B4-BE49-F238E27FC236}">
                <a16:creationId xmlns="" xmlns:a16="http://schemas.microsoft.com/office/drawing/2014/main" id="{816C6990-C5A5-4545-A14B-1759D7A82BE3}"/>
              </a:ext>
            </a:extLst>
          </p:cNvPr>
          <p:cNvSpPr txBox="1"/>
          <p:nvPr/>
        </p:nvSpPr>
        <p:spPr>
          <a:xfrm>
            <a:off x="443756" y="879407"/>
            <a:ext cx="3182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Luminaries used in project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33">
            <a:extLst>
              <a:ext uri="{FF2B5EF4-FFF2-40B4-BE49-F238E27FC236}">
                <a16:creationId xmlns="" xmlns:a16="http://schemas.microsoft.com/office/drawing/2014/main" id="{816C6990-C5A5-4545-A14B-1759D7A82BE3}"/>
              </a:ext>
            </a:extLst>
          </p:cNvPr>
          <p:cNvSpPr txBox="1"/>
          <p:nvPr/>
        </p:nvSpPr>
        <p:spPr>
          <a:xfrm>
            <a:off x="4152156" y="3114607"/>
            <a:ext cx="3182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 for Luminaries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33">
            <a:extLst>
              <a:ext uri="{FF2B5EF4-FFF2-40B4-BE49-F238E27FC236}">
                <a16:creationId xmlns="" xmlns:a16="http://schemas.microsoft.com/office/drawing/2014/main" id="{816C6990-C5A5-4545-A14B-1759D7A82BE3}"/>
              </a:ext>
            </a:extLst>
          </p:cNvPr>
          <p:cNvSpPr txBox="1"/>
          <p:nvPr/>
        </p:nvSpPr>
        <p:spPr>
          <a:xfrm>
            <a:off x="352316" y="239327"/>
            <a:ext cx="3182423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عنصر نائب لرقم الشريحة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54</a:t>
            </a:fld>
            <a:endParaRPr lang="ar-JO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1659974"/>
            <a:ext cx="4917440" cy="3550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15"/>
          <p:cNvPicPr/>
          <p:nvPr/>
        </p:nvPicPr>
        <p:blipFill>
          <a:blip r:embed="rId3"/>
          <a:stretch>
            <a:fillRect/>
          </a:stretch>
        </p:blipFill>
        <p:spPr>
          <a:xfrm>
            <a:off x="5356902" y="1683343"/>
            <a:ext cx="6194002" cy="11421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17"/>
          <p:cNvPicPr/>
          <p:nvPr/>
        </p:nvPicPr>
        <p:blipFill>
          <a:blip r:embed="rId4"/>
          <a:stretch>
            <a:fillRect/>
          </a:stretch>
        </p:blipFill>
        <p:spPr>
          <a:xfrm>
            <a:off x="6538510" y="4923367"/>
            <a:ext cx="3725122" cy="17923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16"/>
          <p:cNvPicPr/>
          <p:nvPr/>
        </p:nvPicPr>
        <p:blipFill>
          <a:blip r:embed="rId5"/>
          <a:stretch>
            <a:fillRect/>
          </a:stretch>
        </p:blipFill>
        <p:spPr>
          <a:xfrm>
            <a:off x="5338614" y="2914735"/>
            <a:ext cx="6214322" cy="19041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ستطيل 6"/>
          <p:cNvSpPr/>
          <p:nvPr/>
        </p:nvSpPr>
        <p:spPr>
          <a:xfrm>
            <a:off x="624840" y="316230"/>
            <a:ext cx="5094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Result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from DIALux evo for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Physical Lab 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329184" y="1072134"/>
            <a:ext cx="5094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Rendering for Physical Lab.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5678424" y="1126998"/>
            <a:ext cx="5094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Check for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illuminance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UGR 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55</a:t>
            </a:fld>
            <a:endParaRPr lang="ar-JO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2"/>
          <p:cNvPicPr/>
          <p:nvPr/>
        </p:nvPicPr>
        <p:blipFill>
          <a:blip r:embed="rId2"/>
          <a:stretch>
            <a:fillRect/>
          </a:stretch>
        </p:blipFill>
        <p:spPr>
          <a:xfrm>
            <a:off x="685438" y="850646"/>
            <a:ext cx="5888082" cy="29603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 descr="https://scontent.fjrs1-1.fna.fbcdn.net/v/t1.15752-9/100745418_263385104717697_8717707330730328064_n.png?_nc_cat=108&amp;_nc_sid=b96e70&amp;_nc_ohc=UYILb7gEWiYAX9rXnxx&amp;_nc_ht=scontent.fjrs1-1.fna&amp;oh=65f9b9705e41845a7698873b93f3e926&amp;oe=5EF6B7C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1909" y="968880"/>
            <a:ext cx="3666844" cy="2121792"/>
          </a:xfrm>
          <a:prstGeom prst="rect">
            <a:avLst/>
          </a:prstGeom>
          <a:noFill/>
        </p:spPr>
      </p:pic>
      <p:pic>
        <p:nvPicPr>
          <p:cNvPr id="5" name="Picture 21"/>
          <p:cNvPicPr/>
          <p:nvPr/>
        </p:nvPicPr>
        <p:blipFill>
          <a:blip r:embed="rId4"/>
          <a:stretch>
            <a:fillRect/>
          </a:stretch>
        </p:blipFill>
        <p:spPr>
          <a:xfrm>
            <a:off x="6887282" y="3946144"/>
            <a:ext cx="3747190" cy="2290064"/>
          </a:xfrm>
          <a:prstGeom prst="rect">
            <a:avLst/>
          </a:prstGeom>
        </p:spPr>
      </p:pic>
      <p:pic>
        <p:nvPicPr>
          <p:cNvPr id="2052" name="Picture 4" descr="https://scontent.fjrs1-1.fna.fbcdn.net/v/t1.15752-9/100961548_1159777447708952_7014765493789655040_n.png?_nc_cat=110&amp;_nc_sid=b96e70&amp;_nc_ohc=r81Xx3OoqhcAX_499NF&amp;_nc_ht=scontent.fjrs1-1.fna&amp;oh=c7b7789ff35e1414a2416ab8ef733bb4&amp;oe=5EF68A7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3535" y="3933528"/>
            <a:ext cx="3369945" cy="2372458"/>
          </a:xfrm>
          <a:prstGeom prst="rect">
            <a:avLst/>
          </a:prstGeom>
          <a:noFill/>
        </p:spPr>
      </p:pic>
      <p:sp>
        <p:nvSpPr>
          <p:cNvPr id="8" name="مربع نص 7"/>
          <p:cNvSpPr txBox="1"/>
          <p:nvPr/>
        </p:nvSpPr>
        <p:spPr>
          <a:xfrm>
            <a:off x="560832" y="332152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Luminaries used for the ground floor.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7232904" y="3163824"/>
            <a:ext cx="2935224" cy="4389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Rendering for cafeteria</a:t>
            </a:r>
            <a:endParaRPr lang="en-GB" dirty="0"/>
          </a:p>
        </p:txBody>
      </p:sp>
      <p:sp>
        <p:nvSpPr>
          <p:cNvPr id="9" name="مستطيل 8"/>
          <p:cNvSpPr/>
          <p:nvPr/>
        </p:nvSpPr>
        <p:spPr>
          <a:xfrm>
            <a:off x="1743456" y="6309360"/>
            <a:ext cx="2935224" cy="4389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Rendering for staircase</a:t>
            </a:r>
            <a:endParaRPr lang="en-GB" dirty="0"/>
          </a:p>
        </p:txBody>
      </p:sp>
      <p:sp>
        <p:nvSpPr>
          <p:cNvPr id="10" name="مستطيل 9"/>
          <p:cNvSpPr/>
          <p:nvPr/>
        </p:nvSpPr>
        <p:spPr>
          <a:xfrm>
            <a:off x="7330440" y="6233160"/>
            <a:ext cx="2935224" cy="4389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Rendering for Library</a:t>
            </a:r>
            <a:endParaRPr lang="en-GB" dirty="0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56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333248" y="923544"/>
            <a:ext cx="5323840" cy="2997200"/>
          </a:xfrm>
          <a:prstGeom prst="rect">
            <a:avLst/>
          </a:prstGeom>
        </p:spPr>
      </p:pic>
      <p:pic>
        <p:nvPicPr>
          <p:cNvPr id="4" name="Picture 18"/>
          <p:cNvPicPr/>
          <p:nvPr/>
        </p:nvPicPr>
        <p:blipFill>
          <a:blip r:embed="rId3"/>
          <a:stretch>
            <a:fillRect/>
          </a:stretch>
        </p:blipFill>
        <p:spPr>
          <a:xfrm>
            <a:off x="6236810" y="889000"/>
            <a:ext cx="5312062" cy="3024632"/>
          </a:xfrm>
          <a:prstGeom prst="rect">
            <a:avLst/>
          </a:prstGeom>
        </p:spPr>
      </p:pic>
      <p:pic>
        <p:nvPicPr>
          <p:cNvPr id="5" name="Picture 19"/>
          <p:cNvPicPr/>
          <p:nvPr/>
        </p:nvPicPr>
        <p:blipFill>
          <a:blip r:embed="rId4"/>
          <a:stretch>
            <a:fillRect/>
          </a:stretch>
        </p:blipFill>
        <p:spPr>
          <a:xfrm>
            <a:off x="4025900" y="4082288"/>
            <a:ext cx="3898900" cy="252984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441960" y="350440"/>
            <a:ext cx="518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Rendering for auditorium from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DIALux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evo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57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3"/>
          <p:cNvPicPr/>
          <p:nvPr/>
        </p:nvPicPr>
        <p:blipFill>
          <a:blip r:embed="rId2"/>
          <a:stretch>
            <a:fillRect/>
          </a:stretch>
        </p:blipFill>
        <p:spPr>
          <a:xfrm>
            <a:off x="578815" y="1101852"/>
            <a:ext cx="5693970" cy="4101084"/>
          </a:xfrm>
          <a:prstGeom prst="rect">
            <a:avLst/>
          </a:prstGeom>
        </p:spPr>
      </p:pic>
      <p:pic>
        <p:nvPicPr>
          <p:cNvPr id="4" name="Picture 14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264" y="1550246"/>
            <a:ext cx="4007104" cy="27657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560832" y="332152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Luminaries used for the First Floor.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7525512" y="4407408"/>
            <a:ext cx="2935224" cy="4389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Rendering for Physical Lab</a:t>
            </a:r>
            <a:endParaRPr lang="en-GB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58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4"/>
          <p:cNvPicPr/>
          <p:nvPr/>
        </p:nvPicPr>
        <p:blipFill>
          <a:blip r:embed="rId2"/>
          <a:stretch>
            <a:fillRect/>
          </a:stretch>
        </p:blipFill>
        <p:spPr>
          <a:xfrm>
            <a:off x="612663" y="1505712"/>
            <a:ext cx="5724129" cy="3377184"/>
          </a:xfrm>
          <a:prstGeom prst="rect">
            <a:avLst/>
          </a:prstGeom>
        </p:spPr>
      </p:pic>
      <p:pic>
        <p:nvPicPr>
          <p:cNvPr id="4" name="Picture 20"/>
          <p:cNvPicPr/>
          <p:nvPr/>
        </p:nvPicPr>
        <p:blipFill>
          <a:blip r:embed="rId3"/>
          <a:stretch>
            <a:fillRect/>
          </a:stretch>
        </p:blipFill>
        <p:spPr>
          <a:xfrm>
            <a:off x="6802374" y="2135687"/>
            <a:ext cx="4371594" cy="23905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560832" y="332152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Luminaries used for the Second floor.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7565522" y="4679942"/>
            <a:ext cx="292900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Rendering for Computer Lab</a:t>
            </a:r>
            <a:endParaRPr lang="en-GB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59</a:t>
            </a:fld>
            <a:endParaRPr lang="ar-JO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6</a:t>
            </a:fld>
            <a:endParaRPr lang="ar-JO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9612" y="316991"/>
            <a:ext cx="6715252" cy="28374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57928" y="3226125"/>
            <a:ext cx="6717792" cy="30548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ربع نص 5"/>
          <p:cNvSpPr txBox="1"/>
          <p:nvPr/>
        </p:nvSpPr>
        <p:spPr>
          <a:xfrm>
            <a:off x="176784" y="272288"/>
            <a:ext cx="4230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Editing for ground floor plans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063240" y="1814576"/>
            <a:ext cx="138988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3136392" y="4466336"/>
            <a:ext cx="1225296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سهم للأسفل 8"/>
          <p:cNvSpPr/>
          <p:nvPr/>
        </p:nvSpPr>
        <p:spPr>
          <a:xfrm rot="10800000">
            <a:off x="8833104" y="5193792"/>
            <a:ext cx="329184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سهم للأسفل 9"/>
          <p:cNvSpPr/>
          <p:nvPr/>
        </p:nvSpPr>
        <p:spPr>
          <a:xfrm>
            <a:off x="7988808" y="5602224"/>
            <a:ext cx="329184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سهم للأسفل 10"/>
          <p:cNvSpPr/>
          <p:nvPr/>
        </p:nvSpPr>
        <p:spPr>
          <a:xfrm rot="5400000">
            <a:off x="5218176" y="5081016"/>
            <a:ext cx="329184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سهم للأسفل 11"/>
          <p:cNvSpPr/>
          <p:nvPr/>
        </p:nvSpPr>
        <p:spPr>
          <a:xfrm>
            <a:off x="5526024" y="4364736"/>
            <a:ext cx="329184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5"/>
          <p:cNvPicPr/>
          <p:nvPr/>
        </p:nvPicPr>
        <p:blipFill>
          <a:blip r:embed="rId2"/>
          <a:stretch>
            <a:fillRect/>
          </a:stretch>
        </p:blipFill>
        <p:spPr>
          <a:xfrm>
            <a:off x="289560" y="1701101"/>
            <a:ext cx="5507736" cy="2185099"/>
          </a:xfrm>
          <a:prstGeom prst="rect">
            <a:avLst/>
          </a:prstGeom>
        </p:spPr>
      </p:pic>
      <p:pic>
        <p:nvPicPr>
          <p:cNvPr id="4" name="Picture 26"/>
          <p:cNvPicPr/>
          <p:nvPr/>
        </p:nvPicPr>
        <p:blipFill>
          <a:blip r:embed="rId3"/>
          <a:stretch>
            <a:fillRect/>
          </a:stretch>
        </p:blipFill>
        <p:spPr>
          <a:xfrm>
            <a:off x="5951982" y="1747966"/>
            <a:ext cx="5569458" cy="2147378"/>
          </a:xfrm>
          <a:prstGeom prst="rect">
            <a:avLst/>
          </a:prstGeom>
        </p:spPr>
      </p:pic>
      <p:pic>
        <p:nvPicPr>
          <p:cNvPr id="5" name="Picture 27"/>
          <p:cNvPicPr/>
          <p:nvPr/>
        </p:nvPicPr>
        <p:blipFill>
          <a:blip r:embed="rId4"/>
          <a:stretch>
            <a:fillRect/>
          </a:stretch>
        </p:blipFill>
        <p:spPr>
          <a:xfrm>
            <a:off x="3084576" y="4772652"/>
            <a:ext cx="5794248" cy="905772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384048" y="1269230"/>
            <a:ext cx="5084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Check for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illuminance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UGR for Ground floor</a:t>
            </a:r>
            <a:endParaRPr lang="en-GB" dirty="0"/>
          </a:p>
        </p:txBody>
      </p:sp>
      <p:sp>
        <p:nvSpPr>
          <p:cNvPr id="7" name="مستطيل 6"/>
          <p:cNvSpPr/>
          <p:nvPr/>
        </p:nvSpPr>
        <p:spPr>
          <a:xfrm>
            <a:off x="6105144" y="1311902"/>
            <a:ext cx="5084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Check for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illuminance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UGR for First floor</a:t>
            </a:r>
            <a:endParaRPr lang="en-GB" dirty="0"/>
          </a:p>
        </p:txBody>
      </p:sp>
      <p:sp>
        <p:nvSpPr>
          <p:cNvPr id="8" name="مستطيل 7"/>
          <p:cNvSpPr/>
          <p:nvPr/>
        </p:nvSpPr>
        <p:spPr>
          <a:xfrm>
            <a:off x="3325368" y="4356854"/>
            <a:ext cx="5084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Check for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illuminance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UGR for Second floor</a:t>
            </a:r>
            <a:endParaRPr lang="en-GB" dirty="0"/>
          </a:p>
        </p:txBody>
      </p:sp>
      <p:sp>
        <p:nvSpPr>
          <p:cNvPr id="9" name="مستطيل 8"/>
          <p:cNvSpPr/>
          <p:nvPr/>
        </p:nvSpPr>
        <p:spPr>
          <a:xfrm>
            <a:off x="384048" y="318254"/>
            <a:ext cx="53461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Check for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illuminance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and UGR for all spaces</a:t>
            </a:r>
            <a:endParaRPr lang="en-GB" sz="2000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60</a:t>
            </a:fld>
            <a:endParaRPr lang="ar-JO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5750" y="3092450"/>
            <a:ext cx="9283700" cy="376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ستطيل 5"/>
          <p:cNvSpPr/>
          <p:nvPr/>
        </p:nvSpPr>
        <p:spPr>
          <a:xfrm>
            <a:off x="566928" y="235958"/>
            <a:ext cx="4999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 Distribute the lighting on the ground floor</a:t>
            </a:r>
            <a:endParaRPr lang="en-GB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" y="896112"/>
            <a:ext cx="6235566" cy="21551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مستطيل 7"/>
          <p:cNvSpPr/>
          <p:nvPr/>
        </p:nvSpPr>
        <p:spPr>
          <a:xfrm>
            <a:off x="1104138" y="6015990"/>
            <a:ext cx="2324862" cy="79248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رابط كسهم مستقيم 9"/>
          <p:cNvCxnSpPr/>
          <p:nvPr/>
        </p:nvCxnSpPr>
        <p:spPr>
          <a:xfrm rot="5400000" flipH="1" flipV="1">
            <a:off x="-370332" y="4549140"/>
            <a:ext cx="2962656" cy="91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34008" y="338328"/>
            <a:ext cx="2801294" cy="44148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مستطيل 13"/>
          <p:cNvSpPr/>
          <p:nvPr/>
        </p:nvSpPr>
        <p:spPr>
          <a:xfrm>
            <a:off x="8809106" y="4862822"/>
            <a:ext cx="209544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Symbols of Lighting</a:t>
            </a:r>
            <a:endParaRPr lang="en-GB" dirty="0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61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9260" y="2952750"/>
            <a:ext cx="102362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مستطيل 6"/>
          <p:cNvSpPr/>
          <p:nvPr/>
        </p:nvSpPr>
        <p:spPr>
          <a:xfrm>
            <a:off x="585216" y="217670"/>
            <a:ext cx="4999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 Distribute the lighting on the First floor</a:t>
            </a:r>
            <a:endParaRPr lang="en-GB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96996" y="602738"/>
            <a:ext cx="7182612" cy="23004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مستطيل 8"/>
          <p:cNvSpPr/>
          <p:nvPr/>
        </p:nvSpPr>
        <p:spPr>
          <a:xfrm>
            <a:off x="7278624" y="3493008"/>
            <a:ext cx="3017520" cy="10058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رابط كسهم مستقيم 10"/>
          <p:cNvCxnSpPr/>
          <p:nvPr/>
        </p:nvCxnSpPr>
        <p:spPr>
          <a:xfrm rot="5400000" flipH="1" flipV="1">
            <a:off x="10008108" y="3208020"/>
            <a:ext cx="582168" cy="6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62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415" y="3017520"/>
            <a:ext cx="10562209" cy="384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585216" y="217670"/>
            <a:ext cx="4999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 Distribute the lighting on the Second floor</a:t>
            </a:r>
            <a:endParaRPr lang="en-GB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7542130" y="-728306"/>
            <a:ext cx="3059709" cy="48303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مستطيل 7"/>
          <p:cNvSpPr/>
          <p:nvPr/>
        </p:nvSpPr>
        <p:spPr>
          <a:xfrm>
            <a:off x="5132070" y="3048000"/>
            <a:ext cx="689610" cy="11239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رابط كسهم مستقيم 9"/>
          <p:cNvCxnSpPr/>
          <p:nvPr/>
        </p:nvCxnSpPr>
        <p:spPr>
          <a:xfrm rot="5400000" flipH="1" flipV="1">
            <a:off x="5753100" y="3295650"/>
            <a:ext cx="933450" cy="8115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عنصر نائب لرقم الشريحة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63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56186" y="362522"/>
            <a:ext cx="3590925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0153" y="2278888"/>
            <a:ext cx="2948022" cy="40479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6135624" y="2240280"/>
            <a:ext cx="1380744" cy="18562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رابط كسهم مستقيم 6"/>
          <p:cNvCxnSpPr/>
          <p:nvPr/>
        </p:nvCxnSpPr>
        <p:spPr>
          <a:xfrm rot="10800000">
            <a:off x="4663440" y="2241296"/>
            <a:ext cx="146304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مستطيل 8"/>
          <p:cNvSpPr/>
          <p:nvPr/>
        </p:nvSpPr>
        <p:spPr>
          <a:xfrm>
            <a:off x="585216" y="217670"/>
            <a:ext cx="4999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 Distribute the lighting on the Auditorium</a:t>
            </a:r>
            <a:endParaRPr lang="en-GB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64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6214" y="2849372"/>
            <a:ext cx="9537700" cy="389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585216" y="217670"/>
            <a:ext cx="4999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 Distribute the Sockets on the Ground floor</a:t>
            </a:r>
            <a:endParaRPr lang="en-GB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43672" y="192023"/>
            <a:ext cx="3276600" cy="47859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ستطيل 6"/>
          <p:cNvSpPr/>
          <p:nvPr/>
        </p:nvSpPr>
        <p:spPr>
          <a:xfrm>
            <a:off x="6620256" y="3831336"/>
            <a:ext cx="795528" cy="11521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رابط كسهم مستقيم 8"/>
          <p:cNvCxnSpPr/>
          <p:nvPr/>
        </p:nvCxnSpPr>
        <p:spPr>
          <a:xfrm flipV="1">
            <a:off x="7416165" y="3831336"/>
            <a:ext cx="603123" cy="15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573" y="685800"/>
            <a:ext cx="1995059" cy="32171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مستطيل 13"/>
          <p:cNvSpPr/>
          <p:nvPr/>
        </p:nvSpPr>
        <p:spPr>
          <a:xfrm>
            <a:off x="835538" y="4003286"/>
            <a:ext cx="192873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Symbols of Socket</a:t>
            </a:r>
            <a:endParaRPr lang="en-GB" dirty="0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65</a:t>
            </a:fld>
            <a:endParaRPr lang="ar-JO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389" y="2995284"/>
            <a:ext cx="10315067" cy="386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57548" y="691769"/>
            <a:ext cx="7268910" cy="23348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585216" y="217670"/>
            <a:ext cx="4999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 Distribute the Sockets on the First floor</a:t>
            </a:r>
            <a:endParaRPr lang="en-GB" dirty="0"/>
          </a:p>
        </p:txBody>
      </p:sp>
      <p:sp>
        <p:nvSpPr>
          <p:cNvPr id="6" name="مستطيل 5"/>
          <p:cNvSpPr/>
          <p:nvPr/>
        </p:nvSpPr>
        <p:spPr>
          <a:xfrm>
            <a:off x="7088632" y="3584448"/>
            <a:ext cx="2966720" cy="9418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رابط كسهم مستقيم 7"/>
          <p:cNvCxnSpPr/>
          <p:nvPr/>
        </p:nvCxnSpPr>
        <p:spPr>
          <a:xfrm rot="16200000" flipV="1">
            <a:off x="9775952" y="3312160"/>
            <a:ext cx="555752" cy="7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عنصر نائب لرقم الشريحة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66</a:t>
            </a:fld>
            <a:endParaRPr lang="ar-JO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846" y="2857500"/>
            <a:ext cx="106553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ستطيل 3"/>
          <p:cNvSpPr/>
          <p:nvPr/>
        </p:nvSpPr>
        <p:spPr>
          <a:xfrm>
            <a:off x="585216" y="217670"/>
            <a:ext cx="4999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 Distribute the Sockets on the Second floor</a:t>
            </a:r>
            <a:endParaRPr lang="en-GB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219" y="903992"/>
            <a:ext cx="5006021" cy="23154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ستطيل 5"/>
          <p:cNvSpPr/>
          <p:nvPr/>
        </p:nvSpPr>
        <p:spPr>
          <a:xfrm>
            <a:off x="822960" y="4084320"/>
            <a:ext cx="762000" cy="3454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رابط كسهم مستقيم 7"/>
          <p:cNvCxnSpPr/>
          <p:nvPr/>
        </p:nvCxnSpPr>
        <p:spPr>
          <a:xfrm rot="5400000" flipH="1" flipV="1">
            <a:off x="401320" y="3652520"/>
            <a:ext cx="84328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67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68</a:t>
            </a:fld>
            <a:endParaRPr lang="ar-JO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872" y="1981259"/>
            <a:ext cx="5696712" cy="39680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246658" y="1388102"/>
            <a:ext cx="5352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Distribution of circuit breaker in distribution board 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6648" y="1609336"/>
            <a:ext cx="5943600" cy="40599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7" name="مستطيل 6"/>
          <p:cNvSpPr/>
          <p:nvPr/>
        </p:nvSpPr>
        <p:spPr>
          <a:xfrm>
            <a:off x="6930190" y="1168646"/>
            <a:ext cx="3898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Main distribution board for all floors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679453" y="391406"/>
            <a:ext cx="36639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Main distribution board 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7093" y="2448019"/>
            <a:ext cx="9615610" cy="29286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مربع نص 9"/>
          <p:cNvSpPr txBox="1"/>
          <p:nvPr/>
        </p:nvSpPr>
        <p:spPr>
          <a:xfrm>
            <a:off x="2511426" y="1942582"/>
            <a:ext cx="6102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677" indent="-285677">
              <a:buFont typeface="Wingdings" pitchFamily="2" charset="2"/>
              <a:buChar char="ü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Main distribution board of circuit breaker in the ground floor</a:t>
            </a:r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69</a:t>
            </a:fld>
            <a:endParaRPr lang="ar-JO"/>
          </a:p>
        </p:txBody>
      </p:sp>
      <p:sp>
        <p:nvSpPr>
          <p:cNvPr id="7" name="مستطيل 6"/>
          <p:cNvSpPr/>
          <p:nvPr/>
        </p:nvSpPr>
        <p:spPr>
          <a:xfrm>
            <a:off x="679453" y="391406"/>
            <a:ext cx="36639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Main distribution board 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مربع نص 24"/>
          <p:cNvSpPr txBox="1"/>
          <p:nvPr/>
        </p:nvSpPr>
        <p:spPr>
          <a:xfrm>
            <a:off x="716280" y="510032"/>
            <a:ext cx="2584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plans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عنصر نائب لرقم الشريحة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7</a:t>
            </a:fld>
            <a:endParaRPr lang="ar-JO"/>
          </a:p>
        </p:txBody>
      </p:sp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208" y="1968758"/>
            <a:ext cx="9140952" cy="41567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" name="مربع نص 26"/>
          <p:cNvSpPr txBox="1"/>
          <p:nvPr/>
        </p:nvSpPr>
        <p:spPr>
          <a:xfrm>
            <a:off x="4367230" y="6259175"/>
            <a:ext cx="3026664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Plan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8747" y="118872"/>
            <a:ext cx="5242941" cy="30738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ستطيل 6"/>
          <p:cNvSpPr/>
          <p:nvPr/>
        </p:nvSpPr>
        <p:spPr>
          <a:xfrm>
            <a:off x="173736" y="3730752"/>
            <a:ext cx="3986784" cy="23317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رابط كسهم مستقيم 8"/>
          <p:cNvCxnSpPr/>
          <p:nvPr/>
        </p:nvCxnSpPr>
        <p:spPr>
          <a:xfrm flipV="1">
            <a:off x="4169664" y="2807208"/>
            <a:ext cx="2496312" cy="9509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14" y="2125357"/>
            <a:ext cx="9065606" cy="3799955"/>
          </a:xfrm>
          <a:prstGeom prst="rect">
            <a:avLst/>
          </a:prstGeom>
        </p:spPr>
      </p:pic>
      <p:sp>
        <p:nvSpPr>
          <p:cNvPr id="4" name="TextBox 8"/>
          <p:cNvSpPr txBox="1"/>
          <p:nvPr/>
        </p:nvSpPr>
        <p:spPr>
          <a:xfrm>
            <a:off x="347017" y="1788345"/>
            <a:ext cx="3817937" cy="26600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171450" indent="-171450" algn="l">
              <a:lnSpc>
                <a:spcPts val="18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Position of modules </a:t>
            </a:r>
          </a:p>
        </p:txBody>
      </p:sp>
      <p:graphicFrame>
        <p:nvGraphicFramePr>
          <p:cNvPr id="5" name="Table 2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75495004"/>
              </p:ext>
            </p:extLst>
          </p:nvPr>
        </p:nvGraphicFramePr>
        <p:xfrm>
          <a:off x="9171800" y="2198507"/>
          <a:ext cx="2422792" cy="2190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1396">
                  <a:extLst>
                    <a:ext uri="{9D8B030D-6E8A-4147-A177-3AD203B41FA5}">
                      <a16:colId xmlns="" xmlns:a16="http://schemas.microsoft.com/office/drawing/2014/main" val="1192903343"/>
                    </a:ext>
                  </a:extLst>
                </a:gridCol>
                <a:gridCol w="1211396">
                  <a:extLst>
                    <a:ext uri="{9D8B030D-6E8A-4147-A177-3AD203B41FA5}">
                      <a16:colId xmlns="" xmlns:a16="http://schemas.microsoft.com/office/drawing/2014/main" val="469682161"/>
                    </a:ext>
                  </a:extLst>
                </a:gridCol>
              </a:tblGrid>
              <a:tr h="66016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Area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1740 m</a:t>
                      </a:r>
                      <a:r>
                        <a:rPr lang="en-US" sz="105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53003490"/>
                  </a:ext>
                </a:extLst>
              </a:tr>
              <a:tr h="66016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No.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 modules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896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72791466"/>
                  </a:ext>
                </a:extLst>
              </a:tr>
              <a:tr h="87028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Power produced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278 kw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00344184"/>
                  </a:ext>
                </a:extLst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567898" y="34568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PV system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70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8"/>
          <p:cNvSpPr txBox="1"/>
          <p:nvPr/>
        </p:nvSpPr>
        <p:spPr>
          <a:xfrm>
            <a:off x="357546" y="1192045"/>
            <a:ext cx="6187064" cy="26600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171450" indent="-171450" algn="l">
              <a:lnSpc>
                <a:spcPts val="18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Drawing Modules distribution by AutoCAD program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57" y="1507148"/>
            <a:ext cx="10499265" cy="46101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5" name="مستطيل 4"/>
          <p:cNvSpPr/>
          <p:nvPr/>
        </p:nvSpPr>
        <p:spPr>
          <a:xfrm>
            <a:off x="567898" y="34568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PV system</a:t>
            </a:r>
            <a:endParaRPr lang="en-GB" sz="320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71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67898" y="34568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PV system</a:t>
            </a:r>
            <a:endParaRPr lang="en-GB" sz="3200" dirty="0"/>
          </a:p>
        </p:txBody>
      </p:sp>
      <p:sp>
        <p:nvSpPr>
          <p:cNvPr id="4" name="TextBox 8"/>
          <p:cNvSpPr txBox="1"/>
          <p:nvPr/>
        </p:nvSpPr>
        <p:spPr>
          <a:xfrm>
            <a:off x="348402" y="1009165"/>
            <a:ext cx="6187064" cy="26600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171450" indent="-171450" algn="l">
              <a:lnSpc>
                <a:spcPts val="18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Drawing modules distribution by REVIT program </a:t>
            </a: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183" y="1293461"/>
            <a:ext cx="10369577" cy="27348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>
          <a:xfrm>
            <a:off x="10768611" y="6413604"/>
            <a:ext cx="1312025" cy="365125"/>
          </a:xfrm>
        </p:spPr>
        <p:txBody>
          <a:bodyPr/>
          <a:lstStyle/>
          <a:p>
            <a:pPr algn="ctr"/>
            <a:fld id="{27E5197B-E40E-4AF0-B166-603E22A8F0F5}" type="slidenum">
              <a:rPr lang="ar-JO" sz="1400" b="1" smtClean="0">
                <a:solidFill>
                  <a:schemeClr val="bg1"/>
                </a:solidFill>
                <a:cs typeface="+mj-cs"/>
              </a:rPr>
              <a:pPr algn="ctr"/>
              <a:t>72</a:t>
            </a:fld>
            <a:endParaRPr lang="ar-JO" sz="1400" b="1" dirty="0">
              <a:solidFill>
                <a:schemeClr val="bg1"/>
              </a:solidFill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895" y="4077146"/>
            <a:ext cx="6439572" cy="23053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3249" y="4077146"/>
            <a:ext cx="3914274" cy="23053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67898" y="34568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PV system</a:t>
            </a:r>
            <a:endParaRPr lang="en-GB" sz="3200" dirty="0"/>
          </a:p>
        </p:txBody>
      </p:sp>
      <p:sp>
        <p:nvSpPr>
          <p:cNvPr id="4" name="TextBox 8"/>
          <p:cNvSpPr txBox="1"/>
          <p:nvPr/>
        </p:nvSpPr>
        <p:spPr>
          <a:xfrm>
            <a:off x="586146" y="1438933"/>
            <a:ext cx="6187064" cy="26600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171450" indent="-171450" algn="l">
              <a:lnSpc>
                <a:spcPts val="18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Summary </a:t>
            </a:r>
          </a:p>
        </p:txBody>
      </p:sp>
      <p:graphicFrame>
        <p:nvGraphicFramePr>
          <p:cNvPr id="5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0152294"/>
              </p:ext>
            </p:extLst>
          </p:nvPr>
        </p:nvGraphicFramePr>
        <p:xfrm>
          <a:off x="604434" y="2328641"/>
          <a:ext cx="8128000" cy="211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="" xmlns:a16="http://schemas.microsoft.com/office/drawing/2014/main" val="2363683810"/>
                    </a:ext>
                  </a:extLst>
                </a:gridCol>
                <a:gridCol w="4064000">
                  <a:extLst>
                    <a:ext uri="{9D8B030D-6E8A-4147-A177-3AD203B41FA5}">
                      <a16:colId xmlns="" xmlns:a16="http://schemas.microsoft.com/office/drawing/2014/main" val="135853322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Type of module 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Yingli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solar (310w /31v)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73196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Type of inverter 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Generic (30 kw/400-700 v)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564509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The power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produced by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PV sys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278 kw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42642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The power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lighting usage in the building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124 kw</a:t>
                      </a:r>
                      <a:endParaRPr lang="en-US" b="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21429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The power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produced by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PV sys </a:t>
                      </a:r>
                    </a:p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480 MWh/year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00571758"/>
                  </a:ext>
                </a:extLst>
              </a:tr>
            </a:tbl>
          </a:graphicData>
        </a:graphic>
      </p:graphicFrame>
      <p:graphicFrame>
        <p:nvGraphicFramePr>
          <p:cNvPr id="6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98844047"/>
              </p:ext>
            </p:extLst>
          </p:nvPr>
        </p:nvGraphicFramePr>
        <p:xfrm>
          <a:off x="609600" y="4730774"/>
          <a:ext cx="8122920" cy="909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2920">
                  <a:extLst>
                    <a:ext uri="{9D8B030D-6E8A-4147-A177-3AD203B41FA5}">
                      <a16:colId xmlns="" xmlns:a16="http://schemas.microsoft.com/office/drawing/2014/main" val="3995140232"/>
                    </a:ext>
                  </a:extLst>
                </a:gridCol>
              </a:tblGrid>
              <a:tr h="909012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The solar energy value covers the entire lighting, and the extra value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cover the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building's energy consumption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69906053"/>
                  </a:ext>
                </a:extLst>
              </a:tr>
            </a:tbl>
          </a:graphicData>
        </a:graphic>
      </p:graphicFrame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73</a:t>
            </a:fld>
            <a:endParaRPr lang="ar-JO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8"/>
          <p:cNvSpPr txBox="1"/>
          <p:nvPr/>
        </p:nvSpPr>
        <p:spPr>
          <a:xfrm>
            <a:off x="595290" y="1429789"/>
            <a:ext cx="6187064" cy="26600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171450" indent="-171450" algn="l">
              <a:lnSpc>
                <a:spcPts val="18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Summary cash flow </a:t>
            </a:r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434" y="2114896"/>
            <a:ext cx="7886700" cy="32766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567898" y="34568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PV system</a:t>
            </a:r>
            <a:endParaRPr lang="en-GB" sz="320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74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Mechanical Aspects</a:t>
            </a:r>
            <a:endParaRPr lang="en-GB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600" y="3218688"/>
            <a:ext cx="9956800" cy="215798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Plumbing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Water Supply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Fire Fighting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HVAC system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75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 descr="2D Slides">
            <a:extLst>
              <a:ext uri="{FF2B5EF4-FFF2-40B4-BE49-F238E27FC236}">
                <a16:creationId xmlns="" xmlns:a16="http://schemas.microsoft.com/office/drawing/2014/main" id="{5D483DB7-3925-4129-9AB3-FF75028415D3}"/>
              </a:ext>
            </a:extLst>
          </p:cNvPr>
          <p:cNvSpPr txBox="1">
            <a:spLocks/>
          </p:cNvSpPr>
          <p:nvPr/>
        </p:nvSpPr>
        <p:spPr>
          <a:xfrm>
            <a:off x="1382178" y="1452563"/>
            <a:ext cx="3475038" cy="3651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 smtClean="0">
                <a:latin typeface="+mj-lt"/>
                <a:ea typeface="+mj-ea"/>
                <a:cs typeface="+mj-cs"/>
              </a:rPr>
              <a:t>Plumbing ground floor plan </a:t>
            </a:r>
            <a:endParaRPr lang="en-US" sz="18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Text Placeholder 6" descr="3D Models">
            <a:extLst>
              <a:ext uri="{FF2B5EF4-FFF2-40B4-BE49-F238E27FC236}">
                <a16:creationId xmlns="" xmlns:a16="http://schemas.microsoft.com/office/drawing/2014/main" id="{0D4EB70A-0A14-4B27-B499-59D76007ABA8}"/>
              </a:ext>
            </a:extLst>
          </p:cNvPr>
          <p:cNvSpPr txBox="1">
            <a:spLocks/>
          </p:cNvSpPr>
          <p:nvPr/>
        </p:nvSpPr>
        <p:spPr>
          <a:xfrm>
            <a:off x="7893072" y="1501938"/>
            <a:ext cx="3475038" cy="3651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 smtClean="0">
                <a:latin typeface="+mj-lt"/>
                <a:ea typeface="+mj-ea"/>
                <a:cs typeface="+mj-cs"/>
              </a:rPr>
              <a:t>EXAMPLE</a:t>
            </a:r>
            <a:endParaRPr lang="en-US" sz="1800" dirty="0">
              <a:latin typeface="+mj-lt"/>
              <a:ea typeface="+mj-ea"/>
              <a:cs typeface="+mj-cs"/>
            </a:endParaRPr>
          </a:p>
        </p:txBody>
      </p:sp>
      <p:pic>
        <p:nvPicPr>
          <p:cNvPr id="6" name="Picture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877" y="2073860"/>
            <a:ext cx="6882020" cy="35070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7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5809" y="2073861"/>
            <a:ext cx="4207049" cy="346740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cxnSp>
        <p:nvCxnSpPr>
          <p:cNvPr id="8" name="Elbow Connector 36"/>
          <p:cNvCxnSpPr/>
          <p:nvPr/>
        </p:nvCxnSpPr>
        <p:spPr>
          <a:xfrm rot="10800000" flipV="1">
            <a:off x="2518759" y="2552007"/>
            <a:ext cx="5062449" cy="174236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مستطيل 12"/>
          <p:cNvSpPr/>
          <p:nvPr/>
        </p:nvSpPr>
        <p:spPr>
          <a:xfrm>
            <a:off x="567898" y="52856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Plumbing system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76</a:t>
            </a:fld>
            <a:endParaRPr lang="ar-JO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 descr="2D Slides">
            <a:extLst>
              <a:ext uri="{FF2B5EF4-FFF2-40B4-BE49-F238E27FC236}">
                <a16:creationId xmlns="" xmlns:a16="http://schemas.microsoft.com/office/drawing/2014/main" id="{5D483DB7-3925-4129-9AB3-FF75028415D3}"/>
              </a:ext>
            </a:extLst>
          </p:cNvPr>
          <p:cNvSpPr txBox="1">
            <a:spLocks/>
          </p:cNvSpPr>
          <p:nvPr/>
        </p:nvSpPr>
        <p:spPr>
          <a:xfrm>
            <a:off x="1382178" y="1452563"/>
            <a:ext cx="3475038" cy="3651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 smtClean="0">
                <a:latin typeface="+mj-lt"/>
                <a:ea typeface="+mj-ea"/>
                <a:cs typeface="+mj-cs"/>
              </a:rPr>
              <a:t>Plumbing first floor plan </a:t>
            </a:r>
            <a:endParaRPr lang="en-US" sz="18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Text Placeholder 6" descr="3D Models">
            <a:extLst>
              <a:ext uri="{FF2B5EF4-FFF2-40B4-BE49-F238E27FC236}">
                <a16:creationId xmlns="" xmlns:a16="http://schemas.microsoft.com/office/drawing/2014/main" id="{0D4EB70A-0A14-4B27-B499-59D76007ABA8}"/>
              </a:ext>
            </a:extLst>
          </p:cNvPr>
          <p:cNvSpPr txBox="1">
            <a:spLocks/>
          </p:cNvSpPr>
          <p:nvPr/>
        </p:nvSpPr>
        <p:spPr>
          <a:xfrm>
            <a:off x="8112528" y="1483650"/>
            <a:ext cx="3475038" cy="3651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 smtClean="0">
                <a:latin typeface="+mj-lt"/>
                <a:ea typeface="+mj-ea"/>
                <a:cs typeface="+mj-cs"/>
              </a:rPr>
              <a:t>EXAMPLE</a:t>
            </a:r>
            <a:endParaRPr lang="en-US" sz="1800" dirty="0"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41" y="2073860"/>
            <a:ext cx="7185472" cy="3612045"/>
          </a:xfrm>
          <a:prstGeom prst="rect">
            <a:avLst/>
          </a:prstGeom>
        </p:spPr>
      </p:pic>
      <p:pic>
        <p:nvPicPr>
          <p:cNvPr id="7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6443" y="2073860"/>
            <a:ext cx="3791123" cy="35169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8" name="Elbow Connector 6"/>
          <p:cNvCxnSpPr/>
          <p:nvPr/>
        </p:nvCxnSpPr>
        <p:spPr>
          <a:xfrm rot="10800000" flipV="1">
            <a:off x="980903" y="3333404"/>
            <a:ext cx="6815541" cy="498954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مستطيل 9"/>
          <p:cNvSpPr/>
          <p:nvPr/>
        </p:nvSpPr>
        <p:spPr>
          <a:xfrm>
            <a:off x="567898" y="52856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Plumbing system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77</a:t>
            </a:fld>
            <a:endParaRPr lang="ar-JO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67898" y="52856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Plumbing system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 Placeholder 5" descr="2D Slides">
            <a:extLst>
              <a:ext uri="{FF2B5EF4-FFF2-40B4-BE49-F238E27FC236}">
                <a16:creationId xmlns="" xmlns:a16="http://schemas.microsoft.com/office/drawing/2014/main" id="{5D483DB7-3925-4129-9AB3-FF75028415D3}"/>
              </a:ext>
            </a:extLst>
          </p:cNvPr>
          <p:cNvSpPr txBox="1">
            <a:spLocks/>
          </p:cNvSpPr>
          <p:nvPr/>
        </p:nvSpPr>
        <p:spPr>
          <a:xfrm>
            <a:off x="1382178" y="1452563"/>
            <a:ext cx="3475038" cy="3651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 smtClean="0">
                <a:latin typeface="+mj-lt"/>
                <a:ea typeface="+mj-ea"/>
                <a:cs typeface="+mj-cs"/>
              </a:rPr>
              <a:t>Plumbing second floor plan </a:t>
            </a:r>
            <a:endParaRPr lang="en-US" sz="18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Text Placeholder 6" descr="3D Models">
            <a:extLst>
              <a:ext uri="{FF2B5EF4-FFF2-40B4-BE49-F238E27FC236}">
                <a16:creationId xmlns="" xmlns:a16="http://schemas.microsoft.com/office/drawing/2014/main" id="{0D4EB70A-0A14-4B27-B499-59D76007ABA8}"/>
              </a:ext>
            </a:extLst>
          </p:cNvPr>
          <p:cNvSpPr txBox="1">
            <a:spLocks/>
          </p:cNvSpPr>
          <p:nvPr/>
        </p:nvSpPr>
        <p:spPr>
          <a:xfrm>
            <a:off x="8167392" y="523530"/>
            <a:ext cx="3475038" cy="3651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 smtClean="0">
                <a:latin typeface="+mj-lt"/>
                <a:ea typeface="+mj-ea"/>
                <a:cs typeface="+mj-cs"/>
              </a:rPr>
              <a:t>EXAMPLE</a:t>
            </a:r>
            <a:endParaRPr lang="en-US" sz="1800" dirty="0"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003" y="2073860"/>
            <a:ext cx="7452416" cy="275583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7" name="Picture 4"/>
          <p:cNvPicPr>
            <a:picLocks noChangeAspect="1"/>
          </p:cNvPicPr>
          <p:nvPr/>
        </p:nvPicPr>
        <p:blipFill rotWithShape="1">
          <a:blip r:embed="rId3"/>
          <a:srcRect l="8655" r="8174"/>
          <a:stretch/>
        </p:blipFill>
        <p:spPr>
          <a:xfrm>
            <a:off x="8213112" y="943519"/>
            <a:ext cx="3383280" cy="469684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cxnSp>
        <p:nvCxnSpPr>
          <p:cNvPr id="8" name="Elbow Connector 6"/>
          <p:cNvCxnSpPr/>
          <p:nvPr/>
        </p:nvCxnSpPr>
        <p:spPr>
          <a:xfrm rot="10800000">
            <a:off x="4857216" y="3087615"/>
            <a:ext cx="3255312" cy="364163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78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67898" y="52856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dirty="0" smtClean="0"/>
              <a:t>Manholes distribution 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 rotWithShape="1">
          <a:blip r:embed="rId2"/>
          <a:srcRect l="3687" r="4689"/>
          <a:stretch/>
        </p:blipFill>
        <p:spPr>
          <a:xfrm>
            <a:off x="145473" y="2755843"/>
            <a:ext cx="9626138" cy="352425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5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4763" y="1262847"/>
            <a:ext cx="1949074" cy="26302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cxnSp>
        <p:nvCxnSpPr>
          <p:cNvPr id="6" name="Straight Arrow Connector 10"/>
          <p:cNvCxnSpPr>
            <a:endCxn id="5" idx="1"/>
          </p:cNvCxnSpPr>
          <p:nvPr/>
        </p:nvCxnSpPr>
        <p:spPr>
          <a:xfrm flipV="1">
            <a:off x="8979408" y="2577959"/>
            <a:ext cx="865355" cy="585865"/>
          </a:xfrm>
          <a:prstGeom prst="straightConnector1">
            <a:avLst/>
          </a:prstGeom>
          <a:ln w="38100"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79</a:t>
            </a:fld>
            <a:endParaRPr lang="ar-JO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8</a:t>
            </a:fld>
            <a:endParaRPr lang="ar-JO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729" y="2679442"/>
            <a:ext cx="8842248" cy="36299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ربع نص 3"/>
          <p:cNvSpPr txBox="1"/>
          <p:nvPr/>
        </p:nvSpPr>
        <p:spPr>
          <a:xfrm>
            <a:off x="4401866" y="6275093"/>
            <a:ext cx="3026664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 Plan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716280" y="510032"/>
            <a:ext cx="2584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plans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2904" y="237834"/>
            <a:ext cx="8510016" cy="24286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مستطيل 7"/>
          <p:cNvSpPr/>
          <p:nvPr/>
        </p:nvSpPr>
        <p:spPr>
          <a:xfrm>
            <a:off x="146304" y="3886200"/>
            <a:ext cx="4361688" cy="11704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رابط كسهم مستقيم 9"/>
          <p:cNvCxnSpPr/>
          <p:nvPr/>
        </p:nvCxnSpPr>
        <p:spPr>
          <a:xfrm rot="5400000" flipH="1" flipV="1">
            <a:off x="3648456" y="3017520"/>
            <a:ext cx="1207008" cy="5303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67898" y="52856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dirty="0" smtClean="0"/>
              <a:t>Water supply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Content Placeholder 1">
            <a:extLst>
              <a:ext uri="{FF2B5EF4-FFF2-40B4-BE49-F238E27FC236}">
                <a16:creationId xmlns="" xmlns:a16="http://schemas.microsoft.com/office/drawing/2014/main" id="{0E85CDB0-AD30-4DBB-AC55-D824F09CE209}"/>
              </a:ext>
            </a:extLst>
          </p:cNvPr>
          <p:cNvSpPr txBox="1">
            <a:spLocks/>
          </p:cNvSpPr>
          <p:nvPr/>
        </p:nvSpPr>
        <p:spPr>
          <a:xfrm>
            <a:off x="531282" y="1293315"/>
            <a:ext cx="3263478" cy="288597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Water supply Ground floor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 rotWithShape="1">
          <a:blip r:embed="rId2"/>
          <a:srcRect t="17497"/>
          <a:stretch/>
        </p:blipFill>
        <p:spPr>
          <a:xfrm>
            <a:off x="3442023" y="1448329"/>
            <a:ext cx="6726105" cy="478885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cxnSp>
        <p:nvCxnSpPr>
          <p:cNvPr id="6" name="Straight Arrow Connector 14"/>
          <p:cNvCxnSpPr/>
          <p:nvPr/>
        </p:nvCxnSpPr>
        <p:spPr>
          <a:xfrm>
            <a:off x="6240364" y="1931878"/>
            <a:ext cx="8313" cy="1945675"/>
          </a:xfrm>
          <a:prstGeom prst="straightConnector1">
            <a:avLst/>
          </a:prstGeom>
          <a:ln w="38100"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17"/>
          <p:cNvCxnSpPr/>
          <p:nvPr/>
        </p:nvCxnSpPr>
        <p:spPr>
          <a:xfrm rot="16200000" flipH="1">
            <a:off x="8048383" y="3275214"/>
            <a:ext cx="1514579" cy="18288"/>
          </a:xfrm>
          <a:prstGeom prst="straightConnector1">
            <a:avLst/>
          </a:prstGeom>
          <a:ln w="38100"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80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67898" y="52856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dirty="0" smtClean="0"/>
              <a:t>Water supply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Content Placeholder 1">
            <a:extLst>
              <a:ext uri="{FF2B5EF4-FFF2-40B4-BE49-F238E27FC236}">
                <a16:creationId xmlns="" xmlns:a16="http://schemas.microsoft.com/office/drawing/2014/main" id="{0E85CDB0-AD30-4DBB-AC55-D824F09CE209}"/>
              </a:ext>
            </a:extLst>
          </p:cNvPr>
          <p:cNvSpPr txBox="1">
            <a:spLocks/>
          </p:cNvSpPr>
          <p:nvPr/>
        </p:nvSpPr>
        <p:spPr>
          <a:xfrm>
            <a:off x="540426" y="1238451"/>
            <a:ext cx="2806278" cy="31603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Water supply first floor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 rotWithShape="1">
          <a:blip r:embed="rId2"/>
          <a:srcRect t="12175"/>
          <a:stretch/>
        </p:blipFill>
        <p:spPr>
          <a:xfrm>
            <a:off x="2890924" y="1306075"/>
            <a:ext cx="7429327" cy="50124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cxnSp>
        <p:nvCxnSpPr>
          <p:cNvPr id="6" name="Straight Arrow Connector 5"/>
          <p:cNvCxnSpPr/>
          <p:nvPr/>
        </p:nvCxnSpPr>
        <p:spPr>
          <a:xfrm>
            <a:off x="9274031" y="2388404"/>
            <a:ext cx="0" cy="1479665"/>
          </a:xfrm>
          <a:prstGeom prst="straightConnector1">
            <a:avLst/>
          </a:prstGeom>
          <a:ln w="38100"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11"/>
          <p:cNvCxnSpPr/>
          <p:nvPr/>
        </p:nvCxnSpPr>
        <p:spPr>
          <a:xfrm>
            <a:off x="6279435" y="2978255"/>
            <a:ext cx="8312" cy="889462"/>
          </a:xfrm>
          <a:prstGeom prst="straightConnector1">
            <a:avLst/>
          </a:prstGeom>
          <a:ln w="38100"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81</a:t>
            </a:fld>
            <a:endParaRPr lang="ar-JO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>
            <a:extLst>
              <a:ext uri="{FF2B5EF4-FFF2-40B4-BE49-F238E27FC236}">
                <a16:creationId xmlns="" xmlns:a16="http://schemas.microsoft.com/office/drawing/2014/main" id="{0E85CDB0-AD30-4DBB-AC55-D824F09CE209}"/>
              </a:ext>
            </a:extLst>
          </p:cNvPr>
          <p:cNvSpPr txBox="1">
            <a:spLocks/>
          </p:cNvSpPr>
          <p:nvPr/>
        </p:nvSpPr>
        <p:spPr>
          <a:xfrm>
            <a:off x="540426" y="1174443"/>
            <a:ext cx="3181182" cy="31603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Water supply second floor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5851" y="1250781"/>
            <a:ext cx="6560526" cy="504943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cxnSp>
        <p:nvCxnSpPr>
          <p:cNvPr id="5" name="Straight Arrow Connector 5"/>
          <p:cNvCxnSpPr/>
          <p:nvPr/>
        </p:nvCxnSpPr>
        <p:spPr>
          <a:xfrm>
            <a:off x="6576137" y="1581806"/>
            <a:ext cx="477" cy="2527141"/>
          </a:xfrm>
          <a:prstGeom prst="straightConnector1">
            <a:avLst/>
          </a:prstGeom>
          <a:ln w="38100"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8"/>
          <p:cNvCxnSpPr/>
          <p:nvPr/>
        </p:nvCxnSpPr>
        <p:spPr>
          <a:xfrm>
            <a:off x="8301377" y="1581805"/>
            <a:ext cx="8313" cy="2527141"/>
          </a:xfrm>
          <a:prstGeom prst="straightConnector1">
            <a:avLst/>
          </a:prstGeom>
          <a:ln w="38100"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ستطيل 7"/>
          <p:cNvSpPr/>
          <p:nvPr/>
        </p:nvSpPr>
        <p:spPr>
          <a:xfrm>
            <a:off x="567898" y="52856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dirty="0" smtClean="0"/>
              <a:t>Water supply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82</a:t>
            </a:fld>
            <a:endParaRPr lang="ar-JO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"/>
          <p:cNvPicPr>
            <a:picLocks noChangeAspect="1"/>
          </p:cNvPicPr>
          <p:nvPr/>
        </p:nvPicPr>
        <p:blipFill rotWithShape="1">
          <a:blip r:embed="rId2"/>
          <a:srcRect b="6084"/>
          <a:stretch/>
        </p:blipFill>
        <p:spPr>
          <a:xfrm>
            <a:off x="2531536" y="1125486"/>
            <a:ext cx="7440411" cy="517743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4" name="مستطيل 3"/>
          <p:cNvSpPr/>
          <p:nvPr/>
        </p:nvSpPr>
        <p:spPr>
          <a:xfrm>
            <a:off x="567898" y="52856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200" dirty="0" smtClean="0"/>
              <a:t>Distribution water tank 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83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FAEDDAA5-B6E5-49F3-A495-94B7927A69C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4126615" y="4935135"/>
            <a:ext cx="833933" cy="1943095"/>
          </a:xfrm>
          <a:prstGeom prst="rect">
            <a:avLst/>
          </a:prstGeom>
          <a:gradFill flip="none" rotWithShape="1">
            <a:gsLst>
              <a:gs pos="0">
                <a:srgbClr val="F5F5F5">
                  <a:alpha val="0"/>
                </a:srgbClr>
              </a:gs>
              <a:gs pos="100000">
                <a:srgbClr val="F5F5F5"/>
              </a:gs>
              <a:gs pos="43000">
                <a:srgbClr val="F5F5F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b="1"/>
          </a:p>
        </p:txBody>
      </p:sp>
      <p:graphicFrame>
        <p:nvGraphicFramePr>
          <p:cNvPr id="4" name="Table 3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47662215"/>
              </p:ext>
            </p:extLst>
          </p:nvPr>
        </p:nvGraphicFramePr>
        <p:xfrm>
          <a:off x="554558" y="2079947"/>
          <a:ext cx="6749937" cy="18923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9979">
                  <a:extLst>
                    <a:ext uri="{9D8B030D-6E8A-4147-A177-3AD203B41FA5}">
                      <a16:colId xmlns="" xmlns:a16="http://schemas.microsoft.com/office/drawing/2014/main" val="2178048268"/>
                    </a:ext>
                  </a:extLst>
                </a:gridCol>
                <a:gridCol w="2249979">
                  <a:extLst>
                    <a:ext uri="{9D8B030D-6E8A-4147-A177-3AD203B41FA5}">
                      <a16:colId xmlns="" xmlns:a16="http://schemas.microsoft.com/office/drawing/2014/main" val="2835784986"/>
                    </a:ext>
                  </a:extLst>
                </a:gridCol>
                <a:gridCol w="2249979">
                  <a:extLst>
                    <a:ext uri="{9D8B030D-6E8A-4147-A177-3AD203B41FA5}">
                      <a16:colId xmlns="" xmlns:a16="http://schemas.microsoft.com/office/drawing/2014/main" val="18409577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Water consumption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17972960"/>
                  </a:ext>
                </a:extLst>
              </a:tr>
              <a:tr h="389160">
                <a:tc>
                  <a:txBody>
                    <a:bodyPr/>
                    <a:lstStyle/>
                    <a:p>
                      <a:r>
                        <a:rPr lang="en-US" dirty="0" smtClean="0"/>
                        <a:t>Fresh water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r>
                        <a:rPr lang="en-US" baseline="0" dirty="0" smtClean="0"/>
                        <a:t> (m3</a:t>
                      </a:r>
                      <a:r>
                        <a:rPr lang="en-US" sz="1600" baseline="0" dirty="0" smtClean="0"/>
                        <a:t>/</a:t>
                      </a:r>
                      <a:r>
                        <a:rPr lang="en-US" sz="1800" baseline="0" dirty="0" smtClean="0"/>
                        <a:t>4days)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6511601"/>
                  </a:ext>
                </a:extLst>
              </a:tr>
              <a:tr h="390699">
                <a:tc>
                  <a:txBody>
                    <a:bodyPr/>
                    <a:lstStyle/>
                    <a:p>
                      <a:r>
                        <a:rPr lang="en-US" dirty="0" smtClean="0"/>
                        <a:t>Gray water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12 (m3</a:t>
                      </a:r>
                      <a:r>
                        <a:rPr lang="en-US" sz="1600" baseline="0" dirty="0" smtClean="0"/>
                        <a:t>/</a:t>
                      </a:r>
                      <a:r>
                        <a:rPr lang="en-US" sz="1800" baseline="0" dirty="0" smtClean="0"/>
                        <a:t>day)</a:t>
                      </a:r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10195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Storm water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1640 (m3</a:t>
                      </a:r>
                      <a:r>
                        <a:rPr lang="en-US" sz="1600" baseline="0" dirty="0" smtClean="0"/>
                        <a:t>/</a:t>
                      </a:r>
                      <a:r>
                        <a:rPr lang="en-US" sz="1800" baseline="0" dirty="0" smtClean="0"/>
                        <a:t>year)</a:t>
                      </a:r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5870912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Net water</a:t>
                      </a:r>
                      <a:r>
                        <a:rPr lang="en-US" b="1" baseline="0" dirty="0" smtClean="0"/>
                        <a:t> needed </a:t>
                      </a:r>
                      <a:endParaRPr lang="en-US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25</a:t>
                      </a:r>
                      <a:r>
                        <a:rPr lang="en-US" baseline="0" dirty="0" smtClean="0"/>
                        <a:t> (m</a:t>
                      </a:r>
                      <a:r>
                        <a:rPr lang="en-US" sz="1050" baseline="0" dirty="0" smtClean="0"/>
                        <a:t>3</a:t>
                      </a:r>
                      <a:r>
                        <a:rPr lang="en-US" sz="1600" baseline="0" dirty="0" smtClean="0"/>
                        <a:t>/</a:t>
                      </a:r>
                      <a:r>
                        <a:rPr lang="en-US" sz="1800" baseline="0" dirty="0" smtClean="0"/>
                        <a:t>days)</a:t>
                      </a: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69313807"/>
                  </a:ext>
                </a:extLst>
              </a:tr>
            </a:tbl>
          </a:graphicData>
        </a:graphic>
      </p:graphicFrame>
      <p:graphicFrame>
        <p:nvGraphicFramePr>
          <p:cNvPr id="5" name="Table 3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53639196"/>
              </p:ext>
            </p:extLst>
          </p:nvPr>
        </p:nvGraphicFramePr>
        <p:xfrm>
          <a:off x="537932" y="4622559"/>
          <a:ext cx="9146396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8016">
                  <a:extLst>
                    <a:ext uri="{9D8B030D-6E8A-4147-A177-3AD203B41FA5}">
                      <a16:colId xmlns="" xmlns:a16="http://schemas.microsoft.com/office/drawing/2014/main" val="927197838"/>
                    </a:ext>
                  </a:extLst>
                </a:gridCol>
                <a:gridCol w="2385338">
                  <a:extLst>
                    <a:ext uri="{9D8B030D-6E8A-4147-A177-3AD203B41FA5}">
                      <a16:colId xmlns="" xmlns:a16="http://schemas.microsoft.com/office/drawing/2014/main" val="743855280"/>
                    </a:ext>
                  </a:extLst>
                </a:gridCol>
                <a:gridCol w="1996547">
                  <a:extLst>
                    <a:ext uri="{9D8B030D-6E8A-4147-A177-3AD203B41FA5}">
                      <a16:colId xmlns="" xmlns:a16="http://schemas.microsoft.com/office/drawing/2014/main" val="2948199601"/>
                    </a:ext>
                  </a:extLst>
                </a:gridCol>
                <a:gridCol w="2086495">
                  <a:extLst>
                    <a:ext uri="{9D8B030D-6E8A-4147-A177-3AD203B41FA5}">
                      <a16:colId xmlns="" xmlns:a16="http://schemas.microsoft.com/office/drawing/2014/main" val="4051657102"/>
                    </a:ext>
                  </a:extLst>
                </a:gridCol>
              </a:tblGrid>
              <a:tr h="335527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Volume (m3)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Number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of tank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Diminution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(m)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60151849"/>
                  </a:ext>
                </a:extLst>
              </a:tr>
              <a:tr h="19439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Fresh water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100</a:t>
                      </a:r>
                      <a:r>
                        <a:rPr lang="en-US" baseline="0" dirty="0" smtClean="0"/>
                        <a:t>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 x 5 x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567946"/>
                  </a:ext>
                </a:extLst>
              </a:tr>
              <a:tr h="19439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Grey &amp; storm water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 x 20 x 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75860313"/>
                  </a:ext>
                </a:extLst>
              </a:tr>
              <a:tr h="19439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Black</a:t>
                      </a:r>
                      <a:r>
                        <a:rPr lang="en-US" baseline="0" dirty="0" smtClean="0"/>
                        <a:t> water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 x 10 x 2.9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35327208"/>
                  </a:ext>
                </a:extLst>
              </a:tr>
            </a:tbl>
          </a:graphicData>
        </a:graphic>
      </p:graphicFrame>
      <p:sp>
        <p:nvSpPr>
          <p:cNvPr id="6" name="TextBox 40"/>
          <p:cNvSpPr txBox="1"/>
          <p:nvPr/>
        </p:nvSpPr>
        <p:spPr>
          <a:xfrm>
            <a:off x="695874" y="1674183"/>
            <a:ext cx="2562715" cy="282633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Water consumption </a:t>
            </a:r>
          </a:p>
        </p:txBody>
      </p:sp>
      <p:sp>
        <p:nvSpPr>
          <p:cNvPr id="7" name="Rectangle 41"/>
          <p:cNvSpPr/>
          <p:nvPr/>
        </p:nvSpPr>
        <p:spPr>
          <a:xfrm>
            <a:off x="869170" y="4095457"/>
            <a:ext cx="2216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Size of water tank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567898" y="52856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200" dirty="0" smtClean="0"/>
              <a:t>Water supply </a:t>
            </a: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84</a:t>
            </a:fld>
            <a:endParaRPr lang="ar-JO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744" y="1629156"/>
            <a:ext cx="6896100" cy="47625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4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2096" y="4079181"/>
            <a:ext cx="4045816" cy="211536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5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2952" y="1579562"/>
            <a:ext cx="4045816" cy="228708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6" name="Rectangle 2" descr="To resize or crop your 3D model within a frame, you can use the pan and zoom tool.">
            <a:extLst>
              <a:ext uri="{FF2B5EF4-FFF2-40B4-BE49-F238E27FC236}">
                <a16:creationId xmlns="" xmlns:a16="http://schemas.microsoft.com/office/drawing/2014/main" id="{874312F7-8744-467E-9DCF-F78292FB02D0}"/>
              </a:ext>
            </a:extLst>
          </p:cNvPr>
          <p:cNvSpPr/>
          <p:nvPr/>
        </p:nvSpPr>
        <p:spPr>
          <a:xfrm>
            <a:off x="442786" y="1180897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symbols of the suppression system in the plans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567898" y="52856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Fire fighting system </a:t>
            </a:r>
            <a:endParaRPr lang="en-GB" sz="3200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85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597" y="1528595"/>
            <a:ext cx="8184352" cy="3646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41889193"/>
              </p:ext>
            </p:extLst>
          </p:nvPr>
        </p:nvGraphicFramePr>
        <p:xfrm>
          <a:off x="539496" y="5285231"/>
          <a:ext cx="4325112" cy="746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8537">
                  <a:extLst>
                    <a:ext uri="{9D8B030D-6E8A-4147-A177-3AD203B41FA5}">
                      <a16:colId xmlns="" xmlns:a16="http://schemas.microsoft.com/office/drawing/2014/main" val="1526534575"/>
                    </a:ext>
                  </a:extLst>
                </a:gridCol>
                <a:gridCol w="1351084">
                  <a:extLst>
                    <a:ext uri="{9D8B030D-6E8A-4147-A177-3AD203B41FA5}">
                      <a16:colId xmlns="" xmlns:a16="http://schemas.microsoft.com/office/drawing/2014/main" val="385978023"/>
                    </a:ext>
                  </a:extLst>
                </a:gridCol>
                <a:gridCol w="1855491">
                  <a:extLst>
                    <a:ext uri="{9D8B030D-6E8A-4147-A177-3AD203B41FA5}">
                      <a16:colId xmlns="" xmlns:a16="http://schemas.microsoft.com/office/drawing/2014/main" val="2767336306"/>
                    </a:ext>
                  </a:extLst>
                </a:gridCol>
              </a:tblGrid>
              <a:tr h="37309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Space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sprinkler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Extinguisher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88666"/>
                  </a:ext>
                </a:extLst>
              </a:tr>
              <a:tr h="37309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cafeteria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Water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Water 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2820094"/>
                  </a:ext>
                </a:extLst>
              </a:tr>
            </a:tbl>
          </a:graphicData>
        </a:graphic>
      </p:graphicFrame>
      <p:graphicFrame>
        <p:nvGraphicFramePr>
          <p:cNvPr id="5" name="Table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87020392"/>
              </p:ext>
            </p:extLst>
          </p:nvPr>
        </p:nvGraphicFramePr>
        <p:xfrm>
          <a:off x="3876493" y="6126480"/>
          <a:ext cx="4142794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2441">
                  <a:extLst>
                    <a:ext uri="{9D8B030D-6E8A-4147-A177-3AD203B41FA5}">
                      <a16:colId xmlns="" xmlns:a16="http://schemas.microsoft.com/office/drawing/2014/main" val="1526534575"/>
                    </a:ext>
                  </a:extLst>
                </a:gridCol>
                <a:gridCol w="1309367">
                  <a:extLst>
                    <a:ext uri="{9D8B030D-6E8A-4147-A177-3AD203B41FA5}">
                      <a16:colId xmlns="" xmlns:a16="http://schemas.microsoft.com/office/drawing/2014/main" val="385978023"/>
                    </a:ext>
                  </a:extLst>
                </a:gridCol>
                <a:gridCol w="1790986">
                  <a:extLst>
                    <a:ext uri="{9D8B030D-6E8A-4147-A177-3AD203B41FA5}">
                      <a16:colId xmlns="" xmlns:a16="http://schemas.microsoft.com/office/drawing/2014/main" val="2767336306"/>
                    </a:ext>
                  </a:extLst>
                </a:gridCol>
              </a:tblGrid>
              <a:tr h="34747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Space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sprinkler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Extinguisher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88666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Library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Powder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Powder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2820094"/>
                  </a:ext>
                </a:extLst>
              </a:tr>
            </a:tbl>
          </a:graphicData>
        </a:graphic>
      </p:graphicFrame>
      <p:graphicFrame>
        <p:nvGraphicFramePr>
          <p:cNvPr id="6" name="Table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32310225"/>
              </p:ext>
            </p:extLst>
          </p:nvPr>
        </p:nvGraphicFramePr>
        <p:xfrm>
          <a:off x="7139797" y="5257780"/>
          <a:ext cx="4247531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8058">
                  <a:extLst>
                    <a:ext uri="{9D8B030D-6E8A-4147-A177-3AD203B41FA5}">
                      <a16:colId xmlns="" xmlns:a16="http://schemas.microsoft.com/office/drawing/2014/main" val="1526534575"/>
                    </a:ext>
                  </a:extLst>
                </a:gridCol>
                <a:gridCol w="1314097">
                  <a:extLst>
                    <a:ext uri="{9D8B030D-6E8A-4147-A177-3AD203B41FA5}">
                      <a16:colId xmlns="" xmlns:a16="http://schemas.microsoft.com/office/drawing/2014/main" val="385978023"/>
                    </a:ext>
                  </a:extLst>
                </a:gridCol>
                <a:gridCol w="1865376">
                  <a:extLst>
                    <a:ext uri="{9D8B030D-6E8A-4147-A177-3AD203B41FA5}">
                      <a16:colId xmlns="" xmlns:a16="http://schemas.microsoft.com/office/drawing/2014/main" val="2767336306"/>
                    </a:ext>
                  </a:extLst>
                </a:gridCol>
              </a:tblGrid>
              <a:tr h="35205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Space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sprinkler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Extinguisher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88666"/>
                  </a:ext>
                </a:extLst>
              </a:tr>
              <a:tr h="35205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corridor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Water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Water 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2820094"/>
                  </a:ext>
                </a:extLst>
              </a:tr>
            </a:tbl>
          </a:graphicData>
        </a:graphic>
      </p:graphicFrame>
      <p:pic>
        <p:nvPicPr>
          <p:cNvPr id="7" name="Picture 5"/>
          <p:cNvPicPr>
            <a:picLocks noChangeAspect="1"/>
          </p:cNvPicPr>
          <p:nvPr/>
        </p:nvPicPr>
        <p:blipFill rotWithShape="1">
          <a:blip r:embed="rId3"/>
          <a:srcRect l="4327" t="7984" r="2560" b="6364"/>
          <a:stretch/>
        </p:blipFill>
        <p:spPr>
          <a:xfrm>
            <a:off x="1545884" y="1537739"/>
            <a:ext cx="3760360" cy="114681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cxnSp>
        <p:nvCxnSpPr>
          <p:cNvPr id="8" name="Straight Arrow Connector 7"/>
          <p:cNvCxnSpPr/>
          <p:nvPr/>
        </p:nvCxnSpPr>
        <p:spPr>
          <a:xfrm>
            <a:off x="4050792" y="2603386"/>
            <a:ext cx="0" cy="679310"/>
          </a:xfrm>
          <a:prstGeom prst="straightConnector1">
            <a:avLst/>
          </a:prstGeom>
          <a:ln w="38100"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Rectangle 2" descr="To resize or crop your 3D model within a frame, you can use the pan and zoom tool.">
            <a:extLst>
              <a:ext uri="{FF2B5EF4-FFF2-40B4-BE49-F238E27FC236}">
                <a16:creationId xmlns="" xmlns:a16="http://schemas.microsoft.com/office/drawing/2014/main" id="{874312F7-8744-467E-9DCF-F78292FB02D0}"/>
              </a:ext>
            </a:extLst>
          </p:cNvPr>
          <p:cNvSpPr/>
          <p:nvPr/>
        </p:nvSpPr>
        <p:spPr>
          <a:xfrm>
            <a:off x="497650" y="1116889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Fire fighting in Ground floor</a:t>
            </a:r>
            <a:endParaRPr lang="en-US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567898" y="52856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Fire fighting system </a:t>
            </a:r>
            <a:endParaRPr lang="en-GB" sz="3200" dirty="0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86</a:t>
            </a:fld>
            <a:endParaRPr lang="ar-JO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 descr="To resize or crop your 3D model within a frame, you can use the pan and zoom tool.">
            <a:extLst>
              <a:ext uri="{FF2B5EF4-FFF2-40B4-BE49-F238E27FC236}">
                <a16:creationId xmlns="" xmlns:a16="http://schemas.microsoft.com/office/drawing/2014/main" id="{874312F7-8744-467E-9DCF-F78292FB02D0}"/>
              </a:ext>
            </a:extLst>
          </p:cNvPr>
          <p:cNvSpPr/>
          <p:nvPr/>
        </p:nvSpPr>
        <p:spPr>
          <a:xfrm>
            <a:off x="305626" y="934009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Fire fighting in First floor</a:t>
            </a:r>
            <a:endParaRPr lang="en-US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59509992"/>
              </p:ext>
            </p:extLst>
          </p:nvPr>
        </p:nvGraphicFramePr>
        <p:xfrm>
          <a:off x="1141337" y="5040879"/>
          <a:ext cx="3979302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6243">
                  <a:extLst>
                    <a:ext uri="{9D8B030D-6E8A-4147-A177-3AD203B41FA5}">
                      <a16:colId xmlns="" xmlns:a16="http://schemas.microsoft.com/office/drawing/2014/main" val="1526534575"/>
                    </a:ext>
                  </a:extLst>
                </a:gridCol>
                <a:gridCol w="1276521">
                  <a:extLst>
                    <a:ext uri="{9D8B030D-6E8A-4147-A177-3AD203B41FA5}">
                      <a16:colId xmlns="" xmlns:a16="http://schemas.microsoft.com/office/drawing/2014/main" val="385978023"/>
                    </a:ext>
                  </a:extLst>
                </a:gridCol>
                <a:gridCol w="1696538">
                  <a:extLst>
                    <a:ext uri="{9D8B030D-6E8A-4147-A177-3AD203B41FA5}">
                      <a16:colId xmlns="" xmlns:a16="http://schemas.microsoft.com/office/drawing/2014/main" val="2767336306"/>
                    </a:ext>
                  </a:extLst>
                </a:gridCol>
              </a:tblGrid>
              <a:tr h="27921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Space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sprinkler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Extinguisher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88666"/>
                  </a:ext>
                </a:extLst>
              </a:tr>
              <a:tr h="48227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Meeting</a:t>
                      </a:r>
                      <a:r>
                        <a:rPr lang="en-US" sz="1600" baseline="0" dirty="0" smtClean="0"/>
                        <a:t> room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Powder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Powder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2820094"/>
                  </a:ext>
                </a:extLst>
              </a:tr>
            </a:tbl>
          </a:graphicData>
        </a:graphic>
      </p:graphicFrame>
      <p:graphicFrame>
        <p:nvGraphicFramePr>
          <p:cNvPr id="5" name="Table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43653115"/>
              </p:ext>
            </p:extLst>
          </p:nvPr>
        </p:nvGraphicFramePr>
        <p:xfrm>
          <a:off x="4223969" y="6041198"/>
          <a:ext cx="3630727" cy="816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663">
                  <a:extLst>
                    <a:ext uri="{9D8B030D-6E8A-4147-A177-3AD203B41FA5}">
                      <a16:colId xmlns="" xmlns:a16="http://schemas.microsoft.com/office/drawing/2014/main" val="1526534575"/>
                    </a:ext>
                  </a:extLst>
                </a:gridCol>
                <a:gridCol w="1170432">
                  <a:extLst>
                    <a:ext uri="{9D8B030D-6E8A-4147-A177-3AD203B41FA5}">
                      <a16:colId xmlns="" xmlns:a16="http://schemas.microsoft.com/office/drawing/2014/main" val="385978023"/>
                    </a:ext>
                  </a:extLst>
                </a:gridCol>
                <a:gridCol w="1627632">
                  <a:extLst>
                    <a:ext uri="{9D8B030D-6E8A-4147-A177-3AD203B41FA5}">
                      <a16:colId xmlns="" xmlns:a16="http://schemas.microsoft.com/office/drawing/2014/main" val="2767336306"/>
                    </a:ext>
                  </a:extLst>
                </a:gridCol>
              </a:tblGrid>
              <a:tr h="40840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Space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sprinkler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Extinguisher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88666"/>
                  </a:ext>
                </a:extLst>
              </a:tr>
              <a:tr h="40840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Labs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Powder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Powder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2820094"/>
                  </a:ext>
                </a:extLst>
              </a:tr>
            </a:tbl>
          </a:graphicData>
        </a:graphic>
      </p:graphicFrame>
      <p:graphicFrame>
        <p:nvGraphicFramePr>
          <p:cNvPr id="6" name="Table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32310225"/>
              </p:ext>
            </p:extLst>
          </p:nvPr>
        </p:nvGraphicFramePr>
        <p:xfrm>
          <a:off x="6926434" y="5129765"/>
          <a:ext cx="3854341" cy="813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3846">
                  <a:extLst>
                    <a:ext uri="{9D8B030D-6E8A-4147-A177-3AD203B41FA5}">
                      <a16:colId xmlns="" xmlns:a16="http://schemas.microsoft.com/office/drawing/2014/main" val="1526534575"/>
                    </a:ext>
                  </a:extLst>
                </a:gridCol>
                <a:gridCol w="1188808">
                  <a:extLst>
                    <a:ext uri="{9D8B030D-6E8A-4147-A177-3AD203B41FA5}">
                      <a16:colId xmlns="" xmlns:a16="http://schemas.microsoft.com/office/drawing/2014/main" val="385978023"/>
                    </a:ext>
                  </a:extLst>
                </a:gridCol>
                <a:gridCol w="1641687">
                  <a:extLst>
                    <a:ext uri="{9D8B030D-6E8A-4147-A177-3AD203B41FA5}">
                      <a16:colId xmlns="" xmlns:a16="http://schemas.microsoft.com/office/drawing/2014/main" val="2767336306"/>
                    </a:ext>
                  </a:extLst>
                </a:gridCol>
              </a:tblGrid>
              <a:tr h="47726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Space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sprinkler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Extinguisher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88666"/>
                  </a:ext>
                </a:extLst>
              </a:tr>
              <a:tr h="33657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corridor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Water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Water 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2820094"/>
                  </a:ext>
                </a:extLst>
              </a:tr>
            </a:tbl>
          </a:graphicData>
        </a:graphic>
      </p:graphicFrame>
      <p:pic>
        <p:nvPicPr>
          <p:cNvPr id="7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74" y="1290851"/>
            <a:ext cx="11333162" cy="368425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8" name="مستطيل 7"/>
          <p:cNvSpPr/>
          <p:nvPr/>
        </p:nvSpPr>
        <p:spPr>
          <a:xfrm>
            <a:off x="567898" y="34568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Fire fighting system </a:t>
            </a:r>
            <a:endParaRPr lang="en-GB" sz="3200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87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16155279"/>
              </p:ext>
            </p:extLst>
          </p:nvPr>
        </p:nvGraphicFramePr>
        <p:xfrm>
          <a:off x="1024128" y="5586202"/>
          <a:ext cx="4071943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5256">
                  <a:extLst>
                    <a:ext uri="{9D8B030D-6E8A-4147-A177-3AD203B41FA5}">
                      <a16:colId xmlns="" xmlns:a16="http://schemas.microsoft.com/office/drawing/2014/main" val="1526534575"/>
                    </a:ext>
                  </a:extLst>
                </a:gridCol>
                <a:gridCol w="1325880">
                  <a:extLst>
                    <a:ext uri="{9D8B030D-6E8A-4147-A177-3AD203B41FA5}">
                      <a16:colId xmlns="" xmlns:a16="http://schemas.microsoft.com/office/drawing/2014/main" val="385978023"/>
                    </a:ext>
                  </a:extLst>
                </a:gridCol>
                <a:gridCol w="1840807">
                  <a:extLst>
                    <a:ext uri="{9D8B030D-6E8A-4147-A177-3AD203B41FA5}">
                      <a16:colId xmlns="" xmlns:a16="http://schemas.microsoft.com/office/drawing/2014/main" val="2767336306"/>
                    </a:ext>
                  </a:extLst>
                </a:gridCol>
              </a:tblGrid>
              <a:tr h="35700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Space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sprinkler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Extinguisher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88666"/>
                  </a:ext>
                </a:extLst>
              </a:tr>
              <a:tr h="35700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Labs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Powder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Powder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2820094"/>
                  </a:ext>
                </a:extLst>
              </a:tr>
            </a:tbl>
          </a:graphicData>
        </a:graphic>
      </p:graphicFrame>
      <p:graphicFrame>
        <p:nvGraphicFramePr>
          <p:cNvPr id="4" name="Table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04732313"/>
              </p:ext>
            </p:extLst>
          </p:nvPr>
        </p:nvGraphicFramePr>
        <p:xfrm>
          <a:off x="5980176" y="5577058"/>
          <a:ext cx="413308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3552">
                  <a:extLst>
                    <a:ext uri="{9D8B030D-6E8A-4147-A177-3AD203B41FA5}">
                      <a16:colId xmlns="" xmlns:a16="http://schemas.microsoft.com/office/drawing/2014/main" val="1526534575"/>
                    </a:ext>
                  </a:extLst>
                </a:gridCol>
                <a:gridCol w="1314620">
                  <a:extLst>
                    <a:ext uri="{9D8B030D-6E8A-4147-A177-3AD203B41FA5}">
                      <a16:colId xmlns="" xmlns:a16="http://schemas.microsoft.com/office/drawing/2014/main" val="385978023"/>
                    </a:ext>
                  </a:extLst>
                </a:gridCol>
                <a:gridCol w="1744916">
                  <a:extLst>
                    <a:ext uri="{9D8B030D-6E8A-4147-A177-3AD203B41FA5}">
                      <a16:colId xmlns="" xmlns:a16="http://schemas.microsoft.com/office/drawing/2014/main" val="2767336306"/>
                    </a:ext>
                  </a:extLst>
                </a:gridCol>
              </a:tblGrid>
              <a:tr h="35243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Space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sprinkler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Extinguisher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88666"/>
                  </a:ext>
                </a:extLst>
              </a:tr>
              <a:tr h="35243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corridor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Water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Water </a:t>
                      </a:r>
                      <a:endParaRPr 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2820094"/>
                  </a:ext>
                </a:extLst>
              </a:tr>
            </a:tbl>
          </a:graphicData>
        </a:graphic>
      </p:graphicFrame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241" y="1771650"/>
            <a:ext cx="11196922" cy="363855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6" name="Rectangle 2" descr="To resize or crop your 3D model within a frame, you can use the pan and zoom tool.">
            <a:extLst>
              <a:ext uri="{FF2B5EF4-FFF2-40B4-BE49-F238E27FC236}">
                <a16:creationId xmlns="" xmlns:a16="http://schemas.microsoft.com/office/drawing/2014/main" id="{874312F7-8744-467E-9DCF-F78292FB02D0}"/>
              </a:ext>
            </a:extLst>
          </p:cNvPr>
          <p:cNvSpPr/>
          <p:nvPr/>
        </p:nvSpPr>
        <p:spPr>
          <a:xfrm>
            <a:off x="515938" y="1345489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Fire fighting in Second floor</a:t>
            </a:r>
            <a:endParaRPr lang="en-US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567898" y="34568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Fire fighting system </a:t>
            </a:r>
            <a:endParaRPr lang="en-GB" sz="3200" dirty="0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88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تصميم أنظمة التكييف المركزي HVAC باستخدام برنامج REVIT"/>
          <p:cNvPicPr>
            <a:picLocks noChangeAspect="1" noChangeArrowheads="1"/>
          </p:cNvPicPr>
          <p:nvPr/>
        </p:nvPicPr>
        <p:blipFill>
          <a:blip r:embed="rId2">
            <a:lum/>
          </a:blip>
          <a:srcRect t="29568" r="1123"/>
          <a:stretch>
            <a:fillRect/>
          </a:stretch>
        </p:blipFill>
        <p:spPr bwMode="auto">
          <a:xfrm>
            <a:off x="0" y="1093708"/>
            <a:ext cx="8092313" cy="5764292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741681" y="379214"/>
            <a:ext cx="10464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  <a:endParaRPr lang="ko-KR" altLang="en-US" sz="3200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="" xmlns:a16="http://schemas.microsoft.com/office/drawing/2014/main" id="{06A86D7E-631F-42E8-B677-F57DB0277D7C}"/>
              </a:ext>
            </a:extLst>
          </p:cNvPr>
          <p:cNvSpPr/>
          <p:nvPr/>
        </p:nvSpPr>
        <p:spPr>
          <a:xfrm>
            <a:off x="6119886" y="1376367"/>
            <a:ext cx="5300970" cy="11301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20040" lvl="0" indent="-320040">
              <a:lnSpc>
                <a:spcPct val="111000"/>
              </a:lnSpc>
              <a:spcBef>
                <a:spcPts val="930"/>
              </a:spcBef>
              <a:buFont typeface="Wingdings" pitchFamily="2" charset="2"/>
              <a:buChar char="Ø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system used in the project VRF system</a:t>
            </a:r>
          </a:p>
          <a:p>
            <a:pPr marL="320040" lvl="0" indent="-320040">
              <a:lnSpc>
                <a:spcPct val="111000"/>
              </a:lnSpc>
              <a:spcBef>
                <a:spcPts val="930"/>
              </a:spcBef>
              <a:buFont typeface="Wingdings" pitchFamily="2" charset="2"/>
              <a:buChar char="Ø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table below shows the amount of design capacity for building floors </a:t>
            </a:r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6966966" y="2736065"/>
          <a:ext cx="3971290" cy="1224122"/>
        </p:xfrm>
        <a:graphic>
          <a:graphicData uri="http://schemas.openxmlformats.org/drawingml/2006/table">
            <a:tbl>
              <a:tblPr rtl="1"/>
              <a:tblGrid>
                <a:gridCol w="227234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9894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364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Capacity (Q)(KW)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Floor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64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366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Ground floor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630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262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First floor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64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Second floor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4630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966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89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9</a:t>
            </a:fld>
            <a:endParaRPr lang="ar-JO"/>
          </a:p>
        </p:txBody>
      </p:sp>
      <p:sp>
        <p:nvSpPr>
          <p:cNvPr id="6" name="مربع نص 5"/>
          <p:cNvSpPr txBox="1"/>
          <p:nvPr/>
        </p:nvSpPr>
        <p:spPr>
          <a:xfrm>
            <a:off x="716280" y="510032"/>
            <a:ext cx="2584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plans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4476773" y="5897880"/>
            <a:ext cx="3026664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Floor Plan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710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2923" y="1438402"/>
            <a:ext cx="10991280" cy="42857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72"/>
          <p:cNvPicPr/>
          <p:nvPr/>
        </p:nvPicPr>
        <p:blipFill>
          <a:blip r:embed="rId2"/>
          <a:stretch>
            <a:fillRect/>
          </a:stretch>
        </p:blipFill>
        <p:spPr>
          <a:xfrm>
            <a:off x="243205" y="2406650"/>
            <a:ext cx="5466715" cy="291719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560778" y="994910"/>
            <a:ext cx="47884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Specification of VRF System components</a:t>
            </a:r>
            <a:endParaRPr lang="en-GB" dirty="0"/>
          </a:p>
        </p:txBody>
      </p:sp>
      <p:sp>
        <p:nvSpPr>
          <p:cNvPr id="6" name="مستطيل 5"/>
          <p:cNvSpPr/>
          <p:nvPr/>
        </p:nvSpPr>
        <p:spPr>
          <a:xfrm>
            <a:off x="1035304" y="1637792"/>
            <a:ext cx="2184400" cy="68072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en-US" dirty="0" smtClean="0">
                <a:solidFill>
                  <a:schemeClr val="tx1"/>
                </a:solidFill>
              </a:rPr>
              <a:t>1-  </a:t>
            </a:r>
            <a:r>
              <a:rPr lang="en-GB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Diffuser</a:t>
            </a:r>
            <a:endParaRPr lang="ar-JO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5793232" y="1190752"/>
            <a:ext cx="3383280" cy="68072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</a:t>
            </a:r>
            <a:r>
              <a:rPr lang="en-GB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Fan coil (YORK company) </a:t>
            </a:r>
            <a:endParaRPr lang="ar-JO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صورة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58960" y="607522"/>
            <a:ext cx="2119457" cy="1312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صورة 8" descr="vrf fan2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5842001" y="1930400"/>
            <a:ext cx="5821680" cy="3718560"/>
          </a:xfrm>
          <a:prstGeom prst="rect">
            <a:avLst/>
          </a:prstGeom>
        </p:spPr>
      </p:pic>
      <p:sp>
        <p:nvSpPr>
          <p:cNvPr id="10" name="مستطيل 9"/>
          <p:cNvSpPr/>
          <p:nvPr/>
        </p:nvSpPr>
        <p:spPr>
          <a:xfrm>
            <a:off x="741681" y="379214"/>
            <a:ext cx="10464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  <a:endParaRPr lang="ko-KR" altLang="en-US" sz="3200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90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46304" y="1141984"/>
            <a:ext cx="4084320" cy="68072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en-US" dirty="0" smtClean="0">
                <a:solidFill>
                  <a:schemeClr val="tx1"/>
                </a:solidFill>
              </a:rPr>
              <a:t>3- </a:t>
            </a:r>
            <a:r>
              <a:rPr lang="en-US" b="1" dirty="0" smtClean="0"/>
              <a:t>Outdoor unit(</a:t>
            </a:r>
            <a:r>
              <a:rPr lang="en-GB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YORK company)</a:t>
            </a:r>
            <a:endParaRPr lang="ar-JO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4" descr="outdoor 2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350604" y="507930"/>
            <a:ext cx="6009640" cy="5951855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741681" y="379214"/>
            <a:ext cx="10464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  <a:endParaRPr lang="ko-KR" altLang="en-US" sz="3200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91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sec Du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576" y="1439984"/>
            <a:ext cx="9683496" cy="2533473"/>
          </a:xfrm>
          <a:prstGeom prst="rect">
            <a:avLst/>
          </a:prstGeom>
        </p:spPr>
      </p:pic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3820160" y="4449547"/>
          <a:ext cx="4389120" cy="2083384"/>
        </p:xfrm>
        <a:graphic>
          <a:graphicData uri="http://schemas.openxmlformats.org/drawingml/2006/table">
            <a:tbl>
              <a:tblPr rtl="1"/>
              <a:tblGrid>
                <a:gridCol w="10363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261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8841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3822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18909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Duct Dimensions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Velocity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Duct Name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914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Width(mm)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Height(mm)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80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5m/s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Sec (A-B) Supply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89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5m/s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Sec (C-D)Supply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80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5m/s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Sec (D-E)Supply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280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5m/s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Sec (F-G)Supply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5539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5m/s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Sec (H-I) Return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189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5m/s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Sec (J-K)Return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280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5m/s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Sec (L-M)Return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Text Placeholder 18">
            <a:extLst>
              <a:ext uri="{FF2B5EF4-FFF2-40B4-BE49-F238E27FC236}">
                <a16:creationId xmlns="" xmlns:a16="http://schemas.microsoft.com/office/drawing/2014/main" id="{C2E44BAD-8AD9-4D34-AD33-AB580EA8A215}"/>
              </a:ext>
            </a:extLst>
          </p:cNvPr>
          <p:cNvSpPr txBox="1">
            <a:spLocks/>
          </p:cNvSpPr>
          <p:nvPr/>
        </p:nvSpPr>
        <p:spPr>
          <a:xfrm>
            <a:off x="493776" y="960120"/>
            <a:ext cx="9113520" cy="357632"/>
          </a:xfrm>
          <a:prstGeom prst="rect">
            <a:avLst/>
          </a:prstGeom>
        </p:spPr>
        <p:txBody>
          <a:bodyPr anchor="ctr"/>
          <a:lstStyle>
            <a:lvl1pPr marL="0" indent="0" algn="l" defTabSz="1219170" rtl="1" eaLnBrk="1" latinLnBrk="1" hangingPunct="1">
              <a:spcBef>
                <a:spcPct val="20000"/>
              </a:spcBef>
              <a:buFont typeface="Arial" pitchFamily="34" charset="0"/>
              <a:buNone/>
              <a:defRPr sz="1867" b="0" kern="120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990575" indent="-380990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585" lvl="1" indent="0" algn="l" rtl="0">
              <a:buFont typeface="Wingdings" pitchFamily="2" charset="2"/>
              <a:buChar char="Ø"/>
            </a:pPr>
            <a:r>
              <a:rPr lang="en-GB" sz="1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Cross section ducts in Electronic Lab  </a:t>
            </a:r>
            <a:endParaRPr lang="en-US" sz="20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2970386" y="4003286"/>
            <a:ext cx="6396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</a:t>
            </a:r>
            <a:r>
              <a:rPr lang="en-US" dirty="0" smtClean="0" bmk="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able  give </a:t>
            </a:r>
            <a:r>
              <a:rPr lang="en-US" dirty="0" smtClean="0" bmk="_Toc7961708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air velocity in ducts, duct dimension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 bmk="_Toc7961708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 Electronic Lab 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741681" y="379214"/>
            <a:ext cx="10464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  <a:endParaRPr lang="ko-KR" altLang="en-US" sz="3200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92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42058" y="2764536"/>
            <a:ext cx="9521190" cy="353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7296" y="501638"/>
            <a:ext cx="6264656" cy="21611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مستطيل 9"/>
          <p:cNvSpPr/>
          <p:nvPr/>
        </p:nvSpPr>
        <p:spPr>
          <a:xfrm>
            <a:off x="2283968" y="5558536"/>
            <a:ext cx="2336800" cy="7538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رابط كسهم مستقيم 11"/>
          <p:cNvCxnSpPr/>
          <p:nvPr/>
        </p:nvCxnSpPr>
        <p:spPr>
          <a:xfrm rot="5400000" flipH="1" flipV="1">
            <a:off x="3790188" y="3543300"/>
            <a:ext cx="2862072" cy="11338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7">
            <a:extLst>
              <a:ext uri="{FF2B5EF4-FFF2-40B4-BE49-F238E27FC236}">
                <a16:creationId xmlns="" xmlns:a16="http://schemas.microsoft.com/office/drawing/2014/main" id="{4BE3659E-65A2-4D71-9BED-259F70C40F14}"/>
              </a:ext>
            </a:extLst>
          </p:cNvPr>
          <p:cNvSpPr/>
          <p:nvPr/>
        </p:nvSpPr>
        <p:spPr>
          <a:xfrm>
            <a:off x="115824" y="1069041"/>
            <a:ext cx="5184648" cy="366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9000"/>
              </a:lnSpc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Distributing the HVAC system on the Ground floor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80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5033" y="1545336"/>
            <a:ext cx="2361724" cy="265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7">
            <a:extLst>
              <a:ext uri="{FF2B5EF4-FFF2-40B4-BE49-F238E27FC236}">
                <a16:creationId xmlns="" xmlns:a16="http://schemas.microsoft.com/office/drawing/2014/main" id="{4BE3659E-65A2-4D71-9BED-259F70C40F14}"/>
              </a:ext>
            </a:extLst>
          </p:cNvPr>
          <p:cNvSpPr/>
          <p:nvPr/>
        </p:nvSpPr>
        <p:spPr>
          <a:xfrm>
            <a:off x="475488" y="4248105"/>
            <a:ext cx="2681247" cy="3665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latinLnBrk="0">
              <a:lnSpc>
                <a:spcPct val="99000"/>
              </a:lnSpc>
              <a:spcBef>
                <a:spcPct val="0"/>
              </a:spcBef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Symbols of HVAC system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741681" y="379214"/>
            <a:ext cx="10464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  <a:endParaRPr lang="ko-KR" altLang="en-US" sz="3200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عنصر نائب لرقم الشريحة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93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1210" y="2978912"/>
            <a:ext cx="9287510" cy="327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ستطيل 5"/>
          <p:cNvSpPr/>
          <p:nvPr/>
        </p:nvSpPr>
        <p:spPr>
          <a:xfrm>
            <a:off x="2042160" y="5577840"/>
            <a:ext cx="1999488" cy="6654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رابط كسهم مستقيم 7"/>
          <p:cNvCxnSpPr/>
          <p:nvPr/>
        </p:nvCxnSpPr>
        <p:spPr>
          <a:xfrm rot="5400000" flipH="1" flipV="1">
            <a:off x="3397726" y="3972560"/>
            <a:ext cx="2239042" cy="9690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3960" y="867143"/>
            <a:ext cx="7178040" cy="24477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Rectangle 7">
            <a:extLst>
              <a:ext uri="{FF2B5EF4-FFF2-40B4-BE49-F238E27FC236}">
                <a16:creationId xmlns="" xmlns:a16="http://schemas.microsoft.com/office/drawing/2014/main" id="{4BE3659E-65A2-4D71-9BED-259F70C40F14}"/>
              </a:ext>
            </a:extLst>
          </p:cNvPr>
          <p:cNvSpPr/>
          <p:nvPr/>
        </p:nvSpPr>
        <p:spPr>
          <a:xfrm>
            <a:off x="115824" y="1069041"/>
            <a:ext cx="5184648" cy="366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9000"/>
              </a:lnSpc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Distributing the HVAC system on the First floor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741681" y="379214"/>
            <a:ext cx="10464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  <a:endParaRPr lang="ko-KR" altLang="en-US" sz="3200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94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792" y="3190240"/>
            <a:ext cx="9956800" cy="311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2928" y="635537"/>
            <a:ext cx="6602983" cy="25374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مستطيل 7"/>
          <p:cNvSpPr/>
          <p:nvPr/>
        </p:nvSpPr>
        <p:spPr>
          <a:xfrm>
            <a:off x="5203952" y="5466080"/>
            <a:ext cx="2174240" cy="812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رابط كسهم مستقيم 9"/>
          <p:cNvCxnSpPr/>
          <p:nvPr/>
        </p:nvCxnSpPr>
        <p:spPr>
          <a:xfrm rot="5400000" flipH="1" flipV="1">
            <a:off x="6236208" y="4333240"/>
            <a:ext cx="2284984" cy="1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7">
            <a:extLst>
              <a:ext uri="{FF2B5EF4-FFF2-40B4-BE49-F238E27FC236}">
                <a16:creationId xmlns="" xmlns:a16="http://schemas.microsoft.com/office/drawing/2014/main" id="{4BE3659E-65A2-4D71-9BED-259F70C40F14}"/>
              </a:ext>
            </a:extLst>
          </p:cNvPr>
          <p:cNvSpPr/>
          <p:nvPr/>
        </p:nvSpPr>
        <p:spPr>
          <a:xfrm>
            <a:off x="115824" y="1069041"/>
            <a:ext cx="5184648" cy="366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9000"/>
              </a:lnSpc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Distributing the HVAC system on the Second floor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741681" y="379214"/>
            <a:ext cx="10464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  <a:endParaRPr lang="ko-KR" altLang="en-US" sz="3200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95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96</a:t>
            </a:fld>
            <a:endParaRPr lang="ar-JO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96883" y="0"/>
            <a:ext cx="7395118" cy="3383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3474721"/>
            <a:ext cx="7449113" cy="3383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741681" y="379214"/>
            <a:ext cx="10464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  <a:endParaRPr lang="ko-KR" altLang="en-US" sz="3200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="" xmlns:a16="http://schemas.microsoft.com/office/drawing/2014/main" id="{4BE3659E-65A2-4D71-9BED-259F70C40F14}"/>
              </a:ext>
            </a:extLst>
          </p:cNvPr>
          <p:cNvSpPr/>
          <p:nvPr/>
        </p:nvSpPr>
        <p:spPr>
          <a:xfrm>
            <a:off x="115824" y="1069041"/>
            <a:ext cx="3523488" cy="366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9000"/>
              </a:lnSpc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J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 molding for HVAC system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7"/>
          <p:cNvSpPr txBox="1">
            <a:spLocks/>
          </p:cNvSpPr>
          <p:nvPr/>
        </p:nvSpPr>
        <p:spPr>
          <a:xfrm>
            <a:off x="813817" y="265222"/>
            <a:ext cx="9161349" cy="768085"/>
          </a:xfrm>
          <a:prstGeom prst="rect">
            <a:avLst/>
          </a:prstGeom>
        </p:spPr>
        <p:txBody>
          <a:bodyPr vert="horz" rtlCol="0" anchor="ctr" anchorCtr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Systems integration </a:t>
            </a:r>
            <a:endParaRPr kumimoji="0" lang="en-US" sz="3600" b="0" i="0" u="none" strike="noStrike" kern="1200" cap="none" spc="0" normalizeH="0" baseline="0" noProof="0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1667" y="2322576"/>
            <a:ext cx="10041637" cy="3995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05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3813" y="508303"/>
            <a:ext cx="7161403" cy="27394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ستطيل 5"/>
          <p:cNvSpPr/>
          <p:nvPr/>
        </p:nvSpPr>
        <p:spPr>
          <a:xfrm>
            <a:off x="4361688" y="4782312"/>
            <a:ext cx="2980944" cy="11338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رابط كسهم مستقيم 7"/>
          <p:cNvCxnSpPr/>
          <p:nvPr/>
        </p:nvCxnSpPr>
        <p:spPr>
          <a:xfrm rot="5400000" flipH="1" flipV="1">
            <a:off x="3813048" y="3776472"/>
            <a:ext cx="1563624" cy="484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مستطيل 12"/>
          <p:cNvSpPr/>
          <p:nvPr/>
        </p:nvSpPr>
        <p:spPr>
          <a:xfrm>
            <a:off x="1026864" y="1479542"/>
            <a:ext cx="3005951" cy="369332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False Ceiling for Ground floor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عنصر نائب لرقم الشريحة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97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7"/>
          <p:cNvSpPr txBox="1">
            <a:spLocks/>
          </p:cNvSpPr>
          <p:nvPr/>
        </p:nvSpPr>
        <p:spPr>
          <a:xfrm>
            <a:off x="813817" y="265222"/>
            <a:ext cx="9161349" cy="768085"/>
          </a:xfrm>
          <a:prstGeom prst="rect">
            <a:avLst/>
          </a:prstGeom>
        </p:spPr>
        <p:txBody>
          <a:bodyPr vert="horz" rtlCol="0" anchor="ctr" anchorCtr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Systems integration </a:t>
            </a:r>
            <a:endParaRPr kumimoji="0" lang="en-US" sz="3600" b="0" i="0" u="none" strike="noStrike" kern="1200" cap="none" spc="0" normalizeH="0" baseline="0" noProof="0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188" y="2436114"/>
            <a:ext cx="101346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ستطيل 5"/>
          <p:cNvSpPr/>
          <p:nvPr/>
        </p:nvSpPr>
        <p:spPr>
          <a:xfrm>
            <a:off x="5065776" y="4398264"/>
            <a:ext cx="2788920" cy="14538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رابط كسهم مستقيم 7"/>
          <p:cNvCxnSpPr/>
          <p:nvPr/>
        </p:nvCxnSpPr>
        <p:spPr>
          <a:xfrm rot="5400000" flipH="1" flipV="1">
            <a:off x="4749356" y="3469958"/>
            <a:ext cx="1244727" cy="6484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مستطيل 9"/>
          <p:cNvSpPr/>
          <p:nvPr/>
        </p:nvSpPr>
        <p:spPr>
          <a:xfrm>
            <a:off x="1026864" y="1479542"/>
            <a:ext cx="2723823" cy="369332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False Ceiling for First floor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98</a:t>
            </a:fld>
            <a:endParaRPr lang="ar-JO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98328" y="0"/>
            <a:ext cx="6369847" cy="3162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7"/>
          <p:cNvSpPr txBox="1">
            <a:spLocks/>
          </p:cNvSpPr>
          <p:nvPr/>
        </p:nvSpPr>
        <p:spPr>
          <a:xfrm>
            <a:off x="813817" y="265222"/>
            <a:ext cx="9161349" cy="768085"/>
          </a:xfrm>
          <a:prstGeom prst="rect">
            <a:avLst/>
          </a:prstGeom>
        </p:spPr>
        <p:txBody>
          <a:bodyPr vert="horz" rtlCol="0" anchor="ctr" anchorCtr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Systems integration </a:t>
            </a:r>
            <a:endParaRPr kumimoji="0" lang="en-US" sz="3600" b="0" i="0" u="none" strike="noStrike" kern="1200" cap="none" spc="0" normalizeH="0" baseline="0" noProof="0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126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304" y="2955109"/>
            <a:ext cx="10725912" cy="3326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00911" y="109728"/>
            <a:ext cx="3082964" cy="52886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ستطيل 5"/>
          <p:cNvSpPr/>
          <p:nvPr/>
        </p:nvSpPr>
        <p:spPr>
          <a:xfrm>
            <a:off x="5897880" y="3703320"/>
            <a:ext cx="987552" cy="16824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رابط كسهم مستقيم 7"/>
          <p:cNvCxnSpPr/>
          <p:nvPr/>
        </p:nvCxnSpPr>
        <p:spPr>
          <a:xfrm>
            <a:off x="6903720" y="3822192"/>
            <a:ext cx="1865376" cy="182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مستطيل 11"/>
          <p:cNvSpPr/>
          <p:nvPr/>
        </p:nvSpPr>
        <p:spPr>
          <a:xfrm>
            <a:off x="1026864" y="1479542"/>
            <a:ext cx="2980304" cy="369332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False Ceiling for Second floor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99</a:t>
            </a:fld>
            <a:endParaRPr lang="ar-J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3688</TotalTime>
  <Words>2017</Words>
  <Application>Microsoft Office PowerPoint</Application>
  <PresentationFormat>مخصص</PresentationFormat>
  <Paragraphs>731</Paragraphs>
  <Slides>105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105</vt:i4>
      </vt:variant>
    </vt:vector>
  </HeadingPairs>
  <TitlesOfParts>
    <vt:vector size="106" baseType="lpstr">
      <vt:lpstr>Retrospect</vt:lpstr>
      <vt:lpstr>الشريحة 1</vt:lpstr>
      <vt:lpstr>contents</vt:lpstr>
      <vt:lpstr>Introduction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Shading</vt:lpstr>
      <vt:lpstr>Shading</vt:lpstr>
      <vt:lpstr>الشريحة 21</vt:lpstr>
      <vt:lpstr>Daylight Factor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Structural Aspect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  <vt:lpstr>الشريحة 50</vt:lpstr>
      <vt:lpstr>الشريحة 51</vt:lpstr>
      <vt:lpstr>الشريحة 52</vt:lpstr>
      <vt:lpstr>الشريحة 53</vt:lpstr>
      <vt:lpstr>الشريحة 54</vt:lpstr>
      <vt:lpstr>الشريحة 55</vt:lpstr>
      <vt:lpstr>الشريحة 56</vt:lpstr>
      <vt:lpstr>الشريحة 57</vt:lpstr>
      <vt:lpstr>الشريحة 58</vt:lpstr>
      <vt:lpstr>الشريحة 59</vt:lpstr>
      <vt:lpstr>الشريحة 60</vt:lpstr>
      <vt:lpstr>الشريحة 61</vt:lpstr>
      <vt:lpstr>الشريحة 62</vt:lpstr>
      <vt:lpstr>الشريحة 63</vt:lpstr>
      <vt:lpstr>الشريحة 64</vt:lpstr>
      <vt:lpstr>الشريحة 65</vt:lpstr>
      <vt:lpstr>الشريحة 66</vt:lpstr>
      <vt:lpstr>الشريحة 67</vt:lpstr>
      <vt:lpstr>الشريحة 68</vt:lpstr>
      <vt:lpstr>الشريحة 69</vt:lpstr>
      <vt:lpstr>الشريحة 70</vt:lpstr>
      <vt:lpstr>الشريحة 71</vt:lpstr>
      <vt:lpstr>الشريحة 72</vt:lpstr>
      <vt:lpstr>الشريحة 73</vt:lpstr>
      <vt:lpstr>الشريحة 74</vt:lpstr>
      <vt:lpstr>Mechanical Aspects</vt:lpstr>
      <vt:lpstr>الشريحة 76</vt:lpstr>
      <vt:lpstr>الشريحة 77</vt:lpstr>
      <vt:lpstr>الشريحة 78</vt:lpstr>
      <vt:lpstr>الشريحة 79</vt:lpstr>
      <vt:lpstr>الشريحة 80</vt:lpstr>
      <vt:lpstr>الشريحة 81</vt:lpstr>
      <vt:lpstr>الشريحة 82</vt:lpstr>
      <vt:lpstr>الشريحة 83</vt:lpstr>
      <vt:lpstr>الشريحة 84</vt:lpstr>
      <vt:lpstr>الشريحة 85</vt:lpstr>
      <vt:lpstr>الشريحة 86</vt:lpstr>
      <vt:lpstr>الشريحة 87</vt:lpstr>
      <vt:lpstr>الشريحة 88</vt:lpstr>
      <vt:lpstr>الشريحة 89</vt:lpstr>
      <vt:lpstr>الشريحة 90</vt:lpstr>
      <vt:lpstr>الشريحة 91</vt:lpstr>
      <vt:lpstr>الشريحة 92</vt:lpstr>
      <vt:lpstr>الشريحة 93</vt:lpstr>
      <vt:lpstr>الشريحة 94</vt:lpstr>
      <vt:lpstr>الشريحة 95</vt:lpstr>
      <vt:lpstr>الشريحة 96</vt:lpstr>
      <vt:lpstr>الشريحة 97</vt:lpstr>
      <vt:lpstr>الشريحة 98</vt:lpstr>
      <vt:lpstr>الشريحة 99</vt:lpstr>
      <vt:lpstr>الشريحة 100</vt:lpstr>
      <vt:lpstr>الشريحة 101</vt:lpstr>
      <vt:lpstr>الشريحة 102</vt:lpstr>
      <vt:lpstr>الشريحة 103</vt:lpstr>
      <vt:lpstr>الشريحة 104</vt:lpstr>
      <vt:lpstr>الشريحة 105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Research Center</dc:title>
  <dc:creator>DELL</dc:creator>
  <cp:lastModifiedBy>Windows User</cp:lastModifiedBy>
  <cp:revision>117</cp:revision>
  <dcterms:modified xsi:type="dcterms:W3CDTF">2020-06-08T08:10:48Z</dcterms:modified>
</cp:coreProperties>
</file>