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 id="2147483657" r:id="rId2"/>
    <p:sldMasterId id="2147483654" r:id="rId3"/>
  </p:sldMasterIdLst>
  <p:notesMasterIdLst>
    <p:notesMasterId r:id="rId33"/>
  </p:notesMasterIdLst>
  <p:sldIdLst>
    <p:sldId id="266" r:id="rId4"/>
    <p:sldId id="275" r:id="rId5"/>
    <p:sldId id="276" r:id="rId6"/>
    <p:sldId id="277" r:id="rId7"/>
    <p:sldId id="278" r:id="rId8"/>
    <p:sldId id="279" r:id="rId9"/>
    <p:sldId id="300" r:id="rId10"/>
    <p:sldId id="280" r:id="rId11"/>
    <p:sldId id="281" r:id="rId12"/>
    <p:sldId id="282" r:id="rId13"/>
    <p:sldId id="283" r:id="rId14"/>
    <p:sldId id="284" r:id="rId15"/>
    <p:sldId id="285" r:id="rId16"/>
    <p:sldId id="301" r:id="rId17"/>
    <p:sldId id="286" r:id="rId18"/>
    <p:sldId id="287" r:id="rId19"/>
    <p:sldId id="288" r:id="rId20"/>
    <p:sldId id="289" r:id="rId21"/>
    <p:sldId id="290" r:id="rId22"/>
    <p:sldId id="291" r:id="rId23"/>
    <p:sldId id="292" r:id="rId24"/>
    <p:sldId id="293" r:id="rId25"/>
    <p:sldId id="294" r:id="rId26"/>
    <p:sldId id="295" r:id="rId27"/>
    <p:sldId id="302" r:id="rId28"/>
    <p:sldId id="296" r:id="rId29"/>
    <p:sldId id="298" r:id="rId30"/>
    <p:sldId id="299" r:id="rId31"/>
    <p:sldId id="29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081"/>
    <a:srgbClr val="F5F5F5"/>
    <a:srgbClr val="5F71B1"/>
    <a:srgbClr val="3E50B4"/>
    <a:srgbClr val="303E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27" autoAdjust="0"/>
    <p:restoredTop sz="97731"/>
  </p:normalViewPr>
  <p:slideViewPr>
    <p:cSldViewPr snapToGrid="0" showGuides="1">
      <p:cViewPr varScale="1">
        <p:scale>
          <a:sx n="70" d="100"/>
          <a:sy n="70" d="100"/>
        </p:scale>
        <p:origin x="618" y="66"/>
      </p:cViewPr>
      <p:guideLst>
        <p:guide pos="3840"/>
        <p:guide orient="horz" pos="216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3E2D55-D778-AF4A-8B1C-E3ACFFEFA0CD}" type="datetimeFigureOut">
              <a:rPr lang="en-US" smtClean="0"/>
              <a:t>6/4/2021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0503B6-F4CD-DE49-AB30-479371E8558D}" type="slidenum">
              <a:rPr lang="en-US" smtClean="0"/>
              <a:t>‹#›</a:t>
            </a:fld>
            <a:endParaRPr lang="en-US"/>
          </a:p>
        </p:txBody>
      </p:sp>
    </p:spTree>
    <p:extLst>
      <p:ext uri="{BB962C8B-B14F-4D97-AF65-F5344CB8AC3E}">
        <p14:creationId xmlns:p14="http://schemas.microsoft.com/office/powerpoint/2010/main" val="827385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0503B6-F4CD-DE49-AB30-479371E8558D}" type="slidenum">
              <a:rPr lang="en-US" smtClean="0"/>
              <a:t>1</a:t>
            </a:fld>
            <a:endParaRPr lang="en-US"/>
          </a:p>
        </p:txBody>
      </p:sp>
    </p:spTree>
    <p:extLst>
      <p:ext uri="{BB962C8B-B14F-4D97-AF65-F5344CB8AC3E}">
        <p14:creationId xmlns:p14="http://schemas.microsoft.com/office/powerpoint/2010/main" val="226723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1048650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Section 1">
    <p:bg>
      <p:bgRef idx="1001">
        <a:schemeClr val="bg1"/>
      </p:bgRef>
    </p:bg>
    <p:spTree>
      <p:nvGrpSpPr>
        <p:cNvPr id="1" name=""/>
        <p:cNvGrpSpPr/>
        <p:nvPr/>
      </p:nvGrpSpPr>
      <p:grpSpPr>
        <a:xfrm>
          <a:off x="0" y="0"/>
          <a:ext cx="0" cy="0"/>
          <a:chOff x="0" y="0"/>
          <a:chExt cx="0" cy="0"/>
        </a:xfrm>
      </p:grpSpPr>
      <p:sp>
        <p:nvSpPr>
          <p:cNvPr id="8" name="Title 1"/>
          <p:cNvSpPr>
            <a:spLocks noGrp="1"/>
          </p:cNvSpPr>
          <p:nvPr>
            <p:ph type="title"/>
          </p:nvPr>
        </p:nvSpPr>
        <p:spPr>
          <a:xfrm>
            <a:off x="526941" y="573317"/>
            <a:ext cx="11230421" cy="431020"/>
          </a:xfrm>
          <a:prstGeom prst="rect">
            <a:avLst/>
          </a:prstGeom>
        </p:spPr>
        <p:txBody>
          <a:bodyPr/>
          <a:lstStyle>
            <a:lvl1pPr algn="l">
              <a:defRPr sz="2400" b="0" i="0">
                <a:solidFill>
                  <a:schemeClr val="bg1"/>
                </a:solidFill>
                <a:latin typeface="Roboto Medium" charset="0"/>
                <a:ea typeface="Roboto Medium" charset="0"/>
                <a:cs typeface="Roboto Medium" charset="0"/>
              </a:defRPr>
            </a:lvl1pPr>
          </a:lstStyle>
          <a:p>
            <a:r>
              <a:rPr lang="en-US" dirty="0" smtClean="0"/>
              <a:t>Click to edit Master title style</a:t>
            </a:r>
            <a:endParaRPr lang="en-US" dirty="0"/>
          </a:p>
        </p:txBody>
      </p:sp>
      <p:sp>
        <p:nvSpPr>
          <p:cNvPr id="2" name="TextBox 1"/>
          <p:cNvSpPr txBox="1"/>
          <p:nvPr userDrawn="1"/>
        </p:nvSpPr>
        <p:spPr>
          <a:xfrm>
            <a:off x="526941" y="1232607"/>
            <a:ext cx="1843280" cy="246221"/>
          </a:xfrm>
          <a:prstGeom prst="rect">
            <a:avLst/>
          </a:prstGeom>
          <a:noFill/>
        </p:spPr>
        <p:txBody>
          <a:bodyPr wrap="square" rtlCol="0">
            <a:spAutoFit/>
          </a:bodyPr>
          <a:lstStyle/>
          <a:p>
            <a:pPr algn="ctr"/>
            <a:r>
              <a:rPr lang="en-US" sz="1000" spc="160" dirty="0" smtClean="0">
                <a:solidFill>
                  <a:schemeClr val="bg1"/>
                </a:solidFill>
                <a:latin typeface="Noto Sans" charset="0"/>
                <a:ea typeface="Noto Sans" charset="0"/>
                <a:cs typeface="Noto Sans" charset="0"/>
              </a:rPr>
              <a:t>OUR</a:t>
            </a:r>
            <a:r>
              <a:rPr lang="en-US" sz="1000" spc="160" baseline="0" dirty="0" smtClean="0">
                <a:solidFill>
                  <a:schemeClr val="bg1"/>
                </a:solidFill>
                <a:latin typeface="Noto Sans" charset="0"/>
                <a:ea typeface="Noto Sans" charset="0"/>
                <a:cs typeface="Noto Sans" charset="0"/>
              </a:rPr>
              <a:t> COMPANY</a:t>
            </a:r>
            <a:endParaRPr lang="en-US" sz="1000" spc="160" dirty="0">
              <a:solidFill>
                <a:schemeClr val="bg1"/>
              </a:solidFill>
              <a:latin typeface="Noto Sans" charset="0"/>
              <a:ea typeface="Noto Sans" charset="0"/>
              <a:cs typeface="Noto Sans" charset="0"/>
            </a:endParaRPr>
          </a:p>
        </p:txBody>
      </p:sp>
      <p:cxnSp>
        <p:nvCxnSpPr>
          <p:cNvPr id="6" name="Straight Connector 5"/>
          <p:cNvCxnSpPr/>
          <p:nvPr userDrawn="1"/>
        </p:nvCxnSpPr>
        <p:spPr>
          <a:xfrm>
            <a:off x="526941" y="1602414"/>
            <a:ext cx="1843280" cy="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2604393" y="1232607"/>
            <a:ext cx="1843280" cy="246221"/>
          </a:xfrm>
          <a:prstGeom prst="rect">
            <a:avLst/>
          </a:prstGeom>
          <a:noFill/>
        </p:spPr>
        <p:txBody>
          <a:bodyPr wrap="square" rtlCol="0">
            <a:spAutoFit/>
          </a:bodyPr>
          <a:lstStyle/>
          <a:p>
            <a:pPr algn="ctr"/>
            <a:r>
              <a:rPr lang="en-US" sz="1000" spc="160" dirty="0" smtClean="0">
                <a:solidFill>
                  <a:schemeClr val="accent3">
                    <a:lumMod val="60000"/>
                    <a:lumOff val="40000"/>
                  </a:schemeClr>
                </a:solidFill>
                <a:latin typeface="Noto Sans" charset="0"/>
                <a:ea typeface="Noto Sans" charset="0"/>
                <a:cs typeface="Noto Sans" charset="0"/>
              </a:rPr>
              <a:t>ABOUT</a:t>
            </a:r>
            <a:r>
              <a:rPr lang="en-US" sz="1000" spc="160" baseline="0" dirty="0" smtClean="0">
                <a:solidFill>
                  <a:schemeClr val="accent3">
                    <a:lumMod val="60000"/>
                    <a:lumOff val="40000"/>
                  </a:schemeClr>
                </a:solidFill>
                <a:latin typeface="Noto Sans" charset="0"/>
                <a:ea typeface="Noto Sans" charset="0"/>
                <a:cs typeface="Noto Sans" charset="0"/>
              </a:rPr>
              <a:t> US</a:t>
            </a:r>
            <a:endParaRPr lang="en-US" sz="1000" spc="160" dirty="0">
              <a:solidFill>
                <a:schemeClr val="accent3">
                  <a:lumMod val="60000"/>
                  <a:lumOff val="40000"/>
                </a:schemeClr>
              </a:solidFill>
              <a:latin typeface="Noto Sans" charset="0"/>
              <a:ea typeface="Noto Sans" charset="0"/>
              <a:cs typeface="Noto Sans" charset="0"/>
            </a:endParaRPr>
          </a:p>
        </p:txBody>
      </p:sp>
      <p:sp>
        <p:nvSpPr>
          <p:cNvPr id="13" name="TextBox 12"/>
          <p:cNvSpPr txBox="1"/>
          <p:nvPr userDrawn="1"/>
        </p:nvSpPr>
        <p:spPr>
          <a:xfrm>
            <a:off x="4583588" y="1232607"/>
            <a:ext cx="1843280" cy="246221"/>
          </a:xfrm>
          <a:prstGeom prst="rect">
            <a:avLst/>
          </a:prstGeom>
          <a:noFill/>
        </p:spPr>
        <p:txBody>
          <a:bodyPr wrap="square" rtlCol="0">
            <a:spAutoFit/>
          </a:bodyPr>
          <a:lstStyle/>
          <a:p>
            <a:pPr algn="ctr"/>
            <a:r>
              <a:rPr lang="en-US" sz="1000" spc="160" dirty="0" smtClean="0">
                <a:solidFill>
                  <a:schemeClr val="accent3">
                    <a:lumMod val="60000"/>
                    <a:lumOff val="40000"/>
                  </a:schemeClr>
                </a:solidFill>
                <a:latin typeface="Noto Sans" charset="0"/>
                <a:ea typeface="Noto Sans" charset="0"/>
                <a:cs typeface="Noto Sans" charset="0"/>
              </a:rPr>
              <a:t>INFOGRAPHICS</a:t>
            </a:r>
            <a:endParaRPr lang="en-US" sz="1000" spc="160" dirty="0">
              <a:solidFill>
                <a:schemeClr val="accent3">
                  <a:lumMod val="60000"/>
                  <a:lumOff val="40000"/>
                </a:schemeClr>
              </a:solidFill>
              <a:latin typeface="Noto Sans" charset="0"/>
              <a:ea typeface="Noto Sans" charset="0"/>
              <a:cs typeface="Noto Sans" charset="0"/>
            </a:endParaRPr>
          </a:p>
        </p:txBody>
      </p:sp>
      <p:sp>
        <p:nvSpPr>
          <p:cNvPr id="14" name="TextBox 13"/>
          <p:cNvSpPr txBox="1"/>
          <p:nvPr userDrawn="1"/>
        </p:nvSpPr>
        <p:spPr>
          <a:xfrm>
            <a:off x="6562782" y="1232607"/>
            <a:ext cx="1843280" cy="246221"/>
          </a:xfrm>
          <a:prstGeom prst="rect">
            <a:avLst/>
          </a:prstGeom>
          <a:noFill/>
        </p:spPr>
        <p:txBody>
          <a:bodyPr wrap="square" rtlCol="0">
            <a:spAutoFit/>
          </a:bodyPr>
          <a:lstStyle/>
          <a:p>
            <a:pPr algn="ctr"/>
            <a:r>
              <a:rPr lang="en-US" sz="1000" spc="160" dirty="0" smtClean="0">
                <a:solidFill>
                  <a:schemeClr val="accent3">
                    <a:lumMod val="60000"/>
                    <a:lumOff val="40000"/>
                  </a:schemeClr>
                </a:solidFill>
                <a:latin typeface="Noto Sans" charset="0"/>
                <a:ea typeface="Noto Sans" charset="0"/>
                <a:cs typeface="Noto Sans" charset="0"/>
              </a:rPr>
              <a:t>CONTACT</a:t>
            </a:r>
            <a:endParaRPr lang="en-US" sz="1000" spc="160" dirty="0">
              <a:solidFill>
                <a:schemeClr val="accent3">
                  <a:lumMod val="60000"/>
                  <a:lumOff val="40000"/>
                </a:schemeClr>
              </a:solidFill>
              <a:latin typeface="Noto Sans" charset="0"/>
              <a:ea typeface="Noto Sans" charset="0"/>
              <a:cs typeface="Noto Sans" charset="0"/>
            </a:endParaRPr>
          </a:p>
        </p:txBody>
      </p:sp>
      <p:sp>
        <p:nvSpPr>
          <p:cNvPr id="10" name="Slide Number Placeholder 5"/>
          <p:cNvSpPr>
            <a:spLocks noGrp="1"/>
          </p:cNvSpPr>
          <p:nvPr>
            <p:ph type="sldNum" sz="quarter" idx="4"/>
          </p:nvPr>
        </p:nvSpPr>
        <p:spPr>
          <a:xfrm>
            <a:off x="10919018" y="1346518"/>
            <a:ext cx="725296" cy="365125"/>
          </a:xfrm>
          <a:prstGeom prst="rect">
            <a:avLst/>
          </a:prstGeom>
        </p:spPr>
        <p:txBody>
          <a:bodyPr anchor="ctr"/>
          <a:lstStyle>
            <a:lvl1pPr algn="ctr">
              <a:defRPr sz="1600" b="0" i="0">
                <a:solidFill>
                  <a:schemeClr val="bg1"/>
                </a:solidFill>
                <a:latin typeface="Roboto Light" charset="0"/>
                <a:ea typeface="Roboto Light" charset="0"/>
                <a:cs typeface="Roboto Light" charset="0"/>
              </a:defRPr>
            </a:lvl1pPr>
          </a:lstStyle>
          <a:p>
            <a:fld id="{936C95AE-7298-45E1-9514-94AFF5BED89B}" type="slidenum">
              <a:rPr lang="en-US" smtClean="0"/>
              <a:pPr/>
              <a:t>‹#›</a:t>
            </a:fld>
            <a:endParaRPr lang="en-US" dirty="0"/>
          </a:p>
        </p:txBody>
      </p:sp>
    </p:spTree>
    <p:extLst>
      <p:ext uri="{BB962C8B-B14F-4D97-AF65-F5344CB8AC3E}">
        <p14:creationId xmlns:p14="http://schemas.microsoft.com/office/powerpoint/2010/main" val="4299917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ection 3">
    <p:bg>
      <p:bgRef idx="1001">
        <a:schemeClr val="bg1"/>
      </p:bgRef>
    </p:bg>
    <p:spTree>
      <p:nvGrpSpPr>
        <p:cNvPr id="1" name=""/>
        <p:cNvGrpSpPr/>
        <p:nvPr/>
      </p:nvGrpSpPr>
      <p:grpSpPr>
        <a:xfrm>
          <a:off x="0" y="0"/>
          <a:ext cx="0" cy="0"/>
          <a:chOff x="0" y="0"/>
          <a:chExt cx="0" cy="0"/>
        </a:xfrm>
      </p:grpSpPr>
      <p:sp>
        <p:nvSpPr>
          <p:cNvPr id="8" name="Title 1"/>
          <p:cNvSpPr>
            <a:spLocks noGrp="1"/>
          </p:cNvSpPr>
          <p:nvPr>
            <p:ph type="title"/>
          </p:nvPr>
        </p:nvSpPr>
        <p:spPr>
          <a:xfrm>
            <a:off x="526941" y="573317"/>
            <a:ext cx="11230421" cy="431020"/>
          </a:xfrm>
          <a:prstGeom prst="rect">
            <a:avLst/>
          </a:prstGeom>
        </p:spPr>
        <p:txBody>
          <a:bodyPr/>
          <a:lstStyle>
            <a:lvl1pPr algn="l">
              <a:defRPr sz="2400" b="0" i="0">
                <a:solidFill>
                  <a:schemeClr val="bg1"/>
                </a:solidFill>
                <a:latin typeface="Roboto Medium" charset="0"/>
                <a:ea typeface="Roboto Medium" charset="0"/>
                <a:cs typeface="Roboto Medium" charset="0"/>
              </a:defRPr>
            </a:lvl1pPr>
          </a:lstStyle>
          <a:p>
            <a:r>
              <a:rPr lang="en-US" dirty="0" smtClean="0"/>
              <a:t>Click to edit Master title style</a:t>
            </a:r>
            <a:endParaRPr lang="en-US" dirty="0"/>
          </a:p>
        </p:txBody>
      </p:sp>
      <p:sp>
        <p:nvSpPr>
          <p:cNvPr id="2" name="TextBox 1"/>
          <p:cNvSpPr txBox="1"/>
          <p:nvPr userDrawn="1"/>
        </p:nvSpPr>
        <p:spPr>
          <a:xfrm>
            <a:off x="526941" y="1232607"/>
            <a:ext cx="1843280" cy="246221"/>
          </a:xfrm>
          <a:prstGeom prst="rect">
            <a:avLst/>
          </a:prstGeom>
          <a:noFill/>
        </p:spPr>
        <p:txBody>
          <a:bodyPr wrap="square" rtlCol="0">
            <a:spAutoFit/>
          </a:bodyPr>
          <a:lstStyle/>
          <a:p>
            <a:pPr algn="ctr"/>
            <a:r>
              <a:rPr lang="en-US" sz="1000" spc="160" dirty="0" smtClean="0">
                <a:solidFill>
                  <a:schemeClr val="accent3">
                    <a:lumMod val="60000"/>
                    <a:lumOff val="40000"/>
                  </a:schemeClr>
                </a:solidFill>
                <a:latin typeface="Noto Sans" charset="0"/>
                <a:ea typeface="Noto Sans" charset="0"/>
                <a:cs typeface="Noto Sans" charset="0"/>
              </a:rPr>
              <a:t>OUR COMPANY</a:t>
            </a:r>
            <a:endParaRPr lang="en-US" sz="1000" spc="160" dirty="0">
              <a:solidFill>
                <a:schemeClr val="accent3">
                  <a:lumMod val="60000"/>
                  <a:lumOff val="40000"/>
                </a:schemeClr>
              </a:solidFill>
              <a:latin typeface="Noto Sans" charset="0"/>
              <a:ea typeface="Noto Sans" charset="0"/>
              <a:cs typeface="Noto Sans" charset="0"/>
            </a:endParaRPr>
          </a:p>
        </p:txBody>
      </p:sp>
      <p:cxnSp>
        <p:nvCxnSpPr>
          <p:cNvPr id="6" name="Straight Connector 5"/>
          <p:cNvCxnSpPr/>
          <p:nvPr userDrawn="1"/>
        </p:nvCxnSpPr>
        <p:spPr>
          <a:xfrm>
            <a:off x="4583588" y="1602414"/>
            <a:ext cx="1843280" cy="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2604393" y="1232607"/>
            <a:ext cx="1843280" cy="246221"/>
          </a:xfrm>
          <a:prstGeom prst="rect">
            <a:avLst/>
          </a:prstGeom>
          <a:noFill/>
        </p:spPr>
        <p:txBody>
          <a:bodyPr wrap="square" rtlCol="0">
            <a:spAutoFit/>
          </a:bodyPr>
          <a:lstStyle/>
          <a:p>
            <a:pPr algn="ctr"/>
            <a:r>
              <a:rPr lang="en-US" sz="1000" spc="160" dirty="0" smtClean="0">
                <a:solidFill>
                  <a:schemeClr val="accent3">
                    <a:lumMod val="60000"/>
                    <a:lumOff val="40000"/>
                  </a:schemeClr>
                </a:solidFill>
                <a:latin typeface="Noto Sans" charset="0"/>
                <a:ea typeface="Noto Sans" charset="0"/>
                <a:cs typeface="Noto Sans" charset="0"/>
              </a:rPr>
              <a:t>ABOUT</a:t>
            </a:r>
            <a:r>
              <a:rPr lang="en-US" sz="1000" spc="160" baseline="0" dirty="0" smtClean="0">
                <a:solidFill>
                  <a:schemeClr val="accent3">
                    <a:lumMod val="60000"/>
                    <a:lumOff val="40000"/>
                  </a:schemeClr>
                </a:solidFill>
                <a:latin typeface="Noto Sans" charset="0"/>
                <a:ea typeface="Noto Sans" charset="0"/>
                <a:cs typeface="Noto Sans" charset="0"/>
              </a:rPr>
              <a:t> US</a:t>
            </a:r>
            <a:endParaRPr lang="en-US" sz="1000" spc="160" dirty="0">
              <a:solidFill>
                <a:schemeClr val="accent3">
                  <a:lumMod val="60000"/>
                  <a:lumOff val="40000"/>
                </a:schemeClr>
              </a:solidFill>
              <a:latin typeface="Noto Sans" charset="0"/>
              <a:ea typeface="Noto Sans" charset="0"/>
              <a:cs typeface="Noto Sans" charset="0"/>
            </a:endParaRPr>
          </a:p>
        </p:txBody>
      </p:sp>
      <p:sp>
        <p:nvSpPr>
          <p:cNvPr id="13" name="TextBox 12"/>
          <p:cNvSpPr txBox="1"/>
          <p:nvPr userDrawn="1"/>
        </p:nvSpPr>
        <p:spPr>
          <a:xfrm>
            <a:off x="4583588" y="1232607"/>
            <a:ext cx="1843280" cy="246221"/>
          </a:xfrm>
          <a:prstGeom prst="rect">
            <a:avLst/>
          </a:prstGeom>
          <a:noFill/>
        </p:spPr>
        <p:txBody>
          <a:bodyPr wrap="square" rtlCol="0">
            <a:spAutoFit/>
          </a:bodyPr>
          <a:lstStyle/>
          <a:p>
            <a:pPr algn="ctr"/>
            <a:r>
              <a:rPr lang="en-US" sz="1000" spc="160" dirty="0" smtClean="0">
                <a:solidFill>
                  <a:schemeClr val="bg1"/>
                </a:solidFill>
                <a:latin typeface="Noto Sans" charset="0"/>
                <a:ea typeface="Noto Sans" charset="0"/>
                <a:cs typeface="Noto Sans" charset="0"/>
              </a:rPr>
              <a:t>INFOGRAPHICS</a:t>
            </a:r>
          </a:p>
        </p:txBody>
      </p:sp>
      <p:sp>
        <p:nvSpPr>
          <p:cNvPr id="14" name="TextBox 13"/>
          <p:cNvSpPr txBox="1"/>
          <p:nvPr userDrawn="1"/>
        </p:nvSpPr>
        <p:spPr>
          <a:xfrm>
            <a:off x="6562782" y="1232607"/>
            <a:ext cx="1843280" cy="246221"/>
          </a:xfrm>
          <a:prstGeom prst="rect">
            <a:avLst/>
          </a:prstGeom>
          <a:noFill/>
        </p:spPr>
        <p:txBody>
          <a:bodyPr wrap="square" rtlCol="0">
            <a:spAutoFit/>
          </a:bodyPr>
          <a:lstStyle/>
          <a:p>
            <a:pPr algn="ctr"/>
            <a:r>
              <a:rPr lang="en-US" sz="1000" spc="160" dirty="0" smtClean="0">
                <a:solidFill>
                  <a:schemeClr val="accent3">
                    <a:lumMod val="60000"/>
                    <a:lumOff val="40000"/>
                  </a:schemeClr>
                </a:solidFill>
                <a:latin typeface="Noto Sans" charset="0"/>
                <a:ea typeface="Noto Sans" charset="0"/>
                <a:cs typeface="Noto Sans" charset="0"/>
              </a:rPr>
              <a:t>CONTACT</a:t>
            </a:r>
            <a:endParaRPr lang="en-US" sz="1000" spc="160" dirty="0">
              <a:solidFill>
                <a:schemeClr val="accent3">
                  <a:lumMod val="60000"/>
                  <a:lumOff val="40000"/>
                </a:schemeClr>
              </a:solidFill>
              <a:latin typeface="Noto Sans" charset="0"/>
              <a:ea typeface="Noto Sans" charset="0"/>
              <a:cs typeface="Noto Sans" charset="0"/>
            </a:endParaRPr>
          </a:p>
        </p:txBody>
      </p:sp>
      <p:sp>
        <p:nvSpPr>
          <p:cNvPr id="10" name="Slide Number Placeholder 5"/>
          <p:cNvSpPr>
            <a:spLocks noGrp="1"/>
          </p:cNvSpPr>
          <p:nvPr>
            <p:ph type="sldNum" sz="quarter" idx="4"/>
          </p:nvPr>
        </p:nvSpPr>
        <p:spPr>
          <a:xfrm>
            <a:off x="10919018" y="1346518"/>
            <a:ext cx="725296" cy="365125"/>
          </a:xfrm>
          <a:prstGeom prst="rect">
            <a:avLst/>
          </a:prstGeom>
        </p:spPr>
        <p:txBody>
          <a:bodyPr anchor="ctr"/>
          <a:lstStyle>
            <a:lvl1pPr algn="ctr">
              <a:defRPr sz="1600" b="0" i="0">
                <a:solidFill>
                  <a:schemeClr val="bg1"/>
                </a:solidFill>
                <a:latin typeface="Roboto Light" charset="0"/>
                <a:ea typeface="Roboto Light" charset="0"/>
                <a:cs typeface="Roboto Light" charset="0"/>
              </a:defRPr>
            </a:lvl1pPr>
          </a:lstStyle>
          <a:p>
            <a:fld id="{936C95AE-7298-45E1-9514-94AFF5BED89B}" type="slidenum">
              <a:rPr lang="en-US" smtClean="0"/>
              <a:pPr/>
              <a:t>‹#›</a:t>
            </a:fld>
            <a:endParaRPr lang="en-US" dirty="0"/>
          </a:p>
        </p:txBody>
      </p:sp>
    </p:spTree>
    <p:extLst>
      <p:ext uri="{BB962C8B-B14F-4D97-AF65-F5344CB8AC3E}">
        <p14:creationId xmlns:p14="http://schemas.microsoft.com/office/powerpoint/2010/main" val="206097526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523757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375482"/>
      </p:ext>
    </p:extLst>
  </p:cSld>
  <p:clrMap bg1="lt1" tx1="dk1" bg2="lt2" tx2="dk2" accent1="accent1" accent2="accent2" accent3="accent3" accent4="accent4" accent5="accent5" accent6="accent6" hlink="hlink" folHlink="folHlink"/>
  <p:sldLayoutIdLst>
    <p:sldLayoutId id="214748373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0"/>
            <a:ext cx="12192000" cy="3746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374695"/>
            <a:ext cx="12192000" cy="1201231"/>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526840" y="56543"/>
            <a:ext cx="5080673" cy="276999"/>
          </a:xfrm>
          <a:prstGeom prst="rect">
            <a:avLst/>
          </a:prstGeom>
          <a:noFill/>
        </p:spPr>
        <p:txBody>
          <a:bodyPr wrap="square" rtlCol="0">
            <a:spAutoFit/>
          </a:bodyPr>
          <a:lstStyle/>
          <a:p>
            <a:r>
              <a:rPr lang="en-US" sz="1200" b="0" i="0" dirty="0" smtClean="0">
                <a:solidFill>
                  <a:schemeClr val="accent3">
                    <a:lumMod val="40000"/>
                    <a:lumOff val="60000"/>
                  </a:schemeClr>
                </a:solidFill>
                <a:latin typeface="Roboto Light" charset="0"/>
                <a:ea typeface="Roboto Light" charset="0"/>
                <a:cs typeface="Roboto Light" charset="0"/>
              </a:rPr>
              <a:t>Your</a:t>
            </a:r>
            <a:r>
              <a:rPr lang="en-US" sz="1200" b="0" i="0" baseline="0" dirty="0" smtClean="0">
                <a:solidFill>
                  <a:schemeClr val="accent3">
                    <a:lumMod val="40000"/>
                    <a:lumOff val="60000"/>
                  </a:schemeClr>
                </a:solidFill>
                <a:latin typeface="Roboto Light" charset="0"/>
                <a:ea typeface="Roboto Light" charset="0"/>
                <a:cs typeface="Roboto Light" charset="0"/>
              </a:rPr>
              <a:t> Company Slogan Here and some Business Information</a:t>
            </a:r>
            <a:endParaRPr lang="en-US" sz="1200" b="0" i="0" dirty="0">
              <a:solidFill>
                <a:schemeClr val="accent3">
                  <a:lumMod val="40000"/>
                  <a:lumOff val="60000"/>
                </a:schemeClr>
              </a:solidFill>
              <a:latin typeface="Roboto Light" charset="0"/>
              <a:ea typeface="Roboto Light" charset="0"/>
              <a:cs typeface="Roboto Light" charset="0"/>
            </a:endParaRPr>
          </a:p>
        </p:txBody>
      </p:sp>
      <p:sp>
        <p:nvSpPr>
          <p:cNvPr id="13" name="TextBox 12"/>
          <p:cNvSpPr txBox="1"/>
          <p:nvPr userDrawn="1"/>
        </p:nvSpPr>
        <p:spPr>
          <a:xfrm>
            <a:off x="6524940" y="56543"/>
            <a:ext cx="5080673" cy="276999"/>
          </a:xfrm>
          <a:prstGeom prst="rect">
            <a:avLst/>
          </a:prstGeom>
          <a:noFill/>
        </p:spPr>
        <p:txBody>
          <a:bodyPr wrap="square" rtlCol="0">
            <a:spAutoFit/>
          </a:bodyPr>
          <a:lstStyle/>
          <a:p>
            <a:pPr algn="r"/>
            <a:r>
              <a:rPr lang="en-US" sz="1200" b="0" i="0" dirty="0" smtClean="0">
                <a:solidFill>
                  <a:schemeClr val="accent3">
                    <a:lumMod val="40000"/>
                    <a:lumOff val="60000"/>
                  </a:schemeClr>
                </a:solidFill>
                <a:latin typeface="Roboto Light" charset="0"/>
                <a:ea typeface="Roboto Light" charset="0"/>
                <a:cs typeface="Roboto Light" charset="0"/>
              </a:rPr>
              <a:t>E-Mail: me@materialdesigntemplate</a:t>
            </a:r>
            <a:r>
              <a:rPr lang="en-US" sz="1200" b="0" i="0" baseline="0" dirty="0" smtClean="0">
                <a:solidFill>
                  <a:schemeClr val="accent3">
                    <a:lumMod val="40000"/>
                    <a:lumOff val="60000"/>
                  </a:schemeClr>
                </a:solidFill>
                <a:latin typeface="Roboto Light" charset="0"/>
                <a:ea typeface="Roboto Light" charset="0"/>
                <a:cs typeface="Roboto Light" charset="0"/>
              </a:rPr>
              <a:t> l Phone: +49 89 1726182</a:t>
            </a:r>
            <a:endParaRPr lang="en-US" sz="1200" b="0" i="0" dirty="0">
              <a:solidFill>
                <a:schemeClr val="accent3">
                  <a:lumMod val="40000"/>
                  <a:lumOff val="60000"/>
                </a:schemeClr>
              </a:solidFill>
              <a:latin typeface="Roboto Light" charset="0"/>
              <a:ea typeface="Roboto Light" charset="0"/>
              <a:cs typeface="Roboto Light" charset="0"/>
            </a:endParaRPr>
          </a:p>
        </p:txBody>
      </p:sp>
      <p:sp>
        <p:nvSpPr>
          <p:cNvPr id="10" name="Oval 9"/>
          <p:cNvSpPr/>
          <p:nvPr userDrawn="1"/>
        </p:nvSpPr>
        <p:spPr>
          <a:xfrm>
            <a:off x="10957719" y="1205133"/>
            <a:ext cx="647894" cy="647894"/>
          </a:xfrm>
          <a:prstGeom prst="ellipse">
            <a:avLst/>
          </a:prstGeom>
          <a:solidFill>
            <a:schemeClr val="accent6"/>
          </a:solidFill>
          <a:ln>
            <a:noFill/>
          </a:ln>
          <a:effectLst>
            <a:outerShdw blurRad="508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5"/>
          <p:cNvSpPr>
            <a:spLocks noGrp="1"/>
          </p:cNvSpPr>
          <p:nvPr>
            <p:ph type="sldNum" sz="quarter" idx="4"/>
          </p:nvPr>
        </p:nvSpPr>
        <p:spPr>
          <a:xfrm>
            <a:off x="10919018" y="1346518"/>
            <a:ext cx="725296" cy="365125"/>
          </a:xfrm>
          <a:prstGeom prst="rect">
            <a:avLst/>
          </a:prstGeom>
        </p:spPr>
        <p:txBody>
          <a:bodyPr anchor="ctr"/>
          <a:lstStyle>
            <a:lvl1pPr algn="ctr">
              <a:defRPr sz="1600" b="0" i="0">
                <a:solidFill>
                  <a:schemeClr val="bg1"/>
                </a:solidFill>
                <a:latin typeface="Roboto Light" charset="0"/>
                <a:ea typeface="Roboto Light" charset="0"/>
                <a:cs typeface="Roboto Light" charset="0"/>
              </a:defRPr>
            </a:lvl1pPr>
          </a:lstStyle>
          <a:p>
            <a:fld id="{936C95AE-7298-45E1-9514-94AFF5BED89B}" type="slidenum">
              <a:rPr lang="en-US" smtClean="0"/>
              <a:pPr/>
              <a:t>‹#›</a:t>
            </a:fld>
            <a:endParaRPr lang="en-US" dirty="0"/>
          </a:p>
        </p:txBody>
      </p:sp>
    </p:spTree>
    <p:extLst>
      <p:ext uri="{BB962C8B-B14F-4D97-AF65-F5344CB8AC3E}">
        <p14:creationId xmlns:p14="http://schemas.microsoft.com/office/powerpoint/2010/main" val="272312086"/>
      </p:ext>
    </p:extLst>
  </p:cSld>
  <p:clrMap bg1="lt1" tx1="dk1" bg2="lt2" tx2="dk2" accent1="accent1" accent2="accent2" accent3="accent3" accent4="accent4" accent5="accent5" accent6="accent6" hlink="hlink" folHlink="folHlink"/>
  <p:sldLayoutIdLst>
    <p:sldLayoutId id="2147483660" r:id="rId1"/>
    <p:sldLayoutId id="2147483726" r:id="rId2"/>
    <p:sldLayoutId id="2147483732"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2"/>
            <a:ext cx="12192000" cy="541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userDrawn="1"/>
        </p:nvGrpSpPr>
        <p:grpSpPr>
          <a:xfrm>
            <a:off x="10889441" y="554720"/>
            <a:ext cx="624684" cy="566964"/>
            <a:chOff x="1585912" y="819150"/>
            <a:chExt cx="5143500" cy="4668265"/>
          </a:xfrm>
        </p:grpSpPr>
        <p:sp>
          <p:nvSpPr>
            <p:cNvPr id="8" name="Diamond 7"/>
            <p:cNvSpPr/>
            <p:nvPr/>
          </p:nvSpPr>
          <p:spPr>
            <a:xfrm>
              <a:off x="1585912" y="2687065"/>
              <a:ext cx="5143500" cy="2800350"/>
            </a:xfrm>
            <a:prstGeom prst="diamond">
              <a:avLst/>
            </a:prstGeom>
            <a:solidFill>
              <a:schemeClr val="accent2"/>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243137" y="2687065"/>
              <a:ext cx="3829050" cy="2084704"/>
            </a:xfrm>
            <a:custGeom>
              <a:avLst/>
              <a:gdLst>
                <a:gd name="connsiteX0" fmla="*/ 1884609 w 3769219"/>
                <a:gd name="connsiteY0" fmla="*/ 0 h 2052130"/>
                <a:gd name="connsiteX1" fmla="*/ 3769219 w 3769219"/>
                <a:gd name="connsiteY1" fmla="*/ 1026065 h 2052130"/>
                <a:gd name="connsiteX2" fmla="*/ 1884609 w 3769219"/>
                <a:gd name="connsiteY2" fmla="*/ 2052130 h 2052130"/>
                <a:gd name="connsiteX3" fmla="*/ 0 w 3769219"/>
                <a:gd name="connsiteY3" fmla="*/ 1026065 h 2052130"/>
              </a:gdLst>
              <a:ahLst/>
              <a:cxnLst>
                <a:cxn ang="0">
                  <a:pos x="connsiteX0" y="connsiteY0"/>
                </a:cxn>
                <a:cxn ang="0">
                  <a:pos x="connsiteX1" y="connsiteY1"/>
                </a:cxn>
                <a:cxn ang="0">
                  <a:pos x="connsiteX2" y="connsiteY2"/>
                </a:cxn>
                <a:cxn ang="0">
                  <a:pos x="connsiteX3" y="connsiteY3"/>
                </a:cxn>
              </a:cxnLst>
              <a:rect l="l" t="t" r="r" b="b"/>
              <a:pathLst>
                <a:path w="3769219" h="2052130">
                  <a:moveTo>
                    <a:pt x="1884609" y="0"/>
                  </a:moveTo>
                  <a:lnTo>
                    <a:pt x="3769219" y="1026065"/>
                  </a:lnTo>
                  <a:lnTo>
                    <a:pt x="1884609" y="2052130"/>
                  </a:lnTo>
                  <a:lnTo>
                    <a:pt x="0" y="1026065"/>
                  </a:lnTo>
                  <a:close/>
                </a:path>
              </a:pathLst>
            </a:custGeom>
            <a:solidFill>
              <a:schemeClr val="tx2"/>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iamond 10"/>
            <p:cNvSpPr/>
            <p:nvPr/>
          </p:nvSpPr>
          <p:spPr>
            <a:xfrm>
              <a:off x="1585912" y="1753108"/>
              <a:ext cx="5143500" cy="2800350"/>
            </a:xfrm>
            <a:prstGeom prst="diamond">
              <a:avLst/>
            </a:prstGeom>
            <a:solidFill>
              <a:schemeClr val="accent5"/>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2243137" y="1753108"/>
              <a:ext cx="3829050" cy="2084704"/>
            </a:xfrm>
            <a:custGeom>
              <a:avLst/>
              <a:gdLst>
                <a:gd name="connsiteX0" fmla="*/ 1884609 w 3769219"/>
                <a:gd name="connsiteY0" fmla="*/ 0 h 2052130"/>
                <a:gd name="connsiteX1" fmla="*/ 3769219 w 3769219"/>
                <a:gd name="connsiteY1" fmla="*/ 1026065 h 2052130"/>
                <a:gd name="connsiteX2" fmla="*/ 1884609 w 3769219"/>
                <a:gd name="connsiteY2" fmla="*/ 2052130 h 2052130"/>
                <a:gd name="connsiteX3" fmla="*/ 0 w 3769219"/>
                <a:gd name="connsiteY3" fmla="*/ 1026065 h 2052130"/>
              </a:gdLst>
              <a:ahLst/>
              <a:cxnLst>
                <a:cxn ang="0">
                  <a:pos x="connsiteX0" y="connsiteY0"/>
                </a:cxn>
                <a:cxn ang="0">
                  <a:pos x="connsiteX1" y="connsiteY1"/>
                </a:cxn>
                <a:cxn ang="0">
                  <a:pos x="connsiteX2" y="connsiteY2"/>
                </a:cxn>
                <a:cxn ang="0">
                  <a:pos x="connsiteX3" y="connsiteY3"/>
                </a:cxn>
              </a:cxnLst>
              <a:rect l="l" t="t" r="r" b="b"/>
              <a:pathLst>
                <a:path w="3769219" h="2052130">
                  <a:moveTo>
                    <a:pt x="1884609" y="0"/>
                  </a:moveTo>
                  <a:lnTo>
                    <a:pt x="3769219" y="1026065"/>
                  </a:lnTo>
                  <a:lnTo>
                    <a:pt x="1884609" y="2052130"/>
                  </a:lnTo>
                  <a:lnTo>
                    <a:pt x="0" y="1026065"/>
                  </a:lnTo>
                  <a:close/>
                </a:path>
              </a:pathLst>
            </a:custGeom>
            <a:solidFill>
              <a:schemeClr val="accent4"/>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iamond 12"/>
            <p:cNvSpPr/>
            <p:nvPr/>
          </p:nvSpPr>
          <p:spPr>
            <a:xfrm>
              <a:off x="1585912" y="819150"/>
              <a:ext cx="5143500" cy="2800350"/>
            </a:xfrm>
            <a:prstGeom prst="diamond">
              <a:avLst/>
            </a:prstGeom>
            <a:solidFill>
              <a:schemeClr val="accent6"/>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Slide Number Placeholder 5"/>
          <p:cNvSpPr>
            <a:spLocks noGrp="1"/>
          </p:cNvSpPr>
          <p:nvPr>
            <p:ph type="sldNum" sz="quarter" idx="4"/>
          </p:nvPr>
        </p:nvSpPr>
        <p:spPr>
          <a:xfrm>
            <a:off x="11156953" y="6225718"/>
            <a:ext cx="554704" cy="365125"/>
          </a:xfrm>
          <a:prstGeom prst="rect">
            <a:avLst/>
          </a:prstGeom>
        </p:spPr>
        <p:txBody>
          <a:bodyPr anchor="ctr"/>
          <a:lstStyle>
            <a:lvl1pPr algn="r">
              <a:defRPr sz="1200" b="0" i="0">
                <a:latin typeface="Roboto Light" charset="0"/>
                <a:ea typeface="Roboto Light" charset="0"/>
                <a:cs typeface="Roboto Light" charset="0"/>
              </a:defRPr>
            </a:lvl1pPr>
          </a:lstStyle>
          <a:p>
            <a:fld id="{936C95AE-7298-45E1-9514-94AFF5BED89B}" type="slidenum">
              <a:rPr lang="en-US" smtClean="0"/>
              <a:pPr/>
              <a:t>‹#›</a:t>
            </a:fld>
            <a:endParaRPr lang="en-US" dirty="0"/>
          </a:p>
        </p:txBody>
      </p:sp>
    </p:spTree>
    <p:extLst>
      <p:ext uri="{BB962C8B-B14F-4D97-AF65-F5344CB8AC3E}">
        <p14:creationId xmlns:p14="http://schemas.microsoft.com/office/powerpoint/2010/main" val="2086963638"/>
      </p:ext>
    </p:extLst>
  </p:cSld>
  <p:clrMap bg1="lt1" tx1="dk1" bg2="lt2" tx2="dk2" accent1="accent1" accent2="accent2" accent3="accent3" accent4="accent4" accent5="accent5" accent6="accent6" hlink="hlink" folHlink="folHlink"/>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4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0.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p:cNvSpPr/>
          <p:nvPr/>
        </p:nvSpPr>
        <p:spPr>
          <a:xfrm rot="18900000">
            <a:off x="16269670" y="-3541019"/>
            <a:ext cx="532759" cy="1178719"/>
          </a:xfrm>
          <a:custGeom>
            <a:avLst/>
            <a:gdLst>
              <a:gd name="connsiteX0" fmla="*/ 0 w 4106584"/>
              <a:gd name="connsiteY0" fmla="*/ 0 h 4106584"/>
              <a:gd name="connsiteX1" fmla="*/ 4106584 w 4106584"/>
              <a:gd name="connsiteY1" fmla="*/ 4106584 h 4106584"/>
              <a:gd name="connsiteX2" fmla="*/ 0 w 4106584"/>
              <a:gd name="connsiteY2" fmla="*/ 4106584 h 4106584"/>
            </a:gdLst>
            <a:ahLst/>
            <a:cxnLst>
              <a:cxn ang="0">
                <a:pos x="connsiteX0" y="connsiteY0"/>
              </a:cxn>
              <a:cxn ang="0">
                <a:pos x="connsiteX1" y="connsiteY1"/>
              </a:cxn>
              <a:cxn ang="0">
                <a:pos x="connsiteX2" y="connsiteY2"/>
              </a:cxn>
            </a:cxnLst>
            <a:rect l="l" t="t" r="r" b="b"/>
            <a:pathLst>
              <a:path w="4106584" h="4106584">
                <a:moveTo>
                  <a:pt x="0" y="0"/>
                </a:moveTo>
                <a:lnTo>
                  <a:pt x="4106584" y="4106584"/>
                </a:lnTo>
                <a:lnTo>
                  <a:pt x="0" y="4106584"/>
                </a:lnTo>
                <a:close/>
              </a:path>
            </a:pathLst>
          </a:custGeom>
          <a:solidFill>
            <a:schemeClr val="accent2"/>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rot="18900000">
            <a:off x="536614" y="5581005"/>
            <a:ext cx="2553990" cy="2553991"/>
          </a:xfrm>
          <a:custGeom>
            <a:avLst/>
            <a:gdLst>
              <a:gd name="connsiteX0" fmla="*/ 2553990 w 2553990"/>
              <a:gd name="connsiteY0" fmla="*/ 0 h 2553991"/>
              <a:gd name="connsiteX1" fmla="*/ 2553990 w 2553990"/>
              <a:gd name="connsiteY1" fmla="*/ 2553991 h 2553991"/>
              <a:gd name="connsiteX2" fmla="*/ 0 w 2553990"/>
              <a:gd name="connsiteY2" fmla="*/ 0 h 2553991"/>
            </a:gdLst>
            <a:ahLst/>
            <a:cxnLst>
              <a:cxn ang="0">
                <a:pos x="connsiteX0" y="connsiteY0"/>
              </a:cxn>
              <a:cxn ang="0">
                <a:pos x="connsiteX1" y="connsiteY1"/>
              </a:cxn>
              <a:cxn ang="0">
                <a:pos x="connsiteX2" y="connsiteY2"/>
              </a:cxn>
            </a:cxnLst>
            <a:rect l="l" t="t" r="r" b="b"/>
            <a:pathLst>
              <a:path w="2553990" h="2553991">
                <a:moveTo>
                  <a:pt x="2553990" y="0"/>
                </a:moveTo>
                <a:lnTo>
                  <a:pt x="2553990" y="2553991"/>
                </a:lnTo>
                <a:lnTo>
                  <a:pt x="0" y="0"/>
                </a:lnTo>
                <a:close/>
              </a:path>
            </a:pathLst>
          </a:custGeom>
          <a:solidFill>
            <a:schemeClr val="accent6"/>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rot="18900000">
            <a:off x="-1135325" y="3708715"/>
            <a:ext cx="2559410" cy="2967775"/>
          </a:xfrm>
          <a:custGeom>
            <a:avLst/>
            <a:gdLst>
              <a:gd name="connsiteX0" fmla="*/ 2559410 w 2559410"/>
              <a:gd name="connsiteY0" fmla="*/ 0 h 2967775"/>
              <a:gd name="connsiteX1" fmla="*/ 2559410 w 2559410"/>
              <a:gd name="connsiteY1" fmla="*/ 2967775 h 2967775"/>
              <a:gd name="connsiteX2" fmla="*/ 408364 w 2559410"/>
              <a:gd name="connsiteY2" fmla="*/ 2967774 h 2967775"/>
              <a:gd name="connsiteX3" fmla="*/ 0 w 2559410"/>
              <a:gd name="connsiteY3" fmla="*/ 2559411 h 2967775"/>
            </a:gdLst>
            <a:ahLst/>
            <a:cxnLst>
              <a:cxn ang="0">
                <a:pos x="connsiteX0" y="connsiteY0"/>
              </a:cxn>
              <a:cxn ang="0">
                <a:pos x="connsiteX1" y="connsiteY1"/>
              </a:cxn>
              <a:cxn ang="0">
                <a:pos x="connsiteX2" y="connsiteY2"/>
              </a:cxn>
              <a:cxn ang="0">
                <a:pos x="connsiteX3" y="connsiteY3"/>
              </a:cxn>
            </a:cxnLst>
            <a:rect l="l" t="t" r="r" b="b"/>
            <a:pathLst>
              <a:path w="2559410" h="2967775">
                <a:moveTo>
                  <a:pt x="2559410" y="0"/>
                </a:moveTo>
                <a:lnTo>
                  <a:pt x="2559410" y="2967775"/>
                </a:lnTo>
                <a:lnTo>
                  <a:pt x="408364" y="2967774"/>
                </a:lnTo>
                <a:lnTo>
                  <a:pt x="0" y="2559411"/>
                </a:lnTo>
                <a:close/>
              </a:path>
            </a:pathLst>
          </a:custGeom>
          <a:solidFill>
            <a:schemeClr val="tx2"/>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230901" y="2794703"/>
            <a:ext cx="6026953" cy="855427"/>
          </a:xfrm>
          <a:prstGeom prst="rect">
            <a:avLst/>
          </a:prstGeom>
        </p:spPr>
        <p:txBody>
          <a:bodyPr wrap="square">
            <a:spAutoFit/>
          </a:bodyPr>
          <a:lstStyle/>
          <a:p>
            <a:pPr algn="ctr">
              <a:lnSpc>
                <a:spcPct val="140000"/>
              </a:lnSpc>
            </a:pPr>
            <a:r>
              <a:rPr lang="en-US" sz="4000" dirty="0" smtClean="0">
                <a:latin typeface="Roboto Light" charset="0"/>
                <a:ea typeface="Roboto Light" charset="0"/>
                <a:cs typeface="Roboto Light" charset="0"/>
              </a:rPr>
              <a:t>Heat </a:t>
            </a:r>
            <a:r>
              <a:rPr lang="en-US" sz="4000" dirty="0">
                <a:latin typeface="Roboto Light" charset="0"/>
                <a:ea typeface="Roboto Light" charset="0"/>
                <a:cs typeface="Roboto Light" charset="0"/>
              </a:rPr>
              <a:t>T</a:t>
            </a:r>
            <a:r>
              <a:rPr lang="en-US" sz="4000" dirty="0" smtClean="0">
                <a:latin typeface="Roboto Light" charset="0"/>
                <a:ea typeface="Roboto Light" charset="0"/>
                <a:cs typeface="Roboto Light" charset="0"/>
              </a:rPr>
              <a:t>reatment Furnace</a:t>
            </a:r>
            <a:endParaRPr lang="en-US" sz="4000" dirty="0">
              <a:latin typeface="Roboto Light" charset="0"/>
              <a:ea typeface="Roboto Light" charset="0"/>
              <a:cs typeface="Roboto Light" charset="0"/>
            </a:endParaRPr>
          </a:p>
        </p:txBody>
      </p:sp>
      <p:sp>
        <p:nvSpPr>
          <p:cNvPr id="43" name="Rectangle 42"/>
          <p:cNvSpPr/>
          <p:nvPr/>
        </p:nvSpPr>
        <p:spPr>
          <a:xfrm>
            <a:off x="404209" y="4152433"/>
            <a:ext cx="6026953" cy="1938992"/>
          </a:xfrm>
          <a:prstGeom prst="rect">
            <a:avLst/>
          </a:prstGeom>
        </p:spPr>
        <p:txBody>
          <a:bodyPr wrap="square">
            <a:spAutoFit/>
          </a:bodyPr>
          <a:lstStyle/>
          <a:p>
            <a:pPr algn="ctr"/>
            <a:r>
              <a:rPr lang="en-US" sz="2400" dirty="0" err="1" smtClean="0">
                <a:latin typeface="Roboto Thin" charset="0"/>
                <a:ea typeface="Roboto Thin" charset="0"/>
                <a:cs typeface="Roboto Thin" charset="0"/>
              </a:rPr>
              <a:t>Muhannad</a:t>
            </a:r>
            <a:r>
              <a:rPr lang="en-US" sz="2400" dirty="0" smtClean="0">
                <a:latin typeface="Roboto Thin" charset="0"/>
                <a:ea typeface="Roboto Thin" charset="0"/>
                <a:cs typeface="Roboto Thin" charset="0"/>
              </a:rPr>
              <a:t> </a:t>
            </a:r>
            <a:r>
              <a:rPr lang="en-US" sz="2400" dirty="0" err="1" smtClean="0">
                <a:latin typeface="Roboto Thin" charset="0"/>
                <a:ea typeface="Roboto Thin" charset="0"/>
                <a:cs typeface="Roboto Thin" charset="0"/>
              </a:rPr>
              <a:t>Ishtayeh</a:t>
            </a:r>
            <a:endParaRPr lang="en-US" sz="2400" dirty="0" smtClean="0">
              <a:latin typeface="Roboto Thin" charset="0"/>
              <a:ea typeface="Roboto Thin" charset="0"/>
              <a:cs typeface="Roboto Thin" charset="0"/>
            </a:endParaRPr>
          </a:p>
          <a:p>
            <a:pPr algn="ctr"/>
            <a:r>
              <a:rPr lang="en-US" sz="2400" dirty="0" smtClean="0">
                <a:latin typeface="Roboto Thin" charset="0"/>
                <a:ea typeface="Roboto Thin" charset="0"/>
                <a:cs typeface="Roboto Thin" charset="0"/>
              </a:rPr>
              <a:t>Ala </a:t>
            </a:r>
            <a:r>
              <a:rPr lang="en-US" sz="2400" dirty="0" err="1" smtClean="0">
                <a:latin typeface="Roboto Thin" charset="0"/>
                <a:ea typeface="Roboto Thin" charset="0"/>
                <a:cs typeface="Roboto Thin" charset="0"/>
              </a:rPr>
              <a:t>Shurap</a:t>
            </a:r>
            <a:endParaRPr lang="en-US" sz="2400" dirty="0" smtClean="0">
              <a:latin typeface="Roboto Thin" charset="0"/>
              <a:ea typeface="Roboto Thin" charset="0"/>
              <a:cs typeface="Roboto Thin" charset="0"/>
            </a:endParaRPr>
          </a:p>
          <a:p>
            <a:pPr algn="ctr"/>
            <a:endParaRPr lang="en-US" sz="2400" dirty="0" smtClean="0">
              <a:latin typeface="Roboto Thin" charset="0"/>
              <a:ea typeface="Roboto Thin" charset="0"/>
              <a:cs typeface="Roboto Thin" charset="0"/>
            </a:endParaRPr>
          </a:p>
          <a:p>
            <a:pPr algn="ctr"/>
            <a:r>
              <a:rPr lang="en-US" sz="2400" dirty="0" smtClean="0">
                <a:latin typeface="Roboto Thin" charset="0"/>
                <a:ea typeface="Roboto Thin" charset="0"/>
                <a:cs typeface="Roboto Thin" charset="0"/>
              </a:rPr>
              <a:t>Supervisor:</a:t>
            </a:r>
            <a:endParaRPr lang="en-US" sz="2400" dirty="0">
              <a:latin typeface="Roboto Thin" charset="0"/>
              <a:ea typeface="Roboto Thin" charset="0"/>
              <a:cs typeface="Roboto Thin" charset="0"/>
            </a:endParaRPr>
          </a:p>
          <a:p>
            <a:pPr algn="ctr"/>
            <a:r>
              <a:rPr lang="en-US" sz="2400" dirty="0" smtClean="0">
                <a:latin typeface="Roboto Thin" charset="0"/>
                <a:ea typeface="Roboto Thin" charset="0"/>
                <a:cs typeface="Roboto Thin" charset="0"/>
              </a:rPr>
              <a:t>Dr</a:t>
            </a:r>
            <a:r>
              <a:rPr lang="en-US" sz="2400" dirty="0" smtClean="0">
                <a:latin typeface="Roboto Thin" charset="0"/>
                <a:ea typeface="Roboto Thin" charset="0"/>
                <a:cs typeface="Roboto Thin" charset="0"/>
              </a:rPr>
              <a:t>. </a:t>
            </a:r>
            <a:r>
              <a:rPr lang="en-US" sz="2400" dirty="0" err="1" smtClean="0">
                <a:latin typeface="Roboto Thin" charset="0"/>
                <a:ea typeface="Roboto Thin" charset="0"/>
                <a:cs typeface="Roboto Thin" charset="0"/>
              </a:rPr>
              <a:t>Osayd</a:t>
            </a:r>
            <a:r>
              <a:rPr lang="en-US" sz="2400" dirty="0" smtClean="0">
                <a:latin typeface="Roboto Thin" charset="0"/>
                <a:ea typeface="Roboto Thin" charset="0"/>
                <a:cs typeface="Roboto Thin" charset="0"/>
              </a:rPr>
              <a:t> </a:t>
            </a:r>
            <a:r>
              <a:rPr lang="en-US" sz="2400" dirty="0" err="1" smtClean="0">
                <a:latin typeface="Roboto Thin" charset="0"/>
                <a:ea typeface="Roboto Thin" charset="0"/>
                <a:cs typeface="Roboto Thin" charset="0"/>
              </a:rPr>
              <a:t>Abdulfattah</a:t>
            </a:r>
            <a:endParaRPr lang="en-US" sz="2400" dirty="0">
              <a:latin typeface="Roboto Thin" charset="0"/>
              <a:ea typeface="Roboto Thin" charset="0"/>
              <a:cs typeface="Roboto Thin" charset="0"/>
            </a:endParaRPr>
          </a:p>
        </p:txBody>
      </p:sp>
      <p:grpSp>
        <p:nvGrpSpPr>
          <p:cNvPr id="11" name="Group 10"/>
          <p:cNvGrpSpPr/>
          <p:nvPr/>
        </p:nvGrpSpPr>
        <p:grpSpPr>
          <a:xfrm>
            <a:off x="404209" y="443752"/>
            <a:ext cx="677117" cy="614554"/>
            <a:chOff x="1585912" y="819150"/>
            <a:chExt cx="5143500" cy="4668265"/>
          </a:xfrm>
        </p:grpSpPr>
        <p:sp>
          <p:nvSpPr>
            <p:cNvPr id="12" name="Diamond 11"/>
            <p:cNvSpPr/>
            <p:nvPr/>
          </p:nvSpPr>
          <p:spPr>
            <a:xfrm>
              <a:off x="1585912" y="2687065"/>
              <a:ext cx="5143500" cy="2800350"/>
            </a:xfrm>
            <a:prstGeom prst="diamond">
              <a:avLst/>
            </a:prstGeom>
            <a:solidFill>
              <a:schemeClr val="accent2"/>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2243137" y="2687065"/>
              <a:ext cx="3829050" cy="2084704"/>
            </a:xfrm>
            <a:custGeom>
              <a:avLst/>
              <a:gdLst>
                <a:gd name="connsiteX0" fmla="*/ 1884609 w 3769219"/>
                <a:gd name="connsiteY0" fmla="*/ 0 h 2052130"/>
                <a:gd name="connsiteX1" fmla="*/ 3769219 w 3769219"/>
                <a:gd name="connsiteY1" fmla="*/ 1026065 h 2052130"/>
                <a:gd name="connsiteX2" fmla="*/ 1884609 w 3769219"/>
                <a:gd name="connsiteY2" fmla="*/ 2052130 h 2052130"/>
                <a:gd name="connsiteX3" fmla="*/ 0 w 3769219"/>
                <a:gd name="connsiteY3" fmla="*/ 1026065 h 2052130"/>
              </a:gdLst>
              <a:ahLst/>
              <a:cxnLst>
                <a:cxn ang="0">
                  <a:pos x="connsiteX0" y="connsiteY0"/>
                </a:cxn>
                <a:cxn ang="0">
                  <a:pos x="connsiteX1" y="connsiteY1"/>
                </a:cxn>
                <a:cxn ang="0">
                  <a:pos x="connsiteX2" y="connsiteY2"/>
                </a:cxn>
                <a:cxn ang="0">
                  <a:pos x="connsiteX3" y="connsiteY3"/>
                </a:cxn>
              </a:cxnLst>
              <a:rect l="l" t="t" r="r" b="b"/>
              <a:pathLst>
                <a:path w="3769219" h="2052130">
                  <a:moveTo>
                    <a:pt x="1884609" y="0"/>
                  </a:moveTo>
                  <a:lnTo>
                    <a:pt x="3769219" y="1026065"/>
                  </a:lnTo>
                  <a:lnTo>
                    <a:pt x="1884609" y="2052130"/>
                  </a:lnTo>
                  <a:lnTo>
                    <a:pt x="0" y="1026065"/>
                  </a:lnTo>
                  <a:close/>
                </a:path>
              </a:pathLst>
            </a:custGeom>
            <a:solidFill>
              <a:schemeClr val="tx2"/>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iamond 13"/>
            <p:cNvSpPr/>
            <p:nvPr/>
          </p:nvSpPr>
          <p:spPr>
            <a:xfrm>
              <a:off x="1585912" y="1753108"/>
              <a:ext cx="5143500" cy="2800350"/>
            </a:xfrm>
            <a:prstGeom prst="diamond">
              <a:avLst/>
            </a:prstGeom>
            <a:solidFill>
              <a:schemeClr val="accent5"/>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2243137" y="1753108"/>
              <a:ext cx="3829050" cy="2084704"/>
            </a:xfrm>
            <a:custGeom>
              <a:avLst/>
              <a:gdLst>
                <a:gd name="connsiteX0" fmla="*/ 1884609 w 3769219"/>
                <a:gd name="connsiteY0" fmla="*/ 0 h 2052130"/>
                <a:gd name="connsiteX1" fmla="*/ 3769219 w 3769219"/>
                <a:gd name="connsiteY1" fmla="*/ 1026065 h 2052130"/>
                <a:gd name="connsiteX2" fmla="*/ 1884609 w 3769219"/>
                <a:gd name="connsiteY2" fmla="*/ 2052130 h 2052130"/>
                <a:gd name="connsiteX3" fmla="*/ 0 w 3769219"/>
                <a:gd name="connsiteY3" fmla="*/ 1026065 h 2052130"/>
              </a:gdLst>
              <a:ahLst/>
              <a:cxnLst>
                <a:cxn ang="0">
                  <a:pos x="connsiteX0" y="connsiteY0"/>
                </a:cxn>
                <a:cxn ang="0">
                  <a:pos x="connsiteX1" y="connsiteY1"/>
                </a:cxn>
                <a:cxn ang="0">
                  <a:pos x="connsiteX2" y="connsiteY2"/>
                </a:cxn>
                <a:cxn ang="0">
                  <a:pos x="connsiteX3" y="connsiteY3"/>
                </a:cxn>
              </a:cxnLst>
              <a:rect l="l" t="t" r="r" b="b"/>
              <a:pathLst>
                <a:path w="3769219" h="2052130">
                  <a:moveTo>
                    <a:pt x="1884609" y="0"/>
                  </a:moveTo>
                  <a:lnTo>
                    <a:pt x="3769219" y="1026065"/>
                  </a:lnTo>
                  <a:lnTo>
                    <a:pt x="1884609" y="2052130"/>
                  </a:lnTo>
                  <a:lnTo>
                    <a:pt x="0" y="1026065"/>
                  </a:lnTo>
                  <a:close/>
                </a:path>
              </a:pathLst>
            </a:custGeom>
            <a:solidFill>
              <a:schemeClr val="accent4"/>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iamond 15"/>
            <p:cNvSpPr/>
            <p:nvPr/>
          </p:nvSpPr>
          <p:spPr>
            <a:xfrm>
              <a:off x="1585912" y="819150"/>
              <a:ext cx="5143500" cy="2800350"/>
            </a:xfrm>
            <a:prstGeom prst="diamond">
              <a:avLst/>
            </a:prstGeom>
            <a:solidFill>
              <a:schemeClr val="accent6"/>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6" name="Picture 2" descr="Heat Treat Process For Gears | Thermal Processing Magaz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2107" y="0"/>
            <a:ext cx="5889893" cy="68486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21207" y="6320107"/>
            <a:ext cx="1192955" cy="369332"/>
          </a:xfrm>
          <a:prstGeom prst="rect">
            <a:avLst/>
          </a:prstGeom>
          <a:noFill/>
        </p:spPr>
        <p:txBody>
          <a:bodyPr wrap="none" rtlCol="0">
            <a:spAutoFit/>
          </a:bodyPr>
          <a:lstStyle/>
          <a:p>
            <a:r>
              <a:rPr lang="en-GB" dirty="0" smtClean="0"/>
              <a:t>6 Jun 2021</a:t>
            </a:r>
            <a:endParaRPr lang="en-GB" dirty="0"/>
          </a:p>
        </p:txBody>
      </p:sp>
      <p:sp>
        <p:nvSpPr>
          <p:cNvPr id="2" name="Rectangle 1"/>
          <p:cNvSpPr/>
          <p:nvPr/>
        </p:nvSpPr>
        <p:spPr>
          <a:xfrm>
            <a:off x="1528690" y="1350723"/>
            <a:ext cx="3123333" cy="1047979"/>
          </a:xfrm>
          <a:prstGeom prst="rect">
            <a:avLst/>
          </a:prstGeom>
        </p:spPr>
        <p:txBody>
          <a:bodyPr wrap="square">
            <a:spAutoFit/>
          </a:bodyPr>
          <a:lstStyle/>
          <a:p>
            <a:pPr algn="ctr">
              <a:lnSpc>
                <a:spcPct val="115000"/>
              </a:lnSpc>
              <a:spcAft>
                <a:spcPts val="1000"/>
              </a:spcAft>
            </a:pPr>
            <a:r>
              <a:rPr lang="en-US" b="1" dirty="0">
                <a:latin typeface="Times New Roman" panose="02020603050405020304" pitchFamily="18" charset="0"/>
                <a:ea typeface="Calibri" panose="020F0502020204030204" pitchFamily="34" charset="0"/>
                <a:cs typeface="Arial" panose="020B0604020202020204" pitchFamily="34" charset="0"/>
              </a:rPr>
              <a:t>An-Najah National University  Faculty of Engineering</a:t>
            </a:r>
            <a:r>
              <a:rPr lang="en-GB" b="1" dirty="0">
                <a:latin typeface="Times New Roman" panose="02020603050405020304" pitchFamily="18" charset="0"/>
                <a:ea typeface="Calibri" panose="020F0502020204030204" pitchFamily="34" charset="0"/>
                <a:cs typeface="Arial" panose="020B0604020202020204" pitchFamily="34" charset="0"/>
              </a:rPr>
              <a:t> and Information Technology</a:t>
            </a:r>
            <a:endParaRPr lang="en-GB"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7" name="Picture 16"/>
          <p:cNvPicPr/>
          <p:nvPr/>
        </p:nvPicPr>
        <p:blipFill>
          <a:blip r:embed="rId4">
            <a:extLst>
              <a:ext uri="{28A0092B-C50C-407E-A947-70E740481C1C}">
                <a14:useLocalDpi xmlns:a14="http://schemas.microsoft.com/office/drawing/2010/main" val="0"/>
              </a:ext>
            </a:extLst>
          </a:blip>
          <a:srcRect/>
          <a:stretch>
            <a:fillRect/>
          </a:stretch>
        </p:blipFill>
        <p:spPr bwMode="auto">
          <a:xfrm>
            <a:off x="2247622" y="155656"/>
            <a:ext cx="1472004" cy="1068233"/>
          </a:xfrm>
          <a:prstGeom prst="rect">
            <a:avLst/>
          </a:prstGeom>
          <a:noFill/>
          <a:ln>
            <a:noFill/>
          </a:ln>
        </p:spPr>
      </p:pic>
      <p:sp>
        <p:nvSpPr>
          <p:cNvPr id="3" name="Rectangle 2"/>
          <p:cNvSpPr/>
          <p:nvPr/>
        </p:nvSpPr>
        <p:spPr>
          <a:xfrm>
            <a:off x="1408737" y="2433298"/>
            <a:ext cx="3149773" cy="553998"/>
          </a:xfrm>
          <a:prstGeom prst="rect">
            <a:avLst/>
          </a:prstGeom>
        </p:spPr>
        <p:txBody>
          <a:bodyPr wrap="none">
            <a:spAutoFit/>
          </a:bodyPr>
          <a:lstStyle/>
          <a:p>
            <a:pPr algn="ctr">
              <a:lnSpc>
                <a:spcPct val="150000"/>
              </a:lnSpc>
              <a:spcAft>
                <a:spcPts val="0"/>
              </a:spcAft>
            </a:pPr>
            <a:r>
              <a:rPr lang="en-US" b="1" cap="small" spc="25" dirty="0">
                <a:latin typeface="Times New Roman" panose="02020603050405020304" pitchFamily="18" charset="0"/>
                <a:ea typeface="Times New Roman" panose="02020603050405020304" pitchFamily="18" charset="0"/>
                <a:cs typeface="Times New Roman" panose="02020603050405020304" pitchFamily="18" charset="0"/>
              </a:rPr>
              <a:t>GRADUATION PROJET (</a:t>
            </a:r>
            <a:r>
              <a:rPr lang="en-US" sz="2000" b="1" cap="small" spc="25" dirty="0">
                <a:latin typeface="Times New Roman" panose="02020603050405020304" pitchFamily="18" charset="0"/>
                <a:ea typeface="Times New Roman" panose="02020603050405020304" pitchFamily="18" charset="0"/>
                <a:cs typeface="Times New Roman" panose="02020603050405020304" pitchFamily="18" charset="0"/>
              </a:rPr>
              <a:t>2)</a:t>
            </a:r>
            <a:endParaRPr lang="en-GB"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72139932"/>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842" y="286603"/>
            <a:ext cx="9034818" cy="461665"/>
          </a:xfrm>
          <a:prstGeom prst="rect">
            <a:avLst/>
          </a:prstGeom>
          <a:noFill/>
        </p:spPr>
        <p:txBody>
          <a:bodyPr wrap="square" rtlCol="0">
            <a:spAutoFit/>
          </a:bodyPr>
          <a:lstStyle/>
          <a:p>
            <a:pPr algn="ctr"/>
            <a:r>
              <a:rPr lang="en-US" sz="2400" b="1" dirty="0" smtClean="0"/>
              <a:t>Power system</a:t>
            </a:r>
            <a:endParaRPr lang="en-GB" sz="2400" dirty="0"/>
          </a:p>
        </p:txBody>
      </p:sp>
      <p:sp>
        <p:nvSpPr>
          <p:cNvPr id="3" name="TextBox 2"/>
          <p:cNvSpPr txBox="1"/>
          <p:nvPr/>
        </p:nvSpPr>
        <p:spPr>
          <a:xfrm>
            <a:off x="354842" y="1160060"/>
            <a:ext cx="9758149" cy="707886"/>
          </a:xfrm>
          <a:prstGeom prst="rect">
            <a:avLst/>
          </a:prstGeom>
          <a:noFill/>
        </p:spPr>
        <p:txBody>
          <a:bodyPr wrap="square" rtlCol="0">
            <a:spAutoFit/>
          </a:bodyPr>
          <a:lstStyle/>
          <a:p>
            <a:r>
              <a:rPr lang="en-US" sz="2000" dirty="0">
                <a:solidFill>
                  <a:srgbClr val="FF0000"/>
                </a:solidFill>
              </a:rPr>
              <a:t>power </a:t>
            </a:r>
            <a:r>
              <a:rPr lang="en-US" sz="2000" dirty="0" smtClean="0">
                <a:solidFill>
                  <a:srgbClr val="FF0000"/>
                </a:solidFill>
              </a:rPr>
              <a:t>supply</a:t>
            </a:r>
            <a:endParaRPr lang="en-GB" sz="2000" dirty="0">
              <a:solidFill>
                <a:srgbClr val="FF0000"/>
              </a:solidFill>
            </a:endParaRPr>
          </a:p>
          <a:p>
            <a:r>
              <a:rPr lang="en-US" sz="2000" dirty="0"/>
              <a:t>As the power source for the furnace, the electric heater was selected. </a:t>
            </a:r>
            <a:endParaRPr lang="en-GB" sz="2000" dirty="0"/>
          </a:p>
        </p:txBody>
      </p:sp>
      <p:sp>
        <p:nvSpPr>
          <p:cNvPr id="4" name="TextBox 3"/>
          <p:cNvSpPr txBox="1"/>
          <p:nvPr/>
        </p:nvSpPr>
        <p:spPr>
          <a:xfrm>
            <a:off x="900753" y="2279738"/>
            <a:ext cx="8488907" cy="2031325"/>
          </a:xfrm>
          <a:prstGeom prst="rect">
            <a:avLst/>
          </a:prstGeom>
          <a:noFill/>
        </p:spPr>
        <p:txBody>
          <a:bodyPr wrap="square" rtlCol="0">
            <a:spAutoFit/>
          </a:bodyPr>
          <a:lstStyle/>
          <a:p>
            <a:r>
              <a:rPr lang="en-US" sz="2400" dirty="0"/>
              <a:t>Characteristics of the electric heater</a:t>
            </a:r>
            <a:r>
              <a:rPr lang="en-US" sz="2400" dirty="0" smtClean="0"/>
              <a:t>:</a:t>
            </a:r>
          </a:p>
          <a:p>
            <a:endParaRPr lang="en-GB" sz="2400" dirty="0"/>
          </a:p>
          <a:p>
            <a:pPr marL="457200" lvl="0" indent="-457200">
              <a:buFont typeface="+mj-lt"/>
              <a:buAutoNum type="arabicPeriod"/>
            </a:pPr>
            <a:r>
              <a:rPr lang="en-US" sz="2000" dirty="0" smtClean="0"/>
              <a:t>No environmental </a:t>
            </a:r>
            <a:r>
              <a:rPr lang="en-US" sz="2000" dirty="0"/>
              <a:t>pollution.</a:t>
            </a:r>
            <a:endParaRPr lang="en-GB" sz="2000" dirty="0"/>
          </a:p>
          <a:p>
            <a:pPr marL="457200" lvl="0" indent="-457200">
              <a:buFont typeface="+mj-lt"/>
              <a:buAutoNum type="arabicPeriod"/>
            </a:pPr>
            <a:r>
              <a:rPr lang="en-US" sz="2000" dirty="0"/>
              <a:t>It needs a power supply (for heat supply).</a:t>
            </a:r>
            <a:endParaRPr lang="en-GB" sz="2000" dirty="0"/>
          </a:p>
          <a:p>
            <a:pPr marL="457200" lvl="0" indent="-457200">
              <a:buFont typeface="+mj-lt"/>
              <a:buAutoNum type="arabicPeriod"/>
            </a:pPr>
            <a:r>
              <a:rPr lang="en-US" sz="2000" dirty="0"/>
              <a:t>It is efficient and plentiful.</a:t>
            </a:r>
            <a:endParaRPr lang="en-GB" sz="2000" dirty="0"/>
          </a:p>
          <a:p>
            <a:endParaRPr lang="en-GB" dirty="0"/>
          </a:p>
        </p:txBody>
      </p:sp>
      <p:pic>
        <p:nvPicPr>
          <p:cNvPr id="5" name="Picture 4"/>
          <p:cNvPicPr/>
          <p:nvPr/>
        </p:nvPicPr>
        <p:blipFill>
          <a:blip r:embed="rId2"/>
          <a:stretch>
            <a:fillRect/>
          </a:stretch>
        </p:blipFill>
        <p:spPr>
          <a:xfrm>
            <a:off x="7417025" y="2452758"/>
            <a:ext cx="3945269" cy="3497666"/>
          </a:xfrm>
          <a:prstGeom prst="rect">
            <a:avLst/>
          </a:prstGeom>
        </p:spPr>
      </p:pic>
      <p:sp>
        <p:nvSpPr>
          <p:cNvPr id="6" name="TextBox 5"/>
          <p:cNvSpPr txBox="1"/>
          <p:nvPr/>
        </p:nvSpPr>
        <p:spPr>
          <a:xfrm>
            <a:off x="477672" y="5076967"/>
            <a:ext cx="5636525" cy="646331"/>
          </a:xfrm>
          <a:prstGeom prst="rect">
            <a:avLst/>
          </a:prstGeom>
          <a:noFill/>
        </p:spPr>
        <p:txBody>
          <a:bodyPr wrap="square" rtlCol="0">
            <a:spAutoFit/>
          </a:bodyPr>
          <a:lstStyle/>
          <a:p>
            <a:r>
              <a:rPr lang="en-GB" dirty="0" smtClean="0"/>
              <a:t>**Selected the </a:t>
            </a:r>
            <a:r>
              <a:rPr lang="en-US" dirty="0" err="1"/>
              <a:t>Kanthal</a:t>
            </a:r>
            <a:r>
              <a:rPr lang="en-US" dirty="0"/>
              <a:t> </a:t>
            </a:r>
            <a:r>
              <a:rPr lang="en-US" dirty="0" smtClean="0"/>
              <a:t>A1 heater</a:t>
            </a:r>
            <a:r>
              <a:rPr lang="en-US" dirty="0"/>
              <a:t> </a:t>
            </a:r>
            <a:r>
              <a:rPr lang="en-US" dirty="0" smtClean="0"/>
              <a:t>as the </a:t>
            </a:r>
            <a:r>
              <a:rPr lang="en-US" dirty="0"/>
              <a:t>electric </a:t>
            </a:r>
            <a:r>
              <a:rPr lang="en-US" dirty="0" smtClean="0"/>
              <a:t>heater in this project  </a:t>
            </a:r>
            <a:endParaRPr lang="en-GB" dirty="0"/>
          </a:p>
        </p:txBody>
      </p:sp>
    </p:spTree>
    <p:extLst>
      <p:ext uri="{BB962C8B-B14F-4D97-AF65-F5344CB8AC3E}">
        <p14:creationId xmlns:p14="http://schemas.microsoft.com/office/powerpoint/2010/main" val="4181080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28299" y="409434"/>
            <a:ext cx="9512490" cy="461665"/>
          </a:xfrm>
          <a:prstGeom prst="rect">
            <a:avLst/>
          </a:prstGeom>
          <a:noFill/>
        </p:spPr>
        <p:txBody>
          <a:bodyPr wrap="square" rtlCol="0">
            <a:spAutoFit/>
          </a:bodyPr>
          <a:lstStyle/>
          <a:p>
            <a:pPr algn="ctr"/>
            <a:r>
              <a:rPr lang="en-US" sz="2400" b="1" u="sng" dirty="0"/>
              <a:t>Heat transfer</a:t>
            </a:r>
            <a:endParaRPr lang="en-GB" sz="2400" u="sng" dirty="0"/>
          </a:p>
        </p:txBody>
      </p:sp>
      <p:sp>
        <p:nvSpPr>
          <p:cNvPr id="3" name="TextBox 2"/>
          <p:cNvSpPr txBox="1"/>
          <p:nvPr/>
        </p:nvSpPr>
        <p:spPr>
          <a:xfrm>
            <a:off x="532263" y="1282890"/>
            <a:ext cx="11068334" cy="707886"/>
          </a:xfrm>
          <a:prstGeom prst="rect">
            <a:avLst/>
          </a:prstGeom>
          <a:noFill/>
        </p:spPr>
        <p:txBody>
          <a:bodyPr wrap="square" rtlCol="0">
            <a:spAutoFit/>
          </a:bodyPr>
          <a:lstStyle/>
          <a:p>
            <a:r>
              <a:rPr lang="en-US" sz="2000" dirty="0"/>
              <a:t>Factors which impact the measurement of the furnace </a:t>
            </a:r>
            <a:r>
              <a:rPr lang="en-US" sz="2000" dirty="0" smtClean="0"/>
              <a:t>temperature:</a:t>
            </a:r>
          </a:p>
          <a:p>
            <a:endParaRPr lang="en-GB" sz="2000" dirty="0"/>
          </a:p>
        </p:txBody>
      </p:sp>
      <p:pic>
        <p:nvPicPr>
          <p:cNvPr id="4" name="Picture 3"/>
          <p:cNvPicPr/>
          <p:nvPr/>
        </p:nvPicPr>
        <p:blipFill>
          <a:blip r:embed="rId2"/>
          <a:stretch>
            <a:fillRect/>
          </a:stretch>
        </p:blipFill>
        <p:spPr>
          <a:xfrm>
            <a:off x="1637731" y="2073592"/>
            <a:ext cx="8734568" cy="3904127"/>
          </a:xfrm>
          <a:prstGeom prst="rect">
            <a:avLst/>
          </a:prstGeom>
        </p:spPr>
      </p:pic>
    </p:spTree>
    <p:extLst>
      <p:ext uri="{BB962C8B-B14F-4D97-AF65-F5344CB8AC3E}">
        <p14:creationId xmlns:p14="http://schemas.microsoft.com/office/powerpoint/2010/main" val="20081375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615" y="423081"/>
            <a:ext cx="8707272" cy="2031325"/>
          </a:xfrm>
          <a:prstGeom prst="rect">
            <a:avLst/>
          </a:prstGeom>
          <a:noFill/>
        </p:spPr>
        <p:txBody>
          <a:bodyPr wrap="square" rtlCol="0">
            <a:spAutoFit/>
          </a:bodyPr>
          <a:lstStyle/>
          <a:p>
            <a:r>
              <a:rPr lang="en-US" sz="2400" dirty="0"/>
              <a:t>Furnace temperature </a:t>
            </a:r>
            <a:r>
              <a:rPr lang="en-US" sz="2400" dirty="0" smtClean="0"/>
              <a:t>control</a:t>
            </a:r>
          </a:p>
          <a:p>
            <a:endParaRPr lang="en-US" sz="2400" dirty="0" smtClean="0"/>
          </a:p>
          <a:p>
            <a:r>
              <a:rPr lang="en-US" sz="2000" dirty="0"/>
              <a:t>Temperature controllers regulate the furnaces. Temperatures of the Controllers receive their inputs from a thermocouple located inside the furnace and give the sensor the necessary control action to maintain the </a:t>
            </a:r>
            <a:r>
              <a:rPr lang="en-US" sz="2000" dirty="0" smtClean="0"/>
              <a:t>set point </a:t>
            </a:r>
            <a:r>
              <a:rPr lang="en-US" sz="2000" dirty="0"/>
              <a:t>of the process</a:t>
            </a:r>
            <a:r>
              <a:rPr lang="en-US" sz="2000" dirty="0" smtClean="0"/>
              <a:t> .</a:t>
            </a:r>
            <a:endParaRPr lang="en-GB" sz="2000" dirty="0"/>
          </a:p>
          <a:p>
            <a:endParaRPr lang="en-GB" dirty="0"/>
          </a:p>
        </p:txBody>
      </p:sp>
      <p:pic>
        <p:nvPicPr>
          <p:cNvPr id="3" name="Picture 2"/>
          <p:cNvPicPr/>
          <p:nvPr/>
        </p:nvPicPr>
        <p:blipFill>
          <a:blip r:embed="rId2"/>
          <a:stretch>
            <a:fillRect/>
          </a:stretch>
        </p:blipFill>
        <p:spPr>
          <a:xfrm>
            <a:off x="1528549" y="2943253"/>
            <a:ext cx="7806520" cy="3198240"/>
          </a:xfrm>
          <a:prstGeom prst="rect">
            <a:avLst/>
          </a:prstGeom>
        </p:spPr>
      </p:pic>
    </p:spTree>
    <p:extLst>
      <p:ext uri="{BB962C8B-B14F-4D97-AF65-F5344CB8AC3E}">
        <p14:creationId xmlns:p14="http://schemas.microsoft.com/office/powerpoint/2010/main" val="39635265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4967" y="232012"/>
            <a:ext cx="9935570" cy="2062103"/>
          </a:xfrm>
          <a:prstGeom prst="rect">
            <a:avLst/>
          </a:prstGeom>
          <a:noFill/>
        </p:spPr>
        <p:txBody>
          <a:bodyPr wrap="square" rtlCol="0">
            <a:spAutoFit/>
          </a:bodyPr>
          <a:lstStyle/>
          <a:p>
            <a:r>
              <a:rPr lang="en-US" sz="2400" b="1" dirty="0"/>
              <a:t>The control system is made up of numerous </a:t>
            </a:r>
            <a:r>
              <a:rPr lang="en-US" sz="2400" b="1" dirty="0" smtClean="0"/>
              <a:t>components</a:t>
            </a:r>
          </a:p>
          <a:p>
            <a:endParaRPr lang="en-GB" sz="2400" dirty="0"/>
          </a:p>
          <a:p>
            <a:pPr marL="342900" indent="-342900">
              <a:buFont typeface="Arial" panose="020B0604020202020204" pitchFamily="34" charset="0"/>
              <a:buChar char="•"/>
            </a:pPr>
            <a:r>
              <a:rPr lang="en-US" sz="2000" dirty="0" smtClean="0"/>
              <a:t>Contractor</a:t>
            </a:r>
          </a:p>
          <a:p>
            <a:pPr marL="342900" indent="-342900">
              <a:buFont typeface="Arial" panose="020B0604020202020204" pitchFamily="34" charset="0"/>
              <a:buChar char="•"/>
            </a:pPr>
            <a:r>
              <a:rPr lang="en-US" sz="2000" dirty="0"/>
              <a:t>Phase sequence</a:t>
            </a:r>
            <a:r>
              <a:rPr lang="ar-SA" sz="2000" dirty="0"/>
              <a:t>:</a:t>
            </a:r>
            <a:endParaRPr lang="en-GB" sz="2000" dirty="0"/>
          </a:p>
          <a:p>
            <a:pPr marL="342900" indent="-342900">
              <a:buFont typeface="Arial" panose="020B0604020202020204" pitchFamily="34" charset="0"/>
              <a:buChar char="•"/>
            </a:pPr>
            <a:r>
              <a:rPr lang="en-US" sz="2000" dirty="0"/>
              <a:t>Thermocouple temperature sensor</a:t>
            </a:r>
            <a:r>
              <a:rPr lang="ar-SA" sz="2000" dirty="0"/>
              <a:t>:</a:t>
            </a:r>
            <a:endParaRPr lang="en-GB" sz="2000" dirty="0"/>
          </a:p>
          <a:p>
            <a:pPr marL="342900" indent="-342900">
              <a:buFont typeface="Arial" panose="020B0604020202020204" pitchFamily="34" charset="0"/>
              <a:buChar char="•"/>
            </a:pPr>
            <a:r>
              <a:rPr lang="en-GB" sz="2000" dirty="0" smtClean="0"/>
              <a:t>Controller </a:t>
            </a:r>
            <a:endParaRPr lang="en-GB" sz="2000" dirty="0"/>
          </a:p>
        </p:txBody>
      </p:sp>
      <p:pic>
        <p:nvPicPr>
          <p:cNvPr id="8" name="Picture 7"/>
          <p:cNvPicPr/>
          <p:nvPr/>
        </p:nvPicPr>
        <p:blipFill>
          <a:blip r:embed="rId2"/>
          <a:stretch>
            <a:fillRect/>
          </a:stretch>
        </p:blipFill>
        <p:spPr>
          <a:xfrm>
            <a:off x="2702257" y="3003977"/>
            <a:ext cx="6154756" cy="2796322"/>
          </a:xfrm>
          <a:prstGeom prst="rect">
            <a:avLst/>
          </a:prstGeom>
        </p:spPr>
      </p:pic>
    </p:spTree>
    <p:extLst>
      <p:ext uri="{BB962C8B-B14F-4D97-AF65-F5344CB8AC3E}">
        <p14:creationId xmlns:p14="http://schemas.microsoft.com/office/powerpoint/2010/main" val="2472613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لا يتوفر وصف."/>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9343" y="3516539"/>
            <a:ext cx="2896774" cy="258401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41695" y="6223378"/>
            <a:ext cx="1692322" cy="369332"/>
          </a:xfrm>
          <a:prstGeom prst="rect">
            <a:avLst/>
          </a:prstGeom>
          <a:noFill/>
        </p:spPr>
        <p:txBody>
          <a:bodyPr wrap="square" rtlCol="0">
            <a:spAutoFit/>
          </a:bodyPr>
          <a:lstStyle/>
          <a:p>
            <a:r>
              <a:rPr lang="en-GB" dirty="0" smtClean="0"/>
              <a:t>Controller </a:t>
            </a:r>
            <a:endParaRPr lang="en-GB" dirty="0"/>
          </a:p>
        </p:txBody>
      </p:sp>
      <p:pic>
        <p:nvPicPr>
          <p:cNvPr id="4" name="Picture 3" descr="لا يتوفر وصف."/>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7575" y="208877"/>
            <a:ext cx="2868542" cy="2247719"/>
          </a:xfrm>
          <a:prstGeom prst="rect">
            <a:avLst/>
          </a:prstGeom>
          <a:noFill/>
          <a:ln>
            <a:noFill/>
          </a:ln>
        </p:spPr>
      </p:pic>
      <p:sp>
        <p:nvSpPr>
          <p:cNvPr id="5" name="Rectangle 4"/>
          <p:cNvSpPr/>
          <p:nvPr/>
        </p:nvSpPr>
        <p:spPr>
          <a:xfrm>
            <a:off x="1058318" y="2617235"/>
            <a:ext cx="1187056" cy="369332"/>
          </a:xfrm>
          <a:prstGeom prst="rect">
            <a:avLst/>
          </a:prstGeom>
        </p:spPr>
        <p:txBody>
          <a:bodyPr wrap="none">
            <a:spAutoFit/>
          </a:bodyPr>
          <a:lstStyle/>
          <a:p>
            <a:r>
              <a:rPr lang="en-US" dirty="0"/>
              <a:t>Contractor</a:t>
            </a:r>
          </a:p>
        </p:txBody>
      </p:sp>
      <p:pic>
        <p:nvPicPr>
          <p:cNvPr id="6" name="Picture 5" descr="لا يتوفر وصف."/>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0544" y="208877"/>
            <a:ext cx="2951365" cy="2247719"/>
          </a:xfrm>
          <a:prstGeom prst="rect">
            <a:avLst/>
          </a:prstGeom>
          <a:noFill/>
          <a:ln>
            <a:noFill/>
          </a:ln>
        </p:spPr>
      </p:pic>
      <p:sp>
        <p:nvSpPr>
          <p:cNvPr id="7" name="Rectangle 6"/>
          <p:cNvSpPr/>
          <p:nvPr/>
        </p:nvSpPr>
        <p:spPr>
          <a:xfrm>
            <a:off x="9111771" y="2617235"/>
            <a:ext cx="1693092" cy="369332"/>
          </a:xfrm>
          <a:prstGeom prst="rect">
            <a:avLst/>
          </a:prstGeom>
        </p:spPr>
        <p:txBody>
          <a:bodyPr wrap="none">
            <a:spAutoFit/>
          </a:bodyPr>
          <a:lstStyle/>
          <a:p>
            <a:r>
              <a:rPr lang="en-US" dirty="0"/>
              <a:t>Phase sequence</a:t>
            </a:r>
            <a:endParaRPr lang="en-GB" dirty="0"/>
          </a:p>
        </p:txBody>
      </p:sp>
      <p:pic>
        <p:nvPicPr>
          <p:cNvPr id="8" name="Picture 7" descr="THERMOCOUPLE &#10; "/>
          <p:cNvPicPr/>
          <p:nvPr/>
        </p:nvPicPr>
        <p:blipFill>
          <a:blip r:embed="rId5">
            <a:extLst>
              <a:ext uri="{28A0092B-C50C-407E-A947-70E740481C1C}">
                <a14:useLocalDpi xmlns:a14="http://schemas.microsoft.com/office/drawing/2010/main" val="0"/>
              </a:ext>
            </a:extLst>
          </a:blip>
          <a:srcRect/>
          <a:stretch>
            <a:fillRect/>
          </a:stretch>
        </p:blipFill>
        <p:spPr bwMode="auto">
          <a:xfrm>
            <a:off x="8270544" y="3516538"/>
            <a:ext cx="3234519" cy="2584011"/>
          </a:xfrm>
          <a:prstGeom prst="rect">
            <a:avLst/>
          </a:prstGeom>
          <a:noFill/>
          <a:ln>
            <a:noFill/>
          </a:ln>
        </p:spPr>
      </p:pic>
      <p:sp>
        <p:nvSpPr>
          <p:cNvPr id="9" name="Rectangle 8"/>
          <p:cNvSpPr/>
          <p:nvPr/>
        </p:nvSpPr>
        <p:spPr>
          <a:xfrm>
            <a:off x="8227651" y="6223378"/>
            <a:ext cx="3461332" cy="369332"/>
          </a:xfrm>
          <a:prstGeom prst="rect">
            <a:avLst/>
          </a:prstGeom>
        </p:spPr>
        <p:txBody>
          <a:bodyPr wrap="none">
            <a:spAutoFit/>
          </a:bodyPr>
          <a:lstStyle/>
          <a:p>
            <a:r>
              <a:rPr lang="en-US" dirty="0"/>
              <a:t>Thermocouple temperature </a:t>
            </a:r>
            <a:r>
              <a:rPr lang="en-US" dirty="0" smtClean="0"/>
              <a:t>sensor</a:t>
            </a:r>
            <a:endParaRPr lang="en-GB" dirty="0"/>
          </a:p>
        </p:txBody>
      </p:sp>
    </p:spTree>
    <p:extLst>
      <p:ext uri="{BB962C8B-B14F-4D97-AF65-F5344CB8AC3E}">
        <p14:creationId xmlns:p14="http://schemas.microsoft.com/office/powerpoint/2010/main" val="486732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06471" y="395785"/>
            <a:ext cx="6578221" cy="461665"/>
          </a:xfrm>
          <a:prstGeom prst="rect">
            <a:avLst/>
          </a:prstGeom>
          <a:noFill/>
        </p:spPr>
        <p:txBody>
          <a:bodyPr wrap="square" rtlCol="0">
            <a:spAutoFit/>
          </a:bodyPr>
          <a:lstStyle/>
          <a:p>
            <a:pPr algn="ctr"/>
            <a:r>
              <a:rPr lang="en-US" sz="2400" b="1" dirty="0"/>
              <a:t>Furnace </a:t>
            </a:r>
            <a:r>
              <a:rPr lang="en-US" sz="2400" b="1" dirty="0" smtClean="0"/>
              <a:t>Design</a:t>
            </a:r>
            <a:endParaRPr lang="en-GB" sz="2400" dirty="0"/>
          </a:p>
        </p:txBody>
      </p:sp>
      <mc:AlternateContent xmlns:mc="http://schemas.openxmlformats.org/markup-compatibility/2006" xmlns:a14="http://schemas.microsoft.com/office/drawing/2010/main">
        <mc:Choice Requires="a14">
          <p:sp>
            <p:nvSpPr>
              <p:cNvPr id="3" name="TextBox 2"/>
              <p:cNvSpPr txBox="1"/>
              <p:nvPr/>
            </p:nvSpPr>
            <p:spPr>
              <a:xfrm>
                <a:off x="477672" y="1119116"/>
                <a:ext cx="11068334" cy="5839163"/>
              </a:xfrm>
              <a:prstGeom prst="rect">
                <a:avLst/>
              </a:prstGeom>
              <a:noFill/>
            </p:spPr>
            <p:txBody>
              <a:bodyPr wrap="square" rtlCol="0">
                <a:spAutoFit/>
              </a:bodyPr>
              <a:lstStyle/>
              <a:p>
                <a:pPr marL="342900" indent="-342900">
                  <a:buFont typeface="+mj-lt"/>
                  <a:buAutoNum type="arabicPeriod"/>
                </a:pPr>
                <a:r>
                  <a:rPr lang="en-US" sz="2000" b="1" dirty="0" smtClean="0"/>
                  <a:t>Time </a:t>
                </a:r>
                <a:r>
                  <a:rPr lang="en-US" sz="2000" b="1" dirty="0"/>
                  <a:t>required for Heat </a:t>
                </a:r>
                <a:r>
                  <a:rPr lang="en-US" sz="2000" b="1" dirty="0" smtClean="0"/>
                  <a:t>treatment:</a:t>
                </a:r>
                <a:r>
                  <a:rPr lang="en-US" sz="2000" dirty="0"/>
                  <a:t> The furnace needs a certain time to Heat treatment any type of metal, and this time depends on several factors </a:t>
                </a:r>
                <a:r>
                  <a:rPr lang="en-US" sz="2000" dirty="0" smtClean="0"/>
                  <a:t>like </a:t>
                </a:r>
                <a:r>
                  <a:rPr lang="en-US" sz="2000" dirty="0"/>
                  <a:t>t</a:t>
                </a:r>
                <a:r>
                  <a:rPr lang="en-US" sz="2000" dirty="0" smtClean="0"/>
                  <a:t>he </a:t>
                </a:r>
                <a:r>
                  <a:rPr lang="en-US" sz="2000" dirty="0"/>
                  <a:t>mass of the material to be </a:t>
                </a:r>
                <a:r>
                  <a:rPr lang="en-US" sz="2000" dirty="0" smtClean="0"/>
                  <a:t>treatment,</a:t>
                </a:r>
                <a:r>
                  <a:rPr lang="en-US" sz="2000" dirty="0"/>
                  <a:t> </a:t>
                </a:r>
                <a:r>
                  <a:rPr lang="en-US" sz="2000" dirty="0" smtClean="0"/>
                  <a:t>thermal </a:t>
                </a:r>
                <a:r>
                  <a:rPr lang="en-US" sz="2000" dirty="0"/>
                  <a:t>conductivity coefficient of </a:t>
                </a:r>
                <a:r>
                  <a:rPr lang="en-US" sz="2000" dirty="0" smtClean="0"/>
                  <a:t>metals,</a:t>
                </a:r>
                <a:r>
                  <a:rPr lang="en-US" sz="2000" dirty="0"/>
                  <a:t> Thermal </a:t>
                </a:r>
                <a:r>
                  <a:rPr lang="en-US" sz="2000" dirty="0" smtClean="0"/>
                  <a:t>diffusivity,</a:t>
                </a:r>
                <a:r>
                  <a:rPr lang="en-US" sz="2000" dirty="0"/>
                  <a:t> Metals </a:t>
                </a:r>
                <a:r>
                  <a:rPr lang="en-US" sz="2000" dirty="0" smtClean="0"/>
                  <a:t>shape and </a:t>
                </a:r>
                <a:r>
                  <a:rPr lang="en-US" sz="2000" dirty="0"/>
                  <a:t>Heater flow </a:t>
                </a:r>
                <a:r>
                  <a:rPr lang="en-US" sz="2000" dirty="0" smtClean="0"/>
                  <a:t>rate.</a:t>
                </a:r>
                <a:endParaRPr lang="en-US" sz="2000" b="1" dirty="0" smtClean="0"/>
              </a:p>
              <a:p>
                <a:pPr marL="342900" indent="-342900">
                  <a:buFont typeface="+mj-lt"/>
                  <a:buAutoNum type="arabicPeriod"/>
                </a:pPr>
                <a:endParaRPr lang="en-US" sz="2000" b="1" dirty="0" smtClean="0"/>
              </a:p>
              <a:p>
                <a:pPr marL="342900" indent="-342900">
                  <a:buFont typeface="+mj-lt"/>
                  <a:buAutoNum type="arabicPeriod"/>
                </a:pPr>
                <a:r>
                  <a:rPr lang="en-US" sz="2000" b="1" dirty="0"/>
                  <a:t>Heat losses</a:t>
                </a:r>
                <a:r>
                  <a:rPr lang="en-US" sz="2000" b="1" dirty="0" smtClean="0"/>
                  <a:t>:</a:t>
                </a:r>
                <a:r>
                  <a:rPr lang="en-US" sz="2000" dirty="0"/>
                  <a:t> Since furnaces are thermal systems, no heat system is fully isolated. System for energy loss from furnace walls as well as furnace outlet (door). The amount of power lost to the furnace design is necessary to calculate.</a:t>
                </a:r>
                <a:endParaRPr lang="en-GB" sz="2000" dirty="0"/>
              </a:p>
              <a:p>
                <a:pPr marL="342900" indent="-342900">
                  <a:buFont typeface="+mj-lt"/>
                  <a:buAutoNum type="arabicPeriod"/>
                </a:pPr>
                <a:endParaRPr lang="en-US" sz="2000" b="1" dirty="0"/>
              </a:p>
              <a:p>
                <a:pPr marL="342900" indent="-342900">
                  <a:buFont typeface="+mj-lt"/>
                  <a:buAutoNum type="arabicPeriod"/>
                </a:pPr>
                <a:r>
                  <a:rPr lang="en-US" sz="2000" b="1" dirty="0"/>
                  <a:t>The energy lost from the furnace </a:t>
                </a:r>
                <a:r>
                  <a:rPr lang="en-US" sz="2000" b="1" dirty="0" smtClean="0"/>
                  <a:t>walls:</a:t>
                </a:r>
                <a:r>
                  <a:rPr lang="en-US" sz="2000" dirty="0"/>
                  <a:t> There are several thermal insulation layers: the refractory block and the refractory cement. Each of these materials has a thermal conductivity difference. </a:t>
                </a:r>
                <a:endParaRPr lang="en-GB" sz="2000" dirty="0"/>
              </a:p>
              <a:p>
                <a:endParaRPr lang="en-US" sz="2000" b="1" dirty="0"/>
              </a:p>
              <a:p>
                <a:r>
                  <a:rPr lang="en-US" sz="2000" dirty="0" smtClean="0"/>
                  <a:t>Inside </a:t>
                </a:r>
                <a:r>
                  <a:rPr lang="en-US" sz="2000" dirty="0"/>
                  <a:t>the furnace, the temperature will be high (</a:t>
                </a:r>
                <a14:m>
                  <m:oMath xmlns:m="http://schemas.openxmlformats.org/officeDocument/2006/math">
                    <m:r>
                      <a:rPr lang="en-US" sz="2000" i="1">
                        <a:latin typeface="Cambria Math" panose="02040503050406030204" pitchFamily="18" charset="0"/>
                      </a:rPr>
                      <m:t>180</m:t>
                    </m:r>
                    <m:r>
                      <a:rPr lang="en-US" sz="2000" i="1">
                        <a:latin typeface="Cambria Math" panose="02040503050406030204" pitchFamily="18" charset="0"/>
                      </a:rPr>
                      <m:t>℃</m:t>
                    </m:r>
                    <m:r>
                      <a:rPr lang="en-US" sz="2000" i="1">
                        <a:latin typeface="Cambria Math" panose="02040503050406030204" pitchFamily="18" charset="0"/>
                      </a:rPr>
                      <m:t>−</m:t>
                    </m:r>
                    <m:r>
                      <a:rPr lang="en-US" sz="2000" i="1">
                        <a:latin typeface="Cambria Math" panose="02040503050406030204" pitchFamily="18" charset="0"/>
                      </a:rPr>
                      <m:t>1200</m:t>
                    </m:r>
                    <m:r>
                      <a:rPr lang="en-US" sz="2000" i="1">
                        <a:latin typeface="Cambria Math" panose="02040503050406030204" pitchFamily="18" charset="0"/>
                      </a:rPr>
                      <m:t>℃</m:t>
                    </m:r>
                  </m:oMath>
                </a14:m>
                <a:r>
                  <a:rPr lang="en-US" sz="2000" dirty="0"/>
                  <a:t>). So the furnace it must be isolated for two purposes: firstly, to avoid the movement of heat from the inside of the furnace to the outside and secondly, to improve the efficiency of the </a:t>
                </a:r>
                <a:r>
                  <a:rPr lang="en-US" sz="2000" dirty="0" smtClean="0"/>
                  <a:t>furnace</a:t>
                </a:r>
              </a:p>
              <a:p>
                <a:endParaRPr lang="en-US" sz="2000" dirty="0" smtClean="0"/>
              </a:p>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acc>
                            <m:accPr>
                              <m:chr m:val="̇"/>
                              <m:ctrlPr>
                                <a:rPr lang="en-GB" sz="2000" i="1">
                                  <a:latin typeface="Cambria Math" panose="02040503050406030204" pitchFamily="18" charset="0"/>
                                </a:rPr>
                              </m:ctrlPr>
                            </m:accPr>
                            <m:e>
                              <m:r>
                                <a:rPr lang="en-US" sz="2000" i="1">
                                  <a:latin typeface="Cambria Math" panose="02040503050406030204" pitchFamily="18" charset="0"/>
                                </a:rPr>
                                <m:t>𝑄</m:t>
                              </m:r>
                            </m:e>
                          </m:acc>
                        </m:e>
                        <m:sub>
                          <m:r>
                            <a:rPr lang="en-US" sz="2000" i="1">
                              <a:latin typeface="Cambria Math" panose="02040503050406030204" pitchFamily="18" charset="0"/>
                            </a:rPr>
                            <m:t>𝑐𝑜𝑛𝑑</m:t>
                          </m:r>
                          <m:r>
                            <a:rPr lang="en-US" sz="2000" i="1">
                              <a:latin typeface="Cambria Math" panose="02040503050406030204" pitchFamily="18" charset="0"/>
                            </a:rPr>
                            <m:t> ,</m:t>
                          </m:r>
                          <m:r>
                            <a:rPr lang="en-US" sz="2000" i="1">
                              <a:latin typeface="Cambria Math" panose="02040503050406030204" pitchFamily="18" charset="0"/>
                            </a:rPr>
                            <m:t>𝑤𝑎𝑙𝑙</m:t>
                          </m:r>
                        </m:sub>
                      </m:sSub>
                      <m:r>
                        <a:rPr lang="en-US" sz="2000" i="1">
                          <a:latin typeface="Cambria Math" panose="02040503050406030204" pitchFamily="18" charset="0"/>
                        </a:rPr>
                        <m:t>=</m:t>
                      </m:r>
                      <m:f>
                        <m:fPr>
                          <m:ctrlPr>
                            <a:rPr lang="en-GB" sz="2000" i="1">
                              <a:latin typeface="Cambria Math" panose="02040503050406030204" pitchFamily="18" charset="0"/>
                            </a:rPr>
                          </m:ctrlPr>
                        </m:fPr>
                        <m:num>
                          <m:r>
                            <a:rPr lang="en-US" sz="2000" i="1">
                              <a:latin typeface="Cambria Math" panose="02040503050406030204" pitchFamily="18" charset="0"/>
                            </a:rPr>
                            <m:t>−</m:t>
                          </m:r>
                          <m:r>
                            <a:rPr lang="en-US" sz="2000" i="1">
                              <a:latin typeface="Cambria Math" panose="02040503050406030204" pitchFamily="18" charset="0"/>
                            </a:rPr>
                            <m:t>𝐾𝐴</m:t>
                          </m:r>
                        </m:num>
                        <m:den>
                          <m:r>
                            <a:rPr lang="en-US" sz="2000" i="1">
                              <a:latin typeface="Cambria Math" panose="02040503050406030204" pitchFamily="18" charset="0"/>
                            </a:rPr>
                            <m:t>𝐿</m:t>
                          </m:r>
                        </m:den>
                      </m:f>
                      <m:d>
                        <m:dPr>
                          <m:ctrlPr>
                            <a:rPr lang="en-GB" sz="2000" i="1">
                              <a:latin typeface="Cambria Math" panose="02040503050406030204" pitchFamily="18" charset="0"/>
                            </a:rPr>
                          </m:ctrlPr>
                        </m:dPr>
                        <m:e>
                          <m:r>
                            <a:rPr lang="en-US" sz="2000" i="1">
                              <a:latin typeface="Cambria Math" panose="02040503050406030204" pitchFamily="18" charset="0"/>
                            </a:rPr>
                            <m:t>∆</m:t>
                          </m:r>
                          <m:r>
                            <a:rPr lang="en-US" sz="2000" i="1">
                              <a:latin typeface="Cambria Math" panose="02040503050406030204" pitchFamily="18" charset="0"/>
                            </a:rPr>
                            <m:t>𝑇</m:t>
                          </m:r>
                        </m:e>
                      </m:d>
                      <m:r>
                        <a:rPr lang="en-US" sz="2000" i="1">
                          <a:latin typeface="Cambria Math" panose="02040503050406030204" pitchFamily="18" charset="0"/>
                        </a:rPr>
                        <m:t>=</m:t>
                      </m:r>
                      <m:f>
                        <m:fPr>
                          <m:ctrlPr>
                            <a:rPr lang="en-GB" sz="2000" i="1">
                              <a:latin typeface="Cambria Math" panose="02040503050406030204" pitchFamily="18" charset="0"/>
                            </a:rPr>
                          </m:ctrlPr>
                        </m:fPr>
                        <m:num>
                          <m:r>
                            <a:rPr lang="en-US" sz="2000" i="1">
                              <a:latin typeface="Cambria Math" panose="02040503050406030204" pitchFamily="18" charset="0"/>
                            </a:rPr>
                            <m:t>𝐾𝐴</m:t>
                          </m:r>
                        </m:num>
                        <m:den>
                          <m:r>
                            <a:rPr lang="en-US" sz="2000" i="1">
                              <a:latin typeface="Cambria Math" panose="02040503050406030204" pitchFamily="18" charset="0"/>
                            </a:rPr>
                            <m:t>𝐿</m:t>
                          </m:r>
                        </m:den>
                      </m:f>
                      <m:d>
                        <m:dPr>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US" sz="2000" i="1">
                                  <a:latin typeface="Cambria Math" panose="02040503050406030204" pitchFamily="18" charset="0"/>
                                </a:rPr>
                                <m:t>𝑇</m:t>
                              </m:r>
                            </m:e>
                            <m:sub>
                              <m:r>
                                <a:rPr lang="en-US" sz="2000" i="1">
                                  <a:latin typeface="Cambria Math" panose="02040503050406030204" pitchFamily="18" charset="0"/>
                                </a:rPr>
                                <m:t>1</m:t>
                              </m:r>
                            </m:sub>
                          </m:sSub>
                          <m:r>
                            <a:rPr lang="en-US" sz="2000" i="1">
                              <a:latin typeface="Cambria Math" panose="02040503050406030204" pitchFamily="18" charset="0"/>
                            </a:rPr>
                            <m:t>−</m:t>
                          </m:r>
                          <m:sSub>
                            <m:sSubPr>
                              <m:ctrlPr>
                                <a:rPr lang="en-GB" sz="2000" i="1">
                                  <a:latin typeface="Cambria Math" panose="02040503050406030204" pitchFamily="18" charset="0"/>
                                </a:rPr>
                              </m:ctrlPr>
                            </m:sSubPr>
                            <m:e>
                              <m:r>
                                <a:rPr lang="en-US" sz="2000" i="1">
                                  <a:latin typeface="Cambria Math" panose="02040503050406030204" pitchFamily="18" charset="0"/>
                                </a:rPr>
                                <m:t>𝑇</m:t>
                              </m:r>
                            </m:e>
                            <m:sub>
                              <m:r>
                                <a:rPr lang="en-US" sz="2000" i="1">
                                  <a:latin typeface="Cambria Math" panose="02040503050406030204" pitchFamily="18" charset="0"/>
                                </a:rPr>
                                <m:t>2</m:t>
                              </m:r>
                            </m:sub>
                          </m:sSub>
                        </m:e>
                      </m:d>
                      <m:r>
                        <a:rPr lang="en-US" sz="2000" i="1">
                          <a:latin typeface="Cambria Math" panose="02040503050406030204" pitchFamily="18" charset="0"/>
                        </a:rPr>
                        <m:t>    (</m:t>
                      </m:r>
                      <m:r>
                        <a:rPr lang="en-US" sz="2000" i="1">
                          <a:latin typeface="Cambria Math" panose="02040503050406030204" pitchFamily="18" charset="0"/>
                        </a:rPr>
                        <m:t>𝑤𝑎𝑡𝑡</m:t>
                      </m:r>
                      <m:r>
                        <a:rPr lang="en-US" sz="2000" i="1">
                          <a:latin typeface="Cambria Math" panose="02040503050406030204" pitchFamily="18" charset="0"/>
                        </a:rPr>
                        <m:t>)</m:t>
                      </m:r>
                    </m:oMath>
                  </m:oMathPara>
                </a14:m>
                <a:endParaRPr lang="en-US" sz="2000" b="1" dirty="0"/>
              </a:p>
              <a:p>
                <a:pPr marL="342900" indent="-342900">
                  <a:buFont typeface="+mj-lt"/>
                  <a:buAutoNum type="arabicPeriod"/>
                </a:pPr>
                <a:endParaRPr lang="en-US" b="1" dirty="0" smtClean="0"/>
              </a:p>
              <a:p>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477672" y="1119116"/>
                <a:ext cx="11068334" cy="5839163"/>
              </a:xfrm>
              <a:prstGeom prst="rect">
                <a:avLst/>
              </a:prstGeom>
              <a:blipFill rotWithShape="0">
                <a:blip r:embed="rId2"/>
                <a:stretch>
                  <a:fillRect l="-606" t="-731" r="-771"/>
                </a:stretch>
              </a:blipFill>
            </p:spPr>
            <p:txBody>
              <a:bodyPr/>
              <a:lstStyle/>
              <a:p>
                <a:r>
                  <a:rPr lang="en-GB">
                    <a:noFill/>
                  </a:rPr>
                  <a:t> </a:t>
                </a:r>
              </a:p>
            </p:txBody>
          </p:sp>
        </mc:Fallback>
      </mc:AlternateContent>
    </p:spTree>
    <p:extLst>
      <p:ext uri="{BB962C8B-B14F-4D97-AF65-F5344CB8AC3E}">
        <p14:creationId xmlns:p14="http://schemas.microsoft.com/office/powerpoint/2010/main" val="5327950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3958" y="313898"/>
            <a:ext cx="8161361" cy="461665"/>
          </a:xfrm>
          <a:prstGeom prst="rect">
            <a:avLst/>
          </a:prstGeom>
          <a:noFill/>
        </p:spPr>
        <p:txBody>
          <a:bodyPr wrap="square" rtlCol="0">
            <a:spAutoFit/>
          </a:bodyPr>
          <a:lstStyle/>
          <a:p>
            <a:pPr algn="ctr"/>
            <a:r>
              <a:rPr lang="en-US" sz="2400" b="1" dirty="0"/>
              <a:t>Thermal resistance network</a:t>
            </a:r>
            <a:endParaRPr lang="en-GB" sz="2400" dirty="0"/>
          </a:p>
        </p:txBody>
      </p:sp>
      <p:graphicFrame>
        <p:nvGraphicFramePr>
          <p:cNvPr id="4" name="Table 3"/>
          <p:cNvGraphicFramePr>
            <a:graphicFrameLocks noGrp="1"/>
          </p:cNvGraphicFramePr>
          <p:nvPr>
            <p:extLst>
              <p:ext uri="{D42A27DB-BD31-4B8C-83A1-F6EECF244321}">
                <p14:modId xmlns:p14="http://schemas.microsoft.com/office/powerpoint/2010/main" val="1369735949"/>
              </p:ext>
            </p:extLst>
          </p:nvPr>
        </p:nvGraphicFramePr>
        <p:xfrm>
          <a:off x="1473958" y="3002507"/>
          <a:ext cx="8993874" cy="2278813"/>
        </p:xfrm>
        <a:graphic>
          <a:graphicData uri="http://schemas.openxmlformats.org/drawingml/2006/table">
            <a:tbl>
              <a:tblPr firstRow="1" firstCol="1" bandRow="1">
                <a:tableStyleId>{5C22544A-7EE6-4342-B048-85BDC9FD1C3A}</a:tableStyleId>
              </a:tblPr>
              <a:tblGrid>
                <a:gridCol w="2997958"/>
                <a:gridCol w="2997958"/>
                <a:gridCol w="2997958"/>
              </a:tblGrid>
              <a:tr h="914035">
                <a:tc>
                  <a:txBody>
                    <a:bodyPr/>
                    <a:lstStyle/>
                    <a:p>
                      <a:pPr algn="ctr">
                        <a:lnSpc>
                          <a:spcPct val="150000"/>
                        </a:lnSpc>
                        <a:spcAft>
                          <a:spcPts val="0"/>
                        </a:spcAft>
                      </a:pPr>
                      <a:r>
                        <a:rPr lang="en-US" sz="1200" dirty="0">
                          <a:effectLst/>
                        </a:rPr>
                        <a:t>layer</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Thermal conductivity </a:t>
                      </a:r>
                      <a:endParaRPr lang="en-GB" sz="1100">
                        <a:effectLst/>
                      </a:endParaRPr>
                    </a:p>
                    <a:p>
                      <a:pPr algn="ctr">
                        <a:lnSpc>
                          <a:spcPct val="150000"/>
                        </a:lnSpc>
                        <a:spcAft>
                          <a:spcPts val="0"/>
                        </a:spcAft>
                      </a:pPr>
                      <a:r>
                        <a:rPr lang="en-US" sz="1200">
                          <a:effectLst/>
                        </a:rPr>
                        <a:t>“ k”</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Thickness</a:t>
                      </a:r>
                      <a:endParaRPr lang="en-GB" sz="1100">
                        <a:effectLst/>
                      </a:endParaRPr>
                    </a:p>
                    <a:p>
                      <a:pPr algn="ctr">
                        <a:lnSpc>
                          <a:spcPct val="150000"/>
                        </a:lnSpc>
                        <a:spcAft>
                          <a:spcPts val="0"/>
                        </a:spcAft>
                      </a:pPr>
                      <a:r>
                        <a:rPr lang="en-US" sz="1200">
                          <a:effectLst/>
                        </a:rPr>
                        <a:t> (mm)</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50742">
                <a:tc>
                  <a:txBody>
                    <a:bodyPr/>
                    <a:lstStyle/>
                    <a:p>
                      <a:pPr algn="ctr">
                        <a:lnSpc>
                          <a:spcPct val="150000"/>
                        </a:lnSpc>
                        <a:spcAft>
                          <a:spcPts val="0"/>
                        </a:spcAft>
                      </a:pPr>
                      <a:r>
                        <a:rPr lang="en-US" sz="1200" dirty="0">
                          <a:effectLst/>
                        </a:rPr>
                        <a:t>refractory cement (A)</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0.74</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50000"/>
                        </a:lnSpc>
                        <a:spcAft>
                          <a:spcPts val="0"/>
                        </a:spcAft>
                      </a:pPr>
                      <a:r>
                        <a:rPr lang="ar-SA" sz="1200">
                          <a:effectLst/>
                        </a:rPr>
                        <a:t>20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57018">
                <a:tc>
                  <a:txBody>
                    <a:bodyPr/>
                    <a:lstStyle/>
                    <a:p>
                      <a:pPr algn="ctr">
                        <a:lnSpc>
                          <a:spcPct val="150000"/>
                        </a:lnSpc>
                        <a:spcAft>
                          <a:spcPts val="0"/>
                        </a:spcAft>
                      </a:pPr>
                      <a:r>
                        <a:rPr lang="en-US" sz="1200" dirty="0">
                          <a:effectLst/>
                        </a:rPr>
                        <a:t>refractory brick (B)</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0.55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105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57018">
                <a:tc>
                  <a:txBody>
                    <a:bodyPr/>
                    <a:lstStyle/>
                    <a:p>
                      <a:pPr algn="ctr">
                        <a:lnSpc>
                          <a:spcPct val="150000"/>
                        </a:lnSpc>
                        <a:spcAft>
                          <a:spcPts val="0"/>
                        </a:spcAft>
                      </a:pPr>
                      <a:r>
                        <a:rPr lang="en-US" sz="1200">
                          <a:effectLst/>
                        </a:rPr>
                        <a:t>Steel (C)</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50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200" dirty="0">
                          <a:effectLst/>
                        </a:rPr>
                        <a:t>3</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5" name="Rectangle 4"/>
              <p:cNvSpPr/>
              <p:nvPr/>
            </p:nvSpPr>
            <p:spPr>
              <a:xfrm>
                <a:off x="1201003" y="1226698"/>
                <a:ext cx="6209732" cy="120032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𝑇𝑜𝑡𝑎𝑙</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𝐶𝑜𝑛𝑑</m:t>
                          </m:r>
                          <m:r>
                            <a:rPr lang="en-GB" i="0">
                              <a:latin typeface="Cambria Math" panose="02040503050406030204" pitchFamily="18" charset="0"/>
                            </a:rPr>
                            <m:t> </m:t>
                          </m:r>
                          <m:r>
                            <a:rPr lang="en-GB" i="1">
                              <a:latin typeface="Cambria Math" panose="02040503050406030204" pitchFamily="18" charset="0"/>
                            </a:rPr>
                            <m:t>𝐴</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𝐶𝑜𝑛𝑑</m:t>
                          </m:r>
                          <m:r>
                            <a:rPr lang="en-GB" i="0">
                              <a:latin typeface="Cambria Math" panose="02040503050406030204" pitchFamily="18" charset="0"/>
                            </a:rPr>
                            <m:t> </m:t>
                          </m:r>
                          <m:r>
                            <a:rPr lang="en-GB" i="1">
                              <a:latin typeface="Cambria Math" panose="02040503050406030204" pitchFamily="18" charset="0"/>
                            </a:rPr>
                            <m:t>𝐵</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𝐶𝑜𝑛𝑑</m:t>
                          </m:r>
                          <m:r>
                            <a:rPr lang="en-GB" i="0">
                              <a:latin typeface="Cambria Math" panose="02040503050406030204" pitchFamily="18" charset="0"/>
                            </a:rPr>
                            <m:t> </m:t>
                          </m:r>
                          <m:r>
                            <a:rPr lang="en-GB" i="1">
                              <a:latin typeface="Cambria Math" panose="02040503050406030204" pitchFamily="18" charset="0"/>
                            </a:rPr>
                            <m:t>𝐶</m:t>
                          </m:r>
                        </m:sub>
                      </m:sSub>
                    </m:oMath>
                  </m:oMathPara>
                </a14:m>
                <a:endParaRPr lang="en-GB" dirty="0" smtClean="0"/>
              </a:p>
              <a:p>
                <a14:m>
                  <m:oMath xmlns:m="http://schemas.openxmlformats.org/officeDocument/2006/math">
                    <m:sSub>
                      <m:sSubPr>
                        <m:ctrlPr>
                          <a:rPr lang="en-GB" b="1" i="1">
                            <a:latin typeface="Cambria Math" panose="02040503050406030204" pitchFamily="18" charset="0"/>
                          </a:rPr>
                        </m:ctrlPr>
                      </m:sSubPr>
                      <m:e>
                        <m:r>
                          <a:rPr lang="en-US" b="1" i="1">
                            <a:latin typeface="Cambria Math" panose="02040503050406030204" pitchFamily="18" charset="0"/>
                          </a:rPr>
                          <m:t>𝑹</m:t>
                        </m:r>
                      </m:e>
                      <m:sub>
                        <m:r>
                          <a:rPr lang="en-US" b="1" i="1">
                            <a:latin typeface="Cambria Math" panose="02040503050406030204" pitchFamily="18" charset="0"/>
                          </a:rPr>
                          <m:t>𝑪𝒐𝒏𝒅</m:t>
                        </m:r>
                        <m:r>
                          <a:rPr lang="en-US" b="1" i="1">
                            <a:latin typeface="Cambria Math" panose="02040503050406030204" pitchFamily="18" charset="0"/>
                          </a:rPr>
                          <m:t> </m:t>
                        </m:r>
                        <m:r>
                          <a:rPr lang="en-US" b="1" i="1">
                            <a:latin typeface="Cambria Math" panose="02040503050406030204" pitchFamily="18" charset="0"/>
                          </a:rPr>
                          <m:t>𝑨</m:t>
                        </m:r>
                      </m:sub>
                    </m:sSub>
                  </m:oMath>
                </a14:m>
                <a:r>
                  <a:rPr lang="en-US" dirty="0"/>
                  <a:t> : Heat resistance of the refractory cement </a:t>
                </a:r>
                <a:r>
                  <a:rPr lang="en-US" dirty="0" smtClean="0"/>
                  <a:t>layer.</a:t>
                </a:r>
                <a:endParaRPr lang="en-GB" dirty="0"/>
              </a:p>
              <a:p>
                <a14:m>
                  <m:oMath xmlns:m="http://schemas.openxmlformats.org/officeDocument/2006/math">
                    <m:sSub>
                      <m:sSubPr>
                        <m:ctrlPr>
                          <a:rPr lang="en-GB" b="1" i="1">
                            <a:latin typeface="Cambria Math" panose="02040503050406030204" pitchFamily="18" charset="0"/>
                          </a:rPr>
                        </m:ctrlPr>
                      </m:sSubPr>
                      <m:e>
                        <m:r>
                          <a:rPr lang="en-US" b="1" i="1">
                            <a:latin typeface="Cambria Math" panose="02040503050406030204" pitchFamily="18" charset="0"/>
                          </a:rPr>
                          <m:t>𝑹</m:t>
                        </m:r>
                      </m:e>
                      <m:sub>
                        <m:r>
                          <a:rPr lang="en-US" b="1" i="1">
                            <a:latin typeface="Cambria Math" panose="02040503050406030204" pitchFamily="18" charset="0"/>
                          </a:rPr>
                          <m:t>𝑪𝒐𝒏𝒅</m:t>
                        </m:r>
                        <m:r>
                          <a:rPr lang="en-US" b="1" i="1">
                            <a:latin typeface="Cambria Math" panose="02040503050406030204" pitchFamily="18" charset="0"/>
                          </a:rPr>
                          <m:t> </m:t>
                        </m:r>
                        <m:r>
                          <a:rPr lang="en-US" b="1" i="1">
                            <a:latin typeface="Cambria Math" panose="02040503050406030204" pitchFamily="18" charset="0"/>
                          </a:rPr>
                          <m:t>𝑩</m:t>
                        </m:r>
                      </m:sub>
                    </m:sSub>
                  </m:oMath>
                </a14:m>
                <a:r>
                  <a:rPr lang="en-US" b="1" dirty="0"/>
                  <a:t> :</a:t>
                </a:r>
                <a:r>
                  <a:rPr lang="en-US" dirty="0"/>
                  <a:t>Heat resistance of refractory brick layer.</a:t>
                </a:r>
                <a:endParaRPr lang="en-GB" dirty="0"/>
              </a:p>
              <a:p>
                <a14:m>
                  <m:oMath xmlns:m="http://schemas.openxmlformats.org/officeDocument/2006/math">
                    <m:sSub>
                      <m:sSubPr>
                        <m:ctrlPr>
                          <a:rPr lang="en-GB" b="1" i="1">
                            <a:latin typeface="Cambria Math" panose="02040503050406030204" pitchFamily="18" charset="0"/>
                          </a:rPr>
                        </m:ctrlPr>
                      </m:sSubPr>
                      <m:e>
                        <m:r>
                          <a:rPr lang="en-US" b="1" i="1">
                            <a:latin typeface="Cambria Math" panose="02040503050406030204" pitchFamily="18" charset="0"/>
                          </a:rPr>
                          <m:t>𝑹</m:t>
                        </m:r>
                      </m:e>
                      <m:sub>
                        <m:r>
                          <a:rPr lang="en-US" b="1" i="1">
                            <a:latin typeface="Cambria Math" panose="02040503050406030204" pitchFamily="18" charset="0"/>
                          </a:rPr>
                          <m:t>𝑪𝒐𝒏𝒅</m:t>
                        </m:r>
                        <m:r>
                          <a:rPr lang="en-US" b="1" i="1">
                            <a:latin typeface="Cambria Math" panose="02040503050406030204" pitchFamily="18" charset="0"/>
                          </a:rPr>
                          <m:t> </m:t>
                        </m:r>
                        <m:r>
                          <a:rPr lang="en-US" b="1" i="1">
                            <a:latin typeface="Cambria Math" panose="02040503050406030204" pitchFamily="18" charset="0"/>
                          </a:rPr>
                          <m:t>𝑪</m:t>
                        </m:r>
                      </m:sub>
                    </m:sSub>
                  </m:oMath>
                </a14:m>
                <a:r>
                  <a:rPr lang="en-US" b="1" dirty="0"/>
                  <a:t> :</a:t>
                </a:r>
                <a:r>
                  <a:rPr lang="en-US" dirty="0"/>
                  <a:t>Heat resistance of the outer steel plate</a:t>
                </a:r>
                <a:endParaRPr lang="en-GB" dirty="0"/>
              </a:p>
            </p:txBody>
          </p:sp>
        </mc:Choice>
        <mc:Fallback xmlns="">
          <p:sp>
            <p:nvSpPr>
              <p:cNvPr id="5" name="Rectangle 4"/>
              <p:cNvSpPr>
                <a:spLocks noRot="1" noChangeAspect="1" noMove="1" noResize="1" noEditPoints="1" noAdjustHandles="1" noChangeArrowheads="1" noChangeShapeType="1" noTextEdit="1"/>
              </p:cNvSpPr>
              <p:nvPr/>
            </p:nvSpPr>
            <p:spPr>
              <a:xfrm>
                <a:off x="1201003" y="1226698"/>
                <a:ext cx="6209732" cy="1200329"/>
              </a:xfrm>
              <a:prstGeom prst="rect">
                <a:avLst/>
              </a:prstGeom>
              <a:blipFill rotWithShape="0">
                <a:blip r:embed="rId2"/>
                <a:stretch>
                  <a:fillRect b="-7107"/>
                </a:stretch>
              </a:blipFill>
            </p:spPr>
            <p:txBody>
              <a:bodyPr/>
              <a:lstStyle/>
              <a:p>
                <a:r>
                  <a:rPr lang="en-GB">
                    <a:noFill/>
                  </a:rPr>
                  <a:t> </a:t>
                </a:r>
              </a:p>
            </p:txBody>
          </p:sp>
        </mc:Fallback>
      </mc:AlternateContent>
      <p:sp>
        <p:nvSpPr>
          <p:cNvPr id="3" name="TextBox 2"/>
          <p:cNvSpPr txBox="1"/>
          <p:nvPr/>
        </p:nvSpPr>
        <p:spPr>
          <a:xfrm>
            <a:off x="2947915" y="2530101"/>
            <a:ext cx="7356144" cy="369332"/>
          </a:xfrm>
          <a:prstGeom prst="rect">
            <a:avLst/>
          </a:prstGeom>
          <a:noFill/>
        </p:spPr>
        <p:txBody>
          <a:bodyPr wrap="square" rtlCol="0">
            <a:spAutoFit/>
          </a:bodyPr>
          <a:lstStyle/>
          <a:p>
            <a:r>
              <a:rPr lang="en-GB" dirty="0" smtClean="0"/>
              <a:t>Table 1: thermal resistance and thickness of the wall component </a:t>
            </a:r>
            <a:endParaRPr lang="en-GB" dirty="0"/>
          </a:p>
        </p:txBody>
      </p:sp>
    </p:spTree>
    <p:extLst>
      <p:ext uri="{BB962C8B-B14F-4D97-AF65-F5344CB8AC3E}">
        <p14:creationId xmlns:p14="http://schemas.microsoft.com/office/powerpoint/2010/main" val="8541529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8817" y="647849"/>
            <a:ext cx="5923129" cy="369332"/>
          </a:xfrm>
          <a:prstGeom prst="rect">
            <a:avLst/>
          </a:prstGeom>
          <a:noFill/>
        </p:spPr>
        <p:txBody>
          <a:bodyPr wrap="square" rtlCol="0">
            <a:spAutoFit/>
          </a:bodyPr>
          <a:lstStyle/>
          <a:p>
            <a:r>
              <a:rPr lang="en-US" b="1" dirty="0"/>
              <a:t>Typical model sizes for </a:t>
            </a:r>
            <a:r>
              <a:rPr lang="en-US" b="1" dirty="0" smtClean="0"/>
              <a:t>furnaces</a:t>
            </a:r>
            <a:endParaRPr lang="en-GB" b="1" dirty="0"/>
          </a:p>
        </p:txBody>
      </p:sp>
      <mc:AlternateContent xmlns:mc="http://schemas.openxmlformats.org/markup-compatibility/2006">
        <mc:Choice xmlns:a14="http://schemas.microsoft.com/office/drawing/2010/main" Requires="a14">
          <p:graphicFrame>
            <p:nvGraphicFramePr>
              <p:cNvPr id="5" name="Table 4"/>
              <p:cNvGraphicFramePr>
                <a:graphicFrameLocks noGrp="1"/>
              </p:cNvGraphicFramePr>
              <p:nvPr>
                <p:extLst>
                  <p:ext uri="{D42A27DB-BD31-4B8C-83A1-F6EECF244321}">
                    <p14:modId xmlns:p14="http://schemas.microsoft.com/office/powerpoint/2010/main" val="345468154"/>
                  </p:ext>
                </p:extLst>
              </p:nvPr>
            </p:nvGraphicFramePr>
            <p:xfrm>
              <a:off x="1296537" y="1387629"/>
              <a:ext cx="7565749" cy="1674757"/>
            </p:xfrm>
            <a:graphic>
              <a:graphicData uri="http://schemas.openxmlformats.org/drawingml/2006/table">
                <a:tbl>
                  <a:tblPr firstRow="1" firstCol="1" bandRow="1">
                    <a:tableStyleId>{5C22544A-7EE6-4342-B048-85BDC9FD1C3A}</a:tableStyleId>
                  </a:tblPr>
                  <a:tblGrid>
                    <a:gridCol w="1512979"/>
                    <a:gridCol w="1512979"/>
                    <a:gridCol w="1512979"/>
                    <a:gridCol w="1512979"/>
                    <a:gridCol w="1513833"/>
                  </a:tblGrid>
                  <a:tr h="996286">
                    <a:tc>
                      <a:txBody>
                        <a:bodyPr/>
                        <a:lstStyle/>
                        <a:p>
                          <a:pPr algn="ctr">
                            <a:lnSpc>
                              <a:spcPct val="115000"/>
                            </a:lnSpc>
                            <a:spcAft>
                              <a:spcPts val="0"/>
                            </a:spcAft>
                          </a:pPr>
                          <a:r>
                            <a:rPr lang="en-US" sz="1200" dirty="0">
                              <a:effectLst/>
                            </a:rPr>
                            <a:t>Form</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Width(Cm)</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Depth(Cm)</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Height(Cm)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Volume (</a:t>
                          </a:r>
                          <a14:m>
                            <m:oMath xmlns:m="http://schemas.openxmlformats.org/officeDocument/2006/math">
                              <m:sSup>
                                <m:sSupPr>
                                  <m:ctrlPr>
                                    <a:rPr lang="en-GB" sz="1200" i="1">
                                      <a:effectLst/>
                                      <a:latin typeface="Cambria Math" panose="02040503050406030204" pitchFamily="18" charset="0"/>
                                    </a:rPr>
                                  </m:ctrlPr>
                                </m:sSupPr>
                                <m:e>
                                  <m:r>
                                    <a:rPr lang="en-US" sz="1200">
                                      <a:effectLst/>
                                      <a:latin typeface="Cambria Math" panose="02040503050406030204" pitchFamily="18" charset="0"/>
                                    </a:rPr>
                                    <m:t>𝑪𝒎</m:t>
                                  </m:r>
                                </m:e>
                                <m:sup>
                                  <m:r>
                                    <a:rPr lang="en-US" sz="1200">
                                      <a:effectLst/>
                                      <a:latin typeface="Cambria Math" panose="02040503050406030204" pitchFamily="18" charset="0"/>
                                    </a:rPr>
                                    <m:t>𝟑</m:t>
                                  </m:r>
                                </m:sup>
                              </m:sSup>
                              <m:r>
                                <a:rPr lang="en-US" sz="1200">
                                  <a:effectLst/>
                                  <a:latin typeface="Cambria Math" panose="02040503050406030204" pitchFamily="18" charset="0"/>
                                </a:rPr>
                                <m:t>)</m:t>
                              </m:r>
                            </m:oMath>
                          </a14:m>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78471">
                    <a:tc>
                      <a:txBody>
                        <a:bodyPr/>
                        <a:lstStyle/>
                        <a:p>
                          <a:pPr algn="ctr">
                            <a:lnSpc>
                              <a:spcPct val="115000"/>
                            </a:lnSpc>
                            <a:spcAft>
                              <a:spcPts val="0"/>
                            </a:spcAft>
                          </a:pPr>
                          <a:r>
                            <a:rPr lang="en-US" sz="1200" dirty="0">
                              <a:effectLst/>
                            </a:rPr>
                            <a:t>HT</a:t>
                          </a:r>
                          <a:r>
                            <a:rPr lang="ar-SA" sz="1200" dirty="0">
                              <a:effectLst/>
                            </a:rPr>
                            <a:t>256</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40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160</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ar-SA" sz="1200">
                              <a:effectLst/>
                            </a:rPr>
                            <a:t>40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256000</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mc:Choice>
        <mc:Fallback>
          <p:graphicFrame>
            <p:nvGraphicFramePr>
              <p:cNvPr id="5" name="Table 4"/>
              <p:cNvGraphicFramePr>
                <a:graphicFrameLocks noGrp="1"/>
              </p:cNvGraphicFramePr>
              <p:nvPr>
                <p:extLst>
                  <p:ext uri="{D42A27DB-BD31-4B8C-83A1-F6EECF244321}">
                    <p14:modId xmlns:p14="http://schemas.microsoft.com/office/powerpoint/2010/main" val="345468154"/>
                  </p:ext>
                </p:extLst>
              </p:nvPr>
            </p:nvGraphicFramePr>
            <p:xfrm>
              <a:off x="1296537" y="1387629"/>
              <a:ext cx="7565749" cy="1674757"/>
            </p:xfrm>
            <a:graphic>
              <a:graphicData uri="http://schemas.openxmlformats.org/drawingml/2006/table">
                <a:tbl>
                  <a:tblPr firstRow="1" firstCol="1" bandRow="1">
                    <a:tableStyleId>{5C22544A-7EE6-4342-B048-85BDC9FD1C3A}</a:tableStyleId>
                  </a:tblPr>
                  <a:tblGrid>
                    <a:gridCol w="1512979"/>
                    <a:gridCol w="1512979"/>
                    <a:gridCol w="1512979"/>
                    <a:gridCol w="1512979"/>
                    <a:gridCol w="1513833"/>
                  </a:tblGrid>
                  <a:tr h="996286">
                    <a:tc>
                      <a:txBody>
                        <a:bodyPr/>
                        <a:lstStyle/>
                        <a:p>
                          <a:pPr algn="ctr">
                            <a:lnSpc>
                              <a:spcPct val="115000"/>
                            </a:lnSpc>
                            <a:spcAft>
                              <a:spcPts val="0"/>
                            </a:spcAft>
                          </a:pPr>
                          <a:r>
                            <a:rPr lang="en-US" sz="1200" dirty="0">
                              <a:effectLst/>
                            </a:rPr>
                            <a:t>Form</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Width(Cm)</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Depth(Cm)</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Height(Cm)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rotWithShape="0">
                          <a:blip r:embed="rId2"/>
                          <a:stretch>
                            <a:fillRect l="-399197" t="-2439" r="-1606" b="-69512"/>
                          </a:stretch>
                        </a:blipFill>
                      </a:tcPr>
                    </a:tc>
                  </a:tr>
                  <a:tr h="678471">
                    <a:tc>
                      <a:txBody>
                        <a:bodyPr/>
                        <a:lstStyle/>
                        <a:p>
                          <a:pPr algn="ctr">
                            <a:lnSpc>
                              <a:spcPct val="115000"/>
                            </a:lnSpc>
                            <a:spcAft>
                              <a:spcPts val="0"/>
                            </a:spcAft>
                          </a:pPr>
                          <a:r>
                            <a:rPr lang="en-US" sz="1200" dirty="0">
                              <a:effectLst/>
                            </a:rPr>
                            <a:t>HT</a:t>
                          </a:r>
                          <a:r>
                            <a:rPr lang="ar-SA" sz="1200" dirty="0">
                              <a:effectLst/>
                            </a:rPr>
                            <a:t>256</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40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160</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ar-SA" sz="1200">
                              <a:effectLst/>
                            </a:rPr>
                            <a:t>40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256000</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mc:Fallback>
      </mc:AlternateContent>
      <p:sp>
        <p:nvSpPr>
          <p:cNvPr id="6" name="TextBox 5"/>
          <p:cNvSpPr txBox="1"/>
          <p:nvPr/>
        </p:nvSpPr>
        <p:spPr>
          <a:xfrm>
            <a:off x="1168817" y="3420987"/>
            <a:ext cx="2311017" cy="369332"/>
          </a:xfrm>
          <a:prstGeom prst="rect">
            <a:avLst/>
          </a:prstGeom>
          <a:noFill/>
        </p:spPr>
        <p:txBody>
          <a:bodyPr wrap="none" rtlCol="0">
            <a:spAutoFit/>
          </a:bodyPr>
          <a:lstStyle/>
          <a:p>
            <a:r>
              <a:rPr lang="en-US" b="1" dirty="0"/>
              <a:t>Technical </a:t>
            </a:r>
            <a:r>
              <a:rPr lang="en-US" b="1" dirty="0" smtClean="0"/>
              <a:t>information</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078146456"/>
              </p:ext>
            </p:extLst>
          </p:nvPr>
        </p:nvGraphicFramePr>
        <p:xfrm>
          <a:off x="1296537" y="4148921"/>
          <a:ext cx="7506271" cy="1254269"/>
        </p:xfrm>
        <a:graphic>
          <a:graphicData uri="http://schemas.openxmlformats.org/drawingml/2006/table">
            <a:tbl>
              <a:tblPr firstRow="1" firstCol="1" bandRow="1">
                <a:tableStyleId>{5C22544A-7EE6-4342-B048-85BDC9FD1C3A}</a:tableStyleId>
              </a:tblPr>
              <a:tblGrid>
                <a:gridCol w="857141"/>
                <a:gridCol w="771257"/>
                <a:gridCol w="955780"/>
                <a:gridCol w="1310371"/>
                <a:gridCol w="1146256"/>
                <a:gridCol w="1158161"/>
                <a:gridCol w="1307305"/>
              </a:tblGrid>
              <a:tr h="760997">
                <a:tc>
                  <a:txBody>
                    <a:bodyPr/>
                    <a:lstStyle/>
                    <a:p>
                      <a:pPr algn="ctr">
                        <a:lnSpc>
                          <a:spcPct val="115000"/>
                        </a:lnSpc>
                        <a:spcAft>
                          <a:spcPts val="0"/>
                        </a:spcAft>
                      </a:pPr>
                      <a:r>
                        <a:rPr lang="en-US" sz="1200" dirty="0">
                          <a:effectLst/>
                        </a:rPr>
                        <a:t>Form</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Voltage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energy</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Heating element</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Control power type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sensor measure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Temperature extremes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93272">
                <a:tc>
                  <a:txBody>
                    <a:bodyPr/>
                    <a:lstStyle/>
                    <a:p>
                      <a:pPr algn="ctr">
                        <a:lnSpc>
                          <a:spcPct val="115000"/>
                        </a:lnSpc>
                        <a:spcAft>
                          <a:spcPts val="0"/>
                        </a:spcAft>
                      </a:pPr>
                      <a:r>
                        <a:rPr lang="en-US" sz="1200">
                          <a:effectLst/>
                        </a:rPr>
                        <a:t>HT</a:t>
                      </a:r>
                      <a:r>
                        <a:rPr lang="ar-SA" sz="1200">
                          <a:effectLst/>
                        </a:rPr>
                        <a:t>256</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380 V</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20733</a:t>
                      </a:r>
                      <a:endParaRPr lang="en-GB" sz="1100">
                        <a:effectLst/>
                      </a:endParaRPr>
                    </a:p>
                    <a:p>
                      <a:pPr algn="ctr">
                        <a:lnSpc>
                          <a:spcPct val="115000"/>
                        </a:lnSpc>
                        <a:spcAft>
                          <a:spcPts val="0"/>
                        </a:spcAft>
                      </a:pPr>
                      <a:r>
                        <a:rPr lang="en-US" sz="1200">
                          <a:effectLst/>
                        </a:rPr>
                        <a:t> KW</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100">
                          <a:effectLst/>
                        </a:rPr>
                        <a:t>Kanthal A1</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PID-SSR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rPr>
                        <a:t>PtRh%10-Pt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1200 °C</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3" name="TextBox 2"/>
          <p:cNvSpPr txBox="1"/>
          <p:nvPr/>
        </p:nvSpPr>
        <p:spPr>
          <a:xfrm>
            <a:off x="4130381" y="927206"/>
            <a:ext cx="4094329" cy="369332"/>
          </a:xfrm>
          <a:prstGeom prst="rect">
            <a:avLst/>
          </a:prstGeom>
          <a:noFill/>
        </p:spPr>
        <p:txBody>
          <a:bodyPr wrap="square" rtlCol="0">
            <a:spAutoFit/>
          </a:bodyPr>
          <a:lstStyle/>
          <a:p>
            <a:r>
              <a:rPr lang="en-GB" dirty="0" smtClean="0"/>
              <a:t>Table 2 : dimension </a:t>
            </a:r>
            <a:endParaRPr lang="en-GB" dirty="0"/>
          </a:p>
        </p:txBody>
      </p:sp>
      <p:sp>
        <p:nvSpPr>
          <p:cNvPr id="4" name="Rectangle 3"/>
          <p:cNvSpPr/>
          <p:nvPr/>
        </p:nvSpPr>
        <p:spPr>
          <a:xfrm>
            <a:off x="3841009" y="3779589"/>
            <a:ext cx="3054106" cy="369332"/>
          </a:xfrm>
          <a:prstGeom prst="rect">
            <a:avLst/>
          </a:prstGeom>
        </p:spPr>
        <p:txBody>
          <a:bodyPr wrap="none">
            <a:spAutoFit/>
          </a:bodyPr>
          <a:lstStyle/>
          <a:p>
            <a:r>
              <a:rPr lang="en-GB" dirty="0"/>
              <a:t>Table </a:t>
            </a:r>
            <a:r>
              <a:rPr lang="en-GB" dirty="0" smtClean="0"/>
              <a:t>3 </a:t>
            </a:r>
            <a:r>
              <a:rPr lang="en-GB" dirty="0"/>
              <a:t>: </a:t>
            </a:r>
            <a:r>
              <a:rPr lang="en-GB" dirty="0" smtClean="0"/>
              <a:t>electrical component </a:t>
            </a:r>
            <a:endParaRPr lang="en-GB" dirty="0"/>
          </a:p>
        </p:txBody>
      </p:sp>
    </p:spTree>
    <p:extLst>
      <p:ext uri="{BB962C8B-B14F-4D97-AF65-F5344CB8AC3E}">
        <p14:creationId xmlns:p14="http://schemas.microsoft.com/office/powerpoint/2010/main" val="1019199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15152" y="286603"/>
            <a:ext cx="7656394" cy="461665"/>
          </a:xfrm>
          <a:prstGeom prst="rect">
            <a:avLst/>
          </a:prstGeom>
          <a:noFill/>
        </p:spPr>
        <p:txBody>
          <a:bodyPr wrap="square" rtlCol="0">
            <a:spAutoFit/>
          </a:bodyPr>
          <a:lstStyle/>
          <a:p>
            <a:pPr algn="ctr"/>
            <a:r>
              <a:rPr lang="en-US" sz="2400" b="1" dirty="0"/>
              <a:t>Calculations</a:t>
            </a:r>
            <a:endParaRPr lang="en-GB" dirty="0"/>
          </a:p>
        </p:txBody>
      </p:sp>
      <mc:AlternateContent xmlns:mc="http://schemas.openxmlformats.org/markup-compatibility/2006" xmlns:a14="http://schemas.microsoft.com/office/drawing/2010/main">
        <mc:Choice Requires="a14">
          <p:sp>
            <p:nvSpPr>
              <p:cNvPr id="3" name="Rectangle 2"/>
              <p:cNvSpPr/>
              <p:nvPr/>
            </p:nvSpPr>
            <p:spPr>
              <a:xfrm>
                <a:off x="1815151" y="1036730"/>
                <a:ext cx="7478973" cy="5889497"/>
              </a:xfrm>
              <a:prstGeom prst="rect">
                <a:avLst/>
              </a:prstGeom>
            </p:spPr>
            <p:txBody>
              <a:bodyPr wrap="square">
                <a:spAutoFit/>
              </a:bodyPr>
              <a:lstStyle/>
              <a:p>
                <a:pPr>
                  <a:lnSpc>
                    <a:spcPct val="150000"/>
                  </a:lnSpc>
                  <a:spcAft>
                    <a:spcPts val="1000"/>
                  </a:spcAft>
                </a:pPr>
                <a:r>
                  <a:rPr lang="en-US" dirty="0" smtClean="0">
                    <a:latin typeface="Times New Roman" panose="02020603050405020304" pitchFamily="18" charset="0"/>
                    <a:ea typeface="Calibri" panose="020F0502020204030204" pitchFamily="34" charset="0"/>
                    <a:cs typeface="Arial" panose="020B0604020202020204" pitchFamily="34" charset="0"/>
                  </a:rPr>
                  <a:t>R  wire =42(ohm)</a:t>
                </a:r>
                <a:endParaRPr lang="en-GB" sz="16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V=380 (V)</a:t>
                </a:r>
                <a:endParaRPr lang="en-GB" sz="16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en-US" dirty="0">
                    <a:latin typeface="Cambria Math" panose="02040503050406030204" pitchFamily="18" charset="0"/>
                    <a:ea typeface="Calibri" panose="020F0502020204030204" pitchFamily="34" charset="0"/>
                    <a:cs typeface="Times New Roman" panose="02020603050405020304" pitchFamily="18" charset="0"/>
                  </a:rPr>
                  <a:t>I </a:t>
                </a:r>
                <a:r>
                  <a:rPr lang="en-US" sz="800" dirty="0">
                    <a:latin typeface="Cambria Math" panose="02040503050406030204" pitchFamily="18" charset="0"/>
                    <a:ea typeface="Calibri" panose="020F0502020204030204" pitchFamily="34" charset="0"/>
                    <a:cs typeface="Times New Roman" panose="02020603050405020304" pitchFamily="18" charset="0"/>
                  </a:rPr>
                  <a:t>line </a:t>
                </a:r>
                <a:r>
                  <a:rPr lang="en-US" dirty="0">
                    <a:latin typeface="Cambria Math" panose="02040503050406030204" pitchFamily="18" charset="0"/>
                    <a:ea typeface="Calibri" panose="020F0502020204030204" pitchFamily="34" charset="0"/>
                    <a:cs typeface="Times New Roman" panose="02020603050405020304" pitchFamily="18" charset="0"/>
                  </a:rPr>
                  <a:t>=63×</a:t>
                </a:r>
                <a:r>
                  <a:rPr lang="en-US" sz="1200" dirty="0">
                    <a:solidFill>
                      <a:srgbClr val="000000"/>
                    </a:solidFill>
                    <a:latin typeface="Tahoma" panose="020B0604030504040204" pitchFamily="34" charset="0"/>
                    <a:ea typeface="Calibri" panose="020F0502020204030204" pitchFamily="34" charset="0"/>
                    <a:cs typeface="Arial" panose="020B0604020202020204" pitchFamily="34" charset="0"/>
                  </a:rPr>
                  <a:t> </a:t>
                </a:r>
                <a:r>
                  <a:rPr lang="en-US" sz="1600" dirty="0">
                    <a:solidFill>
                      <a:srgbClr val="000000"/>
                    </a:solidFill>
                    <a:latin typeface="Tahoma" panose="020B0604030504040204" pitchFamily="34" charset="0"/>
                    <a:ea typeface="Calibri" panose="020F0502020204030204" pitchFamily="34" charset="0"/>
                    <a:cs typeface="Arial" panose="020B0604020202020204" pitchFamily="34" charset="0"/>
                  </a:rPr>
                  <a:t>√3 =109.12  (A)</a:t>
                </a:r>
                <a:endParaRPr lang="en-GB" sz="16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en-US" dirty="0">
                    <a:latin typeface="Cambria Math" panose="02040503050406030204" pitchFamily="18" charset="0"/>
                    <a:ea typeface="Calibri" panose="020F0502020204030204" pitchFamily="34" charset="0"/>
                    <a:cs typeface="Times New Roman" panose="02020603050405020304" pitchFamily="18" charset="0"/>
                  </a:rPr>
                  <a:t>P = V * I * √3 * </a:t>
                </a:r>
                <a:r>
                  <a:rPr lang="en-US" dirty="0" err="1">
                    <a:latin typeface="Cambria Math" panose="02040503050406030204" pitchFamily="18" charset="0"/>
                    <a:ea typeface="Calibri" panose="020F0502020204030204" pitchFamily="34" charset="0"/>
                    <a:cs typeface="Times New Roman" panose="02020603050405020304" pitchFamily="18" charset="0"/>
                  </a:rPr>
                  <a:t>cosf</a:t>
                </a:r>
                <a:endParaRPr lang="en-GB" sz="16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en-US" dirty="0">
                    <a:latin typeface="Cambria Math" panose="02040503050406030204" pitchFamily="18" charset="0"/>
                    <a:ea typeface="Calibri" panose="020F0502020204030204" pitchFamily="34" charset="0"/>
                    <a:cs typeface="Times New Roman" panose="02020603050405020304" pitchFamily="18" charset="0"/>
                  </a:rPr>
                  <a:t>P=380 ×109.12 ×cos(60)=20733 </a:t>
                </a:r>
                <a:r>
                  <a:rPr lang="en-US" dirty="0" smtClean="0">
                    <a:latin typeface="Cambria Math" panose="02040503050406030204" pitchFamily="18" charset="0"/>
                    <a:ea typeface="Calibri" panose="020F0502020204030204" pitchFamily="34" charset="0"/>
                    <a:cs typeface="Times New Roman" panose="02020603050405020304" pitchFamily="18" charset="0"/>
                  </a:rPr>
                  <a:t>watt</a:t>
                </a:r>
              </a:p>
              <a:p>
                <a:pPr>
                  <a:lnSpc>
                    <a:spcPct val="150000"/>
                  </a:lnSpc>
                  <a:spcAft>
                    <a:spcPts val="1000"/>
                  </a:spcAft>
                </a:pPr>
                <a14:m>
                  <m:oMathPara xmlns:m="http://schemas.openxmlformats.org/officeDocument/2006/math">
                    <m:oMathParaPr>
                      <m:jc m:val="centerGroup"/>
                    </m:oMathParaPr>
                    <m:oMath xmlns:m="http://schemas.openxmlformats.org/officeDocument/2006/math">
                      <m:sSub>
                        <m:sSubPr>
                          <m:ctrlPr>
                            <a:rPr lang="en-GB"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𝑠</m:t>
                          </m:r>
                          <m:r>
                            <a:rPr lang="en-US" sz="1600" i="1">
                              <a:latin typeface="Cambria Math" panose="02040503050406030204" pitchFamily="18" charset="0"/>
                            </a:rPr>
                            <m:t>,</m:t>
                          </m:r>
                          <m:r>
                            <a:rPr lang="en-US" sz="1600" i="1">
                              <a:latin typeface="Cambria Math" panose="02040503050406030204" pitchFamily="18" charset="0"/>
                            </a:rPr>
                            <m:t>𝑐𝑦𝑙𝑖𝑛𝑑𝑒𝑟</m:t>
                          </m:r>
                        </m:sub>
                      </m:sSub>
                      <m:r>
                        <a:rPr lang="en-US" sz="1600" i="1">
                          <a:latin typeface="Cambria Math" panose="02040503050406030204" pitchFamily="18" charset="0"/>
                        </a:rPr>
                        <m:t>=</m:t>
                      </m:r>
                      <m:r>
                        <a:rPr lang="en-US" sz="1600" i="1">
                          <a:latin typeface="Cambria Math" panose="02040503050406030204" pitchFamily="18" charset="0"/>
                        </a:rPr>
                        <m:t>1200</m:t>
                      </m:r>
                      <m:r>
                        <a:rPr lang="en-US" sz="1600" i="1">
                          <a:latin typeface="Cambria Math" panose="02040503050406030204" pitchFamily="18" charset="0"/>
                        </a:rPr>
                        <m:t>℃</m:t>
                      </m:r>
                      <m:r>
                        <a:rPr lang="en-US" sz="1600" i="1">
                          <a:latin typeface="Cambria Math" panose="02040503050406030204" pitchFamily="18" charset="0"/>
                        </a:rPr>
                        <m:t>+</m:t>
                      </m:r>
                      <m:r>
                        <a:rPr lang="en-US" sz="1600" i="1">
                          <a:latin typeface="Cambria Math" panose="02040503050406030204" pitchFamily="18" charset="0"/>
                        </a:rPr>
                        <m:t>273</m:t>
                      </m:r>
                      <m:r>
                        <a:rPr lang="en-US" sz="1600" i="1">
                          <a:latin typeface="Cambria Math" panose="02040503050406030204" pitchFamily="18" charset="0"/>
                        </a:rPr>
                        <m:t>=</m:t>
                      </m:r>
                      <m:r>
                        <a:rPr lang="en-US" sz="1600" i="1">
                          <a:latin typeface="Cambria Math" panose="02040503050406030204" pitchFamily="18" charset="0"/>
                        </a:rPr>
                        <m:t>1473</m:t>
                      </m:r>
                      <m:r>
                        <a:rPr lang="en-US" sz="1600" i="1">
                          <a:latin typeface="Cambria Math" panose="02040503050406030204" pitchFamily="18" charset="0"/>
                        </a:rPr>
                        <m:t> </m:t>
                      </m:r>
                      <m:r>
                        <a:rPr lang="en-US" sz="1600" i="1">
                          <a:latin typeface="Cambria Math" panose="02040503050406030204" pitchFamily="18" charset="0"/>
                        </a:rPr>
                        <m:t>𝐾</m:t>
                      </m:r>
                    </m:oMath>
                  </m:oMathPara>
                </a14:m>
                <a:endParaRPr lang="en-GB" sz="1600" dirty="0" smtClean="0"/>
              </a:p>
              <a:p>
                <a:pPr>
                  <a:lnSpc>
                    <a:spcPct val="150000"/>
                  </a:lnSpc>
                  <a:spcAft>
                    <a:spcPts val="1000"/>
                  </a:spcAft>
                </a:pPr>
                <a:r>
                  <a:rPr lang="en-GB" sz="1600" dirty="0" smtClean="0"/>
                  <a:t>Calculate </a:t>
                </a:r>
                <a14:m>
                  <m:oMath xmlns:m="http://schemas.openxmlformats.org/officeDocument/2006/math">
                    <m:sSub>
                      <m:sSubPr>
                        <m:ctrlPr>
                          <a:rPr lang="en-GB" sz="1600" b="1" i="1">
                            <a:latin typeface="Cambria Math" panose="02040503050406030204" pitchFamily="18" charset="0"/>
                          </a:rPr>
                        </m:ctrlPr>
                      </m:sSubPr>
                      <m:e>
                        <m:acc>
                          <m:accPr>
                            <m:chr m:val="̇"/>
                            <m:ctrlPr>
                              <a:rPr lang="en-GB" sz="1600" b="1" i="1">
                                <a:latin typeface="Cambria Math" panose="02040503050406030204" pitchFamily="18" charset="0"/>
                              </a:rPr>
                            </m:ctrlPr>
                          </m:accPr>
                          <m:e>
                            <m:r>
                              <a:rPr lang="en-US" sz="1600" b="1" i="1">
                                <a:latin typeface="Cambria Math" panose="02040503050406030204" pitchFamily="18" charset="0"/>
                              </a:rPr>
                              <m:t>𝒆</m:t>
                            </m:r>
                          </m:e>
                        </m:acc>
                      </m:e>
                      <m:sub>
                        <m:r>
                          <a:rPr lang="en-US" sz="1600" b="1" i="1">
                            <a:latin typeface="Cambria Math" panose="02040503050406030204" pitchFamily="18" charset="0"/>
                          </a:rPr>
                          <m:t>𝒈𝒆𝒏</m:t>
                        </m:r>
                      </m:sub>
                    </m:sSub>
                  </m:oMath>
                </a14:m>
                <a:r>
                  <a:rPr lang="en-US" sz="1600" b="1" dirty="0" smtClean="0"/>
                  <a:t>⇾⇾⇾⇾⇾⇾ </a:t>
                </a:r>
                <a14:m>
                  <m:oMath xmlns:m="http://schemas.openxmlformats.org/officeDocument/2006/math">
                    <m:sSub>
                      <m:sSubPr>
                        <m:ctrlPr>
                          <a:rPr lang="en-GB" sz="1600" b="1" i="1">
                            <a:latin typeface="Cambria Math" panose="02040503050406030204" pitchFamily="18" charset="0"/>
                          </a:rPr>
                        </m:ctrlPr>
                      </m:sSubPr>
                      <m:e>
                        <m:acc>
                          <m:accPr>
                            <m:chr m:val="̇"/>
                            <m:ctrlPr>
                              <a:rPr lang="en-GB" sz="1600" b="1" i="1">
                                <a:latin typeface="Cambria Math" panose="02040503050406030204" pitchFamily="18" charset="0"/>
                              </a:rPr>
                            </m:ctrlPr>
                          </m:accPr>
                          <m:e>
                            <m:r>
                              <a:rPr lang="en-US" sz="1600" b="1" i="1">
                                <a:latin typeface="Cambria Math" panose="02040503050406030204" pitchFamily="18" charset="0"/>
                              </a:rPr>
                              <m:t>𝒆</m:t>
                            </m:r>
                          </m:e>
                        </m:acc>
                      </m:e>
                      <m:sub>
                        <m:r>
                          <a:rPr lang="en-US" sz="1600" b="1" i="1">
                            <a:latin typeface="Cambria Math" panose="02040503050406030204" pitchFamily="18" charset="0"/>
                          </a:rPr>
                          <m:t>𝒈𝒆𝒏</m:t>
                        </m:r>
                      </m:sub>
                    </m:sSub>
                    <m:r>
                      <a:rPr lang="en-US" sz="1600" b="1" i="1">
                        <a:latin typeface="Cambria Math" panose="02040503050406030204" pitchFamily="18" charset="0"/>
                      </a:rPr>
                      <m:t>= </m:t>
                    </m:r>
                  </m:oMath>
                </a14:m>
                <a:r>
                  <a:rPr lang="en-US" sz="1600" b="1" dirty="0"/>
                  <a:t>56640 (</a:t>
                </a:r>
                <a:r>
                  <a:rPr lang="en-US" sz="1600" b="1" dirty="0" err="1"/>
                  <a:t>KWatt</a:t>
                </a:r>
                <a:r>
                  <a:rPr lang="en-US" sz="1600" b="1" dirty="0" smtClean="0"/>
                  <a:t>)</a:t>
                </a:r>
                <a:endParaRPr lang="ar-JO" sz="1600" b="1" dirty="0" smtClean="0"/>
              </a:p>
              <a:p>
                <a:pPr>
                  <a:lnSpc>
                    <a:spcPct val="150000"/>
                  </a:lnSpc>
                  <a:spcAft>
                    <a:spcPts val="1000"/>
                  </a:spcAft>
                </a:pPr>
                <a14:m>
                  <m:oMath xmlns:m="http://schemas.openxmlformats.org/officeDocument/2006/math">
                    <m:acc>
                      <m:accPr>
                        <m:chr m:val="̇"/>
                        <m:ctrlPr>
                          <a:rPr lang="en-GB" sz="1600" b="1" i="1">
                            <a:latin typeface="Cambria Math" panose="02040503050406030204" pitchFamily="18" charset="0"/>
                          </a:rPr>
                        </m:ctrlPr>
                      </m:accPr>
                      <m:e>
                        <m:r>
                          <a:rPr lang="en-US" sz="1600" b="1" i="1">
                            <a:latin typeface="Cambria Math" panose="02040503050406030204" pitchFamily="18" charset="0"/>
                          </a:rPr>
                          <m:t>𝑸</m:t>
                        </m:r>
                      </m:e>
                    </m:acc>
                    <m:r>
                      <a:rPr lang="en-US" sz="1600" b="1" i="1">
                        <a:latin typeface="Cambria Math" panose="02040503050406030204" pitchFamily="18" charset="0"/>
                      </a:rPr>
                      <m:t>=</m:t>
                    </m:r>
                    <m:sSub>
                      <m:sSubPr>
                        <m:ctrlPr>
                          <a:rPr lang="en-GB" sz="1600" b="1" i="1">
                            <a:latin typeface="Cambria Math" panose="02040503050406030204" pitchFamily="18" charset="0"/>
                          </a:rPr>
                        </m:ctrlPr>
                      </m:sSubPr>
                      <m:e>
                        <m:acc>
                          <m:accPr>
                            <m:chr m:val="̇"/>
                            <m:ctrlPr>
                              <a:rPr lang="en-GB" sz="1600" b="1" i="1">
                                <a:latin typeface="Cambria Math" panose="02040503050406030204" pitchFamily="18" charset="0"/>
                              </a:rPr>
                            </m:ctrlPr>
                          </m:accPr>
                          <m:e>
                            <m:r>
                              <a:rPr lang="en-US" sz="1600" b="1" i="1">
                                <a:latin typeface="Cambria Math" panose="02040503050406030204" pitchFamily="18" charset="0"/>
                              </a:rPr>
                              <m:t>𝒆</m:t>
                            </m:r>
                          </m:e>
                        </m:acc>
                      </m:e>
                      <m:sub>
                        <m:r>
                          <a:rPr lang="en-US" sz="1600" b="1" i="1">
                            <a:latin typeface="Cambria Math" panose="02040503050406030204" pitchFamily="18" charset="0"/>
                          </a:rPr>
                          <m:t>𝒈𝒆𝒏</m:t>
                        </m:r>
                      </m:sub>
                    </m:sSub>
                    <m:r>
                      <a:rPr lang="en-US" sz="1600" b="1" i="1">
                        <a:latin typeface="Cambria Math" panose="02040503050406030204" pitchFamily="18" charset="0"/>
                      </a:rPr>
                      <m:t> </m:t>
                    </m:r>
                    <m:r>
                      <a:rPr lang="en-US" sz="1600" b="1" i="1">
                        <a:latin typeface="Cambria Math" panose="02040503050406030204" pitchFamily="18" charset="0"/>
                      </a:rPr>
                      <m:t>𝑽</m:t>
                    </m:r>
                  </m:oMath>
                </a14:m>
                <a:r>
                  <a:rPr lang="en-US" sz="1600" b="1" dirty="0"/>
                  <a:t>⇾⇾⇾</a:t>
                </a:r>
                <a14:m>
                  <m:oMath xmlns:m="http://schemas.openxmlformats.org/officeDocument/2006/math">
                    <m:acc>
                      <m:accPr>
                        <m:chr m:val="̇"/>
                        <m:ctrlPr>
                          <a:rPr lang="en-GB" sz="1600" b="1" i="1">
                            <a:latin typeface="Cambria Math" panose="02040503050406030204" pitchFamily="18" charset="0"/>
                          </a:rPr>
                        </m:ctrlPr>
                      </m:accPr>
                      <m:e>
                        <m:r>
                          <a:rPr lang="en-US" sz="1600" b="1" i="1">
                            <a:latin typeface="Cambria Math" panose="02040503050406030204" pitchFamily="18" charset="0"/>
                          </a:rPr>
                          <m:t>𝑸</m:t>
                        </m:r>
                      </m:e>
                    </m:acc>
                    <m:r>
                      <a:rPr lang="en-US" sz="1600" b="1" i="1">
                        <a:latin typeface="Cambria Math" panose="02040503050406030204" pitchFamily="18" charset="0"/>
                      </a:rPr>
                      <m:t>=</m:t>
                    </m:r>
                    <m:sSub>
                      <m:sSubPr>
                        <m:ctrlPr>
                          <a:rPr lang="en-GB" sz="1600" b="1" i="1">
                            <a:latin typeface="Cambria Math" panose="02040503050406030204" pitchFamily="18" charset="0"/>
                          </a:rPr>
                        </m:ctrlPr>
                      </m:sSubPr>
                      <m:e>
                        <m:acc>
                          <m:accPr>
                            <m:chr m:val="̇"/>
                            <m:ctrlPr>
                              <a:rPr lang="en-GB" sz="1600" b="1" i="1">
                                <a:latin typeface="Cambria Math" panose="02040503050406030204" pitchFamily="18" charset="0"/>
                              </a:rPr>
                            </m:ctrlPr>
                          </m:accPr>
                          <m:e>
                            <m:r>
                              <a:rPr lang="en-US" sz="1600" b="1" i="1">
                                <a:latin typeface="Cambria Math" panose="02040503050406030204" pitchFamily="18" charset="0"/>
                              </a:rPr>
                              <m:t>𝒆</m:t>
                            </m:r>
                          </m:e>
                        </m:acc>
                      </m:e>
                      <m:sub>
                        <m:r>
                          <a:rPr lang="en-US" sz="1600" b="1" i="1">
                            <a:latin typeface="Cambria Math" panose="02040503050406030204" pitchFamily="18" charset="0"/>
                          </a:rPr>
                          <m:t>𝒈𝒆𝒏</m:t>
                        </m:r>
                      </m:sub>
                    </m:sSub>
                    <m:r>
                      <a:rPr lang="en-US" sz="1600" b="1" i="1">
                        <a:latin typeface="Cambria Math" panose="02040503050406030204" pitchFamily="18" charset="0"/>
                      </a:rPr>
                      <m:t>𝝅</m:t>
                    </m:r>
                    <m:sSubSup>
                      <m:sSubSupPr>
                        <m:ctrlPr>
                          <a:rPr lang="en-GB" sz="1600" b="1" i="1">
                            <a:latin typeface="Cambria Math" panose="02040503050406030204" pitchFamily="18" charset="0"/>
                          </a:rPr>
                        </m:ctrlPr>
                      </m:sSubSupPr>
                      <m:e>
                        <m:r>
                          <a:rPr lang="en-US" sz="1600" b="1" i="1">
                            <a:latin typeface="Cambria Math" panose="02040503050406030204" pitchFamily="18" charset="0"/>
                          </a:rPr>
                          <m:t>𝒓</m:t>
                        </m:r>
                      </m:e>
                      <m:sub>
                        <m:r>
                          <a:rPr lang="en-US" sz="1600" b="1" i="1">
                            <a:latin typeface="Cambria Math" panose="02040503050406030204" pitchFamily="18" charset="0"/>
                          </a:rPr>
                          <m:t>𝒐</m:t>
                        </m:r>
                      </m:sub>
                      <m:sup>
                        <m:r>
                          <a:rPr lang="en-US" sz="1600" b="1" i="1">
                            <a:latin typeface="Cambria Math" panose="02040503050406030204" pitchFamily="18" charset="0"/>
                          </a:rPr>
                          <m:t>𝟐</m:t>
                        </m:r>
                      </m:sup>
                    </m:sSubSup>
                    <m:r>
                      <a:rPr lang="en-US" sz="1600" b="1" i="1">
                        <a:latin typeface="Cambria Math" panose="02040503050406030204" pitchFamily="18" charset="0"/>
                      </a:rPr>
                      <m:t>𝑳</m:t>
                    </m:r>
                  </m:oMath>
                </a14:m>
                <a:endParaRPr lang="en-US" sz="1600" b="1" dirty="0" smtClean="0"/>
              </a:p>
              <a:p>
                <a:pPr>
                  <a:lnSpc>
                    <a:spcPct val="150000"/>
                  </a:lnSpc>
                  <a:spcAft>
                    <a:spcPts val="1000"/>
                  </a:spcAft>
                </a:pPr>
                <a:r>
                  <a:rPr lang="en-GB" dirty="0"/>
                  <a:t>wire </a:t>
                </a:r>
                <a:r>
                  <a:rPr lang="en-GB" dirty="0" smtClean="0"/>
                  <a:t>length</a:t>
                </a:r>
                <a:r>
                  <a:rPr lang="ar-JO" dirty="0" smtClean="0"/>
                  <a:t>=</a:t>
                </a:r>
                <a:r>
                  <a:rPr lang="en-US" b="1" dirty="0" smtClean="0"/>
                  <a:t>116.6</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𝟐</m:t>
                    </m:r>
                  </m:oMath>
                </a14:m>
                <a:r>
                  <a:rPr lang="en-US" b="1" dirty="0"/>
                  <a:t> (m</a:t>
                </a:r>
                <a:r>
                  <a:rPr lang="en-US" b="1" dirty="0" smtClean="0"/>
                  <a:t>)</a:t>
                </a:r>
                <a:endParaRPr lang="en-GB" dirty="0"/>
              </a:p>
              <a:p>
                <a:pPr>
                  <a:lnSpc>
                    <a:spcPct val="150000"/>
                  </a:lnSpc>
                  <a:spcAft>
                    <a:spcPts val="1000"/>
                  </a:spcAft>
                </a:pPr>
                <a:endParaRPr lang="en-GB" sz="1600" dirty="0"/>
              </a:p>
              <a:p>
                <a:pPr>
                  <a:lnSpc>
                    <a:spcPct val="150000"/>
                  </a:lnSpc>
                  <a:spcAft>
                    <a:spcPts val="1000"/>
                  </a:spcAft>
                </a:pP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815151" y="1036730"/>
                <a:ext cx="7478973" cy="5889497"/>
              </a:xfrm>
              <a:prstGeom prst="rect">
                <a:avLst/>
              </a:prstGeom>
              <a:blipFill rotWithShape="0">
                <a:blip r:embed="rId2"/>
                <a:stretch>
                  <a:fillRect l="-733"/>
                </a:stretch>
              </a:blipFill>
            </p:spPr>
            <p:txBody>
              <a:bodyPr/>
              <a:lstStyle/>
              <a:p>
                <a:r>
                  <a:rPr lang="en-GB">
                    <a:noFill/>
                  </a:rPr>
                  <a:t> </a:t>
                </a:r>
              </a:p>
            </p:txBody>
          </p:sp>
        </mc:Fallback>
      </mc:AlternateContent>
    </p:spTree>
    <p:extLst>
      <p:ext uri="{BB962C8B-B14F-4D97-AF65-F5344CB8AC3E}">
        <p14:creationId xmlns:p14="http://schemas.microsoft.com/office/powerpoint/2010/main" val="12818814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769860" y="445532"/>
                <a:ext cx="10666964" cy="6894901"/>
              </a:xfrm>
              <a:prstGeom prst="rect">
                <a:avLst/>
              </a:prstGeom>
            </p:spPr>
            <p:txBody>
              <a:bodyPr wrap="square">
                <a:spAutoFit/>
              </a:bodyPr>
              <a:lstStyle/>
              <a:p>
                <a:pPr>
                  <a:lnSpc>
                    <a:spcPct val="150000"/>
                  </a:lnSpc>
                  <a:spcAft>
                    <a:spcPts val="1000"/>
                  </a:spcAft>
                </a:pPr>
                <a:r>
                  <a:rPr lang="en-US" b="1" dirty="0" smtClean="0">
                    <a:latin typeface="Times New Roman" panose="02020603050405020304" pitchFamily="18" charset="0"/>
                    <a:ea typeface="Calibri" panose="020F0502020204030204" pitchFamily="34" charset="0"/>
                    <a:cs typeface="Arial" panose="020B0604020202020204" pitchFamily="34" charset="0"/>
                  </a:rPr>
                  <a:t>Calculate the energy lost from the walls</a:t>
                </a:r>
                <a:endParaRPr lang="ar-JO" b="1" dirty="0" smtClean="0">
                  <a:latin typeface="Times New Roman" panose="02020603050405020304" pitchFamily="18" charset="0"/>
                  <a:ea typeface="Calibri" panose="020F0502020204030204" pitchFamily="34" charset="0"/>
                  <a:cs typeface="Arial" panose="020B0604020202020204" pitchFamily="34" charset="0"/>
                </a:endParaRPr>
              </a:p>
              <a:p>
                <a:pPr>
                  <a:lnSpc>
                    <a:spcPct val="150000"/>
                  </a:lnSpc>
                  <a:spcAft>
                    <a:spcPts val="1000"/>
                  </a:spcAft>
                </a:pPr>
                <a:r>
                  <a:rPr lang="en-US" b="1" dirty="0"/>
                  <a:t>from duct</a:t>
                </a:r>
                <a:r>
                  <a:rPr lang="en-US" b="1" dirty="0" smtClean="0"/>
                  <a:t>:</a:t>
                </a:r>
                <a:endParaRPr lang="ar-JO" b="1" dirty="0" smtClean="0"/>
              </a:p>
              <a:p>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𝑇𝑜𝑡𝑎𝑙</m:t>
                        </m:r>
                      </m:sub>
                    </m:sSub>
                    <m:r>
                      <a:rPr lang="en-US" i="1">
                        <a:latin typeface="Cambria Math" panose="02040503050406030204" pitchFamily="18" charset="0"/>
                      </a:rPr>
                      <m:t> =</m:t>
                    </m:r>
                    <m:sSub>
                      <m:sSubPr>
                        <m:ctrlPr>
                          <a:rPr lang="en-GB"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𝐶𝑜𝑛𝑑</m:t>
                        </m:r>
                        <m:r>
                          <a:rPr lang="en-US" i="1">
                            <a:latin typeface="Cambria Math" panose="02040503050406030204" pitchFamily="18" charset="0"/>
                          </a:rPr>
                          <m:t> </m:t>
                        </m:r>
                        <m:r>
                          <a:rPr lang="en-US" i="1">
                            <a:latin typeface="Cambria Math" panose="02040503050406030204" pitchFamily="18" charset="0"/>
                          </a:rPr>
                          <m:t>𝐴</m:t>
                        </m:r>
                      </m:sub>
                    </m:sSub>
                    <m:r>
                      <a:rPr lang="en-US" i="1">
                        <a:latin typeface="Cambria Math" panose="02040503050406030204" pitchFamily="18" charset="0"/>
                      </a:rPr>
                      <m:t>+</m:t>
                    </m:r>
                    <m:sSub>
                      <m:sSubPr>
                        <m:ctrlPr>
                          <a:rPr lang="en-GB"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𝐶𝑜𝑛𝑑</m:t>
                        </m:r>
                        <m:r>
                          <a:rPr lang="en-US" i="1">
                            <a:latin typeface="Cambria Math" panose="02040503050406030204" pitchFamily="18" charset="0"/>
                          </a:rPr>
                          <m:t> </m:t>
                        </m:r>
                        <m:r>
                          <a:rPr lang="en-US" i="1">
                            <a:latin typeface="Cambria Math" panose="02040503050406030204" pitchFamily="18" charset="0"/>
                          </a:rPr>
                          <m:t>𝐵</m:t>
                        </m:r>
                      </m:sub>
                    </m:sSub>
                    <m:r>
                      <a:rPr lang="en-US" i="1">
                        <a:latin typeface="Cambria Math" panose="02040503050406030204" pitchFamily="18" charset="0"/>
                      </a:rPr>
                      <m:t>+</m:t>
                    </m:r>
                    <m:sSub>
                      <m:sSubPr>
                        <m:ctrlPr>
                          <a:rPr lang="en-GB"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𝐶𝑜𝑛𝑑</m:t>
                        </m:r>
                        <m:r>
                          <a:rPr lang="en-US" i="1">
                            <a:latin typeface="Cambria Math" panose="02040503050406030204" pitchFamily="18" charset="0"/>
                          </a:rPr>
                          <m:t> </m:t>
                        </m:r>
                        <m:r>
                          <a:rPr lang="en-US" i="1">
                            <a:latin typeface="Cambria Math" panose="02040503050406030204" pitchFamily="18" charset="0"/>
                          </a:rPr>
                          <m:t>𝐶</m:t>
                        </m:r>
                      </m:sub>
                    </m:sSub>
                  </m:oMath>
                </a14:m>
                <a:r>
                  <a:rPr lang="en-US" dirty="0"/>
                  <a:t> = 0.0659+ 0.346 +</a:t>
                </a:r>
                <a14:m>
                  <m:oMath xmlns:m="http://schemas.openxmlformats.org/officeDocument/2006/math">
                    <m:r>
                      <a:rPr lang="en-US" i="1">
                        <a:latin typeface="Cambria Math" panose="02040503050406030204" pitchFamily="18" charset="0"/>
                      </a:rPr>
                      <m:t>9</m:t>
                    </m:r>
                    <m:r>
                      <a:rPr lang="en-US" i="1">
                        <a:latin typeface="Cambria Math" panose="02040503050406030204" pitchFamily="18" charset="0"/>
                      </a:rPr>
                      <m:t>.</m:t>
                    </m:r>
                    <m:r>
                      <a:rPr lang="en-US" i="1">
                        <a:latin typeface="Cambria Math" panose="02040503050406030204" pitchFamily="18" charset="0"/>
                      </a:rPr>
                      <m:t>882</m:t>
                    </m:r>
                    <m:r>
                      <a:rPr lang="en-US" i="1">
                        <a:latin typeface="Cambria Math" panose="02040503050406030204" pitchFamily="18" charset="0"/>
                      </a:rPr>
                      <m:t>∗</m:t>
                    </m:r>
                    <m:sSup>
                      <m:sSupPr>
                        <m:ctrlPr>
                          <a:rPr lang="en-GB"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3</m:t>
                        </m:r>
                      </m:sup>
                    </m:sSup>
                  </m:oMath>
                </a14:m>
                <a:endParaRPr lang="en-GB" dirty="0"/>
              </a:p>
              <a:p>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𝑇𝑜𝑡𝑎𝑙</m:t>
                        </m:r>
                      </m:sub>
                    </m:sSub>
                  </m:oMath>
                </a14:m>
                <a:r>
                  <a:rPr lang="en-US" dirty="0"/>
                  <a:t>=0.42178</a:t>
                </a:r>
                <a:r>
                  <a:rPr lang="ar-JO" dirty="0"/>
                  <a:t> </a:t>
                </a:r>
                <a:r>
                  <a:rPr lang="en-US" dirty="0"/>
                  <a:t>(</a:t>
                </a:r>
                <a14:m>
                  <m:oMath xmlns:m="http://schemas.openxmlformats.org/officeDocument/2006/math">
                    <m:r>
                      <a:rPr lang="en-US" i="1">
                        <a:latin typeface="Cambria Math" panose="02040503050406030204" pitchFamily="18" charset="0"/>
                      </a:rPr>
                      <m:t>℃</m:t>
                    </m:r>
                  </m:oMath>
                </a14:m>
                <a:r>
                  <a:rPr lang="en-US" dirty="0"/>
                  <a:t>/ Watt)</a:t>
                </a:r>
                <a:endParaRPr lang="ar-JO" dirty="0"/>
              </a:p>
              <a:p>
                <a:pPr>
                  <a:lnSpc>
                    <a:spcPct val="150000"/>
                  </a:lnSpc>
                  <a:spcAft>
                    <a:spcPts val="1000"/>
                  </a:spcAft>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US" i="1">
                                  <a:latin typeface="Cambria Math" panose="02040503050406030204" pitchFamily="18" charset="0"/>
                                </a:rPr>
                                <m:t>𝑄</m:t>
                              </m:r>
                            </m:e>
                          </m:acc>
                        </m:e>
                        <m:sub>
                          <m:r>
                            <a:rPr lang="en-US" i="1">
                              <a:latin typeface="Cambria Math" panose="02040503050406030204" pitchFamily="18" charset="0"/>
                            </a:rPr>
                            <m:t>𝑐𝑜𝑛𝑑</m:t>
                          </m:r>
                          <m:r>
                            <a:rPr lang="en-US" i="1">
                              <a:latin typeface="Cambria Math" panose="02040503050406030204" pitchFamily="18" charset="0"/>
                            </a:rPr>
                            <m:t>,</m:t>
                          </m:r>
                          <m:r>
                            <a:rPr lang="en-US" i="1">
                              <a:latin typeface="Cambria Math" panose="02040503050406030204" pitchFamily="18" charset="0"/>
                            </a:rPr>
                            <m:t>𝑑𝑢𝑐𝑡</m:t>
                          </m:r>
                          <m:r>
                            <a:rPr lang="en-US" i="1">
                              <a:latin typeface="Cambria Math" panose="02040503050406030204" pitchFamily="18" charset="0"/>
                            </a:rPr>
                            <m:t> </m:t>
                          </m:r>
                        </m:sub>
                      </m:sSub>
                      <m:r>
                        <a:rPr lang="en-US" i="1">
                          <a:latin typeface="Cambria Math" panose="02040503050406030204" pitchFamily="18" charset="0"/>
                        </a:rPr>
                        <m:t>=</m:t>
                      </m:r>
                      <m:f>
                        <m:fPr>
                          <m:ctrlPr>
                            <a:rPr lang="en-GB"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𝑇</m:t>
                          </m:r>
                        </m:num>
                        <m:den>
                          <m:sSub>
                            <m:sSubPr>
                              <m:ctrlPr>
                                <a:rPr lang="en-GB"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𝑇𝑜𝑡𝑎𝑙</m:t>
                              </m:r>
                            </m:sub>
                          </m:sSub>
                        </m:den>
                      </m:f>
                      <m:r>
                        <a:rPr lang="en-US" i="1">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GB"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4</m:t>
                              </m:r>
                            </m:sub>
                          </m:sSub>
                        </m:num>
                        <m:den>
                          <m:sSub>
                            <m:sSubPr>
                              <m:ctrlPr>
                                <a:rPr lang="en-GB"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𝑇𝑜𝑡𝑎𝑙</m:t>
                              </m:r>
                            </m:sub>
                          </m:sSub>
                        </m:den>
                      </m:f>
                    </m:oMath>
                  </m:oMathPara>
                </a14:m>
                <a:endParaRPr lang="en-GB" dirty="0"/>
              </a:p>
              <a:p>
                <a:pPr/>
                <a14:m>
                  <m:oMathPara xmlns:m="http://schemas.openxmlformats.org/officeDocument/2006/math">
                    <m:oMathParaPr>
                      <m:jc m:val="centerGroup"/>
                    </m:oMathParaPr>
                    <m:oMath xmlns:m="http://schemas.openxmlformats.org/officeDocument/2006/math">
                      <m:sSub>
                        <m:sSubPr>
                          <m:ctrlPr>
                            <a:rPr lang="en-GB" i="1" smtClean="0">
                              <a:solidFill>
                                <a:srgbClr val="FF0000"/>
                              </a:solidFill>
                              <a:latin typeface="Cambria Math" panose="02040503050406030204" pitchFamily="18" charset="0"/>
                            </a:rPr>
                          </m:ctrlPr>
                        </m:sSubPr>
                        <m:e>
                          <m:acc>
                            <m:accPr>
                              <m:chr m:val="̇"/>
                              <m:ctrlPr>
                                <a:rPr lang="en-GB" i="1">
                                  <a:solidFill>
                                    <a:srgbClr val="FF0000"/>
                                  </a:solidFill>
                                  <a:latin typeface="Cambria Math" panose="02040503050406030204" pitchFamily="18" charset="0"/>
                                </a:rPr>
                              </m:ctrlPr>
                            </m:accPr>
                            <m:e>
                              <m:r>
                                <a:rPr lang="en-US" i="1">
                                  <a:solidFill>
                                    <a:srgbClr val="FF0000"/>
                                  </a:solidFill>
                                  <a:latin typeface="Cambria Math" panose="02040503050406030204" pitchFamily="18" charset="0"/>
                                </a:rPr>
                                <m:t>𝑄</m:t>
                              </m:r>
                            </m:e>
                          </m:acc>
                        </m:e>
                        <m:sub>
                          <m:r>
                            <a:rPr lang="en-US" i="1">
                              <a:solidFill>
                                <a:srgbClr val="FF0000"/>
                              </a:solidFill>
                              <a:latin typeface="Cambria Math" panose="02040503050406030204" pitchFamily="18" charset="0"/>
                            </a:rPr>
                            <m:t>𝑐𝑜𝑛𝑑</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𝑑𝑢𝑐𝑡</m:t>
                          </m:r>
                          <m:r>
                            <a:rPr lang="en-US" i="1">
                              <a:solidFill>
                                <a:srgbClr val="FF0000"/>
                              </a:solidFill>
                              <a:latin typeface="Cambria Math" panose="02040503050406030204" pitchFamily="18" charset="0"/>
                            </a:rPr>
                            <m:t> </m:t>
                          </m:r>
                        </m:sub>
                      </m:sSub>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2726</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3</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8178</m:t>
                      </m:r>
                      <m:r>
                        <a:rPr lang="en-US" i="1">
                          <a:solidFill>
                            <a:srgbClr val="FF0000"/>
                          </a:solidFill>
                          <a:latin typeface="Cambria Math" panose="02040503050406030204" pitchFamily="18" charset="0"/>
                        </a:rPr>
                        <m:t> </m:t>
                      </m:r>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𝑊𝑎𝑡𝑡</m:t>
                          </m:r>
                        </m:e>
                      </m:d>
                    </m:oMath>
                  </m:oMathPara>
                </a14:m>
                <a:endParaRPr lang="ar-JO" dirty="0" smtClean="0">
                  <a:solidFill>
                    <a:srgbClr val="FF0000"/>
                  </a:solidFill>
                </a:endParaRPr>
              </a:p>
              <a:p>
                <a:r>
                  <a:rPr lang="en-US" b="1" dirty="0"/>
                  <a:t>The Door </a:t>
                </a:r>
                <a:r>
                  <a:rPr lang="en-US" b="1" dirty="0" smtClean="0"/>
                  <a:t>space area:</a:t>
                </a:r>
                <a:endParaRPr lang="en-GB" dirty="0"/>
              </a:p>
              <a:p>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𝑇𝑜𝑡𝑎𝑙</m:t>
                        </m:r>
                      </m:sub>
                    </m:sSub>
                  </m:oMath>
                </a14:m>
                <a:r>
                  <a:rPr lang="en-US" dirty="0"/>
                  <a:t>=0.</a:t>
                </a:r>
                <a:r>
                  <a:rPr lang="ar-SA" dirty="0"/>
                  <a:t>68165</a:t>
                </a:r>
                <a:r>
                  <a:rPr lang="en-US" dirty="0"/>
                  <a:t> (</a:t>
                </a:r>
                <a14:m>
                  <m:oMath xmlns:m="http://schemas.openxmlformats.org/officeDocument/2006/math">
                    <m:r>
                      <a:rPr lang="en-US" i="1">
                        <a:latin typeface="Cambria Math" panose="02040503050406030204" pitchFamily="18" charset="0"/>
                      </a:rPr>
                      <m:t>℃</m:t>
                    </m:r>
                  </m:oMath>
                </a14:m>
                <a:r>
                  <a:rPr lang="en-US" dirty="0"/>
                  <a:t>/ Watt)</a:t>
                </a:r>
                <a:endParaRPr lang="en-GB" dirty="0"/>
              </a:p>
              <a:p>
                <a:pPr/>
                <a14:m>
                  <m:oMathPara xmlns:m="http://schemas.openxmlformats.org/officeDocument/2006/math">
                    <m:oMathParaPr>
                      <m:jc m:val="centerGroup"/>
                    </m:oMathParaPr>
                    <m:oMath xmlns:m="http://schemas.openxmlformats.org/officeDocument/2006/math">
                      <m:sSub>
                        <m:sSubPr>
                          <m:ctrlPr>
                            <a:rPr lang="en-GB" i="1" smtClean="0">
                              <a:solidFill>
                                <a:srgbClr val="FF0000"/>
                              </a:solidFill>
                              <a:latin typeface="Cambria Math" panose="02040503050406030204" pitchFamily="18" charset="0"/>
                            </a:rPr>
                          </m:ctrlPr>
                        </m:sSubPr>
                        <m:e>
                          <m:acc>
                            <m:accPr>
                              <m:chr m:val="̇"/>
                              <m:ctrlPr>
                                <a:rPr lang="en-GB" i="1">
                                  <a:solidFill>
                                    <a:srgbClr val="FF0000"/>
                                  </a:solidFill>
                                  <a:latin typeface="Cambria Math" panose="02040503050406030204" pitchFamily="18" charset="0"/>
                                </a:rPr>
                              </m:ctrlPr>
                            </m:accPr>
                            <m:e>
                              <m:r>
                                <a:rPr lang="en-US" i="1">
                                  <a:solidFill>
                                    <a:srgbClr val="FF0000"/>
                                  </a:solidFill>
                                  <a:latin typeface="Cambria Math" panose="02040503050406030204" pitchFamily="18" charset="0"/>
                                </a:rPr>
                                <m:t>𝑄</m:t>
                              </m:r>
                            </m:e>
                          </m:acc>
                        </m:e>
                        <m:sub>
                          <m:r>
                            <a:rPr lang="en-US" i="1">
                              <a:solidFill>
                                <a:srgbClr val="FF0000"/>
                              </a:solidFill>
                              <a:latin typeface="Cambria Math" panose="02040503050406030204" pitchFamily="18" charset="0"/>
                            </a:rPr>
                            <m:t>𝐷𝑜𝑜𝑟</m:t>
                          </m:r>
                        </m:sub>
                      </m:sSub>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1687</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𝑊𝑎𝑡𝑡</m:t>
                      </m:r>
                      <m:r>
                        <a:rPr lang="en-US" i="1">
                          <a:solidFill>
                            <a:srgbClr val="FF0000"/>
                          </a:solidFill>
                          <a:latin typeface="Cambria Math" panose="02040503050406030204" pitchFamily="18" charset="0"/>
                        </a:rPr>
                        <m:t>)</m:t>
                      </m:r>
                    </m:oMath>
                  </m:oMathPara>
                </a14:m>
                <a:endParaRPr lang="en-GB" dirty="0">
                  <a:solidFill>
                    <a:srgbClr val="FF0000"/>
                  </a:solidFill>
                </a:endParaRPr>
              </a:p>
              <a:p>
                <a:r>
                  <a:rPr lang="en-US" b="1" dirty="0"/>
                  <a:t>The bottom space for the </a:t>
                </a:r>
                <a:r>
                  <a:rPr lang="en-US" b="1" dirty="0" smtClean="0"/>
                  <a:t>furnace</a:t>
                </a:r>
                <a:r>
                  <a:rPr lang="ar-JO" b="1" dirty="0" smtClean="0"/>
                  <a:t>:</a:t>
                </a:r>
              </a:p>
              <a:p>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𝑇𝑜𝑡𝑎𝑙</m:t>
                        </m:r>
                      </m:sub>
                    </m:sSub>
                  </m:oMath>
                </a14:m>
                <a:r>
                  <a:rPr lang="en-US" dirty="0"/>
                  <a:t>=0.4405 (</a:t>
                </a:r>
                <a14:m>
                  <m:oMath xmlns:m="http://schemas.openxmlformats.org/officeDocument/2006/math">
                    <m:r>
                      <a:rPr lang="en-US" i="1">
                        <a:latin typeface="Cambria Math" panose="02040503050406030204" pitchFamily="18" charset="0"/>
                      </a:rPr>
                      <m:t>℃</m:t>
                    </m:r>
                  </m:oMath>
                </a14:m>
                <a:r>
                  <a:rPr lang="en-US" dirty="0"/>
                  <a:t>/ Watt)</a:t>
                </a:r>
                <a:endParaRPr lang="en-GB" dirty="0"/>
              </a:p>
              <a:p>
                <a:pPr/>
                <a14:m>
                  <m:oMathPara xmlns:m="http://schemas.openxmlformats.org/officeDocument/2006/math">
                    <m:oMathParaPr>
                      <m:jc m:val="centerGroup"/>
                    </m:oMathParaPr>
                    <m:oMath xmlns:m="http://schemas.openxmlformats.org/officeDocument/2006/math">
                      <m:sSub>
                        <m:sSubPr>
                          <m:ctrlPr>
                            <a:rPr lang="en-GB" i="1" smtClean="0">
                              <a:solidFill>
                                <a:srgbClr val="FF0000"/>
                              </a:solidFill>
                              <a:latin typeface="Cambria Math" panose="02040503050406030204" pitchFamily="18" charset="0"/>
                            </a:rPr>
                          </m:ctrlPr>
                        </m:sSubPr>
                        <m:e>
                          <m:acc>
                            <m:accPr>
                              <m:chr m:val="̇"/>
                              <m:ctrlPr>
                                <a:rPr lang="en-GB" i="1">
                                  <a:solidFill>
                                    <a:srgbClr val="FF0000"/>
                                  </a:solidFill>
                                  <a:latin typeface="Cambria Math" panose="02040503050406030204" pitchFamily="18" charset="0"/>
                                </a:rPr>
                              </m:ctrlPr>
                            </m:accPr>
                            <m:e>
                              <m:r>
                                <a:rPr lang="en-US" i="1">
                                  <a:solidFill>
                                    <a:srgbClr val="FF0000"/>
                                  </a:solidFill>
                                  <a:latin typeface="Cambria Math" panose="02040503050406030204" pitchFamily="18" charset="0"/>
                                </a:rPr>
                                <m:t>𝑄</m:t>
                              </m:r>
                            </m:e>
                          </m:acc>
                        </m:e>
                        <m:sub>
                          <m:r>
                            <a:rPr lang="en-US" i="1">
                              <a:solidFill>
                                <a:srgbClr val="FF0000"/>
                              </a:solidFill>
                              <a:latin typeface="Cambria Math" panose="02040503050406030204" pitchFamily="18" charset="0"/>
                            </a:rPr>
                            <m:t>𝑏𝑜𝑡𝑡𝑜𝑚</m:t>
                          </m:r>
                        </m:sub>
                      </m:sSub>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2610</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𝑊𝑎𝑡𝑡</m:t>
                      </m:r>
                      <m:r>
                        <a:rPr lang="en-US" i="1">
                          <a:solidFill>
                            <a:srgbClr val="FF0000"/>
                          </a:solidFill>
                          <a:latin typeface="Cambria Math" panose="02040503050406030204" pitchFamily="18" charset="0"/>
                        </a:rPr>
                        <m:t>)</m:t>
                      </m:r>
                    </m:oMath>
                  </m:oMathPara>
                </a14:m>
                <a:endParaRPr lang="ar-JO" dirty="0" smtClean="0">
                  <a:solidFill>
                    <a:srgbClr val="FF0000"/>
                  </a:solidFill>
                </a:endParaRPr>
              </a:p>
              <a:p>
                <a:endParaRPr lang="en-GB" dirty="0">
                  <a:solidFill>
                    <a:srgbClr val="FF0000"/>
                  </a:solidFill>
                </a:endParaRPr>
              </a:p>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acc>
                            <m:accPr>
                              <m:chr m:val="̇"/>
                              <m:ctrlPr>
                                <a:rPr lang="en-GB" i="1">
                                  <a:solidFill>
                                    <a:srgbClr val="FF0000"/>
                                  </a:solidFill>
                                  <a:latin typeface="Cambria Math" panose="02040503050406030204" pitchFamily="18" charset="0"/>
                                </a:rPr>
                              </m:ctrlPr>
                            </m:accPr>
                            <m:e>
                              <m:r>
                                <a:rPr lang="en-US" i="1">
                                  <a:solidFill>
                                    <a:srgbClr val="FF0000"/>
                                  </a:solidFill>
                                  <a:latin typeface="Cambria Math" panose="02040503050406030204" pitchFamily="18" charset="0"/>
                                </a:rPr>
                                <m:t>𝑄</m:t>
                              </m:r>
                            </m:e>
                          </m:acc>
                        </m:e>
                        <m:sub>
                          <m:r>
                            <a:rPr lang="en-US" i="1">
                              <a:solidFill>
                                <a:srgbClr val="FF0000"/>
                              </a:solidFill>
                              <a:latin typeface="Cambria Math" panose="02040503050406030204" pitchFamily="18" charset="0"/>
                            </a:rPr>
                            <m:t>𝑐𝑜𝑛𝑑</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𝑙𝑜𝑠𝑠</m:t>
                          </m:r>
                          <m:r>
                            <a:rPr lang="en-US" i="1">
                              <a:solidFill>
                                <a:srgbClr val="FF0000"/>
                              </a:solidFill>
                              <a:latin typeface="Cambria Math" panose="02040503050406030204" pitchFamily="18" charset="0"/>
                            </a:rPr>
                            <m:t> </m:t>
                          </m:r>
                          <m:r>
                            <a:rPr lang="en-US" i="1">
                              <a:solidFill>
                                <a:srgbClr val="FF0000"/>
                              </a:solidFill>
                              <a:latin typeface="Cambria Math" panose="02040503050406030204" pitchFamily="18" charset="0"/>
                            </a:rPr>
                            <m:t>𝑤𝑎𝑙𝑙</m:t>
                          </m:r>
                          <m:r>
                            <a:rPr lang="en-US" i="1">
                              <a:solidFill>
                                <a:srgbClr val="FF0000"/>
                              </a:solidFill>
                              <a:latin typeface="Cambria Math" panose="02040503050406030204" pitchFamily="18" charset="0"/>
                            </a:rPr>
                            <m:t> </m:t>
                          </m:r>
                          <m:r>
                            <a:rPr lang="en-US" i="1">
                              <a:solidFill>
                                <a:srgbClr val="FF0000"/>
                              </a:solidFill>
                              <a:latin typeface="Cambria Math" panose="02040503050406030204" pitchFamily="18" charset="0"/>
                            </a:rPr>
                            <m:t>𝑡𝑜𝑡𝑎𝑙</m:t>
                          </m:r>
                          <m:r>
                            <a:rPr lang="en-US" i="1">
                              <a:solidFill>
                                <a:srgbClr val="FF0000"/>
                              </a:solidFill>
                              <a:latin typeface="Cambria Math" panose="02040503050406030204" pitchFamily="18" charset="0"/>
                            </a:rPr>
                            <m:t> </m:t>
                          </m:r>
                        </m:sub>
                      </m:sSub>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12475</m:t>
                      </m:r>
                      <m:r>
                        <a:rPr lang="en-US" i="1">
                          <a:solidFill>
                            <a:srgbClr val="FF0000"/>
                          </a:solidFill>
                          <a:latin typeface="Cambria Math" panose="02040503050406030204" pitchFamily="18" charset="0"/>
                        </a:rPr>
                        <m:t> (</m:t>
                      </m:r>
                      <m:r>
                        <a:rPr lang="en-US" i="1">
                          <a:solidFill>
                            <a:srgbClr val="FF0000"/>
                          </a:solidFill>
                          <a:latin typeface="Cambria Math" panose="02040503050406030204" pitchFamily="18" charset="0"/>
                        </a:rPr>
                        <m:t>𝑊𝑎𝑡𝑡</m:t>
                      </m:r>
                      <m:r>
                        <a:rPr lang="en-US" i="1">
                          <a:solidFill>
                            <a:srgbClr val="FF0000"/>
                          </a:solidFill>
                          <a:latin typeface="Cambria Math" panose="02040503050406030204" pitchFamily="18" charset="0"/>
                        </a:rPr>
                        <m:t>)</m:t>
                      </m:r>
                    </m:oMath>
                  </m:oMathPara>
                </a14:m>
                <a:endParaRPr lang="en-GB" dirty="0">
                  <a:solidFill>
                    <a:srgbClr val="FF0000"/>
                  </a:solidFill>
                </a:endParaRPr>
              </a:p>
              <a:p>
                <a:pPr/>
                <a14:m>
                  <m:oMathPara xmlns:m="http://schemas.openxmlformats.org/officeDocument/2006/math">
                    <m:oMathParaPr>
                      <m:jc m:val="centerGroup"/>
                    </m:oMathParaPr>
                    <m:oMath xmlns:m="http://schemas.openxmlformats.org/officeDocument/2006/math">
                      <m:sSub>
                        <m:sSubPr>
                          <m:ctrlPr>
                            <a:rPr lang="en-GB" b="1" i="1">
                              <a:solidFill>
                                <a:srgbClr val="FF0000"/>
                              </a:solidFill>
                              <a:latin typeface="Cambria Math" panose="02040503050406030204" pitchFamily="18" charset="0"/>
                            </a:rPr>
                          </m:ctrlPr>
                        </m:sSubPr>
                        <m:e>
                          <m:acc>
                            <m:accPr>
                              <m:chr m:val="̇"/>
                              <m:ctrlPr>
                                <a:rPr lang="en-GB" b="1" i="1">
                                  <a:solidFill>
                                    <a:srgbClr val="FF0000"/>
                                  </a:solidFill>
                                  <a:latin typeface="Cambria Math" panose="02040503050406030204" pitchFamily="18" charset="0"/>
                                </a:rPr>
                              </m:ctrlPr>
                            </m:accPr>
                            <m:e>
                              <m:r>
                                <a:rPr lang="en-US" b="1" i="1">
                                  <a:solidFill>
                                    <a:srgbClr val="FF0000"/>
                                  </a:solidFill>
                                  <a:latin typeface="Cambria Math" panose="02040503050406030204" pitchFamily="18" charset="0"/>
                                </a:rPr>
                                <m:t>𝑸</m:t>
                              </m:r>
                            </m:e>
                          </m:acc>
                        </m:e>
                        <m:sub>
                          <m:r>
                            <a:rPr lang="en-US" b="1" i="1">
                              <a:solidFill>
                                <a:srgbClr val="FF0000"/>
                              </a:solidFill>
                              <a:latin typeface="Cambria Math" panose="02040503050406030204" pitchFamily="18" charset="0"/>
                            </a:rPr>
                            <m:t>𝒄𝒐𝒏𝒅</m:t>
                          </m:r>
                          <m:r>
                            <a:rPr lang="en-US" b="1" i="1">
                              <a:solidFill>
                                <a:srgbClr val="FF0000"/>
                              </a:solidFill>
                              <a:latin typeface="Cambria Math" panose="02040503050406030204" pitchFamily="18" charset="0"/>
                            </a:rPr>
                            <m:t>,</m:t>
                          </m:r>
                          <m:r>
                            <a:rPr lang="en-US" b="1" i="1">
                              <a:solidFill>
                                <a:srgbClr val="FF0000"/>
                              </a:solidFill>
                              <a:latin typeface="Cambria Math" panose="02040503050406030204" pitchFamily="18" charset="0"/>
                            </a:rPr>
                            <m:t>𝐑𝐞𝐬𝐢𝐝𝐮𝐚𝐥</m:t>
                          </m:r>
                          <m:r>
                            <a:rPr lang="en-US" b="1">
                              <a:solidFill>
                                <a:srgbClr val="FF0000"/>
                              </a:solidFill>
                              <a:latin typeface="Cambria Math" panose="02040503050406030204" pitchFamily="18" charset="0"/>
                            </a:rPr>
                            <m:t> </m:t>
                          </m:r>
                          <m:r>
                            <a:rPr lang="en-US" b="1" i="1">
                              <a:solidFill>
                                <a:srgbClr val="FF0000"/>
                              </a:solidFill>
                              <a:latin typeface="Cambria Math" panose="02040503050406030204" pitchFamily="18" charset="0"/>
                            </a:rPr>
                            <m:t>𝐞𝐧𝐞𝐫𝐠𝐲</m:t>
                          </m:r>
                        </m:sub>
                      </m:sSub>
                      <m:r>
                        <a:rPr lang="en-US" b="1" i="1">
                          <a:solidFill>
                            <a:srgbClr val="FF0000"/>
                          </a:solidFill>
                          <a:latin typeface="Cambria Math" panose="02040503050406030204" pitchFamily="18" charset="0"/>
                        </a:rPr>
                        <m:t>= </m:t>
                      </m:r>
                      <m:sSub>
                        <m:sSubPr>
                          <m:ctrlPr>
                            <a:rPr lang="en-GB" b="1" i="1">
                              <a:solidFill>
                                <a:srgbClr val="FF0000"/>
                              </a:solidFill>
                              <a:latin typeface="Cambria Math" panose="02040503050406030204" pitchFamily="18" charset="0"/>
                            </a:rPr>
                          </m:ctrlPr>
                        </m:sSubPr>
                        <m:e>
                          <m:acc>
                            <m:accPr>
                              <m:chr m:val="̇"/>
                              <m:ctrlPr>
                                <a:rPr lang="en-GB" b="1" i="1">
                                  <a:solidFill>
                                    <a:srgbClr val="FF0000"/>
                                  </a:solidFill>
                                  <a:latin typeface="Cambria Math" panose="02040503050406030204" pitchFamily="18" charset="0"/>
                                </a:rPr>
                              </m:ctrlPr>
                            </m:accPr>
                            <m:e>
                              <m:r>
                                <a:rPr lang="en-US" b="1" i="1">
                                  <a:solidFill>
                                    <a:srgbClr val="FF0000"/>
                                  </a:solidFill>
                                  <a:latin typeface="Cambria Math" panose="02040503050406030204" pitchFamily="18" charset="0"/>
                                </a:rPr>
                                <m:t>𝑸</m:t>
                              </m:r>
                            </m:e>
                          </m:acc>
                        </m:e>
                        <m:sub>
                          <m:r>
                            <a:rPr lang="en-US" b="1" i="1">
                              <a:solidFill>
                                <a:srgbClr val="FF0000"/>
                              </a:solidFill>
                              <a:latin typeface="Cambria Math" panose="02040503050406030204" pitchFamily="18" charset="0"/>
                            </a:rPr>
                            <m:t>𝒄𝒐𝒏𝒅</m:t>
                          </m:r>
                          <m:r>
                            <a:rPr lang="en-US" b="1" i="1">
                              <a:solidFill>
                                <a:srgbClr val="FF0000"/>
                              </a:solidFill>
                              <a:latin typeface="Cambria Math" panose="02040503050406030204" pitchFamily="18" charset="0"/>
                            </a:rPr>
                            <m:t>,</m:t>
                          </m:r>
                          <m:r>
                            <a:rPr lang="en-US" b="1" i="1">
                              <a:solidFill>
                                <a:srgbClr val="FF0000"/>
                              </a:solidFill>
                              <a:latin typeface="Cambria Math" panose="02040503050406030204" pitchFamily="18" charset="0"/>
                            </a:rPr>
                            <m:t>𝒕𝒐𝒕𝒂𝒍</m:t>
                          </m:r>
                        </m:sub>
                      </m:sSub>
                      <m:r>
                        <a:rPr lang="en-US" b="1" i="1">
                          <a:solidFill>
                            <a:srgbClr val="FF0000"/>
                          </a:solidFill>
                          <a:latin typeface="Cambria Math" panose="02040503050406030204" pitchFamily="18" charset="0"/>
                        </a:rPr>
                        <m:t>−</m:t>
                      </m:r>
                      <m:sSub>
                        <m:sSubPr>
                          <m:ctrlPr>
                            <a:rPr lang="en-GB" b="1" i="1">
                              <a:solidFill>
                                <a:srgbClr val="FF0000"/>
                              </a:solidFill>
                              <a:latin typeface="Cambria Math" panose="02040503050406030204" pitchFamily="18" charset="0"/>
                            </a:rPr>
                          </m:ctrlPr>
                        </m:sSubPr>
                        <m:e>
                          <m:acc>
                            <m:accPr>
                              <m:chr m:val="̇"/>
                              <m:ctrlPr>
                                <a:rPr lang="en-GB" b="1" i="1">
                                  <a:solidFill>
                                    <a:srgbClr val="FF0000"/>
                                  </a:solidFill>
                                  <a:latin typeface="Cambria Math" panose="02040503050406030204" pitchFamily="18" charset="0"/>
                                </a:rPr>
                              </m:ctrlPr>
                            </m:accPr>
                            <m:e>
                              <m:r>
                                <a:rPr lang="en-US" b="1" i="1">
                                  <a:solidFill>
                                    <a:srgbClr val="FF0000"/>
                                  </a:solidFill>
                                  <a:latin typeface="Cambria Math" panose="02040503050406030204" pitchFamily="18" charset="0"/>
                                </a:rPr>
                                <m:t>𝑸</m:t>
                              </m:r>
                            </m:e>
                          </m:acc>
                        </m:e>
                        <m:sub>
                          <m:r>
                            <a:rPr lang="en-US" b="1" i="1">
                              <a:solidFill>
                                <a:srgbClr val="FF0000"/>
                              </a:solidFill>
                              <a:latin typeface="Cambria Math" panose="02040503050406030204" pitchFamily="18" charset="0"/>
                            </a:rPr>
                            <m:t>𝒄𝒐𝒏𝒅</m:t>
                          </m:r>
                          <m:r>
                            <a:rPr lang="en-US" b="1" i="1">
                              <a:solidFill>
                                <a:srgbClr val="FF0000"/>
                              </a:solidFill>
                              <a:latin typeface="Cambria Math" panose="02040503050406030204" pitchFamily="18" charset="0"/>
                            </a:rPr>
                            <m:t>,</m:t>
                          </m:r>
                          <m:r>
                            <a:rPr lang="en-US" b="1" i="1">
                              <a:solidFill>
                                <a:srgbClr val="FF0000"/>
                              </a:solidFill>
                              <a:latin typeface="Cambria Math" panose="02040503050406030204" pitchFamily="18" charset="0"/>
                            </a:rPr>
                            <m:t>𝒍𝒐𝒔𝒔</m:t>
                          </m:r>
                          <m:r>
                            <a:rPr lang="en-US" b="1" i="1">
                              <a:solidFill>
                                <a:srgbClr val="FF0000"/>
                              </a:solidFill>
                              <a:latin typeface="Cambria Math" panose="02040503050406030204" pitchFamily="18" charset="0"/>
                            </a:rPr>
                            <m:t> </m:t>
                          </m:r>
                          <m:r>
                            <a:rPr lang="en-US" b="1" i="1">
                              <a:solidFill>
                                <a:srgbClr val="FF0000"/>
                              </a:solidFill>
                              <a:latin typeface="Cambria Math" panose="02040503050406030204" pitchFamily="18" charset="0"/>
                            </a:rPr>
                            <m:t>𝒘𝒂𝒍𝒍</m:t>
                          </m:r>
                          <m:r>
                            <a:rPr lang="en-US" b="1" i="1">
                              <a:solidFill>
                                <a:srgbClr val="FF0000"/>
                              </a:solidFill>
                              <a:latin typeface="Cambria Math" panose="02040503050406030204" pitchFamily="18" charset="0"/>
                            </a:rPr>
                            <m:t> </m:t>
                          </m:r>
                          <m:r>
                            <a:rPr lang="en-US" b="1" i="1">
                              <a:solidFill>
                                <a:srgbClr val="FF0000"/>
                              </a:solidFill>
                              <a:latin typeface="Cambria Math" panose="02040503050406030204" pitchFamily="18" charset="0"/>
                            </a:rPr>
                            <m:t>𝒕𝒐𝒕𝒂𝒍</m:t>
                          </m:r>
                          <m:r>
                            <a:rPr lang="en-US" b="1" i="1">
                              <a:solidFill>
                                <a:srgbClr val="FF0000"/>
                              </a:solidFill>
                              <a:latin typeface="Cambria Math" panose="02040503050406030204" pitchFamily="18" charset="0"/>
                            </a:rPr>
                            <m:t> </m:t>
                          </m:r>
                        </m:sub>
                      </m:sSub>
                      <m:r>
                        <a:rPr lang="en-US" b="1" i="1">
                          <a:solidFill>
                            <a:srgbClr val="FF0000"/>
                          </a:solidFill>
                          <a:latin typeface="Cambria Math" panose="02040503050406030204" pitchFamily="18" charset="0"/>
                        </a:rPr>
                        <m:t>=</m:t>
                      </m:r>
                      <m:r>
                        <a:rPr lang="en-US" b="1" i="1">
                          <a:solidFill>
                            <a:srgbClr val="FF0000"/>
                          </a:solidFill>
                          <a:latin typeface="Cambria Math" panose="02040503050406030204" pitchFamily="18" charset="0"/>
                        </a:rPr>
                        <m:t>𝟐𝟎𝟕𝟑𝟑</m:t>
                      </m:r>
                      <m:r>
                        <a:rPr lang="en-US" b="1" i="1">
                          <a:solidFill>
                            <a:srgbClr val="FF0000"/>
                          </a:solidFill>
                          <a:latin typeface="Cambria Math" panose="02040503050406030204" pitchFamily="18" charset="0"/>
                        </a:rPr>
                        <m:t>−</m:t>
                      </m:r>
                      <m:r>
                        <a:rPr lang="en-US" b="1" i="1">
                          <a:solidFill>
                            <a:srgbClr val="FF0000"/>
                          </a:solidFill>
                          <a:latin typeface="Cambria Math" panose="02040503050406030204" pitchFamily="18" charset="0"/>
                        </a:rPr>
                        <m:t>𝟏𝟐𝟒𝟕𝟓</m:t>
                      </m:r>
                      <m:r>
                        <a:rPr lang="en-US" b="1" i="1">
                          <a:solidFill>
                            <a:srgbClr val="FF0000"/>
                          </a:solidFill>
                          <a:latin typeface="Cambria Math" panose="02040503050406030204" pitchFamily="18" charset="0"/>
                        </a:rPr>
                        <m:t> </m:t>
                      </m:r>
                    </m:oMath>
                  </m:oMathPara>
                </a14:m>
                <a:endParaRPr lang="en-GB" dirty="0">
                  <a:solidFill>
                    <a:srgbClr val="FF0000"/>
                  </a:solidFill>
                </a:endParaRPr>
              </a:p>
              <a:p>
                <a:pPr/>
                <a14:m>
                  <m:oMathPara xmlns:m="http://schemas.openxmlformats.org/officeDocument/2006/math">
                    <m:oMathParaPr>
                      <m:jc m:val="centerGroup"/>
                    </m:oMathParaPr>
                    <m:oMath xmlns:m="http://schemas.openxmlformats.org/officeDocument/2006/math">
                      <m:sSub>
                        <m:sSubPr>
                          <m:ctrlPr>
                            <a:rPr lang="en-GB" b="1" i="1">
                              <a:solidFill>
                                <a:srgbClr val="FF0000"/>
                              </a:solidFill>
                              <a:latin typeface="Cambria Math" panose="02040503050406030204" pitchFamily="18" charset="0"/>
                            </a:rPr>
                          </m:ctrlPr>
                        </m:sSubPr>
                        <m:e>
                          <m:acc>
                            <m:accPr>
                              <m:chr m:val="̇"/>
                              <m:ctrlPr>
                                <a:rPr lang="en-GB" b="1" i="1">
                                  <a:solidFill>
                                    <a:srgbClr val="FF0000"/>
                                  </a:solidFill>
                                  <a:latin typeface="Cambria Math" panose="02040503050406030204" pitchFamily="18" charset="0"/>
                                </a:rPr>
                              </m:ctrlPr>
                            </m:accPr>
                            <m:e>
                              <m:r>
                                <a:rPr lang="en-US" b="1" i="1">
                                  <a:solidFill>
                                    <a:srgbClr val="FF0000"/>
                                  </a:solidFill>
                                  <a:latin typeface="Cambria Math" panose="02040503050406030204" pitchFamily="18" charset="0"/>
                                </a:rPr>
                                <m:t>𝑸</m:t>
                              </m:r>
                            </m:e>
                          </m:acc>
                        </m:e>
                        <m:sub>
                          <m:r>
                            <a:rPr lang="en-US" b="1" i="1">
                              <a:solidFill>
                                <a:srgbClr val="FF0000"/>
                              </a:solidFill>
                              <a:latin typeface="Cambria Math" panose="02040503050406030204" pitchFamily="18" charset="0"/>
                            </a:rPr>
                            <m:t>𝒄𝒐𝒏𝒅</m:t>
                          </m:r>
                          <m:r>
                            <a:rPr lang="en-US" b="1" i="1">
                              <a:solidFill>
                                <a:srgbClr val="FF0000"/>
                              </a:solidFill>
                              <a:latin typeface="Cambria Math" panose="02040503050406030204" pitchFamily="18" charset="0"/>
                            </a:rPr>
                            <m:t>,</m:t>
                          </m:r>
                          <m:r>
                            <a:rPr lang="en-US" b="1" i="1">
                              <a:solidFill>
                                <a:srgbClr val="FF0000"/>
                              </a:solidFill>
                              <a:latin typeface="Cambria Math" panose="02040503050406030204" pitchFamily="18" charset="0"/>
                            </a:rPr>
                            <m:t>𝐑𝐞𝐬𝐢𝐝𝐮𝐚𝐥</m:t>
                          </m:r>
                          <m:r>
                            <a:rPr lang="en-US" b="1">
                              <a:solidFill>
                                <a:srgbClr val="FF0000"/>
                              </a:solidFill>
                              <a:latin typeface="Cambria Math" panose="02040503050406030204" pitchFamily="18" charset="0"/>
                            </a:rPr>
                            <m:t> </m:t>
                          </m:r>
                          <m:r>
                            <a:rPr lang="en-US" b="1" i="1">
                              <a:solidFill>
                                <a:srgbClr val="FF0000"/>
                              </a:solidFill>
                              <a:latin typeface="Cambria Math" panose="02040503050406030204" pitchFamily="18" charset="0"/>
                            </a:rPr>
                            <m:t>𝐞𝐧𝐞𝐫𝐠𝐲</m:t>
                          </m:r>
                        </m:sub>
                      </m:sSub>
                      <m:r>
                        <a:rPr lang="en-US" b="1" i="1">
                          <a:solidFill>
                            <a:srgbClr val="FF0000"/>
                          </a:solidFill>
                          <a:latin typeface="Cambria Math" panose="02040503050406030204" pitchFamily="18" charset="0"/>
                        </a:rPr>
                        <m:t>=</m:t>
                      </m:r>
                      <m:r>
                        <a:rPr lang="en-US" b="1" i="1">
                          <a:solidFill>
                            <a:srgbClr val="FF0000"/>
                          </a:solidFill>
                          <a:latin typeface="Cambria Math" panose="02040503050406030204" pitchFamily="18" charset="0"/>
                        </a:rPr>
                        <m:t>𝟖𝟐𝟓𝟖</m:t>
                      </m:r>
                      <m:r>
                        <a:rPr lang="en-US" b="1" i="1">
                          <a:solidFill>
                            <a:srgbClr val="FF0000"/>
                          </a:solidFill>
                          <a:latin typeface="Cambria Math" panose="02040503050406030204" pitchFamily="18" charset="0"/>
                        </a:rPr>
                        <m:t> (</m:t>
                      </m:r>
                      <m:r>
                        <a:rPr lang="en-US" b="1" i="1">
                          <a:solidFill>
                            <a:srgbClr val="FF0000"/>
                          </a:solidFill>
                          <a:latin typeface="Cambria Math" panose="02040503050406030204" pitchFamily="18" charset="0"/>
                        </a:rPr>
                        <m:t>𝑾𝒂𝒕𝒕</m:t>
                      </m:r>
                      <m:r>
                        <a:rPr lang="en-US" b="1" i="1">
                          <a:solidFill>
                            <a:srgbClr val="FF0000"/>
                          </a:solidFill>
                          <a:latin typeface="Cambria Math" panose="02040503050406030204" pitchFamily="18" charset="0"/>
                        </a:rPr>
                        <m:t>)</m:t>
                      </m:r>
                    </m:oMath>
                  </m:oMathPara>
                </a14:m>
                <a:endParaRPr lang="en-GB" dirty="0">
                  <a:solidFill>
                    <a:srgbClr val="FF0000"/>
                  </a:solidFill>
                </a:endParaRPr>
              </a:p>
              <a:p>
                <a:endParaRPr lang="en-GB" dirty="0"/>
              </a:p>
              <a:p>
                <a:endParaRPr lang="en-GB" dirty="0"/>
              </a:p>
              <a:p>
                <a:pPr>
                  <a:lnSpc>
                    <a:spcPct val="150000"/>
                  </a:lnSpc>
                  <a:spcAft>
                    <a:spcPts val="1000"/>
                  </a:spcAft>
                </a:pPr>
                <a:endParaRPr lang="ar-JO" b="1" dirty="0">
                  <a:latin typeface="Times New Roman" panose="02020603050405020304" pitchFamily="18" charset="0"/>
                  <a:ea typeface="Calibri" panose="020F0502020204030204" pitchFamily="34" charset="0"/>
                  <a:cs typeface="Arial" panose="020B0604020202020204" pitchFamily="34" charset="0"/>
                </a:endParaRPr>
              </a:p>
            </p:txBody>
          </p:sp>
        </mc:Choice>
        <mc:Fallback>
          <p:sp>
            <p:nvSpPr>
              <p:cNvPr id="2" name="Rectangle 1"/>
              <p:cNvSpPr>
                <a:spLocks noRot="1" noChangeAspect="1" noMove="1" noResize="1" noEditPoints="1" noAdjustHandles="1" noChangeArrowheads="1" noChangeShapeType="1" noTextEdit="1"/>
              </p:cNvSpPr>
              <p:nvPr/>
            </p:nvSpPr>
            <p:spPr>
              <a:xfrm>
                <a:off x="769860" y="445532"/>
                <a:ext cx="10666964" cy="6894901"/>
              </a:xfrm>
              <a:prstGeom prst="rect">
                <a:avLst/>
              </a:prstGeom>
              <a:blipFill rotWithShape="0">
                <a:blip r:embed="rId2"/>
                <a:stretch>
                  <a:fillRect l="-457"/>
                </a:stretch>
              </a:blipFill>
            </p:spPr>
            <p:txBody>
              <a:bodyPr/>
              <a:lstStyle/>
              <a:p>
                <a:r>
                  <a:rPr lang="en-GB">
                    <a:noFill/>
                  </a:rPr>
                  <a:t> </a:t>
                </a:r>
              </a:p>
            </p:txBody>
          </p:sp>
        </mc:Fallback>
      </mc:AlternateContent>
    </p:spTree>
    <p:extLst>
      <p:ext uri="{BB962C8B-B14F-4D97-AF65-F5344CB8AC3E}">
        <p14:creationId xmlns:p14="http://schemas.microsoft.com/office/powerpoint/2010/main" val="51287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omplete Heat Treating - Heat Treat Quenching Demonstration - YouTu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24585"/>
            <a:ext cx="4572000" cy="463341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168719" y="2224585"/>
            <a:ext cx="6568355" cy="4062651"/>
          </a:xfrm>
          <a:prstGeom prst="rect">
            <a:avLst/>
          </a:prstGeom>
          <a:noFill/>
        </p:spPr>
        <p:txBody>
          <a:bodyPr wrap="square" rtlCol="0">
            <a:spAutoFit/>
          </a:bodyPr>
          <a:lstStyle/>
          <a:p>
            <a:r>
              <a:rPr lang="en-US" sz="2400" dirty="0"/>
              <a:t>The main objective of this project is design and builds a metals heat treatment furnace. The furnace operating temperature must be control from (180° C-1200° C) by using electrical heater and special sensor to control temperature inside the furnace. This furnace is built from thermal insulation material such as thermal bricks, refractory’s, and other materials. Outside temperature of the furnace must be between (40°C-50°C).</a:t>
            </a:r>
            <a:endParaRPr lang="en-GB" sz="2400" dirty="0"/>
          </a:p>
          <a:p>
            <a:endParaRPr lang="en-GB" dirty="0"/>
          </a:p>
        </p:txBody>
      </p:sp>
      <p:grpSp>
        <p:nvGrpSpPr>
          <p:cNvPr id="5" name="Group 4"/>
          <p:cNvGrpSpPr/>
          <p:nvPr/>
        </p:nvGrpSpPr>
        <p:grpSpPr>
          <a:xfrm>
            <a:off x="532263" y="491319"/>
            <a:ext cx="1252104" cy="1136412"/>
            <a:chOff x="1585912" y="819150"/>
            <a:chExt cx="5143500" cy="4668265"/>
          </a:xfrm>
        </p:grpSpPr>
        <p:sp>
          <p:nvSpPr>
            <p:cNvPr id="6" name="Diamond 5"/>
            <p:cNvSpPr/>
            <p:nvPr/>
          </p:nvSpPr>
          <p:spPr>
            <a:xfrm>
              <a:off x="1585912" y="2687065"/>
              <a:ext cx="5143500" cy="2800350"/>
            </a:xfrm>
            <a:prstGeom prst="diamond">
              <a:avLst/>
            </a:prstGeom>
            <a:solidFill>
              <a:schemeClr val="accent2"/>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243137" y="2687065"/>
              <a:ext cx="3829050" cy="2084704"/>
            </a:xfrm>
            <a:custGeom>
              <a:avLst/>
              <a:gdLst>
                <a:gd name="connsiteX0" fmla="*/ 1884609 w 3769219"/>
                <a:gd name="connsiteY0" fmla="*/ 0 h 2052130"/>
                <a:gd name="connsiteX1" fmla="*/ 3769219 w 3769219"/>
                <a:gd name="connsiteY1" fmla="*/ 1026065 h 2052130"/>
                <a:gd name="connsiteX2" fmla="*/ 1884609 w 3769219"/>
                <a:gd name="connsiteY2" fmla="*/ 2052130 h 2052130"/>
                <a:gd name="connsiteX3" fmla="*/ 0 w 3769219"/>
                <a:gd name="connsiteY3" fmla="*/ 1026065 h 2052130"/>
              </a:gdLst>
              <a:ahLst/>
              <a:cxnLst>
                <a:cxn ang="0">
                  <a:pos x="connsiteX0" y="connsiteY0"/>
                </a:cxn>
                <a:cxn ang="0">
                  <a:pos x="connsiteX1" y="connsiteY1"/>
                </a:cxn>
                <a:cxn ang="0">
                  <a:pos x="connsiteX2" y="connsiteY2"/>
                </a:cxn>
                <a:cxn ang="0">
                  <a:pos x="connsiteX3" y="connsiteY3"/>
                </a:cxn>
              </a:cxnLst>
              <a:rect l="l" t="t" r="r" b="b"/>
              <a:pathLst>
                <a:path w="3769219" h="2052130">
                  <a:moveTo>
                    <a:pt x="1884609" y="0"/>
                  </a:moveTo>
                  <a:lnTo>
                    <a:pt x="3769219" y="1026065"/>
                  </a:lnTo>
                  <a:lnTo>
                    <a:pt x="1884609" y="2052130"/>
                  </a:lnTo>
                  <a:lnTo>
                    <a:pt x="0" y="1026065"/>
                  </a:lnTo>
                  <a:close/>
                </a:path>
              </a:pathLst>
            </a:custGeom>
            <a:solidFill>
              <a:schemeClr val="tx2"/>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iamond 7"/>
            <p:cNvSpPr/>
            <p:nvPr/>
          </p:nvSpPr>
          <p:spPr>
            <a:xfrm>
              <a:off x="1585912" y="1753108"/>
              <a:ext cx="5143500" cy="2800350"/>
            </a:xfrm>
            <a:prstGeom prst="diamond">
              <a:avLst/>
            </a:prstGeom>
            <a:solidFill>
              <a:schemeClr val="accent5"/>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243137" y="1753108"/>
              <a:ext cx="3829050" cy="2084704"/>
            </a:xfrm>
            <a:custGeom>
              <a:avLst/>
              <a:gdLst>
                <a:gd name="connsiteX0" fmla="*/ 1884609 w 3769219"/>
                <a:gd name="connsiteY0" fmla="*/ 0 h 2052130"/>
                <a:gd name="connsiteX1" fmla="*/ 3769219 w 3769219"/>
                <a:gd name="connsiteY1" fmla="*/ 1026065 h 2052130"/>
                <a:gd name="connsiteX2" fmla="*/ 1884609 w 3769219"/>
                <a:gd name="connsiteY2" fmla="*/ 2052130 h 2052130"/>
                <a:gd name="connsiteX3" fmla="*/ 0 w 3769219"/>
                <a:gd name="connsiteY3" fmla="*/ 1026065 h 2052130"/>
              </a:gdLst>
              <a:ahLst/>
              <a:cxnLst>
                <a:cxn ang="0">
                  <a:pos x="connsiteX0" y="connsiteY0"/>
                </a:cxn>
                <a:cxn ang="0">
                  <a:pos x="connsiteX1" y="connsiteY1"/>
                </a:cxn>
                <a:cxn ang="0">
                  <a:pos x="connsiteX2" y="connsiteY2"/>
                </a:cxn>
                <a:cxn ang="0">
                  <a:pos x="connsiteX3" y="connsiteY3"/>
                </a:cxn>
              </a:cxnLst>
              <a:rect l="l" t="t" r="r" b="b"/>
              <a:pathLst>
                <a:path w="3769219" h="2052130">
                  <a:moveTo>
                    <a:pt x="1884609" y="0"/>
                  </a:moveTo>
                  <a:lnTo>
                    <a:pt x="3769219" y="1026065"/>
                  </a:lnTo>
                  <a:lnTo>
                    <a:pt x="1884609" y="2052130"/>
                  </a:lnTo>
                  <a:lnTo>
                    <a:pt x="0" y="1026065"/>
                  </a:lnTo>
                  <a:close/>
                </a:path>
              </a:pathLst>
            </a:custGeom>
            <a:solidFill>
              <a:schemeClr val="accent4"/>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iamond 9"/>
            <p:cNvSpPr/>
            <p:nvPr/>
          </p:nvSpPr>
          <p:spPr>
            <a:xfrm>
              <a:off x="1585912" y="819150"/>
              <a:ext cx="5143500" cy="2800350"/>
            </a:xfrm>
            <a:prstGeom prst="diamond">
              <a:avLst/>
            </a:prstGeom>
            <a:solidFill>
              <a:schemeClr val="accent6"/>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p:cNvSpPr txBox="1"/>
          <p:nvPr/>
        </p:nvSpPr>
        <p:spPr>
          <a:xfrm>
            <a:off x="7069540" y="917549"/>
            <a:ext cx="1610435" cy="738664"/>
          </a:xfrm>
          <a:prstGeom prst="rect">
            <a:avLst/>
          </a:prstGeom>
          <a:noFill/>
        </p:spPr>
        <p:txBody>
          <a:bodyPr wrap="square" rtlCol="0">
            <a:spAutoFit/>
          </a:bodyPr>
          <a:lstStyle/>
          <a:p>
            <a:r>
              <a:rPr lang="en-US" sz="2400" b="1" dirty="0" smtClean="0"/>
              <a:t>Abstract</a:t>
            </a:r>
            <a:endParaRPr lang="en-GB" sz="2400" dirty="0"/>
          </a:p>
          <a:p>
            <a:endParaRPr lang="en-GB" dirty="0"/>
          </a:p>
        </p:txBody>
      </p:sp>
    </p:spTree>
    <p:extLst>
      <p:ext uri="{BB962C8B-B14F-4D97-AF65-F5344CB8AC3E}">
        <p14:creationId xmlns:p14="http://schemas.microsoft.com/office/powerpoint/2010/main" val="26732025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1842448" y="436728"/>
                <a:ext cx="8611737" cy="10354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𝑬𝒇𝒇𝒊𝒄𝒊𝒆𝒏𝒄𝒚</m:t>
                      </m:r>
                      <m:r>
                        <a:rPr lang="en-US" b="1" i="1" smtClean="0">
                          <a:latin typeface="Cambria Math" panose="02040503050406030204" pitchFamily="18" charset="0"/>
                        </a:rPr>
                        <m:t> </m:t>
                      </m:r>
                      <m:r>
                        <a:rPr lang="en-US" b="1" i="1" smtClean="0">
                          <a:latin typeface="Cambria Math" panose="02040503050406030204" pitchFamily="18" charset="0"/>
                        </a:rPr>
                        <m:t>𝒐𝒇</m:t>
                      </m:r>
                      <m:r>
                        <a:rPr lang="en-US" b="1" i="1" smtClean="0">
                          <a:latin typeface="Cambria Math" panose="02040503050406030204" pitchFamily="18" charset="0"/>
                        </a:rPr>
                        <m:t> </m:t>
                      </m:r>
                      <m:r>
                        <a:rPr lang="en-US" b="1" i="1" smtClean="0">
                          <a:latin typeface="Cambria Math" panose="02040503050406030204" pitchFamily="18" charset="0"/>
                        </a:rPr>
                        <m:t>𝑭𝒖𝒓𝒏𝒂𝒄𝒆</m:t>
                      </m:r>
                      <m:r>
                        <a:rPr lang="en-US" b="1" i="1" smtClean="0">
                          <a:latin typeface="Cambria Math" panose="02040503050406030204" pitchFamily="18" charset="0"/>
                        </a:rPr>
                        <m:t> </m:t>
                      </m:r>
                      <m:r>
                        <a:rPr lang="en-US" i="1">
                          <a:latin typeface="Cambria Math" panose="02040503050406030204" pitchFamily="18" charset="0"/>
                        </a:rPr>
                        <m:t>=</m:t>
                      </m:r>
                      <m:f>
                        <m:fPr>
                          <m:ctrlPr>
                            <a:rPr lang="en-GB" b="1" i="1">
                              <a:latin typeface="Cambria Math" panose="02040503050406030204" pitchFamily="18" charset="0"/>
                            </a:rPr>
                          </m:ctrlPr>
                        </m:fPr>
                        <m:num>
                          <m:sSub>
                            <m:sSubPr>
                              <m:ctrlPr>
                                <a:rPr lang="en-GB" b="1" i="1">
                                  <a:latin typeface="Cambria Math" panose="02040503050406030204" pitchFamily="18" charset="0"/>
                                </a:rPr>
                              </m:ctrlPr>
                            </m:sSubPr>
                            <m:e>
                              <m:acc>
                                <m:accPr>
                                  <m:chr m:val="̇"/>
                                  <m:ctrlPr>
                                    <a:rPr lang="en-GB" b="1" i="1">
                                      <a:latin typeface="Cambria Math" panose="02040503050406030204" pitchFamily="18" charset="0"/>
                                    </a:rPr>
                                  </m:ctrlPr>
                                </m:accPr>
                                <m:e>
                                  <m:r>
                                    <a:rPr lang="en-US" b="1" i="1">
                                      <a:latin typeface="Cambria Math" panose="02040503050406030204" pitchFamily="18" charset="0"/>
                                    </a:rPr>
                                    <m:t>𝑸</m:t>
                                  </m:r>
                                </m:e>
                              </m:acc>
                            </m:e>
                            <m:sub>
                              <m:r>
                                <a:rPr lang="en-US" b="1" i="1">
                                  <a:latin typeface="Cambria Math" panose="02040503050406030204" pitchFamily="18" charset="0"/>
                                </a:rPr>
                                <m:t>𝒄𝒐𝒏𝒅</m:t>
                              </m:r>
                              <m:r>
                                <a:rPr lang="en-US" b="1" i="1">
                                  <a:latin typeface="Cambria Math" panose="02040503050406030204" pitchFamily="18" charset="0"/>
                                </a:rPr>
                                <m:t>,</m:t>
                              </m:r>
                              <m:r>
                                <a:rPr lang="en-US" b="1" i="1">
                                  <a:latin typeface="Cambria Math" panose="02040503050406030204" pitchFamily="18" charset="0"/>
                                </a:rPr>
                                <m:t>𝐑𝐞𝐬𝐢𝐝𝐮𝐚𝐥</m:t>
                              </m:r>
                              <m:r>
                                <a:rPr lang="en-US" b="1">
                                  <a:latin typeface="Cambria Math" panose="02040503050406030204" pitchFamily="18" charset="0"/>
                                </a:rPr>
                                <m:t> </m:t>
                              </m:r>
                              <m:r>
                                <a:rPr lang="en-US" b="1" i="1">
                                  <a:latin typeface="Cambria Math" panose="02040503050406030204" pitchFamily="18" charset="0"/>
                                </a:rPr>
                                <m:t>𝐞𝐧𝐞𝐫𝐠𝐲</m:t>
                              </m:r>
                            </m:sub>
                          </m:sSub>
                        </m:num>
                        <m:den>
                          <m:sSub>
                            <m:sSubPr>
                              <m:ctrlPr>
                                <a:rPr lang="en-GB" b="1" i="1">
                                  <a:latin typeface="Cambria Math" panose="02040503050406030204" pitchFamily="18" charset="0"/>
                                </a:rPr>
                              </m:ctrlPr>
                            </m:sSubPr>
                            <m:e>
                              <m:acc>
                                <m:accPr>
                                  <m:chr m:val="̇"/>
                                  <m:ctrlPr>
                                    <a:rPr lang="en-GB" b="1" i="1">
                                      <a:latin typeface="Cambria Math" panose="02040503050406030204" pitchFamily="18" charset="0"/>
                                    </a:rPr>
                                  </m:ctrlPr>
                                </m:accPr>
                                <m:e>
                                  <m:r>
                                    <a:rPr lang="en-US" b="1" i="1">
                                      <a:latin typeface="Cambria Math" panose="02040503050406030204" pitchFamily="18" charset="0"/>
                                    </a:rPr>
                                    <m:t>𝑸</m:t>
                                  </m:r>
                                </m:e>
                              </m:acc>
                            </m:e>
                            <m:sub>
                              <m:r>
                                <a:rPr lang="en-US" b="1" i="1">
                                  <a:latin typeface="Cambria Math" panose="02040503050406030204" pitchFamily="18" charset="0"/>
                                </a:rPr>
                                <m:t>𝒄𝒐𝒏𝒅</m:t>
                              </m:r>
                              <m:r>
                                <a:rPr lang="en-US" b="1" i="1">
                                  <a:latin typeface="Cambria Math" panose="02040503050406030204" pitchFamily="18" charset="0"/>
                                </a:rPr>
                                <m:t>,</m:t>
                              </m:r>
                              <m:r>
                                <a:rPr lang="en-US" b="1" i="1">
                                  <a:latin typeface="Cambria Math" panose="02040503050406030204" pitchFamily="18" charset="0"/>
                                </a:rPr>
                                <m:t>𝒕𝒐𝒕𝒂𝒍</m:t>
                              </m:r>
                            </m:sub>
                          </m:sSub>
                        </m:den>
                      </m:f>
                      <m:r>
                        <a:rPr lang="en-US" b="1" i="1">
                          <a:latin typeface="Cambria Math" panose="02040503050406030204" pitchFamily="18" charset="0"/>
                        </a:rPr>
                        <m:t>=</m:t>
                      </m:r>
                      <m:f>
                        <m:fPr>
                          <m:ctrlPr>
                            <a:rPr lang="en-GB" b="1" i="1">
                              <a:latin typeface="Cambria Math" panose="02040503050406030204" pitchFamily="18" charset="0"/>
                            </a:rPr>
                          </m:ctrlPr>
                        </m:fPr>
                        <m:num>
                          <m:r>
                            <a:rPr lang="en-US" b="1" i="1">
                              <a:latin typeface="Cambria Math" panose="02040503050406030204" pitchFamily="18" charset="0"/>
                            </a:rPr>
                            <m:t>𝟖𝟐𝟓𝟖</m:t>
                          </m:r>
                        </m:num>
                        <m:den>
                          <m:r>
                            <a:rPr lang="en-US" b="1" i="1">
                              <a:latin typeface="Cambria Math" panose="02040503050406030204" pitchFamily="18" charset="0"/>
                            </a:rPr>
                            <m:t>𝟐𝟎𝟒𝟎𝟔</m:t>
                          </m:r>
                        </m:den>
                      </m:f>
                      <m:r>
                        <a:rPr lang="en-US" b="1" i="1">
                          <a:latin typeface="Cambria Math" panose="02040503050406030204" pitchFamily="18" charset="0"/>
                        </a:rPr>
                        <m:t>∗</m:t>
                      </m:r>
                      <m:r>
                        <a:rPr lang="en-US" b="1" i="1">
                          <a:latin typeface="Cambria Math" panose="02040503050406030204" pitchFamily="18" charset="0"/>
                        </a:rPr>
                        <m:t>𝟏𝟎𝟎</m:t>
                      </m:r>
                      <m:r>
                        <a:rPr lang="en-US" b="1" i="1">
                          <a:latin typeface="Cambria Math" panose="02040503050406030204" pitchFamily="18" charset="0"/>
                        </a:rPr>
                        <m:t>%⩰</m:t>
                      </m:r>
                      <m:r>
                        <a:rPr lang="en-GB" b="1" i="1" smtClean="0">
                          <a:latin typeface="Cambria Math" panose="02040503050406030204" pitchFamily="18" charset="0"/>
                        </a:rPr>
                        <m:t>𝟒𝟎</m:t>
                      </m:r>
                      <m:r>
                        <a:rPr lang="en-US" b="1" i="1">
                          <a:latin typeface="Cambria Math" panose="02040503050406030204" pitchFamily="18" charset="0"/>
                        </a:rPr>
                        <m:t>%</m:t>
                      </m:r>
                    </m:oMath>
                  </m:oMathPara>
                </a14:m>
                <a:endParaRPr lang="en-GB" dirty="0"/>
              </a:p>
              <a:p>
                <a:endParaRPr lang="en-GB" dirty="0"/>
              </a:p>
            </p:txBody>
          </p:sp>
        </mc:Choice>
        <mc:Fallback>
          <p:sp>
            <p:nvSpPr>
              <p:cNvPr id="2" name="TextBox 1"/>
              <p:cNvSpPr txBox="1">
                <a:spLocks noRot="1" noChangeAspect="1" noMove="1" noResize="1" noEditPoints="1" noAdjustHandles="1" noChangeArrowheads="1" noChangeShapeType="1" noTextEdit="1"/>
              </p:cNvSpPr>
              <p:nvPr/>
            </p:nvSpPr>
            <p:spPr>
              <a:xfrm>
                <a:off x="1842448" y="436728"/>
                <a:ext cx="8611737" cy="103541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752964" y="1783013"/>
                <a:ext cx="7816050" cy="4308167"/>
              </a:xfrm>
              <a:prstGeom prst="rect">
                <a:avLst/>
              </a:prstGeom>
            </p:spPr>
            <p:txBody>
              <a:bodyPr wrap="none">
                <a:spAutoFit/>
              </a:bodyPr>
              <a:lstStyle/>
              <a:p>
                <a:pPr>
                  <a:lnSpc>
                    <a:spcPct val="150000"/>
                  </a:lnSpc>
                  <a:spcAft>
                    <a:spcPts val="1000"/>
                  </a:spcAft>
                </a:pPr>
                <a:r>
                  <a:rPr lang="en-US" b="1" dirty="0" smtClean="0">
                    <a:latin typeface="Times New Roman" panose="02020603050405020304" pitchFamily="18" charset="0"/>
                    <a:ea typeface="Calibri" panose="020F0502020204030204" pitchFamily="34" charset="0"/>
                    <a:cs typeface="Arial" panose="020B0604020202020204" pitchFamily="34" charset="0"/>
                  </a:rPr>
                  <a:t>Heater heating time</a:t>
                </a:r>
                <a:endParaRPr lang="ar-JO" b="1" dirty="0" smtClean="0">
                  <a:latin typeface="Times New Roman" panose="02020603050405020304" pitchFamily="18" charset="0"/>
                  <a:ea typeface="Calibri" panose="020F0502020204030204" pitchFamily="34" charset="0"/>
                  <a:cs typeface="Arial" panose="020B0604020202020204" pitchFamily="34" charset="0"/>
                </a:endParaRPr>
              </a:p>
              <a:p>
                <a:r>
                  <a:rPr lang="en-US" sz="1600" dirty="0"/>
                  <a:t>The time required to raise the temperature of the wire from 20</a:t>
                </a:r>
                <a14:m>
                  <m:oMath xmlns:m="http://schemas.openxmlformats.org/officeDocument/2006/math">
                    <m:r>
                      <a:rPr lang="en-US" sz="1600">
                        <a:latin typeface="Cambria Math" panose="02040503050406030204" pitchFamily="18" charset="0"/>
                      </a:rPr>
                      <m:t>℃</m:t>
                    </m:r>
                  </m:oMath>
                </a14:m>
                <a:r>
                  <a:rPr lang="en-US" sz="1600" dirty="0"/>
                  <a:t> to 1200</a:t>
                </a:r>
                <a14:m>
                  <m:oMath xmlns:m="http://schemas.openxmlformats.org/officeDocument/2006/math">
                    <m:r>
                      <a:rPr lang="en-US" sz="1600">
                        <a:latin typeface="Cambria Math" panose="02040503050406030204" pitchFamily="18" charset="0"/>
                      </a:rPr>
                      <m:t>℃</m:t>
                    </m:r>
                  </m:oMath>
                </a14:m>
                <a:r>
                  <a:rPr lang="en-US" sz="1600" dirty="0"/>
                  <a:t>”</a:t>
                </a:r>
                <a:endParaRPr lang="en-GB" sz="1600" dirty="0"/>
              </a:p>
              <a:p>
                <a:r>
                  <a:rPr lang="en-US" sz="1600" dirty="0"/>
                  <a:t>Q=8258 </a:t>
                </a:r>
                <a:r>
                  <a:rPr lang="en-US" sz="1600" dirty="0" smtClean="0"/>
                  <a:t>watt</a:t>
                </a:r>
                <a:endParaRPr lang="ar-JO" sz="1600" dirty="0" smtClean="0"/>
              </a:p>
              <a:p>
                <a:r>
                  <a:rPr lang="en-US" sz="1600" dirty="0"/>
                  <a:t>Cubic area of </a:t>
                </a:r>
                <a:r>
                  <a:rPr lang="en-US" sz="1600" dirty="0" smtClean="0"/>
                  <a:t>the wire= </a:t>
                </a:r>
                <a:r>
                  <a:rPr lang="en-US" sz="1600" dirty="0"/>
                  <a:t>0.0314</a:t>
                </a:r>
                <a14:m>
                  <m:oMath xmlns:m="http://schemas.openxmlformats.org/officeDocument/2006/math">
                    <m:r>
                      <a:rPr lang="en-US" sz="1600" i="1">
                        <a:latin typeface="Cambria Math" panose="02040503050406030204" pitchFamily="18" charset="0"/>
                      </a:rPr>
                      <m:t>×</m:t>
                    </m:r>
                  </m:oMath>
                </a14:m>
                <a:r>
                  <a:rPr lang="en-US" sz="1600" dirty="0"/>
                  <a:t>11660 = 366.124</a:t>
                </a:r>
                <a14:m>
                  <m:oMath xmlns:m="http://schemas.openxmlformats.org/officeDocument/2006/math">
                    <m:sSup>
                      <m:sSupPr>
                        <m:ctrlPr>
                          <a:rPr lang="en-GB" sz="1600" i="1">
                            <a:latin typeface="Cambria Math" panose="02040503050406030204" pitchFamily="18" charset="0"/>
                          </a:rPr>
                        </m:ctrlPr>
                      </m:sSupPr>
                      <m:e>
                        <m:r>
                          <a:rPr lang="en-US" sz="1600" i="1">
                            <a:latin typeface="Cambria Math" panose="02040503050406030204" pitchFamily="18" charset="0"/>
                          </a:rPr>
                          <m:t>𝑐𝑚</m:t>
                        </m:r>
                      </m:e>
                      <m:sup>
                        <m:r>
                          <a:rPr lang="en-US" sz="1600" i="1">
                            <a:latin typeface="Cambria Math" panose="02040503050406030204" pitchFamily="18" charset="0"/>
                          </a:rPr>
                          <m:t>3</m:t>
                        </m:r>
                      </m:sup>
                    </m:sSup>
                  </m:oMath>
                </a14:m>
                <a:endParaRPr lang="en-US" sz="1600" dirty="0" smtClean="0"/>
              </a:p>
              <a:p>
                <a:r>
                  <a:rPr lang="en-US" sz="1600" dirty="0"/>
                  <a:t>density</a:t>
                </a:r>
                <a14:m>
                  <m:oMath xmlns:m="http://schemas.openxmlformats.org/officeDocument/2006/math">
                    <m:r>
                      <a:rPr lang="en-US" sz="1600" i="1">
                        <a:latin typeface="Cambria Math" panose="02040503050406030204" pitchFamily="18" charset="0"/>
                      </a:rPr>
                      <m:t>×</m:t>
                    </m:r>
                  </m:oMath>
                </a14:m>
                <a:r>
                  <a:rPr lang="en-US" sz="1600" dirty="0"/>
                  <a:t>Cubic area</a:t>
                </a:r>
                <a:r>
                  <a:rPr lang="en-US" sz="1600" dirty="0" smtClean="0"/>
                  <a:t>= </a:t>
                </a:r>
                <a:r>
                  <a:rPr lang="en-US" sz="1600" dirty="0"/>
                  <a:t>7.1(grams / </a:t>
                </a:r>
                <a14:m>
                  <m:oMath xmlns:m="http://schemas.openxmlformats.org/officeDocument/2006/math">
                    <m:sSup>
                      <m:sSupPr>
                        <m:ctrlPr>
                          <a:rPr lang="en-GB" sz="1600" i="1">
                            <a:latin typeface="Cambria Math" panose="02040503050406030204" pitchFamily="18" charset="0"/>
                          </a:rPr>
                        </m:ctrlPr>
                      </m:sSupPr>
                      <m:e>
                        <m:r>
                          <a:rPr lang="en-US" sz="1600" i="1">
                            <a:latin typeface="Cambria Math" panose="02040503050406030204" pitchFamily="18" charset="0"/>
                          </a:rPr>
                          <m:t>𝑐𝑚</m:t>
                        </m:r>
                      </m:e>
                      <m:sup>
                        <m:r>
                          <a:rPr lang="en-US" sz="1600" i="1">
                            <a:latin typeface="Cambria Math" panose="02040503050406030204" pitchFamily="18" charset="0"/>
                          </a:rPr>
                          <m:t>3</m:t>
                        </m:r>
                      </m:sup>
                    </m:sSup>
                    <m:r>
                      <a:rPr lang="en-US" sz="1600" i="1">
                        <a:latin typeface="Cambria Math" panose="02040503050406030204" pitchFamily="18" charset="0"/>
                      </a:rPr>
                      <m:t>)×</m:t>
                    </m:r>
                  </m:oMath>
                </a14:m>
                <a:r>
                  <a:rPr lang="en-US" sz="1600" dirty="0"/>
                  <a:t>336.124</a:t>
                </a:r>
                <a14:m>
                  <m:oMath xmlns:m="http://schemas.openxmlformats.org/officeDocument/2006/math">
                    <m:sSup>
                      <m:sSupPr>
                        <m:ctrlPr>
                          <a:rPr lang="en-GB" sz="1600" i="1">
                            <a:latin typeface="Cambria Math" panose="02040503050406030204" pitchFamily="18" charset="0"/>
                          </a:rPr>
                        </m:ctrlPr>
                      </m:sSupPr>
                      <m:e>
                        <m:r>
                          <a:rPr lang="en-US" sz="1600" i="1">
                            <a:latin typeface="Cambria Math" panose="02040503050406030204" pitchFamily="18" charset="0"/>
                          </a:rPr>
                          <m:t>(</m:t>
                        </m:r>
                        <m:r>
                          <a:rPr lang="en-US" sz="1600" i="1">
                            <a:latin typeface="Cambria Math" panose="02040503050406030204" pitchFamily="18" charset="0"/>
                          </a:rPr>
                          <m:t>𝑐𝑚</m:t>
                        </m:r>
                      </m:e>
                      <m:sup>
                        <m:r>
                          <a:rPr lang="en-US" sz="1600" i="1">
                            <a:latin typeface="Cambria Math" panose="02040503050406030204" pitchFamily="18" charset="0"/>
                          </a:rPr>
                          <m:t>3</m:t>
                        </m:r>
                      </m:sup>
                    </m:sSup>
                    <m:r>
                      <a:rPr lang="en-US" sz="1600" i="1">
                        <a:latin typeface="Cambria Math" panose="02040503050406030204" pitchFamily="18" charset="0"/>
                      </a:rPr>
                      <m:t>)</m:t>
                    </m:r>
                  </m:oMath>
                </a14:m>
                <a:r>
                  <a:rPr lang="en-US" sz="1600" dirty="0"/>
                  <a:t> = 2600 </a:t>
                </a:r>
                <a:r>
                  <a:rPr lang="en-US" sz="1600" dirty="0" smtClean="0"/>
                  <a:t>grams=2.6kg</a:t>
                </a:r>
              </a:p>
              <a:p>
                <a:r>
                  <a:rPr lang="en-US" sz="1600" dirty="0" smtClean="0"/>
                  <a:t>Wight  </a:t>
                </a:r>
                <a14:m>
                  <m:oMath xmlns:m="http://schemas.openxmlformats.org/officeDocument/2006/math">
                    <m:r>
                      <a:rPr lang="en-US" sz="1600" i="1">
                        <a:latin typeface="Cambria Math" panose="02040503050406030204" pitchFamily="18" charset="0"/>
                      </a:rPr>
                      <m:t>×</m:t>
                    </m:r>
                  </m:oMath>
                </a14:m>
                <a:r>
                  <a:rPr lang="en-US" sz="1600" dirty="0"/>
                  <a:t>specific heat </a:t>
                </a:r>
                <a:r>
                  <a:rPr lang="en-US" sz="1600" dirty="0" smtClean="0"/>
                  <a:t>=</a:t>
                </a:r>
                <a:r>
                  <a:rPr lang="en-US" sz="1600" dirty="0"/>
                  <a:t>2.6</a:t>
                </a:r>
                <a14:m>
                  <m:oMath xmlns:m="http://schemas.openxmlformats.org/officeDocument/2006/math">
                    <m:r>
                      <a:rPr lang="en-US" sz="1600" i="1">
                        <a:latin typeface="Cambria Math" panose="02040503050406030204" pitchFamily="18" charset="0"/>
                      </a:rPr>
                      <m:t>(</m:t>
                    </m:r>
                    <m:r>
                      <a:rPr lang="en-US" sz="1600" i="1">
                        <a:latin typeface="Cambria Math" panose="02040503050406030204" pitchFamily="18" charset="0"/>
                      </a:rPr>
                      <m:t>𝑘𝑔</m:t>
                    </m:r>
                    <m:r>
                      <a:rPr lang="en-US" sz="1600" i="1">
                        <a:latin typeface="Cambria Math" panose="02040503050406030204" pitchFamily="18" charset="0"/>
                      </a:rPr>
                      <m:t>)×</m:t>
                    </m:r>
                  </m:oMath>
                </a14:m>
                <a:r>
                  <a:rPr lang="ar-SA" sz="1600" dirty="0"/>
                  <a:t>740</a:t>
                </a:r>
                <a:r>
                  <a:rPr lang="en-US" sz="1600" dirty="0"/>
                  <a:t>(joules / kg.</a:t>
                </a:r>
                <a14:m>
                  <m:oMath xmlns:m="http://schemas.openxmlformats.org/officeDocument/2006/math">
                    <m:r>
                      <a:rPr lang="en-US" sz="1600" i="1">
                        <a:latin typeface="Cambria Math" panose="02040503050406030204" pitchFamily="18" charset="0"/>
                      </a:rPr>
                      <m:t>℃</m:t>
                    </m:r>
                  </m:oMath>
                </a14:m>
                <a:r>
                  <a:rPr lang="en-US" sz="1600" dirty="0"/>
                  <a:t>) = 1924 (J/</a:t>
                </a:r>
                <a14:m>
                  <m:oMath xmlns:m="http://schemas.openxmlformats.org/officeDocument/2006/math">
                    <m:r>
                      <a:rPr lang="en-US" sz="1600" i="1">
                        <a:latin typeface="Cambria Math" panose="02040503050406030204" pitchFamily="18" charset="0"/>
                      </a:rPr>
                      <m:t>𝐾</m:t>
                    </m:r>
                  </m:oMath>
                </a14:m>
                <a:r>
                  <a:rPr lang="en-US" sz="1600" dirty="0" smtClean="0"/>
                  <a:t>)</a:t>
                </a:r>
              </a:p>
              <a:p>
                <a:endParaRPr lang="en-GB" sz="1600" dirty="0"/>
              </a:p>
              <a:p>
                <a:r>
                  <a:rPr lang="en-US" sz="1600" dirty="0" smtClean="0"/>
                  <a:t> </a:t>
                </a:r>
                <a:endParaRPr lang="en-GB" sz="1600" dirty="0"/>
              </a:p>
              <a:p>
                <a:pPr/>
                <a14:m>
                  <m:oMathPara xmlns:m="http://schemas.openxmlformats.org/officeDocument/2006/math">
                    <m:oMathParaPr>
                      <m:jc m:val="centerGroup"/>
                    </m:oMathParaPr>
                    <m:oMath xmlns:m="http://schemas.openxmlformats.org/officeDocument/2006/math">
                      <m:f>
                        <m:fPr>
                          <m:ctrlPr>
                            <a:rPr lang="en-GB" sz="1600" b="1" i="1">
                              <a:latin typeface="Cambria Math" panose="02040503050406030204" pitchFamily="18" charset="0"/>
                            </a:rPr>
                          </m:ctrlPr>
                        </m:fPr>
                        <m:num>
                          <m:r>
                            <a:rPr lang="en-US" sz="1600" b="1" i="1">
                              <a:latin typeface="Cambria Math" panose="02040503050406030204" pitchFamily="18" charset="0"/>
                            </a:rPr>
                            <m:t>𝑸</m:t>
                          </m:r>
                        </m:num>
                        <m:den>
                          <m:r>
                            <a:rPr lang="en-US" sz="1600" b="1" i="1">
                              <a:latin typeface="Cambria Math" panose="02040503050406030204" pitchFamily="18" charset="0"/>
                            </a:rPr>
                            <m:t>𝑬𝒏𝒆𝒓𝒈𝒚</m:t>
                          </m:r>
                          <m:r>
                            <a:rPr lang="en-US" sz="1600" b="1" i="1">
                              <a:latin typeface="Cambria Math" panose="02040503050406030204" pitchFamily="18" charset="0"/>
                            </a:rPr>
                            <m:t> </m:t>
                          </m:r>
                          <m:r>
                            <a:rPr lang="en-US" sz="1600" b="1" i="1">
                              <a:latin typeface="Cambria Math" panose="02040503050406030204" pitchFamily="18" charset="0"/>
                            </a:rPr>
                            <m:t>𝒓𝒆𝒒𝒖𝒊𝒓𝒆𝒅</m:t>
                          </m:r>
                        </m:den>
                      </m:f>
                      <m:r>
                        <a:rPr lang="en-US" sz="1600" b="1" i="1">
                          <a:latin typeface="Cambria Math" panose="02040503050406030204" pitchFamily="18" charset="0"/>
                        </a:rPr>
                        <m:t>=</m:t>
                      </m:r>
                      <m:f>
                        <m:fPr>
                          <m:ctrlPr>
                            <a:rPr lang="en-GB" sz="1600" b="1" i="1">
                              <a:latin typeface="Cambria Math" panose="02040503050406030204" pitchFamily="18" charset="0"/>
                            </a:rPr>
                          </m:ctrlPr>
                        </m:fPr>
                        <m:num>
                          <m:r>
                            <a:rPr lang="en-US" sz="1600" b="1" i="1">
                              <a:latin typeface="Cambria Math" panose="02040503050406030204" pitchFamily="18" charset="0"/>
                            </a:rPr>
                            <m:t>𝑷</m:t>
                          </m:r>
                          <m:r>
                            <a:rPr lang="en-US" sz="1600" b="1" i="1">
                              <a:latin typeface="Cambria Math" panose="02040503050406030204" pitchFamily="18" charset="0"/>
                            </a:rPr>
                            <m:t>(</m:t>
                          </m:r>
                          <m:f>
                            <m:fPr>
                              <m:ctrlPr>
                                <a:rPr lang="en-GB" sz="1600" b="1" i="1">
                                  <a:latin typeface="Cambria Math" panose="02040503050406030204" pitchFamily="18" charset="0"/>
                                </a:rPr>
                              </m:ctrlPr>
                            </m:fPr>
                            <m:num>
                              <m:r>
                                <a:rPr lang="en-US" sz="1600" b="1" i="1">
                                  <a:latin typeface="Cambria Math" panose="02040503050406030204" pitchFamily="18" charset="0"/>
                                </a:rPr>
                                <m:t>𝑱</m:t>
                              </m:r>
                            </m:num>
                            <m:den>
                              <m:r>
                                <a:rPr lang="en-US" sz="1600" b="1" i="1">
                                  <a:latin typeface="Cambria Math" panose="02040503050406030204" pitchFamily="18" charset="0"/>
                                </a:rPr>
                                <m:t>𝒔𝒆𝒄</m:t>
                              </m:r>
                            </m:den>
                          </m:f>
                          <m:r>
                            <a:rPr lang="en-US" sz="1600" b="1" i="1">
                              <a:latin typeface="Cambria Math" panose="02040503050406030204" pitchFamily="18" charset="0"/>
                            </a:rPr>
                            <m:t>)</m:t>
                          </m:r>
                        </m:num>
                        <m:den>
                          <m:r>
                            <a:rPr lang="en-US" sz="1600" b="1" i="1">
                              <a:latin typeface="Cambria Math" panose="02040503050406030204" pitchFamily="18" charset="0"/>
                            </a:rPr>
                            <m:t>𝐄𝐧𝐞𝐫𝐠𝐲</m:t>
                          </m:r>
                          <m:r>
                            <a:rPr lang="en-US" sz="1600" b="1">
                              <a:latin typeface="Cambria Math" panose="02040503050406030204" pitchFamily="18" charset="0"/>
                            </a:rPr>
                            <m:t> </m:t>
                          </m:r>
                          <m:r>
                            <a:rPr lang="en-US" sz="1600" b="1" i="1">
                              <a:latin typeface="Cambria Math" panose="02040503050406030204" pitchFamily="18" charset="0"/>
                            </a:rPr>
                            <m:t>𝐫𝐞𝐪𝐮𝐢𝐫𝐞𝐝</m:t>
                          </m:r>
                          <m:f>
                            <m:fPr>
                              <m:ctrlPr>
                                <a:rPr lang="en-GB" sz="1600" b="1" i="1">
                                  <a:latin typeface="Cambria Math" panose="02040503050406030204" pitchFamily="18" charset="0"/>
                                </a:rPr>
                              </m:ctrlPr>
                            </m:fPr>
                            <m:num>
                              <m:r>
                                <a:rPr lang="en-US" sz="1600" b="1" i="1">
                                  <a:latin typeface="Cambria Math" panose="02040503050406030204" pitchFamily="18" charset="0"/>
                                </a:rPr>
                                <m:t>𝐉</m:t>
                              </m:r>
                            </m:num>
                            <m:den>
                              <m:r>
                                <a:rPr lang="en-US" sz="1600" b="1" i="1">
                                  <a:latin typeface="Cambria Math" panose="02040503050406030204" pitchFamily="18" charset="0"/>
                                </a:rPr>
                                <m:t>𝑲</m:t>
                              </m:r>
                            </m:den>
                          </m:f>
                        </m:den>
                      </m:f>
                      <m:r>
                        <a:rPr lang="en-US" sz="1600" b="1" i="1">
                          <a:latin typeface="Cambria Math" panose="02040503050406030204" pitchFamily="18" charset="0"/>
                        </a:rPr>
                        <m:t>=</m:t>
                      </m:r>
                      <m:f>
                        <m:fPr>
                          <m:ctrlPr>
                            <a:rPr lang="en-GB" sz="1600" b="1" i="1">
                              <a:latin typeface="Cambria Math" panose="02040503050406030204" pitchFamily="18" charset="0"/>
                            </a:rPr>
                          </m:ctrlPr>
                        </m:fPr>
                        <m:num>
                          <m:r>
                            <a:rPr lang="en-US" sz="1600" b="1" i="1">
                              <a:latin typeface="Cambria Math" panose="02040503050406030204" pitchFamily="18" charset="0"/>
                            </a:rPr>
                            <m:t>𝟐𝟎𝟕𝟑𝟑</m:t>
                          </m:r>
                        </m:num>
                        <m:den>
                          <m:r>
                            <a:rPr lang="en-US" sz="1600" b="1" i="1">
                              <a:latin typeface="Cambria Math" panose="02040503050406030204" pitchFamily="18" charset="0"/>
                            </a:rPr>
                            <m:t>𝟏𝟗𝟐𝟒</m:t>
                          </m:r>
                          <m:f>
                            <m:fPr>
                              <m:ctrlPr>
                                <a:rPr lang="en-GB" sz="1600" b="1" i="1">
                                  <a:latin typeface="Cambria Math" panose="02040503050406030204" pitchFamily="18" charset="0"/>
                                </a:rPr>
                              </m:ctrlPr>
                            </m:fPr>
                            <m:num>
                              <m:r>
                                <a:rPr lang="en-US" sz="1600" b="1" i="1">
                                  <a:latin typeface="Cambria Math" panose="02040503050406030204" pitchFamily="18" charset="0"/>
                                </a:rPr>
                                <m:t>𝐉</m:t>
                              </m:r>
                            </m:num>
                            <m:den>
                              <m:r>
                                <a:rPr lang="en-US" sz="1600" b="1" i="1">
                                  <a:latin typeface="Cambria Math" panose="02040503050406030204" pitchFamily="18" charset="0"/>
                                </a:rPr>
                                <m:t>𝑲</m:t>
                              </m:r>
                            </m:den>
                          </m:f>
                        </m:den>
                      </m:f>
                      <m:r>
                        <a:rPr lang="en-US" sz="1600" b="1" i="1">
                          <a:latin typeface="Cambria Math" panose="02040503050406030204" pitchFamily="18" charset="0"/>
                        </a:rPr>
                        <m:t>=</m:t>
                      </m:r>
                      <m:r>
                        <a:rPr lang="en-US" sz="1600" b="1" i="1">
                          <a:latin typeface="Cambria Math" panose="02040503050406030204" pitchFamily="18" charset="0"/>
                        </a:rPr>
                        <m:t>𝟏𝟎</m:t>
                      </m:r>
                      <m:r>
                        <a:rPr lang="en-US" sz="1600" b="1" i="1">
                          <a:latin typeface="Cambria Math" panose="02040503050406030204" pitchFamily="18" charset="0"/>
                        </a:rPr>
                        <m:t>.</m:t>
                      </m:r>
                      <m:r>
                        <a:rPr lang="en-US" sz="1600" b="1" i="1">
                          <a:latin typeface="Cambria Math" panose="02040503050406030204" pitchFamily="18" charset="0"/>
                        </a:rPr>
                        <m:t>𝟕𝟕𝟔</m:t>
                      </m:r>
                      <m:r>
                        <a:rPr lang="en-US" sz="1600" b="1" i="1">
                          <a:latin typeface="Cambria Math" panose="02040503050406030204" pitchFamily="18" charset="0"/>
                        </a:rPr>
                        <m:t> </m:t>
                      </m:r>
                      <m:f>
                        <m:fPr>
                          <m:ctrlPr>
                            <a:rPr lang="en-GB" sz="1600" b="1" i="1">
                              <a:latin typeface="Cambria Math" panose="02040503050406030204" pitchFamily="18" charset="0"/>
                            </a:rPr>
                          </m:ctrlPr>
                        </m:fPr>
                        <m:num>
                          <m:r>
                            <a:rPr lang="en-US" sz="1600" b="1" i="1">
                              <a:latin typeface="Cambria Math" panose="02040503050406030204" pitchFamily="18" charset="0"/>
                            </a:rPr>
                            <m:t>𝑲</m:t>
                          </m:r>
                        </m:num>
                        <m:den>
                          <m:r>
                            <a:rPr lang="en-US" sz="1600" b="1" i="1">
                              <a:latin typeface="Cambria Math" panose="02040503050406030204" pitchFamily="18" charset="0"/>
                            </a:rPr>
                            <m:t>𝒔𝒆𝒄</m:t>
                          </m:r>
                        </m:den>
                      </m:f>
                      <m:r>
                        <a:rPr lang="en-US" sz="1600" b="1" i="1">
                          <a:latin typeface="Cambria Math" panose="02040503050406030204" pitchFamily="18" charset="0"/>
                        </a:rPr>
                        <m:t>=</m:t>
                      </m:r>
                      <m:r>
                        <a:rPr lang="en-US" sz="1600" b="1" i="1">
                          <a:latin typeface="Cambria Math" panose="02040503050406030204" pitchFamily="18" charset="0"/>
                        </a:rPr>
                        <m:t>𝟔𝟒𝟔</m:t>
                      </m:r>
                      <m:r>
                        <a:rPr lang="en-US" sz="1600" b="1" i="1">
                          <a:latin typeface="Cambria Math" panose="02040503050406030204" pitchFamily="18" charset="0"/>
                        </a:rPr>
                        <m:t>.</m:t>
                      </m:r>
                      <m:r>
                        <a:rPr lang="en-US" sz="1600" b="1" i="1">
                          <a:latin typeface="Cambria Math" panose="02040503050406030204" pitchFamily="18" charset="0"/>
                        </a:rPr>
                        <m:t>𝟒𝟓</m:t>
                      </m:r>
                      <m:f>
                        <m:fPr>
                          <m:ctrlPr>
                            <a:rPr lang="en-GB" sz="1600" b="1" i="1">
                              <a:latin typeface="Cambria Math" panose="02040503050406030204" pitchFamily="18" charset="0"/>
                            </a:rPr>
                          </m:ctrlPr>
                        </m:fPr>
                        <m:num>
                          <m:r>
                            <a:rPr lang="en-US" sz="1600" b="1" i="1">
                              <a:latin typeface="Cambria Math" panose="02040503050406030204" pitchFamily="18" charset="0"/>
                            </a:rPr>
                            <m:t>𝑲</m:t>
                          </m:r>
                        </m:num>
                        <m:den>
                          <m:r>
                            <a:rPr lang="en-US" sz="1600" b="1" i="1">
                              <a:latin typeface="Cambria Math" panose="02040503050406030204" pitchFamily="18" charset="0"/>
                            </a:rPr>
                            <m:t>𝒎𝒊𝒏</m:t>
                          </m:r>
                        </m:den>
                      </m:f>
                    </m:oMath>
                  </m:oMathPara>
                </a14:m>
                <a:endParaRPr lang="en-GB" sz="1600" dirty="0" smtClean="0"/>
              </a:p>
              <a:p>
                <a:r>
                  <a:rPr lang="en-US" sz="1600" b="1" dirty="0"/>
                  <a:t>Time =</a:t>
                </a:r>
                <a14:m>
                  <m:oMath xmlns:m="http://schemas.openxmlformats.org/officeDocument/2006/math">
                    <m:f>
                      <m:fPr>
                        <m:ctrlPr>
                          <a:rPr lang="en-GB" sz="1600" b="1" i="1">
                            <a:latin typeface="Cambria Math" panose="02040503050406030204" pitchFamily="18" charset="0"/>
                          </a:rPr>
                        </m:ctrlPr>
                      </m:fPr>
                      <m:num>
                        <m:r>
                          <a:rPr lang="en-US" sz="1600" b="1" i="1">
                            <a:latin typeface="Cambria Math" panose="02040503050406030204" pitchFamily="18" charset="0"/>
                          </a:rPr>
                          <m:t>𝟏𝟒𝟕𝟑</m:t>
                        </m:r>
                        <m:r>
                          <a:rPr lang="en-US" sz="1600" b="1" i="1">
                            <a:latin typeface="Cambria Math" panose="02040503050406030204" pitchFamily="18" charset="0"/>
                          </a:rPr>
                          <m:t>℃</m:t>
                        </m:r>
                      </m:num>
                      <m:den>
                        <m:r>
                          <a:rPr lang="en-US" sz="1600" b="1" i="1">
                            <a:latin typeface="Cambria Math" panose="02040503050406030204" pitchFamily="18" charset="0"/>
                          </a:rPr>
                          <m:t>𝟔𝟒𝟔</m:t>
                        </m:r>
                        <m:r>
                          <a:rPr lang="en-US" sz="1600" b="1" i="1">
                            <a:latin typeface="Cambria Math" panose="02040503050406030204" pitchFamily="18" charset="0"/>
                          </a:rPr>
                          <m:t>.</m:t>
                        </m:r>
                        <m:r>
                          <a:rPr lang="en-US" sz="1600" b="1" i="1">
                            <a:latin typeface="Cambria Math" panose="02040503050406030204" pitchFamily="18" charset="0"/>
                          </a:rPr>
                          <m:t>𝟒𝟓</m:t>
                        </m:r>
                        <m:r>
                          <a:rPr lang="en-US" sz="1600" b="1" i="1">
                            <a:latin typeface="Cambria Math" panose="02040503050406030204" pitchFamily="18" charset="0"/>
                          </a:rPr>
                          <m:t>∗</m:t>
                        </m:r>
                        <m:f>
                          <m:fPr>
                            <m:ctrlPr>
                              <a:rPr lang="en-GB" sz="1600" b="1" i="1">
                                <a:latin typeface="Cambria Math" panose="02040503050406030204" pitchFamily="18" charset="0"/>
                              </a:rPr>
                            </m:ctrlPr>
                          </m:fPr>
                          <m:num>
                            <m:r>
                              <a:rPr lang="en-US" sz="1600" b="1" i="1">
                                <a:latin typeface="Cambria Math" panose="02040503050406030204" pitchFamily="18" charset="0"/>
                              </a:rPr>
                              <m:t>𝑲</m:t>
                            </m:r>
                          </m:num>
                          <m:den>
                            <m:r>
                              <a:rPr lang="en-US" sz="1600" b="1" i="1">
                                <a:latin typeface="Cambria Math" panose="02040503050406030204" pitchFamily="18" charset="0"/>
                              </a:rPr>
                              <m:t>𝒎𝒊𝒏</m:t>
                            </m:r>
                          </m:den>
                        </m:f>
                      </m:den>
                    </m:f>
                    <m:r>
                      <a:rPr lang="en-US" sz="1600" b="1" i="1">
                        <a:latin typeface="Cambria Math" panose="02040503050406030204" pitchFamily="18" charset="0"/>
                      </a:rPr>
                      <m:t>=</m:t>
                    </m:r>
                    <m:r>
                      <a:rPr lang="en-US" sz="1600" b="1" i="1">
                        <a:latin typeface="Cambria Math" panose="02040503050406030204" pitchFamily="18" charset="0"/>
                      </a:rPr>
                      <m:t>𝟐</m:t>
                    </m:r>
                    <m:r>
                      <a:rPr lang="en-US" sz="1600" b="1" i="1">
                        <a:latin typeface="Cambria Math" panose="02040503050406030204" pitchFamily="18" charset="0"/>
                      </a:rPr>
                      <m:t>.</m:t>
                    </m:r>
                    <m:r>
                      <a:rPr lang="en-US" sz="1600" b="1" i="1">
                        <a:latin typeface="Cambria Math" panose="02040503050406030204" pitchFamily="18" charset="0"/>
                      </a:rPr>
                      <m:t>𝟐𝟕𝟖</m:t>
                    </m:r>
                    <m:r>
                      <a:rPr lang="en-US" sz="1600" b="1" i="1">
                        <a:latin typeface="Cambria Math" panose="02040503050406030204" pitchFamily="18" charset="0"/>
                      </a:rPr>
                      <m:t> </m:t>
                    </m:r>
                    <m:r>
                      <a:rPr lang="en-US" sz="1600" b="1" i="1">
                        <a:latin typeface="Cambria Math" panose="02040503050406030204" pitchFamily="18" charset="0"/>
                      </a:rPr>
                      <m:t>𝒎𝒊𝒏</m:t>
                    </m:r>
                  </m:oMath>
                </a14:m>
                <a:endParaRPr lang="en-GB" sz="1600" dirty="0"/>
              </a:p>
              <a:p>
                <a:endParaRPr lang="en-GB" sz="1600" dirty="0"/>
              </a:p>
              <a:p>
                <a:pPr>
                  <a:lnSpc>
                    <a:spcPct val="150000"/>
                  </a:lnSpc>
                  <a:spcAft>
                    <a:spcPts val="1000"/>
                  </a:spcAft>
                </a:pP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752964" y="1783013"/>
                <a:ext cx="7816050" cy="4308167"/>
              </a:xfrm>
              <a:prstGeom prst="rect">
                <a:avLst/>
              </a:prstGeom>
              <a:blipFill rotWithShape="0">
                <a:blip r:embed="rId3"/>
                <a:stretch>
                  <a:fillRect l="-702"/>
                </a:stretch>
              </a:blipFill>
            </p:spPr>
            <p:txBody>
              <a:bodyPr/>
              <a:lstStyle/>
              <a:p>
                <a:r>
                  <a:rPr lang="en-GB">
                    <a:noFill/>
                  </a:rPr>
                  <a:t> </a:t>
                </a:r>
              </a:p>
            </p:txBody>
          </p:sp>
        </mc:Fallback>
      </mc:AlternateContent>
      <p:pic>
        <p:nvPicPr>
          <p:cNvPr id="8194" name="Picture 2" descr="لا يتوفر وصف."/>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72133" y="1227929"/>
            <a:ext cx="3164104" cy="5418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4107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706019" y="1538363"/>
                <a:ext cx="6936727" cy="3431004"/>
              </a:xfrm>
              <a:prstGeom prst="rect">
                <a:avLst/>
              </a:prstGeom>
            </p:spPr>
            <p:txBody>
              <a:bodyPr wrap="square">
                <a:spAutoFit/>
              </a:bodyPr>
              <a:lstStyle/>
              <a:p>
                <a:r>
                  <a:rPr lang="en-US" dirty="0" smtClean="0">
                    <a:latin typeface="Times New Roman" panose="02020603050405020304" pitchFamily="18" charset="0"/>
                    <a:ea typeface="Calibri" panose="020F0502020204030204" pitchFamily="34" charset="0"/>
                  </a:rPr>
                  <a:t>Mass of air in the Furnas =</a:t>
                </a:r>
                <a14:m>
                  <m:oMath xmlns:m="http://schemas.openxmlformats.org/officeDocument/2006/math">
                    <m:r>
                      <a:rPr lang="en-US" i="1">
                        <a:latin typeface="Cambria Math" panose="02040503050406030204" pitchFamily="18" charset="0"/>
                      </a:rPr>
                      <m:t>55</m:t>
                    </m:r>
                    <m:r>
                      <a:rPr lang="en-US" i="1">
                        <a:latin typeface="Cambria Math" panose="02040503050406030204" pitchFamily="18" charset="0"/>
                      </a:rPr>
                      <m:t>.</m:t>
                    </m:r>
                    <m:r>
                      <a:rPr lang="en-US" i="1">
                        <a:latin typeface="Cambria Math" panose="02040503050406030204" pitchFamily="18" charset="0"/>
                      </a:rPr>
                      <m:t>5</m:t>
                    </m:r>
                    <m:d>
                      <m:dPr>
                        <m:ctrlPr>
                          <a:rPr lang="en-US" i="1">
                            <a:latin typeface="Cambria Math" panose="02040503050406030204" pitchFamily="18" charset="0"/>
                          </a:rPr>
                        </m:ctrlPr>
                      </m:dPr>
                      <m:e>
                        <m:r>
                          <a:rPr lang="en-US" i="1">
                            <a:latin typeface="Cambria Math" panose="02040503050406030204" pitchFamily="18" charset="0"/>
                          </a:rPr>
                          <m:t>𝑔</m:t>
                        </m:r>
                      </m:e>
                    </m:d>
                  </m:oMath>
                </a14:m>
                <a:endParaRPr lang="en-US" dirty="0" smtClean="0">
                  <a:latin typeface="Times New Roman" panose="02020603050405020304" pitchFamily="18" charset="0"/>
                </a:endParaRPr>
              </a:p>
              <a:p>
                <a:r>
                  <a:rPr lang="en-US" dirty="0"/>
                  <a:t>0.055</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𝑘𝑔</m:t>
                    </m:r>
                    <m:r>
                      <a:rPr lang="en-US" i="1">
                        <a:latin typeface="Cambria Math" panose="02040503050406030204" pitchFamily="18" charset="0"/>
                      </a:rPr>
                      <m:t>)×</m:t>
                    </m:r>
                  </m:oMath>
                </a14:m>
                <a:r>
                  <a:rPr lang="en-US" dirty="0"/>
                  <a:t>497.5 (</a:t>
                </a:r>
                <a:r>
                  <a:rPr lang="en-US" dirty="0" err="1"/>
                  <a:t>Kjoules</a:t>
                </a:r>
                <a:r>
                  <a:rPr lang="en-US" dirty="0"/>
                  <a:t> / kg.</a:t>
                </a:r>
                <a14:m>
                  <m:oMath xmlns:m="http://schemas.openxmlformats.org/officeDocument/2006/math">
                    <m:r>
                      <a:rPr lang="en-US" i="1">
                        <a:latin typeface="Cambria Math" panose="02040503050406030204" pitchFamily="18" charset="0"/>
                      </a:rPr>
                      <m:t>℃</m:t>
                    </m:r>
                  </m:oMath>
                </a14:m>
                <a:r>
                  <a:rPr lang="en-US" dirty="0"/>
                  <a:t>) = 27361 (J/</a:t>
                </a:r>
                <a14:m>
                  <m:oMath xmlns:m="http://schemas.openxmlformats.org/officeDocument/2006/math">
                    <m:r>
                      <a:rPr lang="en-US" i="1">
                        <a:latin typeface="Cambria Math" panose="02040503050406030204" pitchFamily="18" charset="0"/>
                      </a:rPr>
                      <m:t>𝐾</m:t>
                    </m:r>
                  </m:oMath>
                </a14:m>
                <a:r>
                  <a:rPr lang="en-US" dirty="0"/>
                  <a:t>)</a:t>
                </a:r>
                <a:endParaRPr lang="en-GB" dirty="0"/>
              </a:p>
              <a:p>
                <a:pPr/>
                <a14:m>
                  <m:oMathPara xmlns:m="http://schemas.openxmlformats.org/officeDocument/2006/math">
                    <m:oMathParaPr>
                      <m:jc m:val="centerGroup"/>
                    </m:oMathParaPr>
                    <m:oMath xmlns:m="http://schemas.openxmlformats.org/officeDocument/2006/math">
                      <m:f>
                        <m:fPr>
                          <m:ctrlPr>
                            <a:rPr lang="en-GB" b="1" i="1">
                              <a:latin typeface="Cambria Math" panose="02040503050406030204" pitchFamily="18" charset="0"/>
                            </a:rPr>
                          </m:ctrlPr>
                        </m:fPr>
                        <m:num>
                          <m:r>
                            <a:rPr lang="en-US" b="1" i="1">
                              <a:latin typeface="Cambria Math" panose="02040503050406030204" pitchFamily="18" charset="0"/>
                            </a:rPr>
                            <m:t>𝑷𝒐𝒘𝒆𝒓</m:t>
                          </m:r>
                        </m:num>
                        <m:den>
                          <m:r>
                            <a:rPr lang="en-US" b="1" i="1">
                              <a:latin typeface="Cambria Math" panose="02040503050406030204" pitchFamily="18" charset="0"/>
                            </a:rPr>
                            <m:t>𝑬𝒏𝒆𝒓𝒈𝒚</m:t>
                          </m:r>
                          <m:r>
                            <a:rPr lang="en-US" b="1" i="1">
                              <a:latin typeface="Cambria Math" panose="02040503050406030204" pitchFamily="18" charset="0"/>
                            </a:rPr>
                            <m:t> </m:t>
                          </m:r>
                          <m:r>
                            <a:rPr lang="en-US" b="1" i="1">
                              <a:latin typeface="Cambria Math" panose="02040503050406030204" pitchFamily="18" charset="0"/>
                            </a:rPr>
                            <m:t>𝒓𝒆𝒒𝒖𝒊𝒓𝒆𝒅</m:t>
                          </m:r>
                        </m:den>
                      </m:f>
                      <m:r>
                        <a:rPr lang="en-US" b="1" i="1">
                          <a:latin typeface="Cambria Math" panose="02040503050406030204" pitchFamily="18" charset="0"/>
                        </a:rPr>
                        <m:t>=</m:t>
                      </m:r>
                      <m:f>
                        <m:fPr>
                          <m:ctrlPr>
                            <a:rPr lang="en-GB" b="1" i="1">
                              <a:latin typeface="Cambria Math" panose="02040503050406030204" pitchFamily="18" charset="0"/>
                            </a:rPr>
                          </m:ctrlPr>
                        </m:fPr>
                        <m:num>
                          <m:r>
                            <a:rPr lang="en-US" b="1" i="1">
                              <a:latin typeface="Cambria Math" panose="02040503050406030204" pitchFamily="18" charset="0"/>
                            </a:rPr>
                            <m:t>𝟖𝟐𝟓𝟖</m:t>
                          </m:r>
                          <m:r>
                            <a:rPr lang="en-US" b="1" i="1">
                              <a:latin typeface="Cambria Math" panose="02040503050406030204" pitchFamily="18" charset="0"/>
                            </a:rPr>
                            <m:t>(</m:t>
                          </m:r>
                          <m:f>
                            <m:fPr>
                              <m:ctrlPr>
                                <a:rPr lang="en-GB" b="1" i="1">
                                  <a:latin typeface="Cambria Math" panose="02040503050406030204" pitchFamily="18" charset="0"/>
                                </a:rPr>
                              </m:ctrlPr>
                            </m:fPr>
                            <m:num>
                              <m:r>
                                <a:rPr lang="en-US" b="1" i="1">
                                  <a:latin typeface="Cambria Math" panose="02040503050406030204" pitchFamily="18" charset="0"/>
                                </a:rPr>
                                <m:t>𝑱</m:t>
                              </m:r>
                            </m:num>
                            <m:den>
                              <m:r>
                                <a:rPr lang="en-US" b="1" i="1">
                                  <a:latin typeface="Cambria Math" panose="02040503050406030204" pitchFamily="18" charset="0"/>
                                </a:rPr>
                                <m:t>𝒔𝒆𝒄</m:t>
                              </m:r>
                            </m:den>
                          </m:f>
                          <m:r>
                            <a:rPr lang="en-US" b="1" i="1">
                              <a:latin typeface="Cambria Math" panose="02040503050406030204" pitchFamily="18" charset="0"/>
                            </a:rPr>
                            <m:t>)</m:t>
                          </m:r>
                        </m:num>
                        <m:den>
                          <m:r>
                            <a:rPr lang="en-US" b="1" i="1">
                              <a:latin typeface="Cambria Math" panose="02040503050406030204" pitchFamily="18" charset="0"/>
                            </a:rPr>
                            <m:t>𝟐𝟕𝟑𝟔𝟏</m:t>
                          </m:r>
                          <m:f>
                            <m:fPr>
                              <m:ctrlPr>
                                <a:rPr lang="en-GB" b="1" i="1">
                                  <a:latin typeface="Cambria Math" panose="02040503050406030204" pitchFamily="18" charset="0"/>
                                </a:rPr>
                              </m:ctrlPr>
                            </m:fPr>
                            <m:num>
                              <m:r>
                                <a:rPr lang="en-US" b="1" i="1">
                                  <a:latin typeface="Cambria Math" panose="02040503050406030204" pitchFamily="18" charset="0"/>
                                </a:rPr>
                                <m:t>𝐉</m:t>
                              </m:r>
                            </m:num>
                            <m:den>
                              <m:r>
                                <a:rPr lang="en-US" b="1" i="1">
                                  <a:latin typeface="Cambria Math" panose="02040503050406030204" pitchFamily="18" charset="0"/>
                                </a:rPr>
                                <m:t>𝑲</m:t>
                              </m:r>
                            </m:den>
                          </m:f>
                        </m:den>
                      </m:f>
                      <m:r>
                        <a:rPr lang="en-US" b="1" i="1">
                          <a:latin typeface="Cambria Math" panose="02040503050406030204" pitchFamily="18" charset="0"/>
                        </a:rPr>
                        <m:t>= </m:t>
                      </m:r>
                      <m:r>
                        <a:rPr lang="en-US" b="1" i="1">
                          <a:latin typeface="Cambria Math" panose="02040503050406030204" pitchFamily="18" charset="0"/>
                        </a:rPr>
                        <m:t>𝟎</m:t>
                      </m:r>
                      <m:r>
                        <a:rPr lang="en-US" b="1" i="1">
                          <a:latin typeface="Cambria Math" panose="02040503050406030204" pitchFamily="18" charset="0"/>
                        </a:rPr>
                        <m:t>.</m:t>
                      </m:r>
                      <m:r>
                        <a:rPr lang="en-US" b="1" i="1">
                          <a:latin typeface="Cambria Math" panose="02040503050406030204" pitchFamily="18" charset="0"/>
                        </a:rPr>
                        <m:t>𝟑𝟎𝟏𝟖𝟏𝟔</m:t>
                      </m:r>
                      <m:f>
                        <m:fPr>
                          <m:ctrlPr>
                            <a:rPr lang="en-GB" b="1" i="1">
                              <a:latin typeface="Cambria Math" panose="02040503050406030204" pitchFamily="18" charset="0"/>
                            </a:rPr>
                          </m:ctrlPr>
                        </m:fPr>
                        <m:num>
                          <m:r>
                            <a:rPr lang="en-US" b="1" i="1">
                              <a:latin typeface="Cambria Math" panose="02040503050406030204" pitchFamily="18" charset="0"/>
                            </a:rPr>
                            <m:t>𝑲</m:t>
                          </m:r>
                        </m:num>
                        <m:den>
                          <m:r>
                            <a:rPr lang="en-US" b="1" i="1">
                              <a:latin typeface="Cambria Math" panose="02040503050406030204" pitchFamily="18" charset="0"/>
                            </a:rPr>
                            <m:t>𝒔𝒆𝒄</m:t>
                          </m:r>
                        </m:den>
                      </m:f>
                      <m:r>
                        <a:rPr lang="en-US" b="1" i="1">
                          <a:latin typeface="Cambria Math" panose="02040503050406030204" pitchFamily="18" charset="0"/>
                        </a:rPr>
                        <m:t>𝟔</m:t>
                      </m:r>
                      <m:r>
                        <a:rPr lang="en-US" b="1" i="1">
                          <a:latin typeface="Cambria Math" panose="02040503050406030204" pitchFamily="18" charset="0"/>
                        </a:rPr>
                        <m:t>=</m:t>
                      </m:r>
                      <m:r>
                        <a:rPr lang="en-US" b="1" i="1">
                          <a:latin typeface="Cambria Math" panose="02040503050406030204" pitchFamily="18" charset="0"/>
                        </a:rPr>
                        <m:t>𝟏𝟖</m:t>
                      </m:r>
                      <m:r>
                        <a:rPr lang="en-US" b="1" i="1">
                          <a:latin typeface="Cambria Math" panose="02040503050406030204" pitchFamily="18" charset="0"/>
                        </a:rPr>
                        <m:t>.</m:t>
                      </m:r>
                      <m:r>
                        <a:rPr lang="en-US" b="1" i="1">
                          <a:latin typeface="Cambria Math" panose="02040503050406030204" pitchFamily="18" charset="0"/>
                        </a:rPr>
                        <m:t>𝟏𝟎𝟗</m:t>
                      </m:r>
                      <m:f>
                        <m:fPr>
                          <m:ctrlPr>
                            <a:rPr lang="en-GB" b="1" i="1">
                              <a:latin typeface="Cambria Math" panose="02040503050406030204" pitchFamily="18" charset="0"/>
                            </a:rPr>
                          </m:ctrlPr>
                        </m:fPr>
                        <m:num>
                          <m:r>
                            <a:rPr lang="en-US" b="1" i="1">
                              <a:latin typeface="Cambria Math" panose="02040503050406030204" pitchFamily="18" charset="0"/>
                            </a:rPr>
                            <m:t>𝑲</m:t>
                          </m:r>
                        </m:num>
                        <m:den>
                          <m:r>
                            <a:rPr lang="en-US" b="1" i="1">
                              <a:latin typeface="Cambria Math" panose="02040503050406030204" pitchFamily="18" charset="0"/>
                            </a:rPr>
                            <m:t>𝒎𝒊𝒏</m:t>
                          </m:r>
                        </m:den>
                      </m:f>
                    </m:oMath>
                  </m:oMathPara>
                </a14:m>
                <a:endParaRPr lang="en-GB" dirty="0" smtClean="0"/>
              </a:p>
              <a:p>
                <a:r>
                  <a:rPr lang="en-US" b="1" dirty="0"/>
                  <a:t>Time =</a:t>
                </a:r>
                <a14:m>
                  <m:oMath xmlns:m="http://schemas.openxmlformats.org/officeDocument/2006/math">
                    <m:f>
                      <m:fPr>
                        <m:ctrlPr>
                          <a:rPr lang="en-GB" b="1" i="1">
                            <a:latin typeface="Cambria Math" panose="02040503050406030204" pitchFamily="18" charset="0"/>
                          </a:rPr>
                        </m:ctrlPr>
                      </m:fPr>
                      <m:num>
                        <m:r>
                          <a:rPr lang="en-US" b="1" i="1">
                            <a:latin typeface="Cambria Math" panose="02040503050406030204" pitchFamily="18" charset="0"/>
                          </a:rPr>
                          <m:t>𝟏𝟒𝟕𝟑</m:t>
                        </m:r>
                        <m:r>
                          <a:rPr lang="en-US" b="1" i="1">
                            <a:latin typeface="Cambria Math" panose="02040503050406030204" pitchFamily="18" charset="0"/>
                          </a:rPr>
                          <m:t>𝑲</m:t>
                        </m:r>
                      </m:num>
                      <m:den>
                        <m:r>
                          <a:rPr lang="en-US" b="1" i="1">
                            <a:latin typeface="Cambria Math" panose="02040503050406030204" pitchFamily="18" charset="0"/>
                          </a:rPr>
                          <m:t>𝟏𝟖</m:t>
                        </m:r>
                        <m:r>
                          <a:rPr lang="en-US" b="1" i="1">
                            <a:latin typeface="Cambria Math" panose="02040503050406030204" pitchFamily="18" charset="0"/>
                          </a:rPr>
                          <m:t>.</m:t>
                        </m:r>
                        <m:r>
                          <a:rPr lang="en-US" b="1" i="1">
                            <a:latin typeface="Cambria Math" panose="02040503050406030204" pitchFamily="18" charset="0"/>
                          </a:rPr>
                          <m:t>𝟏𝟎𝟗</m:t>
                        </m:r>
                        <m:r>
                          <a:rPr lang="en-US" b="1" i="1">
                            <a:latin typeface="Cambria Math" panose="02040503050406030204" pitchFamily="18" charset="0"/>
                          </a:rPr>
                          <m:t>∗</m:t>
                        </m:r>
                        <m:f>
                          <m:fPr>
                            <m:ctrlPr>
                              <a:rPr lang="en-GB" b="1" i="1">
                                <a:latin typeface="Cambria Math" panose="02040503050406030204" pitchFamily="18" charset="0"/>
                              </a:rPr>
                            </m:ctrlPr>
                          </m:fPr>
                          <m:num>
                            <m:r>
                              <a:rPr lang="en-US" b="1" i="1">
                                <a:latin typeface="Cambria Math" panose="02040503050406030204" pitchFamily="18" charset="0"/>
                              </a:rPr>
                              <m:t>𝑲</m:t>
                            </m:r>
                          </m:num>
                          <m:den>
                            <m:r>
                              <a:rPr lang="en-US" b="1" i="1">
                                <a:latin typeface="Cambria Math" panose="02040503050406030204" pitchFamily="18" charset="0"/>
                              </a:rPr>
                              <m:t>𝒎𝒊𝒏</m:t>
                            </m:r>
                          </m:den>
                        </m:f>
                      </m:den>
                    </m:f>
                    <m:r>
                      <a:rPr lang="en-US" b="1" i="1">
                        <a:latin typeface="Cambria Math" panose="02040503050406030204" pitchFamily="18" charset="0"/>
                      </a:rPr>
                      <m:t>=</m:t>
                    </m:r>
                    <m:r>
                      <a:rPr lang="en-US" b="1" i="1">
                        <a:latin typeface="Cambria Math" panose="02040503050406030204" pitchFamily="18" charset="0"/>
                      </a:rPr>
                      <m:t>𝟖𝟏</m:t>
                    </m:r>
                    <m:r>
                      <a:rPr lang="en-US" b="1" i="1">
                        <a:latin typeface="Cambria Math" panose="02040503050406030204" pitchFamily="18" charset="0"/>
                      </a:rPr>
                      <m:t>.</m:t>
                    </m:r>
                    <m:r>
                      <a:rPr lang="en-US" b="1" i="1">
                        <a:latin typeface="Cambria Math" panose="02040503050406030204" pitchFamily="18" charset="0"/>
                      </a:rPr>
                      <m:t>𝟑𝟒</m:t>
                    </m:r>
                    <m:r>
                      <a:rPr lang="en-US" b="1" i="1">
                        <a:latin typeface="Cambria Math" panose="02040503050406030204" pitchFamily="18" charset="0"/>
                      </a:rPr>
                      <m:t> </m:t>
                    </m:r>
                    <m:r>
                      <a:rPr lang="en-US" b="1" i="1">
                        <a:latin typeface="Cambria Math" panose="02040503050406030204" pitchFamily="18" charset="0"/>
                      </a:rPr>
                      <m:t>𝒎𝒊𝒏</m:t>
                    </m:r>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𝟑𝟓𝟓𝟔𝟕</m:t>
                    </m:r>
                    <m:r>
                      <a:rPr lang="en-US" b="1" i="1">
                        <a:latin typeface="Cambria Math" panose="02040503050406030204" pitchFamily="18" charset="0"/>
                      </a:rPr>
                      <m:t> (</m:t>
                    </m:r>
                    <m:r>
                      <a:rPr lang="en-US" b="1" i="1">
                        <a:latin typeface="Cambria Math" panose="02040503050406030204" pitchFamily="18" charset="0"/>
                      </a:rPr>
                      <m:t>𝒉𝒐𝒖𝒓</m:t>
                    </m:r>
                    <m:r>
                      <a:rPr lang="en-US" b="1" i="1">
                        <a:latin typeface="Cambria Math" panose="02040503050406030204" pitchFamily="18" charset="0"/>
                      </a:rPr>
                      <m:t>)</m:t>
                    </m:r>
                  </m:oMath>
                </a14:m>
                <a:endParaRPr lang="en-GB" dirty="0"/>
              </a:p>
              <a:p>
                <a:endParaRPr lang="en-GB" dirty="0"/>
              </a:p>
              <a:p>
                <a:endParaRPr lang="en-GB" dirty="0"/>
              </a:p>
              <a:p>
                <a:endParaRPr lang="en-GB" dirty="0"/>
              </a:p>
            </p:txBody>
          </p:sp>
        </mc:Choice>
        <mc:Fallback xmlns="">
          <p:sp>
            <p:nvSpPr>
              <p:cNvPr id="2" name="Rectangle 1"/>
              <p:cNvSpPr>
                <a:spLocks noRot="1" noChangeAspect="1" noMove="1" noResize="1" noEditPoints="1" noAdjustHandles="1" noChangeArrowheads="1" noChangeShapeType="1" noTextEdit="1"/>
              </p:cNvSpPr>
              <p:nvPr/>
            </p:nvSpPr>
            <p:spPr>
              <a:xfrm>
                <a:off x="706019" y="1538363"/>
                <a:ext cx="6936727" cy="3431004"/>
              </a:xfrm>
              <a:prstGeom prst="rect">
                <a:avLst/>
              </a:prstGeom>
              <a:blipFill rotWithShape="0">
                <a:blip r:embed="rId2"/>
                <a:stretch>
                  <a:fillRect l="-791" t="-888"/>
                </a:stretch>
              </a:blipFill>
            </p:spPr>
            <p:txBody>
              <a:bodyPr/>
              <a:lstStyle/>
              <a:p>
                <a:r>
                  <a:rPr lang="en-GB">
                    <a:noFill/>
                  </a:rPr>
                  <a:t> </a:t>
                </a:r>
              </a:p>
            </p:txBody>
          </p:sp>
        </mc:Fallback>
      </mc:AlternateContent>
      <p:sp>
        <p:nvSpPr>
          <p:cNvPr id="3" name="Rectangle 2"/>
          <p:cNvSpPr/>
          <p:nvPr/>
        </p:nvSpPr>
        <p:spPr>
          <a:xfrm>
            <a:off x="386946" y="467462"/>
            <a:ext cx="2365584" cy="579582"/>
          </a:xfrm>
          <a:prstGeom prst="rect">
            <a:avLst/>
          </a:prstGeom>
        </p:spPr>
        <p:txBody>
          <a:bodyPr wrap="none">
            <a:spAutoFit/>
          </a:bodyPr>
          <a:lstStyle/>
          <a:p>
            <a:pPr>
              <a:lnSpc>
                <a:spcPct val="150000"/>
              </a:lnSpc>
              <a:spcAft>
                <a:spcPts val="1000"/>
              </a:spcAft>
            </a:pPr>
            <a:r>
              <a:rPr lang="en-US" sz="2400" b="1" dirty="0" smtClean="0">
                <a:latin typeface="Times New Roman" panose="02020603050405020304" pitchFamily="18" charset="0"/>
                <a:ea typeface="Calibri" panose="020F0502020204030204" pitchFamily="34" charset="0"/>
                <a:cs typeface="Arial" panose="020B0604020202020204" pitchFamily="34" charset="0"/>
              </a:rPr>
              <a:t>air </a:t>
            </a:r>
            <a:r>
              <a:rPr lang="en-US" sz="2400" b="1" dirty="0">
                <a:latin typeface="Times New Roman" panose="02020603050405020304" pitchFamily="18" charset="0"/>
                <a:ea typeface="Calibri" panose="020F0502020204030204" pitchFamily="34" charset="0"/>
                <a:cs typeface="Arial" panose="020B0604020202020204" pitchFamily="34" charset="0"/>
              </a:rPr>
              <a:t>heating </a:t>
            </a:r>
            <a:r>
              <a:rPr lang="en-US" sz="2400" b="1" dirty="0" smtClean="0">
                <a:latin typeface="Times New Roman" panose="02020603050405020304" pitchFamily="18" charset="0"/>
                <a:ea typeface="Calibri" panose="020F0502020204030204" pitchFamily="34" charset="0"/>
                <a:cs typeface="Arial" panose="020B0604020202020204" pitchFamily="34" charset="0"/>
              </a:rPr>
              <a:t>time</a:t>
            </a:r>
            <a:r>
              <a:rPr lang="ar-JO" sz="2400" b="1" dirty="0" smtClean="0">
                <a:latin typeface="Times New Roman" panose="02020603050405020304" pitchFamily="18" charset="0"/>
                <a:ea typeface="Calibri" panose="020F0502020204030204" pitchFamily="34" charset="0"/>
              </a:rPr>
              <a:t>:</a:t>
            </a:r>
            <a:endParaRPr lang="ar-JO" sz="2400" b="1" dirty="0">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1405719" y="4969367"/>
                <a:ext cx="8639033" cy="738664"/>
              </a:xfrm>
              <a:prstGeom prst="rect">
                <a:avLst/>
              </a:prstGeom>
              <a:noFill/>
            </p:spPr>
            <p:txBody>
              <a:bodyPr wrap="square" rtlCol="0">
                <a:spAutoFit/>
              </a:bodyPr>
              <a:lstStyle/>
              <a:p>
                <a:r>
                  <a:rPr lang="en-US" sz="2400" b="1" dirty="0" smtClean="0">
                    <a:solidFill>
                      <a:srgbClr val="FF0000"/>
                    </a:solidFill>
                  </a:rPr>
                  <a:t>Time total = 81.34+2.278</a:t>
                </a:r>
                <a:r>
                  <a:rPr lang="ar-SA" sz="2400" b="1" dirty="0">
                    <a:solidFill>
                      <a:srgbClr val="FF0000"/>
                    </a:solidFill>
                  </a:rPr>
                  <a:t>=</a:t>
                </a:r>
                <a:r>
                  <a:rPr lang="en-US" sz="2400" b="1" dirty="0">
                    <a:solidFill>
                      <a:srgbClr val="FF0000"/>
                    </a:solidFill>
                  </a:rPr>
                  <a:t>83.618</a:t>
                </a:r>
                <a14:m>
                  <m:oMath xmlns:m="http://schemas.openxmlformats.org/officeDocument/2006/math">
                    <m:r>
                      <a:rPr lang="en-US" sz="2400" b="1" i="1">
                        <a:solidFill>
                          <a:srgbClr val="FF0000"/>
                        </a:solidFill>
                        <a:latin typeface="Cambria Math" panose="02040503050406030204" pitchFamily="18" charset="0"/>
                      </a:rPr>
                      <m:t>(</m:t>
                    </m:r>
                    <m:r>
                      <a:rPr lang="en-US" sz="2400" b="1" i="1">
                        <a:solidFill>
                          <a:srgbClr val="FF0000"/>
                        </a:solidFill>
                        <a:latin typeface="Cambria Math" panose="02040503050406030204" pitchFamily="18" charset="0"/>
                      </a:rPr>
                      <m:t>𝒎𝒊𝒏</m:t>
                    </m:r>
                    <m:r>
                      <a:rPr lang="en-US" sz="2400" b="1" i="1">
                        <a:solidFill>
                          <a:srgbClr val="FF0000"/>
                        </a:solidFill>
                        <a:latin typeface="Cambria Math" panose="02040503050406030204" pitchFamily="18" charset="0"/>
                      </a:rPr>
                      <m:t>)</m:t>
                    </m:r>
                  </m:oMath>
                </a14:m>
                <a:r>
                  <a:rPr lang="en-US" sz="2400" b="1" dirty="0">
                    <a:solidFill>
                      <a:srgbClr val="FF0000"/>
                    </a:solidFill>
                  </a:rPr>
                  <a:t> = 1.3936 (hour)</a:t>
                </a:r>
                <a:endParaRPr lang="en-GB" sz="2400" dirty="0">
                  <a:solidFill>
                    <a:srgbClr val="FF0000"/>
                  </a:solidFill>
                </a:endParaRPr>
              </a:p>
              <a:p>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1405719" y="4969367"/>
                <a:ext cx="8639033" cy="738664"/>
              </a:xfrm>
              <a:prstGeom prst="rect">
                <a:avLst/>
              </a:prstGeom>
              <a:blipFill rotWithShape="0">
                <a:blip r:embed="rId3"/>
                <a:stretch>
                  <a:fillRect l="-1129" t="-7438"/>
                </a:stretch>
              </a:blipFill>
            </p:spPr>
            <p:txBody>
              <a:bodyPr/>
              <a:lstStyle/>
              <a:p>
                <a:r>
                  <a:rPr lang="en-GB">
                    <a:noFill/>
                  </a:rPr>
                  <a:t> </a:t>
                </a:r>
              </a:p>
            </p:txBody>
          </p:sp>
        </mc:Fallback>
      </mc:AlternateContent>
    </p:spTree>
    <p:extLst>
      <p:ext uri="{BB962C8B-B14F-4D97-AF65-F5344CB8AC3E}">
        <p14:creationId xmlns:p14="http://schemas.microsoft.com/office/powerpoint/2010/main" val="19894439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3055" y="295408"/>
            <a:ext cx="6911069" cy="587148"/>
          </a:xfrm>
          <a:prstGeom prst="rect">
            <a:avLst/>
          </a:prstGeom>
        </p:spPr>
        <p:txBody>
          <a:bodyPr wrap="square">
            <a:spAutoFit/>
          </a:bodyPr>
          <a:lstStyle/>
          <a:p>
            <a:pPr algn="ctr">
              <a:lnSpc>
                <a:spcPct val="150000"/>
              </a:lnSpc>
              <a:spcAft>
                <a:spcPts val="1000"/>
              </a:spcAft>
            </a:pPr>
            <a:r>
              <a:rPr lang="en-US" sz="2400" b="1" dirty="0">
                <a:latin typeface="Times New Roman" panose="02020603050405020304" pitchFamily="18" charset="0"/>
                <a:ea typeface="Calibri" panose="020F0502020204030204" pitchFamily="34" charset="0"/>
                <a:cs typeface="Arial" panose="020B0604020202020204" pitchFamily="34" charset="0"/>
              </a:rPr>
              <a:t>Conclusion and </a:t>
            </a:r>
            <a:r>
              <a:rPr lang="en-US" sz="2400" b="1" dirty="0" smtClean="0">
                <a:latin typeface="Times New Roman" panose="02020603050405020304" pitchFamily="18" charset="0"/>
                <a:ea typeface="Calibri" panose="020F0502020204030204" pitchFamily="34" charset="0"/>
                <a:cs typeface="Arial" panose="020B0604020202020204" pitchFamily="34" charset="0"/>
              </a:rPr>
              <a:t>recommendations</a:t>
            </a:r>
            <a:endParaRPr lang="en-GB"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1112245" y="1592955"/>
            <a:ext cx="9232757" cy="1477328"/>
          </a:xfrm>
          <a:prstGeom prst="rect">
            <a:avLst/>
          </a:prstGeom>
        </p:spPr>
        <p:txBody>
          <a:bodyPr wrap="square">
            <a:spAutoFit/>
          </a:bodyPr>
          <a:lstStyle/>
          <a:p>
            <a:r>
              <a:rPr lang="en-US" b="1" dirty="0" smtClean="0"/>
              <a:t>Heater</a:t>
            </a:r>
            <a:r>
              <a:rPr lang="en-US" b="1" dirty="0"/>
              <a:t>:</a:t>
            </a:r>
            <a:endParaRPr lang="en-GB" dirty="0"/>
          </a:p>
          <a:p>
            <a:r>
              <a:rPr lang="en-GB" dirty="0"/>
              <a:t>In this project, 116.6 meters long electrical wires were designed to provide power of 56640 K watts, resulting from this generated energy thermal conductivity energy of 20.733 </a:t>
            </a:r>
            <a:r>
              <a:rPr lang="en-GB" dirty="0" smtClean="0"/>
              <a:t>kilowatts,</a:t>
            </a:r>
            <a:r>
              <a:rPr lang="en-US" dirty="0"/>
              <a:t> The total loss from the furnace wall is 12475 watts, and </a:t>
            </a:r>
            <a:r>
              <a:rPr lang="en-US" dirty="0" smtClean="0"/>
              <a:t>power required </a:t>
            </a:r>
            <a:r>
              <a:rPr lang="en-US" dirty="0"/>
              <a:t>for heat treatment is 8258 watts</a:t>
            </a:r>
            <a:r>
              <a:rPr lang="ar-SA" dirty="0"/>
              <a:t>,</a:t>
            </a:r>
            <a:r>
              <a:rPr lang="en-US" dirty="0"/>
              <a:t>then the efficiency is 39.83 %.</a:t>
            </a:r>
            <a:endParaRPr lang="en-GB" dirty="0"/>
          </a:p>
        </p:txBody>
      </p:sp>
      <p:sp>
        <p:nvSpPr>
          <p:cNvPr id="4" name="Rectangle 3"/>
          <p:cNvSpPr/>
          <p:nvPr/>
        </p:nvSpPr>
        <p:spPr>
          <a:xfrm>
            <a:off x="503039" y="882429"/>
            <a:ext cx="1441420" cy="369332"/>
          </a:xfrm>
          <a:prstGeom prst="rect">
            <a:avLst/>
          </a:prstGeom>
        </p:spPr>
        <p:txBody>
          <a:bodyPr wrap="none">
            <a:spAutoFit/>
          </a:bodyPr>
          <a:lstStyle/>
          <a:p>
            <a:r>
              <a:rPr lang="en-US" b="1" dirty="0">
                <a:latin typeface="Times New Roman" panose="02020603050405020304" pitchFamily="18" charset="0"/>
                <a:ea typeface="Calibri" panose="020F0502020204030204" pitchFamily="34" charset="0"/>
              </a:rPr>
              <a:t>Conclusion:-</a:t>
            </a:r>
          </a:p>
        </p:txBody>
      </p:sp>
      <p:sp>
        <p:nvSpPr>
          <p:cNvPr id="5" name="Rectangle 4"/>
          <p:cNvSpPr/>
          <p:nvPr/>
        </p:nvSpPr>
        <p:spPr>
          <a:xfrm>
            <a:off x="1112245" y="3259575"/>
            <a:ext cx="9216788" cy="1882567"/>
          </a:xfrm>
          <a:prstGeom prst="rect">
            <a:avLst/>
          </a:prstGeom>
        </p:spPr>
        <p:txBody>
          <a:bodyPr wrap="square">
            <a:spAutoFit/>
          </a:bodyPr>
          <a:lstStyle/>
          <a:p>
            <a:pPr algn="just">
              <a:lnSpc>
                <a:spcPct val="150000"/>
              </a:lnSpc>
              <a:spcAft>
                <a:spcPts val="1000"/>
              </a:spcAft>
            </a:pPr>
            <a:r>
              <a:rPr lang="en-US" b="1" dirty="0">
                <a:latin typeface="Times New Roman" panose="02020603050405020304" pitchFamily="18" charset="0"/>
                <a:ea typeface="Calibri" panose="020F0502020204030204" pitchFamily="34" charset="0"/>
                <a:cs typeface="Arial" panose="020B0604020202020204" pitchFamily="34" charset="0"/>
              </a:rPr>
              <a:t>Heater ducts:</a:t>
            </a:r>
            <a:endParaRPr lang="en-GB"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After a detailed analysis of the heat treatment furnaces and a study of the Structural design of the heater ducts, it was concluded that, in order to achieve the best heat distribution inside the furnace, most heat treatment furnaces put heating wires on the side and upper walls of the furnace.</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788769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023582" y="928048"/>
                <a:ext cx="9567081" cy="2169825"/>
              </a:xfrm>
              <a:prstGeom prst="rect">
                <a:avLst/>
              </a:prstGeom>
            </p:spPr>
            <p:txBody>
              <a:bodyPr wrap="square">
                <a:spAutoFit/>
              </a:bodyPr>
              <a:lstStyle/>
              <a:p>
                <a:pPr algn="just">
                  <a:lnSpc>
                    <a:spcPct val="150000"/>
                  </a:lnSpc>
                  <a:spcAft>
                    <a:spcPts val="10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design of the furnace body is made of several layers of insulation to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reduceheat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losses. According to this design, the layers have a length of 10.5 cm refractory brick, 2 cm of refractory cement, and an outer steel plate of 3 mm. Then the wall thickness is 158 mm, and the design temperature inside the furnace is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180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1200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and according to Fourier’s law, the wall losses are equal12475 (Watt), the outside surface temperature is equal to</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40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50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1023582" y="928048"/>
                <a:ext cx="9567081" cy="2169825"/>
              </a:xfrm>
              <a:prstGeom prst="rect">
                <a:avLst/>
              </a:prstGeom>
              <a:blipFill rotWithShape="0">
                <a:blip r:embed="rId2"/>
                <a:stretch>
                  <a:fillRect l="-574" r="-510" b="-1404"/>
                </a:stretch>
              </a:blipFill>
            </p:spPr>
            <p:txBody>
              <a:bodyPr/>
              <a:lstStyle/>
              <a:p>
                <a:r>
                  <a:rPr lang="en-GB">
                    <a:noFill/>
                  </a:rPr>
                  <a:t> </a:t>
                </a:r>
              </a:p>
            </p:txBody>
          </p:sp>
        </mc:Fallback>
      </mc:AlternateContent>
      <p:sp>
        <p:nvSpPr>
          <p:cNvPr id="3" name="Rectangle 2"/>
          <p:cNvSpPr/>
          <p:nvPr/>
        </p:nvSpPr>
        <p:spPr>
          <a:xfrm>
            <a:off x="834428" y="420217"/>
            <a:ext cx="2005677" cy="587148"/>
          </a:xfrm>
          <a:prstGeom prst="rect">
            <a:avLst/>
          </a:prstGeom>
        </p:spPr>
        <p:txBody>
          <a:bodyPr wrap="none">
            <a:spAutoFit/>
          </a:bodyPr>
          <a:lstStyle/>
          <a:p>
            <a:pPr algn="just">
              <a:lnSpc>
                <a:spcPct val="150000"/>
              </a:lnSpc>
              <a:spcAft>
                <a:spcPts val="1000"/>
              </a:spcAft>
            </a:pPr>
            <a:r>
              <a:rPr lang="en-US" sz="2400" b="1" dirty="0">
                <a:latin typeface="Times New Roman" panose="02020603050405020304" pitchFamily="18" charset="0"/>
                <a:ea typeface="Calibri" panose="020F0502020204030204" pitchFamily="34" charset="0"/>
                <a:cs typeface="Arial" panose="020B0604020202020204" pitchFamily="34" charset="0"/>
              </a:rPr>
              <a:t>Furnace </a:t>
            </a:r>
            <a:r>
              <a:rPr lang="en-US" sz="2400" b="1" dirty="0" smtClean="0">
                <a:latin typeface="Times New Roman" panose="02020603050405020304" pitchFamily="18" charset="0"/>
                <a:ea typeface="Calibri" panose="020F0502020204030204" pitchFamily="34" charset="0"/>
                <a:cs typeface="Arial" panose="020B0604020202020204" pitchFamily="34" charset="0"/>
              </a:rPr>
              <a:t>body</a:t>
            </a:r>
            <a:endParaRPr lang="en-GB"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023582" y="3430929"/>
            <a:ext cx="8975678" cy="2852063"/>
          </a:xfrm>
          <a:prstGeom prst="rect">
            <a:avLst/>
          </a:prstGeom>
        </p:spPr>
        <p:txBody>
          <a:bodyPr wrap="square">
            <a:spAutoFit/>
          </a:bodyPr>
          <a:lstStyle/>
          <a:p>
            <a:pPr algn="just">
              <a:lnSpc>
                <a:spcPct val="150000"/>
              </a:lnSpc>
              <a:spcAft>
                <a:spcPts val="1000"/>
              </a:spcAft>
            </a:pPr>
            <a:r>
              <a:rPr lang="en-US" sz="2400" b="1" dirty="0">
                <a:latin typeface="Times New Roman" panose="02020603050405020304" pitchFamily="18" charset="0"/>
                <a:ea typeface="Calibri" panose="020F0502020204030204" pitchFamily="34" charset="0"/>
                <a:cs typeface="Arial" panose="020B0604020202020204" pitchFamily="34" charset="0"/>
              </a:rPr>
              <a:t>Control </a:t>
            </a:r>
            <a:r>
              <a:rPr lang="en-US" sz="2400" b="1" dirty="0" smtClean="0">
                <a:latin typeface="Times New Roman" panose="02020603050405020304" pitchFamily="18" charset="0"/>
                <a:ea typeface="Calibri" panose="020F0502020204030204" pitchFamily="34" charset="0"/>
                <a:cs typeface="Arial" panose="020B0604020202020204" pitchFamily="34" charset="0"/>
              </a:rPr>
              <a:t>system</a:t>
            </a:r>
            <a:endParaRPr lang="en-GB" sz="20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The furnace is fitted with a system for temperature control, and the temperature is taken from the furnace sensor. By opening and closing the electric current, the temperature is controlled via a control </a:t>
            </a:r>
            <a:r>
              <a:rPr lang="en-US" dirty="0" smtClean="0">
                <a:latin typeface="Times New Roman" panose="02020603050405020304" pitchFamily="18" charset="0"/>
                <a:ea typeface="Calibri" panose="020F0502020204030204" pitchFamily="34" charset="0"/>
                <a:cs typeface="Arial" panose="020B0604020202020204" pitchFamily="34" charset="0"/>
              </a:rPr>
              <a:t>system. This </a:t>
            </a:r>
            <a:r>
              <a:rPr lang="en-US" dirty="0">
                <a:latin typeface="Times New Roman" panose="02020603050405020304" pitchFamily="18" charset="0"/>
                <a:ea typeface="Calibri" panose="020F0502020204030204" pitchFamily="34" charset="0"/>
                <a:cs typeface="Arial" panose="020B0604020202020204" pitchFamily="34" charset="0"/>
              </a:rPr>
              <a:t>will allow the critical control unit to maintain strict control over the process of heat treatment. This will still be valid furnace if the parameters of the process (load size, heating amount, etc.) change over time.</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83912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6037" y="570964"/>
            <a:ext cx="10617958" cy="2021066"/>
          </a:xfrm>
          <a:prstGeom prst="rect">
            <a:avLst/>
          </a:prstGeom>
        </p:spPr>
        <p:txBody>
          <a:bodyPr wrap="square">
            <a:spAutoFit/>
          </a:bodyPr>
          <a:lstStyle/>
          <a:p>
            <a:pPr>
              <a:lnSpc>
                <a:spcPct val="150000"/>
              </a:lnSpc>
              <a:spcAft>
                <a:spcPts val="1000"/>
              </a:spcAft>
            </a:pPr>
            <a:r>
              <a:rPr lang="en-US" sz="2400" b="1" dirty="0" smtClean="0">
                <a:latin typeface="Times New Roman" panose="02020603050405020304" pitchFamily="18" charset="0"/>
                <a:ea typeface="Calibri" panose="020F0502020204030204" pitchFamily="34" charset="0"/>
                <a:cs typeface="Arial" panose="020B0604020202020204" pitchFamily="34" charset="0"/>
              </a:rPr>
              <a:t>recommendations</a:t>
            </a:r>
            <a:endParaRPr lang="en-GB" sz="20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The wasted energy of doors and oven wall is relatively high, so we suggest installing a new, stronger insulation layer between doors and furnace wall, such as a layer of rock wool. Since the rock wool has very little thermal conductivity and good sealing of the furnace, this will greatly reduce losses.</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562306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4967" y="1569493"/>
            <a:ext cx="10302485" cy="2970044"/>
          </a:xfrm>
          <a:prstGeom prst="rect">
            <a:avLst/>
          </a:prstGeom>
        </p:spPr>
        <p:txBody>
          <a:bodyPr wrap="square">
            <a:spAutoFit/>
          </a:bodyPr>
          <a:lstStyle/>
          <a:p>
            <a:pPr>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It has been noticed that the temperature of the furnace must go from 20°C to 1200°C. The theoretical time needed for the furnace to reach 1200°C is </a:t>
            </a:r>
            <a:r>
              <a:rPr lang="en-US" dirty="0" smtClean="0">
                <a:latin typeface="Times New Roman" panose="02020603050405020304" pitchFamily="18" charset="0"/>
                <a:ea typeface="Calibri" panose="020F0502020204030204" pitchFamily="34" charset="0"/>
                <a:cs typeface="Arial" panose="020B0604020202020204" pitchFamily="34" charset="0"/>
              </a:rPr>
              <a:t>83 mentis  </a:t>
            </a:r>
            <a:r>
              <a:rPr lang="en-US" dirty="0">
                <a:latin typeface="Times New Roman" panose="02020603050405020304" pitchFamily="18" charset="0"/>
                <a:ea typeface="Calibri" panose="020F0502020204030204" pitchFamily="34" charset="0"/>
                <a:cs typeface="Arial" panose="020B0604020202020204" pitchFamily="34" charset="0"/>
              </a:rPr>
              <a:t>while the practical time needed was about </a:t>
            </a:r>
            <a:r>
              <a:rPr lang="en-US" dirty="0" smtClean="0">
                <a:latin typeface="Times New Roman" panose="02020603050405020304" pitchFamily="18" charset="0"/>
                <a:ea typeface="Calibri" panose="020F0502020204030204" pitchFamily="34" charset="0"/>
                <a:cs typeface="Arial" panose="020B0604020202020204" pitchFamily="34" charset="0"/>
              </a:rPr>
              <a:t>90 mentis. </a:t>
            </a:r>
            <a:r>
              <a:rPr lang="en-US" dirty="0">
                <a:latin typeface="Times New Roman" panose="02020603050405020304" pitchFamily="18" charset="0"/>
                <a:ea typeface="Calibri" panose="020F0502020204030204" pitchFamily="34" charset="0"/>
                <a:cs typeface="Arial" panose="020B0604020202020204" pitchFamily="34" charset="0"/>
              </a:rPr>
              <a:t>This error in the required heating time is due to multiple factors such as:</a:t>
            </a:r>
            <a:endParaRPr lang="en-GB" sz="16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Heat escaping from the door’s frame.</a:t>
            </a:r>
            <a:endParaRPr lang="en-GB" sz="16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The electrical current is changing during the starting period before reaching steady state current.</a:t>
            </a:r>
            <a:endParaRPr lang="en-GB" sz="16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Heat escaping from the thermocouple temperature sensors hole.</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4817659" y="447791"/>
            <a:ext cx="1143262" cy="461665"/>
          </a:xfrm>
          <a:prstGeom prst="rect">
            <a:avLst/>
          </a:prstGeom>
        </p:spPr>
        <p:txBody>
          <a:bodyPr wrap="none">
            <a:spAutoFit/>
          </a:bodyPr>
          <a:lstStyle/>
          <a:p>
            <a:r>
              <a:rPr lang="en-US" sz="2400" b="1" dirty="0">
                <a:latin typeface="Times New Roman" panose="02020603050405020304" pitchFamily="18" charset="0"/>
                <a:ea typeface="Calibri" panose="020F0502020204030204" pitchFamily="34" charset="0"/>
              </a:rPr>
              <a:t>Results</a:t>
            </a:r>
            <a:endParaRPr lang="en-GB" sz="2400" dirty="0"/>
          </a:p>
        </p:txBody>
      </p:sp>
      <mc:AlternateContent xmlns:mc="http://schemas.openxmlformats.org/markup-compatibility/2006">
        <mc:Choice xmlns:a14="http://schemas.microsoft.com/office/drawing/2010/main" Requires="a14">
          <p:sp>
            <p:nvSpPr>
              <p:cNvPr id="4" name="Rectangle 3"/>
              <p:cNvSpPr/>
              <p:nvPr/>
            </p:nvSpPr>
            <p:spPr>
              <a:xfrm>
                <a:off x="3344781" y="5046688"/>
                <a:ext cx="3820533"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𝑒𝑟𝑟𝑜𝑟</m:t>
                      </m:r>
                      <m:r>
                        <a:rPr lang="en-GB" i="0">
                          <a:latin typeface="Cambria Math" panose="02040503050406030204" pitchFamily="18" charset="0"/>
                        </a:rPr>
                        <m:t>= </m:t>
                      </m:r>
                      <m:f>
                        <m:fPr>
                          <m:ctrlPr>
                            <a:rPr lang="en-GB" i="1">
                              <a:latin typeface="Cambria Math" panose="02040503050406030204" pitchFamily="18" charset="0"/>
                            </a:rPr>
                          </m:ctrlPr>
                        </m:fPr>
                        <m:num>
                          <m:r>
                            <a:rPr lang="en-GB" b="0" i="0" smtClean="0">
                              <a:latin typeface="Cambria Math" panose="02040503050406030204" pitchFamily="18" charset="0"/>
                            </a:rPr>
                            <m:t>90</m:t>
                          </m:r>
                          <m:r>
                            <a:rPr lang="en-GB" i="0">
                              <a:latin typeface="Cambria Math" panose="02040503050406030204" pitchFamily="18" charset="0"/>
                            </a:rPr>
                            <m:t>−</m:t>
                          </m:r>
                          <m:r>
                            <a:rPr lang="en-GB" b="0" i="1" smtClean="0">
                              <a:latin typeface="Cambria Math" panose="02040503050406030204" pitchFamily="18" charset="0"/>
                            </a:rPr>
                            <m:t>83</m:t>
                          </m:r>
                        </m:num>
                        <m:den>
                          <m:r>
                            <a:rPr lang="en-GB" b="0" i="0" smtClean="0">
                              <a:latin typeface="Cambria Math" panose="02040503050406030204" pitchFamily="18" charset="0"/>
                            </a:rPr>
                            <m:t>83</m:t>
                          </m:r>
                        </m:den>
                      </m:f>
                      <m:r>
                        <a:rPr lang="en-GB" i="0">
                          <a:latin typeface="Cambria Math" panose="02040503050406030204" pitchFamily="18" charset="0"/>
                        </a:rPr>
                        <m:t>∗</m:t>
                      </m:r>
                      <m:r>
                        <a:rPr lang="en-GB" i="0">
                          <a:latin typeface="Cambria Math" panose="02040503050406030204" pitchFamily="18" charset="0"/>
                        </a:rPr>
                        <m:t>100</m:t>
                      </m:r>
                      <m:r>
                        <a:rPr lang="en-GB" i="0">
                          <a:latin typeface="Cambria Math" panose="02040503050406030204" pitchFamily="18" charset="0"/>
                        </a:rPr>
                        <m:t>%=</m:t>
                      </m:r>
                      <m:r>
                        <a:rPr lang="en-GB" i="0">
                          <a:latin typeface="Cambria Math" panose="02040503050406030204" pitchFamily="18" charset="0"/>
                        </a:rPr>
                        <m:t>7</m:t>
                      </m:r>
                      <m:r>
                        <a:rPr lang="en-GB" i="0">
                          <a:latin typeface="Cambria Math" panose="02040503050406030204" pitchFamily="18" charset="0"/>
                        </a:rPr>
                        <m:t>.</m:t>
                      </m:r>
                      <m:r>
                        <a:rPr lang="en-GB" i="0">
                          <a:latin typeface="Cambria Math" panose="02040503050406030204" pitchFamily="18" charset="0"/>
                        </a:rPr>
                        <m:t>635</m:t>
                      </m:r>
                      <m:r>
                        <a:rPr lang="en-GB" i="0">
                          <a:latin typeface="Cambria Math" panose="02040503050406030204" pitchFamily="18" charset="0"/>
                        </a:rPr>
                        <m:t>%</m:t>
                      </m:r>
                    </m:oMath>
                  </m:oMathPara>
                </a14:m>
                <a:endParaRPr lang="en-GB" dirty="0"/>
              </a:p>
            </p:txBody>
          </p:sp>
        </mc:Choice>
        <mc:Fallback>
          <p:sp>
            <p:nvSpPr>
              <p:cNvPr id="4" name="Rectangle 3"/>
              <p:cNvSpPr>
                <a:spLocks noRot="1" noChangeAspect="1" noMove="1" noResize="1" noEditPoints="1" noAdjustHandles="1" noChangeArrowheads="1" noChangeShapeType="1" noTextEdit="1"/>
              </p:cNvSpPr>
              <p:nvPr/>
            </p:nvSpPr>
            <p:spPr>
              <a:xfrm>
                <a:off x="3344781" y="5046688"/>
                <a:ext cx="3820533" cy="612732"/>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282183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705494750"/>
              </p:ext>
            </p:extLst>
          </p:nvPr>
        </p:nvGraphicFramePr>
        <p:xfrm>
          <a:off x="1166882" y="1241947"/>
          <a:ext cx="9512490" cy="5117907"/>
        </p:xfrm>
        <a:graphic>
          <a:graphicData uri="http://schemas.openxmlformats.org/drawingml/2006/table">
            <a:tbl>
              <a:tblPr firstRow="1" firstCol="1" bandRow="1">
                <a:tableStyleId>{5C22544A-7EE6-4342-B048-85BDC9FD1C3A}</a:tableStyleId>
              </a:tblPr>
              <a:tblGrid>
                <a:gridCol w="2377614"/>
                <a:gridCol w="2377614"/>
                <a:gridCol w="2378631"/>
                <a:gridCol w="2378631"/>
              </a:tblGrid>
              <a:tr h="1311339">
                <a:tc>
                  <a:txBody>
                    <a:bodyPr/>
                    <a:lstStyle/>
                    <a:p>
                      <a:pPr algn="ctr">
                        <a:lnSpc>
                          <a:spcPct val="150000"/>
                        </a:lnSpc>
                        <a:spcAft>
                          <a:spcPts val="1000"/>
                        </a:spcAft>
                      </a:pPr>
                      <a:r>
                        <a:rPr lang="en-US" sz="1200" dirty="0">
                          <a:effectLst/>
                        </a:rPr>
                        <a:t>Section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dirty="0">
                          <a:effectLst/>
                        </a:rPr>
                        <a:t>Set Temperature        (°C)</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Measured Temperature (°C)</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Error Percentage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4428">
                <a:tc>
                  <a:txBody>
                    <a:bodyPr/>
                    <a:lstStyle/>
                    <a:p>
                      <a:pPr algn="ctr">
                        <a:lnSpc>
                          <a:spcPct val="150000"/>
                        </a:lnSpc>
                        <a:spcAft>
                          <a:spcPts val="1000"/>
                        </a:spcAft>
                      </a:pPr>
                      <a:r>
                        <a:rPr lang="en-US" sz="1200">
                          <a:effectLst/>
                        </a:rPr>
                        <a:t>1</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500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465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7</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4428">
                <a:tc>
                  <a:txBody>
                    <a:bodyPr/>
                    <a:lstStyle/>
                    <a:p>
                      <a:pPr algn="ctr">
                        <a:lnSpc>
                          <a:spcPct val="150000"/>
                        </a:lnSpc>
                        <a:spcAft>
                          <a:spcPts val="1000"/>
                        </a:spcAft>
                      </a:pPr>
                      <a:r>
                        <a:rPr lang="en-US" sz="1200">
                          <a:effectLst/>
                        </a:rPr>
                        <a:t>2</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dirty="0">
                          <a:effectLst/>
                        </a:rPr>
                        <a:t>700</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665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4428">
                <a:tc>
                  <a:txBody>
                    <a:bodyPr/>
                    <a:lstStyle/>
                    <a:p>
                      <a:pPr algn="ctr">
                        <a:lnSpc>
                          <a:spcPct val="150000"/>
                        </a:lnSpc>
                        <a:spcAft>
                          <a:spcPts val="1000"/>
                        </a:spcAft>
                      </a:pPr>
                      <a:r>
                        <a:rPr lang="en-US" sz="1200">
                          <a:effectLst/>
                        </a:rPr>
                        <a:t>3</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900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865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3.88</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4428">
                <a:tc>
                  <a:txBody>
                    <a:bodyPr/>
                    <a:lstStyle/>
                    <a:p>
                      <a:pPr algn="ctr">
                        <a:lnSpc>
                          <a:spcPct val="150000"/>
                        </a:lnSpc>
                        <a:spcAft>
                          <a:spcPts val="1000"/>
                        </a:spcAft>
                      </a:pPr>
                      <a:r>
                        <a:rPr lang="en-US" sz="1200">
                          <a:effectLst/>
                        </a:rPr>
                        <a:t>4</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1000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965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3.5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4428">
                <a:tc>
                  <a:txBody>
                    <a:bodyPr/>
                    <a:lstStyle/>
                    <a:p>
                      <a:pPr algn="ctr">
                        <a:lnSpc>
                          <a:spcPct val="150000"/>
                        </a:lnSpc>
                        <a:spcAft>
                          <a:spcPts val="1000"/>
                        </a:spcAft>
                      </a:pPr>
                      <a:r>
                        <a:rPr lang="en-US" sz="1200">
                          <a:effectLst/>
                        </a:rPr>
                        <a:t>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1100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1065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3.18</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34428">
                <a:tc>
                  <a:txBody>
                    <a:bodyPr/>
                    <a:lstStyle/>
                    <a:p>
                      <a:pPr algn="ctr">
                        <a:lnSpc>
                          <a:spcPct val="150000"/>
                        </a:lnSpc>
                        <a:spcAft>
                          <a:spcPts val="1000"/>
                        </a:spcAft>
                      </a:pPr>
                      <a:r>
                        <a:rPr lang="en-US" sz="1200">
                          <a:effectLst/>
                        </a:rPr>
                        <a:t>6</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1200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a:effectLst/>
                        </a:rPr>
                        <a:t>1165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200" dirty="0">
                          <a:effectLst/>
                        </a:rPr>
                        <a:t>2.91</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TextBox 4"/>
          <p:cNvSpPr txBox="1"/>
          <p:nvPr/>
        </p:nvSpPr>
        <p:spPr>
          <a:xfrm>
            <a:off x="1494429" y="573205"/>
            <a:ext cx="9184943" cy="400110"/>
          </a:xfrm>
          <a:prstGeom prst="rect">
            <a:avLst/>
          </a:prstGeom>
          <a:noFill/>
        </p:spPr>
        <p:txBody>
          <a:bodyPr wrap="square" rtlCol="0">
            <a:spAutoFit/>
          </a:bodyPr>
          <a:lstStyle/>
          <a:p>
            <a:r>
              <a:rPr lang="en-US" sz="2000" dirty="0" smtClean="0"/>
              <a:t>Table 4 :Result </a:t>
            </a:r>
            <a:r>
              <a:rPr lang="en-US" sz="2000" dirty="0" smtClean="0"/>
              <a:t>of </a:t>
            </a:r>
            <a:r>
              <a:rPr lang="en-GB" sz="2000" dirty="0"/>
              <a:t>Adjusting some temperatures and following up on the control device</a:t>
            </a:r>
          </a:p>
        </p:txBody>
      </p:sp>
    </p:spTree>
    <p:extLst>
      <p:ext uri="{BB962C8B-B14F-4D97-AF65-F5344CB8AC3E}">
        <p14:creationId xmlns:p14="http://schemas.microsoft.com/office/powerpoint/2010/main" val="31461201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682387" y="300251"/>
                <a:ext cx="10931857" cy="2139047"/>
              </a:xfrm>
              <a:prstGeom prst="rect">
                <a:avLst/>
              </a:prstGeom>
            </p:spPr>
            <p:txBody>
              <a:bodyPr wrap="square">
                <a:spAutoFit/>
              </a:bodyPr>
              <a:lstStyle/>
              <a:p>
                <a:pPr>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Through the table, it is noticed that the error percentage goes down as the set temperature raises. The temperature difference between the set value and measured as follow:</a:t>
                </a:r>
                <a:endParaRPr lang="en-GB" sz="16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14:m>
                  <m:oMathPara xmlns:m="http://schemas.openxmlformats.org/officeDocument/2006/math">
                    <m:oMathParaPr>
                      <m:jc m:val="centerGroup"/>
                    </m:oMathParaPr>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𝑇𝑒𝑚𝑝𝑒𝑟𝑎𝑡𝑢𝑟𝑒</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𝑑𝑖𝑓𝑓𝑒𝑟𝑒𝑛𝑐𝑒</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𝑆𝑒𝑡</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𝑡𝑒𝑚𝑝𝑒𝑟𝑡𝑎𝑡𝑢𝑟𝑒</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𝑇𝑒𝑚𝑝𝑒𝑟𝑎𝑡𝑢𝑟𝑒</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𝑖𝑛𝑠𝑖𝑑𝑒</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𝑡</m:t>
                      </m:r>
                      <m:r>
                        <a:rPr lang="en-US" i="1">
                          <a:effectLst/>
                          <a:latin typeface="Cambria Math" panose="02040503050406030204" pitchFamily="18" charset="0"/>
                          <a:ea typeface="Calibri" panose="020F0502020204030204" pitchFamily="34" charset="0"/>
                          <a:cs typeface="Times New Roman" panose="02020603050405020304" pitchFamily="18" charset="0"/>
                        </a:rPr>
                        <m:t>h</m:t>
                      </m:r>
                      <m:r>
                        <a:rPr lang="en-US" i="1">
                          <a:effectLst/>
                          <a:latin typeface="Cambria Math" panose="02040503050406030204" pitchFamily="18" charset="0"/>
                          <a:ea typeface="Calibri" panose="020F0502020204030204" pitchFamily="34" charset="0"/>
                          <a:cs typeface="Times New Roman" panose="02020603050405020304" pitchFamily="18" charset="0"/>
                        </a:rPr>
                        <m:t>𝑒</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𝑓𝑢𝑟𝑛𝑎𝑐𝑒</m:t>
                      </m:r>
                    </m:oMath>
                  </m:oMathPara>
                </a14:m>
                <a:endParaRPr lang="en-GB" sz="16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14:m>
                  <m:oMathPara xmlns:m="http://schemas.openxmlformats.org/officeDocument/2006/math">
                    <m:oMathParaPr>
                      <m:jc m:val="centerGroup"/>
                    </m:oMathParaPr>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𝑇𝑒𝑚𝑝𝑒𝑟𝑎𝑡𝑢𝑟𝑒</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𝑑𝑖𝑓𝑓𝑒𝑟𝑒𝑛𝑐𝑒</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35</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𝐶</m:t>
                      </m:r>
                    </m:oMath>
                  </m:oMathPara>
                </a14:m>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682387" y="300251"/>
                <a:ext cx="10931857" cy="2139047"/>
              </a:xfrm>
              <a:prstGeom prst="rect">
                <a:avLst/>
              </a:prstGeom>
              <a:blipFill rotWithShape="0">
                <a:blip r:embed="rId2"/>
                <a:stretch>
                  <a:fillRect l="-502"/>
                </a:stretch>
              </a:blipFill>
            </p:spPr>
            <p:txBody>
              <a:bodyPr/>
              <a:lstStyle/>
              <a:p>
                <a:r>
                  <a:rPr lang="en-GB">
                    <a:noFill/>
                  </a:rPr>
                  <a:t> </a:t>
                </a:r>
              </a:p>
            </p:txBody>
          </p:sp>
        </mc:Fallback>
      </mc:AlternateContent>
      <p:pic>
        <p:nvPicPr>
          <p:cNvPr id="4" name="Picture 2" descr="لا يتوفر وصف."/>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4143" y="2439298"/>
            <a:ext cx="5404514" cy="4431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4691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video-1622721198">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1999" cy="7219666"/>
          </a:xfrm>
          <a:prstGeom prst="rect">
            <a:avLst/>
          </a:prstGeom>
        </p:spPr>
      </p:pic>
    </p:spTree>
    <p:extLst>
      <p:ext uri="{BB962C8B-B14F-4D97-AF65-F5344CB8AC3E}">
        <p14:creationId xmlns:p14="http://schemas.microsoft.com/office/powerpoint/2010/main" val="95658860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mute="1">
                <p:cTn id="7" fill="hold" display="0">
                  <p:stCondLst>
                    <p:cond delay="indefinite"/>
                  </p:stCondLst>
                </p:cTn>
                <p:tgtEl>
                  <p:spTgt spid="2"/>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02809" y="2107526"/>
            <a:ext cx="8204747" cy="2215991"/>
          </a:xfrm>
          <a:prstGeom prst="rect">
            <a:avLst/>
          </a:prstGeom>
          <a:noFill/>
        </p:spPr>
        <p:txBody>
          <a:bodyPr wrap="none" lIns="91440" tIns="45720" rIns="91440" bIns="45720">
            <a:spAutoFit/>
          </a:bodyPr>
          <a:lstStyle/>
          <a:p>
            <a:pPr algn="ctr"/>
            <a:r>
              <a:rPr lang="en-US" sz="13800" b="1" i="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Thank you </a:t>
            </a:r>
            <a:endParaRPr lang="en-US" sz="13800" b="1" i="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6" name="Freeform 5"/>
          <p:cNvSpPr/>
          <p:nvPr/>
        </p:nvSpPr>
        <p:spPr>
          <a:xfrm rot="18900000">
            <a:off x="-1135325" y="3708715"/>
            <a:ext cx="2559410" cy="2967775"/>
          </a:xfrm>
          <a:custGeom>
            <a:avLst/>
            <a:gdLst>
              <a:gd name="connsiteX0" fmla="*/ 2559410 w 2559410"/>
              <a:gd name="connsiteY0" fmla="*/ 0 h 2967775"/>
              <a:gd name="connsiteX1" fmla="*/ 2559410 w 2559410"/>
              <a:gd name="connsiteY1" fmla="*/ 2967775 h 2967775"/>
              <a:gd name="connsiteX2" fmla="*/ 408364 w 2559410"/>
              <a:gd name="connsiteY2" fmla="*/ 2967774 h 2967775"/>
              <a:gd name="connsiteX3" fmla="*/ 0 w 2559410"/>
              <a:gd name="connsiteY3" fmla="*/ 2559411 h 2967775"/>
            </a:gdLst>
            <a:ahLst/>
            <a:cxnLst>
              <a:cxn ang="0">
                <a:pos x="connsiteX0" y="connsiteY0"/>
              </a:cxn>
              <a:cxn ang="0">
                <a:pos x="connsiteX1" y="connsiteY1"/>
              </a:cxn>
              <a:cxn ang="0">
                <a:pos x="connsiteX2" y="connsiteY2"/>
              </a:cxn>
              <a:cxn ang="0">
                <a:pos x="connsiteX3" y="connsiteY3"/>
              </a:cxn>
            </a:cxnLst>
            <a:rect l="l" t="t" r="r" b="b"/>
            <a:pathLst>
              <a:path w="2559410" h="2967775">
                <a:moveTo>
                  <a:pt x="2559410" y="0"/>
                </a:moveTo>
                <a:lnTo>
                  <a:pt x="2559410" y="2967775"/>
                </a:lnTo>
                <a:lnTo>
                  <a:pt x="408364" y="2967774"/>
                </a:lnTo>
                <a:lnTo>
                  <a:pt x="0" y="2559411"/>
                </a:lnTo>
                <a:close/>
              </a:path>
            </a:pathLst>
          </a:custGeom>
          <a:solidFill>
            <a:schemeClr val="tx2"/>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rot="18900000">
            <a:off x="536614" y="5581005"/>
            <a:ext cx="2553990" cy="2553991"/>
          </a:xfrm>
          <a:custGeom>
            <a:avLst/>
            <a:gdLst>
              <a:gd name="connsiteX0" fmla="*/ 2553990 w 2553990"/>
              <a:gd name="connsiteY0" fmla="*/ 0 h 2553991"/>
              <a:gd name="connsiteX1" fmla="*/ 2553990 w 2553990"/>
              <a:gd name="connsiteY1" fmla="*/ 2553991 h 2553991"/>
              <a:gd name="connsiteX2" fmla="*/ 0 w 2553990"/>
              <a:gd name="connsiteY2" fmla="*/ 0 h 2553991"/>
            </a:gdLst>
            <a:ahLst/>
            <a:cxnLst>
              <a:cxn ang="0">
                <a:pos x="connsiteX0" y="connsiteY0"/>
              </a:cxn>
              <a:cxn ang="0">
                <a:pos x="connsiteX1" y="connsiteY1"/>
              </a:cxn>
              <a:cxn ang="0">
                <a:pos x="connsiteX2" y="connsiteY2"/>
              </a:cxn>
            </a:cxnLst>
            <a:rect l="l" t="t" r="r" b="b"/>
            <a:pathLst>
              <a:path w="2553990" h="2553991">
                <a:moveTo>
                  <a:pt x="2553990" y="0"/>
                </a:moveTo>
                <a:lnTo>
                  <a:pt x="2553990" y="2553991"/>
                </a:lnTo>
                <a:lnTo>
                  <a:pt x="0" y="0"/>
                </a:lnTo>
                <a:close/>
              </a:path>
            </a:pathLst>
          </a:custGeom>
          <a:solidFill>
            <a:schemeClr val="accent6"/>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835004" y="660914"/>
            <a:ext cx="677117" cy="614554"/>
            <a:chOff x="1585912" y="819150"/>
            <a:chExt cx="5143500" cy="4668265"/>
          </a:xfrm>
        </p:grpSpPr>
        <p:sp>
          <p:nvSpPr>
            <p:cNvPr id="9" name="Diamond 8"/>
            <p:cNvSpPr/>
            <p:nvPr/>
          </p:nvSpPr>
          <p:spPr>
            <a:xfrm>
              <a:off x="1585912" y="2687065"/>
              <a:ext cx="5143500" cy="2800350"/>
            </a:xfrm>
            <a:prstGeom prst="diamond">
              <a:avLst/>
            </a:prstGeom>
            <a:solidFill>
              <a:schemeClr val="accent2"/>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243137" y="2687065"/>
              <a:ext cx="3829050" cy="2084704"/>
            </a:xfrm>
            <a:custGeom>
              <a:avLst/>
              <a:gdLst>
                <a:gd name="connsiteX0" fmla="*/ 1884609 w 3769219"/>
                <a:gd name="connsiteY0" fmla="*/ 0 h 2052130"/>
                <a:gd name="connsiteX1" fmla="*/ 3769219 w 3769219"/>
                <a:gd name="connsiteY1" fmla="*/ 1026065 h 2052130"/>
                <a:gd name="connsiteX2" fmla="*/ 1884609 w 3769219"/>
                <a:gd name="connsiteY2" fmla="*/ 2052130 h 2052130"/>
                <a:gd name="connsiteX3" fmla="*/ 0 w 3769219"/>
                <a:gd name="connsiteY3" fmla="*/ 1026065 h 2052130"/>
              </a:gdLst>
              <a:ahLst/>
              <a:cxnLst>
                <a:cxn ang="0">
                  <a:pos x="connsiteX0" y="connsiteY0"/>
                </a:cxn>
                <a:cxn ang="0">
                  <a:pos x="connsiteX1" y="connsiteY1"/>
                </a:cxn>
                <a:cxn ang="0">
                  <a:pos x="connsiteX2" y="connsiteY2"/>
                </a:cxn>
                <a:cxn ang="0">
                  <a:pos x="connsiteX3" y="connsiteY3"/>
                </a:cxn>
              </a:cxnLst>
              <a:rect l="l" t="t" r="r" b="b"/>
              <a:pathLst>
                <a:path w="3769219" h="2052130">
                  <a:moveTo>
                    <a:pt x="1884609" y="0"/>
                  </a:moveTo>
                  <a:lnTo>
                    <a:pt x="3769219" y="1026065"/>
                  </a:lnTo>
                  <a:lnTo>
                    <a:pt x="1884609" y="2052130"/>
                  </a:lnTo>
                  <a:lnTo>
                    <a:pt x="0" y="1026065"/>
                  </a:lnTo>
                  <a:close/>
                </a:path>
              </a:pathLst>
            </a:custGeom>
            <a:solidFill>
              <a:schemeClr val="tx2"/>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iamond 10"/>
            <p:cNvSpPr/>
            <p:nvPr/>
          </p:nvSpPr>
          <p:spPr>
            <a:xfrm>
              <a:off x="1585912" y="1753108"/>
              <a:ext cx="5143500" cy="2800350"/>
            </a:xfrm>
            <a:prstGeom prst="diamond">
              <a:avLst/>
            </a:prstGeom>
            <a:solidFill>
              <a:schemeClr val="accent5"/>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2243137" y="1753108"/>
              <a:ext cx="3829050" cy="2084704"/>
            </a:xfrm>
            <a:custGeom>
              <a:avLst/>
              <a:gdLst>
                <a:gd name="connsiteX0" fmla="*/ 1884609 w 3769219"/>
                <a:gd name="connsiteY0" fmla="*/ 0 h 2052130"/>
                <a:gd name="connsiteX1" fmla="*/ 3769219 w 3769219"/>
                <a:gd name="connsiteY1" fmla="*/ 1026065 h 2052130"/>
                <a:gd name="connsiteX2" fmla="*/ 1884609 w 3769219"/>
                <a:gd name="connsiteY2" fmla="*/ 2052130 h 2052130"/>
                <a:gd name="connsiteX3" fmla="*/ 0 w 3769219"/>
                <a:gd name="connsiteY3" fmla="*/ 1026065 h 2052130"/>
              </a:gdLst>
              <a:ahLst/>
              <a:cxnLst>
                <a:cxn ang="0">
                  <a:pos x="connsiteX0" y="connsiteY0"/>
                </a:cxn>
                <a:cxn ang="0">
                  <a:pos x="connsiteX1" y="connsiteY1"/>
                </a:cxn>
                <a:cxn ang="0">
                  <a:pos x="connsiteX2" y="connsiteY2"/>
                </a:cxn>
                <a:cxn ang="0">
                  <a:pos x="connsiteX3" y="connsiteY3"/>
                </a:cxn>
              </a:cxnLst>
              <a:rect l="l" t="t" r="r" b="b"/>
              <a:pathLst>
                <a:path w="3769219" h="2052130">
                  <a:moveTo>
                    <a:pt x="1884609" y="0"/>
                  </a:moveTo>
                  <a:lnTo>
                    <a:pt x="3769219" y="1026065"/>
                  </a:lnTo>
                  <a:lnTo>
                    <a:pt x="1884609" y="2052130"/>
                  </a:lnTo>
                  <a:lnTo>
                    <a:pt x="0" y="1026065"/>
                  </a:lnTo>
                  <a:close/>
                </a:path>
              </a:pathLst>
            </a:custGeom>
            <a:solidFill>
              <a:schemeClr val="accent4"/>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iamond 12"/>
            <p:cNvSpPr/>
            <p:nvPr/>
          </p:nvSpPr>
          <p:spPr>
            <a:xfrm>
              <a:off x="1585912" y="819150"/>
              <a:ext cx="5143500" cy="2800350"/>
            </a:xfrm>
            <a:prstGeom prst="diamond">
              <a:avLst/>
            </a:prstGeom>
            <a:solidFill>
              <a:schemeClr val="accent6"/>
            </a:solidFill>
            <a:ln>
              <a:noFill/>
            </a:ln>
            <a:effectLst>
              <a:outerShdw blurRad="50800" dist="25400" dir="5400000" algn="t" rotWithShape="0">
                <a:prstClr val="black">
                  <a:alpha val="3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444963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307" y="655092"/>
            <a:ext cx="7506269" cy="2554545"/>
          </a:xfrm>
          <a:prstGeom prst="rect">
            <a:avLst/>
          </a:prstGeom>
          <a:noFill/>
        </p:spPr>
        <p:txBody>
          <a:bodyPr wrap="square" rtlCol="0">
            <a:spAutoFit/>
          </a:bodyPr>
          <a:lstStyle/>
          <a:p>
            <a:r>
              <a:rPr lang="en-US" sz="2000" dirty="0"/>
              <a:t>The main objective of the project is design a heat treatment furnace in order to enhance the material's mechanical properties by regulating the hardness and ductility </a:t>
            </a:r>
            <a:r>
              <a:rPr lang="en-US" sz="2000" dirty="0" smtClean="0"/>
              <a:t>of solid </a:t>
            </a:r>
            <a:r>
              <a:rPr lang="en-US" sz="2000" dirty="0"/>
              <a:t>state transformation, in order to design the furnace most selected the following</a:t>
            </a:r>
            <a:r>
              <a:rPr lang="ar-SA" sz="2000" dirty="0" smtClean="0"/>
              <a:t>:</a:t>
            </a:r>
            <a:endParaRPr lang="en-GB" sz="2000" dirty="0" smtClean="0"/>
          </a:p>
          <a:p>
            <a:endParaRPr lang="en-GB" sz="2000" dirty="0"/>
          </a:p>
          <a:p>
            <a:pPr lvl="0"/>
            <a:r>
              <a:rPr lang="en-US" sz="2000" dirty="0" smtClean="0"/>
              <a:t>1-Best </a:t>
            </a:r>
            <a:r>
              <a:rPr lang="en-US" sz="2000" dirty="0"/>
              <a:t>thermal insulator types. </a:t>
            </a:r>
            <a:endParaRPr lang="en-GB" sz="2000" dirty="0"/>
          </a:p>
          <a:p>
            <a:pPr lvl="0"/>
            <a:r>
              <a:rPr lang="en-US" sz="2000" dirty="0" smtClean="0"/>
              <a:t>2-Best </a:t>
            </a:r>
            <a:r>
              <a:rPr lang="en-US" sz="2000" dirty="0"/>
              <a:t>forms of thermal conductivity (wires). </a:t>
            </a:r>
            <a:endParaRPr lang="en-GB" sz="2000" dirty="0"/>
          </a:p>
          <a:p>
            <a:pPr lvl="0"/>
            <a:r>
              <a:rPr lang="en-US" sz="2000" dirty="0" smtClean="0"/>
              <a:t>3-Design </a:t>
            </a:r>
            <a:r>
              <a:rPr lang="en-US" sz="2000" dirty="0"/>
              <a:t>and manufacture of the best shape from of the furnace</a:t>
            </a:r>
            <a:r>
              <a:rPr lang="en-US" dirty="0" smtClean="0"/>
              <a:t>.</a:t>
            </a:r>
            <a:endParaRPr lang="en-US" dirty="0" smtClean="0"/>
          </a:p>
        </p:txBody>
      </p:sp>
      <p:sp>
        <p:nvSpPr>
          <p:cNvPr id="3" name="TextBox 2"/>
          <p:cNvSpPr txBox="1"/>
          <p:nvPr/>
        </p:nvSpPr>
        <p:spPr>
          <a:xfrm>
            <a:off x="382136" y="193427"/>
            <a:ext cx="1525097" cy="461665"/>
          </a:xfrm>
          <a:prstGeom prst="rect">
            <a:avLst/>
          </a:prstGeom>
          <a:noFill/>
        </p:spPr>
        <p:txBody>
          <a:bodyPr wrap="none" rtlCol="0">
            <a:spAutoFit/>
          </a:bodyPr>
          <a:lstStyle/>
          <a:p>
            <a:r>
              <a:rPr lang="en-US" sz="2400" b="1" dirty="0" smtClean="0"/>
              <a:t>Objectives</a:t>
            </a:r>
            <a:endParaRPr lang="en-GB" dirty="0"/>
          </a:p>
        </p:txBody>
      </p:sp>
      <p:pic>
        <p:nvPicPr>
          <p:cNvPr id="3074" name="Picture 2" descr="Why Does Quenching Make Metal Brittle? - Clinton Alumin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2441" y="3794078"/>
            <a:ext cx="4767618" cy="2704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4145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2449" y="127099"/>
            <a:ext cx="6291618" cy="2616101"/>
          </a:xfrm>
          <a:prstGeom prst="rect">
            <a:avLst/>
          </a:prstGeom>
          <a:noFill/>
        </p:spPr>
        <p:txBody>
          <a:bodyPr wrap="square" rtlCol="0">
            <a:spAutoFit/>
          </a:bodyPr>
          <a:lstStyle/>
          <a:p>
            <a:r>
              <a:rPr lang="en-US" sz="2400" b="1" dirty="0"/>
              <a:t>Some heat treatment-requiring </a:t>
            </a:r>
            <a:r>
              <a:rPr lang="en-US" sz="2400" b="1" dirty="0" smtClean="0"/>
              <a:t>systems</a:t>
            </a:r>
          </a:p>
          <a:p>
            <a:pPr marL="342900" lvl="0" indent="-342900">
              <a:lnSpc>
                <a:spcPct val="150000"/>
              </a:lnSpc>
              <a:spcAft>
                <a:spcPts val="800"/>
              </a:spcAft>
              <a:buFont typeface="Symbol" panose="05050102010706020507" pitchFamily="18" charset="2"/>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The replacement parts of cars. </a:t>
            </a:r>
            <a:endParaRPr lang="en-GB" sz="2000" dirty="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Symbol" panose="05050102010706020507" pitchFamily="18" charset="2"/>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Sections of a motorcycle.</a:t>
            </a:r>
            <a:endParaRPr lang="en-GB" sz="2000" dirty="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Symbol" panose="05050102010706020507" pitchFamily="18" charset="2"/>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Tools for experts.</a:t>
            </a:r>
            <a:endParaRPr lang="en-GB" sz="2000" dirty="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Symbol" panose="05050102010706020507" pitchFamily="18" charset="2"/>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 Cars gear</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a:t>
            </a:r>
            <a:endParaRPr lang="en-GB" sz="2000" dirty="0">
              <a:ea typeface="Calibri" panose="020F0502020204030204" pitchFamily="34" charset="0"/>
              <a:cs typeface="Times New Roman" panose="02020603050405020304" pitchFamily="18" charset="0"/>
            </a:endParaRPr>
          </a:p>
        </p:txBody>
      </p:sp>
      <p:pic>
        <p:nvPicPr>
          <p:cNvPr id="4098" name="Picture 2" descr="Heat treating - Wikip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9220" y="2947915"/>
            <a:ext cx="4802695" cy="376678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7296" y="2812282"/>
            <a:ext cx="7261924" cy="4493538"/>
          </a:xfrm>
          <a:prstGeom prst="rect">
            <a:avLst/>
          </a:prstGeom>
          <a:noFill/>
        </p:spPr>
        <p:txBody>
          <a:bodyPr wrap="none" rtlCol="0">
            <a:spAutoFit/>
          </a:bodyPr>
          <a:lstStyle/>
          <a:p>
            <a:r>
              <a:rPr lang="en-US" sz="2400" b="1" dirty="0"/>
              <a:t>Properties which control by metal heat </a:t>
            </a:r>
            <a:r>
              <a:rPr lang="en-US" sz="2400" b="1" dirty="0" smtClean="0"/>
              <a:t>treatment</a:t>
            </a:r>
          </a:p>
          <a:p>
            <a:pPr marL="342900" lvl="0" indent="-342900">
              <a:lnSpc>
                <a:spcPct val="150000"/>
              </a:lnSpc>
              <a:spcAft>
                <a:spcPts val="800"/>
              </a:spcAft>
              <a:buFont typeface="+mj-lt"/>
              <a:buAutoNum type="arabicPeriod"/>
            </a:pPr>
            <a:r>
              <a:rPr lang="en-US" sz="2000" dirty="0">
                <a:latin typeface="Times New Roman" panose="02020603050405020304" pitchFamily="18" charset="0"/>
              </a:rPr>
              <a:t>Increase in hardness metal. </a:t>
            </a:r>
            <a:endParaRPr lang="en-GB" sz="2000" dirty="0"/>
          </a:p>
          <a:p>
            <a:pPr marL="342900" lvl="0" indent="-342900">
              <a:lnSpc>
                <a:spcPct val="150000"/>
              </a:lnSpc>
              <a:spcAft>
                <a:spcPts val="800"/>
              </a:spcAft>
              <a:buFont typeface="+mj-lt"/>
              <a:buAutoNum type="arabicPeriod"/>
            </a:pPr>
            <a:r>
              <a:rPr lang="en-US" sz="2000" dirty="0">
                <a:latin typeface="Times New Roman" panose="02020603050405020304" pitchFamily="18" charset="0"/>
              </a:rPr>
              <a:t>Increase ductility metal.</a:t>
            </a:r>
            <a:endParaRPr lang="en-GB" sz="2000" dirty="0"/>
          </a:p>
          <a:p>
            <a:pPr marL="342900" lvl="0" indent="-342900">
              <a:lnSpc>
                <a:spcPct val="150000"/>
              </a:lnSpc>
              <a:spcAft>
                <a:spcPts val="800"/>
              </a:spcAft>
              <a:buFont typeface="+mj-lt"/>
              <a:buAutoNum type="arabicPeriod"/>
            </a:pPr>
            <a:r>
              <a:rPr lang="en-US" sz="2000" dirty="0">
                <a:latin typeface="Times New Roman" panose="02020603050405020304" pitchFamily="18" charset="0"/>
              </a:rPr>
              <a:t>Tensile strength the metal.</a:t>
            </a:r>
            <a:endParaRPr lang="en-GB" sz="2000" dirty="0"/>
          </a:p>
          <a:p>
            <a:pPr marL="342900" lvl="0" indent="-342900">
              <a:lnSpc>
                <a:spcPct val="150000"/>
              </a:lnSpc>
              <a:spcAft>
                <a:spcPts val="800"/>
              </a:spcAft>
              <a:buFont typeface="+mj-lt"/>
              <a:buAutoNum type="arabicPeriod"/>
            </a:pPr>
            <a:r>
              <a:rPr lang="en-US" sz="2000" dirty="0">
                <a:latin typeface="Times New Roman" panose="02020603050405020304" pitchFamily="18" charset="0"/>
              </a:rPr>
              <a:t>Increase the ability of the metal to shape and process operations.  </a:t>
            </a:r>
            <a:endParaRPr lang="en-GB" sz="2000" dirty="0"/>
          </a:p>
          <a:p>
            <a:pPr marL="342900" lvl="0" indent="-342900">
              <a:lnSpc>
                <a:spcPct val="150000"/>
              </a:lnSpc>
              <a:spcAft>
                <a:spcPts val="800"/>
              </a:spcAft>
              <a:buFont typeface="+mj-lt"/>
              <a:buAutoNum type="arabicPeriod"/>
            </a:pPr>
            <a:r>
              <a:rPr lang="en-US" sz="2000" dirty="0">
                <a:latin typeface="Times New Roman" panose="02020603050405020304" pitchFamily="18" charset="0"/>
              </a:rPr>
              <a:t>Removal of internal tension the metal induced by activities.   </a:t>
            </a:r>
            <a:endParaRPr lang="en-GB" sz="2000" dirty="0"/>
          </a:p>
          <a:p>
            <a:pPr marL="342900" lvl="0" indent="-342900">
              <a:lnSpc>
                <a:spcPct val="150000"/>
              </a:lnSpc>
              <a:spcAft>
                <a:spcPts val="800"/>
              </a:spcAft>
              <a:buFont typeface="+mj-lt"/>
              <a:buAutoNum type="arabicPeriod"/>
            </a:pPr>
            <a:r>
              <a:rPr lang="en-US" sz="2000" dirty="0">
                <a:latin typeface="Times New Roman" panose="02020603050405020304" pitchFamily="18" charset="0"/>
              </a:rPr>
              <a:t>Remove the consequences of cold forming processes.</a:t>
            </a:r>
            <a:endParaRPr lang="en-GB" sz="2000" dirty="0"/>
          </a:p>
          <a:p>
            <a:pPr marL="457200" indent="-457200">
              <a:buFont typeface="+mj-lt"/>
              <a:buAutoNum type="arabicPeriod"/>
            </a:pPr>
            <a:endParaRPr lang="en-GB" sz="2400" dirty="0" smtClean="0"/>
          </a:p>
          <a:p>
            <a:endParaRPr lang="en-GB" dirty="0"/>
          </a:p>
        </p:txBody>
      </p:sp>
    </p:spTree>
    <p:extLst>
      <p:ext uri="{BB962C8B-B14F-4D97-AF65-F5344CB8AC3E}">
        <p14:creationId xmlns:p14="http://schemas.microsoft.com/office/powerpoint/2010/main" val="1997156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59307"/>
            <a:ext cx="8297839" cy="1354217"/>
          </a:xfrm>
          <a:prstGeom prst="rect">
            <a:avLst/>
          </a:prstGeom>
          <a:noFill/>
        </p:spPr>
        <p:txBody>
          <a:bodyPr wrap="square" rtlCol="0">
            <a:spAutoFit/>
          </a:bodyPr>
          <a:lstStyle/>
          <a:p>
            <a:r>
              <a:rPr lang="en-US" sz="2400" b="1" u="sng" dirty="0"/>
              <a:t>Literature </a:t>
            </a:r>
            <a:r>
              <a:rPr lang="en-US" sz="2400" b="1" u="sng" dirty="0" smtClean="0"/>
              <a:t>review</a:t>
            </a:r>
          </a:p>
          <a:p>
            <a:pPr marL="457200" indent="-457200">
              <a:buFont typeface="+mj-lt"/>
              <a:buAutoNum type="arabicPeriod"/>
            </a:pPr>
            <a:r>
              <a:rPr lang="en-US" sz="2000" b="1" dirty="0"/>
              <a:t>Types of heat treatment </a:t>
            </a:r>
            <a:r>
              <a:rPr lang="en-US" sz="2000" b="1" dirty="0" smtClean="0"/>
              <a:t>furnace</a:t>
            </a:r>
            <a:r>
              <a:rPr lang="ar-SA" sz="2000" b="1" dirty="0" smtClean="0"/>
              <a:t>:</a:t>
            </a:r>
            <a:endParaRPr lang="en-GB" sz="2000" dirty="0"/>
          </a:p>
          <a:p>
            <a:pPr marL="342900" indent="-342900">
              <a:buFont typeface="Arial" panose="020B0604020202020204" pitchFamily="34" charset="0"/>
              <a:buChar char="•"/>
            </a:pPr>
            <a:endParaRPr lang="en-GB" sz="2000" dirty="0" smtClean="0"/>
          </a:p>
          <a:p>
            <a:endParaRPr lang="en-GB" dirty="0"/>
          </a:p>
        </p:txBody>
      </p:sp>
      <p:sp>
        <p:nvSpPr>
          <p:cNvPr id="4" name="Rectangle 3"/>
          <p:cNvSpPr/>
          <p:nvPr/>
        </p:nvSpPr>
        <p:spPr>
          <a:xfrm>
            <a:off x="809766" y="1126585"/>
            <a:ext cx="9589827" cy="2985433"/>
          </a:xfrm>
          <a:prstGeom prst="rect">
            <a:avLst/>
          </a:prstGeom>
        </p:spPr>
        <p:txBody>
          <a:bodyPr wrap="square">
            <a:spAutoFit/>
          </a:bodyPr>
          <a:lstStyle/>
          <a:p>
            <a:r>
              <a:rPr lang="en-GB" sz="2000" dirty="0" smtClean="0">
                <a:solidFill>
                  <a:srgbClr val="FF0000"/>
                </a:solidFill>
              </a:rPr>
              <a:t>1-Heating </a:t>
            </a:r>
            <a:r>
              <a:rPr lang="en-GB" sz="2000" dirty="0">
                <a:solidFill>
                  <a:srgbClr val="FF0000"/>
                </a:solidFill>
              </a:rPr>
              <a:t>by </a:t>
            </a:r>
            <a:r>
              <a:rPr lang="en-GB" sz="2000" dirty="0" smtClean="0">
                <a:solidFill>
                  <a:srgbClr val="FF0000"/>
                </a:solidFill>
              </a:rPr>
              <a:t>combustion:</a:t>
            </a:r>
          </a:p>
          <a:p>
            <a:pPr lvl="0"/>
            <a:r>
              <a:rPr lang="en-US" dirty="0" smtClean="0"/>
              <a:t>-Solid Fuels (Coal/Pulverized Coal).</a:t>
            </a:r>
          </a:p>
          <a:p>
            <a:r>
              <a:rPr lang="en-US" dirty="0" smtClean="0"/>
              <a:t>-Liquid Combustibles (oil).</a:t>
            </a:r>
          </a:p>
          <a:p>
            <a:endParaRPr lang="en-GB" dirty="0"/>
          </a:p>
          <a:p>
            <a:r>
              <a:rPr lang="en-GB" dirty="0" smtClean="0">
                <a:solidFill>
                  <a:srgbClr val="FF0000"/>
                </a:solidFill>
              </a:rPr>
              <a:t>2-Electric heating:</a:t>
            </a:r>
          </a:p>
          <a:p>
            <a:r>
              <a:rPr lang="en-GB" sz="2000" dirty="0" smtClean="0"/>
              <a:t>-</a:t>
            </a:r>
            <a:r>
              <a:rPr lang="en-US" sz="2000" dirty="0"/>
              <a:t>Electrical </a:t>
            </a:r>
            <a:r>
              <a:rPr lang="en-US" sz="2000" dirty="0" smtClean="0"/>
              <a:t>heater.</a:t>
            </a:r>
          </a:p>
          <a:p>
            <a:r>
              <a:rPr lang="en-US" sz="2000" dirty="0" smtClean="0"/>
              <a:t>-</a:t>
            </a:r>
            <a:r>
              <a:rPr lang="en-US" sz="2000" dirty="0"/>
              <a:t>Electric </a:t>
            </a:r>
            <a:r>
              <a:rPr lang="en-US" sz="2000" dirty="0" smtClean="0"/>
              <a:t>induction.</a:t>
            </a:r>
          </a:p>
          <a:p>
            <a:endParaRPr lang="en-US" sz="2000" dirty="0" smtClean="0"/>
          </a:p>
          <a:p>
            <a:pPr algn="ctr"/>
            <a:r>
              <a:rPr lang="en-US" b="1" dirty="0" smtClean="0"/>
              <a:t>**We </a:t>
            </a:r>
            <a:r>
              <a:rPr lang="en-US" b="1" dirty="0"/>
              <a:t>will select an electric heater furnace after reviewing the available parts of the furnaces on the market</a:t>
            </a:r>
            <a:r>
              <a:rPr lang="en-US" b="1" dirty="0" smtClean="0"/>
              <a:t>.</a:t>
            </a:r>
            <a:endParaRPr lang="en-GB" dirty="0"/>
          </a:p>
        </p:txBody>
      </p:sp>
      <p:sp>
        <p:nvSpPr>
          <p:cNvPr id="6" name="TextBox 5"/>
          <p:cNvSpPr txBox="1"/>
          <p:nvPr/>
        </p:nvSpPr>
        <p:spPr>
          <a:xfrm>
            <a:off x="0" y="3923731"/>
            <a:ext cx="3753134" cy="400110"/>
          </a:xfrm>
          <a:prstGeom prst="rect">
            <a:avLst/>
          </a:prstGeom>
          <a:noFill/>
        </p:spPr>
        <p:txBody>
          <a:bodyPr wrap="square" rtlCol="0">
            <a:spAutoFit/>
          </a:bodyPr>
          <a:lstStyle/>
          <a:p>
            <a:r>
              <a:rPr lang="en-GB" sz="2000" b="1" dirty="0" smtClean="0"/>
              <a:t>2. </a:t>
            </a:r>
            <a:r>
              <a:rPr lang="en-US" sz="2000" b="1" dirty="0"/>
              <a:t>Furnace </a:t>
            </a:r>
            <a:r>
              <a:rPr lang="en-US" sz="2000" b="1" dirty="0" smtClean="0"/>
              <a:t>Refractory</a:t>
            </a:r>
            <a:endParaRPr lang="en-GB" sz="2000" b="1" dirty="0"/>
          </a:p>
        </p:txBody>
      </p:sp>
      <p:sp>
        <p:nvSpPr>
          <p:cNvPr id="7" name="TextBox 6"/>
          <p:cNvSpPr txBox="1"/>
          <p:nvPr/>
        </p:nvSpPr>
        <p:spPr>
          <a:xfrm>
            <a:off x="477673" y="4323841"/>
            <a:ext cx="4339988" cy="2631490"/>
          </a:xfrm>
          <a:prstGeom prst="rect">
            <a:avLst/>
          </a:prstGeom>
          <a:noFill/>
        </p:spPr>
        <p:txBody>
          <a:bodyPr wrap="square" rtlCol="0">
            <a:spAutoFit/>
          </a:bodyPr>
          <a:lstStyle/>
          <a:p>
            <a:pPr marL="342900" lvl="0" indent="-342900">
              <a:lnSpc>
                <a:spcPct val="150000"/>
              </a:lnSpc>
              <a:buFont typeface="Arial" panose="020B0604020202020204" pitchFamily="34" charset="0"/>
              <a:buChar char="•"/>
            </a:pPr>
            <a:r>
              <a:rPr lang="en-US" b="1" dirty="0">
                <a:latin typeface="Times New Roman" panose="02020603050405020304" pitchFamily="18" charset="0"/>
                <a:ea typeface="Calibri" panose="020F0502020204030204" pitchFamily="34" charset="0"/>
                <a:cs typeface="Arial" panose="020B0604020202020204" pitchFamily="34" charset="0"/>
              </a:rPr>
              <a:t> Refractory bricks</a:t>
            </a:r>
            <a:r>
              <a:rPr lang="en-US" b="1" dirty="0" smtClean="0">
                <a:latin typeface="Times New Roman" panose="02020603050405020304" pitchFamily="18" charset="0"/>
                <a:ea typeface="Calibri" panose="020F0502020204030204" pitchFamily="34" charset="0"/>
                <a:cs typeface="Arial" panose="020B0604020202020204" pitchFamily="34" charset="0"/>
              </a:rPr>
              <a:t>.</a:t>
            </a:r>
          </a:p>
          <a:p>
            <a:pPr marL="457200" indent="-457200">
              <a:lnSpc>
                <a:spcPct val="150000"/>
              </a:lnSpc>
              <a:buFont typeface="+mj-lt"/>
              <a:buAutoNum type="arabicPeriod"/>
            </a:pPr>
            <a:r>
              <a:rPr lang="en-US" sz="2000" dirty="0"/>
              <a:t>Silica </a:t>
            </a:r>
            <a:r>
              <a:rPr lang="en-US" sz="2000" dirty="0" smtClean="0"/>
              <a:t>Brick.**</a:t>
            </a:r>
            <a:endParaRPr lang="en-GB" sz="2000" dirty="0"/>
          </a:p>
          <a:p>
            <a:pPr marL="457200" indent="-457200">
              <a:lnSpc>
                <a:spcPct val="150000"/>
              </a:lnSpc>
              <a:buFont typeface="+mj-lt"/>
              <a:buAutoNum type="arabicPeriod"/>
            </a:pPr>
            <a:r>
              <a:rPr lang="en-US" sz="2000" dirty="0"/>
              <a:t>Silica Refractory/Fire </a:t>
            </a:r>
            <a:r>
              <a:rPr lang="en-US" sz="2000" dirty="0" smtClean="0"/>
              <a:t>Brick.</a:t>
            </a:r>
            <a:endParaRPr lang="en-GB" sz="2000" dirty="0"/>
          </a:p>
          <a:p>
            <a:pPr marL="457200" indent="-457200">
              <a:lnSpc>
                <a:spcPct val="150000"/>
              </a:lnSpc>
              <a:buFont typeface="+mj-lt"/>
              <a:buAutoNum type="arabicPeriod"/>
            </a:pPr>
            <a:r>
              <a:rPr lang="en-US" sz="2000" dirty="0" smtClean="0"/>
              <a:t>Chrome </a:t>
            </a:r>
            <a:r>
              <a:rPr lang="en-US" sz="2000" dirty="0"/>
              <a:t>Corundum </a:t>
            </a:r>
            <a:r>
              <a:rPr lang="en-US" sz="2000" dirty="0" smtClean="0"/>
              <a:t>Brick.</a:t>
            </a:r>
            <a:endParaRPr lang="en-GB" sz="2000" dirty="0"/>
          </a:p>
          <a:p>
            <a:pPr marL="457200" indent="-457200">
              <a:lnSpc>
                <a:spcPct val="150000"/>
              </a:lnSpc>
              <a:buFont typeface="+mj-lt"/>
              <a:buAutoNum type="arabicPeriod"/>
            </a:pPr>
            <a:r>
              <a:rPr lang="en-US" sz="2000" dirty="0"/>
              <a:t>High Alumina Refractory </a:t>
            </a:r>
            <a:r>
              <a:rPr lang="en-US" sz="2000" dirty="0" smtClean="0"/>
              <a:t>Brick.</a:t>
            </a:r>
            <a:endParaRPr lang="en-GB" sz="2000" dirty="0">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8" name="TextBox 7"/>
          <p:cNvSpPr txBox="1"/>
          <p:nvPr/>
        </p:nvSpPr>
        <p:spPr>
          <a:xfrm>
            <a:off x="6596417" y="3948527"/>
            <a:ext cx="5732060" cy="2062103"/>
          </a:xfrm>
          <a:prstGeom prst="rect">
            <a:avLst/>
          </a:prstGeom>
          <a:noFill/>
        </p:spPr>
        <p:txBody>
          <a:bodyPr wrap="square" rtlCol="0">
            <a:spAutoFit/>
          </a:bodyPr>
          <a:lstStyle/>
          <a:p>
            <a:pPr marL="285750" indent="-285750">
              <a:buFont typeface="Arial" panose="020B0604020202020204" pitchFamily="34" charset="0"/>
              <a:buChar char="•"/>
            </a:pPr>
            <a:r>
              <a:rPr lang="en-US" b="1" dirty="0"/>
              <a:t>Refractory</a:t>
            </a:r>
            <a:r>
              <a:rPr lang="en-US" sz="2400" b="1" dirty="0"/>
              <a:t> </a:t>
            </a:r>
            <a:r>
              <a:rPr lang="en-US" sz="2400" b="1" dirty="0" smtClean="0"/>
              <a:t>cement</a:t>
            </a:r>
          </a:p>
          <a:p>
            <a:endParaRPr lang="en-GB" sz="2400" dirty="0"/>
          </a:p>
          <a:p>
            <a:pPr marL="457200" indent="-457200">
              <a:buFont typeface="+mj-lt"/>
              <a:buAutoNum type="arabicPeriod"/>
            </a:pPr>
            <a:r>
              <a:rPr lang="en-US" sz="2000" dirty="0"/>
              <a:t>High Alumina </a:t>
            </a:r>
            <a:r>
              <a:rPr lang="en-US" sz="2000" dirty="0" smtClean="0"/>
              <a:t>Cement.**</a:t>
            </a:r>
          </a:p>
          <a:p>
            <a:pPr marL="457200" indent="-457200">
              <a:buFont typeface="+mj-lt"/>
              <a:buAutoNum type="arabicPeriod"/>
            </a:pPr>
            <a:r>
              <a:rPr lang="en-US" sz="2000" dirty="0"/>
              <a:t>Calcium Aluminate </a:t>
            </a:r>
            <a:r>
              <a:rPr lang="en-US" sz="2000" dirty="0" smtClean="0"/>
              <a:t>Cement.</a:t>
            </a:r>
          </a:p>
          <a:p>
            <a:endParaRPr lang="en-GB" sz="2000" dirty="0"/>
          </a:p>
          <a:p>
            <a:endParaRPr lang="en-GB" sz="2000" dirty="0"/>
          </a:p>
        </p:txBody>
      </p:sp>
      <p:pic>
        <p:nvPicPr>
          <p:cNvPr id="9" name="Picture 8"/>
          <p:cNvPicPr/>
          <p:nvPr/>
        </p:nvPicPr>
        <p:blipFill>
          <a:blip r:embed="rId2"/>
          <a:stretch>
            <a:fillRect/>
          </a:stretch>
        </p:blipFill>
        <p:spPr>
          <a:xfrm>
            <a:off x="9865910" y="5486160"/>
            <a:ext cx="1900166" cy="1447800"/>
          </a:xfrm>
          <a:prstGeom prst="rect">
            <a:avLst/>
          </a:prstGeom>
        </p:spPr>
      </p:pic>
      <p:pic>
        <p:nvPicPr>
          <p:cNvPr id="10" name="Picture 9"/>
          <p:cNvPicPr/>
          <p:nvPr/>
        </p:nvPicPr>
        <p:blipFill>
          <a:blip r:embed="rId3"/>
          <a:stretch>
            <a:fillRect/>
          </a:stretch>
        </p:blipFill>
        <p:spPr>
          <a:xfrm>
            <a:off x="3999648" y="4909141"/>
            <a:ext cx="2344287" cy="1688626"/>
          </a:xfrm>
          <a:prstGeom prst="rect">
            <a:avLst/>
          </a:prstGeom>
        </p:spPr>
      </p:pic>
    </p:spTree>
    <p:extLst>
      <p:ext uri="{BB962C8B-B14F-4D97-AF65-F5344CB8AC3E}">
        <p14:creationId xmlns:p14="http://schemas.microsoft.com/office/powerpoint/2010/main" val="26454795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3331" y="1750047"/>
            <a:ext cx="10126639" cy="1292662"/>
          </a:xfrm>
          <a:prstGeom prst="rect">
            <a:avLst/>
          </a:prstGeom>
          <a:noFill/>
        </p:spPr>
        <p:txBody>
          <a:bodyPr wrap="square" rtlCol="0">
            <a:spAutoFit/>
          </a:bodyPr>
          <a:lstStyle/>
          <a:p>
            <a:pPr marL="285750" lvl="0" indent="-285750">
              <a:buFont typeface="Arial" panose="020B0604020202020204" pitchFamily="34" charset="0"/>
              <a:buChar char="•"/>
            </a:pPr>
            <a:r>
              <a:rPr lang="en-US" sz="2000" dirty="0" smtClean="0"/>
              <a:t>Annealing</a:t>
            </a:r>
            <a:r>
              <a:rPr lang="en-US" sz="2000" dirty="0"/>
              <a:t>.</a:t>
            </a:r>
            <a:endParaRPr lang="en-GB" sz="2000" dirty="0"/>
          </a:p>
          <a:p>
            <a:pPr marL="285750" lvl="0" indent="-285750">
              <a:buFont typeface="Arial" panose="020B0604020202020204" pitchFamily="34" charset="0"/>
              <a:buChar char="•"/>
            </a:pPr>
            <a:r>
              <a:rPr lang="en-US" sz="2000" dirty="0"/>
              <a:t> Normalizing </a:t>
            </a:r>
            <a:r>
              <a:rPr lang="en-US" sz="2000" dirty="0" smtClean="0"/>
              <a:t>.</a:t>
            </a:r>
            <a:endParaRPr lang="en-GB" sz="2000" dirty="0"/>
          </a:p>
          <a:p>
            <a:pPr marL="285750" lvl="0" indent="-285750">
              <a:buFont typeface="Arial" panose="020B0604020202020204" pitchFamily="34" charset="0"/>
              <a:buChar char="•"/>
            </a:pPr>
            <a:r>
              <a:rPr lang="en-US" sz="2000" dirty="0" smtClean="0"/>
              <a:t>Quenching </a:t>
            </a:r>
            <a:r>
              <a:rPr lang="en-GB" sz="2000" dirty="0" smtClean="0"/>
              <a:t>and </a:t>
            </a:r>
            <a:r>
              <a:rPr lang="en-US" sz="2000" dirty="0" smtClean="0"/>
              <a:t>Tempering</a:t>
            </a:r>
            <a:r>
              <a:rPr lang="en-US" sz="2000" dirty="0"/>
              <a:t>.</a:t>
            </a:r>
            <a:endParaRPr lang="en-GB" sz="2000" dirty="0"/>
          </a:p>
          <a:p>
            <a:endParaRPr lang="en-GB" dirty="0"/>
          </a:p>
        </p:txBody>
      </p:sp>
      <p:sp>
        <p:nvSpPr>
          <p:cNvPr id="3" name="TextBox 2"/>
          <p:cNvSpPr txBox="1"/>
          <p:nvPr/>
        </p:nvSpPr>
        <p:spPr>
          <a:xfrm>
            <a:off x="300251" y="196674"/>
            <a:ext cx="9526137" cy="1354217"/>
          </a:xfrm>
          <a:prstGeom prst="rect">
            <a:avLst/>
          </a:prstGeom>
          <a:noFill/>
        </p:spPr>
        <p:txBody>
          <a:bodyPr wrap="square" rtlCol="0">
            <a:spAutoFit/>
          </a:bodyPr>
          <a:lstStyle/>
          <a:p>
            <a:r>
              <a:rPr lang="en-US" sz="2400" b="1" dirty="0"/>
              <a:t>Heat treatment </a:t>
            </a:r>
            <a:r>
              <a:rPr lang="en-US" sz="2400" b="1" dirty="0" smtClean="0"/>
              <a:t>processes</a:t>
            </a:r>
            <a:endParaRPr lang="en-GB" sz="2400" b="1" dirty="0"/>
          </a:p>
          <a:p>
            <a:r>
              <a:rPr lang="en-US" sz="2000" dirty="0"/>
              <a:t>There are several different types of heat treatment processes, by regulating the time of heating and cooling, and they are classified into several types:</a:t>
            </a:r>
            <a:endParaRPr lang="en-GB" sz="2000" dirty="0"/>
          </a:p>
          <a:p>
            <a:endParaRPr lang="en-GB" dirty="0"/>
          </a:p>
        </p:txBody>
      </p:sp>
      <p:pic>
        <p:nvPicPr>
          <p:cNvPr id="7" name="Picture 6"/>
          <p:cNvPicPr>
            <a:picLocks noChangeAspect="1"/>
          </p:cNvPicPr>
          <p:nvPr/>
        </p:nvPicPr>
        <p:blipFill>
          <a:blip r:embed="rId2"/>
          <a:stretch>
            <a:fillRect/>
          </a:stretch>
        </p:blipFill>
        <p:spPr>
          <a:xfrm>
            <a:off x="1" y="3425588"/>
            <a:ext cx="7287904" cy="2948729"/>
          </a:xfrm>
          <a:prstGeom prst="rect">
            <a:avLst/>
          </a:prstGeom>
        </p:spPr>
      </p:pic>
      <p:pic>
        <p:nvPicPr>
          <p:cNvPr id="8" name="Picture 7"/>
          <p:cNvPicPr/>
          <p:nvPr/>
        </p:nvPicPr>
        <p:blipFill>
          <a:blip r:embed="rId3"/>
          <a:stretch>
            <a:fillRect/>
          </a:stretch>
        </p:blipFill>
        <p:spPr>
          <a:xfrm>
            <a:off x="7287905" y="1550891"/>
            <a:ext cx="4904095" cy="3559021"/>
          </a:xfrm>
          <a:prstGeom prst="rect">
            <a:avLst/>
          </a:prstGeom>
        </p:spPr>
      </p:pic>
    </p:spTree>
    <p:extLst>
      <p:ext uri="{BB962C8B-B14F-4D97-AF65-F5344CB8AC3E}">
        <p14:creationId xmlns:p14="http://schemas.microsoft.com/office/powerpoint/2010/main" val="14811359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8490" y="1214652"/>
            <a:ext cx="5786651" cy="3712189"/>
          </a:xfrm>
          <a:prstGeom prst="rect">
            <a:avLst/>
          </a:prstGeom>
        </p:spPr>
      </p:pic>
      <p:sp>
        <p:nvSpPr>
          <p:cNvPr id="3" name="Rectangle 2"/>
          <p:cNvSpPr/>
          <p:nvPr/>
        </p:nvSpPr>
        <p:spPr>
          <a:xfrm>
            <a:off x="518615" y="5053550"/>
            <a:ext cx="7438030" cy="307777"/>
          </a:xfrm>
          <a:prstGeom prst="rect">
            <a:avLst/>
          </a:prstGeom>
        </p:spPr>
        <p:txBody>
          <a:bodyPr wrap="square">
            <a:spAutoFit/>
          </a:bodyPr>
          <a:lstStyle/>
          <a:p>
            <a:r>
              <a:rPr lang="en-GB" sz="1400" dirty="0"/>
              <a:t>The time-temperature-transformation (TTT) diagram for a eutectoid steel</a:t>
            </a:r>
          </a:p>
        </p:txBody>
      </p:sp>
      <p:pic>
        <p:nvPicPr>
          <p:cNvPr id="4" name="Picture 3"/>
          <p:cNvPicPr>
            <a:picLocks noChangeAspect="1"/>
          </p:cNvPicPr>
          <p:nvPr/>
        </p:nvPicPr>
        <p:blipFill>
          <a:blip r:embed="rId3"/>
          <a:stretch>
            <a:fillRect/>
          </a:stretch>
        </p:blipFill>
        <p:spPr>
          <a:xfrm>
            <a:off x="7165075" y="838973"/>
            <a:ext cx="3902617" cy="4087868"/>
          </a:xfrm>
          <a:prstGeom prst="rect">
            <a:avLst/>
          </a:prstGeom>
        </p:spPr>
      </p:pic>
      <p:sp>
        <p:nvSpPr>
          <p:cNvPr id="5" name="Rectangle 4"/>
          <p:cNvSpPr/>
          <p:nvPr/>
        </p:nvSpPr>
        <p:spPr>
          <a:xfrm>
            <a:off x="6933063" y="5092554"/>
            <a:ext cx="6096000" cy="307777"/>
          </a:xfrm>
          <a:prstGeom prst="rect">
            <a:avLst/>
          </a:prstGeom>
        </p:spPr>
        <p:txBody>
          <a:bodyPr>
            <a:spAutoFit/>
          </a:bodyPr>
          <a:lstStyle/>
          <a:p>
            <a:r>
              <a:rPr lang="en-GB" sz="1400" dirty="0"/>
              <a:t>Effect of tempering temperature on the properties of a eutectoid steel.</a:t>
            </a:r>
          </a:p>
        </p:txBody>
      </p:sp>
    </p:spTree>
    <p:extLst>
      <p:ext uri="{BB962C8B-B14F-4D97-AF65-F5344CB8AC3E}">
        <p14:creationId xmlns:p14="http://schemas.microsoft.com/office/powerpoint/2010/main" val="2368343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1068" y="957029"/>
            <a:ext cx="7642747" cy="3447098"/>
          </a:xfrm>
          <a:prstGeom prst="rect">
            <a:avLst/>
          </a:prstGeom>
          <a:noFill/>
        </p:spPr>
        <p:txBody>
          <a:bodyPr wrap="square" rtlCol="0">
            <a:spAutoFit/>
          </a:bodyPr>
          <a:lstStyle/>
          <a:p>
            <a:r>
              <a:rPr lang="en-US" sz="2000" b="1" dirty="0" smtClean="0"/>
              <a:t>Furnace methodology</a:t>
            </a:r>
            <a:endParaRPr lang="en-GB" sz="2000" b="1" dirty="0" smtClean="0"/>
          </a:p>
          <a:p>
            <a:endParaRPr lang="en-GB" dirty="0"/>
          </a:p>
          <a:p>
            <a:r>
              <a:rPr lang="en-US" dirty="0"/>
              <a:t>The design of the furnace was studied in two main parts:</a:t>
            </a:r>
            <a:endParaRPr lang="en-GB" dirty="0"/>
          </a:p>
          <a:p>
            <a:pPr marL="342900" lvl="0" indent="-342900">
              <a:buFont typeface="+mj-lt"/>
              <a:buAutoNum type="arabicPeriod"/>
            </a:pPr>
            <a:r>
              <a:rPr lang="en-US" dirty="0" smtClean="0">
                <a:solidFill>
                  <a:srgbClr val="FF0000"/>
                </a:solidFill>
              </a:rPr>
              <a:t>The structural model.</a:t>
            </a:r>
          </a:p>
          <a:p>
            <a:pPr marL="285750" lvl="0" indent="-285750">
              <a:buFont typeface="Arial" panose="020B0604020202020204" pitchFamily="34" charset="0"/>
              <a:buChar char="•"/>
            </a:pPr>
            <a:r>
              <a:rPr lang="en-US" dirty="0" smtClean="0"/>
              <a:t>The furnace's structural model</a:t>
            </a:r>
          </a:p>
          <a:p>
            <a:pPr marL="285750" lvl="0" indent="-285750">
              <a:buFont typeface="Arial" panose="020B0604020202020204" pitchFamily="34" charset="0"/>
              <a:buChar char="•"/>
            </a:pPr>
            <a:r>
              <a:rPr lang="en-US" dirty="0" smtClean="0"/>
              <a:t>Heat insulators</a:t>
            </a:r>
          </a:p>
          <a:p>
            <a:pPr marL="285750" lvl="0" indent="-285750">
              <a:buFont typeface="Arial" panose="020B0604020202020204" pitchFamily="34" charset="0"/>
              <a:buChar char="•"/>
            </a:pPr>
            <a:r>
              <a:rPr lang="en-US" dirty="0" smtClean="0"/>
              <a:t>Heater </a:t>
            </a:r>
            <a:r>
              <a:rPr lang="en-US" dirty="0" smtClean="0"/>
              <a:t>locations</a:t>
            </a:r>
          </a:p>
          <a:p>
            <a:pPr lvl="0"/>
            <a:endParaRPr lang="en-GB" dirty="0" smtClean="0"/>
          </a:p>
          <a:p>
            <a:pPr marL="342900" lvl="0" indent="-342900">
              <a:buAutoNum type="arabicPeriod" startAt="2"/>
            </a:pPr>
            <a:endParaRPr lang="en-US" dirty="0" smtClean="0">
              <a:solidFill>
                <a:srgbClr val="FF0000"/>
              </a:solidFill>
            </a:endParaRPr>
          </a:p>
          <a:p>
            <a:pPr marL="342900" lvl="0" indent="-342900">
              <a:buAutoNum type="arabicPeriod" startAt="2"/>
            </a:pPr>
            <a:r>
              <a:rPr lang="en-US" dirty="0" smtClean="0">
                <a:solidFill>
                  <a:srgbClr val="FF0000"/>
                </a:solidFill>
              </a:rPr>
              <a:t>Sample </a:t>
            </a:r>
            <a:r>
              <a:rPr lang="en-US" dirty="0">
                <a:solidFill>
                  <a:srgbClr val="FF0000"/>
                </a:solidFill>
              </a:rPr>
              <a:t>control charts</a:t>
            </a:r>
            <a:r>
              <a:rPr lang="en-US" dirty="0" smtClean="0">
                <a:solidFill>
                  <a:srgbClr val="FF0000"/>
                </a:solidFill>
              </a:rPr>
              <a:t>.</a:t>
            </a:r>
          </a:p>
          <a:p>
            <a:pPr lvl="0"/>
            <a:endParaRPr lang="en-GB" dirty="0"/>
          </a:p>
          <a:p>
            <a:endParaRPr lang="en-GB" dirty="0"/>
          </a:p>
        </p:txBody>
      </p:sp>
      <p:sp>
        <p:nvSpPr>
          <p:cNvPr id="3" name="TextBox 2"/>
          <p:cNvSpPr txBox="1"/>
          <p:nvPr/>
        </p:nvSpPr>
        <p:spPr>
          <a:xfrm>
            <a:off x="4299045" y="218365"/>
            <a:ext cx="3903259" cy="738664"/>
          </a:xfrm>
          <a:prstGeom prst="rect">
            <a:avLst/>
          </a:prstGeom>
          <a:noFill/>
        </p:spPr>
        <p:txBody>
          <a:bodyPr wrap="square" rtlCol="0">
            <a:spAutoFit/>
          </a:bodyPr>
          <a:lstStyle/>
          <a:p>
            <a:r>
              <a:rPr lang="en-US" sz="2400" b="1" dirty="0" smtClean="0"/>
              <a:t>Methodology </a:t>
            </a:r>
            <a:endParaRPr lang="en-US" sz="2400" b="1" dirty="0"/>
          </a:p>
          <a:p>
            <a:endParaRPr lang="en-GB" dirty="0"/>
          </a:p>
        </p:txBody>
      </p:sp>
      <p:sp>
        <p:nvSpPr>
          <p:cNvPr id="4" name="TextBox 3"/>
          <p:cNvSpPr txBox="1"/>
          <p:nvPr/>
        </p:nvSpPr>
        <p:spPr>
          <a:xfrm>
            <a:off x="327546" y="4092417"/>
            <a:ext cx="8352430" cy="2492990"/>
          </a:xfrm>
          <a:prstGeom prst="rect">
            <a:avLst/>
          </a:prstGeom>
          <a:noFill/>
        </p:spPr>
        <p:txBody>
          <a:bodyPr wrap="square" rtlCol="0">
            <a:spAutoFit/>
          </a:bodyPr>
          <a:lstStyle/>
          <a:p>
            <a:r>
              <a:rPr lang="en-US" sz="2000" b="1" dirty="0"/>
              <a:t>Parts of the furnace </a:t>
            </a:r>
            <a:r>
              <a:rPr lang="en-US" sz="2000" b="1" dirty="0" smtClean="0"/>
              <a:t>wall:</a:t>
            </a:r>
            <a:endParaRPr lang="en-GB" sz="2000" b="1" dirty="0"/>
          </a:p>
          <a:p>
            <a:r>
              <a:rPr lang="en-US" sz="2000" b="1" dirty="0"/>
              <a:t>Refractory </a:t>
            </a:r>
            <a:r>
              <a:rPr lang="en-US" sz="2000" b="1" dirty="0" smtClean="0"/>
              <a:t>bricks</a:t>
            </a:r>
            <a:r>
              <a:rPr lang="en-US" sz="2000" dirty="0" smtClean="0"/>
              <a:t>: It </a:t>
            </a:r>
            <a:r>
              <a:rPr lang="en-US" sz="2000" dirty="0"/>
              <a:t>is a refractory ceramic block used for furnace liners. Refractory bricks are primarily designed to withstand high temperatures and generally have low thermal conductivity to increase the efficiency </a:t>
            </a:r>
            <a:r>
              <a:rPr lang="en-US" sz="2000" dirty="0" smtClean="0"/>
              <a:t>of insulation.</a:t>
            </a:r>
          </a:p>
          <a:p>
            <a:r>
              <a:rPr lang="en-US" sz="2000" dirty="0"/>
              <a:t>D</a:t>
            </a:r>
            <a:r>
              <a:rPr lang="en-US" sz="2000" dirty="0" smtClean="0"/>
              <a:t>imensions:-</a:t>
            </a:r>
          </a:p>
          <a:p>
            <a:r>
              <a:rPr lang="en-US" sz="2000" dirty="0" smtClean="0"/>
              <a:t>(5×10×20)</a:t>
            </a:r>
            <a:endParaRPr lang="en-GB" sz="2000" dirty="0"/>
          </a:p>
          <a:p>
            <a:endParaRPr lang="en-GB" dirty="0"/>
          </a:p>
          <a:p>
            <a:endParaRPr lang="en-GB"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8679976" y="4421876"/>
            <a:ext cx="3302757" cy="2299646"/>
          </a:xfrm>
          <a:prstGeom prst="rect">
            <a:avLst/>
          </a:prstGeom>
          <a:noFill/>
        </p:spPr>
      </p:pic>
    </p:spTree>
    <p:extLst>
      <p:ext uri="{BB962C8B-B14F-4D97-AF65-F5344CB8AC3E}">
        <p14:creationId xmlns:p14="http://schemas.microsoft.com/office/powerpoint/2010/main" val="3475366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177421" y="436728"/>
                <a:ext cx="6660107" cy="2277547"/>
              </a:xfrm>
              <a:prstGeom prst="rect">
                <a:avLst/>
              </a:prstGeom>
              <a:noFill/>
            </p:spPr>
            <p:txBody>
              <a:bodyPr wrap="square" rtlCol="0">
                <a:spAutoFit/>
              </a:bodyPr>
              <a:lstStyle/>
              <a:p>
                <a:r>
                  <a:rPr lang="en-US" sz="2400" b="1" dirty="0"/>
                  <a:t>Assembly brick dimensions internal </a:t>
                </a:r>
                <a:r>
                  <a:rPr lang="en-US" sz="2400" b="1" dirty="0" smtClean="0"/>
                  <a:t>furnace</a:t>
                </a:r>
                <a:endParaRPr lang="en-GB" sz="2400" dirty="0"/>
              </a:p>
              <a:p>
                <a:endParaRPr lang="en-US" sz="2000" dirty="0" smtClean="0"/>
              </a:p>
              <a:p>
                <a:r>
                  <a:rPr lang="en-US" sz="2000" dirty="0"/>
                  <a:t>Height</a:t>
                </a:r>
                <a14:m>
                  <m:oMath xmlns:m="http://schemas.openxmlformats.org/officeDocument/2006/math">
                    <m:r>
                      <a:rPr lang="en-US" sz="2000" i="1">
                        <a:latin typeface="Cambria Math" panose="02040503050406030204" pitchFamily="18" charset="0"/>
                      </a:rPr>
                      <m:t>=</m:t>
                    </m:r>
                  </m:oMath>
                </a14:m>
                <a:r>
                  <a:rPr lang="en-US" sz="2000" dirty="0"/>
                  <a:t>40</a:t>
                </a:r>
                <a14:m>
                  <m:oMath xmlns:m="http://schemas.openxmlformats.org/officeDocument/2006/math">
                    <m:r>
                      <a:rPr lang="en-US" sz="2000" i="1">
                        <a:latin typeface="Cambria Math" panose="02040503050406030204" pitchFamily="18" charset="0"/>
                      </a:rPr>
                      <m:t>∓</m:t>
                    </m:r>
                  </m:oMath>
                </a14:m>
                <a:r>
                  <a:rPr lang="en-US" sz="2000" dirty="0"/>
                  <a:t>0.5 (cm)</a:t>
                </a:r>
                <a:endParaRPr lang="en-GB" sz="2000" dirty="0"/>
              </a:p>
              <a:p>
                <a:r>
                  <a:rPr lang="en-US" sz="2000" dirty="0"/>
                  <a:t>Width </a:t>
                </a:r>
                <a14:m>
                  <m:oMath xmlns:m="http://schemas.openxmlformats.org/officeDocument/2006/math">
                    <m:r>
                      <a:rPr lang="en-US" sz="2000" i="1">
                        <a:latin typeface="Cambria Math" panose="02040503050406030204" pitchFamily="18" charset="0"/>
                      </a:rPr>
                      <m:t>=</m:t>
                    </m:r>
                    <m:r>
                      <a:rPr lang="en-US" sz="2000" i="1">
                        <a:latin typeface="Cambria Math" panose="02040503050406030204" pitchFamily="18" charset="0"/>
                      </a:rPr>
                      <m:t>160</m:t>
                    </m:r>
                    <m:r>
                      <a:rPr lang="en-US" sz="2000" i="1">
                        <a:latin typeface="Cambria Math" panose="02040503050406030204" pitchFamily="18" charset="0"/>
                      </a:rPr>
                      <m:t>∓</m:t>
                    </m:r>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5</m:t>
                    </m:r>
                    <m:r>
                      <a:rPr lang="en-US" sz="2000" i="1">
                        <a:latin typeface="Cambria Math" panose="02040503050406030204" pitchFamily="18" charset="0"/>
                      </a:rPr>
                      <m:t> (</m:t>
                    </m:r>
                    <m:r>
                      <a:rPr lang="en-US" sz="2000" i="1">
                        <a:latin typeface="Cambria Math" panose="02040503050406030204" pitchFamily="18" charset="0"/>
                      </a:rPr>
                      <m:t>𝑐𝑚</m:t>
                    </m:r>
                    <m:r>
                      <a:rPr lang="en-US" sz="2000" i="1">
                        <a:latin typeface="Cambria Math" panose="02040503050406030204" pitchFamily="18" charset="0"/>
                      </a:rPr>
                      <m:t>)</m:t>
                    </m:r>
                  </m:oMath>
                </a14:m>
                <a:endParaRPr lang="en-GB" sz="2000" dirty="0"/>
              </a:p>
              <a:p>
                <a:r>
                  <a:rPr lang="en-US" sz="2000" dirty="0"/>
                  <a:t>Length</a:t>
                </a:r>
                <a14:m>
                  <m:oMath xmlns:m="http://schemas.openxmlformats.org/officeDocument/2006/math">
                    <m:r>
                      <a:rPr lang="en-US" sz="2000">
                        <a:latin typeface="Cambria Math" panose="02040503050406030204" pitchFamily="18" charset="0"/>
                      </a:rPr>
                      <m:t>=</m:t>
                    </m:r>
                    <m:r>
                      <a:rPr lang="en-US" sz="2000">
                        <a:latin typeface="Cambria Math" panose="02040503050406030204" pitchFamily="18" charset="0"/>
                      </a:rPr>
                      <m:t>40</m:t>
                    </m:r>
                    <m:r>
                      <a:rPr lang="en-US" sz="2000">
                        <a:latin typeface="Cambria Math" panose="02040503050406030204" pitchFamily="18" charset="0"/>
                      </a:rPr>
                      <m:t>∓</m:t>
                    </m:r>
                    <m:r>
                      <a:rPr lang="en-US" sz="2000">
                        <a:latin typeface="Cambria Math" panose="02040503050406030204" pitchFamily="18" charset="0"/>
                      </a:rPr>
                      <m:t>0</m:t>
                    </m:r>
                    <m:r>
                      <a:rPr lang="en-US" sz="2000">
                        <a:latin typeface="Cambria Math" panose="02040503050406030204" pitchFamily="18" charset="0"/>
                      </a:rPr>
                      <m:t>.</m:t>
                    </m:r>
                    <m:r>
                      <a:rPr lang="en-US" sz="2000">
                        <a:latin typeface="Cambria Math" panose="02040503050406030204" pitchFamily="18" charset="0"/>
                      </a:rPr>
                      <m:t>5</m:t>
                    </m:r>
                    <m:r>
                      <a:rPr lang="en-US" sz="2000">
                        <a:latin typeface="Cambria Math" panose="02040503050406030204" pitchFamily="18" charset="0"/>
                      </a:rPr>
                      <m:t> </m:t>
                    </m:r>
                    <m:r>
                      <a:rPr lang="en-US" sz="2000" i="1">
                        <a:latin typeface="Cambria Math" panose="02040503050406030204" pitchFamily="18" charset="0"/>
                      </a:rPr>
                      <m:t>(</m:t>
                    </m:r>
                    <m:r>
                      <a:rPr lang="en-US" sz="2000" i="1">
                        <a:latin typeface="Cambria Math" panose="02040503050406030204" pitchFamily="18" charset="0"/>
                      </a:rPr>
                      <m:t>𝑐𝑚</m:t>
                    </m:r>
                    <m:r>
                      <a:rPr lang="en-US" sz="2000" i="1">
                        <a:latin typeface="Cambria Math" panose="02040503050406030204" pitchFamily="18" charset="0"/>
                      </a:rPr>
                      <m:t>)</m:t>
                    </m:r>
                  </m:oMath>
                </a14:m>
                <a:endParaRPr lang="en-GB" sz="2000" dirty="0" smtClean="0"/>
              </a:p>
              <a:p>
                <a:endParaRPr lang="en-GB" sz="2000" dirty="0"/>
              </a:p>
              <a:p>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177421" y="436728"/>
                <a:ext cx="6660107" cy="2277547"/>
              </a:xfrm>
              <a:prstGeom prst="rect">
                <a:avLst/>
              </a:prstGeom>
              <a:blipFill rotWithShape="0">
                <a:blip r:embed="rId2"/>
                <a:stretch>
                  <a:fillRect l="-1372" t="-2145"/>
                </a:stretch>
              </a:blipFill>
            </p:spPr>
            <p:txBody>
              <a:bodyPr/>
              <a:lstStyle/>
              <a:p>
                <a:r>
                  <a:rPr lang="en-GB">
                    <a:noFill/>
                  </a:rPr>
                  <a:t> </a:t>
                </a:r>
              </a:p>
            </p:txBody>
          </p:sp>
        </mc:Fallback>
      </mc:AlternateContent>
      <p:pic>
        <p:nvPicPr>
          <p:cNvPr id="3" name="Picture 2"/>
          <p:cNvPicPr/>
          <p:nvPr/>
        </p:nvPicPr>
        <p:blipFill>
          <a:blip r:embed="rId3"/>
          <a:stretch>
            <a:fillRect/>
          </a:stretch>
        </p:blipFill>
        <p:spPr>
          <a:xfrm>
            <a:off x="6960358" y="355913"/>
            <a:ext cx="2068252" cy="2358362"/>
          </a:xfrm>
          <a:prstGeom prst="rect">
            <a:avLst/>
          </a:prstGeom>
        </p:spPr>
      </p:pic>
      <p:sp>
        <p:nvSpPr>
          <p:cNvPr id="4" name="TextBox 3"/>
          <p:cNvSpPr txBox="1"/>
          <p:nvPr/>
        </p:nvSpPr>
        <p:spPr>
          <a:xfrm>
            <a:off x="327546" y="2934269"/>
            <a:ext cx="6632812" cy="2031325"/>
          </a:xfrm>
          <a:prstGeom prst="rect">
            <a:avLst/>
          </a:prstGeom>
          <a:noFill/>
        </p:spPr>
        <p:txBody>
          <a:bodyPr wrap="square" rtlCol="0">
            <a:spAutoFit/>
          </a:bodyPr>
          <a:lstStyle/>
          <a:p>
            <a:r>
              <a:rPr lang="en-US" sz="2400" b="1" dirty="0"/>
              <a:t>Heater duct </a:t>
            </a:r>
            <a:r>
              <a:rPr lang="en-US" sz="2400" b="1" dirty="0" smtClean="0"/>
              <a:t>shape</a:t>
            </a:r>
            <a:endParaRPr lang="en-GB" sz="2400" b="1" dirty="0" smtClean="0"/>
          </a:p>
          <a:p>
            <a:endParaRPr lang="en-GB" sz="2400" dirty="0"/>
          </a:p>
          <a:p>
            <a:r>
              <a:rPr lang="en-US" sz="2000" dirty="0"/>
              <a:t>Conduits are designed for wire fixation and placement</a:t>
            </a:r>
            <a:r>
              <a:rPr lang="ar-SA" sz="2000" dirty="0"/>
              <a:t>.</a:t>
            </a:r>
            <a:endParaRPr lang="en-GB" sz="2000" dirty="0"/>
          </a:p>
          <a:p>
            <a:r>
              <a:rPr lang="en-US" sz="2000" dirty="0"/>
              <a:t>With special refractory cement, Sewers is poured with</a:t>
            </a:r>
            <a:r>
              <a:rPr lang="ar-SA" sz="2000" dirty="0"/>
              <a:t>.</a:t>
            </a:r>
            <a:endParaRPr lang="en-GB" sz="2000" dirty="0"/>
          </a:p>
          <a:p>
            <a:r>
              <a:rPr lang="en-US" sz="2000" dirty="0"/>
              <a:t>Wire conduits are built on the side and upper walls only.</a:t>
            </a:r>
            <a:endParaRPr lang="en-GB" sz="2000" dirty="0"/>
          </a:p>
          <a:p>
            <a:endParaRPr lang="en-GB" dirty="0"/>
          </a:p>
        </p:txBody>
      </p:sp>
      <p:pic>
        <p:nvPicPr>
          <p:cNvPr id="5" name="Picture 4"/>
          <p:cNvPicPr/>
          <p:nvPr/>
        </p:nvPicPr>
        <p:blipFill>
          <a:blip r:embed="rId4"/>
          <a:stretch>
            <a:fillRect/>
          </a:stretch>
        </p:blipFill>
        <p:spPr>
          <a:xfrm>
            <a:off x="2674876" y="4899547"/>
            <a:ext cx="2368673" cy="1856095"/>
          </a:xfrm>
          <a:prstGeom prst="rect">
            <a:avLst/>
          </a:prstGeom>
        </p:spPr>
      </p:pic>
      <p:pic>
        <p:nvPicPr>
          <p:cNvPr id="6" name="Picture 5"/>
          <p:cNvPicPr/>
          <p:nvPr/>
        </p:nvPicPr>
        <p:blipFill>
          <a:blip r:embed="rId5"/>
          <a:stretch>
            <a:fillRect/>
          </a:stretch>
        </p:blipFill>
        <p:spPr>
          <a:xfrm>
            <a:off x="8447964" y="3534770"/>
            <a:ext cx="3601349" cy="3053019"/>
          </a:xfrm>
          <a:prstGeom prst="rect">
            <a:avLst/>
          </a:prstGeom>
        </p:spPr>
      </p:pic>
    </p:spTree>
    <p:extLst>
      <p:ext uri="{BB962C8B-B14F-4D97-AF65-F5344CB8AC3E}">
        <p14:creationId xmlns:p14="http://schemas.microsoft.com/office/powerpoint/2010/main" val="3894646656"/>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Custom 2">
      <a:dk1>
        <a:srgbClr val="000000"/>
      </a:dk1>
      <a:lt1>
        <a:srgbClr val="FFFFFF"/>
      </a:lt1>
      <a:dk2>
        <a:srgbClr val="263238"/>
      </a:dk2>
      <a:lt2>
        <a:srgbClr val="ECEFF1"/>
      </a:lt2>
      <a:accent1>
        <a:srgbClr val="37474F"/>
      </a:accent1>
      <a:accent2>
        <a:srgbClr val="455A64"/>
      </a:accent2>
      <a:accent3>
        <a:srgbClr val="546E7A"/>
      </a:accent3>
      <a:accent4>
        <a:srgbClr val="607D8B"/>
      </a:accent4>
      <a:accent5>
        <a:srgbClr val="78909C"/>
      </a:accent5>
      <a:accent6>
        <a:srgbClr val="00E676"/>
      </a:accent6>
      <a:hlink>
        <a:srgbClr val="546E7A"/>
      </a:hlink>
      <a:folHlink>
        <a:srgbClr val="37474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effectLst>
          <a:outerShdw blurRad="50800" dist="25400" dir="5400000" algn="t" rotWithShape="0">
            <a:prstClr val="black">
              <a:alpha val="30000"/>
            </a:prstClr>
          </a:outerShdw>
          <a:softEdge rad="0"/>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asic with Circle">
  <a:themeElements>
    <a:clrScheme name="Custom 2">
      <a:dk1>
        <a:srgbClr val="000000"/>
      </a:dk1>
      <a:lt1>
        <a:srgbClr val="FFFFFF"/>
      </a:lt1>
      <a:dk2>
        <a:srgbClr val="263238"/>
      </a:dk2>
      <a:lt2>
        <a:srgbClr val="ECEFF1"/>
      </a:lt2>
      <a:accent1>
        <a:srgbClr val="37474F"/>
      </a:accent1>
      <a:accent2>
        <a:srgbClr val="455A64"/>
      </a:accent2>
      <a:accent3>
        <a:srgbClr val="546E7A"/>
      </a:accent3>
      <a:accent4>
        <a:srgbClr val="607D8B"/>
      </a:accent4>
      <a:accent5>
        <a:srgbClr val="78909C"/>
      </a:accent5>
      <a:accent6>
        <a:srgbClr val="00E676"/>
      </a:accent6>
      <a:hlink>
        <a:srgbClr val="546E7A"/>
      </a:hlink>
      <a:folHlink>
        <a:srgbClr val="37474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Headerline">
  <a:themeElements>
    <a:clrScheme name="Custom 2">
      <a:dk1>
        <a:srgbClr val="000000"/>
      </a:dk1>
      <a:lt1>
        <a:srgbClr val="FFFFFF"/>
      </a:lt1>
      <a:dk2>
        <a:srgbClr val="263238"/>
      </a:dk2>
      <a:lt2>
        <a:srgbClr val="ECEFF1"/>
      </a:lt2>
      <a:accent1>
        <a:srgbClr val="37474F"/>
      </a:accent1>
      <a:accent2>
        <a:srgbClr val="455A64"/>
      </a:accent2>
      <a:accent3>
        <a:srgbClr val="546E7A"/>
      </a:accent3>
      <a:accent4>
        <a:srgbClr val="607D8B"/>
      </a:accent4>
      <a:accent5>
        <a:srgbClr val="78909C"/>
      </a:accent5>
      <a:accent6>
        <a:srgbClr val="00E676"/>
      </a:accent6>
      <a:hlink>
        <a:srgbClr val="546E7A"/>
      </a:hlink>
      <a:folHlink>
        <a:srgbClr val="37474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effectLst>
          <a:outerShdw blurRad="50800" dist="25400" dir="5400000" algn="t" rotWithShape="0">
            <a:prstClr val="black">
              <a:alpha val="30000"/>
            </a:prstClr>
          </a:outerShdw>
          <a:softEdge rad="0"/>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45261</TotalTime>
  <Words>1596</Words>
  <Application>Microsoft Office PowerPoint</Application>
  <PresentationFormat>Widescreen</PresentationFormat>
  <Paragraphs>262</Paragraphs>
  <Slides>29</Slides>
  <Notes>1</Notes>
  <HiddenSlides>0</HiddenSlides>
  <MMClips>1</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29</vt:i4>
      </vt:variant>
    </vt:vector>
  </HeadingPairs>
  <TitlesOfParts>
    <vt:vector size="42" baseType="lpstr">
      <vt:lpstr>Arial</vt:lpstr>
      <vt:lpstr>Calibri</vt:lpstr>
      <vt:lpstr>Cambria Math</vt:lpstr>
      <vt:lpstr>Noto Sans</vt:lpstr>
      <vt:lpstr>Roboto Light</vt:lpstr>
      <vt:lpstr>Roboto Medium</vt:lpstr>
      <vt:lpstr>Roboto Thin</vt:lpstr>
      <vt:lpstr>Symbol</vt:lpstr>
      <vt:lpstr>Tahoma</vt:lpstr>
      <vt:lpstr>Times New Roman</vt:lpstr>
      <vt:lpstr>Blank</vt:lpstr>
      <vt:lpstr>Basic with Circle</vt:lpstr>
      <vt:lpstr>Headerline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Ergün Kayis</dc:creator>
  <cp:lastModifiedBy>Microsoft account</cp:lastModifiedBy>
  <cp:revision>625</cp:revision>
  <dcterms:created xsi:type="dcterms:W3CDTF">2015-05-30T00:46:15Z</dcterms:created>
  <dcterms:modified xsi:type="dcterms:W3CDTF">2021-06-05T09:14:33Z</dcterms:modified>
</cp:coreProperties>
</file>