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21383625" cy="30240288"/>
  <p:notesSz cx="6834188" cy="9979025"/>
  <p:defaultTextStyle>
    <a:defPPr>
      <a:defRPr lang="en-GB"/>
    </a:defPPr>
    <a:lvl1pPr algn="l" rtl="0" fontAlgn="base">
      <a:spcBef>
        <a:spcPct val="0"/>
      </a:spcBef>
      <a:spcAft>
        <a:spcPct val="0"/>
      </a:spcAft>
      <a:defRPr sz="2400" kern="1200">
        <a:solidFill>
          <a:schemeClr val="tx1"/>
        </a:solidFill>
        <a:latin typeface="Times"/>
        <a:ea typeface="+mn-ea"/>
        <a:cs typeface="Arial" pitchFamily="34" charset="0"/>
      </a:defRPr>
    </a:lvl1pPr>
    <a:lvl2pPr marL="457200" algn="l" rtl="0" fontAlgn="base">
      <a:spcBef>
        <a:spcPct val="0"/>
      </a:spcBef>
      <a:spcAft>
        <a:spcPct val="0"/>
      </a:spcAft>
      <a:defRPr sz="2400" kern="1200">
        <a:solidFill>
          <a:schemeClr val="tx1"/>
        </a:solidFill>
        <a:latin typeface="Times"/>
        <a:ea typeface="+mn-ea"/>
        <a:cs typeface="Arial" pitchFamily="34" charset="0"/>
      </a:defRPr>
    </a:lvl2pPr>
    <a:lvl3pPr marL="914400" algn="l" rtl="0" fontAlgn="base">
      <a:spcBef>
        <a:spcPct val="0"/>
      </a:spcBef>
      <a:spcAft>
        <a:spcPct val="0"/>
      </a:spcAft>
      <a:defRPr sz="2400" kern="1200">
        <a:solidFill>
          <a:schemeClr val="tx1"/>
        </a:solidFill>
        <a:latin typeface="Times"/>
        <a:ea typeface="+mn-ea"/>
        <a:cs typeface="Arial" pitchFamily="34" charset="0"/>
      </a:defRPr>
    </a:lvl3pPr>
    <a:lvl4pPr marL="1371600" algn="l" rtl="0" fontAlgn="base">
      <a:spcBef>
        <a:spcPct val="0"/>
      </a:spcBef>
      <a:spcAft>
        <a:spcPct val="0"/>
      </a:spcAft>
      <a:defRPr sz="2400" kern="1200">
        <a:solidFill>
          <a:schemeClr val="tx1"/>
        </a:solidFill>
        <a:latin typeface="Times"/>
        <a:ea typeface="+mn-ea"/>
        <a:cs typeface="Arial" pitchFamily="34" charset="0"/>
      </a:defRPr>
    </a:lvl4pPr>
    <a:lvl5pPr marL="1828800" algn="l" rtl="0" fontAlgn="base">
      <a:spcBef>
        <a:spcPct val="0"/>
      </a:spcBef>
      <a:spcAft>
        <a:spcPct val="0"/>
      </a:spcAft>
      <a:defRPr sz="2400" kern="1200">
        <a:solidFill>
          <a:schemeClr val="tx1"/>
        </a:solidFill>
        <a:latin typeface="Times"/>
        <a:ea typeface="+mn-ea"/>
        <a:cs typeface="Arial" pitchFamily="34" charset="0"/>
      </a:defRPr>
    </a:lvl5pPr>
    <a:lvl6pPr marL="2286000" algn="l" defTabSz="914400" rtl="0" eaLnBrk="1" latinLnBrk="0" hangingPunct="1">
      <a:defRPr sz="2400" kern="1200">
        <a:solidFill>
          <a:schemeClr val="tx1"/>
        </a:solidFill>
        <a:latin typeface="Times"/>
        <a:ea typeface="+mn-ea"/>
        <a:cs typeface="Arial" pitchFamily="34" charset="0"/>
      </a:defRPr>
    </a:lvl6pPr>
    <a:lvl7pPr marL="2743200" algn="l" defTabSz="914400" rtl="0" eaLnBrk="1" latinLnBrk="0" hangingPunct="1">
      <a:defRPr sz="2400" kern="1200">
        <a:solidFill>
          <a:schemeClr val="tx1"/>
        </a:solidFill>
        <a:latin typeface="Times"/>
        <a:ea typeface="+mn-ea"/>
        <a:cs typeface="Arial" pitchFamily="34" charset="0"/>
      </a:defRPr>
    </a:lvl7pPr>
    <a:lvl8pPr marL="3200400" algn="l" defTabSz="914400" rtl="0" eaLnBrk="1" latinLnBrk="0" hangingPunct="1">
      <a:defRPr sz="2400" kern="1200">
        <a:solidFill>
          <a:schemeClr val="tx1"/>
        </a:solidFill>
        <a:latin typeface="Times"/>
        <a:ea typeface="+mn-ea"/>
        <a:cs typeface="Arial" pitchFamily="34" charset="0"/>
      </a:defRPr>
    </a:lvl8pPr>
    <a:lvl9pPr marL="3657600" algn="l" defTabSz="914400" rtl="0" eaLnBrk="1" latinLnBrk="0" hangingPunct="1">
      <a:defRPr sz="2400" kern="1200">
        <a:solidFill>
          <a:schemeClr val="tx1"/>
        </a:solidFill>
        <a:latin typeface="Times"/>
        <a:ea typeface="+mn-ea"/>
        <a:cs typeface="Arial" pitchFamily="34" charset="0"/>
      </a:defRPr>
    </a:lvl9pPr>
  </p:defaultTextStyle>
  <p:extLst>
    <p:ext uri="{EFAFB233-063F-42B5-8137-9DF3F51BA10A}">
      <p15:sldGuideLst xmlns:p15="http://schemas.microsoft.com/office/powerpoint/2012/main" xmlns="">
        <p15:guide id="1" orient="horz" pos="9524">
          <p15:clr>
            <a:srgbClr val="A4A3A4"/>
          </p15:clr>
        </p15:guide>
        <p15:guide id="2" pos="67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EA8"/>
    <a:srgbClr val="EAF6A0"/>
    <a:srgbClr val="EDD7DB"/>
    <a:srgbClr val="CE8E30"/>
    <a:srgbClr val="CCECFF"/>
    <a:srgbClr val="F7EDEF"/>
    <a:srgbClr val="74BCC2"/>
    <a:srgbClr val="C276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4615" autoAdjust="0"/>
    <p:restoredTop sz="99462" autoAdjust="0"/>
  </p:normalViewPr>
  <p:slideViewPr>
    <p:cSldViewPr snapToObjects="1">
      <p:cViewPr>
        <p:scale>
          <a:sx n="28" d="100"/>
          <a:sy n="28" d="100"/>
        </p:scale>
        <p:origin x="-1662" y="3984"/>
      </p:cViewPr>
      <p:guideLst>
        <p:guide orient="horz" pos="9524"/>
        <p:guide pos="6735"/>
      </p:guideLst>
    </p:cSldViewPr>
  </p:slideViewPr>
  <p:outlineViewPr>
    <p:cViewPr>
      <p:scale>
        <a:sx n="33" d="100"/>
        <a:sy n="33" d="100"/>
      </p:scale>
      <p:origin x="21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sz="quarter"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14C7F32B-F23D-43A5-9474-2B0054219325}" type="datetimeFigureOut">
              <a:rPr lang="en-US"/>
              <a:pPr>
                <a:defRPr/>
              </a:pPr>
              <a:t>5/28/2022</a:t>
            </a:fld>
            <a:endParaRPr lang="en-US"/>
          </a:p>
        </p:txBody>
      </p:sp>
      <p:sp>
        <p:nvSpPr>
          <p:cNvPr id="4" name="Footer Placeholder 3"/>
          <p:cNvSpPr>
            <a:spLocks noGrp="1"/>
          </p:cNvSpPr>
          <p:nvPr>
            <p:ph type="ftr" sz="quarter" idx="2"/>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5" name="Slide Number Placeholder 4"/>
          <p:cNvSpPr>
            <a:spLocks noGrp="1"/>
          </p:cNvSpPr>
          <p:nvPr>
            <p:ph type="sldNum" sz="quarter" idx="3"/>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E542C5EB-31B3-4AFF-891D-F779731A22BF}"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F2C6C32F-F3E9-4549-82FB-E925A0C2D866}" type="datetimeFigureOut">
              <a:rPr lang="en-US"/>
              <a:pPr>
                <a:defRPr/>
              </a:pPr>
              <a:t>5/28/2022</a:t>
            </a:fld>
            <a:endParaRPr lang="en-US"/>
          </a:p>
        </p:txBody>
      </p:sp>
      <p:sp>
        <p:nvSpPr>
          <p:cNvPr id="4" name="Slide Image Placeholder 3"/>
          <p:cNvSpPr>
            <a:spLocks noGrp="1" noRot="1" noChangeAspect="1"/>
          </p:cNvSpPr>
          <p:nvPr>
            <p:ph type="sldImg" idx="2"/>
          </p:nvPr>
        </p:nvSpPr>
        <p:spPr>
          <a:xfrm>
            <a:off x="2093913" y="747713"/>
            <a:ext cx="2646362" cy="3743325"/>
          </a:xfrm>
          <a:prstGeom prst="rect">
            <a:avLst/>
          </a:prstGeom>
          <a:noFill/>
          <a:ln w="12700">
            <a:solidFill>
              <a:prstClr val="black"/>
            </a:solidFill>
          </a:ln>
        </p:spPr>
        <p:txBody>
          <a:bodyPr vert="horz" lIns="92053" tIns="46027" rIns="92053" bIns="46027" rtlCol="0" anchor="ctr"/>
          <a:lstStyle/>
          <a:p>
            <a:pPr lvl="0"/>
            <a:endParaRPr lang="en-US" noProof="0"/>
          </a:p>
        </p:txBody>
      </p:sp>
      <p:sp>
        <p:nvSpPr>
          <p:cNvPr id="5" name="Notes Placeholder 4"/>
          <p:cNvSpPr>
            <a:spLocks noGrp="1"/>
          </p:cNvSpPr>
          <p:nvPr>
            <p:ph type="body" sz="quarter" idx="3"/>
          </p:nvPr>
        </p:nvSpPr>
        <p:spPr>
          <a:xfrm>
            <a:off x="683101" y="4740357"/>
            <a:ext cx="5467990" cy="4489603"/>
          </a:xfrm>
          <a:prstGeom prst="rect">
            <a:avLst/>
          </a:prstGeom>
        </p:spPr>
        <p:txBody>
          <a:bodyPr vert="horz" lIns="92053" tIns="46027" rIns="92053" bIns="4602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7" name="Slide Number Placeholder 6"/>
          <p:cNvSpPr>
            <a:spLocks noGrp="1"/>
          </p:cNvSpPr>
          <p:nvPr>
            <p:ph type="sldNum" sz="quarter" idx="5"/>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C6D3364F-5979-489C-B55B-6D5F741AECA5}" type="slidenum">
              <a:rPr lang="en-US"/>
              <a:pPr>
                <a:defRPr/>
              </a:pPr>
              <a:t>‹#›</a:t>
            </a:fld>
            <a:endParaRPr lang="en-US"/>
          </a:p>
        </p:txBody>
      </p:sp>
    </p:spTree>
    <p:extLst>
      <p:ext uri="{BB962C8B-B14F-4D97-AF65-F5344CB8AC3E}">
        <p14:creationId xmlns:p14="http://schemas.microsoft.com/office/powerpoint/2010/main" val="13198069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FC5FB9C-E00F-493C-B157-75BCDFD1C223}" type="slidenum">
              <a:rPr lang="en-US" smtClean="0"/>
              <a:pPr>
                <a:defRPr/>
              </a:pPr>
              <a:t>1</a:t>
            </a:fld>
            <a:endParaRPr lang="en-US"/>
          </a:p>
        </p:txBody>
      </p:sp>
    </p:spTree>
    <p:extLst>
      <p:ext uri="{BB962C8B-B14F-4D97-AF65-F5344CB8AC3E}">
        <p14:creationId xmlns:p14="http://schemas.microsoft.com/office/powerpoint/2010/main" val="1558196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375" y="9394825"/>
            <a:ext cx="18176875" cy="6481763"/>
          </a:xfrm>
        </p:spPr>
        <p:txBody>
          <a:bodyPr/>
          <a:lstStyle/>
          <a:p>
            <a:r>
              <a:rPr lang="en-US"/>
              <a:t>Click to edit Master title style</a:t>
            </a:r>
          </a:p>
        </p:txBody>
      </p:sp>
      <p:sp>
        <p:nvSpPr>
          <p:cNvPr id="3" name="Subtitle 2"/>
          <p:cNvSpPr>
            <a:spLocks noGrp="1"/>
          </p:cNvSpPr>
          <p:nvPr>
            <p:ph type="subTitle" idx="1"/>
          </p:nvPr>
        </p:nvSpPr>
        <p:spPr>
          <a:xfrm>
            <a:off x="3208338" y="17135475"/>
            <a:ext cx="14968537" cy="772953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53A4A349-5C41-40AB-B409-9838245F3BD2}" type="slidenum">
              <a:rPr lang="zh-CN" altLang="en-GB"/>
              <a:pPr>
                <a:defRPr/>
              </a:pPr>
              <a:t>‹#›</a:t>
            </a:fld>
            <a:endParaRPr lang="en-GB"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C824E64A-2D92-4AF1-B410-9BE67CF1B08F}" type="slidenum">
              <a:rPr lang="zh-CN" altLang="en-GB"/>
              <a:pPr>
                <a:defRPr/>
              </a:pPr>
              <a:t>‹#›</a:t>
            </a:fld>
            <a:endParaRPr lang="en-GB"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36825" y="2687638"/>
            <a:ext cx="4543425" cy="241919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03375" y="2687638"/>
            <a:ext cx="13481050" cy="241919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88D06D7B-E27A-4862-965D-4D298AEAF361}" type="slidenum">
              <a:rPr lang="zh-CN" altLang="en-GB"/>
              <a:pPr>
                <a:defRPr/>
              </a:pPr>
              <a:t>‹#›</a:t>
            </a:fld>
            <a:endParaRPr lang="en-GB"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FD556A74-AE03-4572-9964-D048F14D9FF3}" type="slidenum">
              <a:rPr lang="zh-CN" altLang="en-GB"/>
              <a:pPr>
                <a:defRPr/>
              </a:pPr>
              <a:t>‹#›</a:t>
            </a:fld>
            <a:endParaRPr lang="en-GB"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100" y="19432588"/>
            <a:ext cx="18176875" cy="600551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689100" y="12817475"/>
            <a:ext cx="18176875" cy="66151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AD7495D1-040D-4E83-A641-017546320B7F}" type="slidenum">
              <a:rPr lang="zh-CN" altLang="en-GB"/>
              <a:pPr>
                <a:defRPr/>
              </a:pPr>
              <a:t>‹#›</a:t>
            </a:fld>
            <a:endParaRPr lang="en-GB"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03375" y="8736013"/>
            <a:ext cx="9012238"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768013" y="8736013"/>
            <a:ext cx="9012237"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6334A3C8-BE95-4CD6-ACDD-D2C5F96BC7FE}" type="slidenum">
              <a:rPr lang="zh-CN" altLang="en-GB"/>
              <a:pPr>
                <a:defRPr/>
              </a:pPr>
              <a:t>‹#›</a:t>
            </a:fld>
            <a:endParaRPr lang="en-GB"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11263"/>
            <a:ext cx="19245263" cy="504031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69975" y="6769100"/>
            <a:ext cx="9447213"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975" y="9590088"/>
            <a:ext cx="9447213"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0863263" y="6769100"/>
            <a:ext cx="9451975"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0863263" y="9590088"/>
            <a:ext cx="9451975"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9" name="Rectangle 6"/>
          <p:cNvSpPr>
            <a:spLocks noGrp="1" noChangeArrowheads="1"/>
          </p:cNvSpPr>
          <p:nvPr>
            <p:ph type="sldNum" sz="quarter" idx="12"/>
          </p:nvPr>
        </p:nvSpPr>
        <p:spPr>
          <a:ln/>
        </p:spPr>
        <p:txBody>
          <a:bodyPr/>
          <a:lstStyle>
            <a:lvl1pPr>
              <a:defRPr/>
            </a:lvl1pPr>
          </a:lstStyle>
          <a:p>
            <a:pPr>
              <a:defRPr/>
            </a:pPr>
            <a:fld id="{3F94E112-CAFA-4077-89F9-1413FD86D254}" type="slidenum">
              <a:rPr lang="zh-CN" altLang="en-GB"/>
              <a:pPr>
                <a:defRPr/>
              </a:pPr>
              <a:t>‹#›</a:t>
            </a:fld>
            <a:endParaRPr lang="en-GB"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5" name="Rectangle 6"/>
          <p:cNvSpPr>
            <a:spLocks noGrp="1" noChangeArrowheads="1"/>
          </p:cNvSpPr>
          <p:nvPr>
            <p:ph type="sldNum" sz="quarter" idx="12"/>
          </p:nvPr>
        </p:nvSpPr>
        <p:spPr>
          <a:ln/>
        </p:spPr>
        <p:txBody>
          <a:bodyPr/>
          <a:lstStyle>
            <a:lvl1pPr>
              <a:defRPr/>
            </a:lvl1pPr>
          </a:lstStyle>
          <a:p>
            <a:pPr>
              <a:defRPr/>
            </a:pPr>
            <a:fld id="{1FC05FA9-8222-48FD-8355-08E2CBF3EE37}" type="slidenum">
              <a:rPr lang="zh-CN" altLang="en-GB"/>
              <a:pPr>
                <a:defRPr/>
              </a:pPr>
              <a:t>‹#›</a:t>
            </a:fld>
            <a:endParaRPr lang="en-GB"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4" name="Rectangle 6"/>
          <p:cNvSpPr>
            <a:spLocks noGrp="1" noChangeArrowheads="1"/>
          </p:cNvSpPr>
          <p:nvPr>
            <p:ph type="sldNum" sz="quarter" idx="12"/>
          </p:nvPr>
        </p:nvSpPr>
        <p:spPr>
          <a:ln/>
        </p:spPr>
        <p:txBody>
          <a:bodyPr/>
          <a:lstStyle>
            <a:lvl1pPr>
              <a:defRPr/>
            </a:lvl1pPr>
          </a:lstStyle>
          <a:p>
            <a:pPr>
              <a:defRPr/>
            </a:pPr>
            <a:fld id="{AF8327A1-D8AD-40E8-A01B-7EA9C81735DA}" type="slidenum">
              <a:rPr lang="zh-CN" altLang="en-GB"/>
              <a:pPr>
                <a:defRPr/>
              </a:pPr>
              <a:t>‹#›</a:t>
            </a:fld>
            <a:endParaRPr lang="en-GB"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03325"/>
            <a:ext cx="7034213" cy="51244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359775" y="1203325"/>
            <a:ext cx="11955463" cy="25809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69975" y="6327775"/>
            <a:ext cx="7034213" cy="206851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1AF1A3D5-3FB8-46F2-96F9-5124D64265D6}" type="slidenum">
              <a:rPr lang="zh-CN" altLang="en-GB"/>
              <a:pPr>
                <a:defRPr/>
              </a:pPr>
              <a:t>‹#›</a:t>
            </a:fld>
            <a:endParaRPr lang="en-GB"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000" y="21167725"/>
            <a:ext cx="12830175" cy="24987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191000" y="2701925"/>
            <a:ext cx="12830175" cy="181435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191000" y="23666450"/>
            <a:ext cx="12830175" cy="3549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25277AB5-81EE-41A4-B958-2FB727169372}" type="slidenum">
              <a:rPr lang="zh-CN" altLang="en-GB"/>
              <a:pPr>
                <a:defRPr/>
              </a:pPr>
              <a:t>‹#›</a:t>
            </a:fld>
            <a:endParaRPr lang="en-GB"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603375" y="2687638"/>
            <a:ext cx="18176875" cy="5040312"/>
          </a:xfrm>
          <a:prstGeom prst="rect">
            <a:avLst/>
          </a:prstGeom>
          <a:noFill/>
          <a:ln w="9525">
            <a:noFill/>
            <a:miter lim="800000"/>
            <a:headEnd/>
            <a:tailEnd/>
          </a:ln>
        </p:spPr>
        <p:txBody>
          <a:bodyPr vert="horz" wrap="square" lIns="294979" tIns="147490" rIns="294979" bIns="147490" numCol="1" anchor="ctr" anchorCtr="0" compatLnSpc="1">
            <a:prstTxWarp prst="textNoShape">
              <a:avLst/>
            </a:prstTxWarp>
          </a:bodyPr>
          <a:lstStyle/>
          <a:p>
            <a:pPr lvl="0"/>
            <a:r>
              <a:rPr lang="en-GB" altLang="zh-CN"/>
              <a:t>Click to edit Master title style</a:t>
            </a:r>
          </a:p>
        </p:txBody>
      </p:sp>
      <p:sp>
        <p:nvSpPr>
          <p:cNvPr id="2051" name="Rectangle 3"/>
          <p:cNvSpPr>
            <a:spLocks noGrp="1" noChangeArrowheads="1"/>
          </p:cNvSpPr>
          <p:nvPr>
            <p:ph type="body" idx="1"/>
          </p:nvPr>
        </p:nvSpPr>
        <p:spPr bwMode="auto">
          <a:xfrm>
            <a:off x="1603375" y="8736013"/>
            <a:ext cx="18176875" cy="18143537"/>
          </a:xfrm>
          <a:prstGeom prst="rect">
            <a:avLst/>
          </a:prstGeom>
          <a:noFill/>
          <a:ln w="9525">
            <a:noFill/>
            <a:miter lim="800000"/>
            <a:headEnd/>
            <a:tailEnd/>
          </a:ln>
        </p:spPr>
        <p:txBody>
          <a:bodyPr vert="horz" wrap="square" lIns="294979" tIns="147490" rIns="294979" bIns="147490" numCol="1" anchor="t" anchorCtr="0" compatLnSpc="1">
            <a:prstTxWarp prst="textNoShape">
              <a:avLst/>
            </a:prstTxWarp>
          </a:bodyPr>
          <a:lstStyle/>
          <a:p>
            <a:pPr lvl="0"/>
            <a:r>
              <a:rPr lang="en-GB" altLang="zh-CN"/>
              <a:t>Click to edit Master text styles</a:t>
            </a:r>
          </a:p>
          <a:p>
            <a:pPr lvl="1"/>
            <a:r>
              <a:rPr lang="en-GB" altLang="zh-CN"/>
              <a:t>Second level</a:t>
            </a:r>
          </a:p>
          <a:p>
            <a:pPr lvl="2"/>
            <a:r>
              <a:rPr lang="en-GB" altLang="zh-CN"/>
              <a:t>Third level</a:t>
            </a:r>
          </a:p>
          <a:p>
            <a:pPr lvl="3"/>
            <a:r>
              <a:rPr lang="en-GB" altLang="zh-CN"/>
              <a:t>Fourth level</a:t>
            </a:r>
          </a:p>
          <a:p>
            <a:pPr lvl="4"/>
            <a:r>
              <a:rPr lang="en-GB" altLang="zh-CN"/>
              <a:t>Fifth level</a:t>
            </a:r>
          </a:p>
        </p:txBody>
      </p:sp>
      <p:sp>
        <p:nvSpPr>
          <p:cNvPr id="1028" name="Rectangle 4"/>
          <p:cNvSpPr>
            <a:spLocks noGrp="1" noChangeArrowheads="1"/>
          </p:cNvSpPr>
          <p:nvPr>
            <p:ph type="dt" sz="half" idx="2"/>
          </p:nvPr>
        </p:nvSpPr>
        <p:spPr bwMode="auto">
          <a:xfrm>
            <a:off x="160337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eaLnBrk="0" hangingPunct="0">
              <a:defRPr sz="4500" smtClean="0">
                <a:ea typeface="SimSun" pitchFamily="2" charset="-122"/>
              </a:defRPr>
            </a:lvl1pPr>
          </a:lstStyle>
          <a:p>
            <a:pPr>
              <a:defRPr/>
            </a:pPr>
            <a:endParaRPr lang="en-GB" altLang="zh-CN"/>
          </a:p>
        </p:txBody>
      </p:sp>
      <p:sp>
        <p:nvSpPr>
          <p:cNvPr id="1029" name="Rectangle 5"/>
          <p:cNvSpPr>
            <a:spLocks noGrp="1" noChangeArrowheads="1"/>
          </p:cNvSpPr>
          <p:nvPr>
            <p:ph type="ftr" sz="quarter" idx="3"/>
          </p:nvPr>
        </p:nvSpPr>
        <p:spPr bwMode="auto">
          <a:xfrm>
            <a:off x="7305675" y="27552650"/>
            <a:ext cx="677227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ctr" eaLnBrk="0" hangingPunct="0">
              <a:defRPr sz="4500" smtClean="0">
                <a:ea typeface="SimSun" pitchFamily="2" charset="-122"/>
              </a:defRPr>
            </a:lvl1pPr>
          </a:lstStyle>
          <a:p>
            <a:pPr>
              <a:defRPr/>
            </a:pPr>
            <a:endParaRPr lang="en-GB" altLang="zh-CN"/>
          </a:p>
        </p:txBody>
      </p:sp>
      <p:sp>
        <p:nvSpPr>
          <p:cNvPr id="1030" name="Rectangle 6"/>
          <p:cNvSpPr>
            <a:spLocks noGrp="1" noChangeArrowheads="1"/>
          </p:cNvSpPr>
          <p:nvPr>
            <p:ph type="sldNum" sz="quarter" idx="4"/>
          </p:nvPr>
        </p:nvSpPr>
        <p:spPr bwMode="auto">
          <a:xfrm>
            <a:off x="1532572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r" eaLnBrk="0" hangingPunct="0">
              <a:defRPr sz="4500" smtClean="0">
                <a:ea typeface="SimSun" pitchFamily="2" charset="-122"/>
              </a:defRPr>
            </a:lvl1pPr>
          </a:lstStyle>
          <a:p>
            <a:pPr>
              <a:defRPr/>
            </a:pPr>
            <a:fld id="{37EB3538-4FB5-4859-ADF8-A9AB7E6B3F40}" type="slidenum">
              <a:rPr lang="zh-CN" altLang="en-GB"/>
              <a:pPr>
                <a:defRPr/>
              </a:pPr>
              <a:t>‹#›</a:t>
            </a:fld>
            <a:endParaRPr lang="en-GB"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49575" rtl="0" eaLnBrk="0" fontAlgn="base" hangingPunct="0">
        <a:spcBef>
          <a:spcPct val="0"/>
        </a:spcBef>
        <a:spcAft>
          <a:spcPct val="0"/>
        </a:spcAft>
        <a:defRPr sz="14100">
          <a:solidFill>
            <a:schemeClr val="tx2"/>
          </a:solidFill>
          <a:latin typeface="+mj-lt"/>
          <a:ea typeface="+mj-ea"/>
          <a:cs typeface="+mj-cs"/>
        </a:defRPr>
      </a:lvl1pPr>
      <a:lvl2pPr algn="ctr" defTabSz="2949575" rtl="0" eaLnBrk="0" fontAlgn="base" hangingPunct="0">
        <a:spcBef>
          <a:spcPct val="0"/>
        </a:spcBef>
        <a:spcAft>
          <a:spcPct val="0"/>
        </a:spcAft>
        <a:defRPr sz="14100">
          <a:solidFill>
            <a:schemeClr val="tx2"/>
          </a:solidFill>
          <a:latin typeface="Times"/>
        </a:defRPr>
      </a:lvl2pPr>
      <a:lvl3pPr algn="ctr" defTabSz="2949575" rtl="0" eaLnBrk="0" fontAlgn="base" hangingPunct="0">
        <a:spcBef>
          <a:spcPct val="0"/>
        </a:spcBef>
        <a:spcAft>
          <a:spcPct val="0"/>
        </a:spcAft>
        <a:defRPr sz="14100">
          <a:solidFill>
            <a:schemeClr val="tx2"/>
          </a:solidFill>
          <a:latin typeface="Times"/>
        </a:defRPr>
      </a:lvl3pPr>
      <a:lvl4pPr algn="ctr" defTabSz="2949575" rtl="0" eaLnBrk="0" fontAlgn="base" hangingPunct="0">
        <a:spcBef>
          <a:spcPct val="0"/>
        </a:spcBef>
        <a:spcAft>
          <a:spcPct val="0"/>
        </a:spcAft>
        <a:defRPr sz="14100">
          <a:solidFill>
            <a:schemeClr val="tx2"/>
          </a:solidFill>
          <a:latin typeface="Times"/>
        </a:defRPr>
      </a:lvl4pPr>
      <a:lvl5pPr algn="ctr" defTabSz="2949575" rtl="0" eaLnBrk="0" fontAlgn="base" hangingPunct="0">
        <a:spcBef>
          <a:spcPct val="0"/>
        </a:spcBef>
        <a:spcAft>
          <a:spcPct val="0"/>
        </a:spcAft>
        <a:defRPr sz="14100">
          <a:solidFill>
            <a:schemeClr val="tx2"/>
          </a:solidFill>
          <a:latin typeface="Times"/>
        </a:defRPr>
      </a:lvl5pPr>
      <a:lvl6pPr marL="457200" algn="ctr" defTabSz="2949575" rtl="0" fontAlgn="base">
        <a:spcBef>
          <a:spcPct val="0"/>
        </a:spcBef>
        <a:spcAft>
          <a:spcPct val="0"/>
        </a:spcAft>
        <a:defRPr sz="14100">
          <a:solidFill>
            <a:schemeClr val="tx2"/>
          </a:solidFill>
          <a:latin typeface="Times"/>
        </a:defRPr>
      </a:lvl6pPr>
      <a:lvl7pPr marL="914400" algn="ctr" defTabSz="2949575" rtl="0" fontAlgn="base">
        <a:spcBef>
          <a:spcPct val="0"/>
        </a:spcBef>
        <a:spcAft>
          <a:spcPct val="0"/>
        </a:spcAft>
        <a:defRPr sz="14100">
          <a:solidFill>
            <a:schemeClr val="tx2"/>
          </a:solidFill>
          <a:latin typeface="Times"/>
        </a:defRPr>
      </a:lvl7pPr>
      <a:lvl8pPr marL="1371600" algn="ctr" defTabSz="2949575" rtl="0" fontAlgn="base">
        <a:spcBef>
          <a:spcPct val="0"/>
        </a:spcBef>
        <a:spcAft>
          <a:spcPct val="0"/>
        </a:spcAft>
        <a:defRPr sz="14100">
          <a:solidFill>
            <a:schemeClr val="tx2"/>
          </a:solidFill>
          <a:latin typeface="Times"/>
        </a:defRPr>
      </a:lvl8pPr>
      <a:lvl9pPr marL="1828800" algn="ctr" defTabSz="2949575" rtl="0" fontAlgn="base">
        <a:spcBef>
          <a:spcPct val="0"/>
        </a:spcBef>
        <a:spcAft>
          <a:spcPct val="0"/>
        </a:spcAft>
        <a:defRPr sz="14100">
          <a:solidFill>
            <a:schemeClr val="tx2"/>
          </a:solidFill>
          <a:latin typeface="Times"/>
        </a:defRPr>
      </a:lvl9pPr>
    </p:titleStyle>
    <p:bodyStyle>
      <a:lvl1pPr marL="1106488" indent="-1106488" algn="l" defTabSz="2949575" rtl="0" eaLnBrk="0" fontAlgn="base" hangingPunct="0">
        <a:spcBef>
          <a:spcPct val="20000"/>
        </a:spcBef>
        <a:spcAft>
          <a:spcPct val="0"/>
        </a:spcAft>
        <a:buChar char="•"/>
        <a:defRPr sz="10300">
          <a:solidFill>
            <a:schemeClr val="tx1"/>
          </a:solidFill>
          <a:latin typeface="+mn-lt"/>
          <a:ea typeface="+mn-ea"/>
          <a:cs typeface="+mn-cs"/>
        </a:defRPr>
      </a:lvl1pPr>
      <a:lvl2pPr marL="2397125" indent="-922338" algn="l" defTabSz="2949575" rtl="0" eaLnBrk="0" fontAlgn="base" hangingPunct="0">
        <a:spcBef>
          <a:spcPct val="20000"/>
        </a:spcBef>
        <a:spcAft>
          <a:spcPct val="0"/>
        </a:spcAft>
        <a:buChar char="–"/>
        <a:defRPr sz="9100">
          <a:solidFill>
            <a:schemeClr val="tx1"/>
          </a:solidFill>
          <a:latin typeface="+mn-lt"/>
        </a:defRPr>
      </a:lvl2pPr>
      <a:lvl3pPr marL="3686175" indent="-736600" algn="l" defTabSz="2949575" rtl="0" eaLnBrk="0" fontAlgn="base" hangingPunct="0">
        <a:spcBef>
          <a:spcPct val="20000"/>
        </a:spcBef>
        <a:spcAft>
          <a:spcPct val="0"/>
        </a:spcAft>
        <a:buChar char="•"/>
        <a:defRPr sz="7800">
          <a:solidFill>
            <a:schemeClr val="tx1"/>
          </a:solidFill>
          <a:latin typeface="+mn-lt"/>
        </a:defRPr>
      </a:lvl3pPr>
      <a:lvl4pPr marL="5160963" indent="-736600" algn="l" defTabSz="2949575" rtl="0" eaLnBrk="0" fontAlgn="base" hangingPunct="0">
        <a:spcBef>
          <a:spcPct val="20000"/>
        </a:spcBef>
        <a:spcAft>
          <a:spcPct val="0"/>
        </a:spcAft>
        <a:buChar char="–"/>
        <a:defRPr sz="6500">
          <a:solidFill>
            <a:schemeClr val="tx1"/>
          </a:solidFill>
          <a:latin typeface="+mn-lt"/>
        </a:defRPr>
      </a:lvl4pPr>
      <a:lvl5pPr marL="6635750" indent="-735013" algn="l" defTabSz="2949575" rtl="0" eaLnBrk="0" fontAlgn="base" hangingPunct="0">
        <a:spcBef>
          <a:spcPct val="20000"/>
        </a:spcBef>
        <a:spcAft>
          <a:spcPct val="0"/>
        </a:spcAft>
        <a:buChar char="»"/>
        <a:defRPr sz="6500">
          <a:solidFill>
            <a:schemeClr val="tx1"/>
          </a:solidFill>
          <a:latin typeface="+mn-lt"/>
        </a:defRPr>
      </a:lvl5pPr>
      <a:lvl6pPr marL="7092950" indent="-735013" algn="l" defTabSz="2949575" rtl="0" fontAlgn="base">
        <a:spcBef>
          <a:spcPct val="20000"/>
        </a:spcBef>
        <a:spcAft>
          <a:spcPct val="0"/>
        </a:spcAft>
        <a:buChar char="»"/>
        <a:defRPr sz="6500">
          <a:solidFill>
            <a:schemeClr val="tx1"/>
          </a:solidFill>
          <a:latin typeface="+mn-lt"/>
        </a:defRPr>
      </a:lvl6pPr>
      <a:lvl7pPr marL="7550150" indent="-735013" algn="l" defTabSz="2949575" rtl="0" fontAlgn="base">
        <a:spcBef>
          <a:spcPct val="20000"/>
        </a:spcBef>
        <a:spcAft>
          <a:spcPct val="0"/>
        </a:spcAft>
        <a:buChar char="»"/>
        <a:defRPr sz="6500">
          <a:solidFill>
            <a:schemeClr val="tx1"/>
          </a:solidFill>
          <a:latin typeface="+mn-lt"/>
        </a:defRPr>
      </a:lvl7pPr>
      <a:lvl8pPr marL="8007350" indent="-735013" algn="l" defTabSz="2949575" rtl="0" fontAlgn="base">
        <a:spcBef>
          <a:spcPct val="20000"/>
        </a:spcBef>
        <a:spcAft>
          <a:spcPct val="0"/>
        </a:spcAft>
        <a:buChar char="»"/>
        <a:defRPr sz="6500">
          <a:solidFill>
            <a:schemeClr val="tx1"/>
          </a:solidFill>
          <a:latin typeface="+mn-lt"/>
        </a:defRPr>
      </a:lvl8pPr>
      <a:lvl9pPr marL="8464550" indent="-735013" algn="l" defTabSz="2949575" rtl="0" fontAlgn="base">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hyperlink" Target="http://3.120.171.52/data.json" TargetMode="External"/><Relationship Id="rId4" Type="http://schemas.openxmlformats.org/officeDocument/2006/relationships/image" Target="../media/image2.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spect="1" noChangeArrowheads="1"/>
          </p:cNvSpPr>
          <p:nvPr/>
        </p:nvSpPr>
        <p:spPr bwMode="auto">
          <a:xfrm>
            <a:off x="-177253" y="4452144"/>
            <a:ext cx="30276000" cy="42804000"/>
          </a:xfrm>
          <a:prstGeom prst="rect">
            <a:avLst/>
          </a:prstGeom>
          <a:gradFill flip="none" rotWithShape="1">
            <a:gsLst>
              <a:gs pos="0">
                <a:schemeClr val="accent3"/>
              </a:gs>
              <a:gs pos="39999">
                <a:schemeClr val="accent5"/>
              </a:gs>
              <a:gs pos="70000">
                <a:srgbClr val="C4D6EB"/>
              </a:gs>
              <a:gs pos="100000">
                <a:srgbClr val="FFEBFA"/>
              </a:gs>
            </a:gsLst>
            <a:path path="circle">
              <a:fillToRect l="50000" t="50000" r="50000" b="50000"/>
            </a:path>
            <a:tileRect/>
          </a:gradFill>
          <a:ln w="9525">
            <a:solidFill>
              <a:schemeClr val="tx1"/>
            </a:solidFill>
            <a:miter lim="800000"/>
            <a:headEnd/>
            <a:tailEnd/>
          </a:ln>
          <a:effectLst/>
        </p:spPr>
        <p:txBody>
          <a:bodyPr wrap="none" lIns="0" anchor="ctr"/>
          <a:lstStyle/>
          <a:p>
            <a:pPr eaLnBrk="0" hangingPunct="0">
              <a:lnSpc>
                <a:spcPct val="150000"/>
              </a:lnSpc>
              <a:defRPr/>
            </a:pPr>
            <a:r>
              <a:rPr lang="en-GB" sz="1800" dirty="0" smtClean="0">
                <a:solidFill>
                  <a:srgbClr val="000000"/>
                </a:solidFill>
                <a:effectLst/>
                <a:latin typeface="Times New Roman" panose="02020603050405020304" pitchFamily="18" charset="0"/>
                <a:ea typeface="Calibri" panose="020F0502020204030204" pitchFamily="34" charset="0"/>
              </a:rPr>
              <a:t>shows the results of the simulation to tracking saliency under the healthy operating conditions as given in table 1 and in cases of single-phase open-circuit fault as given in tables 2, and</a:t>
            </a:r>
            <a:endParaRPr lang="en-US" sz="1400" dirty="0">
              <a:cs typeface="+mn-cs"/>
            </a:endParaRPr>
          </a:p>
        </p:txBody>
      </p:sp>
      <p:sp>
        <p:nvSpPr>
          <p:cNvPr id="7" name="TextBox 6"/>
          <p:cNvSpPr txBox="1"/>
          <p:nvPr/>
        </p:nvSpPr>
        <p:spPr>
          <a:xfrm>
            <a:off x="-22365" y="-846978"/>
            <a:ext cx="30182149" cy="3065463"/>
          </a:xfrm>
          <a:prstGeom prst="rect">
            <a:avLst/>
          </a:prstGeom>
          <a:gradFill flip="none" rotWithShape="1">
            <a:gsLst>
              <a:gs pos="0">
                <a:schemeClr val="accent1">
                  <a:lumMod val="90000"/>
                </a:schemeClr>
              </a:gs>
              <a:gs pos="64999">
                <a:srgbClr val="F0EBD5"/>
              </a:gs>
              <a:gs pos="100000">
                <a:srgbClr val="D1C39F"/>
              </a:gs>
            </a:gsLst>
            <a:lin ang="5400000" scaled="1"/>
            <a:tileRect/>
          </a:gradFill>
          <a:ln>
            <a:noFill/>
          </a:ln>
          <a:effectLst/>
        </p:spPr>
        <p:style>
          <a:lnRef idx="2">
            <a:schemeClr val="accent2"/>
          </a:lnRef>
          <a:fillRef idx="1">
            <a:schemeClr val="lt1"/>
          </a:fillRef>
          <a:effectRef idx="0">
            <a:schemeClr val="accent2"/>
          </a:effectRef>
          <a:fontRef idx="minor">
            <a:schemeClr val="dk1"/>
          </a:fontRef>
        </p:style>
        <p:txBody>
          <a:bodyPr/>
          <a:lstStyle/>
          <a:p>
            <a:r>
              <a:rPr lang="en-US" sz="7200" b="1" dirty="0" smtClean="0">
                <a:latin typeface="Times New Roman" panose="02020603050405020304" pitchFamily="18" charset="0"/>
                <a:cs typeface="Times New Roman" panose="02020603050405020304" pitchFamily="18" charset="0"/>
              </a:rPr>
              <a:t>Smart Power Socket</a:t>
            </a:r>
            <a:endParaRPr lang="en-US" sz="7200" dirty="0">
              <a:latin typeface="Times New Roman" panose="02020603050405020304" pitchFamily="18" charset="0"/>
              <a:cs typeface="Times New Roman" panose="02020603050405020304" pitchFamily="18" charset="0"/>
            </a:endParaRPr>
          </a:p>
          <a:p>
            <a:r>
              <a:rPr lang="en-US" sz="4800" dirty="0" smtClean="0"/>
              <a:t> </a:t>
            </a:r>
          </a:p>
          <a:p>
            <a:pPr eaLnBrk="0" hangingPunct="0">
              <a:defRPr/>
            </a:pPr>
            <a:r>
              <a:rPr lang="en-GB" sz="3200" b="1" dirty="0" smtClean="0"/>
              <a:t>          </a:t>
            </a:r>
            <a:endParaRPr lang="en-GB" sz="3200" dirty="0"/>
          </a:p>
        </p:txBody>
      </p:sp>
      <p:grpSp>
        <p:nvGrpSpPr>
          <p:cNvPr id="1033" name="Group 104"/>
          <p:cNvGrpSpPr>
            <a:grpSpLocks/>
          </p:cNvGrpSpPr>
          <p:nvPr/>
        </p:nvGrpSpPr>
        <p:grpSpPr bwMode="auto">
          <a:xfrm>
            <a:off x="393379" y="2501591"/>
            <a:ext cx="29521197" cy="3370864"/>
            <a:chOff x="197395" y="2689932"/>
            <a:chExt cx="20638614" cy="2762882"/>
          </a:xfrm>
        </p:grpSpPr>
        <p:sp>
          <p:nvSpPr>
            <p:cNvPr id="9" name="Rounded Rectangle 8"/>
            <p:cNvSpPr/>
            <p:nvPr/>
          </p:nvSpPr>
          <p:spPr bwMode="auto">
            <a:xfrm>
              <a:off x="197395" y="2689932"/>
              <a:ext cx="20638614" cy="2744447"/>
            </a:xfrm>
            <a:prstGeom prst="roundRect">
              <a:avLst>
                <a:gd name="adj" fmla="val 24006"/>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183" name="TextBox 9"/>
            <p:cNvSpPr txBox="1">
              <a:spLocks noChangeArrowheads="1"/>
            </p:cNvSpPr>
            <p:nvPr/>
          </p:nvSpPr>
          <p:spPr bwMode="auto">
            <a:xfrm>
              <a:off x="476179" y="3053600"/>
              <a:ext cx="20359830" cy="2399214"/>
            </a:xfrm>
            <a:prstGeom prst="rect">
              <a:avLst/>
            </a:prstGeom>
            <a:noFill/>
            <a:ln w="9525" cap="sq">
              <a:noFill/>
              <a:miter lim="800000"/>
              <a:headEnd/>
              <a:tailEnd/>
            </a:ln>
          </p:spPr>
          <p:txBody>
            <a:bodyPr/>
            <a:lstStyle/>
            <a:p>
              <a:pPr marL="571500" indent="-571500" algn="just" eaLnBrk="0" hangingPunct="0">
                <a:lnSpc>
                  <a:spcPct val="150000"/>
                </a:lnSpc>
                <a:buFont typeface="Arial" pitchFamily="34" charset="0"/>
                <a:buChar char="•"/>
              </a:pPr>
              <a:r>
                <a:rPr lang="en-US" sz="3600" dirty="0" smtClean="0">
                  <a:latin typeface="Times New Roman" panose="02020603050405020304" pitchFamily="18" charset="0"/>
                  <a:cs typeface="Times New Roman" panose="02020603050405020304" pitchFamily="18" charset="0"/>
                </a:rPr>
                <a:t>Reducing excessive energy consumption by controlling its operation remotely and within a specified period of time.</a:t>
              </a:r>
            </a:p>
            <a:p>
              <a:pPr marL="571500" indent="-571500" algn="just" eaLnBrk="0" hangingPunct="0">
                <a:lnSpc>
                  <a:spcPct val="150000"/>
                </a:lnSpc>
                <a:buFont typeface="Arial" pitchFamily="34" charset="0"/>
                <a:buChar char="•"/>
              </a:pPr>
              <a:r>
                <a:rPr lang="en-US" sz="3600" dirty="0" smtClean="0">
                  <a:latin typeface="Times New Roman" panose="02020603050405020304" pitchFamily="18" charset="0"/>
                  <a:cs typeface="Times New Roman" panose="02020603050405020304" pitchFamily="18" charset="0"/>
                </a:rPr>
                <a:t>Increase security in the home with a PIR sensor.</a:t>
              </a:r>
            </a:p>
            <a:p>
              <a:pPr marL="571500" indent="-571500" algn="just" eaLnBrk="0" hangingPunct="0">
                <a:lnSpc>
                  <a:spcPct val="150000"/>
                </a:lnSpc>
                <a:buFont typeface="Arial" pitchFamily="34" charset="0"/>
                <a:buChar char="•"/>
              </a:pPr>
              <a:r>
                <a:rPr lang="en-US" sz="3600" dirty="0" smtClean="0">
                  <a:latin typeface="Times New Roman" panose="02020603050405020304" pitchFamily="18" charset="0"/>
                  <a:cs typeface="Times New Roman" panose="02020603050405020304" pitchFamily="18" charset="0"/>
                </a:rPr>
                <a:t>Light intensity sensing using LDR.</a:t>
              </a:r>
              <a:endParaRPr lang="en-US" sz="3600" dirty="0">
                <a:latin typeface="+mn-lt"/>
              </a:endParaRPr>
            </a:p>
          </p:txBody>
        </p:sp>
      </p:grpSp>
      <p:sp>
        <p:nvSpPr>
          <p:cNvPr id="211" name="TextBox 10"/>
          <p:cNvSpPr>
            <a:spLocks noChangeArrowheads="1"/>
          </p:cNvSpPr>
          <p:nvPr/>
        </p:nvSpPr>
        <p:spPr bwMode="auto">
          <a:xfrm>
            <a:off x="623734" y="2026372"/>
            <a:ext cx="6492875"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Objectives</a:t>
            </a:r>
          </a:p>
        </p:txBody>
      </p:sp>
      <p:sp>
        <p:nvSpPr>
          <p:cNvPr id="473" name="TextBox 10"/>
          <p:cNvSpPr>
            <a:spLocks noChangeArrowheads="1"/>
          </p:cNvSpPr>
          <p:nvPr/>
        </p:nvSpPr>
        <p:spPr bwMode="auto">
          <a:xfrm>
            <a:off x="2662920" y="7103944"/>
            <a:ext cx="9145016"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smtClean="0">
                <a:latin typeface="Times New Roman" pitchFamily="18" charset="0"/>
                <a:cs typeface="Times New Roman" pitchFamily="18" charset="0"/>
              </a:rPr>
              <a:t>I</a:t>
            </a:r>
            <a:r>
              <a:rPr lang="en-GB" sz="4000" b="1" dirty="0" err="1" smtClean="0">
                <a:latin typeface="Times New Roman" pitchFamily="18" charset="0"/>
                <a:cs typeface="Times New Roman" pitchFamily="18" charset="0"/>
              </a:rPr>
              <a:t>ntroduction</a:t>
            </a:r>
            <a:r>
              <a:rPr lang="en-GB" sz="4000" b="1" dirty="0" smtClean="0">
                <a:latin typeface="Times New Roman" pitchFamily="18" charset="0"/>
                <a:cs typeface="Times New Roman" pitchFamily="18" charset="0"/>
              </a:rPr>
              <a:t> </a:t>
            </a:r>
            <a:endParaRPr lang="en-GB" sz="4000" b="1" dirty="0">
              <a:latin typeface="Times New Roman" pitchFamily="18" charset="0"/>
              <a:cs typeface="Times New Roman" pitchFamily="18" charset="0"/>
            </a:endParaRPr>
          </a:p>
        </p:txBody>
      </p:sp>
      <p:grpSp>
        <p:nvGrpSpPr>
          <p:cNvPr id="494" name="Group 493"/>
          <p:cNvGrpSpPr/>
          <p:nvPr/>
        </p:nvGrpSpPr>
        <p:grpSpPr>
          <a:xfrm>
            <a:off x="-71741" y="7680024"/>
            <a:ext cx="15225719" cy="10281645"/>
            <a:chOff x="-141420" y="8063359"/>
            <a:chExt cx="15225719" cy="10879558"/>
          </a:xfrm>
        </p:grpSpPr>
        <p:grpSp>
          <p:nvGrpSpPr>
            <p:cNvPr id="475" name="Group 104"/>
            <p:cNvGrpSpPr>
              <a:grpSpLocks/>
            </p:cNvGrpSpPr>
            <p:nvPr/>
          </p:nvGrpSpPr>
          <p:grpSpPr bwMode="auto">
            <a:xfrm>
              <a:off x="-141420" y="8063363"/>
              <a:ext cx="15225719" cy="10879554"/>
              <a:chOff x="389819" y="3330268"/>
              <a:chExt cx="20422722" cy="3064302"/>
            </a:xfrm>
          </p:grpSpPr>
          <p:sp>
            <p:nvSpPr>
              <p:cNvPr id="476" name="Rounded Rectangle 475"/>
              <p:cNvSpPr/>
              <p:nvPr/>
            </p:nvSpPr>
            <p:spPr bwMode="auto">
              <a:xfrm>
                <a:off x="389819" y="3476710"/>
                <a:ext cx="19425333"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477"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478" name="Rectangle 477"/>
            <p:cNvSpPr/>
            <p:nvPr/>
          </p:nvSpPr>
          <p:spPr>
            <a:xfrm>
              <a:off x="84381" y="8063359"/>
              <a:ext cx="14099819" cy="1400402"/>
            </a:xfrm>
            <a:prstGeom prst="rect">
              <a:avLst/>
            </a:prstGeom>
          </p:spPr>
          <p:txBody>
            <a:bodyPr wrap="square">
              <a:spAutoFit/>
            </a:bodyPr>
            <a:lstStyle/>
            <a:p>
              <a:pPr lvl="1" algn="just" eaLnBrk="1" hangingPunct="1">
                <a:lnSpc>
                  <a:spcPct val="150000"/>
                </a:lnSpc>
                <a:buFont typeface="Arial" pitchFamily="34" charset="0"/>
                <a:buChar char="•"/>
              </a:pPr>
              <a:endParaRPr lang="en-US" sz="3200" dirty="0">
                <a:cs typeface="Times New Roman" pitchFamily="18" charset="0"/>
              </a:endParaRPr>
            </a:p>
            <a:p>
              <a:pPr marL="0" indent="0">
                <a:buNone/>
              </a:pPr>
              <a:r>
                <a:rPr lang="en-US" sz="3200" dirty="0">
                  <a:latin typeface="Times New Roman" panose="02020603050405020304" pitchFamily="18" charset="0"/>
                  <a:cs typeface="Times New Roman" panose="02020603050405020304" pitchFamily="18" charset="0"/>
                </a:rPr>
                <a:t> </a:t>
              </a:r>
            </a:p>
          </p:txBody>
        </p:sp>
      </p:grpSp>
      <p:sp>
        <p:nvSpPr>
          <p:cNvPr id="495" name="TextBox 10"/>
          <p:cNvSpPr>
            <a:spLocks noChangeArrowheads="1"/>
          </p:cNvSpPr>
          <p:nvPr/>
        </p:nvSpPr>
        <p:spPr bwMode="auto">
          <a:xfrm>
            <a:off x="17251736" y="7127256"/>
            <a:ext cx="9619650"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smtClean="0">
                <a:latin typeface="Times New Roman" pitchFamily="18" charset="0"/>
                <a:cs typeface="Times New Roman" pitchFamily="18" charset="0"/>
              </a:rPr>
              <a:t>S</a:t>
            </a:r>
            <a:r>
              <a:rPr lang="en-GB" sz="4000" b="1" dirty="0" err="1" smtClean="0">
                <a:latin typeface="Times New Roman" pitchFamily="18" charset="0"/>
                <a:cs typeface="Times New Roman" pitchFamily="18" charset="0"/>
              </a:rPr>
              <a:t>ocket</a:t>
            </a:r>
            <a:r>
              <a:rPr lang="en-GB" sz="4000" b="1" dirty="0" smtClean="0">
                <a:latin typeface="Times New Roman" pitchFamily="18" charset="0"/>
                <a:cs typeface="Times New Roman" pitchFamily="18" charset="0"/>
              </a:rPr>
              <a:t> Circuit </a:t>
            </a:r>
            <a:endParaRPr lang="en-GB" sz="4000" b="1" dirty="0">
              <a:latin typeface="Times New Roman" pitchFamily="18" charset="0"/>
              <a:cs typeface="Times New Roman" pitchFamily="18" charset="0"/>
            </a:endParaRPr>
          </a:p>
        </p:txBody>
      </p:sp>
      <p:grpSp>
        <p:nvGrpSpPr>
          <p:cNvPr id="497" name="Group 104"/>
          <p:cNvGrpSpPr>
            <a:grpSpLocks/>
          </p:cNvGrpSpPr>
          <p:nvPr/>
        </p:nvGrpSpPr>
        <p:grpSpPr bwMode="auto">
          <a:xfrm>
            <a:off x="14846012" y="7514520"/>
            <a:ext cx="15178831" cy="10684440"/>
            <a:chOff x="452711" y="3330268"/>
            <a:chExt cx="20359830" cy="3133500"/>
          </a:xfrm>
        </p:grpSpPr>
        <p:sp>
          <p:nvSpPr>
            <p:cNvPr id="512" name="Rounded Rectangle 511"/>
            <p:cNvSpPr/>
            <p:nvPr/>
          </p:nvSpPr>
          <p:spPr bwMode="auto">
            <a:xfrm>
              <a:off x="619978" y="3451957"/>
              <a:ext cx="19425333" cy="3011811"/>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513"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grpSp>
        <p:nvGrpSpPr>
          <p:cNvPr id="587" name="Group 104"/>
          <p:cNvGrpSpPr>
            <a:grpSpLocks/>
          </p:cNvGrpSpPr>
          <p:nvPr/>
        </p:nvGrpSpPr>
        <p:grpSpPr bwMode="auto">
          <a:xfrm>
            <a:off x="-177253" y="18119988"/>
            <a:ext cx="18550296" cy="12226179"/>
            <a:chOff x="452711" y="3330268"/>
            <a:chExt cx="20359830" cy="3039549"/>
          </a:xfrm>
        </p:grpSpPr>
        <p:sp>
          <p:nvSpPr>
            <p:cNvPr id="607" name="Rounded Rectangle 606"/>
            <p:cNvSpPr/>
            <p:nvPr/>
          </p:nvSpPr>
          <p:spPr bwMode="auto">
            <a:xfrm>
              <a:off x="619977" y="3451957"/>
              <a:ext cx="16715881" cy="23526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08"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610" name="TextBox 10"/>
          <p:cNvSpPr>
            <a:spLocks noChangeArrowheads="1"/>
          </p:cNvSpPr>
          <p:nvPr/>
        </p:nvSpPr>
        <p:spPr bwMode="auto">
          <a:xfrm>
            <a:off x="2090568" y="17961667"/>
            <a:ext cx="10581463"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smtClean="0">
                <a:latin typeface="Times New Roman" pitchFamily="18" charset="0"/>
                <a:cs typeface="Times New Roman" pitchFamily="18" charset="0"/>
              </a:rPr>
              <a:t>Components</a:t>
            </a:r>
            <a:endParaRPr lang="en-GB" sz="4000" b="1" dirty="0">
              <a:latin typeface="Times New Roman" pitchFamily="18" charset="0"/>
              <a:cs typeface="Times New Roman" pitchFamily="18" charset="0"/>
            </a:endParaRPr>
          </a:p>
        </p:txBody>
      </p:sp>
      <p:grpSp>
        <p:nvGrpSpPr>
          <p:cNvPr id="624" name="Group 104"/>
          <p:cNvGrpSpPr>
            <a:grpSpLocks/>
          </p:cNvGrpSpPr>
          <p:nvPr/>
        </p:nvGrpSpPr>
        <p:grpSpPr bwMode="auto">
          <a:xfrm>
            <a:off x="15230172" y="18414007"/>
            <a:ext cx="14794672" cy="9811594"/>
            <a:chOff x="452711" y="3330268"/>
            <a:chExt cx="20359832" cy="3039549"/>
          </a:xfrm>
        </p:grpSpPr>
        <p:sp>
          <p:nvSpPr>
            <p:cNvPr id="625" name="Rounded Rectangle 624"/>
            <p:cNvSpPr/>
            <p:nvPr/>
          </p:nvSpPr>
          <p:spPr bwMode="auto">
            <a:xfrm>
              <a:off x="731013" y="3428101"/>
              <a:ext cx="20081530" cy="2941716"/>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26"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1207" name="Rectangle 18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1" name="Rectangle 18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3" name="Rectangle 18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5" name="Rectangle 19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7" name="Rectangle 19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9" name="Rectangle 195"/>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1" name="Rectangle 19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3" name="Rectangle 19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5" name="Rectangle 20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634" name="Group 104"/>
          <p:cNvGrpSpPr>
            <a:grpSpLocks/>
          </p:cNvGrpSpPr>
          <p:nvPr/>
        </p:nvGrpSpPr>
        <p:grpSpPr bwMode="auto">
          <a:xfrm>
            <a:off x="170202" y="28739823"/>
            <a:ext cx="15035158" cy="8888851"/>
            <a:chOff x="452711" y="3330268"/>
            <a:chExt cx="20359830" cy="3039549"/>
          </a:xfrm>
        </p:grpSpPr>
        <p:sp>
          <p:nvSpPr>
            <p:cNvPr id="636" name="Rounded Rectangle 635"/>
            <p:cNvSpPr/>
            <p:nvPr/>
          </p:nvSpPr>
          <p:spPr bwMode="auto">
            <a:xfrm>
              <a:off x="619975" y="3451957"/>
              <a:ext cx="19903842"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eaLnBrk="0" hangingPunct="0">
                <a:lnSpc>
                  <a:spcPct val="150000"/>
                </a:lnSpc>
                <a:buFont typeface="Arial" pitchFamily="34" charset="0"/>
                <a:buChar char="•"/>
                <a:defRPr/>
              </a:pPr>
              <a:r>
                <a:rPr lang="en-US" sz="3200" b="1" dirty="0" smtClean="0">
                  <a:cs typeface="+mn-cs"/>
                </a:rPr>
                <a:t>PIR sensor: </a:t>
              </a:r>
              <a:r>
                <a:rPr lang="en-US" sz="3200" dirty="0" smtClean="0">
                  <a:cs typeface="+mn-cs"/>
                </a:rPr>
                <a:t>a motion sensor that senses any object whose temperature is greater than zero, emitting infrared rays and moving in its field of vision.</a:t>
              </a:r>
            </a:p>
            <a:p>
              <a:pPr eaLnBrk="0" hangingPunct="0">
                <a:lnSpc>
                  <a:spcPct val="150000"/>
                </a:lnSpc>
                <a:buFont typeface="Arial" pitchFamily="34" charset="0"/>
                <a:buChar char="•"/>
                <a:defRPr/>
              </a:pPr>
              <a:r>
                <a:rPr lang="en-US" sz="3200" b="1" dirty="0" smtClean="0">
                  <a:cs typeface="+mn-cs"/>
                </a:rPr>
                <a:t>LDR resistance: </a:t>
              </a:r>
              <a:r>
                <a:rPr lang="en-US" sz="3200" dirty="0" smtClean="0">
                  <a:cs typeface="+mn-cs"/>
                </a:rPr>
                <a:t>Sensing the intensity of light so that the higher the intensity of the light, the lower the resistance.</a:t>
              </a:r>
              <a:endParaRPr lang="ar-SA" sz="3200" dirty="0" smtClean="0">
                <a:cs typeface="+mn-cs"/>
              </a:endParaRPr>
            </a:p>
            <a:p>
              <a:pPr eaLnBrk="0" hangingPunct="0">
                <a:lnSpc>
                  <a:spcPct val="150000"/>
                </a:lnSpc>
                <a:buFont typeface="Arial" pitchFamily="34" charset="0"/>
                <a:buChar char="•"/>
                <a:defRPr/>
              </a:pPr>
              <a:r>
                <a:rPr lang="en-US" sz="3200" b="1" dirty="0" smtClean="0">
                  <a:cs typeface="+mn-cs"/>
                </a:rPr>
                <a:t>Buzzer: </a:t>
              </a:r>
              <a:r>
                <a:rPr lang="en-US" sz="3200" dirty="0" smtClean="0">
                  <a:cs typeface="+mn-cs"/>
                </a:rPr>
                <a:t>To give an alert in case of movement.</a:t>
              </a:r>
            </a:p>
            <a:p>
              <a:pPr eaLnBrk="0" hangingPunct="0">
                <a:lnSpc>
                  <a:spcPct val="150000"/>
                </a:lnSpc>
                <a:buFont typeface="Arial" pitchFamily="34" charset="0"/>
                <a:buChar char="•"/>
                <a:defRPr/>
              </a:pPr>
              <a:r>
                <a:rPr lang="en-US" sz="3200" b="1" dirty="0" smtClean="0">
                  <a:cs typeface="+mn-cs"/>
                </a:rPr>
                <a:t>Plug &amp; socket.</a:t>
              </a:r>
            </a:p>
            <a:p>
              <a:pPr eaLnBrk="0" hangingPunct="0">
                <a:lnSpc>
                  <a:spcPct val="150000"/>
                </a:lnSpc>
                <a:buFont typeface="Arial" pitchFamily="34" charset="0"/>
                <a:buChar char="•"/>
                <a:defRPr/>
              </a:pPr>
              <a:r>
                <a:rPr lang="en-US" sz="3200" b="1" dirty="0" smtClean="0">
                  <a:cs typeface="+mn-cs"/>
                </a:rPr>
                <a:t>Wires .</a:t>
              </a:r>
            </a:p>
            <a:p>
              <a:pPr eaLnBrk="0" hangingPunct="0">
                <a:lnSpc>
                  <a:spcPct val="150000"/>
                </a:lnSpc>
                <a:buFont typeface="Arial" pitchFamily="34" charset="0"/>
                <a:buChar char="•"/>
                <a:defRPr/>
              </a:pPr>
              <a:r>
                <a:rPr lang="en-US" sz="3200" b="1" dirty="0" smtClean="0">
                  <a:cs typeface="+mn-cs"/>
                </a:rPr>
                <a:t>Resistant.</a:t>
              </a:r>
            </a:p>
            <a:p>
              <a:pPr eaLnBrk="0" hangingPunct="0">
                <a:lnSpc>
                  <a:spcPct val="150000"/>
                </a:lnSpc>
                <a:buFont typeface="Arial" pitchFamily="34" charset="0"/>
                <a:buChar char="•"/>
                <a:defRPr/>
              </a:pPr>
              <a:endParaRPr lang="en-US" sz="3200" b="1" dirty="0" smtClean="0">
                <a:cs typeface="+mn-cs"/>
              </a:endParaRPr>
            </a:p>
          </p:txBody>
        </p:sp>
        <p:sp>
          <p:nvSpPr>
            <p:cNvPr id="637"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642" name="TextBox 10"/>
          <p:cNvSpPr>
            <a:spLocks noChangeArrowheads="1"/>
          </p:cNvSpPr>
          <p:nvPr/>
        </p:nvSpPr>
        <p:spPr bwMode="auto">
          <a:xfrm>
            <a:off x="16904570" y="28739823"/>
            <a:ext cx="12046815"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smtClean="0">
                <a:latin typeface="Times New Roman" pitchFamily="18" charset="0"/>
                <a:cs typeface="Times New Roman" pitchFamily="18" charset="0"/>
              </a:rPr>
              <a:t>Web Page</a:t>
            </a:r>
            <a:endParaRPr lang="en-GB" sz="4000" b="1" dirty="0">
              <a:latin typeface="Times New Roman" pitchFamily="18" charset="0"/>
              <a:cs typeface="Times New Roman" pitchFamily="18" charset="0"/>
            </a:endParaRPr>
          </a:p>
        </p:txBody>
      </p:sp>
      <p:sp>
        <p:nvSpPr>
          <p:cNvPr id="1241" name="Rectangle 21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 name="Rectangle 218"/>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142" name="Group 104"/>
          <p:cNvGrpSpPr>
            <a:grpSpLocks/>
          </p:cNvGrpSpPr>
          <p:nvPr/>
        </p:nvGrpSpPr>
        <p:grpSpPr bwMode="auto">
          <a:xfrm>
            <a:off x="181257" y="38963179"/>
            <a:ext cx="29329510" cy="2547897"/>
            <a:chOff x="260568" y="3330268"/>
            <a:chExt cx="20551973" cy="3039549"/>
          </a:xfrm>
        </p:grpSpPr>
        <p:sp>
          <p:nvSpPr>
            <p:cNvPr id="143" name="Rounded Rectangle 142"/>
            <p:cNvSpPr/>
            <p:nvPr/>
          </p:nvSpPr>
          <p:spPr bwMode="auto">
            <a:xfrm>
              <a:off x="260568" y="3451957"/>
              <a:ext cx="20263249"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44"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145" name="TextBox 10"/>
          <p:cNvSpPr>
            <a:spLocks noChangeArrowheads="1"/>
          </p:cNvSpPr>
          <p:nvPr/>
        </p:nvSpPr>
        <p:spPr bwMode="auto">
          <a:xfrm>
            <a:off x="82791" y="38018688"/>
            <a:ext cx="5928501"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Conclusion</a:t>
            </a:r>
          </a:p>
        </p:txBody>
      </p:sp>
      <p:sp>
        <p:nvSpPr>
          <p:cNvPr id="4" name="Rectangle 2">
            <a:extLst>
              <a:ext uri="{FF2B5EF4-FFF2-40B4-BE49-F238E27FC236}">
                <a16:creationId xmlns:a16="http://schemas.microsoft.com/office/drawing/2014/main" xmlns="" id="{FE3232E2-A611-42CF-93AF-1A49E2B6C2FC}"/>
              </a:ext>
            </a:extLst>
          </p:cNvPr>
          <p:cNvSpPr>
            <a:spLocks noChangeArrowheads="1"/>
          </p:cNvSpPr>
          <p:nvPr/>
        </p:nvSpPr>
        <p:spPr bwMode="auto">
          <a:xfrm>
            <a:off x="17953984" y="7659027"/>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7" name="TextBox 106">
            <a:extLst>
              <a:ext uri="{FF2B5EF4-FFF2-40B4-BE49-F238E27FC236}">
                <a16:creationId xmlns:a16="http://schemas.microsoft.com/office/drawing/2014/main" xmlns="" id="{B3DEAC26-A5B0-4FF3-A560-7C35AD936DB1}"/>
              </a:ext>
            </a:extLst>
          </p:cNvPr>
          <p:cNvSpPr txBox="1"/>
          <p:nvPr/>
        </p:nvSpPr>
        <p:spPr>
          <a:xfrm>
            <a:off x="15444159" y="8211068"/>
            <a:ext cx="13633063" cy="754694"/>
          </a:xfrm>
          <a:prstGeom prst="rect">
            <a:avLst/>
          </a:prstGeom>
          <a:noFill/>
        </p:spPr>
        <p:txBody>
          <a:bodyPr wrap="square">
            <a:spAutoFit/>
          </a:bodyPr>
          <a:lstStyle/>
          <a:p>
            <a:pPr marR="0" algn="just">
              <a:lnSpc>
                <a:spcPct val="150000"/>
              </a:lnSpc>
              <a:spcBef>
                <a:spcPts val="0"/>
              </a:spcBef>
              <a:spcAft>
                <a:spcPts val="0"/>
              </a:spcAft>
            </a:pP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2">
            <a:extLst>
              <a:ext uri="{FF2B5EF4-FFF2-40B4-BE49-F238E27FC236}">
                <a16:creationId xmlns:a16="http://schemas.microsoft.com/office/drawing/2014/main" xmlns="" id="{ED6DBB1F-A4C3-4B6E-98F3-100E0D8551E1}"/>
              </a:ext>
            </a:extLst>
          </p:cNvPr>
          <p:cNvSpPr>
            <a:spLocks noChangeArrowheads="1"/>
          </p:cNvSpPr>
          <p:nvPr/>
        </p:nvSpPr>
        <p:spPr bwMode="auto">
          <a:xfrm>
            <a:off x="623734" y="20834630"/>
            <a:ext cx="38877363" cy="57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Rectangle 2">
            <a:extLst>
              <a:ext uri="{FF2B5EF4-FFF2-40B4-BE49-F238E27FC236}">
                <a16:creationId xmlns:a16="http://schemas.microsoft.com/office/drawing/2014/main" xmlns="" id="{37862EE9-D0AD-48EC-88F6-D4AD146ACD86}"/>
              </a:ext>
            </a:extLst>
          </p:cNvPr>
          <p:cNvSpPr>
            <a:spLocks noChangeArrowheads="1"/>
          </p:cNvSpPr>
          <p:nvPr/>
        </p:nvSpPr>
        <p:spPr bwMode="auto">
          <a:xfrm>
            <a:off x="6350829" y="2179207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6" name="TextBox 105">
            <a:extLst>
              <a:ext uri="{FF2B5EF4-FFF2-40B4-BE49-F238E27FC236}">
                <a16:creationId xmlns:a16="http://schemas.microsoft.com/office/drawing/2014/main" xmlns="" id="{A9CFBCD4-6A76-4431-99A3-962AC879AB4C}"/>
              </a:ext>
            </a:extLst>
          </p:cNvPr>
          <p:cNvSpPr txBox="1"/>
          <p:nvPr/>
        </p:nvSpPr>
        <p:spPr>
          <a:xfrm>
            <a:off x="10552547" y="21144176"/>
            <a:ext cx="4960128" cy="461665"/>
          </a:xfrm>
          <a:prstGeom prst="rect">
            <a:avLst/>
          </a:prstGeom>
          <a:noFill/>
        </p:spPr>
        <p:txBody>
          <a:bodyPr wrap="square">
            <a:spAutoFit/>
          </a:bodyPr>
          <a:lstStyle/>
          <a:p>
            <a:pPr algn="ctr"/>
            <a:r>
              <a:rPr lang="en-GB" sz="2400" i="1" dirty="0">
                <a:effectLst/>
                <a:latin typeface="Times New Roman" panose="02020603050405020304" pitchFamily="18" charset="0"/>
                <a:ea typeface="Calibri" panose="020F0502020204030204" pitchFamily="34" charset="0"/>
              </a:rPr>
              <a:t> </a:t>
            </a:r>
            <a:endParaRPr lang="en-US" dirty="0"/>
          </a:p>
        </p:txBody>
      </p:sp>
      <p:sp>
        <p:nvSpPr>
          <p:cNvPr id="14" name="Rectangle 2">
            <a:extLst>
              <a:ext uri="{FF2B5EF4-FFF2-40B4-BE49-F238E27FC236}">
                <a16:creationId xmlns:a16="http://schemas.microsoft.com/office/drawing/2014/main" xmlns="" id="{606F60BA-0A58-4005-AC64-0FC2C8193E0D}"/>
              </a:ext>
            </a:extLst>
          </p:cNvPr>
          <p:cNvSpPr>
            <a:spLocks noChangeArrowheads="1"/>
          </p:cNvSpPr>
          <p:nvPr/>
        </p:nvSpPr>
        <p:spPr bwMode="auto">
          <a:xfrm flipV="1">
            <a:off x="35609212" y="24944654"/>
            <a:ext cx="573933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xmlns="" id="{8BF244F5-0EA4-47B1-899D-967121180E10}"/>
              </a:ext>
            </a:extLst>
          </p:cNvPr>
          <p:cNvSpPr>
            <a:spLocks noChangeArrowheads="1"/>
          </p:cNvSpPr>
          <p:nvPr/>
        </p:nvSpPr>
        <p:spPr bwMode="auto">
          <a:xfrm>
            <a:off x="2373826" y="36968226"/>
            <a:ext cx="131388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7" name="Rectangle 2">
            <a:extLst>
              <a:ext uri="{FF2B5EF4-FFF2-40B4-BE49-F238E27FC236}">
                <a16:creationId xmlns:a16="http://schemas.microsoft.com/office/drawing/2014/main" xmlns="" id="{5082A0F9-35D7-4B2C-A270-C35B0EC5D040}"/>
              </a:ext>
            </a:extLst>
          </p:cNvPr>
          <p:cNvSpPr>
            <a:spLocks noChangeArrowheads="1"/>
          </p:cNvSpPr>
          <p:nvPr/>
        </p:nvSpPr>
        <p:spPr bwMode="auto">
          <a:xfrm flipV="1">
            <a:off x="14846011" y="31212806"/>
            <a:ext cx="142312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9" name="Rectangle 2">
            <a:extLst>
              <a:ext uri="{FF2B5EF4-FFF2-40B4-BE49-F238E27FC236}">
                <a16:creationId xmlns:a16="http://schemas.microsoft.com/office/drawing/2014/main" xmlns="" id="{A8B9E06A-29D8-4900-B45F-97E61FC7CE26}"/>
              </a:ext>
            </a:extLst>
          </p:cNvPr>
          <p:cNvSpPr>
            <a:spLocks noChangeArrowheads="1"/>
          </p:cNvSpPr>
          <p:nvPr/>
        </p:nvSpPr>
        <p:spPr bwMode="auto">
          <a:xfrm>
            <a:off x="0" y="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
            <a:extLst>
              <a:ext uri="{FF2B5EF4-FFF2-40B4-BE49-F238E27FC236}">
                <a16:creationId xmlns:a16="http://schemas.microsoft.com/office/drawing/2014/main" xmlns="" id="{8BEE5ECB-4516-41C5-929A-2D7D3A5B0734}"/>
              </a:ext>
            </a:extLst>
          </p:cNvPr>
          <p:cNvSpPr>
            <a:spLocks noChangeArrowheads="1"/>
          </p:cNvSpPr>
          <p:nvPr/>
        </p:nvSpPr>
        <p:spPr bwMode="auto">
          <a:xfrm>
            <a:off x="23481780" y="30817373"/>
            <a:ext cx="287567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23" name="Rectangle 2">
            <a:extLst>
              <a:ext uri="{FF2B5EF4-FFF2-40B4-BE49-F238E27FC236}">
                <a16:creationId xmlns:a16="http://schemas.microsoft.com/office/drawing/2014/main" xmlns="" id="{77021A35-510A-4482-9DE4-EE2CB43ED58F}"/>
              </a:ext>
            </a:extLst>
          </p:cNvPr>
          <p:cNvSpPr>
            <a:spLocks noChangeArrowheads="1"/>
          </p:cNvSpPr>
          <p:nvPr/>
        </p:nvSpPr>
        <p:spPr bwMode="auto">
          <a:xfrm>
            <a:off x="23476653" y="35458816"/>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2341" name="Picture 53"/>
          <p:cNvPicPr>
            <a:picLocks noChangeAspect="1" noChangeArrowheads="1"/>
          </p:cNvPicPr>
          <p:nvPr/>
        </p:nvPicPr>
        <p:blipFill rotWithShape="1">
          <a:blip r:embed="rId3">
            <a:extLst>
              <a:ext uri="{28A0092B-C50C-407E-A947-70E740481C1C}">
                <a14:useLocalDpi xmlns:a14="http://schemas.microsoft.com/office/drawing/2010/main" val="0"/>
              </a:ext>
            </a:extLst>
          </a:blip>
          <a:srcRect l="6481" t="7241" r="6791" b="6994"/>
          <a:stretch/>
        </p:blipFill>
        <p:spPr bwMode="auto">
          <a:xfrm>
            <a:off x="13836004" y="-846978"/>
            <a:ext cx="3034831" cy="3001108"/>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مربع نص 24"/>
          <p:cNvSpPr txBox="1"/>
          <p:nvPr/>
        </p:nvSpPr>
        <p:spPr>
          <a:xfrm>
            <a:off x="16904571" y="-505592"/>
            <a:ext cx="12562765" cy="1938992"/>
          </a:xfrm>
          <a:prstGeom prst="rect">
            <a:avLst/>
          </a:prstGeom>
          <a:noFill/>
        </p:spPr>
        <p:txBody>
          <a:bodyPr wrap="square" rtlCol="1">
            <a:spAutoFit/>
          </a:bodyPr>
          <a:lstStyle/>
          <a:p>
            <a:pPr algn="ctr"/>
            <a:r>
              <a:rPr lang="en-US" sz="6000" b="1" dirty="0"/>
              <a:t>An-</a:t>
            </a:r>
            <a:r>
              <a:rPr lang="en-US" sz="6000" b="1" dirty="0" err="1"/>
              <a:t>Najah</a:t>
            </a:r>
            <a:r>
              <a:rPr lang="en-US" sz="6000" b="1" dirty="0"/>
              <a:t> National University Faculty of Engineering</a:t>
            </a:r>
            <a:endParaRPr lang="ar-SA" sz="6000" b="1" dirty="0"/>
          </a:p>
        </p:txBody>
      </p:sp>
      <p:sp>
        <p:nvSpPr>
          <p:cNvPr id="86" name="مربع نص 85"/>
          <p:cNvSpPr txBox="1"/>
          <p:nvPr/>
        </p:nvSpPr>
        <p:spPr>
          <a:xfrm>
            <a:off x="20337060" y="17237721"/>
            <a:ext cx="4921264" cy="1569660"/>
          </a:xfrm>
          <a:prstGeom prst="rect">
            <a:avLst/>
          </a:prstGeom>
          <a:noFill/>
        </p:spPr>
        <p:txBody>
          <a:bodyPr wrap="square" rtlCol="1">
            <a:spAutoFit/>
          </a:bodyPr>
          <a:lstStyle/>
          <a:p>
            <a:endParaRPr lang="en-US" dirty="0"/>
          </a:p>
          <a:p>
            <a:r>
              <a:rPr lang="en-US" dirty="0"/>
              <a:t/>
            </a:r>
            <a:br>
              <a:rPr lang="en-US" dirty="0"/>
            </a:br>
            <a:endParaRPr lang="en-US" dirty="0">
              <a:latin typeface="Times New Roman" pitchFamily="18" charset="0"/>
              <a:cs typeface="Times New Roman" pitchFamily="18" charset="0"/>
            </a:endParaRPr>
          </a:p>
          <a:p>
            <a:endParaRPr lang="ar-SA" dirty="0"/>
          </a:p>
        </p:txBody>
      </p:sp>
      <p:sp>
        <p:nvSpPr>
          <p:cNvPr id="31" name="مربع نص 30"/>
          <p:cNvSpPr txBox="1"/>
          <p:nvPr/>
        </p:nvSpPr>
        <p:spPr>
          <a:xfrm>
            <a:off x="697154" y="19764660"/>
            <a:ext cx="13900568" cy="11049179"/>
          </a:xfrm>
          <a:prstGeom prst="rect">
            <a:avLst/>
          </a:prstGeom>
          <a:noFill/>
        </p:spPr>
        <p:txBody>
          <a:bodyPr wrap="square" rtlCol="1">
            <a:spAutoFit/>
          </a:bodyPr>
          <a:lstStyle/>
          <a:p>
            <a:pPr marL="457200" indent="-457200" algn="just">
              <a:lnSpc>
                <a:spcPct val="115000"/>
              </a:lnSpc>
              <a:spcBef>
                <a:spcPts val="0"/>
              </a:spcBef>
              <a:spcAft>
                <a:spcPts val="0"/>
              </a:spcAft>
              <a:buFont typeface="Arial" panose="020B0604020202020204" pitchFamily="34" charset="0"/>
              <a:buChar char="•"/>
            </a:pPr>
            <a:r>
              <a:rPr lang="en-US" sz="3200" b="1" dirty="0" smtClean="0">
                <a:latin typeface="Times New Roman" panose="02020603050405020304" pitchFamily="18" charset="0"/>
                <a:ea typeface="Calibri" panose="020F0502020204030204" pitchFamily="34" charset="0"/>
              </a:rPr>
              <a:t>5V Relay Module: </a:t>
            </a:r>
            <a:r>
              <a:rPr lang="en-US" sz="3200" dirty="0" smtClean="0">
                <a:latin typeface="Times New Roman" panose="02020603050405020304" pitchFamily="18" charset="0"/>
                <a:ea typeface="Calibri" panose="020F0502020204030204" pitchFamily="34" charset="0"/>
              </a:rPr>
              <a:t>Used to control through 5V (low voltage) at 220V (high voltage), holds 10 amps at 250 volts.</a:t>
            </a:r>
          </a:p>
          <a:p>
            <a:pPr marL="457200" indent="-457200" algn="just">
              <a:lnSpc>
                <a:spcPct val="115000"/>
              </a:lnSpc>
              <a:spcBef>
                <a:spcPts val="0"/>
              </a:spcBef>
              <a:spcAft>
                <a:spcPts val="0"/>
              </a:spcAft>
            </a:pPr>
            <a:r>
              <a:rPr lang="en-US" sz="3200" dirty="0" smtClean="0">
                <a:latin typeface="Times New Roman" panose="02020603050405020304" pitchFamily="18" charset="0"/>
                <a:ea typeface="Calibri" panose="020F0502020204030204" pitchFamily="34" charset="0"/>
              </a:rPr>
              <a:t>      Its internal assembly is a 5V magneto coil (Arduino UNO) that magnetizes the contacts switching from normal close to normal open.</a:t>
            </a:r>
          </a:p>
          <a:p>
            <a:pPr marL="457200" indent="-457200" algn="just">
              <a:lnSpc>
                <a:spcPct val="115000"/>
              </a:lnSpc>
              <a:spcBef>
                <a:spcPts val="0"/>
              </a:spcBef>
              <a:spcAft>
                <a:spcPts val="0"/>
              </a:spcAft>
              <a:buFont typeface="Arial" pitchFamily="34" charset="0"/>
              <a:buChar char="•"/>
            </a:pPr>
            <a:r>
              <a:rPr lang="en-US" sz="3200" b="1" dirty="0" smtClean="0">
                <a:latin typeface="Times New Roman" panose="02020603050405020304" pitchFamily="18" charset="0"/>
                <a:ea typeface="Calibri" panose="020F0502020204030204" pitchFamily="34" charset="0"/>
              </a:rPr>
              <a:t>current transformer : </a:t>
            </a:r>
            <a:r>
              <a:rPr lang="en-US" sz="3200" dirty="0" smtClean="0">
                <a:latin typeface="Times New Roman" panose="02020603050405020304" pitchFamily="18" charset="0"/>
                <a:ea typeface="Calibri" panose="020F0502020204030204" pitchFamily="34" charset="0"/>
              </a:rPr>
              <a:t>it is used to check whether the load is running or not and because the sensor current has an error rate of ± 5 (</a:t>
            </a:r>
            <a:r>
              <a:rPr lang="en-US" sz="3200" dirty="0" err="1" smtClean="0">
                <a:latin typeface="Times New Roman" panose="02020603050405020304" pitchFamily="18" charset="0"/>
                <a:ea typeface="Calibri" panose="020F0502020204030204" pitchFamily="34" charset="0"/>
              </a:rPr>
              <a:t>ie</a:t>
            </a:r>
            <a:r>
              <a:rPr lang="en-US" sz="3200" dirty="0" smtClean="0">
                <a:latin typeface="Times New Roman" panose="02020603050405020304" pitchFamily="18" charset="0"/>
                <a:ea typeface="Calibri" panose="020F0502020204030204" pitchFamily="34" charset="0"/>
              </a:rPr>
              <a:t> when running a 100W load it does not consume 0.5A)</a:t>
            </a:r>
          </a:p>
          <a:p>
            <a:pPr marL="457200" indent="-457200" algn="just">
              <a:lnSpc>
                <a:spcPct val="115000"/>
              </a:lnSpc>
              <a:spcBef>
                <a:spcPts val="0"/>
              </a:spcBef>
              <a:spcAft>
                <a:spcPts val="0"/>
              </a:spcAft>
              <a:buFont typeface="Arial" pitchFamily="34" charset="0"/>
              <a:buChar char="•"/>
            </a:pPr>
            <a:r>
              <a:rPr lang="en-US" sz="3200" b="1" dirty="0" smtClean="0">
                <a:latin typeface="Times New Roman" panose="02020603050405020304" pitchFamily="18" charset="0"/>
                <a:ea typeface="Calibri" panose="020F0502020204030204" pitchFamily="34" charset="0"/>
              </a:rPr>
              <a:t>full-wave bridge : </a:t>
            </a:r>
            <a:r>
              <a:rPr lang="en-US" sz="3200" dirty="0" smtClean="0">
                <a:latin typeface="Times New Roman" panose="02020603050405020304" pitchFamily="18" charset="0"/>
                <a:ea typeface="Calibri" panose="020F0502020204030204" pitchFamily="34" charset="0"/>
              </a:rPr>
              <a:t>to convert to DC volts because the Arduino only measures DC.</a:t>
            </a:r>
          </a:p>
          <a:p>
            <a:pPr marL="457200" indent="-457200" algn="just">
              <a:lnSpc>
                <a:spcPct val="115000"/>
              </a:lnSpc>
              <a:spcBef>
                <a:spcPts val="0"/>
              </a:spcBef>
              <a:spcAft>
                <a:spcPts val="0"/>
              </a:spcAft>
              <a:buFont typeface="Arial" pitchFamily="34" charset="0"/>
              <a:buChar char="•"/>
            </a:pPr>
            <a:r>
              <a:rPr lang="en-US" sz="3200" b="1" dirty="0" smtClean="0">
                <a:latin typeface="Times New Roman" panose="02020603050405020304" pitchFamily="18" charset="0"/>
                <a:ea typeface="Calibri" panose="020F0502020204030204" pitchFamily="34" charset="0"/>
              </a:rPr>
              <a:t>Arduino </a:t>
            </a:r>
            <a:r>
              <a:rPr lang="en-US" sz="3200" dirty="0" smtClean="0">
                <a:latin typeface="Times New Roman" panose="02020603050405020304" pitchFamily="18" charset="0"/>
                <a:ea typeface="Calibri" panose="020F0502020204030204" pitchFamily="34" charset="0"/>
              </a:rPr>
              <a:t>:It is the programmable controller used in this project that takes information and sends commands from the ESP to the web page.</a:t>
            </a:r>
            <a:endParaRPr lang="ar-SA" sz="3200" dirty="0" smtClean="0">
              <a:latin typeface="Times New Roman" panose="02020603050405020304" pitchFamily="18" charset="0"/>
              <a:ea typeface="Calibri" panose="020F0502020204030204" pitchFamily="34" charset="0"/>
            </a:endParaRPr>
          </a:p>
          <a:p>
            <a:pPr>
              <a:buFont typeface="Arial" pitchFamily="34" charset="0"/>
              <a:buChar char="•"/>
            </a:pPr>
            <a:r>
              <a:rPr lang="ar-SA" sz="3200" b="1" dirty="0" smtClean="0"/>
              <a:t> </a:t>
            </a:r>
            <a:r>
              <a:rPr lang="en-US" sz="3200" b="1" dirty="0" smtClean="0"/>
              <a:t>ESP(8266):</a:t>
            </a:r>
            <a:r>
              <a:rPr lang="en-US" sz="3200" dirty="0" smtClean="0"/>
              <a:t>A connection point between the microcontroller and the web </a:t>
            </a:r>
            <a:r>
              <a:rPr lang="ar-SA" sz="3200" dirty="0" smtClean="0"/>
              <a:t>     </a:t>
            </a:r>
            <a:r>
              <a:rPr lang="en-US" sz="3200" dirty="0" smtClean="0"/>
              <a:t>page.</a:t>
            </a:r>
            <a:endParaRPr lang="ar-SA" sz="3200" dirty="0" smtClean="0"/>
          </a:p>
          <a:p>
            <a:pPr>
              <a:buFont typeface="Arial" pitchFamily="34" charset="0"/>
              <a:buChar char="•"/>
            </a:pPr>
            <a:r>
              <a:rPr lang="en-US" sz="3200" b="1" dirty="0" smtClean="0"/>
              <a:t>Transformer :</a:t>
            </a:r>
            <a:r>
              <a:rPr lang="en-US" sz="3200" dirty="0" smtClean="0"/>
              <a:t>Converts the voltage from 220 volts (the socket voltage) to 12 volts (the Arduino voltage contains a regulator that converts to 5v).</a:t>
            </a:r>
          </a:p>
          <a:p>
            <a:pPr>
              <a:buFont typeface="Arial" pitchFamily="34" charset="0"/>
              <a:buChar char="•"/>
            </a:pPr>
            <a:endParaRPr lang="en-US" sz="3200" dirty="0" smtClean="0"/>
          </a:p>
          <a:p>
            <a:pPr marL="457200" indent="-457200" algn="just">
              <a:lnSpc>
                <a:spcPct val="115000"/>
              </a:lnSpc>
              <a:spcBef>
                <a:spcPts val="0"/>
              </a:spcBef>
              <a:spcAft>
                <a:spcPts val="0"/>
              </a:spcAft>
              <a:buFont typeface="Arial" pitchFamily="34" charset="0"/>
              <a:buChar char="•"/>
            </a:pPr>
            <a:endParaRPr lang="ar-SA" sz="3200" dirty="0" smtClean="0">
              <a:latin typeface="Times New Roman" panose="02020603050405020304" pitchFamily="18" charset="0"/>
              <a:ea typeface="Calibri" panose="020F0502020204030204" pitchFamily="34" charset="0"/>
            </a:endParaRPr>
          </a:p>
          <a:p>
            <a:pPr marL="457200" indent="-457200" algn="just">
              <a:lnSpc>
                <a:spcPct val="115000"/>
              </a:lnSpc>
              <a:spcBef>
                <a:spcPts val="0"/>
              </a:spcBef>
              <a:spcAft>
                <a:spcPts val="0"/>
              </a:spcAft>
            </a:pPr>
            <a:endParaRPr lang="en-US" sz="3200" dirty="0" smtClean="0">
              <a:latin typeface="Times New Roman" panose="02020603050405020304" pitchFamily="18" charset="0"/>
              <a:ea typeface="Calibri" panose="020F0502020204030204" pitchFamily="34" charset="0"/>
            </a:endParaRPr>
          </a:p>
          <a:p>
            <a:pPr marL="457200" indent="-457200" algn="just">
              <a:lnSpc>
                <a:spcPct val="115000"/>
              </a:lnSpc>
              <a:spcBef>
                <a:spcPts val="0"/>
              </a:spcBef>
              <a:spcAft>
                <a:spcPts val="0"/>
              </a:spcAft>
            </a:pPr>
            <a:endParaRPr lang="en-US" sz="3200" dirty="0" smtClean="0">
              <a:latin typeface="Times New Roman" panose="02020603050405020304" pitchFamily="18" charset="0"/>
              <a:ea typeface="Calibri" panose="020F0502020204030204" pitchFamily="34" charset="0"/>
            </a:endParaRPr>
          </a:p>
          <a:p>
            <a:pPr marL="457200" indent="-457200" algn="just">
              <a:lnSpc>
                <a:spcPct val="115000"/>
              </a:lnSpc>
              <a:spcBef>
                <a:spcPts val="0"/>
              </a:spcBef>
              <a:spcAft>
                <a:spcPts val="0"/>
              </a:spcAft>
            </a:pPr>
            <a:endParaRPr lang="ar-SA" sz="3200" dirty="0">
              <a:latin typeface="Times New Roman" panose="02020603050405020304" pitchFamily="18" charset="0"/>
              <a:ea typeface="Calibri" panose="020F0502020204030204" pitchFamily="34" charset="0"/>
            </a:endParaRPr>
          </a:p>
        </p:txBody>
      </p:sp>
      <p:sp>
        <p:nvSpPr>
          <p:cNvPr id="70" name="مربع نص 69"/>
          <p:cNvSpPr txBox="1"/>
          <p:nvPr/>
        </p:nvSpPr>
        <p:spPr>
          <a:xfrm>
            <a:off x="16128415" y="19548636"/>
            <a:ext cx="13538832" cy="1077218"/>
          </a:xfrm>
          <a:prstGeom prst="rect">
            <a:avLst/>
          </a:prstGeom>
          <a:noFill/>
        </p:spPr>
        <p:txBody>
          <a:bodyPr wrap="square" rtlCol="1">
            <a:spAutoFit/>
          </a:bodyPr>
          <a:lstStyle/>
          <a:p>
            <a:pPr marL="457200" indent="-457200">
              <a:buFont typeface="Arial" pitchFamily="34" charset="0"/>
              <a:buChar char="•"/>
            </a:pPr>
            <a:endParaRPr lang="en-US" sz="3200" dirty="0">
              <a:latin typeface="Times New Roman" panose="02020603050405020304" pitchFamily="18" charset="0"/>
              <a:ea typeface="Calibri" panose="020F0502020204030204" pitchFamily="34" charset="0"/>
            </a:endParaRPr>
          </a:p>
          <a:p>
            <a:pPr marL="457200" indent="-457200">
              <a:buFont typeface="Arial" pitchFamily="34" charset="0"/>
              <a:buChar char="•"/>
            </a:pPr>
            <a:endParaRPr lang="en-US" sz="3200" dirty="0" smtClean="0">
              <a:latin typeface="Times New Roman" panose="02020603050405020304" pitchFamily="18" charset="0"/>
              <a:ea typeface="Calibri" panose="020F0502020204030204" pitchFamily="34" charset="0"/>
            </a:endParaRPr>
          </a:p>
        </p:txBody>
      </p:sp>
      <p:sp>
        <p:nvSpPr>
          <p:cNvPr id="71" name="مربع نص 70"/>
          <p:cNvSpPr txBox="1"/>
          <p:nvPr/>
        </p:nvSpPr>
        <p:spPr>
          <a:xfrm>
            <a:off x="16177019" y="21205024"/>
            <a:ext cx="13538832" cy="461665"/>
          </a:xfrm>
          <a:prstGeom prst="rect">
            <a:avLst/>
          </a:prstGeom>
          <a:noFill/>
        </p:spPr>
        <p:txBody>
          <a:bodyPr wrap="square" rtlCol="1">
            <a:spAutoFit/>
          </a:bodyPr>
          <a:lstStyle/>
          <a:p>
            <a:endParaRPr lang="ar-SA" dirty="0"/>
          </a:p>
        </p:txBody>
      </p:sp>
      <p:sp>
        <p:nvSpPr>
          <p:cNvPr id="73" name="مربع نص 72"/>
          <p:cNvSpPr txBox="1"/>
          <p:nvPr/>
        </p:nvSpPr>
        <p:spPr>
          <a:xfrm>
            <a:off x="16175805" y="22501194"/>
            <a:ext cx="12157340" cy="584775"/>
          </a:xfrm>
          <a:prstGeom prst="rect">
            <a:avLst/>
          </a:prstGeom>
          <a:noFill/>
        </p:spPr>
        <p:txBody>
          <a:bodyPr wrap="square" rtlCol="1">
            <a:spAutoFit/>
          </a:bodyPr>
          <a:lstStyle/>
          <a:p>
            <a:pPr marL="342900" indent="-342900">
              <a:buFont typeface="Arial" pitchFamily="34" charset="0"/>
              <a:buChar char="•"/>
            </a:pPr>
            <a:endParaRPr lang="ar-SA" sz="3200" dirty="0">
              <a:latin typeface="Times New Roman" panose="02020603050405020304" pitchFamily="18" charset="0"/>
              <a:ea typeface="Calibri" panose="020F0502020204030204" pitchFamily="34" charset="0"/>
            </a:endParaRPr>
          </a:p>
        </p:txBody>
      </p:sp>
      <p:sp>
        <p:nvSpPr>
          <p:cNvPr id="104" name="مربع نص 103"/>
          <p:cNvSpPr txBox="1"/>
          <p:nvPr/>
        </p:nvSpPr>
        <p:spPr>
          <a:xfrm>
            <a:off x="16175805" y="27395568"/>
            <a:ext cx="5112568" cy="461665"/>
          </a:xfrm>
          <a:prstGeom prst="rect">
            <a:avLst/>
          </a:prstGeom>
          <a:noFill/>
        </p:spPr>
        <p:txBody>
          <a:bodyPr wrap="square" rtlCol="1">
            <a:spAutoFit/>
          </a:bodyPr>
          <a:lstStyle/>
          <a:p>
            <a:endParaRPr lang="ar-SA" dirty="0"/>
          </a:p>
        </p:txBody>
      </p:sp>
      <p:sp>
        <p:nvSpPr>
          <p:cNvPr id="82" name="مربع نص 81"/>
          <p:cNvSpPr txBox="1"/>
          <p:nvPr/>
        </p:nvSpPr>
        <p:spPr>
          <a:xfrm>
            <a:off x="22962565" y="33720406"/>
            <a:ext cx="6816901" cy="461665"/>
          </a:xfrm>
          <a:prstGeom prst="rect">
            <a:avLst/>
          </a:prstGeom>
          <a:noFill/>
        </p:spPr>
        <p:txBody>
          <a:bodyPr wrap="square" rtlCol="1">
            <a:spAutoFit/>
          </a:bodyPr>
          <a:lstStyle/>
          <a:p>
            <a:r>
              <a:rPr lang="en-US" dirty="0" smtClean="0"/>
              <a:t>.</a:t>
            </a:r>
            <a:endParaRPr lang="ar-SA" dirty="0"/>
          </a:p>
        </p:txBody>
      </p:sp>
      <p:sp>
        <p:nvSpPr>
          <p:cNvPr id="84" name="مربع نص 83"/>
          <p:cNvSpPr txBox="1"/>
          <p:nvPr/>
        </p:nvSpPr>
        <p:spPr>
          <a:xfrm>
            <a:off x="23207943" y="36840866"/>
            <a:ext cx="6259393" cy="461665"/>
          </a:xfrm>
          <a:prstGeom prst="rect">
            <a:avLst/>
          </a:prstGeom>
          <a:noFill/>
        </p:spPr>
        <p:txBody>
          <a:bodyPr wrap="square" rtlCol="1">
            <a:spAutoFit/>
          </a:bodyPr>
          <a:lstStyle/>
          <a:p>
            <a:r>
              <a:rPr lang="en-US" dirty="0" smtClean="0"/>
              <a:t>.</a:t>
            </a:r>
            <a:endParaRPr lang="ar-SA" dirty="0"/>
          </a:p>
        </p:txBody>
      </p:sp>
      <p:sp>
        <p:nvSpPr>
          <p:cNvPr id="87" name="مربع نص 86"/>
          <p:cNvSpPr txBox="1"/>
          <p:nvPr/>
        </p:nvSpPr>
        <p:spPr>
          <a:xfrm>
            <a:off x="23181214" y="41127289"/>
            <a:ext cx="6598252" cy="461665"/>
          </a:xfrm>
          <a:prstGeom prst="rect">
            <a:avLst/>
          </a:prstGeom>
          <a:noFill/>
        </p:spPr>
        <p:txBody>
          <a:bodyPr wrap="square" rtlCol="1">
            <a:spAutoFit/>
          </a:bodyPr>
          <a:lstStyle/>
          <a:p>
            <a:r>
              <a:rPr lang="en-US" dirty="0" smtClean="0"/>
              <a:t>  </a:t>
            </a:r>
            <a:r>
              <a:rPr lang="en-US" dirty="0"/>
              <a:t>.</a:t>
            </a:r>
            <a:endParaRPr lang="ar-SA" dirty="0"/>
          </a:p>
        </p:txBody>
      </p:sp>
      <p:sp>
        <p:nvSpPr>
          <p:cNvPr id="88" name="مربع نص 87"/>
          <p:cNvSpPr txBox="1"/>
          <p:nvPr/>
        </p:nvSpPr>
        <p:spPr>
          <a:xfrm>
            <a:off x="447366" y="903163"/>
            <a:ext cx="21172783" cy="1323439"/>
          </a:xfrm>
          <a:prstGeom prst="rect">
            <a:avLst/>
          </a:prstGeom>
          <a:noFill/>
        </p:spPr>
        <p:txBody>
          <a:bodyPr wrap="none" rtlCol="1">
            <a:spAutoFit/>
          </a:bodyPr>
          <a:lstStyle/>
          <a:p>
            <a:r>
              <a:rPr lang="en-US" sz="2800" dirty="0"/>
              <a:t>Eng. </a:t>
            </a:r>
            <a:r>
              <a:rPr lang="en-US" sz="2800" dirty="0" err="1" smtClean="0"/>
              <a:t>Maram</a:t>
            </a:r>
            <a:r>
              <a:rPr lang="en-US" sz="2800" dirty="0" smtClean="0"/>
              <a:t> </a:t>
            </a:r>
            <a:r>
              <a:rPr lang="en-US" sz="2800" dirty="0" err="1" smtClean="0"/>
              <a:t>Hassoun</a:t>
            </a:r>
            <a:r>
              <a:rPr lang="en-US" sz="2800" dirty="0" smtClean="0"/>
              <a:t> , </a:t>
            </a:r>
            <a:r>
              <a:rPr lang="en-US" sz="2800" dirty="0"/>
              <a:t>Eng. </a:t>
            </a:r>
            <a:r>
              <a:rPr lang="en-US" sz="2800" dirty="0" err="1" smtClean="0"/>
              <a:t>Shaimaa</a:t>
            </a:r>
            <a:r>
              <a:rPr lang="en-US" sz="2800" dirty="0" smtClean="0"/>
              <a:t> </a:t>
            </a:r>
            <a:r>
              <a:rPr lang="en-US" sz="2800" dirty="0" err="1" smtClean="0"/>
              <a:t>Zaid</a:t>
            </a:r>
            <a:r>
              <a:rPr lang="en-US" sz="2800" dirty="0" smtClean="0"/>
              <a:t> and </a:t>
            </a:r>
            <a:r>
              <a:rPr lang="en-US" sz="2800" dirty="0"/>
              <a:t>Eng. </a:t>
            </a:r>
            <a:r>
              <a:rPr lang="en-US" sz="2800" dirty="0" err="1" smtClean="0"/>
              <a:t>Manar</a:t>
            </a:r>
            <a:r>
              <a:rPr lang="en-US" sz="2800" dirty="0" smtClean="0"/>
              <a:t> </a:t>
            </a:r>
            <a:r>
              <a:rPr lang="en-US" sz="2800" dirty="0" err="1" smtClean="0"/>
              <a:t>Radi</a:t>
            </a:r>
            <a:r>
              <a:rPr lang="en-US" sz="2800" dirty="0" smtClean="0"/>
              <a:t>                                                                                                            </a:t>
            </a:r>
            <a:endParaRPr lang="en-US" sz="2800" dirty="0"/>
          </a:p>
          <a:p>
            <a:r>
              <a:rPr lang="it-IT" sz="2800" dirty="0"/>
              <a:t>Supervisor: Dr. </a:t>
            </a:r>
            <a:r>
              <a:rPr lang="it-IT" sz="2800" dirty="0" smtClean="0"/>
              <a:t>Falah mohammed</a:t>
            </a:r>
            <a:endParaRPr lang="en-GB" sz="2800" dirty="0"/>
          </a:p>
          <a:p>
            <a:endParaRPr lang="ar-SA" dirty="0"/>
          </a:p>
        </p:txBody>
      </p:sp>
      <p:sp>
        <p:nvSpPr>
          <p:cNvPr id="98" name="Rectangle 97"/>
          <p:cNvSpPr/>
          <p:nvPr/>
        </p:nvSpPr>
        <p:spPr>
          <a:xfrm>
            <a:off x="1373125" y="9003463"/>
            <a:ext cx="12462879" cy="6001643"/>
          </a:xfrm>
          <a:prstGeom prst="rect">
            <a:avLst/>
          </a:prstGeom>
        </p:spPr>
        <p:txBody>
          <a:bodyPr wrap="square">
            <a:spAutoFit/>
          </a:bodyPr>
          <a:lstStyle/>
          <a:p>
            <a:r>
              <a:rPr lang="en-US" sz="3200" dirty="0" smtClean="0"/>
              <a:t>Smart plugs are the way to save money on your energy bill, you can set devices to only turn on during certain times of the day while you're at home using the smart socket's web page scheduling tool, which saves electricity.</a:t>
            </a:r>
          </a:p>
          <a:p>
            <a:endParaRPr lang="en-US" sz="3200" dirty="0" smtClean="0"/>
          </a:p>
          <a:p>
            <a:r>
              <a:rPr lang="en-US" sz="3200" dirty="0" smtClean="0"/>
              <a:t> The designed smart socket also helps protect your home from burglary threats by sensing movement around the socket with a PIR sensor.</a:t>
            </a:r>
          </a:p>
          <a:p>
            <a:endParaRPr lang="en-US" sz="3200" dirty="0" smtClean="0"/>
          </a:p>
          <a:p>
            <a:r>
              <a:rPr lang="en-US" sz="3200" dirty="0" smtClean="0"/>
              <a:t>The LDR is used to detect light levels so that its resistance decreases with increasing light intensity, and at lower light levels the resistance of the LDR is high and little current can flow through it.</a:t>
            </a:r>
            <a:endParaRPr lang="en-US" sz="3200" dirty="0"/>
          </a:p>
        </p:txBody>
      </p:sp>
      <p:sp>
        <p:nvSpPr>
          <p:cNvPr id="93" name="Rounded Rectangle 92"/>
          <p:cNvSpPr/>
          <p:nvPr/>
        </p:nvSpPr>
        <p:spPr bwMode="auto">
          <a:xfrm>
            <a:off x="15123114" y="8081849"/>
            <a:ext cx="14482137" cy="10269511"/>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eaLnBrk="0" hangingPunct="0">
              <a:lnSpc>
                <a:spcPct val="150000"/>
              </a:lnSpc>
              <a:defRPr/>
            </a:pPr>
            <a:endParaRPr lang="en-US" sz="4800" dirty="0">
              <a:cs typeface="+mn-cs"/>
            </a:endParaRPr>
          </a:p>
        </p:txBody>
      </p:sp>
      <p:sp>
        <p:nvSpPr>
          <p:cNvPr id="94" name="Rounded Rectangle 93"/>
          <p:cNvSpPr/>
          <p:nvPr/>
        </p:nvSpPr>
        <p:spPr bwMode="auto">
          <a:xfrm>
            <a:off x="15275514" y="8234249"/>
            <a:ext cx="14482137" cy="10269511"/>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95" name="Rounded Rectangle 94"/>
          <p:cNvSpPr/>
          <p:nvPr/>
        </p:nvSpPr>
        <p:spPr bwMode="auto">
          <a:xfrm>
            <a:off x="14835455" y="8386649"/>
            <a:ext cx="14482137" cy="10269511"/>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dirty="0">
              <a:cs typeface="+mn-cs"/>
            </a:endParaRPr>
          </a:p>
        </p:txBody>
      </p:sp>
      <p:sp>
        <p:nvSpPr>
          <p:cNvPr id="3076" name="Rectangle 4"/>
          <p:cNvSpPr>
            <a:spLocks noChangeArrowheads="1"/>
          </p:cNvSpPr>
          <p:nvPr/>
        </p:nvSpPr>
        <p:spPr bwMode="auto">
          <a:xfrm>
            <a:off x="15512676" y="9003463"/>
            <a:ext cx="14048144"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3200" b="0" i="0" u="none" strike="noStrike" cap="none" normalizeH="0" baseline="0" dirty="0" smtClean="0">
                <a:ln>
                  <a:noFill/>
                </a:ln>
                <a:solidFill>
                  <a:srgbClr val="0D0D0D"/>
                </a:solidFill>
                <a:effectLst/>
                <a:latin typeface="+mn-lt"/>
                <a:ea typeface="Times New Roman" pitchFamily="18" charset="0"/>
                <a:cs typeface="Arial" pitchFamily="34" charset="0"/>
              </a:rPr>
              <a:t>Vcc and grd are connected to (PIR,LDR,ESP,Relay)</a:t>
            </a:r>
            <a:endParaRPr kumimoji="0" lang="en-US" sz="3200" b="0" i="0" u="none" strike="noStrike" cap="none" normalizeH="0" baseline="0" dirty="0" smtClean="0">
              <a:ln>
                <a:noFill/>
              </a:ln>
              <a:solidFill>
                <a:schemeClr val="tx1"/>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200" b="0" i="0" u="none" strike="noStrike" cap="none" normalizeH="0" baseline="0" dirty="0" smtClean="0">
                <a:ln>
                  <a:noFill/>
                </a:ln>
                <a:solidFill>
                  <a:srgbClr val="0D0D0D"/>
                </a:solidFill>
                <a:effectLst/>
                <a:latin typeface="+mn-lt"/>
                <a:ea typeface="Times New Roman" pitchFamily="18" charset="0"/>
                <a:cs typeface="Arial" pitchFamily="34" charset="0"/>
              </a:rPr>
              <a:t>LDR returns a logical signal connected  (A5).</a:t>
            </a:r>
            <a:endParaRPr kumimoji="0" lang="en-US" sz="3200" b="0" i="0" u="none" strike="noStrike" cap="none" normalizeH="0" baseline="0" dirty="0" smtClean="0">
              <a:ln>
                <a:noFill/>
              </a:ln>
              <a:solidFill>
                <a:schemeClr val="tx1"/>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200" b="0" i="0" u="none" strike="noStrike" cap="none" normalizeH="0" baseline="0" dirty="0" smtClean="0">
                <a:ln>
                  <a:noFill/>
                </a:ln>
                <a:solidFill>
                  <a:srgbClr val="0D0D0D"/>
                </a:solidFill>
                <a:effectLst/>
                <a:latin typeface="+mn-lt"/>
                <a:ea typeface="Times New Roman" pitchFamily="18" charset="0"/>
                <a:cs typeface="Arial" pitchFamily="34" charset="0"/>
              </a:rPr>
              <a:t>PIR returns a digital signal (0 or 1), connected to any pin (0-13) (pin8)</a:t>
            </a:r>
            <a:endParaRPr kumimoji="0" lang="en-US" sz="3200" b="0" i="0" u="none" strike="noStrike" cap="none" normalizeH="0" baseline="0" dirty="0" smtClean="0">
              <a:ln>
                <a:noFill/>
              </a:ln>
              <a:solidFill>
                <a:schemeClr val="tx1"/>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sz="3200" dirty="0" smtClean="0">
                <a:solidFill>
                  <a:srgbClr val="0D0D0D"/>
                </a:solidFill>
                <a:latin typeface="+mn-lt"/>
                <a:ea typeface="Times New Roman" pitchFamily="18" charset="0"/>
              </a:rPr>
              <a:t>R</a:t>
            </a:r>
            <a:r>
              <a:rPr kumimoji="0" lang="en-US" sz="3200" b="0" i="0" u="none" strike="noStrike" cap="none" normalizeH="0" baseline="0" dirty="0" smtClean="0">
                <a:ln>
                  <a:noFill/>
                </a:ln>
                <a:solidFill>
                  <a:srgbClr val="0D0D0D"/>
                </a:solidFill>
                <a:effectLst/>
                <a:latin typeface="+mn-lt"/>
                <a:ea typeface="Times New Roman" pitchFamily="18" charset="0"/>
                <a:cs typeface="Arial" pitchFamily="34" charset="0"/>
              </a:rPr>
              <a:t>elay that returns a digital signal (0 or 1) cut off to any pin (0-13) (pin 9)</a:t>
            </a:r>
            <a:endParaRPr kumimoji="0" lang="en-US" sz="3200" b="0" i="0" u="none" strike="noStrike" cap="none" normalizeH="0" baseline="0" dirty="0" smtClean="0">
              <a:ln>
                <a:noFill/>
              </a:ln>
              <a:solidFill>
                <a:schemeClr val="tx1"/>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200" b="0" i="0" u="none" strike="noStrike" cap="none" normalizeH="0" baseline="0" dirty="0" smtClean="0">
                <a:ln>
                  <a:noFill/>
                </a:ln>
                <a:solidFill>
                  <a:srgbClr val="0D0D0D"/>
                </a:solidFill>
                <a:effectLst/>
                <a:latin typeface="+mn-lt"/>
                <a:ea typeface="Times New Roman" pitchFamily="18" charset="0"/>
                <a:cs typeface="Arial" pitchFamily="34" charset="0"/>
              </a:rPr>
              <a:t>Current Transformer Connected Logic Signal (A4)</a:t>
            </a:r>
            <a:endParaRPr kumimoji="0" lang="en-US" sz="3200" b="0" i="0" u="none" strike="noStrike" cap="none" normalizeH="0" baseline="0" dirty="0" smtClean="0">
              <a:ln>
                <a:noFill/>
              </a:ln>
              <a:solidFill>
                <a:schemeClr val="tx1"/>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200" b="0" i="0" u="none" strike="noStrike" cap="none" normalizeH="0" baseline="0" dirty="0" smtClean="0">
                <a:ln>
                  <a:noFill/>
                </a:ln>
                <a:solidFill>
                  <a:srgbClr val="0D0D0D"/>
                </a:solidFill>
                <a:effectLst/>
                <a:latin typeface="+mn-lt"/>
                <a:ea typeface="Times New Roman" pitchFamily="18" charset="0"/>
                <a:cs typeface="Arial" pitchFamily="34" charset="0"/>
              </a:rPr>
              <a:t>buzzer (pin 13)</a:t>
            </a:r>
            <a:endParaRPr kumimoji="0" lang="en-US" sz="3200" b="0" i="0" u="none" strike="noStrike" cap="none" normalizeH="0" baseline="0" dirty="0" smtClean="0">
              <a:ln>
                <a:noFill/>
              </a:ln>
              <a:solidFill>
                <a:schemeClr val="tx1"/>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200" b="0" i="0" u="none" strike="noStrike" cap="none" normalizeH="0" baseline="0" dirty="0" smtClean="0">
                <a:ln>
                  <a:noFill/>
                </a:ln>
                <a:solidFill>
                  <a:srgbClr val="0D0D0D"/>
                </a:solidFill>
                <a:effectLst/>
                <a:latin typeface="+mn-lt"/>
                <a:ea typeface="Times New Roman" pitchFamily="18" charset="0"/>
                <a:cs typeface="Arial" pitchFamily="34" charset="0"/>
              </a:rPr>
              <a:t>ESP (Tx, Rx)</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3200" b="0" i="0" u="none" strike="noStrike" cap="none" normalizeH="0" baseline="0" dirty="0" smtClean="0">
              <a:ln>
                <a:noFill/>
              </a:ln>
              <a:solidFill>
                <a:schemeClr val="tx1"/>
              </a:solidFill>
              <a:effectLst/>
              <a:latin typeface="+mn-lt"/>
              <a:cs typeface="Arial" pitchFamily="34" charset="0"/>
            </a:endParaRPr>
          </a:p>
        </p:txBody>
      </p:sp>
      <p:pic>
        <p:nvPicPr>
          <p:cNvPr id="100" name="Picture 99" descr="278372318_403845614540171_7352564997875615541_n.png"/>
          <p:cNvPicPr/>
          <p:nvPr/>
        </p:nvPicPr>
        <p:blipFill>
          <a:blip r:embed="rId4"/>
          <a:stretch>
            <a:fillRect/>
          </a:stretch>
        </p:blipFill>
        <p:spPr>
          <a:xfrm>
            <a:off x="16255891" y="12529344"/>
            <a:ext cx="12077254" cy="5303790"/>
          </a:xfrm>
          <a:prstGeom prst="rect">
            <a:avLst/>
          </a:prstGeom>
        </p:spPr>
      </p:pic>
      <p:sp>
        <p:nvSpPr>
          <p:cNvPr id="101" name="TextBox 10"/>
          <p:cNvSpPr>
            <a:spLocks noChangeArrowheads="1"/>
          </p:cNvSpPr>
          <p:nvPr/>
        </p:nvSpPr>
        <p:spPr bwMode="auto">
          <a:xfrm>
            <a:off x="16870835" y="18006049"/>
            <a:ext cx="10581463"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smtClean="0">
                <a:latin typeface="Times New Roman" pitchFamily="18" charset="0"/>
                <a:cs typeface="Times New Roman" pitchFamily="18" charset="0"/>
              </a:rPr>
              <a:t>Web Page</a:t>
            </a:r>
            <a:endParaRPr lang="en-GB" sz="4000" b="1" dirty="0">
              <a:latin typeface="Times New Roman" pitchFamily="18" charset="0"/>
              <a:cs typeface="Times New Roman" pitchFamily="18" charset="0"/>
            </a:endParaRPr>
          </a:p>
        </p:txBody>
      </p:sp>
      <p:sp>
        <p:nvSpPr>
          <p:cNvPr id="3077" name="Rectangle 5"/>
          <p:cNvSpPr>
            <a:spLocks noChangeArrowheads="1"/>
          </p:cNvSpPr>
          <p:nvPr/>
        </p:nvSpPr>
        <p:spPr bwMode="auto">
          <a:xfrm>
            <a:off x="16449945" y="19164570"/>
            <a:ext cx="12695494" cy="165276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D0D0D"/>
                </a:solidFill>
                <a:effectLst/>
                <a:latin typeface="Arial" pitchFamily="34" charset="0"/>
                <a:ea typeface="Times New Roman" pitchFamily="18" charset="0"/>
                <a:cs typeface="Arial" pitchFamily="34" charset="0"/>
              </a:rPr>
              <a:t>A web page is designed using 4 codes:</a:t>
            </a:r>
          </a:p>
          <a:p>
            <a:pPr>
              <a:buFont typeface="Arial" pitchFamily="34" charset="0"/>
              <a:buChar char="•"/>
            </a:pPr>
            <a:r>
              <a:rPr lang="en-US" sz="3200" b="1" dirty="0" smtClean="0"/>
              <a:t>Arduino code:</a:t>
            </a:r>
            <a:r>
              <a:rPr lang="en-US" sz="3200" dirty="0" smtClean="0"/>
              <a:t>It is used to get and send information from the ESP (from the site) and the environment surrounded by the socket.</a:t>
            </a:r>
          </a:p>
          <a:p>
            <a:pPr>
              <a:buFont typeface="Arial" pitchFamily="34" charset="0"/>
              <a:buChar char="•"/>
            </a:pPr>
            <a:r>
              <a:rPr lang="en-US" sz="3200" b="1" dirty="0" smtClean="0"/>
              <a:t>code </a:t>
            </a:r>
            <a:r>
              <a:rPr lang="en-US" sz="3200" b="1" dirty="0" smtClean="0"/>
              <a:t>ESP :</a:t>
            </a:r>
            <a:endParaRPr lang="en-US" sz="3200" dirty="0" smtClean="0"/>
          </a:p>
          <a:p>
            <a:pPr lvl="0"/>
            <a:r>
              <a:rPr lang="en-US" sz="3200" dirty="0" smtClean="0">
                <a:solidFill>
                  <a:srgbClr val="0D0D0D"/>
                </a:solidFill>
                <a:latin typeface="Arial" pitchFamily="34" charset="0"/>
                <a:ea typeface="Times New Roman" pitchFamily="18" charset="0"/>
              </a:rPr>
              <a:t>A bridge between the Arduino and a web page.</a:t>
            </a:r>
          </a:p>
          <a:p>
            <a:pPr lvl="0"/>
            <a:r>
              <a:rPr lang="en-US" sz="3200" dirty="0" smtClean="0">
                <a:solidFill>
                  <a:srgbClr val="0D0D0D"/>
                </a:solidFill>
                <a:latin typeface="Arial" pitchFamily="34" charset="0"/>
                <a:ea typeface="Times New Roman" pitchFamily="18" charset="0"/>
              </a:rPr>
              <a:t>1- The Smart-Power-Socket network is added and the password is </a:t>
            </a:r>
            <a:r>
              <a:rPr lang="en-US" sz="3200" dirty="0" smtClean="0">
                <a:solidFill>
                  <a:srgbClr val="0D0D0D"/>
                </a:solidFill>
                <a:latin typeface="Arial" pitchFamily="34" charset="0"/>
                <a:ea typeface="Times New Roman" pitchFamily="18" charset="0"/>
              </a:rPr>
              <a:t>100200300</a:t>
            </a:r>
            <a:r>
              <a:rPr lang="en-GB" sz="3200" dirty="0" smtClean="0">
                <a:solidFill>
                  <a:srgbClr val="0D0D0D"/>
                </a:solidFill>
                <a:latin typeface="Arial" pitchFamily="34" charset="0"/>
                <a:ea typeface="Times New Roman" pitchFamily="18" charset="0"/>
              </a:rPr>
              <a:t>.</a:t>
            </a:r>
          </a:p>
          <a:p>
            <a:pPr lvl="0"/>
            <a:endParaRPr lang="en-GB" sz="3200" dirty="0" smtClean="0">
              <a:solidFill>
                <a:srgbClr val="0D0D0D"/>
              </a:solidFill>
              <a:latin typeface="Arial" pitchFamily="34" charset="0"/>
              <a:ea typeface="Times New Roman" pitchFamily="18" charset="0"/>
            </a:endParaRPr>
          </a:p>
          <a:p>
            <a:r>
              <a:rPr lang="en-US" sz="3200" dirty="0"/>
              <a:t>2-Search on the following link (http://3.120.171.52/data.json)</a:t>
            </a:r>
          </a:p>
          <a:p>
            <a:r>
              <a:rPr lang="en-US" sz="3200" dirty="0"/>
              <a:t> contains string data (key+ value) needed to display a full page</a:t>
            </a:r>
            <a:r>
              <a:rPr lang="en-US" sz="3200" dirty="0" smtClean="0"/>
              <a:t>.</a:t>
            </a:r>
          </a:p>
          <a:p>
            <a:endParaRPr lang="en-US" sz="3200" dirty="0"/>
          </a:p>
          <a:p>
            <a:r>
              <a:rPr lang="en-US" sz="3200" dirty="0"/>
              <a:t>3-We check if there is data on the site, payload the data and deserialize JSON (Instead of Arduino treating JSON as a string, it deals with JSON </a:t>
            </a:r>
            <a:r>
              <a:rPr lang="en-US" sz="3200" dirty="0" err="1"/>
              <a:t>obj</a:t>
            </a:r>
            <a:r>
              <a:rPr lang="en-US" sz="3200" dirty="0" smtClean="0"/>
              <a:t>),</a:t>
            </a:r>
          </a:p>
          <a:p>
            <a:endParaRPr lang="en-US" sz="3200" dirty="0"/>
          </a:p>
          <a:p>
            <a:r>
              <a:rPr lang="en-US" sz="3200" dirty="0"/>
              <a:t>4-to added Data sent from the Arduino ULR to the site (to send information to the site) (</a:t>
            </a:r>
            <a:r>
              <a:rPr lang="en-US" sz="3200" dirty="0">
                <a:hlinkClick r:id="rId5"/>
              </a:rPr>
              <a:t>http://3.120.171.52/data.json</a:t>
            </a:r>
            <a:r>
              <a:rPr lang="en-US" sz="3200" dirty="0"/>
              <a:t>).</a:t>
            </a:r>
          </a:p>
          <a:p>
            <a:pPr lvl="0"/>
            <a:endParaRPr lang="ar-JO" sz="3200" dirty="0" smtClean="0">
              <a:solidFill>
                <a:srgbClr val="0D0D0D"/>
              </a:solidFill>
              <a:latin typeface="Arial" pitchFamily="34" charset="0"/>
              <a:ea typeface="Times New Roman" pitchFamily="18" charset="0"/>
            </a:endParaRPr>
          </a:p>
          <a:p>
            <a:pPr lvl="0"/>
            <a:endParaRPr lang="en-US" sz="3200" dirty="0" smtClean="0">
              <a:solidFill>
                <a:srgbClr val="0D0D0D"/>
              </a:solidFill>
              <a:latin typeface="Arial" pitchFamily="34" charset="0"/>
              <a:ea typeface="Times New Roman" pitchFamily="18" charset="0"/>
            </a:endParaRPr>
          </a:p>
          <a:p>
            <a:pPr lvl="0"/>
            <a:r>
              <a:rPr lang="en-US" sz="3200" dirty="0" smtClean="0">
                <a:solidFill>
                  <a:srgbClr val="0D0D0D"/>
                </a:solidFill>
                <a:latin typeface="Arial" pitchFamily="34" charset="0"/>
                <a:ea typeface="Times New Roman" pitchFamily="18" charset="0"/>
              </a:rPr>
              <a:t>.</a:t>
            </a:r>
            <a:endParaRPr kumimoji="0" lang="en-US" sz="3200" b="0" i="0" u="none" strike="noStrike" cap="none" normalizeH="0" baseline="0" dirty="0" smtClean="0">
              <a:ln>
                <a:noFill/>
              </a:ln>
              <a:solidFill>
                <a:srgbClr val="0D0D0D"/>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3200" dirty="0" smtClean="0">
              <a:solidFill>
                <a:srgbClr val="0D0D0D"/>
              </a:solidFill>
              <a:latin typeface="Arial" pitchFamily="34" charset="0"/>
              <a:ea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D0D0D"/>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3200" dirty="0" smtClean="0">
              <a:solidFill>
                <a:srgbClr val="0D0D0D"/>
              </a:solidFill>
              <a:latin typeface="Arial" pitchFamily="34" charset="0"/>
              <a:ea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D0D0D"/>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3200" dirty="0" smtClean="0">
              <a:solidFill>
                <a:srgbClr val="0D0D0D"/>
              </a:solidFill>
              <a:latin typeface="Arial" pitchFamily="34" charset="0"/>
              <a:ea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D0D0D"/>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3200" dirty="0" smtClean="0">
              <a:solidFill>
                <a:srgbClr val="0D0D0D"/>
              </a:solidFill>
              <a:latin typeface="Arial" pitchFamily="34" charset="0"/>
              <a:ea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D0D0D"/>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3200" dirty="0" smtClean="0">
              <a:solidFill>
                <a:srgbClr val="0D0D0D"/>
              </a:solidFill>
              <a:latin typeface="Arial" pitchFamily="34" charset="0"/>
              <a:ea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D0D0D"/>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3200" dirty="0" smtClean="0">
              <a:solidFill>
                <a:srgbClr val="0D0D0D"/>
              </a:solidFill>
              <a:latin typeface="Arial" pitchFamily="34" charset="0"/>
              <a:ea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D0D0D"/>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3200" dirty="0" smtClean="0">
              <a:solidFill>
                <a:srgbClr val="0D0D0D"/>
              </a:solidFill>
              <a:latin typeface="Arial" pitchFamily="34" charset="0"/>
              <a:ea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D0D0D"/>
                </a:solidFill>
                <a:effectLst/>
                <a:latin typeface="Arial" pitchFamily="34" charset="0"/>
                <a:ea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Rectangle 104"/>
          <p:cNvSpPr/>
          <p:nvPr/>
        </p:nvSpPr>
        <p:spPr>
          <a:xfrm>
            <a:off x="15807097" y="30704974"/>
            <a:ext cx="12526048" cy="3046988"/>
          </a:xfrm>
          <a:prstGeom prst="rect">
            <a:avLst/>
          </a:prstGeom>
        </p:spPr>
        <p:txBody>
          <a:bodyPr wrap="square">
            <a:spAutoFit/>
          </a:bodyPr>
          <a:lstStyle/>
          <a:p>
            <a:r>
              <a:rPr lang="en-US" sz="3200" b="1" dirty="0" smtClean="0"/>
              <a:t>Code </a:t>
            </a:r>
            <a:r>
              <a:rPr lang="en-US" sz="3200" b="1" dirty="0" smtClean="0"/>
              <a:t>View. PHP: t</a:t>
            </a:r>
            <a:r>
              <a:rPr lang="en-US" sz="3200" dirty="0" smtClean="0"/>
              <a:t>o view the HTML page, add a modification to the data received from the Arduino</a:t>
            </a:r>
            <a:r>
              <a:rPr lang="en-US" sz="3200" dirty="0" smtClean="0"/>
              <a:t>.</a:t>
            </a:r>
          </a:p>
          <a:p>
            <a:endParaRPr lang="en-US" sz="3200" dirty="0" smtClean="0"/>
          </a:p>
          <a:p>
            <a:r>
              <a:rPr lang="en-US" sz="3200" b="1" dirty="0" smtClean="0"/>
              <a:t>code index:</a:t>
            </a:r>
            <a:r>
              <a:rPr lang="en-US" sz="3200" dirty="0" smtClean="0"/>
              <a:t>Receives data and stores it in a data.json file (used in esp).</a:t>
            </a:r>
          </a:p>
          <a:p>
            <a:endParaRPr lang="en-US" sz="3200" dirty="0" smtClean="0"/>
          </a:p>
          <a:p>
            <a:endParaRPr lang="en-US" sz="3200" dirty="0"/>
          </a:p>
        </p:txBody>
      </p:sp>
      <p:sp>
        <p:nvSpPr>
          <p:cNvPr id="108" name="Rectangle 107"/>
          <p:cNvSpPr/>
          <p:nvPr/>
        </p:nvSpPr>
        <p:spPr>
          <a:xfrm>
            <a:off x="293722" y="39065185"/>
            <a:ext cx="29217045" cy="4031873"/>
          </a:xfrm>
          <a:prstGeom prst="rect">
            <a:avLst/>
          </a:prstGeom>
        </p:spPr>
        <p:txBody>
          <a:bodyPr wrap="square">
            <a:spAutoFit/>
          </a:bodyPr>
          <a:lstStyle/>
          <a:p>
            <a:r>
              <a:rPr lang="en-US" sz="3200" dirty="0" smtClean="0"/>
              <a:t>This report proposed an intelligent delivery system consisting of a wireless sensor network connected</a:t>
            </a:r>
          </a:p>
          <a:p>
            <a:r>
              <a:rPr lang="en-US" sz="3200" dirty="0" smtClean="0"/>
              <a:t>to a mobile web page.</a:t>
            </a:r>
          </a:p>
          <a:p>
            <a:r>
              <a:rPr lang="en-US" sz="3200" dirty="0" smtClean="0"/>
              <a:t>•Initially, we can control the device connected to the smart socket by turning it on or off through the web page connected to the socket.</a:t>
            </a:r>
          </a:p>
          <a:p>
            <a:r>
              <a:rPr lang="en-US" sz="3200" dirty="0" smtClean="0"/>
              <a:t>•We can also operate any device for a certain period of time by selecting the appropriate time through the web page.</a:t>
            </a:r>
          </a:p>
          <a:p>
            <a:r>
              <a:rPr lang="en-US" sz="3200" dirty="0" smtClean="0"/>
              <a:t>•We have added a motion sensor in the socket body to alert us if something passes in front of it, as it has many benefits, for example in lighting situations or in cases of dangerous devices.</a:t>
            </a:r>
          </a:p>
          <a:p>
            <a:r>
              <a:rPr lang="en-US" sz="3200" dirty="0" smtClean="0"/>
              <a:t>•And the second addition was a light sensor where we could control the device connected to the socket when it gets dark by turning it on or off.</a:t>
            </a:r>
          </a:p>
          <a:p>
            <a:r>
              <a:rPr lang="en-US" sz="3200" dirty="0" smtClean="0"/>
              <a:t>•In the end, we can combine all the cases or cases that suit us through the web page.</a:t>
            </a:r>
            <a:endParaRPr lang="en-US" sz="3200" dirty="0"/>
          </a:p>
        </p:txBody>
      </p:sp>
      <p:pic>
        <p:nvPicPr>
          <p:cNvPr id="109" name="Picture 108" descr="277420823_510076334095288_8475980644617240942_n.jpg"/>
          <p:cNvPicPr/>
          <p:nvPr/>
        </p:nvPicPr>
        <p:blipFill>
          <a:blip r:embed="rId6"/>
          <a:srcRect l="10846" r="14258"/>
          <a:stretch>
            <a:fillRect/>
          </a:stretch>
        </p:blipFill>
        <p:spPr>
          <a:xfrm>
            <a:off x="4372166" y="33720406"/>
            <a:ext cx="4643246" cy="3120460"/>
          </a:xfrm>
          <a:prstGeom prst="rect">
            <a:avLst/>
          </a:prstGeom>
        </p:spPr>
      </p:pic>
      <p:pic>
        <p:nvPicPr>
          <p:cNvPr id="112" name="Picture 111" descr="277544719_575191260136858_4928752522415680042_n.jpg"/>
          <p:cNvPicPr/>
          <p:nvPr/>
        </p:nvPicPr>
        <p:blipFill>
          <a:blip r:embed="rId7" cstate="print"/>
          <a:stretch>
            <a:fillRect/>
          </a:stretch>
        </p:blipFill>
        <p:spPr>
          <a:xfrm rot="10800000">
            <a:off x="9929810" y="33624964"/>
            <a:ext cx="4324067" cy="3343262"/>
          </a:xfrm>
          <a:prstGeom prst="rect">
            <a:avLst/>
          </a:prstGeom>
        </p:spPr>
      </p:pic>
      <p:sp>
        <p:nvSpPr>
          <p:cNvPr id="116" name="TextBox 115"/>
          <p:cNvSpPr txBox="1"/>
          <p:nvPr/>
        </p:nvSpPr>
        <p:spPr>
          <a:xfrm>
            <a:off x="4372166" y="36840866"/>
            <a:ext cx="4343400" cy="584775"/>
          </a:xfrm>
          <a:prstGeom prst="rect">
            <a:avLst/>
          </a:prstGeom>
          <a:noFill/>
        </p:spPr>
        <p:txBody>
          <a:bodyPr wrap="square" rtlCol="0">
            <a:spAutoFit/>
          </a:bodyPr>
          <a:lstStyle/>
          <a:p>
            <a:r>
              <a:rPr lang="en-US" sz="3200" dirty="0" smtClean="0"/>
              <a:t>initial shape</a:t>
            </a:r>
            <a:endParaRPr lang="en-US" sz="3200" dirty="0"/>
          </a:p>
        </p:txBody>
      </p:sp>
      <p:sp>
        <p:nvSpPr>
          <p:cNvPr id="117" name="TextBox 116"/>
          <p:cNvSpPr txBox="1"/>
          <p:nvPr/>
        </p:nvSpPr>
        <p:spPr>
          <a:xfrm>
            <a:off x="9636236" y="37199059"/>
            <a:ext cx="4343400" cy="584775"/>
          </a:xfrm>
          <a:prstGeom prst="rect">
            <a:avLst/>
          </a:prstGeom>
          <a:noFill/>
        </p:spPr>
        <p:txBody>
          <a:bodyPr wrap="square" rtlCol="0">
            <a:spAutoFit/>
          </a:bodyPr>
          <a:lstStyle/>
          <a:p>
            <a:r>
              <a:rPr lang="en-US" sz="3200" dirty="0" smtClean="0"/>
              <a:t>Final shape</a:t>
            </a:r>
            <a:endParaRPr lang="en-US" sz="3200" dirty="0"/>
          </a:p>
        </p:txBody>
      </p:sp>
      <p:pic>
        <p:nvPicPr>
          <p:cNvPr id="118" name="Picture 117"/>
          <p:cNvPicPr/>
          <p:nvPr/>
        </p:nvPicPr>
        <p:blipFill>
          <a:blip r:embed="rId8"/>
          <a:srcRect t="9302" r="4070" b="71153"/>
          <a:stretch>
            <a:fillRect/>
          </a:stretch>
        </p:blipFill>
        <p:spPr bwMode="auto">
          <a:xfrm>
            <a:off x="15807097" y="34779745"/>
            <a:ext cx="5813052" cy="3238944"/>
          </a:xfrm>
          <a:prstGeom prst="rect">
            <a:avLst/>
          </a:prstGeom>
          <a:noFill/>
          <a:ln w="9525">
            <a:noFill/>
            <a:miter lim="800000"/>
            <a:headEnd/>
            <a:tailEnd/>
          </a:ln>
        </p:spPr>
      </p:pic>
      <p:sp>
        <p:nvSpPr>
          <p:cNvPr id="119" name="TextBox 118"/>
          <p:cNvSpPr txBox="1"/>
          <p:nvPr/>
        </p:nvSpPr>
        <p:spPr>
          <a:xfrm>
            <a:off x="16551174" y="37936234"/>
            <a:ext cx="4343400" cy="584775"/>
          </a:xfrm>
          <a:prstGeom prst="rect">
            <a:avLst/>
          </a:prstGeom>
          <a:noFill/>
        </p:spPr>
        <p:txBody>
          <a:bodyPr wrap="square" rtlCol="0">
            <a:spAutoFit/>
          </a:bodyPr>
          <a:lstStyle/>
          <a:p>
            <a:r>
              <a:rPr lang="en-US" sz="3200" dirty="0" smtClean="0"/>
              <a:t>Data json data</a:t>
            </a:r>
            <a:endParaRPr lang="en-US" sz="3200" dirty="0"/>
          </a:p>
        </p:txBody>
      </p:sp>
      <p:sp>
        <p:nvSpPr>
          <p:cNvPr id="3079" name="Rectangle 7"/>
          <p:cNvSpPr>
            <a:spLocks noChangeArrowheads="1"/>
          </p:cNvSpPr>
          <p:nvPr/>
        </p:nvSpPr>
        <p:spPr bwMode="auto">
          <a:xfrm>
            <a:off x="0" y="0"/>
            <a:ext cx="2138362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0" name="Picture 119"/>
          <p:cNvPicPr/>
          <p:nvPr/>
        </p:nvPicPr>
        <p:blipFill>
          <a:blip r:embed="rId9"/>
          <a:srcRect l="57816" t="18895" r="13246" b="31977"/>
          <a:stretch>
            <a:fillRect/>
          </a:stretch>
        </p:blipFill>
        <p:spPr bwMode="auto">
          <a:xfrm>
            <a:off x="22872379" y="34779745"/>
            <a:ext cx="4771889" cy="3220720"/>
          </a:xfrm>
          <a:prstGeom prst="rect">
            <a:avLst/>
          </a:prstGeom>
          <a:noFill/>
          <a:ln w="9525">
            <a:noFill/>
            <a:miter lim="800000"/>
            <a:headEnd/>
            <a:tailEnd/>
          </a:ln>
        </p:spPr>
      </p:pic>
      <p:sp>
        <p:nvSpPr>
          <p:cNvPr id="123" name="TextBox 122"/>
          <p:cNvSpPr txBox="1"/>
          <p:nvPr/>
        </p:nvSpPr>
        <p:spPr>
          <a:xfrm>
            <a:off x="23209765" y="38210580"/>
            <a:ext cx="4343400" cy="584775"/>
          </a:xfrm>
          <a:prstGeom prst="rect">
            <a:avLst/>
          </a:prstGeom>
          <a:noFill/>
        </p:spPr>
        <p:txBody>
          <a:bodyPr wrap="square" rtlCol="0">
            <a:spAutoFit/>
          </a:bodyPr>
          <a:lstStyle/>
          <a:p>
            <a:r>
              <a:rPr lang="en-US" sz="3200" dirty="0" smtClean="0"/>
              <a:t>Web page</a:t>
            </a:r>
            <a:endParaRPr lang="en-US" sz="3200" dirty="0"/>
          </a:p>
        </p:txBody>
      </p:sp>
    </p:spTree>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2876</TotalTime>
  <Words>902</Words>
  <Application>Microsoft Office PowerPoint</Application>
  <PresentationFormat>Custom</PresentationFormat>
  <Paragraphs>103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vt:lpstr>
      <vt:lpstr>PowerPoint Presentation</vt:lpstr>
    </vt:vector>
  </TitlesOfParts>
  <Company>Iris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Woodhams</dc:creator>
  <cp:lastModifiedBy>HP</cp:lastModifiedBy>
  <cp:revision>293</cp:revision>
  <dcterms:created xsi:type="dcterms:W3CDTF">2003-05-27T16:43:40Z</dcterms:created>
  <dcterms:modified xsi:type="dcterms:W3CDTF">2022-05-28T08:00:52Z</dcterms:modified>
</cp:coreProperties>
</file>