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 id="285" r:id="rId32"/>
    <p:sldId id="287" r:id="rId33"/>
    <p:sldId id="288" r:id="rId34"/>
    <p:sldId id="289" r:id="rId35"/>
    <p:sldId id="290" r:id="rId36"/>
    <p:sldId id="292" r:id="rId37"/>
    <p:sldId id="291"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9" r:id="rId54"/>
    <p:sldId id="310" r:id="rId55"/>
    <p:sldId id="308" r:id="rId56"/>
    <p:sldId id="317" r:id="rId57"/>
    <p:sldId id="311" r:id="rId58"/>
    <p:sldId id="312" r:id="rId59"/>
    <p:sldId id="313" r:id="rId60"/>
    <p:sldId id="316" r:id="rId61"/>
    <p:sldId id="314" r:id="rId62"/>
    <p:sldId id="315" r:id="rId63"/>
    <p:sldId id="318" r:id="rId64"/>
    <p:sldId id="319" r:id="rId65"/>
    <p:sldId id="320" r:id="rId66"/>
    <p:sldId id="322" r:id="rId67"/>
    <p:sldId id="321" r:id="rId68"/>
    <p:sldId id="323" r:id="rId6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87" d="100"/>
          <a:sy n="87" d="100"/>
        </p:scale>
        <p:origin x="389"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hamad mawassi" userId="f0ba6539729f0f27" providerId="LiveId" clId="{9654F8EE-6CB2-429A-9A2E-CB397D5EBE87}"/>
    <pc:docChg chg="custSel addSld modSld">
      <pc:chgData name="muhamad mawassi" userId="f0ba6539729f0f27" providerId="LiveId" clId="{9654F8EE-6CB2-429A-9A2E-CB397D5EBE87}" dt="2025-08-06T18:07:49.603" v="133" actId="108"/>
      <pc:docMkLst>
        <pc:docMk/>
      </pc:docMkLst>
      <pc:sldChg chg="addSp modSp new mod">
        <pc:chgData name="muhamad mawassi" userId="f0ba6539729f0f27" providerId="LiveId" clId="{9654F8EE-6CB2-429A-9A2E-CB397D5EBE87}" dt="2025-08-06T17:46:55.565" v="45" actId="1076"/>
        <pc:sldMkLst>
          <pc:docMk/>
          <pc:sldMk cId="3324127625" sldId="308"/>
        </pc:sldMkLst>
        <pc:spChg chg="add mod">
          <ac:chgData name="muhamad mawassi" userId="f0ba6539729f0f27" providerId="LiveId" clId="{9654F8EE-6CB2-429A-9A2E-CB397D5EBE87}" dt="2025-08-06T17:46:55.565" v="45" actId="1076"/>
          <ac:spMkLst>
            <pc:docMk/>
            <pc:sldMk cId="3324127625" sldId="308"/>
            <ac:spMk id="7" creationId="{D4DD9446-FD01-F1AC-5C0E-A7A20C9C1847}"/>
          </ac:spMkLst>
        </pc:spChg>
        <pc:picChg chg="add mod">
          <ac:chgData name="muhamad mawassi" userId="f0ba6539729f0f27" providerId="LiveId" clId="{9654F8EE-6CB2-429A-9A2E-CB397D5EBE87}" dt="2025-08-06T17:38:41.029" v="8" actId="1076"/>
          <ac:picMkLst>
            <pc:docMk/>
            <pc:sldMk cId="3324127625" sldId="308"/>
            <ac:picMk id="3" creationId="{375CB54D-9F78-2CAB-9806-514C21E9541E}"/>
          </ac:picMkLst>
        </pc:picChg>
        <pc:picChg chg="add mod">
          <ac:chgData name="muhamad mawassi" userId="f0ba6539729f0f27" providerId="LiveId" clId="{9654F8EE-6CB2-429A-9A2E-CB397D5EBE87}" dt="2025-08-06T17:38:44.191" v="9" actId="14100"/>
          <ac:picMkLst>
            <pc:docMk/>
            <pc:sldMk cId="3324127625" sldId="308"/>
            <ac:picMk id="5" creationId="{34A62D12-4F14-7997-72F9-6F720BD8DD22}"/>
          </ac:picMkLst>
        </pc:picChg>
      </pc:sldChg>
      <pc:sldChg chg="addSp delSp modSp new mod">
        <pc:chgData name="muhamad mawassi" userId="f0ba6539729f0f27" providerId="LiveId" clId="{9654F8EE-6CB2-429A-9A2E-CB397D5EBE87}" dt="2025-08-06T17:46:29.444" v="42" actId="1076"/>
        <pc:sldMkLst>
          <pc:docMk/>
          <pc:sldMk cId="3032342741" sldId="309"/>
        </pc:sldMkLst>
        <pc:spChg chg="add mod">
          <ac:chgData name="muhamad mawassi" userId="f0ba6539729f0f27" providerId="LiveId" clId="{9654F8EE-6CB2-429A-9A2E-CB397D5EBE87}" dt="2025-08-06T17:46:29.444" v="42" actId="1076"/>
          <ac:spMkLst>
            <pc:docMk/>
            <pc:sldMk cId="3032342741" sldId="309"/>
            <ac:spMk id="3" creationId="{5DEE49BE-5985-C2D8-289B-D6191F855055}"/>
          </ac:spMkLst>
        </pc:spChg>
        <pc:picChg chg="add mod">
          <ac:chgData name="muhamad mawassi" userId="f0ba6539729f0f27" providerId="LiveId" clId="{9654F8EE-6CB2-429A-9A2E-CB397D5EBE87}" dt="2025-08-06T17:46:18.886" v="39" actId="1076"/>
          <ac:picMkLst>
            <pc:docMk/>
            <pc:sldMk cId="3032342741" sldId="309"/>
            <ac:picMk id="5" creationId="{2B2586AD-951B-73B2-9843-BC6B8C190838}"/>
          </ac:picMkLst>
        </pc:picChg>
        <pc:picChg chg="add mod">
          <ac:chgData name="muhamad mawassi" userId="f0ba6539729f0f27" providerId="LiveId" clId="{9654F8EE-6CB2-429A-9A2E-CB397D5EBE87}" dt="2025-08-06T17:46:22.885" v="41" actId="14100"/>
          <ac:picMkLst>
            <pc:docMk/>
            <pc:sldMk cId="3032342741" sldId="309"/>
            <ac:picMk id="7" creationId="{D7AF239A-1A4F-B557-5540-580FE6CC7C4B}"/>
          </ac:picMkLst>
        </pc:picChg>
        <pc:picChg chg="add del mod">
          <ac:chgData name="muhamad mawassi" userId="f0ba6539729f0f27" providerId="LiveId" clId="{9654F8EE-6CB2-429A-9A2E-CB397D5EBE87}" dt="2025-08-06T17:46:03.714" v="32" actId="478"/>
          <ac:picMkLst>
            <pc:docMk/>
            <pc:sldMk cId="3032342741" sldId="309"/>
            <ac:picMk id="9" creationId="{30833EAC-9E1E-30EF-6E6E-BA0FB057D591}"/>
          </ac:picMkLst>
        </pc:picChg>
      </pc:sldChg>
      <pc:sldChg chg="addSp modSp new mod">
        <pc:chgData name="muhamad mawassi" userId="f0ba6539729f0f27" providerId="LiveId" clId="{9654F8EE-6CB2-429A-9A2E-CB397D5EBE87}" dt="2025-08-06T17:46:09.364" v="35" actId="1076"/>
        <pc:sldMkLst>
          <pc:docMk/>
          <pc:sldMk cId="1173609585" sldId="310"/>
        </pc:sldMkLst>
        <pc:picChg chg="add mod">
          <ac:chgData name="muhamad mawassi" userId="f0ba6539729f0f27" providerId="LiveId" clId="{9654F8EE-6CB2-429A-9A2E-CB397D5EBE87}" dt="2025-08-06T17:46:09.364" v="35" actId="1076"/>
          <ac:picMkLst>
            <pc:docMk/>
            <pc:sldMk cId="1173609585" sldId="310"/>
            <ac:picMk id="2" creationId="{C212721F-F4E3-56ED-1BFB-266BBAC7973F}"/>
          </ac:picMkLst>
        </pc:picChg>
      </pc:sldChg>
      <pc:sldChg chg="addSp modSp new mod">
        <pc:chgData name="muhamad mawassi" userId="f0ba6539729f0f27" providerId="LiveId" clId="{9654F8EE-6CB2-429A-9A2E-CB397D5EBE87}" dt="2025-08-06T17:49:38.830" v="53" actId="1076"/>
        <pc:sldMkLst>
          <pc:docMk/>
          <pc:sldMk cId="3592847541" sldId="311"/>
        </pc:sldMkLst>
        <pc:spChg chg="add mod">
          <ac:chgData name="muhamad mawassi" userId="f0ba6539729f0f27" providerId="LiveId" clId="{9654F8EE-6CB2-429A-9A2E-CB397D5EBE87}" dt="2025-08-06T17:47:29.802" v="50" actId="108"/>
          <ac:spMkLst>
            <pc:docMk/>
            <pc:sldMk cId="3592847541" sldId="311"/>
            <ac:spMk id="3" creationId="{99BA4516-FC49-2E3B-45E0-DEF25CF92980}"/>
          </ac:spMkLst>
        </pc:spChg>
        <pc:picChg chg="add mod">
          <ac:chgData name="muhamad mawassi" userId="f0ba6539729f0f27" providerId="LiveId" clId="{9654F8EE-6CB2-429A-9A2E-CB397D5EBE87}" dt="2025-08-06T17:49:38.830" v="53" actId="1076"/>
          <ac:picMkLst>
            <pc:docMk/>
            <pc:sldMk cId="3592847541" sldId="311"/>
            <ac:picMk id="5" creationId="{E28E87FE-4889-DF7B-4FFE-35CACEE6C111}"/>
          </ac:picMkLst>
        </pc:picChg>
      </pc:sldChg>
      <pc:sldChg chg="addSp modSp new mod">
        <pc:chgData name="muhamad mawassi" userId="f0ba6539729f0f27" providerId="LiveId" clId="{9654F8EE-6CB2-429A-9A2E-CB397D5EBE87}" dt="2025-08-06T17:55:54.374" v="90" actId="1076"/>
        <pc:sldMkLst>
          <pc:docMk/>
          <pc:sldMk cId="351537819" sldId="312"/>
        </pc:sldMkLst>
        <pc:spChg chg="add mod">
          <ac:chgData name="muhamad mawassi" userId="f0ba6539729f0f27" providerId="LiveId" clId="{9654F8EE-6CB2-429A-9A2E-CB397D5EBE87}" dt="2025-08-06T17:55:54.374" v="90" actId="1076"/>
          <ac:spMkLst>
            <pc:docMk/>
            <pc:sldMk cId="351537819" sldId="312"/>
            <ac:spMk id="5" creationId="{7FA7C1B9-9787-29BB-A8F7-7EC95E8C674C}"/>
          </ac:spMkLst>
        </pc:spChg>
        <pc:picChg chg="add mod">
          <ac:chgData name="muhamad mawassi" userId="f0ba6539729f0f27" providerId="LiveId" clId="{9654F8EE-6CB2-429A-9A2E-CB397D5EBE87}" dt="2025-08-06T17:51:58.448" v="63" actId="1076"/>
          <ac:picMkLst>
            <pc:docMk/>
            <pc:sldMk cId="351537819" sldId="312"/>
            <ac:picMk id="3" creationId="{DA30235E-EB20-334D-DA63-682079C07413}"/>
          </ac:picMkLst>
        </pc:picChg>
      </pc:sldChg>
      <pc:sldChg chg="addSp modSp new mod">
        <pc:chgData name="muhamad mawassi" userId="f0ba6539729f0f27" providerId="LiveId" clId="{9654F8EE-6CB2-429A-9A2E-CB397D5EBE87}" dt="2025-08-06T17:56:05.384" v="93" actId="108"/>
        <pc:sldMkLst>
          <pc:docMk/>
          <pc:sldMk cId="4289307761" sldId="313"/>
        </pc:sldMkLst>
        <pc:spChg chg="add mod">
          <ac:chgData name="muhamad mawassi" userId="f0ba6539729f0f27" providerId="LiveId" clId="{9654F8EE-6CB2-429A-9A2E-CB397D5EBE87}" dt="2025-08-06T17:56:05.384" v="93" actId="108"/>
          <ac:spMkLst>
            <pc:docMk/>
            <pc:sldMk cId="4289307761" sldId="313"/>
            <ac:spMk id="13" creationId="{05388E54-0734-172D-001C-850506BD22D6}"/>
          </ac:spMkLst>
        </pc:spChg>
        <pc:picChg chg="add mod">
          <ac:chgData name="muhamad mawassi" userId="f0ba6539729f0f27" providerId="LiveId" clId="{9654F8EE-6CB2-429A-9A2E-CB397D5EBE87}" dt="2025-08-06T17:55:45.754" v="89" actId="14100"/>
          <ac:picMkLst>
            <pc:docMk/>
            <pc:sldMk cId="4289307761" sldId="313"/>
            <ac:picMk id="3" creationId="{E8500C7A-DAA0-E30A-78B9-AAF3BF632F28}"/>
          </ac:picMkLst>
        </pc:picChg>
        <pc:picChg chg="add mod">
          <ac:chgData name="muhamad mawassi" userId="f0ba6539729f0f27" providerId="LiveId" clId="{9654F8EE-6CB2-429A-9A2E-CB397D5EBE87}" dt="2025-08-06T17:55:40.768" v="87" actId="14100"/>
          <ac:picMkLst>
            <pc:docMk/>
            <pc:sldMk cId="4289307761" sldId="313"/>
            <ac:picMk id="5" creationId="{549FC8B2-805B-F080-976E-CCD56CB32398}"/>
          </ac:picMkLst>
        </pc:picChg>
        <pc:picChg chg="add mod">
          <ac:chgData name="muhamad mawassi" userId="f0ba6539729f0f27" providerId="LiveId" clId="{9654F8EE-6CB2-429A-9A2E-CB397D5EBE87}" dt="2025-08-06T17:54:27.950" v="73" actId="1076"/>
          <ac:picMkLst>
            <pc:docMk/>
            <pc:sldMk cId="4289307761" sldId="313"/>
            <ac:picMk id="7" creationId="{BDBB7C7E-0740-92DE-A74B-4F2FA4FAFAB0}"/>
          </ac:picMkLst>
        </pc:picChg>
        <pc:picChg chg="add mod">
          <ac:chgData name="muhamad mawassi" userId="f0ba6539729f0f27" providerId="LiveId" clId="{9654F8EE-6CB2-429A-9A2E-CB397D5EBE87}" dt="2025-08-06T17:55:30.173" v="82" actId="1076"/>
          <ac:picMkLst>
            <pc:docMk/>
            <pc:sldMk cId="4289307761" sldId="313"/>
            <ac:picMk id="9" creationId="{D5E829BB-9B22-EB66-3E26-8406C080E86B}"/>
          </ac:picMkLst>
        </pc:picChg>
        <pc:picChg chg="add mod">
          <ac:chgData name="muhamad mawassi" userId="f0ba6539729f0f27" providerId="LiveId" clId="{9654F8EE-6CB2-429A-9A2E-CB397D5EBE87}" dt="2025-08-06T17:55:36.822" v="86" actId="14100"/>
          <ac:picMkLst>
            <pc:docMk/>
            <pc:sldMk cId="4289307761" sldId="313"/>
            <ac:picMk id="11" creationId="{4B33D95B-D80C-887A-5F96-9AA3A85A1C06}"/>
          </ac:picMkLst>
        </pc:picChg>
      </pc:sldChg>
      <pc:sldChg chg="addSp modSp new mod">
        <pc:chgData name="muhamad mawassi" userId="f0ba6539729f0f27" providerId="LiveId" clId="{9654F8EE-6CB2-429A-9A2E-CB397D5EBE87}" dt="2025-08-06T17:58:15.660" v="105" actId="1076"/>
        <pc:sldMkLst>
          <pc:docMk/>
          <pc:sldMk cId="2453007287" sldId="314"/>
        </pc:sldMkLst>
        <pc:spChg chg="add mod">
          <ac:chgData name="muhamad mawassi" userId="f0ba6539729f0f27" providerId="LiveId" clId="{9654F8EE-6CB2-429A-9A2E-CB397D5EBE87}" dt="2025-08-06T17:56:40.372" v="97" actId="108"/>
          <ac:spMkLst>
            <pc:docMk/>
            <pc:sldMk cId="2453007287" sldId="314"/>
            <ac:spMk id="3" creationId="{3A15459A-6453-ADB3-39D1-15C12605F9F2}"/>
          </ac:spMkLst>
        </pc:spChg>
        <pc:picChg chg="add mod">
          <ac:chgData name="muhamad mawassi" userId="f0ba6539729f0f27" providerId="LiveId" clId="{9654F8EE-6CB2-429A-9A2E-CB397D5EBE87}" dt="2025-08-06T17:57:35.732" v="101" actId="14100"/>
          <ac:picMkLst>
            <pc:docMk/>
            <pc:sldMk cId="2453007287" sldId="314"/>
            <ac:picMk id="5" creationId="{E1ABEB41-728B-CA25-BE76-0F97259BC40F}"/>
          </ac:picMkLst>
        </pc:picChg>
        <pc:picChg chg="add mod">
          <ac:chgData name="muhamad mawassi" userId="f0ba6539729f0f27" providerId="LiveId" clId="{9654F8EE-6CB2-429A-9A2E-CB397D5EBE87}" dt="2025-08-06T17:58:15.660" v="105" actId="1076"/>
          <ac:picMkLst>
            <pc:docMk/>
            <pc:sldMk cId="2453007287" sldId="314"/>
            <ac:picMk id="7" creationId="{56F7D79F-A95F-5626-3A46-C5177710FD97}"/>
          </ac:picMkLst>
        </pc:picChg>
      </pc:sldChg>
      <pc:sldChg chg="addSp delSp modSp new mod">
        <pc:chgData name="muhamad mawassi" userId="f0ba6539729f0f27" providerId="LiveId" clId="{9654F8EE-6CB2-429A-9A2E-CB397D5EBE87}" dt="2025-08-06T18:00:12.123" v="114" actId="478"/>
        <pc:sldMkLst>
          <pc:docMk/>
          <pc:sldMk cId="4021102428" sldId="315"/>
        </pc:sldMkLst>
        <pc:spChg chg="add mod">
          <ac:chgData name="muhamad mawassi" userId="f0ba6539729f0f27" providerId="LiveId" clId="{9654F8EE-6CB2-429A-9A2E-CB397D5EBE87}" dt="2025-08-06T17:58:41.729" v="109" actId="1076"/>
          <ac:spMkLst>
            <pc:docMk/>
            <pc:sldMk cId="4021102428" sldId="315"/>
            <ac:spMk id="3" creationId="{7A5AA3A9-4778-B792-181E-EE20327AE5FC}"/>
          </ac:spMkLst>
        </pc:spChg>
        <pc:picChg chg="add del mod">
          <ac:chgData name="muhamad mawassi" userId="f0ba6539729f0f27" providerId="LiveId" clId="{9654F8EE-6CB2-429A-9A2E-CB397D5EBE87}" dt="2025-08-06T18:00:12.123" v="114" actId="478"/>
          <ac:picMkLst>
            <pc:docMk/>
            <pc:sldMk cId="4021102428" sldId="315"/>
            <ac:picMk id="5" creationId="{F18CF736-545D-90AA-58FE-152EEEA8A1A9}"/>
          </ac:picMkLst>
        </pc:picChg>
      </pc:sldChg>
      <pc:sldChg chg="addSp delSp modSp new mod">
        <pc:chgData name="muhamad mawassi" userId="f0ba6539729f0f27" providerId="LiveId" clId="{9654F8EE-6CB2-429A-9A2E-CB397D5EBE87}" dt="2025-08-06T18:01:10.464" v="128" actId="108"/>
        <pc:sldMkLst>
          <pc:docMk/>
          <pc:sldMk cId="3973502978" sldId="316"/>
        </pc:sldMkLst>
        <pc:spChg chg="add mod">
          <ac:chgData name="muhamad mawassi" userId="f0ba6539729f0f27" providerId="LiveId" clId="{9654F8EE-6CB2-429A-9A2E-CB397D5EBE87}" dt="2025-08-06T18:01:10.464" v="128" actId="108"/>
          <ac:spMkLst>
            <pc:docMk/>
            <pc:sldMk cId="3973502978" sldId="316"/>
            <ac:spMk id="5" creationId="{0BDF2FE3-3D1C-403C-CFC3-1A9A0F541FAC}"/>
          </ac:spMkLst>
        </pc:spChg>
        <pc:picChg chg="add del mod">
          <ac:chgData name="muhamad mawassi" userId="f0ba6539729f0f27" providerId="LiveId" clId="{9654F8EE-6CB2-429A-9A2E-CB397D5EBE87}" dt="2025-08-06T18:00:23.268" v="120" actId="478"/>
          <ac:picMkLst>
            <pc:docMk/>
            <pc:sldMk cId="3973502978" sldId="316"/>
            <ac:picMk id="2" creationId="{52516A7A-252E-F76B-8F81-84E0100FCA0C}"/>
          </ac:picMkLst>
        </pc:picChg>
        <pc:picChg chg="add mod">
          <ac:chgData name="muhamad mawassi" userId="f0ba6539729f0f27" providerId="LiveId" clId="{9654F8EE-6CB2-429A-9A2E-CB397D5EBE87}" dt="2025-08-06T18:00:32.479" v="125" actId="1076"/>
          <ac:picMkLst>
            <pc:docMk/>
            <pc:sldMk cId="3973502978" sldId="316"/>
            <ac:picMk id="3" creationId="{4E7FBE57-EF40-DD41-D6F5-65E97496C33D}"/>
          </ac:picMkLst>
        </pc:picChg>
      </pc:sldChg>
      <pc:sldChg chg="addSp modSp new mod">
        <pc:chgData name="muhamad mawassi" userId="f0ba6539729f0f27" providerId="LiveId" clId="{9654F8EE-6CB2-429A-9A2E-CB397D5EBE87}" dt="2025-08-06T18:07:49.603" v="133" actId="108"/>
        <pc:sldMkLst>
          <pc:docMk/>
          <pc:sldMk cId="3495300017" sldId="317"/>
        </pc:sldMkLst>
        <pc:spChg chg="add mod">
          <ac:chgData name="muhamad mawassi" userId="f0ba6539729f0f27" providerId="LiveId" clId="{9654F8EE-6CB2-429A-9A2E-CB397D5EBE87}" dt="2025-08-06T18:07:49.603" v="133" actId="108"/>
          <ac:spMkLst>
            <pc:docMk/>
            <pc:sldMk cId="3495300017" sldId="317"/>
            <ac:spMk id="5" creationId="{B015D856-F382-2F41-DA21-ECD11EF5763E}"/>
          </ac:spMkLst>
        </pc:spChg>
        <pc:picChg chg="add">
          <ac:chgData name="muhamad mawassi" userId="f0ba6539729f0f27" providerId="LiveId" clId="{9654F8EE-6CB2-429A-9A2E-CB397D5EBE87}" dt="2025-08-06T18:07:19.221" v="130" actId="22"/>
          <ac:picMkLst>
            <pc:docMk/>
            <pc:sldMk cId="3495300017" sldId="317"/>
            <ac:picMk id="3" creationId="{C609757A-71DC-46FA-34D8-1AC3C8ED2C17}"/>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FB5A2F-B677-49FB-A344-E8F10ACE8958}" type="datetimeFigureOut">
              <a:rPr lang="en-US" smtClean="0"/>
              <a:t>8/6/2025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1983457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B5A2F-B677-49FB-A344-E8F10ACE8958}" type="datetimeFigureOut">
              <a:rPr lang="en-US" smtClean="0"/>
              <a:t>8/6/2025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169893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B5A2F-B677-49FB-A344-E8F10ACE8958}" type="datetimeFigureOut">
              <a:rPr lang="en-US" smtClean="0"/>
              <a:t>8/6/2025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2442215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B5A2F-B677-49FB-A344-E8F10ACE8958}" type="datetimeFigureOut">
              <a:rPr lang="en-US" smtClean="0"/>
              <a:t>8/6/2025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5E21A0-3693-40F5-9D23-0F9971689D5F}"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21384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B5A2F-B677-49FB-A344-E8F10ACE8958}" type="datetimeFigureOut">
              <a:rPr lang="en-US" smtClean="0"/>
              <a:t>8/6/2025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1285387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A5FB5A2F-B677-49FB-A344-E8F10ACE8958}" type="datetimeFigureOut">
              <a:rPr lang="en-US" smtClean="0"/>
              <a:t>8/6/2025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623222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A5FB5A2F-B677-49FB-A344-E8F10ACE8958}" type="datetimeFigureOut">
              <a:rPr lang="en-US" smtClean="0"/>
              <a:t>8/6/2025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38056354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FB5A2F-B677-49FB-A344-E8F10ACE8958}" type="datetimeFigureOut">
              <a:rPr lang="en-US" smtClean="0"/>
              <a:t>8/6/2025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2197559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FB5A2F-B677-49FB-A344-E8F10ACE8958}" type="datetimeFigureOut">
              <a:rPr lang="en-US" smtClean="0"/>
              <a:t>8/6/2025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3855003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FB5A2F-B677-49FB-A344-E8F10ACE8958}" type="datetimeFigureOut">
              <a:rPr lang="en-US" smtClean="0"/>
              <a:t>8/6/2025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482304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FB5A2F-B677-49FB-A344-E8F10ACE8958}" type="datetimeFigureOut">
              <a:rPr lang="en-US" smtClean="0"/>
              <a:t>8/6/2025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1150627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FB5A2F-B677-49FB-A344-E8F10ACE8958}" type="datetimeFigureOut">
              <a:rPr lang="en-US" smtClean="0"/>
              <a:t>8/6/2025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1568278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FB5A2F-B677-49FB-A344-E8F10ACE8958}" type="datetimeFigureOut">
              <a:rPr lang="en-US" smtClean="0"/>
              <a:t>8/6/2025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484522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FB5A2F-B677-49FB-A344-E8F10ACE8958}" type="datetimeFigureOut">
              <a:rPr lang="en-US" smtClean="0"/>
              <a:t>8/6/2025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424431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A5FB5A2F-B677-49FB-A344-E8F10ACE8958}" type="datetimeFigureOut">
              <a:rPr lang="en-US" smtClean="0"/>
              <a:t>8/6/2025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2846208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B5A2F-B677-49FB-A344-E8F10ACE8958}" type="datetimeFigureOut">
              <a:rPr lang="en-US" smtClean="0"/>
              <a:t>8/6/2025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34101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B5A2F-B677-49FB-A344-E8F10ACE8958}" type="datetimeFigureOut">
              <a:rPr lang="en-US" smtClean="0"/>
              <a:t>8/6/2025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5E21A0-3693-40F5-9D23-0F9971689D5F}" type="slidenum">
              <a:rPr lang="en-US" smtClean="0"/>
              <a:t>‹#›</a:t>
            </a:fld>
            <a:endParaRPr lang="en-US"/>
          </a:p>
        </p:txBody>
      </p:sp>
    </p:spTree>
    <p:extLst>
      <p:ext uri="{BB962C8B-B14F-4D97-AF65-F5344CB8AC3E}">
        <p14:creationId xmlns:p14="http://schemas.microsoft.com/office/powerpoint/2010/main" val="3427335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A5FB5A2F-B677-49FB-A344-E8F10ACE8958}" type="datetimeFigureOut">
              <a:rPr lang="en-US" smtClean="0"/>
              <a:t>8/6/2025</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CC5E21A0-3693-40F5-9D23-0F9971689D5F}" type="slidenum">
              <a:rPr lang="en-US" smtClean="0"/>
              <a:t>‹#›</a:t>
            </a:fld>
            <a:endParaRPr lang="en-US"/>
          </a:p>
        </p:txBody>
      </p:sp>
    </p:spTree>
    <p:extLst>
      <p:ext uri="{BB962C8B-B14F-4D97-AF65-F5344CB8AC3E}">
        <p14:creationId xmlns:p14="http://schemas.microsoft.com/office/powerpoint/2010/main" val="1326174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5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64;p1">
            <a:extLst>
              <a:ext uri="{FF2B5EF4-FFF2-40B4-BE49-F238E27FC236}">
                <a16:creationId xmlns:a16="http://schemas.microsoft.com/office/drawing/2014/main" id="{EF6A9DF1-D6D0-2E31-CA1A-EA3B8EBCAD97}"/>
              </a:ext>
            </a:extLst>
          </p:cNvPr>
          <p:cNvSpPr txBox="1">
            <a:spLocks noGrp="1"/>
          </p:cNvSpPr>
          <p:nvPr>
            <p:ph type="subTitle" idx="1"/>
          </p:nvPr>
        </p:nvSpPr>
        <p:spPr>
          <a:xfrm>
            <a:off x="363984" y="381739"/>
            <a:ext cx="4962618" cy="1376040"/>
          </a:xfrm>
          <a:prstGeom prst="rect">
            <a:avLst/>
          </a:prstGeom>
          <a:noFill/>
          <a:ln>
            <a:noFill/>
          </a:ln>
        </p:spPr>
        <p:txBody>
          <a:bodyPr spcFirstLastPara="1" wrap="square" lIns="91425" tIns="45700" rIns="91425" bIns="45700" anchor="t" anchorCtr="0">
            <a:normAutofit/>
          </a:bodyPr>
          <a:lstStyle/>
          <a:p>
            <a:pPr marL="0" lvl="0" indent="0" algn="l" rtl="1">
              <a:spcBef>
                <a:spcPts val="0"/>
              </a:spcBef>
              <a:spcAft>
                <a:spcPts val="0"/>
              </a:spcAft>
              <a:buSzPts val="1800"/>
              <a:buNone/>
            </a:pPr>
            <a:r>
              <a:rPr lang="en-US" sz="1800" b="1" dirty="0">
                <a:solidFill>
                  <a:schemeClr val="dk1"/>
                </a:solidFill>
                <a:latin typeface="Times New Roman"/>
                <a:ea typeface="Times New Roman"/>
                <a:cs typeface="Times New Roman"/>
                <a:sym typeface="Times New Roman"/>
              </a:rPr>
              <a:t>An-Najah National University</a:t>
            </a:r>
            <a:br>
              <a:rPr lang="en-US" sz="1800" b="1" dirty="0">
                <a:solidFill>
                  <a:schemeClr val="dk1"/>
                </a:solidFill>
                <a:latin typeface="Times New Roman"/>
                <a:ea typeface="Times New Roman"/>
                <a:cs typeface="Times New Roman"/>
                <a:sym typeface="Times New Roman"/>
              </a:rPr>
            </a:br>
            <a:r>
              <a:rPr lang="en-US" sz="1800" b="1" dirty="0">
                <a:solidFill>
                  <a:schemeClr val="dk1"/>
                </a:solidFill>
                <a:latin typeface="Times New Roman"/>
                <a:ea typeface="Times New Roman"/>
                <a:cs typeface="Times New Roman"/>
                <a:sym typeface="Times New Roman"/>
              </a:rPr>
              <a:t>  Faculty of Engineering</a:t>
            </a:r>
            <a:br>
              <a:rPr lang="en-US" sz="1800" b="1" dirty="0">
                <a:solidFill>
                  <a:schemeClr val="dk1"/>
                </a:solidFill>
                <a:latin typeface="Times New Roman"/>
                <a:ea typeface="Times New Roman"/>
                <a:cs typeface="Times New Roman"/>
                <a:sym typeface="Times New Roman"/>
              </a:rPr>
            </a:br>
            <a:r>
              <a:rPr lang="en-US" sz="1800" b="1" dirty="0">
                <a:solidFill>
                  <a:schemeClr val="dk1"/>
                </a:solidFill>
                <a:latin typeface="Times New Roman"/>
                <a:ea typeface="Times New Roman"/>
                <a:cs typeface="Times New Roman"/>
                <a:sym typeface="Times New Roman"/>
              </a:rPr>
              <a:t>Civil Engineering Department</a:t>
            </a:r>
            <a:endParaRPr sz="1800" b="1" dirty="0">
              <a:solidFill>
                <a:schemeClr val="dk1"/>
              </a:solidFill>
              <a:latin typeface="Times New Roman"/>
              <a:ea typeface="Times New Roman"/>
              <a:cs typeface="Times New Roman"/>
              <a:sym typeface="Times New Roman"/>
            </a:endParaRPr>
          </a:p>
          <a:p>
            <a:pPr marL="0" lvl="0" indent="0" algn="l" rtl="1">
              <a:spcBef>
                <a:spcPts val="1000"/>
              </a:spcBef>
              <a:spcAft>
                <a:spcPts val="0"/>
              </a:spcAft>
              <a:buSzPts val="1800"/>
              <a:buNone/>
            </a:pPr>
            <a:endParaRPr dirty="0"/>
          </a:p>
        </p:txBody>
      </p:sp>
      <p:pic>
        <p:nvPicPr>
          <p:cNvPr id="5" name="Google Shape;165;p1" descr="Image result for ‫جامعة النجاح الوطنية‬‎">
            <a:extLst>
              <a:ext uri="{FF2B5EF4-FFF2-40B4-BE49-F238E27FC236}">
                <a16:creationId xmlns:a16="http://schemas.microsoft.com/office/drawing/2014/main" id="{F7841E72-70D2-0255-7C3D-FCF04AC678F9}"/>
              </a:ext>
            </a:extLst>
          </p:cNvPr>
          <p:cNvPicPr preferRelativeResize="0"/>
          <p:nvPr/>
        </p:nvPicPr>
        <p:blipFill rotWithShape="1">
          <a:blip r:embed="rId2">
            <a:alphaModFix/>
          </a:blip>
          <a:srcRect/>
          <a:stretch/>
        </p:blipFill>
        <p:spPr>
          <a:xfrm>
            <a:off x="5326602" y="83044"/>
            <a:ext cx="1512168" cy="1486062"/>
          </a:xfrm>
          <a:prstGeom prst="rect">
            <a:avLst/>
          </a:prstGeom>
          <a:noFill/>
          <a:ln>
            <a:noFill/>
          </a:ln>
        </p:spPr>
      </p:pic>
      <p:sp>
        <p:nvSpPr>
          <p:cNvPr id="6" name="Google Shape;166;p1">
            <a:extLst>
              <a:ext uri="{FF2B5EF4-FFF2-40B4-BE49-F238E27FC236}">
                <a16:creationId xmlns:a16="http://schemas.microsoft.com/office/drawing/2014/main" id="{345C4258-70B4-5D7B-6086-1DA79DED3BDE}"/>
              </a:ext>
            </a:extLst>
          </p:cNvPr>
          <p:cNvSpPr txBox="1"/>
          <p:nvPr/>
        </p:nvSpPr>
        <p:spPr>
          <a:xfrm>
            <a:off x="7401308" y="502909"/>
            <a:ext cx="4897224"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cap="none" dirty="0" err="1">
                <a:solidFill>
                  <a:schemeClr val="dk1"/>
                </a:solidFill>
                <a:latin typeface="Times New Roman"/>
                <a:ea typeface="Times New Roman"/>
                <a:cs typeface="Times New Roman"/>
                <a:sym typeface="Times New Roman"/>
              </a:rPr>
              <a:t>جامعة</a:t>
            </a:r>
            <a:r>
              <a:rPr lang="en-US" sz="1800" b="1" i="0" u="none" strike="noStrike" cap="none" dirty="0">
                <a:solidFill>
                  <a:schemeClr val="dk1"/>
                </a:solidFill>
                <a:latin typeface="Times New Roman"/>
                <a:ea typeface="Times New Roman"/>
                <a:cs typeface="Times New Roman"/>
                <a:sym typeface="Times New Roman"/>
              </a:rPr>
              <a:t> </a:t>
            </a:r>
            <a:r>
              <a:rPr lang="en-US" sz="1800" b="1" i="0" u="none" strike="noStrike" cap="none" dirty="0" err="1">
                <a:solidFill>
                  <a:schemeClr val="dk1"/>
                </a:solidFill>
                <a:latin typeface="Times New Roman"/>
                <a:ea typeface="Times New Roman"/>
                <a:cs typeface="Times New Roman"/>
                <a:sym typeface="Times New Roman"/>
              </a:rPr>
              <a:t>النجاح</a:t>
            </a:r>
            <a:r>
              <a:rPr lang="en-US" sz="1800" b="1" i="0" u="none" strike="noStrike" cap="none" dirty="0">
                <a:solidFill>
                  <a:schemeClr val="dk1"/>
                </a:solidFill>
                <a:latin typeface="Times New Roman"/>
                <a:ea typeface="Times New Roman"/>
                <a:cs typeface="Times New Roman"/>
                <a:sym typeface="Times New Roman"/>
              </a:rPr>
              <a:t> </a:t>
            </a:r>
            <a:r>
              <a:rPr lang="en-US" sz="1800" b="1" i="0" u="none" strike="noStrike" cap="none" dirty="0" err="1">
                <a:solidFill>
                  <a:schemeClr val="dk1"/>
                </a:solidFill>
                <a:latin typeface="Times New Roman"/>
                <a:ea typeface="Times New Roman"/>
                <a:cs typeface="Times New Roman"/>
                <a:sym typeface="Times New Roman"/>
              </a:rPr>
              <a:t>الوطنية</a:t>
            </a:r>
            <a:r>
              <a:rPr lang="en-US" sz="1800" b="1" i="0" u="none" strike="noStrike" cap="none" dirty="0">
                <a:solidFill>
                  <a:schemeClr val="dk1"/>
                </a:solidFill>
                <a:latin typeface="Times New Roman"/>
                <a:ea typeface="Times New Roman"/>
                <a:cs typeface="Times New Roman"/>
                <a:sym typeface="Times New Roman"/>
              </a:rPr>
              <a:t> </a:t>
            </a:r>
            <a:endParaRPr dirty="0"/>
          </a:p>
          <a:p>
            <a:pPr marL="0" marR="0" lvl="0" indent="0" algn="ctr" rtl="0">
              <a:spcBef>
                <a:spcPts val="0"/>
              </a:spcBef>
              <a:spcAft>
                <a:spcPts val="0"/>
              </a:spcAft>
              <a:buNone/>
            </a:pPr>
            <a:r>
              <a:rPr lang="en-US" sz="1800" b="1" i="0" u="none" strike="noStrike" cap="none" dirty="0" err="1">
                <a:solidFill>
                  <a:schemeClr val="dk1"/>
                </a:solidFill>
                <a:latin typeface="Times New Roman"/>
                <a:ea typeface="Times New Roman"/>
                <a:cs typeface="Times New Roman"/>
                <a:sym typeface="Times New Roman"/>
              </a:rPr>
              <a:t>كلية</a:t>
            </a:r>
            <a:r>
              <a:rPr lang="en-US" sz="1800" b="1" i="0" u="none" strike="noStrike" cap="none" dirty="0">
                <a:solidFill>
                  <a:schemeClr val="dk1"/>
                </a:solidFill>
                <a:latin typeface="Times New Roman"/>
                <a:ea typeface="Times New Roman"/>
                <a:cs typeface="Times New Roman"/>
                <a:sym typeface="Times New Roman"/>
              </a:rPr>
              <a:t> </a:t>
            </a:r>
            <a:r>
              <a:rPr lang="en-US" sz="1800" b="1" i="0" u="none" strike="noStrike" cap="none" dirty="0" err="1">
                <a:solidFill>
                  <a:schemeClr val="dk1"/>
                </a:solidFill>
                <a:latin typeface="Times New Roman"/>
                <a:ea typeface="Times New Roman"/>
                <a:cs typeface="Times New Roman"/>
                <a:sym typeface="Times New Roman"/>
              </a:rPr>
              <a:t>الهندسة</a:t>
            </a:r>
            <a:r>
              <a:rPr lang="en-US" sz="1800" b="1" i="0" u="none" strike="noStrike" cap="none" dirty="0">
                <a:solidFill>
                  <a:schemeClr val="dk1"/>
                </a:solidFill>
                <a:latin typeface="Times New Roman"/>
                <a:ea typeface="Times New Roman"/>
                <a:cs typeface="Times New Roman"/>
                <a:sym typeface="Times New Roman"/>
              </a:rPr>
              <a:t> </a:t>
            </a:r>
            <a:r>
              <a:rPr lang="en-US" sz="1800" b="1" i="0" u="none" strike="noStrike" cap="none" dirty="0" err="1">
                <a:solidFill>
                  <a:schemeClr val="dk1"/>
                </a:solidFill>
                <a:latin typeface="Times New Roman"/>
                <a:ea typeface="Times New Roman"/>
                <a:cs typeface="Times New Roman"/>
                <a:sym typeface="Times New Roman"/>
              </a:rPr>
              <a:t>وتكنولوجيا</a:t>
            </a:r>
            <a:r>
              <a:rPr lang="en-US" sz="1800" b="1" i="0" u="none" strike="noStrike" cap="none" dirty="0">
                <a:solidFill>
                  <a:schemeClr val="dk1"/>
                </a:solidFill>
                <a:latin typeface="Times New Roman"/>
                <a:ea typeface="Times New Roman"/>
                <a:cs typeface="Times New Roman"/>
                <a:sym typeface="Times New Roman"/>
              </a:rPr>
              <a:t> </a:t>
            </a:r>
            <a:r>
              <a:rPr lang="en-US" sz="1800" b="1" i="0" u="none" strike="noStrike" cap="none" dirty="0" err="1">
                <a:solidFill>
                  <a:schemeClr val="dk1"/>
                </a:solidFill>
                <a:latin typeface="Times New Roman"/>
                <a:ea typeface="Times New Roman"/>
                <a:cs typeface="Times New Roman"/>
                <a:sym typeface="Times New Roman"/>
              </a:rPr>
              <a:t>المعلومات</a:t>
            </a:r>
            <a:r>
              <a:rPr lang="en-US" sz="1800" b="1" i="0" u="none" strike="noStrike" cap="none" dirty="0">
                <a:solidFill>
                  <a:schemeClr val="dk1"/>
                </a:solidFill>
                <a:latin typeface="Times New Roman"/>
                <a:ea typeface="Times New Roman"/>
                <a:cs typeface="Times New Roman"/>
                <a:sym typeface="Times New Roman"/>
              </a:rPr>
              <a:t> </a:t>
            </a:r>
            <a:endParaRPr sz="1800" b="1" i="0" u="none" strike="noStrike" cap="none" dirty="0">
              <a:solidFill>
                <a:schemeClr val="dk1"/>
              </a:solidFill>
              <a:latin typeface="Times New Roman"/>
              <a:ea typeface="Times New Roman"/>
              <a:cs typeface="Times New Roman"/>
              <a:sym typeface="Times New Roman"/>
            </a:endParaRPr>
          </a:p>
        </p:txBody>
      </p:sp>
      <p:sp>
        <p:nvSpPr>
          <p:cNvPr id="7" name="Google Shape;167;p1">
            <a:extLst>
              <a:ext uri="{FF2B5EF4-FFF2-40B4-BE49-F238E27FC236}">
                <a16:creationId xmlns:a16="http://schemas.microsoft.com/office/drawing/2014/main" id="{7FF7D0E7-6928-56AE-D835-2103C5B0CB5E}"/>
              </a:ext>
            </a:extLst>
          </p:cNvPr>
          <p:cNvSpPr txBox="1"/>
          <p:nvPr/>
        </p:nvSpPr>
        <p:spPr>
          <a:xfrm>
            <a:off x="363984" y="1967574"/>
            <a:ext cx="11461072" cy="1583494"/>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rgbClr val="262626"/>
              </a:buClr>
              <a:buSzPts val="2800"/>
              <a:buFont typeface="Aharoni"/>
              <a:buNone/>
            </a:pPr>
            <a:r>
              <a:rPr lang="en-US" sz="2800" b="1" i="0" u="none" strike="noStrike" cap="none" dirty="0">
                <a:solidFill>
                  <a:srgbClr val="262626"/>
                </a:solidFill>
                <a:latin typeface="Aharoni"/>
                <a:ea typeface="Aharoni"/>
                <a:cs typeface="Aharoni"/>
                <a:sym typeface="Aharoni"/>
              </a:rPr>
              <a:t>Graduation Project (II)</a:t>
            </a:r>
            <a:br>
              <a:rPr lang="en-US" sz="2800" b="1" i="0" u="none" strike="noStrike" cap="none" dirty="0">
                <a:solidFill>
                  <a:srgbClr val="262626"/>
                </a:solidFill>
                <a:latin typeface="Aharoni"/>
                <a:ea typeface="Aharoni"/>
                <a:cs typeface="Aharoni"/>
                <a:sym typeface="Aharoni"/>
              </a:rPr>
            </a:br>
            <a:r>
              <a:rPr lang="en-US" sz="2800" b="1" i="0" u="none" strike="noStrike" cap="none" dirty="0">
                <a:solidFill>
                  <a:srgbClr val="262626"/>
                </a:solidFill>
                <a:latin typeface="Aharoni"/>
                <a:ea typeface="Aharoni"/>
                <a:cs typeface="Aharoni"/>
                <a:sym typeface="Aharoni"/>
              </a:rPr>
              <a:t>Structural Analysis and Design of Residential Building in</a:t>
            </a:r>
            <a:br>
              <a:rPr lang="en-US" sz="2800" b="1" i="0" u="none" strike="noStrike" cap="none" dirty="0">
                <a:solidFill>
                  <a:srgbClr val="262626"/>
                </a:solidFill>
                <a:latin typeface="Aharoni"/>
                <a:ea typeface="Aharoni"/>
                <a:cs typeface="Aharoni"/>
                <a:sym typeface="Aharoni"/>
              </a:rPr>
            </a:br>
            <a:r>
              <a:rPr lang="en-US" sz="2800" b="1" i="0" u="none" strike="noStrike" cap="none" dirty="0" err="1">
                <a:solidFill>
                  <a:srgbClr val="262626"/>
                </a:solidFill>
                <a:latin typeface="Aharoni"/>
                <a:ea typeface="Aharoni"/>
                <a:cs typeface="Aharoni"/>
                <a:sym typeface="Aharoni"/>
              </a:rPr>
              <a:t>Taybie</a:t>
            </a:r>
            <a:r>
              <a:rPr lang="en-US" sz="2800" b="1" i="0" u="none" strike="noStrike" cap="none" dirty="0">
                <a:solidFill>
                  <a:srgbClr val="262626"/>
                </a:solidFill>
                <a:latin typeface="Aharoni"/>
                <a:ea typeface="Aharoni"/>
                <a:cs typeface="Aharoni"/>
                <a:sym typeface="Aharoni"/>
              </a:rPr>
              <a:t>–Palestine</a:t>
            </a:r>
            <a:endParaRPr sz="2800" b="1" i="0" u="none" strike="noStrike" cap="none" dirty="0">
              <a:solidFill>
                <a:srgbClr val="262626"/>
              </a:solidFill>
              <a:latin typeface="Aharoni"/>
              <a:ea typeface="Aharoni"/>
              <a:cs typeface="Aharoni"/>
              <a:sym typeface="Aharoni"/>
            </a:endParaRPr>
          </a:p>
        </p:txBody>
      </p:sp>
      <p:sp>
        <p:nvSpPr>
          <p:cNvPr id="8" name="Google Shape;168;p1">
            <a:extLst>
              <a:ext uri="{FF2B5EF4-FFF2-40B4-BE49-F238E27FC236}">
                <a16:creationId xmlns:a16="http://schemas.microsoft.com/office/drawing/2014/main" id="{DF41E6B9-AF06-1276-9881-8B75DF579270}"/>
              </a:ext>
            </a:extLst>
          </p:cNvPr>
          <p:cNvSpPr txBox="1"/>
          <p:nvPr/>
        </p:nvSpPr>
        <p:spPr>
          <a:xfrm>
            <a:off x="2491668" y="3949536"/>
            <a:ext cx="7182035" cy="17542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cap="none" dirty="0">
                <a:solidFill>
                  <a:schemeClr val="dk1"/>
                </a:solidFill>
                <a:latin typeface="Century Gothic"/>
                <a:ea typeface="Century Gothic"/>
                <a:cs typeface="Century Gothic"/>
                <a:sym typeface="Century Gothic"/>
              </a:rPr>
              <a:t>By:</a:t>
            </a:r>
            <a:endParaRPr dirty="0"/>
          </a:p>
          <a:p>
            <a:pPr algn="ctr"/>
            <a:r>
              <a:rPr lang="en-US" b="1" dirty="0"/>
              <a:t>Abdelqader </a:t>
            </a:r>
            <a:r>
              <a:rPr lang="en-US" b="1" dirty="0" err="1"/>
              <a:t>Alsalhi</a:t>
            </a:r>
            <a:endParaRPr lang="en-US" dirty="0"/>
          </a:p>
          <a:p>
            <a:pPr algn="ctr"/>
            <a:r>
              <a:rPr lang="en-US" b="1" dirty="0"/>
              <a:t>Ahmad </a:t>
            </a:r>
            <a:r>
              <a:rPr lang="en-US" b="1" dirty="0" err="1"/>
              <a:t>Jabaly</a:t>
            </a:r>
            <a:endParaRPr lang="en-US" dirty="0"/>
          </a:p>
          <a:p>
            <a:pPr algn="ctr"/>
            <a:r>
              <a:rPr lang="en-US" b="1" dirty="0"/>
              <a:t>Mohammad Mawasi</a:t>
            </a:r>
            <a:endParaRPr lang="en-US" dirty="0"/>
          </a:p>
          <a:p>
            <a:pPr algn="ctr"/>
            <a:r>
              <a:rPr lang="en-US" b="1" dirty="0"/>
              <a:t>Majd Mawasi</a:t>
            </a:r>
            <a:endParaRPr lang="en-US" dirty="0"/>
          </a:p>
          <a:p>
            <a:pPr marL="0" marR="0" lvl="0" indent="0" algn="ctr" rtl="0">
              <a:spcBef>
                <a:spcPts val="0"/>
              </a:spcBef>
              <a:spcAft>
                <a:spcPts val="0"/>
              </a:spcAft>
              <a:buNone/>
            </a:pPr>
            <a:endParaRPr dirty="0"/>
          </a:p>
        </p:txBody>
      </p:sp>
      <p:sp>
        <p:nvSpPr>
          <p:cNvPr id="9" name="Google Shape;169;p1">
            <a:extLst>
              <a:ext uri="{FF2B5EF4-FFF2-40B4-BE49-F238E27FC236}">
                <a16:creationId xmlns:a16="http://schemas.microsoft.com/office/drawing/2014/main" id="{378EFD42-0B56-5027-89E8-F38DCC27F38D}"/>
              </a:ext>
            </a:extLst>
          </p:cNvPr>
          <p:cNvSpPr txBox="1"/>
          <p:nvPr/>
        </p:nvSpPr>
        <p:spPr>
          <a:xfrm>
            <a:off x="3533887" y="5574668"/>
            <a:ext cx="6003285"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i="0" u="none" strike="noStrike" cap="none" dirty="0">
                <a:solidFill>
                  <a:schemeClr val="dk1"/>
                </a:solidFill>
                <a:latin typeface="Arial"/>
                <a:ea typeface="Arial"/>
                <a:cs typeface="Arial"/>
                <a:sym typeface="Arial"/>
              </a:rPr>
              <a:t>Under supervision of: </a:t>
            </a:r>
            <a:r>
              <a:rPr lang="en-US" sz="3600" b="1" i="0" u="none" strike="noStrike" cap="none" dirty="0" err="1">
                <a:solidFill>
                  <a:schemeClr val="dk1"/>
                </a:solidFill>
                <a:latin typeface="Arial"/>
                <a:ea typeface="Arial"/>
                <a:cs typeface="Arial"/>
                <a:sym typeface="Arial"/>
              </a:rPr>
              <a:t>Dr.Mohammad</a:t>
            </a:r>
            <a:r>
              <a:rPr lang="en-US" sz="3600" b="1" i="0" u="none" strike="noStrike" cap="none" dirty="0">
                <a:solidFill>
                  <a:schemeClr val="dk1"/>
                </a:solidFill>
                <a:latin typeface="Arial"/>
                <a:ea typeface="Arial"/>
                <a:cs typeface="Arial"/>
                <a:sym typeface="Arial"/>
              </a:rPr>
              <a:t> </a:t>
            </a:r>
            <a:r>
              <a:rPr lang="en-US" sz="3600" b="1" i="0" u="none" strike="noStrike" cap="none" dirty="0" err="1">
                <a:solidFill>
                  <a:schemeClr val="dk1"/>
                </a:solidFill>
                <a:latin typeface="Arial"/>
                <a:ea typeface="Arial"/>
                <a:cs typeface="Arial"/>
                <a:sym typeface="Arial"/>
              </a:rPr>
              <a:t>Sama’neh</a:t>
            </a:r>
            <a:r>
              <a:rPr lang="en-US" sz="3600" b="1" i="0" u="none" strike="noStrike" cap="none" dirty="0">
                <a:solidFill>
                  <a:schemeClr val="dk1"/>
                </a:solidFill>
                <a:latin typeface="Arial"/>
                <a:ea typeface="Arial"/>
                <a:cs typeface="Arial"/>
                <a:sym typeface="Arial"/>
              </a:rPr>
              <a:t>.</a:t>
            </a:r>
            <a:endParaRPr dirty="0"/>
          </a:p>
        </p:txBody>
      </p:sp>
    </p:spTree>
    <p:extLst>
      <p:ext uri="{BB962C8B-B14F-4D97-AF65-F5344CB8AC3E}">
        <p14:creationId xmlns:p14="http://schemas.microsoft.com/office/powerpoint/2010/main" val="1670532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17;p18">
            <a:extLst>
              <a:ext uri="{FF2B5EF4-FFF2-40B4-BE49-F238E27FC236}">
                <a16:creationId xmlns:a16="http://schemas.microsoft.com/office/drawing/2014/main" id="{F852D8FA-0C87-2FF8-DE30-E6BA71CB3F24}"/>
              </a:ext>
            </a:extLst>
          </p:cNvPr>
          <p:cNvSpPr txBox="1">
            <a:spLocks/>
          </p:cNvSpPr>
          <p:nvPr/>
        </p:nvSpPr>
        <p:spPr>
          <a:xfrm>
            <a:off x="1554238" y="624110"/>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Times New Roman"/>
              <a:buNone/>
            </a:pPr>
            <a:r>
              <a:rPr lang="en-US" b="1">
                <a:solidFill>
                  <a:schemeClr val="dk1"/>
                </a:solidFill>
                <a:latin typeface="Times New Roman"/>
                <a:ea typeface="Times New Roman"/>
                <a:cs typeface="Times New Roman"/>
                <a:sym typeface="Times New Roman"/>
              </a:rPr>
              <a:t>Construction Materials:</a:t>
            </a:r>
            <a:r>
              <a:rPr lang="en-US">
                <a:solidFill>
                  <a:schemeClr val="dk1"/>
                </a:solidFill>
                <a:latin typeface="Times New Roman"/>
                <a:ea typeface="Times New Roman"/>
                <a:cs typeface="Times New Roman"/>
                <a:sym typeface="Times New Roman"/>
              </a:rPr>
              <a:t/>
            </a:r>
            <a:br>
              <a:rPr lang="en-US">
                <a:solidFill>
                  <a:schemeClr val="dk1"/>
                </a:solidFill>
                <a:latin typeface="Times New Roman"/>
                <a:ea typeface="Times New Roman"/>
                <a:cs typeface="Times New Roman"/>
                <a:sym typeface="Times New Roman"/>
              </a:rPr>
            </a:br>
            <a:endParaRPr lang="en-US">
              <a:solidFill>
                <a:schemeClr val="dk1"/>
              </a:solidFill>
            </a:endParaRPr>
          </a:p>
        </p:txBody>
      </p:sp>
      <p:sp>
        <p:nvSpPr>
          <p:cNvPr id="3" name="Google Shape;318;p18">
            <a:extLst>
              <a:ext uri="{FF2B5EF4-FFF2-40B4-BE49-F238E27FC236}">
                <a16:creationId xmlns:a16="http://schemas.microsoft.com/office/drawing/2014/main" id="{FA4D29FA-174D-CD32-1592-7B15DC338336}"/>
              </a:ext>
            </a:extLst>
          </p:cNvPr>
          <p:cNvSpPr/>
          <p:nvPr/>
        </p:nvSpPr>
        <p:spPr>
          <a:xfrm>
            <a:off x="1554238" y="1427573"/>
            <a:ext cx="332975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dirty="0">
                <a:solidFill>
                  <a:schemeClr val="dk1"/>
                </a:solidFill>
                <a:latin typeface="Times New Roman"/>
                <a:ea typeface="Times New Roman"/>
                <a:cs typeface="Times New Roman"/>
                <a:sym typeface="Times New Roman"/>
              </a:rPr>
              <a:t>1-  Structural Elements.</a:t>
            </a:r>
            <a:endParaRPr sz="2400" b="1" dirty="0">
              <a:solidFill>
                <a:schemeClr val="dk1"/>
              </a:solidFill>
              <a:latin typeface="Times New Roman"/>
              <a:ea typeface="Times New Roman"/>
              <a:cs typeface="Times New Roman"/>
              <a:sym typeface="Times New Roman"/>
            </a:endParaRPr>
          </a:p>
        </p:txBody>
      </p:sp>
      <p:graphicFrame>
        <p:nvGraphicFramePr>
          <p:cNvPr id="4" name="Google Shape;319;p18">
            <a:extLst>
              <a:ext uri="{FF2B5EF4-FFF2-40B4-BE49-F238E27FC236}">
                <a16:creationId xmlns:a16="http://schemas.microsoft.com/office/drawing/2014/main" id="{167C6546-EC66-0A64-FC20-81FB01B274C6}"/>
              </a:ext>
            </a:extLst>
          </p:cNvPr>
          <p:cNvGraphicFramePr/>
          <p:nvPr>
            <p:extLst>
              <p:ext uri="{D42A27DB-BD31-4B8C-83A1-F6EECF244321}">
                <p14:modId xmlns:p14="http://schemas.microsoft.com/office/powerpoint/2010/main" val="260733057"/>
              </p:ext>
            </p:extLst>
          </p:nvPr>
        </p:nvGraphicFramePr>
        <p:xfrm>
          <a:off x="1695635" y="2166150"/>
          <a:ext cx="8911700" cy="4287925"/>
        </p:xfrm>
        <a:graphic>
          <a:graphicData uri="http://schemas.openxmlformats.org/drawingml/2006/table">
            <a:tbl>
              <a:tblPr firstRow="1" firstCol="1" bandRow="1">
                <a:noFill/>
              </a:tblPr>
              <a:tblGrid>
                <a:gridCol w="4455850">
                  <a:extLst>
                    <a:ext uri="{9D8B030D-6E8A-4147-A177-3AD203B41FA5}">
                      <a16:colId xmlns:a16="http://schemas.microsoft.com/office/drawing/2014/main" val="20000"/>
                    </a:ext>
                  </a:extLst>
                </a:gridCol>
                <a:gridCol w="4455850">
                  <a:extLst>
                    <a:ext uri="{9D8B030D-6E8A-4147-A177-3AD203B41FA5}">
                      <a16:colId xmlns:a16="http://schemas.microsoft.com/office/drawing/2014/main" val="20001"/>
                    </a:ext>
                  </a:extLst>
                </a:gridCol>
              </a:tblGrid>
              <a:tr h="645175">
                <a:tc>
                  <a:txBody>
                    <a:bodyPr/>
                    <a:lstStyle/>
                    <a:p>
                      <a:pPr marL="0" marR="0" lvl="0" indent="0" algn="ctr" rtl="1">
                        <a:lnSpc>
                          <a:spcPct val="150000"/>
                        </a:lnSpc>
                        <a:spcBef>
                          <a:spcPts val="0"/>
                        </a:spcBef>
                        <a:spcAft>
                          <a:spcPts val="0"/>
                        </a:spcAft>
                        <a:buNone/>
                      </a:pPr>
                      <a:r>
                        <a:rPr lang="en-US" sz="2000" u="none" strike="noStrike" cap="none"/>
                        <a:t>Unit Weight, γ</a:t>
                      </a:r>
                      <a:r>
                        <a:rPr lang="en-US" sz="2000" u="none" strike="noStrike" cap="none" baseline="-25000"/>
                        <a:t>c</a:t>
                      </a:r>
                      <a:endParaRPr sz="2000" u="none" strike="noStrike" cap="none">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000" b="1" u="none" strike="noStrike" cap="none" dirty="0"/>
                        <a:t>25 KN/m</a:t>
                      </a:r>
                      <a:r>
                        <a:rPr lang="en-US" sz="2000" b="1" u="none" strike="noStrike" cap="none" baseline="30000" dirty="0"/>
                        <a:t>3</a:t>
                      </a:r>
                      <a:endParaRPr sz="2000" b="1" u="none" strike="noStrike" cap="none"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783900">
                <a:tc>
                  <a:txBody>
                    <a:bodyPr/>
                    <a:lstStyle/>
                    <a:p>
                      <a:pPr marL="0" marR="0" lvl="0" indent="0" algn="ctr" rtl="1">
                        <a:lnSpc>
                          <a:spcPct val="150000"/>
                        </a:lnSpc>
                        <a:spcBef>
                          <a:spcPts val="0"/>
                        </a:spcBef>
                        <a:spcAft>
                          <a:spcPts val="0"/>
                        </a:spcAft>
                        <a:buNone/>
                      </a:pPr>
                      <a:r>
                        <a:rPr lang="en-US" sz="2000" u="none" strike="noStrike" cap="none"/>
                        <a:t>Modulus of Elasticity, E</a:t>
                      </a:r>
                      <a:r>
                        <a:rPr lang="en-US" sz="2000" u="none" strike="noStrike" cap="none" baseline="-25000"/>
                        <a:t>c</a:t>
                      </a:r>
                      <a:endParaRPr sz="2000" u="none" strike="noStrike" cap="none">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200000"/>
                        </a:lnSpc>
                        <a:spcBef>
                          <a:spcPts val="0"/>
                        </a:spcBef>
                        <a:spcAft>
                          <a:spcPts val="0"/>
                        </a:spcAft>
                        <a:buNone/>
                      </a:pPr>
                      <a:r>
                        <a:rPr lang="en-US" sz="2000" b="1" u="none" strike="noStrike" kern="1200" cap="none" dirty="0">
                          <a:solidFill>
                            <a:schemeClr val="tx1"/>
                          </a:solidFill>
                          <a:latin typeface="+mn-lt"/>
                          <a:ea typeface="+mn-ea"/>
                          <a:cs typeface="+mn-cs"/>
                        </a:rPr>
                        <a:t>24870 MPa</a:t>
                      </a:r>
                      <a:endParaRPr sz="2000" b="1" u="none" strike="noStrike" kern="1200" cap="none" dirty="0">
                        <a:solidFill>
                          <a:schemeClr val="tx1"/>
                        </a:solidFill>
                        <a:latin typeface="+mn-lt"/>
                        <a:ea typeface="+mn-ea"/>
                        <a:cs typeface="+mn-cs"/>
                      </a:endParaRPr>
                    </a:p>
                  </a:txBody>
                  <a:tcPr marL="68575" marR="68575" marT="0" marB="0"/>
                </a:tc>
                <a:extLst>
                  <a:ext uri="{0D108BD9-81ED-4DB2-BD59-A6C34878D82A}">
                    <a16:rowId xmlns:a16="http://schemas.microsoft.com/office/drawing/2014/main" val="10001"/>
                  </a:ext>
                </a:extLst>
              </a:tr>
              <a:tr h="645525">
                <a:tc>
                  <a:txBody>
                    <a:bodyPr/>
                    <a:lstStyle/>
                    <a:p>
                      <a:pPr marL="0" marR="0" lvl="0" indent="0" algn="ctr" rtl="1">
                        <a:lnSpc>
                          <a:spcPct val="150000"/>
                        </a:lnSpc>
                        <a:spcBef>
                          <a:spcPts val="0"/>
                        </a:spcBef>
                        <a:spcAft>
                          <a:spcPts val="0"/>
                        </a:spcAft>
                        <a:buNone/>
                      </a:pPr>
                      <a:r>
                        <a:rPr lang="en-US" sz="2000"/>
                        <a:t>Poisons Ratio, v</a:t>
                      </a:r>
                      <a:endParaRPr sz="200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000" b="1"/>
                        <a:t>0.2</a:t>
                      </a:r>
                      <a:endParaRPr sz="2000" b="1">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2"/>
                  </a:ext>
                </a:extLst>
              </a:tr>
              <a:tr h="645525">
                <a:tc>
                  <a:txBody>
                    <a:bodyPr/>
                    <a:lstStyle/>
                    <a:p>
                      <a:pPr marL="0" marR="0" lvl="0" indent="0" algn="ctr" rtl="1">
                        <a:lnSpc>
                          <a:spcPct val="150000"/>
                        </a:lnSpc>
                        <a:spcBef>
                          <a:spcPts val="0"/>
                        </a:spcBef>
                        <a:spcAft>
                          <a:spcPts val="0"/>
                        </a:spcAft>
                        <a:buNone/>
                      </a:pPr>
                      <a:r>
                        <a:rPr lang="en-US" sz="2000"/>
                        <a:t>Compressive Strength, f</a:t>
                      </a:r>
                      <a:r>
                        <a:rPr lang="en-US" sz="2000" baseline="-25000"/>
                        <a:t>c</a:t>
                      </a:r>
                      <a:endParaRPr sz="200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000" b="1"/>
                        <a:t>28 MPa</a:t>
                      </a:r>
                      <a:endParaRPr sz="2000" b="1">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3"/>
                  </a:ext>
                </a:extLst>
              </a:tr>
              <a:tr h="783900">
                <a:tc>
                  <a:txBody>
                    <a:bodyPr/>
                    <a:lstStyle/>
                    <a:p>
                      <a:pPr marL="0" marR="0" lvl="0" indent="0" algn="ctr" rtl="1">
                        <a:lnSpc>
                          <a:spcPct val="150000"/>
                        </a:lnSpc>
                        <a:spcBef>
                          <a:spcPts val="0"/>
                        </a:spcBef>
                        <a:spcAft>
                          <a:spcPts val="0"/>
                        </a:spcAft>
                        <a:buNone/>
                      </a:pPr>
                      <a:r>
                        <a:rPr lang="en-US" sz="2000" dirty="0"/>
                        <a:t>Flexure</a:t>
                      </a:r>
                      <a:endParaRPr sz="2000" dirty="0">
                        <a:solidFill>
                          <a:srgbClr val="000000"/>
                        </a:solidFill>
                        <a:latin typeface="Calibri"/>
                        <a:ea typeface="Calibri"/>
                        <a:cs typeface="Calibri"/>
                        <a:sym typeface="Calibri"/>
                      </a:endParaRPr>
                    </a:p>
                  </a:txBody>
                  <a:tcPr marL="68575" marR="68575" marT="0" marB="0"/>
                </a:tc>
                <a:tc>
                  <a:txBody>
                    <a:bodyPr/>
                    <a:lstStyle/>
                    <a:p>
                      <a:pPr marL="0" marR="0" lvl="0" indent="0" algn="ctr" defTabSz="914400" rtl="1" eaLnBrk="1" latinLnBrk="0" hangingPunct="1">
                        <a:lnSpc>
                          <a:spcPct val="200000"/>
                        </a:lnSpc>
                        <a:spcBef>
                          <a:spcPts val="0"/>
                        </a:spcBef>
                        <a:spcAft>
                          <a:spcPts val="0"/>
                        </a:spcAft>
                        <a:buNone/>
                      </a:pPr>
                      <a:r>
                        <a:rPr lang="en-US" sz="2000" b="1" u="none" strike="noStrike" kern="1200" cap="none" dirty="0">
                          <a:solidFill>
                            <a:schemeClr val="tx1"/>
                          </a:solidFill>
                          <a:latin typeface="+mn-lt"/>
                          <a:ea typeface="+mn-ea"/>
                          <a:cs typeface="+mn-cs"/>
                        </a:rPr>
                        <a:t>3.28 MPa</a:t>
                      </a:r>
                      <a:endParaRPr sz="2000" b="1" u="none" strike="noStrike" kern="1200" cap="none" dirty="0">
                        <a:solidFill>
                          <a:schemeClr val="tx1"/>
                        </a:solidFill>
                        <a:latin typeface="+mn-lt"/>
                        <a:ea typeface="+mn-ea"/>
                        <a:cs typeface="+mn-cs"/>
                      </a:endParaRPr>
                    </a:p>
                  </a:txBody>
                  <a:tcPr marL="68575" marR="68575" marT="0" marB="0"/>
                </a:tc>
                <a:extLst>
                  <a:ext uri="{0D108BD9-81ED-4DB2-BD59-A6C34878D82A}">
                    <a16:rowId xmlns:a16="http://schemas.microsoft.com/office/drawing/2014/main" val="10004"/>
                  </a:ext>
                </a:extLst>
              </a:tr>
              <a:tr h="783900">
                <a:tc>
                  <a:txBody>
                    <a:bodyPr/>
                    <a:lstStyle/>
                    <a:p>
                      <a:pPr marL="0" marR="0" lvl="0" indent="0" algn="ctr" rtl="1">
                        <a:lnSpc>
                          <a:spcPct val="150000"/>
                        </a:lnSpc>
                        <a:spcBef>
                          <a:spcPts val="0"/>
                        </a:spcBef>
                        <a:spcAft>
                          <a:spcPts val="0"/>
                        </a:spcAft>
                        <a:buNone/>
                      </a:pPr>
                      <a:r>
                        <a:rPr lang="en-US" sz="2000"/>
                        <a:t>Tensile Strength, f</a:t>
                      </a:r>
                      <a:r>
                        <a:rPr lang="en-US" sz="2000" baseline="-25000"/>
                        <a:t>t</a:t>
                      </a:r>
                      <a:endParaRPr sz="2000">
                        <a:solidFill>
                          <a:srgbClr val="000000"/>
                        </a:solidFill>
                        <a:latin typeface="Calibri"/>
                        <a:ea typeface="Calibri"/>
                        <a:cs typeface="Calibri"/>
                        <a:sym typeface="Calibri"/>
                      </a:endParaRPr>
                    </a:p>
                  </a:txBody>
                  <a:tcPr marL="68575" marR="68575" marT="0" marB="0"/>
                </a:tc>
                <a:tc>
                  <a:txBody>
                    <a:bodyPr/>
                    <a:lstStyle/>
                    <a:p>
                      <a:pPr marL="0" marR="0" lvl="0" indent="0" algn="ctr" defTabSz="914400" rtl="1" eaLnBrk="1" latinLnBrk="0" hangingPunct="1">
                        <a:lnSpc>
                          <a:spcPct val="200000"/>
                        </a:lnSpc>
                        <a:spcBef>
                          <a:spcPts val="0"/>
                        </a:spcBef>
                        <a:spcAft>
                          <a:spcPts val="0"/>
                        </a:spcAft>
                        <a:buNone/>
                      </a:pPr>
                      <a:r>
                        <a:rPr lang="en-US" sz="2000" b="1" u="none" strike="noStrike" kern="1200" cap="none" dirty="0">
                          <a:solidFill>
                            <a:schemeClr val="tx1"/>
                          </a:solidFill>
                          <a:latin typeface="+mn-lt"/>
                          <a:ea typeface="+mn-ea"/>
                          <a:cs typeface="+mn-cs"/>
                        </a:rPr>
                        <a:t>1.75 MPa</a:t>
                      </a:r>
                      <a:endParaRPr sz="2000" b="1" u="none" strike="noStrike" kern="1200" cap="none" dirty="0">
                        <a:solidFill>
                          <a:schemeClr val="tx1"/>
                        </a:solidFill>
                        <a:latin typeface="+mn-lt"/>
                        <a:ea typeface="+mn-ea"/>
                        <a:cs typeface="+mn-cs"/>
                      </a:endParaRPr>
                    </a:p>
                  </a:txBody>
                  <a:tcPr marL="68575" marR="68575"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764608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24;p19">
            <a:extLst>
              <a:ext uri="{FF2B5EF4-FFF2-40B4-BE49-F238E27FC236}">
                <a16:creationId xmlns:a16="http://schemas.microsoft.com/office/drawing/2014/main" id="{E1F24F91-8B44-4CC5-F6A8-B09A9AA656F8}"/>
              </a:ext>
            </a:extLst>
          </p:cNvPr>
          <p:cNvSpPr txBox="1">
            <a:spLocks/>
          </p:cNvSpPr>
          <p:nvPr/>
        </p:nvSpPr>
        <p:spPr>
          <a:xfrm>
            <a:off x="1640156" y="624110"/>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ts val="4000"/>
              <a:buFont typeface="Times New Roman"/>
              <a:buNone/>
            </a:pPr>
            <a:r>
              <a:rPr lang="en-US" sz="4000" b="1">
                <a:solidFill>
                  <a:srgbClr val="000000"/>
                </a:solidFill>
                <a:latin typeface="Times New Roman"/>
                <a:ea typeface="Times New Roman"/>
                <a:cs typeface="Times New Roman"/>
                <a:sym typeface="Times New Roman"/>
              </a:rPr>
              <a:t>Reinforcing Steel:</a:t>
            </a:r>
            <a:r>
              <a:rPr lang="en-US" sz="1800" b="1" i="1">
                <a:solidFill>
                  <a:srgbClr val="000000"/>
                </a:solidFill>
                <a:latin typeface="Times New Roman"/>
                <a:ea typeface="Times New Roman"/>
                <a:cs typeface="Times New Roman"/>
                <a:sym typeface="Times New Roman"/>
              </a:rPr>
              <a:t/>
            </a:r>
            <a:br>
              <a:rPr lang="en-US" sz="1800" b="1" i="1">
                <a:solidFill>
                  <a:srgbClr val="000000"/>
                </a:solidFill>
                <a:latin typeface="Times New Roman"/>
                <a:ea typeface="Times New Roman"/>
                <a:cs typeface="Times New Roman"/>
                <a:sym typeface="Times New Roman"/>
              </a:rPr>
            </a:br>
            <a:endParaRPr lang="en-US"/>
          </a:p>
        </p:txBody>
      </p:sp>
      <p:pic>
        <p:nvPicPr>
          <p:cNvPr id="3" name="Google Shape;325;p19">
            <a:extLst>
              <a:ext uri="{FF2B5EF4-FFF2-40B4-BE49-F238E27FC236}">
                <a16:creationId xmlns:a16="http://schemas.microsoft.com/office/drawing/2014/main" id="{0E743288-4117-4686-0B09-41BED32C24EC}"/>
              </a:ext>
            </a:extLst>
          </p:cNvPr>
          <p:cNvPicPr preferRelativeResize="0"/>
          <p:nvPr/>
        </p:nvPicPr>
        <p:blipFill rotWithShape="1">
          <a:blip r:embed="rId2">
            <a:alphaModFix/>
          </a:blip>
          <a:srcRect/>
          <a:stretch/>
        </p:blipFill>
        <p:spPr>
          <a:xfrm>
            <a:off x="2306740" y="2186060"/>
            <a:ext cx="8109270" cy="3671722"/>
          </a:xfrm>
          <a:prstGeom prst="rect">
            <a:avLst/>
          </a:prstGeom>
          <a:noFill/>
          <a:ln>
            <a:noFill/>
          </a:ln>
          <a:effectLst>
            <a:outerShdw blurRad="190500" algn="tl" rotWithShape="0">
              <a:srgbClr val="000000">
                <a:alpha val="69803"/>
              </a:srgbClr>
            </a:outerShdw>
          </a:effectLst>
        </p:spPr>
      </p:pic>
    </p:spTree>
    <p:extLst>
      <p:ext uri="{BB962C8B-B14F-4D97-AF65-F5344CB8AC3E}">
        <p14:creationId xmlns:p14="http://schemas.microsoft.com/office/powerpoint/2010/main" val="1812247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oogle Shape;330;p20">
            <a:extLst>
              <a:ext uri="{FF2B5EF4-FFF2-40B4-BE49-F238E27FC236}">
                <a16:creationId xmlns:a16="http://schemas.microsoft.com/office/drawing/2014/main" id="{E8F2A47E-69D7-EFB0-2DC6-4EE74840D843}"/>
              </a:ext>
            </a:extLst>
          </p:cNvPr>
          <p:cNvGraphicFramePr/>
          <p:nvPr>
            <p:extLst>
              <p:ext uri="{D42A27DB-BD31-4B8C-83A1-F6EECF244321}">
                <p14:modId xmlns:p14="http://schemas.microsoft.com/office/powerpoint/2010/main" val="1905664271"/>
              </p:ext>
            </p:extLst>
          </p:nvPr>
        </p:nvGraphicFramePr>
        <p:xfrm>
          <a:off x="2529114" y="1239156"/>
          <a:ext cx="7835050" cy="4389120"/>
        </p:xfrm>
        <a:graphic>
          <a:graphicData uri="http://schemas.openxmlformats.org/drawingml/2006/table">
            <a:tbl>
              <a:tblPr firstRow="1" firstCol="1" bandRow="1">
                <a:noFill/>
              </a:tblPr>
              <a:tblGrid>
                <a:gridCol w="3917525">
                  <a:extLst>
                    <a:ext uri="{9D8B030D-6E8A-4147-A177-3AD203B41FA5}">
                      <a16:colId xmlns:a16="http://schemas.microsoft.com/office/drawing/2014/main" val="20000"/>
                    </a:ext>
                  </a:extLst>
                </a:gridCol>
                <a:gridCol w="3917525">
                  <a:extLst>
                    <a:ext uri="{9D8B030D-6E8A-4147-A177-3AD203B41FA5}">
                      <a16:colId xmlns:a16="http://schemas.microsoft.com/office/drawing/2014/main" val="20001"/>
                    </a:ext>
                  </a:extLst>
                </a:gridCol>
              </a:tblGrid>
              <a:tr h="520700">
                <a:tc>
                  <a:txBody>
                    <a:bodyPr/>
                    <a:lstStyle/>
                    <a:p>
                      <a:pPr marL="0" marR="0" lvl="0" indent="0" algn="ctr" rtl="1">
                        <a:lnSpc>
                          <a:spcPct val="150000"/>
                        </a:lnSpc>
                        <a:spcBef>
                          <a:spcPts val="0"/>
                        </a:spcBef>
                        <a:spcAft>
                          <a:spcPts val="0"/>
                        </a:spcAft>
                        <a:buNone/>
                      </a:pPr>
                      <a:r>
                        <a:rPr lang="en-US" sz="2400"/>
                        <a:t>Material</a:t>
                      </a:r>
                      <a:endParaRPr sz="240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400" b="1"/>
                        <a:t>Unit Weight KN/m</a:t>
                      </a:r>
                      <a:r>
                        <a:rPr lang="en-US" sz="2400" b="1" baseline="30000"/>
                        <a:t>3</a:t>
                      </a:r>
                      <a:endParaRPr sz="2400" b="1">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520700">
                <a:tc>
                  <a:txBody>
                    <a:bodyPr/>
                    <a:lstStyle/>
                    <a:p>
                      <a:pPr marL="0" marR="0" lvl="0" indent="0" algn="ctr" rtl="1">
                        <a:lnSpc>
                          <a:spcPct val="150000"/>
                        </a:lnSpc>
                        <a:spcBef>
                          <a:spcPts val="0"/>
                        </a:spcBef>
                        <a:spcAft>
                          <a:spcPts val="0"/>
                        </a:spcAft>
                        <a:buNone/>
                      </a:pPr>
                      <a:r>
                        <a:rPr lang="en-US" sz="2400" dirty="0"/>
                        <a:t>Aggregates</a:t>
                      </a:r>
                      <a:endParaRPr sz="2400" dirty="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400" b="1" dirty="0"/>
                        <a:t>16</a:t>
                      </a:r>
                      <a:endParaRPr sz="2400" b="1"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1"/>
                  </a:ext>
                </a:extLst>
              </a:tr>
              <a:tr h="520700">
                <a:tc>
                  <a:txBody>
                    <a:bodyPr/>
                    <a:lstStyle/>
                    <a:p>
                      <a:pPr marL="0" marR="0" lvl="0" indent="0" algn="ctr" rtl="1">
                        <a:lnSpc>
                          <a:spcPct val="150000"/>
                        </a:lnSpc>
                        <a:spcBef>
                          <a:spcPts val="0"/>
                        </a:spcBef>
                        <a:spcAft>
                          <a:spcPts val="0"/>
                        </a:spcAft>
                        <a:buNone/>
                      </a:pPr>
                      <a:r>
                        <a:rPr lang="en-US" sz="2400"/>
                        <a:t>Stone</a:t>
                      </a:r>
                      <a:endParaRPr sz="240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400" b="1" dirty="0"/>
                        <a:t>24</a:t>
                      </a:r>
                      <a:endParaRPr sz="2400" b="1"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2"/>
                  </a:ext>
                </a:extLst>
              </a:tr>
              <a:tr h="520700">
                <a:tc>
                  <a:txBody>
                    <a:bodyPr/>
                    <a:lstStyle/>
                    <a:p>
                      <a:pPr marL="0" marR="0" lvl="0" indent="0" algn="ctr" rtl="1">
                        <a:lnSpc>
                          <a:spcPct val="150000"/>
                        </a:lnSpc>
                        <a:spcBef>
                          <a:spcPts val="0"/>
                        </a:spcBef>
                        <a:spcAft>
                          <a:spcPts val="0"/>
                        </a:spcAft>
                        <a:buNone/>
                      </a:pPr>
                      <a:r>
                        <a:rPr lang="en-US" sz="2400"/>
                        <a:t>Tiles</a:t>
                      </a:r>
                      <a:endParaRPr sz="240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400" b="1" dirty="0"/>
                        <a:t>27</a:t>
                      </a:r>
                      <a:endParaRPr sz="2400" b="1"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3"/>
                  </a:ext>
                </a:extLst>
              </a:tr>
              <a:tr h="520700">
                <a:tc>
                  <a:txBody>
                    <a:bodyPr/>
                    <a:lstStyle/>
                    <a:p>
                      <a:pPr marL="0" marR="0" lvl="0" indent="0" algn="ctr" rtl="1">
                        <a:lnSpc>
                          <a:spcPct val="150000"/>
                        </a:lnSpc>
                        <a:spcBef>
                          <a:spcPts val="0"/>
                        </a:spcBef>
                        <a:spcAft>
                          <a:spcPts val="0"/>
                        </a:spcAft>
                        <a:buNone/>
                      </a:pPr>
                      <a:r>
                        <a:rPr lang="en-US" sz="2400"/>
                        <a:t>Cement Mortar</a:t>
                      </a:r>
                      <a:endParaRPr sz="240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400" b="1" dirty="0"/>
                        <a:t>23</a:t>
                      </a:r>
                      <a:endParaRPr sz="2400" b="1"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4"/>
                  </a:ext>
                </a:extLst>
              </a:tr>
              <a:tr h="520700">
                <a:tc>
                  <a:txBody>
                    <a:bodyPr/>
                    <a:lstStyle/>
                    <a:p>
                      <a:pPr marL="0" marR="0" lvl="0" indent="0" algn="ctr" rtl="1">
                        <a:lnSpc>
                          <a:spcPct val="150000"/>
                        </a:lnSpc>
                        <a:spcBef>
                          <a:spcPts val="0"/>
                        </a:spcBef>
                        <a:spcAft>
                          <a:spcPts val="0"/>
                        </a:spcAft>
                        <a:buNone/>
                      </a:pPr>
                      <a:r>
                        <a:rPr lang="en-US" sz="2400"/>
                        <a:t>Concrete</a:t>
                      </a:r>
                      <a:endParaRPr sz="240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400" b="1" dirty="0"/>
                        <a:t>25</a:t>
                      </a:r>
                      <a:endParaRPr sz="2400" b="1"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7"/>
                  </a:ext>
                </a:extLst>
              </a:tr>
              <a:tr h="520700">
                <a:tc>
                  <a:txBody>
                    <a:bodyPr/>
                    <a:lstStyle/>
                    <a:p>
                      <a:pPr marL="0" marR="0" lvl="0" indent="0" algn="ctr" rtl="1">
                        <a:lnSpc>
                          <a:spcPct val="150000"/>
                        </a:lnSpc>
                        <a:spcBef>
                          <a:spcPts val="0"/>
                        </a:spcBef>
                        <a:spcAft>
                          <a:spcPts val="0"/>
                        </a:spcAft>
                        <a:buNone/>
                      </a:pPr>
                      <a:r>
                        <a:rPr lang="en-US" sz="2400" dirty="0"/>
                        <a:t>Rib concrete blocks</a:t>
                      </a:r>
                      <a:endParaRPr sz="2400" dirty="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400" b="1" dirty="0"/>
                        <a:t>12.54</a:t>
                      </a:r>
                      <a:endParaRPr sz="2400" b="1"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8"/>
                  </a:ext>
                </a:extLst>
              </a:tr>
              <a:tr h="520700">
                <a:tc>
                  <a:txBody>
                    <a:bodyPr/>
                    <a:lstStyle/>
                    <a:p>
                      <a:pPr marL="0" marR="0" lvl="0" indent="0" algn="ctr" rtl="1">
                        <a:lnSpc>
                          <a:spcPct val="150000"/>
                        </a:lnSpc>
                        <a:spcBef>
                          <a:spcPts val="0"/>
                        </a:spcBef>
                        <a:spcAft>
                          <a:spcPts val="0"/>
                        </a:spcAft>
                        <a:buNone/>
                      </a:pPr>
                      <a:r>
                        <a:rPr lang="en-US" sz="2400" dirty="0"/>
                        <a:t>Block</a:t>
                      </a:r>
                      <a:endParaRPr sz="2400" dirty="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2400" b="1" dirty="0"/>
                        <a:t>16</a:t>
                      </a:r>
                      <a:endParaRPr sz="2400" b="1"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080295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8031F6A-A9A6-AD0B-9E0F-8503752A4DFA}"/>
              </a:ext>
            </a:extLst>
          </p:cNvPr>
          <p:cNvPicPr>
            <a:picLocks noChangeAspect="1"/>
          </p:cNvPicPr>
          <p:nvPr/>
        </p:nvPicPr>
        <p:blipFill>
          <a:blip r:embed="rId2"/>
          <a:stretch>
            <a:fillRect/>
          </a:stretch>
        </p:blipFill>
        <p:spPr>
          <a:xfrm>
            <a:off x="1194005" y="1327355"/>
            <a:ext cx="9803990" cy="4621161"/>
          </a:xfrm>
          <a:prstGeom prst="rect">
            <a:avLst/>
          </a:prstGeom>
        </p:spPr>
      </p:pic>
      <p:sp>
        <p:nvSpPr>
          <p:cNvPr id="4" name="Google Shape;335;p21">
            <a:extLst>
              <a:ext uri="{FF2B5EF4-FFF2-40B4-BE49-F238E27FC236}">
                <a16:creationId xmlns:a16="http://schemas.microsoft.com/office/drawing/2014/main" id="{CBFFB287-C134-FD7E-EA44-0A3658E8FAA4}"/>
              </a:ext>
            </a:extLst>
          </p:cNvPr>
          <p:cNvSpPr txBox="1">
            <a:spLocks/>
          </p:cNvSpPr>
          <p:nvPr/>
        </p:nvSpPr>
        <p:spPr>
          <a:xfrm>
            <a:off x="1587500" y="546100"/>
            <a:ext cx="7924800" cy="1600200"/>
          </a:xfrm>
          <a:prstGeom prst="rect">
            <a:avLst/>
          </a:prstGeom>
          <a:noFill/>
          <a:ln>
            <a:noFill/>
          </a:ln>
        </p:spPr>
        <p:txBody>
          <a:bodyPr spcFirstLastPara="1" wrap="square" lIns="91425" tIns="45700" rIns="91425" bIns="45700" anchor="t" anchorCtr="0">
            <a:no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224F76"/>
              </a:buClr>
              <a:buSzPts val="4800"/>
              <a:buFont typeface="Century Gothic"/>
              <a:buNone/>
            </a:pPr>
            <a:r>
              <a:rPr lang="en-US" sz="4800" b="1">
                <a:solidFill>
                  <a:srgbClr val="224F76"/>
                </a:solidFill>
              </a:rPr>
              <a:t> </a:t>
            </a:r>
            <a:r>
              <a:rPr lang="en-US" sz="4800" b="1">
                <a:solidFill>
                  <a:schemeClr val="dk1"/>
                </a:solidFill>
              </a:rPr>
              <a:t>LOADS</a:t>
            </a:r>
            <a:r>
              <a:rPr lang="en-US" sz="4800" b="1">
                <a:solidFill>
                  <a:srgbClr val="224F76"/>
                </a:solidFill>
              </a:rPr>
              <a:t/>
            </a:r>
            <a:br>
              <a:rPr lang="en-US" sz="4800" b="1">
                <a:solidFill>
                  <a:srgbClr val="224F76"/>
                </a:solidFill>
              </a:rPr>
            </a:br>
            <a:endParaRPr lang="en-US" sz="4800" b="1" dirty="0">
              <a:solidFill>
                <a:srgbClr val="224F76"/>
              </a:solidFill>
            </a:endParaRPr>
          </a:p>
        </p:txBody>
      </p:sp>
    </p:spTree>
    <p:extLst>
      <p:ext uri="{BB962C8B-B14F-4D97-AF65-F5344CB8AC3E}">
        <p14:creationId xmlns:p14="http://schemas.microsoft.com/office/powerpoint/2010/main" val="1631151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41;p22">
            <a:extLst>
              <a:ext uri="{FF2B5EF4-FFF2-40B4-BE49-F238E27FC236}">
                <a16:creationId xmlns:a16="http://schemas.microsoft.com/office/drawing/2014/main" id="{5CAE7198-5EC1-DF6A-3802-0AD38086B77F}"/>
              </a:ext>
            </a:extLst>
          </p:cNvPr>
          <p:cNvSpPr txBox="1"/>
          <p:nvPr/>
        </p:nvSpPr>
        <p:spPr>
          <a:xfrm>
            <a:off x="1705892" y="787021"/>
            <a:ext cx="3787080" cy="523220"/>
          </a:xfrm>
          <a:prstGeom prst="rect">
            <a:avLst/>
          </a:prstGeom>
          <a:noFill/>
          <a:ln w="9525" cap="rnd" cmpd="sng">
            <a:solidFill>
              <a:schemeClr val="l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dk1"/>
                </a:solidFill>
                <a:latin typeface="Century Gothic"/>
                <a:ea typeface="Century Gothic"/>
                <a:cs typeface="Century Gothic"/>
                <a:sym typeface="Century Gothic"/>
              </a:rPr>
              <a:t>A(GRAVITY LOADS:</a:t>
            </a:r>
            <a:endParaRPr/>
          </a:p>
        </p:txBody>
      </p:sp>
      <p:sp>
        <p:nvSpPr>
          <p:cNvPr id="3" name="Google Shape;342;p22">
            <a:extLst>
              <a:ext uri="{FF2B5EF4-FFF2-40B4-BE49-F238E27FC236}">
                <a16:creationId xmlns:a16="http://schemas.microsoft.com/office/drawing/2014/main" id="{72AA22B2-B46F-DEAA-566A-52CD0F184C1B}"/>
              </a:ext>
            </a:extLst>
          </p:cNvPr>
          <p:cNvSpPr txBox="1"/>
          <p:nvPr/>
        </p:nvSpPr>
        <p:spPr>
          <a:xfrm>
            <a:off x="1705892" y="1518628"/>
            <a:ext cx="6352859"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rgbClr val="000000"/>
                </a:solidFill>
                <a:latin typeface="Times New Roman"/>
                <a:ea typeface="Times New Roman"/>
                <a:cs typeface="Times New Roman"/>
                <a:sym typeface="Times New Roman"/>
              </a:rPr>
              <a:t>1) Dead load: </a:t>
            </a:r>
            <a:r>
              <a:rPr lang="en-US" sz="2000" dirty="0">
                <a:solidFill>
                  <a:srgbClr val="000000"/>
                </a:solidFill>
                <a:latin typeface="Times New Roman"/>
                <a:ea typeface="Times New Roman"/>
                <a:cs typeface="Times New Roman"/>
                <a:sym typeface="Times New Roman"/>
              </a:rPr>
              <a:t>self weigh of the structure</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1800" dirty="0">
              <a:solidFill>
                <a:schemeClr val="dk1"/>
              </a:solidFill>
              <a:latin typeface="Century Gothic"/>
              <a:ea typeface="Century Gothic"/>
              <a:cs typeface="Century Gothic"/>
              <a:sym typeface="Century Gothic"/>
            </a:endParaRPr>
          </a:p>
        </p:txBody>
      </p:sp>
      <p:sp>
        <p:nvSpPr>
          <p:cNvPr id="4" name="Google Shape;343;p22">
            <a:extLst>
              <a:ext uri="{FF2B5EF4-FFF2-40B4-BE49-F238E27FC236}">
                <a16:creationId xmlns:a16="http://schemas.microsoft.com/office/drawing/2014/main" id="{711E393B-6523-4E8E-2224-991EE9403BC5}"/>
              </a:ext>
            </a:extLst>
          </p:cNvPr>
          <p:cNvSpPr/>
          <p:nvPr/>
        </p:nvSpPr>
        <p:spPr>
          <a:xfrm>
            <a:off x="1690390" y="2029926"/>
            <a:ext cx="7605162" cy="1107955"/>
          </a:xfrm>
          <a:prstGeom prst="rect">
            <a:avLst/>
          </a:prstGeom>
          <a:noFill/>
          <a:ln>
            <a:noFill/>
          </a:ln>
        </p:spPr>
        <p:txBody>
          <a:bodyPr spcFirstLastPara="1" wrap="square" lIns="91425" tIns="45700" rIns="91425" bIns="45700" anchor="t" anchorCtr="0">
            <a:spAutoFit/>
          </a:bodyPr>
          <a:lstStyle/>
          <a:p>
            <a:pPr lvl="0">
              <a:lnSpc>
                <a:spcPct val="150000"/>
              </a:lnSpc>
            </a:pPr>
            <a:r>
              <a:rPr lang="en-US" sz="2400" dirty="0">
                <a:solidFill>
                  <a:srgbClr val="0C0C0C"/>
                </a:solidFill>
                <a:latin typeface="Times New Roman"/>
                <a:ea typeface="Times New Roman"/>
                <a:cs typeface="Times New Roman"/>
                <a:sym typeface="Times New Roman"/>
              </a:rPr>
              <a:t>2)  Live </a:t>
            </a:r>
            <a:r>
              <a:rPr lang="en-US" sz="2400" dirty="0" err="1" smtClean="0">
                <a:solidFill>
                  <a:srgbClr val="0C0C0C"/>
                </a:solidFill>
                <a:latin typeface="Times New Roman"/>
                <a:ea typeface="Times New Roman"/>
                <a:cs typeface="Times New Roman"/>
                <a:sym typeface="Times New Roman"/>
              </a:rPr>
              <a:t>load</a:t>
            </a:r>
            <a:r>
              <a:rPr lang="en-US" sz="2400" b="1" dirty="0" err="1">
                <a:solidFill>
                  <a:srgbClr val="0C0C0C"/>
                </a:solidFill>
                <a:latin typeface="Century Gothic"/>
                <a:ea typeface="Century Gothic"/>
                <a:cs typeface="Century Gothic"/>
                <a:sym typeface="Century Gothic"/>
              </a:rPr>
              <a:t>:</a:t>
            </a:r>
            <a:r>
              <a:rPr lang="en-US" sz="2000" dirty="0" err="1">
                <a:solidFill>
                  <a:srgbClr val="000000"/>
                </a:solidFill>
                <a:latin typeface="Times New Roman"/>
                <a:ea typeface="Times New Roman"/>
                <a:cs typeface="Times New Roman"/>
                <a:sym typeface="Century Gothic"/>
              </a:rPr>
              <a:t>The</a:t>
            </a:r>
            <a:r>
              <a:rPr lang="en-US" sz="2000" dirty="0">
                <a:solidFill>
                  <a:srgbClr val="000000"/>
                </a:solidFill>
                <a:latin typeface="Times New Roman"/>
                <a:ea typeface="Times New Roman"/>
                <a:cs typeface="Times New Roman"/>
                <a:sym typeface="Century Gothic"/>
              </a:rPr>
              <a:t> variable load resulting from the use of the building, such as the movement of people, furniture, or temporary </a:t>
            </a:r>
            <a:r>
              <a:rPr lang="en-US" sz="2000" dirty="0" smtClean="0">
                <a:solidFill>
                  <a:srgbClr val="000000"/>
                </a:solidFill>
                <a:latin typeface="Times New Roman"/>
                <a:ea typeface="Times New Roman"/>
                <a:cs typeface="Times New Roman"/>
                <a:sym typeface="Century Gothic"/>
              </a:rPr>
              <a:t>equipment.</a:t>
            </a:r>
            <a:endParaRPr sz="2000" dirty="0">
              <a:solidFill>
                <a:srgbClr val="000000"/>
              </a:solidFill>
              <a:latin typeface="Times New Roman"/>
              <a:ea typeface="Times New Roman"/>
              <a:cs typeface="Times New Roman"/>
              <a:sym typeface="Century Gothic"/>
            </a:endParaRPr>
          </a:p>
        </p:txBody>
      </p:sp>
      <p:graphicFrame>
        <p:nvGraphicFramePr>
          <p:cNvPr id="5" name="Google Shape;344;p22">
            <a:extLst>
              <a:ext uri="{FF2B5EF4-FFF2-40B4-BE49-F238E27FC236}">
                <a16:creationId xmlns:a16="http://schemas.microsoft.com/office/drawing/2014/main" id="{50A1EBDC-BA68-7464-B0A8-82247CD77556}"/>
              </a:ext>
            </a:extLst>
          </p:cNvPr>
          <p:cNvGraphicFramePr/>
          <p:nvPr>
            <p:extLst>
              <p:ext uri="{D42A27DB-BD31-4B8C-83A1-F6EECF244321}">
                <p14:modId xmlns:p14="http://schemas.microsoft.com/office/powerpoint/2010/main" val="3496479437"/>
              </p:ext>
            </p:extLst>
          </p:nvPr>
        </p:nvGraphicFramePr>
        <p:xfrm>
          <a:off x="1592020" y="4613629"/>
          <a:ext cx="7801903" cy="1567774"/>
        </p:xfrm>
        <a:graphic>
          <a:graphicData uri="http://schemas.openxmlformats.org/drawingml/2006/table">
            <a:tbl>
              <a:tblPr firstRow="1" firstCol="1" bandRow="1">
                <a:noFill/>
              </a:tblPr>
              <a:tblGrid>
                <a:gridCol w="1783537">
                  <a:extLst>
                    <a:ext uri="{9D8B030D-6E8A-4147-A177-3AD203B41FA5}">
                      <a16:colId xmlns:a16="http://schemas.microsoft.com/office/drawing/2014/main" val="20000"/>
                    </a:ext>
                  </a:extLst>
                </a:gridCol>
                <a:gridCol w="1770830">
                  <a:extLst>
                    <a:ext uri="{9D8B030D-6E8A-4147-A177-3AD203B41FA5}">
                      <a16:colId xmlns:a16="http://schemas.microsoft.com/office/drawing/2014/main" val="20001"/>
                    </a:ext>
                  </a:extLst>
                </a:gridCol>
                <a:gridCol w="1848465">
                  <a:extLst>
                    <a:ext uri="{9D8B030D-6E8A-4147-A177-3AD203B41FA5}">
                      <a16:colId xmlns:a16="http://schemas.microsoft.com/office/drawing/2014/main" val="20002"/>
                    </a:ext>
                  </a:extLst>
                </a:gridCol>
                <a:gridCol w="2399071">
                  <a:extLst>
                    <a:ext uri="{9D8B030D-6E8A-4147-A177-3AD203B41FA5}">
                      <a16:colId xmlns:a16="http://schemas.microsoft.com/office/drawing/2014/main" val="1934124268"/>
                    </a:ext>
                  </a:extLst>
                </a:gridCol>
              </a:tblGrid>
              <a:tr h="790328">
                <a:tc>
                  <a:txBody>
                    <a:bodyPr/>
                    <a:lstStyle/>
                    <a:p>
                      <a:pPr marL="0" marR="0" lvl="0" indent="0" algn="ctr" rtl="1">
                        <a:lnSpc>
                          <a:spcPct val="150000"/>
                        </a:lnSpc>
                        <a:spcBef>
                          <a:spcPts val="0"/>
                        </a:spcBef>
                        <a:spcAft>
                          <a:spcPts val="0"/>
                        </a:spcAft>
                        <a:buNone/>
                      </a:pPr>
                      <a:r>
                        <a:rPr lang="en-US" sz="1800" dirty="0"/>
                        <a:t>Floor</a:t>
                      </a:r>
                      <a:endParaRPr sz="1600" dirty="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1800" dirty="0"/>
                        <a:t>Uses for</a:t>
                      </a:r>
                      <a:endParaRPr sz="1800" dirty="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1800" dirty="0"/>
                        <a:t>Live Load</a:t>
                      </a:r>
                      <a:endParaRPr sz="1800" dirty="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150000"/>
                        </a:lnSpc>
                        <a:spcBef>
                          <a:spcPts val="0"/>
                        </a:spcBef>
                        <a:spcAft>
                          <a:spcPts val="0"/>
                        </a:spcAft>
                        <a:buNone/>
                      </a:pPr>
                      <a:r>
                        <a:rPr lang="en-US" sz="1800" dirty="0">
                          <a:solidFill>
                            <a:srgbClr val="000000"/>
                          </a:solidFill>
                          <a:latin typeface="Calibri"/>
                          <a:ea typeface="Calibri"/>
                          <a:cs typeface="Calibri"/>
                          <a:sym typeface="Calibri"/>
                        </a:rPr>
                        <a:t>Super dead load</a:t>
                      </a:r>
                      <a:endParaRPr sz="1800"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777446">
                <a:tc>
                  <a:txBody>
                    <a:bodyPr/>
                    <a:lstStyle/>
                    <a:p>
                      <a:pPr marL="0" marR="0" lvl="0" indent="0" algn="ctr" rtl="1">
                        <a:lnSpc>
                          <a:spcPct val="150000"/>
                        </a:lnSpc>
                        <a:spcBef>
                          <a:spcPts val="0"/>
                        </a:spcBef>
                        <a:spcAft>
                          <a:spcPts val="0"/>
                        </a:spcAft>
                        <a:buNone/>
                      </a:pPr>
                      <a:r>
                        <a:rPr lang="en-US" sz="1800" dirty="0"/>
                        <a:t>Ground-11th</a:t>
                      </a:r>
                      <a:endParaRPr sz="1800" dirty="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200000"/>
                        </a:lnSpc>
                        <a:spcBef>
                          <a:spcPts val="0"/>
                        </a:spcBef>
                        <a:spcAft>
                          <a:spcPts val="0"/>
                        </a:spcAft>
                        <a:buNone/>
                      </a:pPr>
                      <a:r>
                        <a:rPr lang="en-US" sz="1400" dirty="0"/>
                        <a:t>Residential</a:t>
                      </a:r>
                      <a:endParaRPr sz="1400" dirty="0">
                        <a:solidFill>
                          <a:srgbClr val="000000"/>
                        </a:solidFill>
                        <a:latin typeface="Calibri"/>
                        <a:ea typeface="Calibri"/>
                        <a:cs typeface="Calibri"/>
                        <a:sym typeface="Calibri"/>
                      </a:endParaRPr>
                    </a:p>
                  </a:txBody>
                  <a:tcPr marL="68575" marR="68575" marT="0" marB="0"/>
                </a:tc>
                <a:tc>
                  <a:txBody>
                    <a:bodyPr/>
                    <a:lstStyle/>
                    <a:p>
                      <a:pPr marL="0" marR="0" lvl="0" indent="0" algn="ctr" rtl="1">
                        <a:lnSpc>
                          <a:spcPct val="200000"/>
                        </a:lnSpc>
                        <a:spcBef>
                          <a:spcPts val="0"/>
                        </a:spcBef>
                        <a:spcAft>
                          <a:spcPts val="0"/>
                        </a:spcAft>
                        <a:buNone/>
                      </a:pPr>
                      <a:r>
                        <a:rPr lang="en-US" sz="1400" dirty="0" smtClean="0"/>
                        <a:t>2 </a:t>
                      </a:r>
                      <a:r>
                        <a:rPr lang="en-US" sz="1400" dirty="0"/>
                        <a:t>KN/m</a:t>
                      </a:r>
                      <a:r>
                        <a:rPr lang="en-US" sz="1400" baseline="30000" dirty="0"/>
                        <a:t>2</a:t>
                      </a:r>
                      <a:endParaRPr sz="1400" dirty="0">
                        <a:solidFill>
                          <a:srgbClr val="000000"/>
                        </a:solidFill>
                        <a:latin typeface="Calibri"/>
                        <a:ea typeface="Calibri"/>
                        <a:cs typeface="Calibri"/>
                        <a:sym typeface="Calibri"/>
                      </a:endParaRPr>
                    </a:p>
                  </a:txBody>
                  <a:tcPr marL="68575" marR="68575" marT="0" marB="0"/>
                </a:tc>
                <a:tc>
                  <a:txBody>
                    <a:bodyPr/>
                    <a:lstStyle/>
                    <a:p>
                      <a:pPr marL="0" marR="0" lvl="0" indent="0" algn="ctr" rtl="0">
                        <a:lnSpc>
                          <a:spcPct val="200000"/>
                        </a:lnSpc>
                        <a:spcBef>
                          <a:spcPts val="0"/>
                        </a:spcBef>
                        <a:spcAft>
                          <a:spcPts val="0"/>
                        </a:spcAft>
                        <a:buNone/>
                      </a:pPr>
                      <a:r>
                        <a:rPr lang="en-US" sz="1400" dirty="0">
                          <a:solidFill>
                            <a:srgbClr val="000000"/>
                          </a:solidFill>
                          <a:latin typeface="Calibri"/>
                          <a:ea typeface="Calibri"/>
                          <a:cs typeface="Calibri"/>
                          <a:sym typeface="Calibri"/>
                        </a:rPr>
                        <a:t>6.3 KN/</a:t>
                      </a:r>
                      <a:r>
                        <a:rPr lang="en-US" sz="1400" dirty="0"/>
                        <a:t>m</a:t>
                      </a:r>
                      <a:r>
                        <a:rPr lang="en-US" sz="1400" baseline="30000" dirty="0"/>
                        <a:t>2</a:t>
                      </a:r>
                      <a:endParaRPr sz="1400" dirty="0">
                        <a:solidFill>
                          <a:srgbClr val="000000"/>
                        </a:solidFill>
                        <a:latin typeface="Calibri"/>
                        <a:ea typeface="Calibri"/>
                        <a:cs typeface="Calibri"/>
                        <a:sym typeface="Calibri"/>
                      </a:endParaRPr>
                    </a:p>
                  </a:txBody>
                  <a:tcPr marL="68575" marR="68575" marT="0" marB="0"/>
                </a:tc>
                <a:extLst>
                  <a:ext uri="{0D108BD9-81ED-4DB2-BD59-A6C34878D82A}">
                    <a16:rowId xmlns:a16="http://schemas.microsoft.com/office/drawing/2014/main" val="10001"/>
                  </a:ext>
                </a:extLst>
              </a:tr>
            </a:tbl>
          </a:graphicData>
        </a:graphic>
      </p:graphicFrame>
      <p:sp>
        <p:nvSpPr>
          <p:cNvPr id="7" name="Google Shape;343;p22">
            <a:extLst>
              <a:ext uri="{FF2B5EF4-FFF2-40B4-BE49-F238E27FC236}">
                <a16:creationId xmlns:a16="http://schemas.microsoft.com/office/drawing/2014/main" id="{711E393B-6523-4E8E-2224-991EE9403BC5}"/>
              </a:ext>
            </a:extLst>
          </p:cNvPr>
          <p:cNvSpPr/>
          <p:nvPr/>
        </p:nvSpPr>
        <p:spPr>
          <a:xfrm>
            <a:off x="1705892" y="3020905"/>
            <a:ext cx="7288639" cy="3185447"/>
          </a:xfrm>
          <a:prstGeom prst="rect">
            <a:avLst/>
          </a:prstGeom>
          <a:noFill/>
          <a:ln>
            <a:noFill/>
          </a:ln>
        </p:spPr>
        <p:txBody>
          <a:bodyPr spcFirstLastPara="1" wrap="square" lIns="91425" tIns="45700" rIns="91425" bIns="45700" anchor="t" anchorCtr="0">
            <a:spAutoFit/>
          </a:bodyPr>
          <a:lstStyle/>
          <a:p>
            <a:pPr>
              <a:lnSpc>
                <a:spcPct val="150000"/>
              </a:lnSpc>
            </a:pPr>
            <a:r>
              <a:rPr lang="en-US" sz="2400" dirty="0" smtClean="0">
                <a:solidFill>
                  <a:srgbClr val="0C0C0C"/>
                </a:solidFill>
                <a:latin typeface="Times New Roman"/>
                <a:ea typeface="Times New Roman"/>
                <a:cs typeface="Times New Roman"/>
                <a:sym typeface="Times New Roman"/>
              </a:rPr>
              <a:t>3)  Superimposed load</a:t>
            </a:r>
            <a:r>
              <a:rPr lang="en-US" sz="2400" b="1" dirty="0" smtClean="0">
                <a:solidFill>
                  <a:srgbClr val="0C0C0C"/>
                </a:solidFill>
                <a:latin typeface="Century Gothic"/>
                <a:ea typeface="Century Gothic"/>
                <a:cs typeface="Century Gothic"/>
                <a:sym typeface="Century Gothic"/>
              </a:rPr>
              <a:t>: </a:t>
            </a:r>
            <a:r>
              <a:rPr lang="en-US" sz="2000" dirty="0">
                <a:solidFill>
                  <a:schemeClr val="dk1"/>
                </a:solidFill>
                <a:latin typeface="Times New Roman"/>
                <a:ea typeface="Times New Roman"/>
                <a:cs typeface="Times New Roman"/>
              </a:rPr>
              <a:t>Superimposed dead load is the weight of non-structural elements in the structure, such as tiles, glass, plaster, etc.</a:t>
            </a:r>
          </a:p>
          <a:p>
            <a:pPr marL="0" marR="0" lvl="0" indent="0" algn="l" rtl="0">
              <a:lnSpc>
                <a:spcPct val="150000"/>
              </a:lnSpc>
              <a:spcBef>
                <a:spcPts val="0"/>
              </a:spcBef>
              <a:spcAft>
                <a:spcPts val="0"/>
              </a:spcAft>
              <a:buNone/>
            </a:pPr>
            <a:endParaRPr dirty="0"/>
          </a:p>
          <a:p>
            <a:pPr marL="0" marR="0" lvl="0" indent="0" algn="l" rtl="0">
              <a:lnSpc>
                <a:spcPct val="150000"/>
              </a:lnSpc>
              <a:spcBef>
                <a:spcPts val="0"/>
              </a:spcBef>
              <a:spcAft>
                <a:spcPts val="0"/>
              </a:spcAft>
              <a:buNone/>
            </a:pPr>
            <a:endParaRPr sz="2400" b="1" dirty="0">
              <a:solidFill>
                <a:srgbClr val="0C0C0C"/>
              </a:solidFill>
              <a:latin typeface="Century Gothic"/>
              <a:ea typeface="Century Gothic"/>
              <a:cs typeface="Century Gothic"/>
              <a:sym typeface="Century Gothic"/>
            </a:endParaRPr>
          </a:p>
          <a:p>
            <a:pPr marL="0" marR="0" lvl="0" indent="0" algn="l" rtl="0">
              <a:lnSpc>
                <a:spcPct val="150000"/>
              </a:lnSpc>
              <a:spcBef>
                <a:spcPts val="0"/>
              </a:spcBef>
              <a:spcAft>
                <a:spcPts val="0"/>
              </a:spcAft>
              <a:buNone/>
            </a:pPr>
            <a:endParaRPr sz="2800" b="1" dirty="0">
              <a:solidFill>
                <a:srgbClr val="0C0C0C"/>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2023131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68;p25">
            <a:extLst>
              <a:ext uri="{FF2B5EF4-FFF2-40B4-BE49-F238E27FC236}">
                <a16:creationId xmlns:a16="http://schemas.microsoft.com/office/drawing/2014/main" id="{42B03EB5-BC4D-C20F-5388-1A4C64AB6DC2}"/>
              </a:ext>
            </a:extLst>
          </p:cNvPr>
          <p:cNvSpPr txBox="1">
            <a:spLocks/>
          </p:cNvSpPr>
          <p:nvPr/>
        </p:nvSpPr>
        <p:spPr>
          <a:xfrm>
            <a:off x="1750626" y="669154"/>
            <a:ext cx="4097724" cy="533400"/>
          </a:xfrm>
          <a:prstGeom prst="rect">
            <a:avLst/>
          </a:prstGeom>
          <a:noFill/>
          <a:ln>
            <a:noFill/>
          </a:ln>
        </p:spPr>
        <p:txBody>
          <a:bodyPr spcFirstLastPara="1" wrap="square" lIns="91425" tIns="45700" rIns="91425" bIns="45700" anchor="t" anchorCtr="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gn="r" rtl="1">
              <a:spcBef>
                <a:spcPts val="0"/>
              </a:spcBef>
              <a:buSzPts val="3200"/>
              <a:buFont typeface="Arial" panose="020B0604020202020204" pitchFamily="34" charset="0"/>
              <a:buNone/>
            </a:pPr>
            <a:r>
              <a:rPr lang="en-US" sz="3200" b="1">
                <a:latin typeface="Times New Roman"/>
                <a:ea typeface="Times New Roman"/>
                <a:cs typeface="Times New Roman"/>
                <a:sym typeface="Times New Roman"/>
              </a:rPr>
              <a:t>2- </a:t>
            </a:r>
            <a:r>
              <a:rPr lang="en-US" sz="3200" b="1">
                <a:solidFill>
                  <a:srgbClr val="000000"/>
                </a:solidFill>
                <a:latin typeface="Times New Roman"/>
                <a:ea typeface="Times New Roman"/>
                <a:cs typeface="Times New Roman"/>
                <a:sym typeface="Times New Roman"/>
              </a:rPr>
              <a:t>Seismic loads</a:t>
            </a:r>
            <a:endParaRPr lang="en-US"/>
          </a:p>
        </p:txBody>
      </p:sp>
      <p:sp>
        <p:nvSpPr>
          <p:cNvPr id="3" name="Google Shape;369;p25">
            <a:extLst>
              <a:ext uri="{FF2B5EF4-FFF2-40B4-BE49-F238E27FC236}">
                <a16:creationId xmlns:a16="http://schemas.microsoft.com/office/drawing/2014/main" id="{4B066B36-9000-E2D3-F771-5512BB96FDBC}"/>
              </a:ext>
            </a:extLst>
          </p:cNvPr>
          <p:cNvSpPr/>
          <p:nvPr/>
        </p:nvSpPr>
        <p:spPr>
          <a:xfrm>
            <a:off x="2025452" y="173742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4" name="Google Shape;370;p25">
            <a:extLst>
              <a:ext uri="{FF2B5EF4-FFF2-40B4-BE49-F238E27FC236}">
                <a16:creationId xmlns:a16="http://schemas.microsoft.com/office/drawing/2014/main" id="{AAA12AE3-2D5E-0959-3A83-625C45F81F2B}"/>
              </a:ext>
            </a:extLst>
          </p:cNvPr>
          <p:cNvSpPr txBox="1"/>
          <p:nvPr/>
        </p:nvSpPr>
        <p:spPr>
          <a:xfrm>
            <a:off x="2661314" y="1604568"/>
            <a:ext cx="8367403" cy="1955163"/>
          </a:xfrm>
          <a:prstGeom prst="rect">
            <a:avLst/>
          </a:prstGeom>
          <a:noFill/>
          <a:ln>
            <a:noFill/>
          </a:ln>
        </p:spPr>
        <p:txBody>
          <a:bodyPr spcFirstLastPara="1" wrap="square" lIns="91425" tIns="45700" rIns="91425" bIns="45700" anchor="t" anchorCtr="0">
            <a:normAutofit fontScale="25000" lnSpcReduction="20000"/>
          </a:bodyPr>
          <a:lstStyle/>
          <a:p>
            <a:pPr marL="0" marR="0" lvl="0" indent="0" algn="l" rtl="0">
              <a:spcBef>
                <a:spcPts val="0"/>
              </a:spcBef>
              <a:spcAft>
                <a:spcPts val="0"/>
              </a:spcAft>
              <a:buClr>
                <a:schemeClr val="accent1"/>
              </a:buClr>
              <a:buSzPct val="70000"/>
              <a:buFont typeface="Noto Sans Symbols"/>
              <a:buNone/>
            </a:pPr>
            <a:r>
              <a:rPr lang="en-US" sz="8000" dirty="0">
                <a:solidFill>
                  <a:schemeClr val="dk1"/>
                </a:solidFill>
                <a:latin typeface="Times New Roman"/>
                <a:ea typeface="Times New Roman"/>
                <a:cs typeface="Times New Roman"/>
                <a:sym typeface="Times New Roman"/>
              </a:rPr>
              <a:t>According to ASCE 7-16 code to seismic analysis for this structure:</a:t>
            </a:r>
            <a:endParaRPr sz="8000" dirty="0">
              <a:solidFill>
                <a:schemeClr val="dk1"/>
              </a:solidFill>
              <a:latin typeface="Times New Roman"/>
              <a:ea typeface="Times New Roman"/>
              <a:cs typeface="Times New Roman"/>
              <a:sym typeface="Times New Roman"/>
            </a:endParaRPr>
          </a:p>
          <a:p>
            <a:pPr marL="0" marR="0" lvl="0" indent="0" algn="l" rtl="0">
              <a:spcBef>
                <a:spcPts val="600"/>
              </a:spcBef>
              <a:spcAft>
                <a:spcPts val="0"/>
              </a:spcAft>
              <a:buClr>
                <a:schemeClr val="accent1"/>
              </a:buClr>
              <a:buSzPct val="70000"/>
              <a:buFont typeface="Noto Sans Symbols"/>
              <a:buNone/>
            </a:pPr>
            <a:r>
              <a:rPr lang="en-US" sz="6400" b="1" dirty="0">
                <a:solidFill>
                  <a:schemeClr val="dk1"/>
                </a:solidFill>
                <a:latin typeface="Century Gothic"/>
                <a:ea typeface="Century Gothic"/>
                <a:cs typeface="Century Gothic"/>
                <a:sym typeface="Century Gothic"/>
              </a:rPr>
              <a:t>1</a:t>
            </a:r>
            <a:r>
              <a:rPr lang="en-US" sz="8000" b="1" dirty="0">
                <a:solidFill>
                  <a:srgbClr val="000000"/>
                </a:solidFill>
                <a:latin typeface="Times New Roman"/>
                <a:ea typeface="Times New Roman"/>
                <a:cs typeface="Times New Roman"/>
                <a:sym typeface="Times New Roman"/>
              </a:rPr>
              <a:t>-</a:t>
            </a:r>
            <a:r>
              <a:rPr lang="en-US" sz="7200" b="1" dirty="0">
                <a:solidFill>
                  <a:srgbClr val="000000"/>
                </a:solidFill>
                <a:latin typeface="Times New Roman"/>
                <a:ea typeface="Times New Roman"/>
                <a:cs typeface="Times New Roman"/>
                <a:sym typeface="Times New Roman"/>
              </a:rPr>
              <a:t>Mapped acceleration parameters S</a:t>
            </a:r>
            <a:r>
              <a:rPr lang="en-US" sz="6400" b="1" dirty="0">
                <a:solidFill>
                  <a:srgbClr val="000000"/>
                </a:solidFill>
                <a:latin typeface="Times New Roman"/>
                <a:ea typeface="Times New Roman"/>
                <a:cs typeface="Times New Roman"/>
                <a:sym typeface="Times New Roman"/>
              </a:rPr>
              <a:t>s</a:t>
            </a:r>
            <a:r>
              <a:rPr lang="en-US" sz="7200" b="1" dirty="0">
                <a:solidFill>
                  <a:srgbClr val="000000"/>
                </a:solidFill>
                <a:latin typeface="Times New Roman"/>
                <a:ea typeface="Times New Roman"/>
                <a:cs typeface="Times New Roman"/>
                <a:sym typeface="Times New Roman"/>
              </a:rPr>
              <a:t>&amp;S</a:t>
            </a:r>
            <a:r>
              <a:rPr lang="en-US" sz="4800" b="1" dirty="0">
                <a:solidFill>
                  <a:srgbClr val="000000"/>
                </a:solidFill>
                <a:latin typeface="Times New Roman"/>
                <a:ea typeface="Times New Roman"/>
                <a:cs typeface="Times New Roman"/>
                <a:sym typeface="Times New Roman"/>
              </a:rPr>
              <a:t>1</a:t>
            </a:r>
            <a:r>
              <a:rPr lang="en-US" sz="7200" b="1" dirty="0">
                <a:solidFill>
                  <a:srgbClr val="000000"/>
                </a:solidFill>
                <a:latin typeface="Times New Roman"/>
                <a:ea typeface="Times New Roman"/>
                <a:cs typeface="Times New Roman"/>
                <a:sym typeface="Times New Roman"/>
              </a:rPr>
              <a:t>: </a:t>
            </a:r>
            <a:endParaRPr dirty="0"/>
          </a:p>
          <a:p>
            <a:pPr marL="365760" marR="0" lvl="1" indent="0" algn="l" rtl="0">
              <a:spcBef>
                <a:spcPts val="0"/>
              </a:spcBef>
              <a:spcAft>
                <a:spcPts val="0"/>
              </a:spcAft>
              <a:buClr>
                <a:srgbClr val="000000"/>
              </a:buClr>
              <a:buSzPct val="100000"/>
              <a:buFont typeface="Noto Sans Symbols"/>
              <a:buNone/>
            </a:pPr>
            <a:r>
              <a:rPr lang="en-US" sz="7200" b="0" i="0" u="none" strike="noStrike" cap="none" dirty="0">
                <a:solidFill>
                  <a:srgbClr val="000000"/>
                </a:solidFill>
                <a:latin typeface="Times New Roman"/>
                <a:ea typeface="Times New Roman"/>
                <a:cs typeface="Times New Roman"/>
                <a:sym typeface="Times New Roman"/>
              </a:rPr>
              <a:t>From Palestine seismic map:</a:t>
            </a:r>
            <a:endParaRPr dirty="0"/>
          </a:p>
          <a:p>
            <a:pPr marL="365760" marR="0" lvl="1" indent="0" algn="l" rtl="0">
              <a:spcBef>
                <a:spcPts val="0"/>
              </a:spcBef>
              <a:spcAft>
                <a:spcPts val="0"/>
              </a:spcAft>
              <a:buClr>
                <a:srgbClr val="000000"/>
              </a:buClr>
              <a:buSzPct val="100000"/>
              <a:buFont typeface="Noto Sans Symbols"/>
              <a:buNone/>
            </a:pPr>
            <a:r>
              <a:rPr lang="en-US" sz="8000" b="0" i="0" u="none" strike="noStrike" cap="none" dirty="0">
                <a:solidFill>
                  <a:srgbClr val="000000"/>
                </a:solidFill>
                <a:latin typeface="Times New Roman"/>
                <a:ea typeface="Times New Roman"/>
                <a:cs typeface="Times New Roman"/>
                <a:sym typeface="Times New Roman"/>
              </a:rPr>
              <a:t>S</a:t>
            </a:r>
            <a:r>
              <a:rPr lang="en-US" sz="6400" b="0" i="0" u="none" strike="noStrike" cap="none" dirty="0">
                <a:solidFill>
                  <a:srgbClr val="000000"/>
                </a:solidFill>
                <a:latin typeface="Times New Roman"/>
                <a:ea typeface="Times New Roman"/>
                <a:cs typeface="Times New Roman"/>
                <a:sym typeface="Times New Roman"/>
              </a:rPr>
              <a:t>s</a:t>
            </a:r>
            <a:r>
              <a:rPr lang="en-US" sz="7200" b="0" i="0" u="none" strike="noStrike" cap="none" dirty="0">
                <a:solidFill>
                  <a:srgbClr val="000000"/>
                </a:solidFill>
                <a:latin typeface="Times New Roman"/>
                <a:ea typeface="Times New Roman"/>
                <a:cs typeface="Times New Roman"/>
                <a:sym typeface="Times New Roman"/>
              </a:rPr>
              <a:t>= 0.3</a:t>
            </a:r>
            <a:endParaRPr sz="7200" b="0" i="0" u="none" strike="noStrike" cap="none" dirty="0">
              <a:solidFill>
                <a:srgbClr val="000000"/>
              </a:solidFill>
              <a:latin typeface="Times New Roman"/>
              <a:ea typeface="Times New Roman"/>
              <a:cs typeface="Times New Roman"/>
              <a:sym typeface="Times New Roman"/>
            </a:endParaRPr>
          </a:p>
          <a:p>
            <a:pPr marL="365760" marR="0" lvl="1" indent="0" algn="l" rtl="0">
              <a:spcBef>
                <a:spcPts val="0"/>
              </a:spcBef>
              <a:spcAft>
                <a:spcPts val="0"/>
              </a:spcAft>
              <a:buClr>
                <a:srgbClr val="000000"/>
              </a:buClr>
              <a:buSzPct val="100000"/>
              <a:buFont typeface="Noto Sans Symbols"/>
              <a:buNone/>
            </a:pPr>
            <a:r>
              <a:rPr lang="en-US" sz="8000" b="0" i="0" u="none" strike="noStrike" cap="none" dirty="0">
                <a:solidFill>
                  <a:srgbClr val="000000"/>
                </a:solidFill>
                <a:latin typeface="Times New Roman"/>
                <a:ea typeface="Times New Roman"/>
                <a:cs typeface="Times New Roman"/>
                <a:sym typeface="Times New Roman"/>
              </a:rPr>
              <a:t>S</a:t>
            </a:r>
            <a:r>
              <a:rPr lang="en-US" sz="6400" b="0" i="0" u="none" strike="noStrike" cap="none" dirty="0">
                <a:solidFill>
                  <a:srgbClr val="000000"/>
                </a:solidFill>
                <a:latin typeface="Times New Roman"/>
                <a:ea typeface="Times New Roman"/>
                <a:cs typeface="Times New Roman"/>
                <a:sym typeface="Times New Roman"/>
              </a:rPr>
              <a:t>1</a:t>
            </a:r>
            <a:r>
              <a:rPr lang="en-US" sz="7200" b="0" i="0" u="none" strike="noStrike" cap="none" dirty="0">
                <a:solidFill>
                  <a:srgbClr val="000000"/>
                </a:solidFill>
                <a:latin typeface="Times New Roman"/>
                <a:ea typeface="Times New Roman"/>
                <a:cs typeface="Times New Roman"/>
                <a:sym typeface="Times New Roman"/>
              </a:rPr>
              <a:t> = </a:t>
            </a:r>
            <a:r>
              <a:rPr lang="en-US" sz="7200" dirty="0">
                <a:solidFill>
                  <a:srgbClr val="000000"/>
                </a:solidFill>
                <a:latin typeface="Times New Roman"/>
                <a:ea typeface="Times New Roman"/>
                <a:cs typeface="Times New Roman"/>
                <a:sym typeface="Times New Roman"/>
              </a:rPr>
              <a:t>0.08</a:t>
            </a:r>
            <a:endParaRPr sz="7200" b="0" i="0" u="none" strike="noStrike" cap="none"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chemeClr val="dk1"/>
              </a:buClr>
              <a:buSzPct val="100000"/>
              <a:buFont typeface="Noto Sans Symbols"/>
              <a:buNone/>
            </a:pPr>
            <a:endParaRPr sz="7200" b="1"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ct val="100000"/>
              <a:buFont typeface="Noto Sans Symbols"/>
              <a:buNone/>
            </a:pPr>
            <a:r>
              <a:rPr lang="en-US" sz="7200" b="1" dirty="0">
                <a:solidFill>
                  <a:srgbClr val="000000"/>
                </a:solidFill>
                <a:latin typeface="Times New Roman"/>
                <a:ea typeface="Times New Roman"/>
                <a:cs typeface="Times New Roman"/>
                <a:sym typeface="Times New Roman"/>
              </a:rPr>
              <a:t>2- Site class</a:t>
            </a:r>
            <a:r>
              <a:rPr lang="en-US" sz="7200" dirty="0">
                <a:solidFill>
                  <a:srgbClr val="000000"/>
                </a:solidFill>
                <a:latin typeface="Century Gothic"/>
                <a:ea typeface="Century Gothic"/>
                <a:cs typeface="Century Gothic"/>
                <a:sym typeface="Century Gothic"/>
              </a:rPr>
              <a:t>: Site classification is </a:t>
            </a:r>
            <a:r>
              <a:rPr lang="en-US" sz="8000" b="1" dirty="0">
                <a:solidFill>
                  <a:srgbClr val="000000"/>
                </a:solidFill>
                <a:latin typeface="Century Gothic"/>
                <a:ea typeface="Century Gothic"/>
                <a:cs typeface="Century Gothic"/>
                <a:sym typeface="Century Gothic"/>
              </a:rPr>
              <a:t>B</a:t>
            </a:r>
            <a:r>
              <a:rPr lang="en-US" sz="7200" dirty="0">
                <a:solidFill>
                  <a:srgbClr val="000000"/>
                </a:solidFill>
                <a:latin typeface="Century Gothic"/>
                <a:ea typeface="Century Gothic"/>
                <a:cs typeface="Century Gothic"/>
                <a:sym typeface="Century Gothic"/>
              </a:rPr>
              <a:t> </a:t>
            </a:r>
            <a:endParaRPr dirty="0"/>
          </a:p>
          <a:p>
            <a:pPr marL="0" marR="0" lvl="0" indent="0" algn="l" rtl="0">
              <a:spcBef>
                <a:spcPts val="600"/>
              </a:spcBef>
              <a:spcAft>
                <a:spcPts val="0"/>
              </a:spcAft>
              <a:buClr>
                <a:schemeClr val="accent1"/>
              </a:buClr>
              <a:buSzPct val="70000"/>
              <a:buFont typeface="Noto Sans Symbols"/>
              <a:buNone/>
            </a:pPr>
            <a:endParaRPr sz="1800" dirty="0">
              <a:solidFill>
                <a:schemeClr val="dk1"/>
              </a:solidFill>
              <a:latin typeface="Century Gothic"/>
              <a:ea typeface="Century Gothic"/>
              <a:cs typeface="Century Gothic"/>
              <a:sym typeface="Century Gothic"/>
            </a:endParaRPr>
          </a:p>
          <a:p>
            <a:pPr marL="274320" marR="0" lvl="0" indent="-247650" algn="l" rtl="0">
              <a:spcBef>
                <a:spcPts val="600"/>
              </a:spcBef>
              <a:spcAft>
                <a:spcPts val="0"/>
              </a:spcAft>
              <a:buClr>
                <a:schemeClr val="accent1"/>
              </a:buClr>
              <a:buSzPct val="70000"/>
              <a:buFont typeface="Noto Sans Symbols"/>
              <a:buNone/>
            </a:pPr>
            <a:endParaRPr sz="2400" dirty="0">
              <a:solidFill>
                <a:schemeClr val="dk1"/>
              </a:solidFill>
              <a:latin typeface="Century Gothic"/>
              <a:ea typeface="Century Gothic"/>
              <a:cs typeface="Century Gothic"/>
              <a:sym typeface="Century Gothic"/>
            </a:endParaRPr>
          </a:p>
        </p:txBody>
      </p:sp>
      <p:pic>
        <p:nvPicPr>
          <p:cNvPr id="6" name="Picture 5">
            <a:extLst>
              <a:ext uri="{FF2B5EF4-FFF2-40B4-BE49-F238E27FC236}">
                <a16:creationId xmlns:a16="http://schemas.microsoft.com/office/drawing/2014/main" id="{35660564-2FB3-FEF0-7A15-E2D4A9545434}"/>
              </a:ext>
            </a:extLst>
          </p:cNvPr>
          <p:cNvPicPr>
            <a:picLocks noChangeAspect="1"/>
          </p:cNvPicPr>
          <p:nvPr/>
        </p:nvPicPr>
        <p:blipFill>
          <a:blip r:embed="rId2"/>
          <a:stretch>
            <a:fillRect/>
          </a:stretch>
        </p:blipFill>
        <p:spPr>
          <a:xfrm>
            <a:off x="2926080" y="3559731"/>
            <a:ext cx="5844540" cy="2903220"/>
          </a:xfrm>
          <a:prstGeom prst="rect">
            <a:avLst/>
          </a:prstGeom>
        </p:spPr>
      </p:pic>
    </p:spTree>
    <p:extLst>
      <p:ext uri="{BB962C8B-B14F-4D97-AF65-F5344CB8AC3E}">
        <p14:creationId xmlns:p14="http://schemas.microsoft.com/office/powerpoint/2010/main" val="1935288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76;p26">
            <a:extLst>
              <a:ext uri="{FF2B5EF4-FFF2-40B4-BE49-F238E27FC236}">
                <a16:creationId xmlns:a16="http://schemas.microsoft.com/office/drawing/2014/main" id="{ADE84A63-BE59-4096-F926-519D4E40488E}"/>
              </a:ext>
            </a:extLst>
          </p:cNvPr>
          <p:cNvSpPr/>
          <p:nvPr/>
        </p:nvSpPr>
        <p:spPr>
          <a:xfrm>
            <a:off x="2433092" y="138306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3" name="Google Shape;377;p26">
            <a:extLst>
              <a:ext uri="{FF2B5EF4-FFF2-40B4-BE49-F238E27FC236}">
                <a16:creationId xmlns:a16="http://schemas.microsoft.com/office/drawing/2014/main" id="{F31D5E80-F95F-CB9E-E7FB-1DD4CE62A36A}"/>
              </a:ext>
            </a:extLst>
          </p:cNvPr>
          <p:cNvSpPr txBox="1"/>
          <p:nvPr/>
        </p:nvSpPr>
        <p:spPr>
          <a:xfrm>
            <a:off x="2433092" y="660192"/>
            <a:ext cx="8376312" cy="12192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accent1"/>
              </a:buClr>
              <a:buSzPts val="1960"/>
              <a:buFont typeface="Noto Sans Symbols"/>
              <a:buNone/>
            </a:pPr>
            <a:r>
              <a:rPr lang="en-US" sz="2800" b="1" dirty="0">
                <a:solidFill>
                  <a:schemeClr val="dk1"/>
                </a:solidFill>
                <a:latin typeface="Times New Roman"/>
                <a:ea typeface="Times New Roman"/>
                <a:cs typeface="Times New Roman"/>
                <a:sym typeface="Times New Roman"/>
              </a:rPr>
              <a:t>3- Risk category:</a:t>
            </a:r>
            <a:endParaRPr dirty="0"/>
          </a:p>
          <a:p>
            <a:pPr marL="0" marR="0" lvl="0" indent="0" algn="l" rtl="0">
              <a:spcBef>
                <a:spcPts val="600"/>
              </a:spcBef>
              <a:spcAft>
                <a:spcPts val="0"/>
              </a:spcAft>
              <a:buClr>
                <a:schemeClr val="accent1"/>
              </a:buClr>
              <a:buSzPts val="1680"/>
              <a:buFont typeface="Noto Sans Symbols"/>
              <a:buNone/>
            </a:pPr>
            <a:r>
              <a:rPr lang="en-US" sz="2400" dirty="0">
                <a:solidFill>
                  <a:schemeClr val="dk1"/>
                </a:solidFill>
                <a:latin typeface="Century Gothic"/>
                <a:ea typeface="Century Gothic"/>
                <a:cs typeface="Century Gothic"/>
                <a:sym typeface="Century Gothic"/>
              </a:rPr>
              <a:t>risk category of the building is </a:t>
            </a:r>
            <a:r>
              <a:rPr lang="en-US" sz="2800" b="1" dirty="0">
                <a:solidFill>
                  <a:schemeClr val="dk1"/>
                </a:solidFill>
                <a:latin typeface="Century Gothic"/>
                <a:ea typeface="Century Gothic"/>
                <a:cs typeface="Century Gothic"/>
                <a:sym typeface="Century Gothic"/>
              </a:rPr>
              <a:t>II</a:t>
            </a:r>
            <a:endParaRPr dirty="0"/>
          </a:p>
          <a:p>
            <a:pPr marL="0" marR="0" lvl="0" indent="0" algn="l" rtl="0">
              <a:spcBef>
                <a:spcPts val="600"/>
              </a:spcBef>
              <a:spcAft>
                <a:spcPts val="0"/>
              </a:spcAft>
              <a:buClr>
                <a:schemeClr val="accent1"/>
              </a:buClr>
              <a:buSzPts val="1260"/>
              <a:buFont typeface="Noto Sans Symbols"/>
              <a:buNone/>
            </a:pPr>
            <a:endParaRPr sz="1800" dirty="0">
              <a:solidFill>
                <a:schemeClr val="dk1"/>
              </a:solidFill>
              <a:latin typeface="Century Gothic"/>
              <a:ea typeface="Century Gothic"/>
              <a:cs typeface="Century Gothic"/>
              <a:sym typeface="Century Gothic"/>
            </a:endParaRPr>
          </a:p>
          <a:p>
            <a:pPr marL="274320" marR="0" lvl="0" indent="-167640" algn="l" rtl="0">
              <a:spcBef>
                <a:spcPts val="600"/>
              </a:spcBef>
              <a:spcAft>
                <a:spcPts val="0"/>
              </a:spcAft>
              <a:buClr>
                <a:schemeClr val="accent1"/>
              </a:buClr>
              <a:buSzPts val="1680"/>
              <a:buFont typeface="Noto Sans Symbols"/>
              <a:buNone/>
            </a:pPr>
            <a:endParaRPr sz="2400" dirty="0">
              <a:solidFill>
                <a:schemeClr val="dk1"/>
              </a:solidFill>
              <a:latin typeface="Century Gothic"/>
              <a:ea typeface="Century Gothic"/>
              <a:cs typeface="Century Gothic"/>
              <a:sym typeface="Century Gothic"/>
            </a:endParaRPr>
          </a:p>
        </p:txBody>
      </p:sp>
      <p:pic>
        <p:nvPicPr>
          <p:cNvPr id="6" name="Picture 5">
            <a:extLst>
              <a:ext uri="{FF2B5EF4-FFF2-40B4-BE49-F238E27FC236}">
                <a16:creationId xmlns:a16="http://schemas.microsoft.com/office/drawing/2014/main" id="{F85FD730-0AE8-214D-404C-97F44F3B8FA6}"/>
              </a:ext>
            </a:extLst>
          </p:cNvPr>
          <p:cNvPicPr>
            <a:picLocks noChangeAspect="1"/>
          </p:cNvPicPr>
          <p:nvPr/>
        </p:nvPicPr>
        <p:blipFill>
          <a:blip r:embed="rId2"/>
          <a:stretch>
            <a:fillRect/>
          </a:stretch>
        </p:blipFill>
        <p:spPr>
          <a:xfrm>
            <a:off x="955890" y="1879392"/>
            <a:ext cx="9853514" cy="4740051"/>
          </a:xfrm>
          <a:prstGeom prst="rect">
            <a:avLst/>
          </a:prstGeom>
        </p:spPr>
      </p:pic>
    </p:spTree>
    <p:extLst>
      <p:ext uri="{BB962C8B-B14F-4D97-AF65-F5344CB8AC3E}">
        <p14:creationId xmlns:p14="http://schemas.microsoft.com/office/powerpoint/2010/main" val="3752056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83;p27">
            <a:extLst>
              <a:ext uri="{FF2B5EF4-FFF2-40B4-BE49-F238E27FC236}">
                <a16:creationId xmlns:a16="http://schemas.microsoft.com/office/drawing/2014/main" id="{BB4B9684-E376-413B-FB2E-6C7E9CCB7A7F}"/>
              </a:ext>
            </a:extLst>
          </p:cNvPr>
          <p:cNvSpPr txBox="1"/>
          <p:nvPr/>
        </p:nvSpPr>
        <p:spPr>
          <a:xfrm>
            <a:off x="2010342" y="431403"/>
            <a:ext cx="8458199" cy="12319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rgbClr val="FE8637"/>
              </a:buClr>
              <a:buSzPts val="1400"/>
              <a:buFont typeface="Noto Sans Symbols"/>
              <a:buNone/>
            </a:pPr>
            <a:r>
              <a:rPr lang="en-US" sz="2000" b="1" dirty="0">
                <a:solidFill>
                  <a:schemeClr val="dk1"/>
                </a:solidFill>
                <a:latin typeface="Century Gothic"/>
                <a:ea typeface="Century Gothic"/>
                <a:cs typeface="Century Gothic"/>
                <a:sym typeface="Century Gothic"/>
              </a:rPr>
              <a:t>4-</a:t>
            </a:r>
            <a:r>
              <a:rPr lang="en-US" sz="2000" b="1" dirty="0">
                <a:solidFill>
                  <a:srgbClr val="000000"/>
                </a:solidFill>
                <a:latin typeface="Century Gothic"/>
                <a:ea typeface="Century Gothic"/>
                <a:cs typeface="Century Gothic"/>
                <a:sym typeface="Century Gothic"/>
              </a:rPr>
              <a:t> Seismic Design Category :  B</a:t>
            </a:r>
            <a:endParaRPr dirty="0"/>
          </a:p>
          <a:p>
            <a:pPr marL="0" marR="0" lvl="0" indent="0" algn="l" rtl="0">
              <a:spcBef>
                <a:spcPts val="600"/>
              </a:spcBef>
              <a:spcAft>
                <a:spcPts val="0"/>
              </a:spcAft>
              <a:buClr>
                <a:srgbClr val="FE8637"/>
              </a:buClr>
              <a:buSzPts val="1260"/>
              <a:buFont typeface="Noto Sans Symbols"/>
              <a:buNone/>
            </a:pPr>
            <a:endParaRPr sz="1800" b="1" dirty="0">
              <a:solidFill>
                <a:srgbClr val="000000"/>
              </a:solidFill>
              <a:latin typeface="Century Gothic"/>
              <a:ea typeface="Century Gothic"/>
              <a:cs typeface="Century Gothic"/>
              <a:sym typeface="Century Gothic"/>
            </a:endParaRPr>
          </a:p>
          <a:p>
            <a:pPr marL="0" marR="0" lvl="0" indent="0" algn="l" rtl="0">
              <a:spcBef>
                <a:spcPts val="600"/>
              </a:spcBef>
              <a:spcAft>
                <a:spcPts val="0"/>
              </a:spcAft>
              <a:buClr>
                <a:srgbClr val="FE8637"/>
              </a:buClr>
              <a:buSzPts val="1400"/>
              <a:buFont typeface="Noto Sans Symbols"/>
              <a:buNone/>
            </a:pPr>
            <a:r>
              <a:rPr lang="en-US" sz="2000" b="1" dirty="0">
                <a:solidFill>
                  <a:srgbClr val="000000"/>
                </a:solidFill>
                <a:latin typeface="Times New Roman"/>
                <a:ea typeface="Times New Roman"/>
                <a:cs typeface="Times New Roman"/>
                <a:sym typeface="Times New Roman"/>
              </a:rPr>
              <a:t>5- Importance factor : </a:t>
            </a:r>
            <a:r>
              <a:rPr lang="en-US" sz="2000" b="1" dirty="0">
                <a:solidFill>
                  <a:srgbClr val="000000"/>
                </a:solidFill>
                <a:latin typeface="Century Gothic"/>
                <a:ea typeface="Century Gothic"/>
                <a:cs typeface="Century Gothic"/>
                <a:sym typeface="Century Gothic"/>
              </a:rPr>
              <a:t>Ie = 1</a:t>
            </a:r>
            <a:endParaRPr sz="2000" b="1" dirty="0">
              <a:solidFill>
                <a:srgbClr val="000000"/>
              </a:solidFill>
              <a:latin typeface="Century Gothic"/>
              <a:ea typeface="Century Gothic"/>
              <a:cs typeface="Century Gothic"/>
              <a:sym typeface="Century Gothic"/>
            </a:endParaRPr>
          </a:p>
          <a:p>
            <a:pPr marL="0" marR="0" lvl="0" indent="0" algn="l" rtl="0">
              <a:spcBef>
                <a:spcPts val="600"/>
              </a:spcBef>
              <a:spcAft>
                <a:spcPts val="0"/>
              </a:spcAft>
              <a:buClr>
                <a:srgbClr val="FE8637"/>
              </a:buClr>
              <a:buSzPts val="1260"/>
              <a:buFont typeface="Noto Sans Symbols"/>
              <a:buNone/>
            </a:pPr>
            <a:endParaRPr sz="1800" b="1" dirty="0">
              <a:solidFill>
                <a:srgbClr val="000000"/>
              </a:solidFill>
              <a:latin typeface="Century Gothic"/>
              <a:ea typeface="Century Gothic"/>
              <a:cs typeface="Century Gothic"/>
              <a:sym typeface="Century Gothic"/>
            </a:endParaRPr>
          </a:p>
          <a:p>
            <a:pPr marL="0" marR="0" lvl="0" indent="0" algn="l" rtl="0">
              <a:spcBef>
                <a:spcPts val="600"/>
              </a:spcBef>
              <a:spcAft>
                <a:spcPts val="0"/>
              </a:spcAft>
              <a:buClr>
                <a:srgbClr val="FE8637"/>
              </a:buClr>
              <a:buSzPts val="1260"/>
              <a:buFont typeface="Noto Sans Symbols"/>
              <a:buNone/>
            </a:pPr>
            <a:endParaRPr sz="1800" b="1" dirty="0">
              <a:solidFill>
                <a:srgbClr val="000000"/>
              </a:solidFill>
              <a:latin typeface="Century Gothic"/>
              <a:ea typeface="Century Gothic"/>
              <a:cs typeface="Century Gothic"/>
              <a:sym typeface="Century Gothic"/>
            </a:endParaRPr>
          </a:p>
          <a:p>
            <a:pPr marL="0" marR="0" lvl="0" indent="0" algn="l" rtl="0">
              <a:spcBef>
                <a:spcPts val="600"/>
              </a:spcBef>
              <a:spcAft>
                <a:spcPts val="0"/>
              </a:spcAft>
              <a:buClr>
                <a:schemeClr val="accent1"/>
              </a:buClr>
              <a:buSzPts val="3360"/>
              <a:buFont typeface="Noto Sans Symbols"/>
              <a:buNone/>
            </a:pPr>
            <a:endParaRPr sz="4800" dirty="0">
              <a:solidFill>
                <a:schemeClr val="dk1"/>
              </a:solidFill>
              <a:latin typeface="Century Gothic"/>
              <a:ea typeface="Century Gothic"/>
              <a:cs typeface="Century Gothic"/>
              <a:sym typeface="Century Gothic"/>
            </a:endParaRPr>
          </a:p>
          <a:p>
            <a:pPr marL="0" marR="0" lvl="0" indent="0" algn="l" rtl="0">
              <a:spcBef>
                <a:spcPts val="600"/>
              </a:spcBef>
              <a:spcAft>
                <a:spcPts val="0"/>
              </a:spcAft>
              <a:buClr>
                <a:schemeClr val="accent1"/>
              </a:buClr>
              <a:buSzPts val="1260"/>
              <a:buFont typeface="Noto Sans Symbols"/>
              <a:buNone/>
            </a:pPr>
            <a:endParaRPr sz="1800" dirty="0">
              <a:solidFill>
                <a:schemeClr val="dk1"/>
              </a:solidFill>
              <a:latin typeface="Century Gothic"/>
              <a:ea typeface="Century Gothic"/>
              <a:cs typeface="Century Gothic"/>
              <a:sym typeface="Century Gothic"/>
            </a:endParaRPr>
          </a:p>
          <a:p>
            <a:pPr marL="274320" marR="0" lvl="0" indent="-167640" algn="l" rtl="0">
              <a:spcBef>
                <a:spcPts val="600"/>
              </a:spcBef>
              <a:spcAft>
                <a:spcPts val="0"/>
              </a:spcAft>
              <a:buClr>
                <a:schemeClr val="accent1"/>
              </a:buClr>
              <a:buSzPts val="1680"/>
              <a:buFont typeface="Noto Sans Symbols"/>
              <a:buNone/>
            </a:pPr>
            <a:endParaRPr sz="2400" dirty="0">
              <a:solidFill>
                <a:schemeClr val="dk1"/>
              </a:solidFill>
              <a:latin typeface="Century Gothic"/>
              <a:ea typeface="Century Gothic"/>
              <a:cs typeface="Century Gothic"/>
              <a:sym typeface="Century Gothic"/>
            </a:endParaRPr>
          </a:p>
        </p:txBody>
      </p:sp>
      <p:sp>
        <p:nvSpPr>
          <p:cNvPr id="3" name="Google Shape;384;p27">
            <a:extLst>
              <a:ext uri="{FF2B5EF4-FFF2-40B4-BE49-F238E27FC236}">
                <a16:creationId xmlns:a16="http://schemas.microsoft.com/office/drawing/2014/main" id="{DAF03EAF-1C3F-3ECA-DC71-665BCAC78D1D}"/>
              </a:ext>
            </a:extLst>
          </p:cNvPr>
          <p:cNvSpPr/>
          <p:nvPr/>
        </p:nvSpPr>
        <p:spPr>
          <a:xfrm>
            <a:off x="2904546" y="1293971"/>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pic>
        <p:nvPicPr>
          <p:cNvPr id="6" name="Picture 5">
            <a:extLst>
              <a:ext uri="{FF2B5EF4-FFF2-40B4-BE49-F238E27FC236}">
                <a16:creationId xmlns:a16="http://schemas.microsoft.com/office/drawing/2014/main" id="{3A09CC5B-9E54-6B30-B9A7-185CC8211A7C}"/>
              </a:ext>
            </a:extLst>
          </p:cNvPr>
          <p:cNvPicPr>
            <a:picLocks noChangeAspect="1"/>
          </p:cNvPicPr>
          <p:nvPr/>
        </p:nvPicPr>
        <p:blipFill>
          <a:blip r:embed="rId2"/>
          <a:stretch>
            <a:fillRect/>
          </a:stretch>
        </p:blipFill>
        <p:spPr>
          <a:xfrm>
            <a:off x="1554480" y="2598542"/>
            <a:ext cx="4541520" cy="3510157"/>
          </a:xfrm>
          <a:prstGeom prst="rect">
            <a:avLst/>
          </a:prstGeom>
        </p:spPr>
      </p:pic>
      <p:pic>
        <p:nvPicPr>
          <p:cNvPr id="7" name="תמונה 2118819943">
            <a:extLst>
              <a:ext uri="{FF2B5EF4-FFF2-40B4-BE49-F238E27FC236}">
                <a16:creationId xmlns:a16="http://schemas.microsoft.com/office/drawing/2014/main" id="{044ACFB2-7093-5328-A1F7-801283EEECC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07509" y="2628553"/>
            <a:ext cx="3952567" cy="1849239"/>
          </a:xfrm>
          <a:prstGeom prst="rect">
            <a:avLst/>
          </a:prstGeom>
          <a:noFill/>
        </p:spPr>
      </p:pic>
      <p:pic>
        <p:nvPicPr>
          <p:cNvPr id="8" name="תמונה 52">
            <a:extLst>
              <a:ext uri="{FF2B5EF4-FFF2-40B4-BE49-F238E27FC236}">
                <a16:creationId xmlns:a16="http://schemas.microsoft.com/office/drawing/2014/main" id="{D0E83AF9-4436-5637-CC25-6C386A1869C6}"/>
              </a:ext>
            </a:extLst>
          </p:cNvPr>
          <p:cNvPicPr>
            <a:picLocks noChangeAspect="1"/>
          </p:cNvPicPr>
          <p:nvPr/>
        </p:nvPicPr>
        <p:blipFill>
          <a:blip r:embed="rId4"/>
          <a:stretch>
            <a:fillRect/>
          </a:stretch>
        </p:blipFill>
        <p:spPr>
          <a:xfrm>
            <a:off x="6095999" y="4477793"/>
            <a:ext cx="3864077" cy="1630905"/>
          </a:xfrm>
          <a:prstGeom prst="rect">
            <a:avLst/>
          </a:prstGeom>
        </p:spPr>
      </p:pic>
    </p:spTree>
    <p:extLst>
      <p:ext uri="{BB962C8B-B14F-4D97-AF65-F5344CB8AC3E}">
        <p14:creationId xmlns:p14="http://schemas.microsoft.com/office/powerpoint/2010/main" val="4007633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91;p28">
            <a:extLst>
              <a:ext uri="{FF2B5EF4-FFF2-40B4-BE49-F238E27FC236}">
                <a16:creationId xmlns:a16="http://schemas.microsoft.com/office/drawing/2014/main" id="{4B0B6C85-2B1D-2558-8099-3776BFE80F7C}"/>
              </a:ext>
            </a:extLst>
          </p:cNvPr>
          <p:cNvSpPr txBox="1"/>
          <p:nvPr/>
        </p:nvSpPr>
        <p:spPr>
          <a:xfrm>
            <a:off x="2003860" y="761949"/>
            <a:ext cx="8458199" cy="541061"/>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1960"/>
              <a:buFont typeface="Noto Sans Symbols"/>
              <a:buNone/>
            </a:pPr>
            <a:r>
              <a:rPr lang="en-US" sz="2800" b="1" dirty="0">
                <a:solidFill>
                  <a:schemeClr val="dk1"/>
                </a:solidFill>
                <a:latin typeface="Century Gothic"/>
                <a:ea typeface="Century Gothic"/>
                <a:cs typeface="Century Gothic"/>
                <a:sym typeface="Century Gothic"/>
              </a:rPr>
              <a:t>6-</a:t>
            </a:r>
            <a:r>
              <a:rPr lang="en-US" sz="2800" dirty="0">
                <a:solidFill>
                  <a:schemeClr val="dk1"/>
                </a:solidFill>
                <a:latin typeface="Century Gothic"/>
                <a:ea typeface="Century Gothic"/>
                <a:cs typeface="Century Gothic"/>
                <a:sym typeface="Century Gothic"/>
              </a:rPr>
              <a:t> </a:t>
            </a:r>
            <a:r>
              <a:rPr lang="en-US" sz="2800" b="1" dirty="0">
                <a:solidFill>
                  <a:schemeClr val="dk1"/>
                </a:solidFill>
                <a:latin typeface="Times New Roman"/>
                <a:ea typeface="Times New Roman"/>
                <a:cs typeface="Times New Roman"/>
                <a:sym typeface="Times New Roman"/>
              </a:rPr>
              <a:t>Site coefficients</a:t>
            </a:r>
            <a:r>
              <a:rPr lang="en-US" sz="1800" b="1" dirty="0">
                <a:solidFill>
                  <a:schemeClr val="dk1"/>
                </a:solidFill>
                <a:latin typeface="Times New Roman"/>
                <a:ea typeface="Times New Roman"/>
                <a:cs typeface="Times New Roman"/>
                <a:sym typeface="Times New Roman"/>
              </a:rPr>
              <a:t>:</a:t>
            </a:r>
            <a:r>
              <a:rPr lang="en-US" sz="1800" dirty="0">
                <a:solidFill>
                  <a:schemeClr val="dk1"/>
                </a:solidFill>
                <a:latin typeface="Times New Roman"/>
                <a:ea typeface="Times New Roman"/>
                <a:cs typeface="Times New Roman"/>
                <a:sym typeface="Times New Roman"/>
              </a:rPr>
              <a:t> </a:t>
            </a:r>
            <a:r>
              <a:rPr lang="en-US" sz="2400" dirty="0">
                <a:solidFill>
                  <a:schemeClr val="dk1"/>
                </a:solidFill>
                <a:latin typeface="Times New Roman"/>
                <a:ea typeface="Times New Roman"/>
                <a:cs typeface="Times New Roman"/>
                <a:sym typeface="Times New Roman"/>
              </a:rPr>
              <a:t>The values of Fa 1.132= and  </a:t>
            </a:r>
            <a:r>
              <a:rPr lang="en-US" sz="2400" dirty="0" err="1">
                <a:solidFill>
                  <a:schemeClr val="dk1"/>
                </a:solidFill>
                <a:latin typeface="Times New Roman"/>
                <a:ea typeface="Times New Roman"/>
                <a:cs typeface="Times New Roman"/>
                <a:sym typeface="Times New Roman"/>
              </a:rPr>
              <a:t>Fv</a:t>
            </a:r>
            <a:r>
              <a:rPr lang="en-US" sz="2400" dirty="0">
                <a:solidFill>
                  <a:schemeClr val="dk1"/>
                </a:solidFill>
                <a:latin typeface="Times New Roman"/>
                <a:ea typeface="Times New Roman"/>
                <a:cs typeface="Times New Roman"/>
                <a:sym typeface="Times New Roman"/>
              </a:rPr>
              <a:t> =1.67</a:t>
            </a:r>
            <a:endParaRPr sz="8000" dirty="0">
              <a:solidFill>
                <a:schemeClr val="dk1"/>
              </a:solidFill>
              <a:latin typeface="Times New Roman"/>
              <a:ea typeface="Times New Roman"/>
              <a:cs typeface="Times New Roman"/>
              <a:sym typeface="Times New Roman"/>
            </a:endParaRPr>
          </a:p>
          <a:p>
            <a:pPr marL="0" marR="0" lvl="0" indent="0" algn="l" rtl="0">
              <a:spcBef>
                <a:spcPts val="600"/>
              </a:spcBef>
              <a:spcAft>
                <a:spcPts val="0"/>
              </a:spcAft>
              <a:buClr>
                <a:schemeClr val="accent1"/>
              </a:buClr>
              <a:buSzPts val="3360"/>
              <a:buFont typeface="Noto Sans Symbols"/>
              <a:buNone/>
            </a:pPr>
            <a:endParaRPr sz="4800" dirty="0">
              <a:solidFill>
                <a:schemeClr val="dk1"/>
              </a:solidFill>
              <a:latin typeface="Century Gothic"/>
              <a:ea typeface="Century Gothic"/>
              <a:cs typeface="Century Gothic"/>
              <a:sym typeface="Century Gothic"/>
            </a:endParaRPr>
          </a:p>
          <a:p>
            <a:pPr marL="0" marR="0" lvl="0" indent="0" algn="l" rtl="0">
              <a:spcBef>
                <a:spcPts val="600"/>
              </a:spcBef>
              <a:spcAft>
                <a:spcPts val="0"/>
              </a:spcAft>
              <a:buClr>
                <a:schemeClr val="accent1"/>
              </a:buClr>
              <a:buSzPts val="1260"/>
              <a:buFont typeface="Noto Sans Symbols"/>
              <a:buNone/>
            </a:pPr>
            <a:endParaRPr sz="1800" dirty="0">
              <a:solidFill>
                <a:schemeClr val="dk1"/>
              </a:solidFill>
              <a:latin typeface="Century Gothic"/>
              <a:ea typeface="Century Gothic"/>
              <a:cs typeface="Century Gothic"/>
              <a:sym typeface="Century Gothic"/>
            </a:endParaRPr>
          </a:p>
          <a:p>
            <a:pPr marL="274320" marR="0" lvl="0" indent="-167640" algn="l" rtl="0">
              <a:spcBef>
                <a:spcPts val="600"/>
              </a:spcBef>
              <a:spcAft>
                <a:spcPts val="0"/>
              </a:spcAft>
              <a:buClr>
                <a:schemeClr val="accent1"/>
              </a:buClr>
              <a:buSzPts val="1680"/>
              <a:buFont typeface="Noto Sans Symbols"/>
              <a:buNone/>
            </a:pPr>
            <a:endParaRPr sz="2400" dirty="0">
              <a:solidFill>
                <a:schemeClr val="dk1"/>
              </a:solidFill>
              <a:latin typeface="Century Gothic"/>
              <a:ea typeface="Century Gothic"/>
              <a:cs typeface="Century Gothic"/>
              <a:sym typeface="Century Gothic"/>
            </a:endParaRPr>
          </a:p>
        </p:txBody>
      </p:sp>
      <p:sp>
        <p:nvSpPr>
          <p:cNvPr id="3" name="Google Shape;392;p28">
            <a:extLst>
              <a:ext uri="{FF2B5EF4-FFF2-40B4-BE49-F238E27FC236}">
                <a16:creationId xmlns:a16="http://schemas.microsoft.com/office/drawing/2014/main" id="{FF4EE559-4EDB-CD7F-635F-9D2D6F03F890}"/>
              </a:ext>
            </a:extLst>
          </p:cNvPr>
          <p:cNvSpPr/>
          <p:nvPr/>
        </p:nvSpPr>
        <p:spPr>
          <a:xfrm>
            <a:off x="2433092" y="153037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pic>
        <p:nvPicPr>
          <p:cNvPr id="5" name="תמונה 2118819939">
            <a:extLst>
              <a:ext uri="{FF2B5EF4-FFF2-40B4-BE49-F238E27FC236}">
                <a16:creationId xmlns:a16="http://schemas.microsoft.com/office/drawing/2014/main" id="{93224FD3-7C6F-DA57-D62D-750E4E6AE35F}"/>
              </a:ext>
            </a:extLst>
          </p:cNvPr>
          <p:cNvPicPr>
            <a:picLocks noChangeAspect="1"/>
          </p:cNvPicPr>
          <p:nvPr/>
        </p:nvPicPr>
        <p:blipFill>
          <a:blip r:embed="rId2"/>
          <a:stretch>
            <a:fillRect/>
          </a:stretch>
        </p:blipFill>
        <p:spPr>
          <a:xfrm>
            <a:off x="2766218" y="1530370"/>
            <a:ext cx="6659563" cy="2422197"/>
          </a:xfrm>
          <a:prstGeom prst="rect">
            <a:avLst/>
          </a:prstGeom>
        </p:spPr>
      </p:pic>
      <p:pic>
        <p:nvPicPr>
          <p:cNvPr id="6" name="תמונה 2118819940">
            <a:extLst>
              <a:ext uri="{FF2B5EF4-FFF2-40B4-BE49-F238E27FC236}">
                <a16:creationId xmlns:a16="http://schemas.microsoft.com/office/drawing/2014/main" id="{EE59571A-497B-0431-6703-038CC1A64941}"/>
              </a:ext>
            </a:extLst>
          </p:cNvPr>
          <p:cNvPicPr>
            <a:picLocks noChangeAspect="1"/>
          </p:cNvPicPr>
          <p:nvPr/>
        </p:nvPicPr>
        <p:blipFill>
          <a:blip r:embed="rId3"/>
          <a:stretch>
            <a:fillRect/>
          </a:stretch>
        </p:blipFill>
        <p:spPr>
          <a:xfrm>
            <a:off x="2766218" y="3952567"/>
            <a:ext cx="6659563" cy="2610465"/>
          </a:xfrm>
          <a:prstGeom prst="rect">
            <a:avLst/>
          </a:prstGeom>
        </p:spPr>
      </p:pic>
    </p:spTree>
    <p:extLst>
      <p:ext uri="{BB962C8B-B14F-4D97-AF65-F5344CB8AC3E}">
        <p14:creationId xmlns:p14="http://schemas.microsoft.com/office/powerpoint/2010/main" val="17961989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98;p29">
            <a:extLst>
              <a:ext uri="{FF2B5EF4-FFF2-40B4-BE49-F238E27FC236}">
                <a16:creationId xmlns:a16="http://schemas.microsoft.com/office/drawing/2014/main" id="{A4F4EDB7-B90F-6CAC-7AA7-3EBF0FC6C84A}"/>
              </a:ext>
            </a:extLst>
          </p:cNvPr>
          <p:cNvSpPr/>
          <p:nvPr/>
        </p:nvSpPr>
        <p:spPr>
          <a:xfrm>
            <a:off x="2330252" y="156595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3" name="Google Shape;399;p29">
            <a:extLst>
              <a:ext uri="{FF2B5EF4-FFF2-40B4-BE49-F238E27FC236}">
                <a16:creationId xmlns:a16="http://schemas.microsoft.com/office/drawing/2014/main" id="{77E3DE6A-31C6-C206-B7AF-73BBA122C8A2}"/>
              </a:ext>
            </a:extLst>
          </p:cNvPr>
          <p:cNvSpPr txBox="1">
            <a:spLocks/>
          </p:cNvSpPr>
          <p:nvPr/>
        </p:nvSpPr>
        <p:spPr>
          <a:xfrm>
            <a:off x="1892300" y="444500"/>
            <a:ext cx="10299700" cy="5638800"/>
          </a:xfrm>
          <a:prstGeom prst="rect">
            <a:avLst/>
          </a:prstGeom>
          <a:noFill/>
          <a:ln>
            <a:noFill/>
          </a:ln>
        </p:spPr>
        <p:txBody>
          <a:bodyPr spcFirstLastPara="1" wrap="square" lIns="91425" tIns="45700" rIns="91425" bIns="45700" anchor="t" anchorCtr="0">
            <a:normAutofit fontScale="77500" lnSpcReduction="2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ct val="100000"/>
              <a:buFont typeface="Arial" panose="020B0604020202020204" pitchFamily="34" charset="0"/>
              <a:buNone/>
            </a:pPr>
            <a:r>
              <a:rPr lang="en-US" sz="2400" b="1" dirty="0">
                <a:latin typeface="Times New Roman"/>
                <a:ea typeface="Times New Roman"/>
                <a:cs typeface="Times New Roman"/>
                <a:sym typeface="Times New Roman"/>
              </a:rPr>
              <a:t>*The maximum considered earthquake Spectral Response Acceleration Parameters SM</a:t>
            </a:r>
            <a:r>
              <a:rPr lang="en-US" sz="1900" b="1" dirty="0">
                <a:latin typeface="Times New Roman"/>
                <a:ea typeface="Times New Roman"/>
                <a:cs typeface="Times New Roman"/>
                <a:sym typeface="Times New Roman"/>
              </a:rPr>
              <a:t>S</a:t>
            </a:r>
            <a:r>
              <a:rPr lang="en-US" sz="2400" b="1" dirty="0">
                <a:latin typeface="Times New Roman"/>
                <a:ea typeface="Times New Roman"/>
                <a:cs typeface="Times New Roman"/>
                <a:sym typeface="Times New Roman"/>
              </a:rPr>
              <a:t> and </a:t>
            </a:r>
            <a:r>
              <a:rPr lang="en-US" sz="2400" b="1" dirty="0">
                <a:solidFill>
                  <a:srgbClr val="000000"/>
                </a:solidFill>
                <a:latin typeface="Times New Roman"/>
                <a:ea typeface="Times New Roman"/>
                <a:cs typeface="Times New Roman"/>
                <a:sym typeface="Times New Roman"/>
              </a:rPr>
              <a:t>SM</a:t>
            </a:r>
            <a:r>
              <a:rPr lang="en-US" sz="2100" b="1" dirty="0">
                <a:solidFill>
                  <a:srgbClr val="000000"/>
                </a:solidFill>
                <a:latin typeface="Times New Roman"/>
                <a:ea typeface="Times New Roman"/>
                <a:cs typeface="Times New Roman"/>
                <a:sym typeface="Times New Roman"/>
              </a:rPr>
              <a:t>1</a:t>
            </a:r>
            <a:r>
              <a:rPr lang="en-US" sz="3300" dirty="0">
                <a:solidFill>
                  <a:srgbClr val="000000"/>
                </a:solidFill>
                <a:latin typeface="Times New Roman"/>
                <a:ea typeface="Times New Roman"/>
                <a:cs typeface="Times New Roman"/>
                <a:sym typeface="Times New Roman"/>
              </a:rPr>
              <a:t> </a:t>
            </a:r>
            <a:r>
              <a:rPr lang="en-US" sz="2400" b="1" dirty="0">
                <a:latin typeface="Times New Roman"/>
                <a:ea typeface="Times New Roman"/>
                <a:cs typeface="Times New Roman"/>
                <a:sym typeface="Times New Roman"/>
              </a:rPr>
              <a:t>:</a:t>
            </a:r>
            <a:endParaRPr lang="en-US" dirty="0"/>
          </a:p>
          <a:p>
            <a:pPr marL="1463040" lvl="5" indent="0">
              <a:spcBef>
                <a:spcPts val="1000"/>
              </a:spcBef>
              <a:buSzPct val="100000"/>
              <a:buFont typeface="Arial" panose="020B0604020202020204" pitchFamily="34" charset="0"/>
              <a:buNone/>
            </a:pPr>
            <a:r>
              <a:rPr lang="en-US" sz="2200" dirty="0">
                <a:latin typeface="Times New Roman"/>
                <a:ea typeface="Times New Roman"/>
                <a:cs typeface="Times New Roman"/>
                <a:sym typeface="Times New Roman"/>
              </a:rPr>
              <a:t>SM</a:t>
            </a:r>
            <a:r>
              <a:rPr lang="en-US" sz="1500" dirty="0">
                <a:latin typeface="Times New Roman"/>
                <a:ea typeface="Times New Roman"/>
                <a:cs typeface="Times New Roman"/>
                <a:sym typeface="Times New Roman"/>
              </a:rPr>
              <a:t>S</a:t>
            </a:r>
            <a:r>
              <a:rPr lang="en-US" sz="2200" dirty="0">
                <a:latin typeface="Times New Roman"/>
                <a:ea typeface="Times New Roman"/>
                <a:cs typeface="Times New Roman"/>
                <a:sym typeface="Times New Roman"/>
              </a:rPr>
              <a:t>=Fa * Ss= 0. 9 * 0.3 = 0.27</a:t>
            </a:r>
            <a:endParaRPr lang="en-US" dirty="0"/>
          </a:p>
          <a:p>
            <a:pPr marL="1463040" lvl="5" indent="0">
              <a:spcBef>
                <a:spcPts val="1000"/>
              </a:spcBef>
              <a:buSzPct val="100000"/>
              <a:buFont typeface="Arial" panose="020B0604020202020204" pitchFamily="34" charset="0"/>
              <a:buNone/>
            </a:pPr>
            <a:r>
              <a:rPr lang="en-US" sz="2200" dirty="0">
                <a:latin typeface="Times New Roman"/>
                <a:ea typeface="Times New Roman"/>
                <a:cs typeface="Times New Roman"/>
                <a:sym typeface="Times New Roman"/>
              </a:rPr>
              <a:t>SM</a:t>
            </a:r>
            <a:r>
              <a:rPr lang="en-US" sz="1500" dirty="0">
                <a:latin typeface="Times New Roman"/>
                <a:ea typeface="Times New Roman"/>
                <a:cs typeface="Times New Roman"/>
                <a:sym typeface="Times New Roman"/>
              </a:rPr>
              <a:t>1</a:t>
            </a:r>
            <a:r>
              <a:rPr lang="en-US" sz="2200" dirty="0">
                <a:latin typeface="Times New Roman"/>
                <a:ea typeface="Times New Roman"/>
                <a:cs typeface="Times New Roman"/>
                <a:sym typeface="Times New Roman"/>
              </a:rPr>
              <a:t>= </a:t>
            </a:r>
            <a:r>
              <a:rPr lang="en-US" sz="2200" dirty="0" err="1">
                <a:latin typeface="Times New Roman"/>
                <a:ea typeface="Times New Roman"/>
                <a:cs typeface="Times New Roman"/>
                <a:sym typeface="Times New Roman"/>
              </a:rPr>
              <a:t>Fv</a:t>
            </a:r>
            <a:r>
              <a:rPr lang="en-US" sz="2200" dirty="0">
                <a:latin typeface="Times New Roman"/>
                <a:ea typeface="Times New Roman"/>
                <a:cs typeface="Times New Roman"/>
                <a:sym typeface="Times New Roman"/>
              </a:rPr>
              <a:t> * S1 = 0.8 * 0.08 = 0.064</a:t>
            </a:r>
            <a:endParaRPr lang="en-US" dirty="0"/>
          </a:p>
          <a:p>
            <a:pPr marL="0" indent="0" rtl="1">
              <a:buSzPct val="100000"/>
              <a:buFont typeface="Arial" panose="020B0604020202020204" pitchFamily="34" charset="0"/>
              <a:buNone/>
            </a:pPr>
            <a:endParaRPr lang="en-US" sz="2600" dirty="0">
              <a:latin typeface="Times New Roman"/>
              <a:ea typeface="Times New Roman"/>
              <a:cs typeface="Times New Roman"/>
              <a:sym typeface="Times New Roman"/>
            </a:endParaRPr>
          </a:p>
          <a:p>
            <a:pPr marL="0" indent="0" rtl="1">
              <a:buSzPct val="100000"/>
              <a:buFont typeface="Arial" panose="020B0604020202020204" pitchFamily="34" charset="0"/>
              <a:buNone/>
            </a:pPr>
            <a:endParaRPr lang="en-US" sz="1600" dirty="0">
              <a:latin typeface="Times New Roman"/>
              <a:ea typeface="Times New Roman"/>
              <a:cs typeface="Times New Roman"/>
              <a:sym typeface="Times New Roman"/>
            </a:endParaRPr>
          </a:p>
          <a:p>
            <a:pPr marL="0" indent="0">
              <a:buSzPct val="100000"/>
              <a:buFont typeface="Arial" panose="020B0604020202020204" pitchFamily="34" charset="0"/>
              <a:buNone/>
            </a:pPr>
            <a:r>
              <a:rPr lang="en-US" sz="2600" b="1" dirty="0">
                <a:latin typeface="Times New Roman"/>
                <a:ea typeface="Times New Roman"/>
                <a:cs typeface="Times New Roman"/>
                <a:sym typeface="Times New Roman"/>
              </a:rPr>
              <a:t>*Design spectral acceleration </a:t>
            </a:r>
            <a:r>
              <a:rPr lang="en-US" sz="2600" b="1" dirty="0" smtClean="0">
                <a:latin typeface="Times New Roman"/>
                <a:ea typeface="Times New Roman"/>
                <a:cs typeface="Times New Roman"/>
                <a:sym typeface="Times New Roman"/>
              </a:rPr>
              <a:t>(</a:t>
            </a:r>
            <a:r>
              <a:rPr lang="en-US" sz="2200" dirty="0" smtClean="0">
                <a:latin typeface="Times New Roman"/>
                <a:ea typeface="Times New Roman"/>
                <a:cs typeface="Times New Roman"/>
                <a:sym typeface="Times New Roman"/>
              </a:rPr>
              <a:t>SDS </a:t>
            </a:r>
            <a:r>
              <a:rPr lang="en-US" sz="2200" dirty="0">
                <a:latin typeface="Times New Roman"/>
                <a:ea typeface="Times New Roman"/>
                <a:cs typeface="Times New Roman"/>
                <a:sym typeface="Times New Roman"/>
              </a:rPr>
              <a:t>&amp; </a:t>
            </a:r>
            <a:r>
              <a:rPr lang="en-US" sz="2200" dirty="0" smtClean="0">
                <a:latin typeface="Times New Roman"/>
                <a:ea typeface="Times New Roman"/>
                <a:cs typeface="Times New Roman"/>
                <a:sym typeface="Times New Roman"/>
              </a:rPr>
              <a:t>SD1)</a:t>
            </a:r>
            <a:endParaRPr lang="en-US" sz="2200" dirty="0">
              <a:latin typeface="Times New Roman"/>
              <a:ea typeface="Times New Roman"/>
              <a:cs typeface="Times New Roman"/>
              <a:sym typeface="Times New Roman"/>
            </a:endParaRPr>
          </a:p>
          <a:p>
            <a:pPr marL="1463040" lvl="5" indent="0">
              <a:spcBef>
                <a:spcPts val="1000"/>
              </a:spcBef>
              <a:buSzPct val="100000"/>
              <a:buFont typeface="Arial" panose="020B0604020202020204" pitchFamily="34" charset="0"/>
              <a:buNone/>
            </a:pPr>
            <a:r>
              <a:rPr lang="en-US" sz="2200" dirty="0">
                <a:latin typeface="Times New Roman"/>
                <a:ea typeface="Times New Roman"/>
                <a:cs typeface="Times New Roman"/>
                <a:sym typeface="Times New Roman"/>
              </a:rPr>
              <a:t>SD</a:t>
            </a:r>
            <a:r>
              <a:rPr lang="en-US" sz="1500" dirty="0">
                <a:latin typeface="Times New Roman"/>
                <a:ea typeface="Times New Roman"/>
                <a:cs typeface="Times New Roman"/>
                <a:sym typeface="Times New Roman"/>
              </a:rPr>
              <a:t>S</a:t>
            </a:r>
            <a:r>
              <a:rPr lang="en-US" sz="2200" dirty="0">
                <a:latin typeface="Times New Roman"/>
                <a:ea typeface="Times New Roman"/>
                <a:cs typeface="Times New Roman"/>
                <a:sym typeface="Times New Roman"/>
              </a:rPr>
              <a:t> = 2/3 SM</a:t>
            </a:r>
            <a:r>
              <a:rPr lang="en-US" sz="1500" dirty="0">
                <a:latin typeface="Times New Roman"/>
                <a:ea typeface="Times New Roman"/>
                <a:cs typeface="Times New Roman"/>
                <a:sym typeface="Times New Roman"/>
              </a:rPr>
              <a:t>S</a:t>
            </a:r>
            <a:r>
              <a:rPr lang="en-US" sz="2200" dirty="0">
                <a:latin typeface="Times New Roman"/>
                <a:ea typeface="Times New Roman"/>
                <a:cs typeface="Times New Roman"/>
                <a:sym typeface="Times New Roman"/>
              </a:rPr>
              <a:t> = 0.18</a:t>
            </a:r>
            <a:endParaRPr lang="en-US" dirty="0"/>
          </a:p>
          <a:p>
            <a:pPr marL="1463040" lvl="5" indent="0">
              <a:spcBef>
                <a:spcPts val="1000"/>
              </a:spcBef>
              <a:buSzPct val="100000"/>
              <a:buFont typeface="Arial" panose="020B0604020202020204" pitchFamily="34" charset="0"/>
              <a:buNone/>
            </a:pPr>
            <a:r>
              <a:rPr lang="en-US" sz="2200" dirty="0">
                <a:latin typeface="Times New Roman"/>
                <a:ea typeface="Times New Roman"/>
                <a:cs typeface="Times New Roman"/>
                <a:sym typeface="Times New Roman"/>
              </a:rPr>
              <a:t>SD</a:t>
            </a:r>
            <a:r>
              <a:rPr lang="en-US" sz="1500" dirty="0">
                <a:latin typeface="Times New Roman"/>
                <a:ea typeface="Times New Roman"/>
                <a:cs typeface="Times New Roman"/>
                <a:sym typeface="Times New Roman"/>
              </a:rPr>
              <a:t>1</a:t>
            </a:r>
            <a:r>
              <a:rPr lang="en-US" sz="2200" dirty="0">
                <a:latin typeface="Times New Roman"/>
                <a:ea typeface="Times New Roman"/>
                <a:cs typeface="Times New Roman"/>
                <a:sym typeface="Times New Roman"/>
              </a:rPr>
              <a:t> =2/3  SM</a:t>
            </a:r>
            <a:r>
              <a:rPr lang="en-US" sz="1500" dirty="0">
                <a:latin typeface="Times New Roman"/>
                <a:ea typeface="Times New Roman"/>
                <a:cs typeface="Times New Roman"/>
                <a:sym typeface="Times New Roman"/>
              </a:rPr>
              <a:t>1</a:t>
            </a:r>
            <a:r>
              <a:rPr lang="en-US" sz="2200" dirty="0">
                <a:latin typeface="Times New Roman"/>
                <a:ea typeface="Times New Roman"/>
                <a:cs typeface="Times New Roman"/>
                <a:sym typeface="Times New Roman"/>
              </a:rPr>
              <a:t> = 0.0426</a:t>
            </a:r>
            <a:endParaRPr lang="en-US" dirty="0"/>
          </a:p>
          <a:p>
            <a:pPr marL="0" indent="0" rtl="1">
              <a:buSzPct val="100000"/>
              <a:buFont typeface="Arial" panose="020B0604020202020204" pitchFamily="34" charset="0"/>
              <a:buNone/>
            </a:pPr>
            <a:endParaRPr lang="en-US" sz="1600" dirty="0">
              <a:latin typeface="Times New Roman"/>
              <a:ea typeface="Times New Roman"/>
              <a:cs typeface="Times New Roman"/>
              <a:sym typeface="Times New Roman"/>
            </a:endParaRPr>
          </a:p>
          <a:p>
            <a:pPr marL="0" indent="0" rtl="1">
              <a:buSzPct val="100000"/>
              <a:buFont typeface="Arial" panose="020B0604020202020204" pitchFamily="34" charset="0"/>
              <a:buNone/>
            </a:pPr>
            <a:endParaRPr lang="en-US" sz="1600" dirty="0">
              <a:latin typeface="Times New Roman"/>
              <a:ea typeface="Times New Roman"/>
              <a:cs typeface="Times New Roman"/>
              <a:sym typeface="Times New Roman"/>
            </a:endParaRPr>
          </a:p>
          <a:p>
            <a:pPr marL="0" indent="0" rtl="1">
              <a:buSzPct val="100000"/>
              <a:buFont typeface="Arial" panose="020B0604020202020204" pitchFamily="34" charset="0"/>
              <a:buNone/>
            </a:pPr>
            <a:endParaRPr lang="en-US" sz="1600" dirty="0">
              <a:latin typeface="Times New Roman"/>
              <a:ea typeface="Times New Roman"/>
              <a:cs typeface="Times New Roman"/>
              <a:sym typeface="Times New Roman"/>
            </a:endParaRPr>
          </a:p>
          <a:p>
            <a:pPr marL="0" indent="0" rtl="1">
              <a:buSzPct val="100000"/>
              <a:buFont typeface="Arial" panose="020B0604020202020204" pitchFamily="34" charset="0"/>
              <a:buNone/>
            </a:pPr>
            <a:endParaRPr lang="en-US" sz="1600" dirty="0">
              <a:latin typeface="Times New Roman"/>
              <a:ea typeface="Times New Roman"/>
              <a:cs typeface="Times New Roman"/>
              <a:sym typeface="Times New Roman"/>
            </a:endParaRPr>
          </a:p>
          <a:p>
            <a:pPr marL="0" indent="0" rtl="1">
              <a:buSzPct val="100000"/>
              <a:buFont typeface="Arial" panose="020B0604020202020204" pitchFamily="34" charset="0"/>
              <a:buNone/>
            </a:pPr>
            <a:endParaRPr lang="en-US" sz="1600" dirty="0">
              <a:latin typeface="Times New Roman"/>
              <a:ea typeface="Times New Roman"/>
              <a:cs typeface="Times New Roman"/>
              <a:sym typeface="Times New Roman"/>
            </a:endParaRPr>
          </a:p>
          <a:p>
            <a:pPr marL="0" indent="0" rtl="1">
              <a:buSzPct val="100000"/>
              <a:buFont typeface="Arial" panose="020B0604020202020204" pitchFamily="34" charset="0"/>
              <a:buNone/>
            </a:pPr>
            <a:r>
              <a:rPr lang="en-US" sz="1600" dirty="0">
                <a:latin typeface="Times New Roman"/>
                <a:ea typeface="Times New Roman"/>
                <a:cs typeface="Times New Roman"/>
                <a:sym typeface="Times New Roman"/>
              </a:rPr>
              <a:t>                                                                  </a:t>
            </a:r>
            <a:endParaRPr lang="en-US" dirty="0"/>
          </a:p>
          <a:p>
            <a:pPr marL="0" indent="0" rtl="1">
              <a:buSzPct val="100000"/>
              <a:buFont typeface="Arial" panose="020B0604020202020204" pitchFamily="34" charset="0"/>
              <a:buNone/>
            </a:pPr>
            <a:endParaRPr lang="en-US" sz="1600" dirty="0">
              <a:latin typeface="Times New Roman"/>
              <a:ea typeface="Times New Roman"/>
              <a:cs typeface="Times New Roman"/>
              <a:sym typeface="Times New Roman"/>
            </a:endParaRPr>
          </a:p>
        </p:txBody>
      </p:sp>
    </p:spTree>
    <p:extLst>
      <p:ext uri="{BB962C8B-B14F-4D97-AF65-F5344CB8AC3E}">
        <p14:creationId xmlns:p14="http://schemas.microsoft.com/office/powerpoint/2010/main" val="130334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a:extLst>
              <a:ext uri="{FF2B5EF4-FFF2-40B4-BE49-F238E27FC236}">
                <a16:creationId xmlns:a16="http://schemas.microsoft.com/office/drawing/2014/main" id="{6AAA4221-A815-3176-C06F-8895CBD16C0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71252" y="1510546"/>
            <a:ext cx="6341806" cy="4770120"/>
          </a:xfrm>
          <a:prstGeom prst="rect">
            <a:avLst/>
          </a:prstGeom>
          <a:noFill/>
          <a:ln>
            <a:noFill/>
          </a:ln>
        </p:spPr>
      </p:pic>
      <p:sp>
        <p:nvSpPr>
          <p:cNvPr id="3" name="TextBox 2">
            <a:extLst>
              <a:ext uri="{FF2B5EF4-FFF2-40B4-BE49-F238E27FC236}">
                <a16:creationId xmlns:a16="http://schemas.microsoft.com/office/drawing/2014/main" id="{978E08F0-6B1B-A1F6-00A7-05F5826C508A}"/>
              </a:ext>
            </a:extLst>
          </p:cNvPr>
          <p:cNvSpPr txBox="1"/>
          <p:nvPr/>
        </p:nvSpPr>
        <p:spPr>
          <a:xfrm>
            <a:off x="2989006" y="577334"/>
            <a:ext cx="4621162" cy="707886"/>
          </a:xfrm>
          <a:prstGeom prst="rect">
            <a:avLst/>
          </a:prstGeom>
          <a:noFill/>
        </p:spPr>
        <p:txBody>
          <a:bodyPr wrap="square" rtlCol="0">
            <a:spAutoFit/>
          </a:bodyPr>
          <a:lstStyle/>
          <a:p>
            <a:pPr algn="ctr"/>
            <a:r>
              <a:rPr lang="en-US" sz="4000" dirty="0" err="1"/>
              <a:t>Jabaly’s</a:t>
            </a:r>
            <a:r>
              <a:rPr lang="en-US" sz="4000" dirty="0"/>
              <a:t> Building</a:t>
            </a:r>
          </a:p>
        </p:txBody>
      </p:sp>
    </p:spTree>
    <p:extLst>
      <p:ext uri="{BB962C8B-B14F-4D97-AF65-F5344CB8AC3E}">
        <p14:creationId xmlns:p14="http://schemas.microsoft.com/office/powerpoint/2010/main" val="301793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04;p30">
            <a:extLst>
              <a:ext uri="{FF2B5EF4-FFF2-40B4-BE49-F238E27FC236}">
                <a16:creationId xmlns:a16="http://schemas.microsoft.com/office/drawing/2014/main" id="{E127EB28-D996-A4F3-5F9D-C12AF355F4A9}"/>
              </a:ext>
            </a:extLst>
          </p:cNvPr>
          <p:cNvSpPr txBox="1"/>
          <p:nvPr/>
        </p:nvSpPr>
        <p:spPr>
          <a:xfrm>
            <a:off x="1841501" y="682864"/>
            <a:ext cx="8458199" cy="996434"/>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rgbClr val="FE8637"/>
              </a:buClr>
              <a:buSzPts val="1960"/>
              <a:buFont typeface="Noto Sans Symbols"/>
              <a:buNone/>
            </a:pPr>
            <a:r>
              <a:rPr lang="en-US" sz="2800" b="1" dirty="0">
                <a:solidFill>
                  <a:schemeClr val="dk1"/>
                </a:solidFill>
                <a:latin typeface="Century Gothic"/>
                <a:ea typeface="Century Gothic"/>
                <a:cs typeface="Century Gothic"/>
                <a:sym typeface="Century Gothic"/>
              </a:rPr>
              <a:t>7-</a:t>
            </a:r>
            <a:r>
              <a:rPr lang="en-US" sz="2800" dirty="0">
                <a:solidFill>
                  <a:schemeClr val="dk1"/>
                </a:solidFill>
                <a:latin typeface="Century Gothic"/>
                <a:ea typeface="Century Gothic"/>
                <a:cs typeface="Century Gothic"/>
                <a:sym typeface="Century Gothic"/>
              </a:rPr>
              <a:t> </a:t>
            </a:r>
            <a:r>
              <a:rPr lang="en-US" sz="2800" b="1" dirty="0">
                <a:solidFill>
                  <a:srgbClr val="000000"/>
                </a:solidFill>
                <a:latin typeface="Times New Roman"/>
                <a:ea typeface="Times New Roman"/>
                <a:cs typeface="Times New Roman"/>
                <a:sym typeface="Times New Roman"/>
              </a:rPr>
              <a:t>Type of the lateral forces resisting system:</a:t>
            </a:r>
            <a:endParaRPr dirty="0"/>
          </a:p>
          <a:p>
            <a:pPr marL="0" marR="0" lvl="0" indent="0" algn="l" rtl="0">
              <a:spcBef>
                <a:spcPts val="600"/>
              </a:spcBef>
              <a:spcAft>
                <a:spcPts val="0"/>
              </a:spcAft>
              <a:buClr>
                <a:srgbClr val="FE8637"/>
              </a:buClr>
              <a:buSzPts val="1260"/>
              <a:buFont typeface="Noto Sans Symbols"/>
              <a:buNone/>
            </a:pPr>
            <a:r>
              <a:rPr lang="en-US" sz="1800" b="1" dirty="0">
                <a:solidFill>
                  <a:srgbClr val="000000"/>
                </a:solidFill>
                <a:latin typeface="Times New Roman"/>
                <a:ea typeface="Times New Roman"/>
                <a:cs typeface="Times New Roman"/>
                <a:sym typeface="Times New Roman"/>
              </a:rPr>
              <a:t> </a:t>
            </a:r>
            <a:r>
              <a:rPr lang="en-US" sz="2000" dirty="0">
                <a:solidFill>
                  <a:srgbClr val="000000"/>
                </a:solidFill>
                <a:latin typeface="Times New Roman"/>
                <a:ea typeface="Times New Roman"/>
                <a:cs typeface="Times New Roman"/>
                <a:sym typeface="Times New Roman"/>
              </a:rPr>
              <a:t>building frame system: special shear walls</a:t>
            </a:r>
            <a:endParaRPr dirty="0"/>
          </a:p>
          <a:p>
            <a:pPr marL="0" marR="0" lvl="0" indent="0" algn="l" rtl="0">
              <a:spcBef>
                <a:spcPts val="600"/>
              </a:spcBef>
              <a:spcAft>
                <a:spcPts val="0"/>
              </a:spcAft>
              <a:buClr>
                <a:schemeClr val="accent1"/>
              </a:buClr>
              <a:buSzPts val="3360"/>
              <a:buFont typeface="Noto Sans Symbols"/>
              <a:buNone/>
            </a:pPr>
            <a:endParaRPr sz="4800" dirty="0">
              <a:solidFill>
                <a:schemeClr val="dk1"/>
              </a:solidFill>
              <a:latin typeface="Century Gothic"/>
              <a:ea typeface="Century Gothic"/>
              <a:cs typeface="Century Gothic"/>
              <a:sym typeface="Century Gothic"/>
            </a:endParaRPr>
          </a:p>
          <a:p>
            <a:pPr marL="0" marR="0" lvl="0" indent="0" algn="l" rtl="0">
              <a:spcBef>
                <a:spcPts val="600"/>
              </a:spcBef>
              <a:spcAft>
                <a:spcPts val="0"/>
              </a:spcAft>
              <a:buClr>
                <a:schemeClr val="accent1"/>
              </a:buClr>
              <a:buSzPts val="1260"/>
              <a:buFont typeface="Noto Sans Symbols"/>
              <a:buNone/>
            </a:pPr>
            <a:endParaRPr sz="1800" dirty="0">
              <a:solidFill>
                <a:schemeClr val="dk1"/>
              </a:solidFill>
              <a:latin typeface="Century Gothic"/>
              <a:ea typeface="Century Gothic"/>
              <a:cs typeface="Century Gothic"/>
              <a:sym typeface="Century Gothic"/>
            </a:endParaRPr>
          </a:p>
          <a:p>
            <a:pPr marL="274320" marR="0" lvl="0" indent="-167640" algn="l" rtl="0">
              <a:spcBef>
                <a:spcPts val="600"/>
              </a:spcBef>
              <a:spcAft>
                <a:spcPts val="0"/>
              </a:spcAft>
              <a:buClr>
                <a:schemeClr val="accent1"/>
              </a:buClr>
              <a:buSzPts val="1680"/>
              <a:buFont typeface="Noto Sans Symbols"/>
              <a:buNone/>
            </a:pPr>
            <a:endParaRPr sz="2400" dirty="0">
              <a:solidFill>
                <a:schemeClr val="dk1"/>
              </a:solidFill>
              <a:latin typeface="Century Gothic"/>
              <a:ea typeface="Century Gothic"/>
              <a:cs typeface="Century Gothic"/>
              <a:sym typeface="Century Gothic"/>
            </a:endParaRPr>
          </a:p>
        </p:txBody>
      </p:sp>
      <p:sp>
        <p:nvSpPr>
          <p:cNvPr id="3" name="Google Shape;405;p30">
            <a:extLst>
              <a:ext uri="{FF2B5EF4-FFF2-40B4-BE49-F238E27FC236}">
                <a16:creationId xmlns:a16="http://schemas.microsoft.com/office/drawing/2014/main" id="{2DD78133-0D4B-358E-6340-93A7AF9547BB}"/>
              </a:ext>
            </a:extLst>
          </p:cNvPr>
          <p:cNvSpPr/>
          <p:nvPr/>
        </p:nvSpPr>
        <p:spPr>
          <a:xfrm>
            <a:off x="3371652" y="131195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4" name="Google Shape;406;p30">
            <a:extLst>
              <a:ext uri="{FF2B5EF4-FFF2-40B4-BE49-F238E27FC236}">
                <a16:creationId xmlns:a16="http://schemas.microsoft.com/office/drawing/2014/main" id="{E7DDD8FA-34B2-079F-E5A3-A30B05BB5E7F}"/>
              </a:ext>
            </a:extLst>
          </p:cNvPr>
          <p:cNvSpPr txBox="1"/>
          <p:nvPr/>
        </p:nvSpPr>
        <p:spPr>
          <a:xfrm>
            <a:off x="1841500" y="5275590"/>
            <a:ext cx="4686299"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dirty="0">
                <a:solidFill>
                  <a:schemeClr val="dk1"/>
                </a:solidFill>
                <a:latin typeface="Century Gothic"/>
                <a:ea typeface="Century Gothic"/>
                <a:cs typeface="Century Gothic"/>
                <a:sym typeface="Century Gothic"/>
              </a:rPr>
              <a:t>Response modification factor= 5 </a:t>
            </a:r>
            <a:endParaRPr dirty="0"/>
          </a:p>
          <a:p>
            <a:pPr marL="0" marR="0" lvl="0" indent="0" algn="l" rtl="0">
              <a:spcBef>
                <a:spcPts val="0"/>
              </a:spcBef>
              <a:spcAft>
                <a:spcPts val="0"/>
              </a:spcAft>
              <a:buNone/>
            </a:pPr>
            <a:r>
              <a:rPr lang="en-US" sz="2000" dirty="0">
                <a:solidFill>
                  <a:schemeClr val="dk1"/>
                </a:solidFill>
                <a:latin typeface="Century Gothic"/>
                <a:ea typeface="Century Gothic"/>
                <a:cs typeface="Century Gothic"/>
                <a:sym typeface="Century Gothic"/>
              </a:rPr>
              <a:t>Overstrength factor Ω = 2.5</a:t>
            </a:r>
            <a:endParaRPr dirty="0"/>
          </a:p>
          <a:p>
            <a:pPr marL="0" marR="0" lvl="0" indent="0" algn="l" rtl="0">
              <a:spcBef>
                <a:spcPts val="0"/>
              </a:spcBef>
              <a:spcAft>
                <a:spcPts val="0"/>
              </a:spcAft>
              <a:buNone/>
            </a:pPr>
            <a:r>
              <a:rPr lang="en-US" sz="2000" dirty="0">
                <a:solidFill>
                  <a:schemeClr val="dk1"/>
                </a:solidFill>
                <a:latin typeface="Century Gothic"/>
                <a:ea typeface="Century Gothic"/>
                <a:cs typeface="Century Gothic"/>
                <a:sym typeface="Century Gothic"/>
              </a:rPr>
              <a:t>Deflection Amplification Factor = 4.5  </a:t>
            </a:r>
            <a:endParaRPr sz="2000" dirty="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en-US" sz="2000" dirty="0">
                <a:solidFill>
                  <a:schemeClr val="dk1"/>
                </a:solidFill>
                <a:latin typeface="Century Gothic"/>
                <a:ea typeface="Century Gothic"/>
                <a:cs typeface="Century Gothic"/>
                <a:sym typeface="Century Gothic"/>
              </a:rPr>
              <a:t> </a:t>
            </a:r>
            <a:endParaRPr dirty="0"/>
          </a:p>
        </p:txBody>
      </p:sp>
      <p:pic>
        <p:nvPicPr>
          <p:cNvPr id="7" name="Picture 6">
            <a:extLst>
              <a:ext uri="{FF2B5EF4-FFF2-40B4-BE49-F238E27FC236}">
                <a16:creationId xmlns:a16="http://schemas.microsoft.com/office/drawing/2014/main" id="{293A3B8B-1FAB-4F37-CA8C-DD4854172575}"/>
              </a:ext>
            </a:extLst>
          </p:cNvPr>
          <p:cNvPicPr>
            <a:picLocks noChangeAspect="1"/>
          </p:cNvPicPr>
          <p:nvPr/>
        </p:nvPicPr>
        <p:blipFill>
          <a:blip r:embed="rId2"/>
          <a:stretch>
            <a:fillRect/>
          </a:stretch>
        </p:blipFill>
        <p:spPr>
          <a:xfrm>
            <a:off x="1841499" y="2333177"/>
            <a:ext cx="7420487" cy="1093839"/>
          </a:xfrm>
          <a:prstGeom prst="rect">
            <a:avLst/>
          </a:prstGeom>
        </p:spPr>
      </p:pic>
      <p:pic>
        <p:nvPicPr>
          <p:cNvPr id="9" name="Picture 8">
            <a:extLst>
              <a:ext uri="{FF2B5EF4-FFF2-40B4-BE49-F238E27FC236}">
                <a16:creationId xmlns:a16="http://schemas.microsoft.com/office/drawing/2014/main" id="{ED520919-4389-FC1C-9693-423A9991BD7D}"/>
              </a:ext>
            </a:extLst>
          </p:cNvPr>
          <p:cNvPicPr>
            <a:picLocks noChangeAspect="1"/>
          </p:cNvPicPr>
          <p:nvPr/>
        </p:nvPicPr>
        <p:blipFill>
          <a:blip r:embed="rId3"/>
          <a:stretch>
            <a:fillRect/>
          </a:stretch>
        </p:blipFill>
        <p:spPr>
          <a:xfrm>
            <a:off x="1841499" y="3429000"/>
            <a:ext cx="7420488" cy="1673942"/>
          </a:xfrm>
          <a:prstGeom prst="rect">
            <a:avLst/>
          </a:prstGeom>
        </p:spPr>
      </p:pic>
    </p:spTree>
    <p:extLst>
      <p:ext uri="{BB962C8B-B14F-4D97-AF65-F5344CB8AC3E}">
        <p14:creationId xmlns:p14="http://schemas.microsoft.com/office/powerpoint/2010/main" val="2857890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12;p31">
            <a:extLst>
              <a:ext uri="{FF2B5EF4-FFF2-40B4-BE49-F238E27FC236}">
                <a16:creationId xmlns:a16="http://schemas.microsoft.com/office/drawing/2014/main" id="{7B67AB95-C035-91E9-8FF1-8930BCAF2803}"/>
              </a:ext>
            </a:extLst>
          </p:cNvPr>
          <p:cNvSpPr/>
          <p:nvPr/>
        </p:nvSpPr>
        <p:spPr>
          <a:xfrm>
            <a:off x="2896792" y="1306832"/>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3" name="Google Shape;413;p31">
            <a:extLst>
              <a:ext uri="{FF2B5EF4-FFF2-40B4-BE49-F238E27FC236}">
                <a16:creationId xmlns:a16="http://schemas.microsoft.com/office/drawing/2014/main" id="{8521713F-AD3E-3A91-01C4-680FB7C52A67}"/>
              </a:ext>
            </a:extLst>
          </p:cNvPr>
          <p:cNvSpPr txBox="1">
            <a:spLocks/>
          </p:cNvSpPr>
          <p:nvPr/>
        </p:nvSpPr>
        <p:spPr>
          <a:xfrm>
            <a:off x="2486594" y="592005"/>
            <a:ext cx="8229600" cy="2417440"/>
          </a:xfrm>
          <a:prstGeom prst="rect">
            <a:avLst/>
          </a:prstGeom>
          <a:noFill/>
          <a:ln>
            <a:noFill/>
          </a:ln>
        </p:spPr>
        <p:txBody>
          <a:bodyPr spcFirstLastPara="1" wrap="square" lIns="91425" tIns="45700" rIns="91425" bIns="45700" anchor="t" anchorCtr="0">
            <a:normAutofit lnSpcReduction="1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Font typeface="Arial" panose="020B0604020202020204" pitchFamily="34" charset="0"/>
              <a:buNone/>
            </a:pPr>
            <a:r>
              <a:rPr lang="en-US" sz="2800" b="1" dirty="0"/>
              <a:t>8-</a:t>
            </a:r>
            <a:r>
              <a:rPr lang="en-US" sz="2800" dirty="0"/>
              <a:t> </a:t>
            </a:r>
            <a:r>
              <a:rPr lang="en-US" sz="2800" b="1" dirty="0">
                <a:latin typeface="Times New Roman"/>
                <a:ea typeface="Times New Roman"/>
                <a:cs typeface="Times New Roman"/>
                <a:sym typeface="Times New Roman"/>
              </a:rPr>
              <a:t>Seismic Base Shear</a:t>
            </a:r>
            <a:endParaRPr lang="en-US" sz="3200" dirty="0">
              <a:latin typeface="Times New Roman"/>
              <a:ea typeface="Times New Roman"/>
              <a:cs typeface="Times New Roman"/>
              <a:sym typeface="Times New Roman"/>
            </a:endParaRPr>
          </a:p>
          <a:p>
            <a:pPr marL="0" indent="0" algn="r">
              <a:buSzPts val="1800"/>
              <a:buFont typeface="Arial" panose="020B0604020202020204" pitchFamily="34" charset="0"/>
              <a:buNone/>
            </a:pPr>
            <a:endParaRPr lang="en-US" dirty="0">
              <a:latin typeface="Times New Roman"/>
              <a:ea typeface="Times New Roman"/>
              <a:cs typeface="Times New Roman"/>
              <a:sym typeface="Times New Roman"/>
            </a:endParaRPr>
          </a:p>
          <a:p>
            <a:pPr marL="0" indent="0">
              <a:buSzPts val="2000"/>
              <a:buFont typeface="Arial" panose="020B0604020202020204" pitchFamily="34" charset="0"/>
              <a:buNone/>
            </a:pPr>
            <a:r>
              <a:rPr lang="en-US" dirty="0">
                <a:latin typeface="Times New Roman"/>
                <a:ea typeface="Times New Roman"/>
                <a:cs typeface="Times New Roman"/>
                <a:sym typeface="Times New Roman"/>
              </a:rPr>
              <a:t> V = Cs W</a:t>
            </a:r>
            <a:endParaRPr lang="en-US" dirty="0"/>
          </a:p>
          <a:p>
            <a:pPr marL="0" indent="0">
              <a:buSzPts val="2000"/>
              <a:buFont typeface="Arial" panose="020B0604020202020204" pitchFamily="34" charset="0"/>
              <a:buNone/>
            </a:pPr>
            <a:r>
              <a:rPr lang="en-US" dirty="0">
                <a:latin typeface="Times New Roman"/>
                <a:ea typeface="Times New Roman"/>
                <a:cs typeface="Times New Roman"/>
                <a:sym typeface="Times New Roman"/>
              </a:rPr>
              <a:t> Cs= 0.011 </a:t>
            </a:r>
            <a:endParaRPr lang="en-US" dirty="0"/>
          </a:p>
          <a:p>
            <a:pPr marL="0" indent="0">
              <a:buSzPts val="2000"/>
              <a:buFont typeface="Arial" panose="020B0604020202020204" pitchFamily="34" charset="0"/>
              <a:buNone/>
            </a:pPr>
            <a:r>
              <a:rPr lang="en-US" dirty="0">
                <a:solidFill>
                  <a:srgbClr val="000000"/>
                </a:solidFill>
                <a:latin typeface="Times New Roman"/>
                <a:ea typeface="Times New Roman"/>
                <a:cs typeface="Times New Roman"/>
                <a:sym typeface="Times New Roman"/>
              </a:rPr>
              <a:t> W= D+SD+0.25SL</a:t>
            </a:r>
            <a:endParaRPr lang="en-US" dirty="0">
              <a:latin typeface="Times New Roman"/>
              <a:ea typeface="Times New Roman"/>
              <a:cs typeface="Times New Roman"/>
              <a:sym typeface="Times New Roman"/>
            </a:endParaRPr>
          </a:p>
          <a:p>
            <a:pPr marL="0" indent="0" algn="r">
              <a:buSzPts val="1600"/>
              <a:buFont typeface="Arial" panose="020B0604020202020204" pitchFamily="34" charset="0"/>
              <a:buNone/>
            </a:pPr>
            <a:endParaRPr lang="en-US" sz="1600" dirty="0">
              <a:latin typeface="Times New Roman"/>
              <a:ea typeface="Times New Roman"/>
              <a:cs typeface="Times New Roman"/>
              <a:sym typeface="Times New Roman"/>
            </a:endParaRPr>
          </a:p>
          <a:p>
            <a:pPr marL="0" indent="0" algn="r">
              <a:buSzPts val="1600"/>
              <a:buFont typeface="Arial" panose="020B0604020202020204" pitchFamily="34" charset="0"/>
              <a:buNone/>
            </a:pPr>
            <a:endParaRPr lang="en-US" sz="1600" dirty="0">
              <a:latin typeface="Times New Roman"/>
              <a:ea typeface="Times New Roman"/>
              <a:cs typeface="Times New Roman"/>
              <a:sym typeface="Times New Roman"/>
            </a:endParaRPr>
          </a:p>
          <a:p>
            <a:pPr marL="0" indent="0" algn="r">
              <a:buSzPts val="1600"/>
              <a:buFont typeface="Arial" panose="020B0604020202020204" pitchFamily="34" charset="0"/>
              <a:buNone/>
            </a:pPr>
            <a:endParaRPr lang="en-US" sz="1600" dirty="0">
              <a:latin typeface="Times New Roman"/>
              <a:ea typeface="Times New Roman"/>
              <a:cs typeface="Times New Roman"/>
              <a:sym typeface="Times New Roman"/>
            </a:endParaRPr>
          </a:p>
        </p:txBody>
      </p:sp>
    </p:spTree>
    <p:extLst>
      <p:ext uri="{BB962C8B-B14F-4D97-AF65-F5344CB8AC3E}">
        <p14:creationId xmlns:p14="http://schemas.microsoft.com/office/powerpoint/2010/main" val="590218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18;p32">
            <a:extLst>
              <a:ext uri="{FF2B5EF4-FFF2-40B4-BE49-F238E27FC236}">
                <a16:creationId xmlns:a16="http://schemas.microsoft.com/office/drawing/2014/main" id="{7CAD474B-954A-3DDB-BDDF-AB73266DF5AC}"/>
              </a:ext>
            </a:extLst>
          </p:cNvPr>
          <p:cNvSpPr/>
          <p:nvPr/>
        </p:nvSpPr>
        <p:spPr>
          <a:xfrm>
            <a:off x="539552" y="126876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3" name="Google Shape;419;p32">
            <a:extLst>
              <a:ext uri="{FF2B5EF4-FFF2-40B4-BE49-F238E27FC236}">
                <a16:creationId xmlns:a16="http://schemas.microsoft.com/office/drawing/2014/main" id="{43C02C77-4122-450A-055E-267549D64362}"/>
              </a:ext>
            </a:extLst>
          </p:cNvPr>
          <p:cNvSpPr txBox="1"/>
          <p:nvPr/>
        </p:nvSpPr>
        <p:spPr>
          <a:xfrm>
            <a:off x="1906170" y="300347"/>
            <a:ext cx="8001000" cy="1031501"/>
          </a:xfrm>
          <a:prstGeom prst="rect">
            <a:avLst/>
          </a:prstGeom>
          <a:noFill/>
          <a:ln w="9525" cap="rnd" cmpd="sng">
            <a:solidFill>
              <a:schemeClr val="lt1"/>
            </a:solidFill>
            <a:prstDash val="solid"/>
            <a:round/>
            <a:headEnd type="none" w="sm" len="sm"/>
            <a:tailEnd type="none" w="sm" len="sm"/>
          </a:ln>
        </p:spPr>
        <p:txBody>
          <a:bodyPr spcFirstLastPara="1" wrap="square" lIns="0" tIns="0" rIns="0" bIns="0" anchor="t" anchorCtr="0">
            <a:spAutoFit/>
          </a:bodyPr>
          <a:lstStyle/>
          <a:p>
            <a:pPr marL="0" marR="0" lvl="0" indent="0" algn="l" rtl="0">
              <a:lnSpc>
                <a:spcPct val="266666"/>
              </a:lnSpc>
              <a:spcBef>
                <a:spcPts val="0"/>
              </a:spcBef>
              <a:spcAft>
                <a:spcPts val="0"/>
              </a:spcAft>
              <a:buNone/>
            </a:pPr>
            <a:r>
              <a:rPr lang="en-US" sz="3600" b="1">
                <a:solidFill>
                  <a:srgbClr val="AB0D0B"/>
                </a:solidFill>
                <a:latin typeface="Times New Roman"/>
                <a:ea typeface="Times New Roman"/>
                <a:cs typeface="Times New Roman"/>
                <a:sym typeface="Times New Roman"/>
              </a:rPr>
              <a:t>CHAPTER 2: </a:t>
            </a:r>
            <a:r>
              <a:rPr lang="en-US" sz="3600" b="1">
                <a:solidFill>
                  <a:srgbClr val="000000"/>
                </a:solidFill>
                <a:latin typeface="Times New Roman"/>
                <a:ea typeface="Times New Roman"/>
                <a:cs typeface="Times New Roman"/>
                <a:sym typeface="Times New Roman"/>
              </a:rPr>
              <a:t>Preliminary Design.</a:t>
            </a:r>
            <a:endParaRPr/>
          </a:p>
        </p:txBody>
      </p:sp>
      <p:sp>
        <p:nvSpPr>
          <p:cNvPr id="4" name="Google Shape;420;p32">
            <a:extLst>
              <a:ext uri="{FF2B5EF4-FFF2-40B4-BE49-F238E27FC236}">
                <a16:creationId xmlns:a16="http://schemas.microsoft.com/office/drawing/2014/main" id="{2F42F675-38F9-DDA7-E94E-FA5C495AD5A8}"/>
              </a:ext>
            </a:extLst>
          </p:cNvPr>
          <p:cNvSpPr txBox="1"/>
          <p:nvPr/>
        </p:nvSpPr>
        <p:spPr>
          <a:xfrm>
            <a:off x="2846915" y="1839514"/>
            <a:ext cx="4732054" cy="569578"/>
          </a:xfrm>
          <a:prstGeom prst="rect">
            <a:avLst/>
          </a:prstGeom>
          <a:solidFill>
            <a:srgbClr val="999999"/>
          </a:solidFill>
          <a:ln w="9525" cap="rnd"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l" rtl="0">
              <a:lnSpc>
                <a:spcPct val="129964"/>
              </a:lnSpc>
              <a:spcBef>
                <a:spcPts val="0"/>
              </a:spcBef>
              <a:spcAft>
                <a:spcPts val="0"/>
              </a:spcAft>
              <a:buNone/>
            </a:pPr>
            <a:r>
              <a:rPr lang="en-US" sz="2800">
                <a:solidFill>
                  <a:srgbClr val="000000"/>
                </a:solidFill>
                <a:latin typeface="Times New Roman"/>
                <a:ea typeface="Times New Roman"/>
                <a:cs typeface="Times New Roman"/>
                <a:sym typeface="Times New Roman"/>
              </a:rPr>
              <a:t> 1) Slab structural system.</a:t>
            </a:r>
            <a:endParaRPr/>
          </a:p>
        </p:txBody>
      </p:sp>
      <p:sp>
        <p:nvSpPr>
          <p:cNvPr id="5" name="Google Shape;421;p32">
            <a:extLst>
              <a:ext uri="{FF2B5EF4-FFF2-40B4-BE49-F238E27FC236}">
                <a16:creationId xmlns:a16="http://schemas.microsoft.com/office/drawing/2014/main" id="{71C54E71-C976-4008-6139-9B011660013E}"/>
              </a:ext>
            </a:extLst>
          </p:cNvPr>
          <p:cNvSpPr txBox="1"/>
          <p:nvPr/>
        </p:nvSpPr>
        <p:spPr>
          <a:xfrm>
            <a:off x="2853455" y="2891493"/>
            <a:ext cx="5200299" cy="560153"/>
          </a:xfrm>
          <a:prstGeom prst="rect">
            <a:avLst/>
          </a:prstGeom>
          <a:solidFill>
            <a:srgbClr val="999999"/>
          </a:solidFill>
          <a:ln w="9525" cap="rnd"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lnSpc>
                <a:spcPct val="129964"/>
              </a:lnSpc>
              <a:spcBef>
                <a:spcPts val="0"/>
              </a:spcBef>
              <a:spcAft>
                <a:spcPts val="0"/>
              </a:spcAft>
              <a:buNone/>
            </a:pPr>
            <a:r>
              <a:rPr lang="en-US" sz="2800" dirty="0">
                <a:solidFill>
                  <a:srgbClr val="000000"/>
                </a:solidFill>
                <a:latin typeface="Times New Roman"/>
                <a:ea typeface="Times New Roman"/>
                <a:cs typeface="Times New Roman"/>
                <a:sym typeface="Times New Roman"/>
              </a:rPr>
              <a:t>2)Preliminary slab thickness.</a:t>
            </a:r>
            <a:endParaRPr dirty="0"/>
          </a:p>
        </p:txBody>
      </p:sp>
      <p:sp>
        <p:nvSpPr>
          <p:cNvPr id="6" name="Google Shape;422;p32">
            <a:extLst>
              <a:ext uri="{FF2B5EF4-FFF2-40B4-BE49-F238E27FC236}">
                <a16:creationId xmlns:a16="http://schemas.microsoft.com/office/drawing/2014/main" id="{4C9C2141-36F9-3EEB-D53C-DFA960214392}"/>
              </a:ext>
            </a:extLst>
          </p:cNvPr>
          <p:cNvSpPr txBox="1"/>
          <p:nvPr/>
        </p:nvSpPr>
        <p:spPr>
          <a:xfrm>
            <a:off x="2846914" y="4788821"/>
            <a:ext cx="7607140" cy="560153"/>
          </a:xfrm>
          <a:prstGeom prst="rect">
            <a:avLst/>
          </a:prstGeom>
          <a:solidFill>
            <a:srgbClr val="999999"/>
          </a:solidFill>
          <a:ln w="9525" cap="rnd"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lnSpc>
                <a:spcPct val="129964"/>
              </a:lnSpc>
              <a:spcBef>
                <a:spcPts val="0"/>
              </a:spcBef>
              <a:spcAft>
                <a:spcPts val="0"/>
              </a:spcAft>
              <a:buNone/>
            </a:pPr>
            <a:r>
              <a:rPr lang="en-US" sz="2800">
                <a:solidFill>
                  <a:srgbClr val="000000"/>
                </a:solidFill>
                <a:latin typeface="Times New Roman"/>
                <a:ea typeface="Times New Roman"/>
                <a:cs typeface="Times New Roman"/>
                <a:sym typeface="Times New Roman"/>
              </a:rPr>
              <a:t>4)Preliminary dimensions of columns and walls.</a:t>
            </a:r>
            <a:endParaRPr/>
          </a:p>
        </p:txBody>
      </p:sp>
      <p:sp>
        <p:nvSpPr>
          <p:cNvPr id="7" name="Google Shape;423;p32">
            <a:extLst>
              <a:ext uri="{FF2B5EF4-FFF2-40B4-BE49-F238E27FC236}">
                <a16:creationId xmlns:a16="http://schemas.microsoft.com/office/drawing/2014/main" id="{CF78019F-93D4-84D2-538B-BC2609055A1F}"/>
              </a:ext>
            </a:extLst>
          </p:cNvPr>
          <p:cNvSpPr txBox="1"/>
          <p:nvPr/>
        </p:nvSpPr>
        <p:spPr>
          <a:xfrm>
            <a:off x="2846915" y="3879294"/>
            <a:ext cx="6833416" cy="578406"/>
          </a:xfrm>
          <a:prstGeom prst="rect">
            <a:avLst/>
          </a:prstGeom>
          <a:solidFill>
            <a:srgbClr val="999999"/>
          </a:solidFill>
          <a:ln w="9525" cap="rnd"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l" rtl="0">
              <a:lnSpc>
                <a:spcPct val="129964"/>
              </a:lnSpc>
              <a:spcBef>
                <a:spcPts val="0"/>
              </a:spcBef>
              <a:spcAft>
                <a:spcPts val="0"/>
              </a:spcAft>
              <a:buNone/>
            </a:pPr>
            <a:r>
              <a:rPr lang="en-US" sz="2800">
                <a:solidFill>
                  <a:srgbClr val="000000"/>
                </a:solidFill>
                <a:latin typeface="Times New Roman"/>
                <a:ea typeface="Times New Roman"/>
                <a:cs typeface="Times New Roman"/>
                <a:sym typeface="Times New Roman"/>
              </a:rPr>
              <a:t>  3)Preliminary dimensions of Beams .</a:t>
            </a:r>
            <a:endParaRPr/>
          </a:p>
        </p:txBody>
      </p:sp>
    </p:spTree>
    <p:extLst>
      <p:ext uri="{BB962C8B-B14F-4D97-AF65-F5344CB8AC3E}">
        <p14:creationId xmlns:p14="http://schemas.microsoft.com/office/powerpoint/2010/main" val="35163297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28;p33">
            <a:extLst>
              <a:ext uri="{FF2B5EF4-FFF2-40B4-BE49-F238E27FC236}">
                <a16:creationId xmlns:a16="http://schemas.microsoft.com/office/drawing/2014/main" id="{F580E41E-974F-A119-70F5-7ACF6791CE5A}"/>
              </a:ext>
            </a:extLst>
          </p:cNvPr>
          <p:cNvSpPr txBox="1">
            <a:spLocks/>
          </p:cNvSpPr>
          <p:nvPr/>
        </p:nvSpPr>
        <p:spPr>
          <a:xfrm>
            <a:off x="1772557" y="763815"/>
            <a:ext cx="7467600" cy="461665"/>
          </a:xfrm>
          <a:prstGeom prst="rect">
            <a:avLst/>
          </a:prstGeom>
          <a:noFill/>
          <a:ln w="9525" cap="rnd" cmpd="sng">
            <a:solidFill>
              <a:schemeClr val="lt1"/>
            </a:solidFill>
            <a:prstDash val="solid"/>
            <a:round/>
            <a:headEnd type="none" w="sm" len="sm"/>
            <a:tailEnd type="none" w="sm" len="sm"/>
          </a:ln>
        </p:spPr>
        <p:txBody>
          <a:bodyPr spcFirstLastPara="1" wrap="square" lIns="0" tIns="0" rIns="0" bIns="0" anchor="t" anchorCtr="0">
            <a:sp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lnSpc>
                <a:spcPct val="113718"/>
              </a:lnSpc>
              <a:spcBef>
                <a:spcPts val="0"/>
              </a:spcBef>
              <a:buClr>
                <a:srgbClr val="000000"/>
              </a:buClr>
              <a:buSzPts val="3200"/>
              <a:buFont typeface="Times New Roman"/>
              <a:buNone/>
            </a:pPr>
            <a:r>
              <a:rPr lang="en-US" sz="3200" b="1">
                <a:solidFill>
                  <a:srgbClr val="000000"/>
                </a:solidFill>
                <a:latin typeface="Times New Roman"/>
                <a:ea typeface="Times New Roman"/>
                <a:cs typeface="Times New Roman"/>
                <a:sym typeface="Times New Roman"/>
              </a:rPr>
              <a:t> General Notes about dimension</a:t>
            </a:r>
            <a:endParaRPr lang="en-US"/>
          </a:p>
        </p:txBody>
      </p:sp>
      <p:sp>
        <p:nvSpPr>
          <p:cNvPr id="3" name="Google Shape;429;p33">
            <a:extLst>
              <a:ext uri="{FF2B5EF4-FFF2-40B4-BE49-F238E27FC236}">
                <a16:creationId xmlns:a16="http://schemas.microsoft.com/office/drawing/2014/main" id="{D921E308-E3E1-4060-026F-35DD4BB383DD}"/>
              </a:ext>
            </a:extLst>
          </p:cNvPr>
          <p:cNvSpPr txBox="1">
            <a:spLocks/>
          </p:cNvSpPr>
          <p:nvPr/>
        </p:nvSpPr>
        <p:spPr>
          <a:xfrm>
            <a:off x="2443129" y="1955814"/>
            <a:ext cx="7924800" cy="1066800"/>
          </a:xfrm>
          <a:prstGeom prst="rect">
            <a:avLst/>
          </a:prstGeom>
          <a:noFill/>
          <a:ln>
            <a:noFill/>
          </a:ln>
        </p:spPr>
        <p:txBody>
          <a:bodyPr spcFirstLastPara="1" wrap="square" lIns="91425" tIns="45700" rIns="91425" bIns="45700" anchor="t" anchorCtr="0">
            <a:normAutofit fontScale="925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Font typeface="Arial" panose="020B0604020202020204" pitchFamily="34" charset="0"/>
              <a:buNone/>
            </a:pPr>
            <a:r>
              <a:rPr lang="en-US" sz="2800" dirty="0">
                <a:latin typeface="Times New Roman"/>
                <a:ea typeface="Times New Roman"/>
                <a:cs typeface="Times New Roman"/>
                <a:sym typeface="Times New Roman"/>
              </a:rPr>
              <a:t>1) The slab structural system used in this building is a          </a:t>
            </a:r>
            <a:r>
              <a:rPr lang="en-US" b="1" dirty="0">
                <a:latin typeface="Times New Roman"/>
                <a:ea typeface="Times New Roman"/>
                <a:cs typeface="Times New Roman"/>
                <a:sym typeface="Times New Roman"/>
              </a:rPr>
              <a:t>one-way&amp;two-way ribbed slab</a:t>
            </a:r>
            <a:r>
              <a:rPr lang="en-US" dirty="0">
                <a:latin typeface="Times New Roman"/>
                <a:ea typeface="Times New Roman"/>
                <a:cs typeface="Times New Roman"/>
                <a:sym typeface="Times New Roman"/>
              </a:rPr>
              <a:t>.</a:t>
            </a:r>
            <a:endParaRPr lang="en-US" dirty="0"/>
          </a:p>
        </p:txBody>
      </p:sp>
      <p:sp>
        <p:nvSpPr>
          <p:cNvPr id="5" name="Google Shape;431;p33">
            <a:extLst>
              <a:ext uri="{FF2B5EF4-FFF2-40B4-BE49-F238E27FC236}">
                <a16:creationId xmlns:a16="http://schemas.microsoft.com/office/drawing/2014/main" id="{E2D18E22-B39F-66AC-16DA-B1F93321DEE8}"/>
              </a:ext>
            </a:extLst>
          </p:cNvPr>
          <p:cNvSpPr/>
          <p:nvPr/>
        </p:nvSpPr>
        <p:spPr>
          <a:xfrm>
            <a:off x="2443129" y="4232962"/>
            <a:ext cx="506901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rgbClr val="000000"/>
                </a:solidFill>
                <a:latin typeface="Times New Roman"/>
                <a:ea typeface="Times New Roman"/>
                <a:cs typeface="Times New Roman"/>
                <a:sym typeface="Times New Roman"/>
              </a:rPr>
              <a:t>3) Use the longest span for calculation  </a:t>
            </a:r>
            <a:endParaRPr sz="2400" dirty="0">
              <a:solidFill>
                <a:schemeClr val="dk1"/>
              </a:solidFill>
              <a:latin typeface="Century Gothic"/>
              <a:ea typeface="Century Gothic"/>
              <a:cs typeface="Century Gothic"/>
              <a:sym typeface="Century Gothic"/>
            </a:endParaRPr>
          </a:p>
        </p:txBody>
      </p:sp>
      <p:sp>
        <p:nvSpPr>
          <p:cNvPr id="6" name="Google Shape;432;p33">
            <a:extLst>
              <a:ext uri="{FF2B5EF4-FFF2-40B4-BE49-F238E27FC236}">
                <a16:creationId xmlns:a16="http://schemas.microsoft.com/office/drawing/2014/main" id="{037B587C-5A0A-0642-ED74-9D8F663B46C8}"/>
              </a:ext>
            </a:extLst>
          </p:cNvPr>
          <p:cNvSpPr/>
          <p:nvPr/>
        </p:nvSpPr>
        <p:spPr>
          <a:xfrm>
            <a:off x="2443129" y="4947528"/>
            <a:ext cx="64770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chemeClr val="dk1"/>
                </a:solidFill>
                <a:latin typeface="Times New Roman"/>
                <a:ea typeface="Times New Roman"/>
                <a:cs typeface="Times New Roman"/>
                <a:sym typeface="Times New Roman"/>
              </a:rPr>
              <a:t>4) For Column dimension, </a:t>
            </a:r>
            <a:endParaRPr dirty="0"/>
          </a:p>
          <a:p>
            <a:pPr marL="0" marR="0" lvl="0" indent="0" algn="l" rtl="0">
              <a:spcBef>
                <a:spcPts val="0"/>
              </a:spcBef>
              <a:spcAft>
                <a:spcPts val="0"/>
              </a:spcAft>
              <a:buNone/>
            </a:pPr>
            <a:r>
              <a:rPr lang="en-US" sz="2400" dirty="0">
                <a:solidFill>
                  <a:schemeClr val="dk1"/>
                </a:solidFill>
                <a:latin typeface="Times New Roman"/>
                <a:ea typeface="Times New Roman"/>
                <a:cs typeface="Times New Roman"/>
                <a:sym typeface="Times New Roman"/>
              </a:rPr>
              <a:t>assuming ρ = 0.0</a:t>
            </a:r>
            <a:r>
              <a:rPr lang="ar-JO" sz="2400" dirty="0">
                <a:solidFill>
                  <a:schemeClr val="dk1"/>
                </a:solidFill>
                <a:latin typeface="Times New Roman"/>
                <a:ea typeface="Times New Roman"/>
                <a:cs typeface="Times New Roman"/>
                <a:sym typeface="Times New Roman"/>
              </a:rPr>
              <a:t>1</a:t>
            </a:r>
            <a:r>
              <a:rPr lang="en-US" sz="2400" dirty="0">
                <a:solidFill>
                  <a:schemeClr val="dk1"/>
                </a:solidFill>
                <a:latin typeface="Times New Roman"/>
                <a:ea typeface="Times New Roman"/>
                <a:cs typeface="Times New Roman"/>
                <a:sym typeface="Times New Roman"/>
              </a:rPr>
              <a:t> → A</a:t>
            </a:r>
            <a:r>
              <a:rPr lang="en-US" sz="2400" baseline="-25000" dirty="0">
                <a:solidFill>
                  <a:schemeClr val="dk1"/>
                </a:solidFill>
                <a:latin typeface="Times New Roman"/>
                <a:ea typeface="Times New Roman"/>
                <a:cs typeface="Times New Roman"/>
                <a:sym typeface="Times New Roman"/>
              </a:rPr>
              <a:t>s</a:t>
            </a:r>
            <a:r>
              <a:rPr lang="en-US" sz="2400" dirty="0">
                <a:solidFill>
                  <a:schemeClr val="dk1"/>
                </a:solidFill>
                <a:latin typeface="Times New Roman"/>
                <a:ea typeface="Times New Roman"/>
                <a:cs typeface="Times New Roman"/>
                <a:sym typeface="Times New Roman"/>
              </a:rPr>
              <a:t> = 0.0</a:t>
            </a:r>
            <a:r>
              <a:rPr lang="ar-JO" sz="2400" dirty="0">
                <a:solidFill>
                  <a:schemeClr val="dk1"/>
                </a:solidFill>
                <a:latin typeface="Times New Roman"/>
                <a:ea typeface="Times New Roman"/>
                <a:cs typeface="Times New Roman"/>
                <a:sym typeface="Times New Roman"/>
              </a:rPr>
              <a:t>1</a:t>
            </a:r>
            <a:r>
              <a:rPr lang="en-US" sz="2400" dirty="0">
                <a:solidFill>
                  <a:schemeClr val="dk1"/>
                </a:solidFill>
                <a:latin typeface="Times New Roman"/>
                <a:ea typeface="Times New Roman"/>
                <a:cs typeface="Times New Roman"/>
                <a:sym typeface="Times New Roman"/>
              </a:rPr>
              <a:t> A</a:t>
            </a:r>
            <a:r>
              <a:rPr lang="en-US" sz="2400" baseline="-25000" dirty="0">
                <a:solidFill>
                  <a:schemeClr val="dk1"/>
                </a:solidFill>
                <a:latin typeface="Times New Roman"/>
                <a:ea typeface="Times New Roman"/>
                <a:cs typeface="Times New Roman"/>
                <a:sym typeface="Times New Roman"/>
              </a:rPr>
              <a:t>g</a:t>
            </a:r>
            <a:endParaRPr sz="2400" dirty="0">
              <a:solidFill>
                <a:schemeClr val="dk1"/>
              </a:solidFill>
              <a:latin typeface="Times New Roman"/>
              <a:ea typeface="Times New Roman"/>
              <a:cs typeface="Times New Roman"/>
              <a:sym typeface="Times New Roman"/>
            </a:endParaRPr>
          </a:p>
        </p:txBody>
      </p:sp>
      <p:sp>
        <p:nvSpPr>
          <p:cNvPr id="7" name="Google Shape;433;p33">
            <a:extLst>
              <a:ext uri="{FF2B5EF4-FFF2-40B4-BE49-F238E27FC236}">
                <a16:creationId xmlns:a16="http://schemas.microsoft.com/office/drawing/2014/main" id="{B2BF0672-8BD2-F18C-FC91-7C9F0942D4DF}"/>
              </a:ext>
            </a:extLst>
          </p:cNvPr>
          <p:cNvSpPr/>
          <p:nvPr/>
        </p:nvSpPr>
        <p:spPr>
          <a:xfrm>
            <a:off x="2443129" y="3149064"/>
            <a:ext cx="5339055"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chemeClr val="dk1"/>
                </a:solidFill>
                <a:latin typeface="Times New Roman"/>
                <a:ea typeface="Times New Roman"/>
                <a:cs typeface="Times New Roman"/>
                <a:sym typeface="Times New Roman"/>
              </a:rPr>
              <a:t>2) preliminary dimensions were be chosen according to ACI 318-19</a:t>
            </a:r>
            <a:endParaRPr dirty="0"/>
          </a:p>
        </p:txBody>
      </p:sp>
      <p:pic>
        <p:nvPicPr>
          <p:cNvPr id="9" name="Picture 8">
            <a:extLst>
              <a:ext uri="{FF2B5EF4-FFF2-40B4-BE49-F238E27FC236}">
                <a16:creationId xmlns:a16="http://schemas.microsoft.com/office/drawing/2014/main" id="{E0E05766-1E97-1AFD-7E5D-8A875D16576A}"/>
              </a:ext>
            </a:extLst>
          </p:cNvPr>
          <p:cNvPicPr>
            <a:picLocks noChangeAspect="1"/>
          </p:cNvPicPr>
          <p:nvPr/>
        </p:nvPicPr>
        <p:blipFill>
          <a:blip r:embed="rId2"/>
          <a:stretch>
            <a:fillRect/>
          </a:stretch>
        </p:blipFill>
        <p:spPr>
          <a:xfrm>
            <a:off x="7512145" y="3166385"/>
            <a:ext cx="3723201" cy="2594817"/>
          </a:xfrm>
          <a:prstGeom prst="rect">
            <a:avLst/>
          </a:prstGeom>
        </p:spPr>
      </p:pic>
    </p:spTree>
    <p:extLst>
      <p:ext uri="{BB962C8B-B14F-4D97-AF65-F5344CB8AC3E}">
        <p14:creationId xmlns:p14="http://schemas.microsoft.com/office/powerpoint/2010/main" val="4186230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38;p34">
            <a:extLst>
              <a:ext uri="{FF2B5EF4-FFF2-40B4-BE49-F238E27FC236}">
                <a16:creationId xmlns:a16="http://schemas.microsoft.com/office/drawing/2014/main" id="{E0245120-3962-7171-CEF0-0081105796E3}"/>
              </a:ext>
            </a:extLst>
          </p:cNvPr>
          <p:cNvSpPr txBox="1">
            <a:spLocks/>
          </p:cNvSpPr>
          <p:nvPr/>
        </p:nvSpPr>
        <p:spPr>
          <a:xfrm>
            <a:off x="1560285" y="769257"/>
            <a:ext cx="9964058" cy="492443"/>
          </a:xfrm>
          <a:prstGeom prst="rect">
            <a:avLst/>
          </a:prstGeom>
          <a:noFill/>
          <a:ln w="9525" cap="rnd" cmpd="sng">
            <a:solidFill>
              <a:schemeClr val="lt1"/>
            </a:solidFill>
            <a:prstDash val="solid"/>
            <a:round/>
            <a:headEnd type="none" w="sm" len="sm"/>
            <a:tailEnd type="none" w="sm" len="sm"/>
          </a:ln>
        </p:spPr>
        <p:txBody>
          <a:bodyPr spcFirstLastPara="1" wrap="square" lIns="0" tIns="0" rIns="0" bIns="0" anchor="t" anchorCtr="0">
            <a:sp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ts val="3200"/>
              <a:buFont typeface="Century Gothic"/>
              <a:buNone/>
            </a:pPr>
            <a:r>
              <a:rPr lang="en-US" sz="3200" b="1" cap="none">
                <a:solidFill>
                  <a:srgbClr val="000000"/>
                </a:solidFill>
                <a:latin typeface="Century Gothic"/>
                <a:ea typeface="Century Gothic"/>
                <a:cs typeface="Century Gothic"/>
                <a:sym typeface="Century Gothic"/>
              </a:rPr>
              <a:t>  Preliminary dimensions of the structural elements</a:t>
            </a:r>
            <a:endParaRPr lang="en-US"/>
          </a:p>
        </p:txBody>
      </p:sp>
      <p:graphicFrame>
        <p:nvGraphicFramePr>
          <p:cNvPr id="5" name="Google Shape;439;p34">
            <a:extLst>
              <a:ext uri="{FF2B5EF4-FFF2-40B4-BE49-F238E27FC236}">
                <a16:creationId xmlns:a16="http://schemas.microsoft.com/office/drawing/2014/main" id="{C4AEFDC6-977D-B6DC-C826-B3FF9045D83C}"/>
              </a:ext>
            </a:extLst>
          </p:cNvPr>
          <p:cNvGraphicFramePr/>
          <p:nvPr>
            <p:extLst>
              <p:ext uri="{D42A27DB-BD31-4B8C-83A1-F6EECF244321}">
                <p14:modId xmlns:p14="http://schemas.microsoft.com/office/powerpoint/2010/main" val="876544296"/>
              </p:ext>
            </p:extLst>
          </p:nvPr>
        </p:nvGraphicFramePr>
        <p:xfrm>
          <a:off x="2811439" y="2045110"/>
          <a:ext cx="6991321" cy="3875686"/>
        </p:xfrm>
        <a:graphic>
          <a:graphicData uri="http://schemas.openxmlformats.org/drawingml/2006/table">
            <a:tbl>
              <a:tblPr firstRow="1" firstCol="1" bandRow="1">
                <a:noFill/>
              </a:tblPr>
              <a:tblGrid>
                <a:gridCol w="2488148">
                  <a:extLst>
                    <a:ext uri="{9D8B030D-6E8A-4147-A177-3AD203B41FA5}">
                      <a16:colId xmlns:a16="http://schemas.microsoft.com/office/drawing/2014/main" val="20000"/>
                    </a:ext>
                  </a:extLst>
                </a:gridCol>
                <a:gridCol w="4503173">
                  <a:extLst>
                    <a:ext uri="{9D8B030D-6E8A-4147-A177-3AD203B41FA5}">
                      <a16:colId xmlns:a16="http://schemas.microsoft.com/office/drawing/2014/main" val="20001"/>
                    </a:ext>
                  </a:extLst>
                </a:gridCol>
              </a:tblGrid>
              <a:tr h="722568">
                <a:tc>
                  <a:txBody>
                    <a:bodyPr/>
                    <a:lstStyle/>
                    <a:p>
                      <a:pPr marL="0" marR="0" lvl="0" indent="0" algn="ctr" rtl="1">
                        <a:lnSpc>
                          <a:spcPct val="115000"/>
                        </a:lnSpc>
                        <a:spcBef>
                          <a:spcPts val="0"/>
                        </a:spcBef>
                        <a:spcAft>
                          <a:spcPts val="0"/>
                        </a:spcAft>
                        <a:buNone/>
                      </a:pPr>
                      <a:r>
                        <a:rPr lang="en-US" sz="2000" b="1"/>
                        <a:t>Structural element</a:t>
                      </a:r>
                      <a:endParaRPr sz="2000" b="1">
                        <a:latin typeface="Times New Roman"/>
                        <a:ea typeface="Times New Roman"/>
                        <a:cs typeface="Times New Roman"/>
                        <a:sym typeface="Times New Roman"/>
                      </a:endParaRPr>
                    </a:p>
                  </a:txBody>
                  <a:tcPr marL="68575" marR="68575" marT="0" marB="0"/>
                </a:tc>
                <a:tc>
                  <a:txBody>
                    <a:bodyPr/>
                    <a:lstStyle/>
                    <a:p>
                      <a:pPr marL="0" marR="0" lvl="0" indent="0" algn="ctr" rtl="1">
                        <a:lnSpc>
                          <a:spcPct val="115000"/>
                        </a:lnSpc>
                        <a:spcBef>
                          <a:spcPts val="0"/>
                        </a:spcBef>
                        <a:spcAft>
                          <a:spcPts val="0"/>
                        </a:spcAft>
                        <a:buNone/>
                      </a:pPr>
                      <a:r>
                        <a:rPr lang="en-US" sz="2000" dirty="0"/>
                        <a:t>Preliminary dimensions</a:t>
                      </a:r>
                      <a:endParaRPr sz="2000" b="1" dirty="0">
                        <a:latin typeface="Times New Roman"/>
                        <a:ea typeface="Times New Roman"/>
                        <a:cs typeface="Times New Roman"/>
                        <a:sym typeface="Times New Roman"/>
                      </a:endParaRPr>
                    </a:p>
                  </a:txBody>
                  <a:tcPr marL="68575" marR="68575" marT="0" marB="0"/>
                </a:tc>
                <a:extLst>
                  <a:ext uri="{0D108BD9-81ED-4DB2-BD59-A6C34878D82A}">
                    <a16:rowId xmlns:a16="http://schemas.microsoft.com/office/drawing/2014/main" val="10000"/>
                  </a:ext>
                </a:extLst>
              </a:tr>
              <a:tr h="577420">
                <a:tc>
                  <a:txBody>
                    <a:bodyPr/>
                    <a:lstStyle/>
                    <a:p>
                      <a:pPr marL="0" marR="0" lvl="0" indent="0" algn="ctr" rtl="1">
                        <a:lnSpc>
                          <a:spcPct val="115000"/>
                        </a:lnSpc>
                        <a:spcBef>
                          <a:spcPts val="0"/>
                        </a:spcBef>
                        <a:spcAft>
                          <a:spcPts val="0"/>
                        </a:spcAft>
                        <a:buNone/>
                      </a:pPr>
                      <a:r>
                        <a:rPr lang="en-US" sz="2000" b="1" dirty="0"/>
                        <a:t>Slab</a:t>
                      </a:r>
                      <a:endParaRPr sz="2000" b="1" dirty="0">
                        <a:latin typeface="Times New Roman"/>
                        <a:ea typeface="Times New Roman"/>
                        <a:cs typeface="Times New Roman"/>
                        <a:sym typeface="Times New Roman"/>
                      </a:endParaRPr>
                    </a:p>
                  </a:txBody>
                  <a:tcPr marL="68575" marR="68575" marT="0" marB="0"/>
                </a:tc>
                <a:tc>
                  <a:txBody>
                    <a:bodyPr/>
                    <a:lstStyle/>
                    <a:p>
                      <a:pPr marL="0" marR="0" lvl="0" indent="0" algn="ctr" rtl="1">
                        <a:lnSpc>
                          <a:spcPct val="115000"/>
                        </a:lnSpc>
                        <a:spcBef>
                          <a:spcPts val="0"/>
                        </a:spcBef>
                        <a:spcAft>
                          <a:spcPts val="0"/>
                        </a:spcAft>
                        <a:buClr>
                          <a:schemeClr val="dk1"/>
                        </a:buClr>
                        <a:buSzPts val="2000"/>
                        <a:buFont typeface="Times New Roman"/>
                        <a:buNone/>
                      </a:pPr>
                      <a:r>
                        <a:rPr lang="en-US" sz="2000" dirty="0">
                          <a:solidFill>
                            <a:schemeClr val="dk1"/>
                          </a:solidFill>
                          <a:latin typeface="Times New Roman"/>
                          <a:ea typeface="Times New Roman"/>
                          <a:cs typeface="Times New Roman"/>
                          <a:sym typeface="Times New Roman"/>
                        </a:rPr>
                        <a:t>Thickness = 250mm</a:t>
                      </a:r>
                      <a:endParaRPr dirty="0"/>
                    </a:p>
                  </a:txBody>
                  <a:tcPr marL="68575" marR="68575" marT="0" marB="0"/>
                </a:tc>
                <a:extLst>
                  <a:ext uri="{0D108BD9-81ED-4DB2-BD59-A6C34878D82A}">
                    <a16:rowId xmlns:a16="http://schemas.microsoft.com/office/drawing/2014/main" val="10001"/>
                  </a:ext>
                </a:extLst>
              </a:tr>
              <a:tr h="525935">
                <a:tc>
                  <a:txBody>
                    <a:bodyPr/>
                    <a:lstStyle/>
                    <a:p>
                      <a:pPr marL="0" marR="0" lvl="0" indent="0" algn="ctr" rtl="1">
                        <a:lnSpc>
                          <a:spcPct val="115000"/>
                        </a:lnSpc>
                        <a:spcBef>
                          <a:spcPts val="0"/>
                        </a:spcBef>
                        <a:spcAft>
                          <a:spcPts val="0"/>
                        </a:spcAft>
                        <a:buNone/>
                      </a:pPr>
                      <a:r>
                        <a:rPr lang="en-US" sz="2000" b="1" kern="1200" dirty="0">
                          <a:solidFill>
                            <a:schemeClr val="tx1"/>
                          </a:solidFill>
                          <a:latin typeface="+mn-lt"/>
                          <a:ea typeface="+mn-ea"/>
                          <a:cs typeface="+mn-cs"/>
                        </a:rPr>
                        <a:t>Walls</a:t>
                      </a:r>
                      <a:endParaRPr sz="2000" b="1" kern="1200" dirty="0">
                        <a:solidFill>
                          <a:schemeClr val="tx1"/>
                        </a:solidFill>
                        <a:latin typeface="+mn-lt"/>
                        <a:ea typeface="+mn-ea"/>
                        <a:cs typeface="+mn-cs"/>
                        <a:sym typeface="Times New Roman"/>
                      </a:endParaRPr>
                    </a:p>
                  </a:txBody>
                  <a:tcPr marL="68575" marR="68575" marT="0" marB="0"/>
                </a:tc>
                <a:tc>
                  <a:txBody>
                    <a:bodyPr/>
                    <a:lstStyle/>
                    <a:p>
                      <a:pPr marL="0" marR="0" lvl="0" indent="0" algn="ctr" rtl="1">
                        <a:lnSpc>
                          <a:spcPct val="115000"/>
                        </a:lnSpc>
                        <a:spcBef>
                          <a:spcPts val="0"/>
                        </a:spcBef>
                        <a:spcAft>
                          <a:spcPts val="0"/>
                        </a:spcAft>
                        <a:buNone/>
                      </a:pPr>
                      <a:r>
                        <a:rPr lang="en-US" sz="2000" dirty="0">
                          <a:solidFill>
                            <a:schemeClr val="dk1"/>
                          </a:solidFill>
                          <a:latin typeface="Times New Roman"/>
                          <a:ea typeface="Times New Roman"/>
                          <a:cs typeface="Times New Roman"/>
                          <a:sym typeface="Times New Roman"/>
                        </a:rPr>
                        <a:t>Thickness = 200&amp;300mm</a:t>
                      </a:r>
                      <a:endParaRPr dirty="0"/>
                    </a:p>
                  </a:txBody>
                  <a:tcPr marL="68575" marR="68575" marT="0" marB="0"/>
                </a:tc>
                <a:extLst>
                  <a:ext uri="{0D108BD9-81ED-4DB2-BD59-A6C34878D82A}">
                    <a16:rowId xmlns:a16="http://schemas.microsoft.com/office/drawing/2014/main" val="10002"/>
                  </a:ext>
                </a:extLst>
              </a:tr>
              <a:tr h="542527">
                <a:tc>
                  <a:txBody>
                    <a:bodyPr/>
                    <a:lstStyle/>
                    <a:p>
                      <a:pPr marL="0" marR="0" lvl="0" indent="0" algn="ctr" defTabSz="914400" rtl="1" eaLnBrk="1" latinLnBrk="0" hangingPunct="1">
                        <a:lnSpc>
                          <a:spcPct val="115000"/>
                        </a:lnSpc>
                        <a:spcBef>
                          <a:spcPts val="0"/>
                        </a:spcBef>
                        <a:spcAft>
                          <a:spcPts val="0"/>
                        </a:spcAft>
                        <a:buNone/>
                      </a:pPr>
                      <a:r>
                        <a:rPr lang="en-US" sz="2000" b="1" kern="1200" dirty="0">
                          <a:solidFill>
                            <a:schemeClr val="tx1"/>
                          </a:solidFill>
                          <a:latin typeface="+mn-lt"/>
                          <a:ea typeface="+mn-ea"/>
                          <a:cs typeface="+mn-cs"/>
                        </a:rPr>
                        <a:t>columns</a:t>
                      </a:r>
                      <a:endParaRPr sz="2000" b="1" kern="1200" dirty="0">
                        <a:solidFill>
                          <a:schemeClr val="tx1"/>
                        </a:solidFill>
                        <a:latin typeface="+mn-lt"/>
                        <a:ea typeface="+mn-ea"/>
                        <a:cs typeface="+mn-cs"/>
                        <a:sym typeface="Times New Roman"/>
                      </a:endParaRPr>
                    </a:p>
                  </a:txBody>
                  <a:tcPr marL="68575" marR="68575" marT="0" marB="0"/>
                </a:tc>
                <a:tc>
                  <a:txBody>
                    <a:bodyPr/>
                    <a:lstStyle/>
                    <a:p>
                      <a:pPr marL="0" marR="0" lvl="0" indent="0" algn="ctr" rtl="1">
                        <a:lnSpc>
                          <a:spcPct val="115000"/>
                        </a:lnSpc>
                        <a:spcBef>
                          <a:spcPts val="0"/>
                        </a:spcBef>
                        <a:spcAft>
                          <a:spcPts val="0"/>
                        </a:spcAft>
                        <a:buNone/>
                      </a:pPr>
                      <a:r>
                        <a:rPr lang="en-US" sz="2000" dirty="0">
                          <a:latin typeface="Times New Roman"/>
                          <a:ea typeface="Times New Roman"/>
                          <a:cs typeface="Times New Roman"/>
                          <a:sym typeface="Times New Roman"/>
                        </a:rPr>
                        <a:t>b = 300 mm &amp; h = 600 mm</a:t>
                      </a:r>
                      <a:endParaRPr sz="2800" b="0" dirty="0">
                        <a:latin typeface="Times New Roman"/>
                        <a:ea typeface="Times New Roman"/>
                        <a:cs typeface="Times New Roman"/>
                        <a:sym typeface="Times New Roman"/>
                      </a:endParaRPr>
                    </a:p>
                  </a:txBody>
                  <a:tcPr marL="68575" marR="68575" marT="0" marB="0"/>
                </a:tc>
                <a:extLst>
                  <a:ext uri="{0D108BD9-81ED-4DB2-BD59-A6C34878D82A}">
                    <a16:rowId xmlns:a16="http://schemas.microsoft.com/office/drawing/2014/main" val="10003"/>
                  </a:ext>
                </a:extLst>
              </a:tr>
              <a:tr h="1378202">
                <a:tc>
                  <a:txBody>
                    <a:bodyPr/>
                    <a:lstStyle/>
                    <a:p>
                      <a:pPr marL="0" marR="0" lvl="0" indent="0" algn="ctr" rtl="1">
                        <a:lnSpc>
                          <a:spcPct val="115000"/>
                        </a:lnSpc>
                        <a:spcBef>
                          <a:spcPts val="0"/>
                        </a:spcBef>
                        <a:spcAft>
                          <a:spcPts val="0"/>
                        </a:spcAft>
                        <a:buNone/>
                      </a:pPr>
                      <a:r>
                        <a:rPr lang="en-US" sz="2000" b="1" dirty="0"/>
                        <a:t>Beams</a:t>
                      </a:r>
                      <a:endParaRPr sz="2000" b="1" dirty="0">
                        <a:latin typeface="Times New Roman"/>
                        <a:ea typeface="Times New Roman"/>
                        <a:cs typeface="Times New Roman"/>
                        <a:sym typeface="Times New Roman"/>
                      </a:endParaRPr>
                    </a:p>
                  </a:txBody>
                  <a:tcPr marL="68575" marR="68575" marT="0" marB="0"/>
                </a:tc>
                <a:tc>
                  <a:txBody>
                    <a:bodyPr/>
                    <a:lstStyle/>
                    <a:p>
                      <a:pPr marL="0" marR="0" lvl="0" indent="0" algn="ctr" rtl="1">
                        <a:lnSpc>
                          <a:spcPct val="115000"/>
                        </a:lnSpc>
                        <a:spcBef>
                          <a:spcPts val="0"/>
                        </a:spcBef>
                        <a:spcAft>
                          <a:spcPts val="0"/>
                        </a:spcAft>
                        <a:buClr>
                          <a:schemeClr val="dk1"/>
                        </a:buClr>
                        <a:buSzPts val="2000"/>
                        <a:buFont typeface="Times New Roman"/>
                        <a:buNone/>
                      </a:pPr>
                      <a:r>
                        <a:rPr lang="en-US" sz="2000" dirty="0">
                          <a:solidFill>
                            <a:schemeClr val="dk1"/>
                          </a:solidFill>
                          <a:latin typeface="Times New Roman"/>
                          <a:ea typeface="Times New Roman"/>
                          <a:cs typeface="Times New Roman"/>
                          <a:sym typeface="Times New Roman"/>
                        </a:rPr>
                        <a:t>Exterior  b = 600 mm &amp; h = 250 mm   </a:t>
                      </a:r>
                      <a:endParaRPr lang="en-US" sz="2000" kern="1200" dirty="0">
                        <a:solidFill>
                          <a:schemeClr val="tx1"/>
                        </a:solidFill>
                        <a:latin typeface="Times New Roman"/>
                        <a:ea typeface="Times New Roman"/>
                        <a:cs typeface="Times New Roman"/>
                        <a:sym typeface="Times New Roman"/>
                      </a:endParaRPr>
                    </a:p>
                    <a:p>
                      <a:pPr marL="0" marR="0" lvl="0" indent="0" algn="ctr" defTabSz="914400" rtl="1" eaLnBrk="1" fontAlgn="auto" latinLnBrk="0" hangingPunct="1">
                        <a:lnSpc>
                          <a:spcPct val="115000"/>
                        </a:lnSpc>
                        <a:spcBef>
                          <a:spcPts val="0"/>
                        </a:spcBef>
                        <a:spcAft>
                          <a:spcPts val="0"/>
                        </a:spcAft>
                        <a:buClr>
                          <a:schemeClr val="dk1"/>
                        </a:buClr>
                        <a:buSzPts val="2000"/>
                        <a:buFont typeface="Times New Roman"/>
                        <a:buNone/>
                        <a:tabLst/>
                        <a:defRPr/>
                      </a:pPr>
                      <a:r>
                        <a:rPr lang="en-US" sz="2000" kern="1200" dirty="0">
                          <a:solidFill>
                            <a:schemeClr val="tx1"/>
                          </a:solidFill>
                          <a:latin typeface="Times New Roman"/>
                          <a:ea typeface="Times New Roman"/>
                          <a:cs typeface="Times New Roman"/>
                          <a:sym typeface="Times New Roman"/>
                        </a:rPr>
                        <a:t>Interior    b = 800 mm &amp; h = 250 mm</a:t>
                      </a:r>
                    </a:p>
                    <a:p>
                      <a:pPr marL="0" marR="0" lvl="0" indent="0" algn="ctr" rtl="1">
                        <a:lnSpc>
                          <a:spcPct val="115000"/>
                        </a:lnSpc>
                        <a:spcBef>
                          <a:spcPts val="0"/>
                        </a:spcBef>
                        <a:spcAft>
                          <a:spcPts val="0"/>
                        </a:spcAft>
                        <a:buClr>
                          <a:schemeClr val="dk1"/>
                        </a:buClr>
                        <a:buSzPts val="2000"/>
                        <a:buFont typeface="Times New Roman"/>
                        <a:buNone/>
                      </a:pPr>
                      <a:endParaRPr dirty="0"/>
                    </a:p>
                    <a:p>
                      <a:pPr marL="0" marR="0" lvl="0" indent="0" algn="l" rtl="1">
                        <a:lnSpc>
                          <a:spcPct val="115000"/>
                        </a:lnSpc>
                        <a:spcBef>
                          <a:spcPts val="0"/>
                        </a:spcBef>
                        <a:spcAft>
                          <a:spcPts val="0"/>
                        </a:spcAft>
                        <a:buNone/>
                      </a:pPr>
                      <a:endParaRPr sz="2800" b="0" dirty="0">
                        <a:latin typeface="Times New Roman"/>
                        <a:ea typeface="Times New Roman"/>
                        <a:cs typeface="Times New Roman"/>
                        <a:sym typeface="Times New Roman"/>
                      </a:endParaRPr>
                    </a:p>
                  </a:txBody>
                  <a:tcPr marL="68575" marR="68575"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68608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444;p35">
            <a:extLst>
              <a:ext uri="{FF2B5EF4-FFF2-40B4-BE49-F238E27FC236}">
                <a16:creationId xmlns:a16="http://schemas.microsoft.com/office/drawing/2014/main" id="{69150AEB-1D6E-BDCF-759E-3719A0560569}"/>
              </a:ext>
            </a:extLst>
          </p:cNvPr>
          <p:cNvSpPr txBox="1">
            <a:spLocks/>
          </p:cNvSpPr>
          <p:nvPr/>
        </p:nvSpPr>
        <p:spPr>
          <a:xfrm>
            <a:off x="1530790" y="721849"/>
            <a:ext cx="9964058" cy="492443"/>
          </a:xfrm>
          <a:prstGeom prst="rect">
            <a:avLst/>
          </a:prstGeom>
          <a:noFill/>
          <a:ln w="9525" cap="rnd" cmpd="sng">
            <a:solidFill>
              <a:schemeClr val="lt1"/>
            </a:solidFill>
            <a:prstDash val="solid"/>
            <a:round/>
            <a:headEnd type="none" w="sm" len="sm"/>
            <a:tailEnd type="none" w="sm" len="sm"/>
          </a:ln>
        </p:spPr>
        <p:txBody>
          <a:bodyPr spcFirstLastPara="1" wrap="square" lIns="0" tIns="0" rIns="0" bIns="0" anchor="t" anchorCtr="0">
            <a:sp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ts val="3200"/>
              <a:buFont typeface="Century Gothic"/>
              <a:buNone/>
            </a:pPr>
            <a:r>
              <a:rPr lang="en-US" sz="3200" b="1" cap="none" dirty="0">
                <a:solidFill>
                  <a:srgbClr val="000000"/>
                </a:solidFill>
                <a:latin typeface="Century Gothic"/>
                <a:ea typeface="Century Gothic"/>
                <a:cs typeface="Century Gothic"/>
                <a:sym typeface="Century Gothic"/>
              </a:rPr>
              <a:t>  Final dimensions of the structural elements</a:t>
            </a:r>
            <a:endParaRPr lang="en-US" dirty="0"/>
          </a:p>
        </p:txBody>
      </p:sp>
      <p:graphicFrame>
        <p:nvGraphicFramePr>
          <p:cNvPr id="5" name="Table 4">
            <a:extLst>
              <a:ext uri="{FF2B5EF4-FFF2-40B4-BE49-F238E27FC236}">
                <a16:creationId xmlns:a16="http://schemas.microsoft.com/office/drawing/2014/main" id="{21635C4A-C89E-FE78-C05C-B1407684814B}"/>
              </a:ext>
            </a:extLst>
          </p:cNvPr>
          <p:cNvGraphicFramePr>
            <a:graphicFrameLocks noGrp="1"/>
          </p:cNvGraphicFramePr>
          <p:nvPr>
            <p:extLst>
              <p:ext uri="{D42A27DB-BD31-4B8C-83A1-F6EECF244321}">
                <p14:modId xmlns:p14="http://schemas.microsoft.com/office/powerpoint/2010/main" val="3778901257"/>
              </p:ext>
            </p:extLst>
          </p:nvPr>
        </p:nvGraphicFramePr>
        <p:xfrm>
          <a:off x="2681512" y="1845564"/>
          <a:ext cx="6216681" cy="2133600"/>
        </p:xfrm>
        <a:graphic>
          <a:graphicData uri="http://schemas.openxmlformats.org/drawingml/2006/table">
            <a:tbl>
              <a:tblPr firstRow="1" firstCol="1" bandRow="1">
                <a:tableStyleId>{5C22544A-7EE6-4342-B048-85BDC9FD1C3A}</a:tableStyleId>
              </a:tblPr>
              <a:tblGrid>
                <a:gridCol w="3107842">
                  <a:extLst>
                    <a:ext uri="{9D8B030D-6E8A-4147-A177-3AD203B41FA5}">
                      <a16:colId xmlns:a16="http://schemas.microsoft.com/office/drawing/2014/main" val="2651168286"/>
                    </a:ext>
                  </a:extLst>
                </a:gridCol>
                <a:gridCol w="3108839">
                  <a:extLst>
                    <a:ext uri="{9D8B030D-6E8A-4147-A177-3AD203B41FA5}">
                      <a16:colId xmlns:a16="http://schemas.microsoft.com/office/drawing/2014/main" val="1744763988"/>
                    </a:ext>
                  </a:extLst>
                </a:gridCol>
              </a:tblGrid>
              <a:tr h="0">
                <a:tc>
                  <a:txBody>
                    <a:bodyPr/>
                    <a:lstStyle/>
                    <a:p>
                      <a:pPr marL="0" marR="0" lvl="0" indent="0" algn="just" defTabSz="914400" rtl="0" eaLnBrk="1" fontAlgn="auto" latinLnBrk="0" hangingPunct="1">
                        <a:lnSpc>
                          <a:spcPct val="100000"/>
                        </a:lnSpc>
                        <a:spcBef>
                          <a:spcPts val="0"/>
                        </a:spcBef>
                        <a:spcAft>
                          <a:spcPts val="800"/>
                        </a:spcAft>
                        <a:buClrTx/>
                        <a:buSzTx/>
                        <a:buFontTx/>
                        <a:buNone/>
                        <a:tabLst/>
                        <a:defRPr/>
                      </a:pPr>
                      <a:r>
                        <a:rPr lang="en-US" sz="2000" kern="100" dirty="0">
                          <a:effectLst/>
                        </a:rPr>
                        <a:t> </a:t>
                      </a:r>
                      <a:r>
                        <a:rPr lang="en-US" sz="2000" b="1" dirty="0"/>
                        <a:t>Structural element</a:t>
                      </a:r>
                      <a:endParaRPr lang="en-US" sz="2000" b="1" dirty="0">
                        <a:latin typeface="Times New Roman"/>
                        <a:ea typeface="Times New Roman"/>
                        <a:cs typeface="Times New Roman"/>
                        <a:sym typeface="Times New Roman"/>
                      </a:endParaRPr>
                    </a:p>
                    <a:p>
                      <a:pPr marL="0" marR="0" algn="just">
                        <a:lnSpc>
                          <a:spcPct val="100000"/>
                        </a:lnSpc>
                        <a:spcAft>
                          <a:spcPts val="800"/>
                        </a:spcAft>
                        <a:buNone/>
                      </a:pP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800"/>
                        </a:spcAft>
                        <a:buClrTx/>
                        <a:buSzTx/>
                        <a:buFontTx/>
                        <a:buNone/>
                        <a:tabLst/>
                        <a:defRPr/>
                      </a:pPr>
                      <a:r>
                        <a:rPr lang="en-US" sz="2000" kern="100" dirty="0">
                          <a:effectLst/>
                        </a:rPr>
                        <a:t> </a:t>
                      </a:r>
                      <a:r>
                        <a:rPr lang="en-US" sz="2000" dirty="0"/>
                        <a:t>Final dimensions</a:t>
                      </a:r>
                      <a:endParaRPr lang="en-US" sz="2000" b="1" dirty="0">
                        <a:latin typeface="Times New Roman"/>
                        <a:ea typeface="Times New Roman"/>
                        <a:cs typeface="Times New Roman"/>
                        <a:sym typeface="Times New Roman"/>
                      </a:endParaRPr>
                    </a:p>
                    <a:p>
                      <a:pPr marL="0" marR="0" algn="just">
                        <a:lnSpc>
                          <a:spcPct val="100000"/>
                        </a:lnSpc>
                        <a:spcAft>
                          <a:spcPts val="800"/>
                        </a:spcAft>
                        <a:buNone/>
                      </a:pP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69595093"/>
                  </a:ext>
                </a:extLst>
              </a:tr>
              <a:tr h="0">
                <a:tc>
                  <a:txBody>
                    <a:bodyPr/>
                    <a:lstStyle/>
                    <a:p>
                      <a:pPr marL="0" marR="0" lvl="0" indent="0" algn="just" defTabSz="914400" rtl="0" eaLnBrk="1" fontAlgn="auto" latinLnBrk="0" hangingPunct="1">
                        <a:lnSpc>
                          <a:spcPct val="100000"/>
                        </a:lnSpc>
                        <a:spcBef>
                          <a:spcPts val="0"/>
                        </a:spcBef>
                        <a:spcAft>
                          <a:spcPts val="800"/>
                        </a:spcAft>
                        <a:buClrTx/>
                        <a:buSzTx/>
                        <a:buFontTx/>
                        <a:buNone/>
                        <a:tabLst/>
                        <a:defRPr/>
                      </a:pPr>
                      <a:r>
                        <a:rPr lang="en-US" sz="2000" kern="100" dirty="0">
                          <a:effectLst/>
                        </a:rPr>
                        <a:t> </a:t>
                      </a:r>
                      <a:r>
                        <a:rPr lang="en-US" sz="2000" b="1" dirty="0"/>
                        <a:t>Slab</a:t>
                      </a:r>
                      <a:endParaRPr lang="en-US" sz="2000" b="1" dirty="0">
                        <a:latin typeface="Times New Roman"/>
                        <a:ea typeface="Times New Roman"/>
                        <a:cs typeface="Times New Roman"/>
                        <a:sym typeface="Times New Roman"/>
                      </a:endParaRPr>
                    </a:p>
                    <a:p>
                      <a:pPr marL="0" marR="0" algn="just">
                        <a:lnSpc>
                          <a:spcPct val="100000"/>
                        </a:lnSpc>
                        <a:spcAft>
                          <a:spcPts val="800"/>
                        </a:spcAft>
                        <a:buNone/>
                      </a:pP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800"/>
                        </a:spcAft>
                        <a:buClrTx/>
                        <a:buSzTx/>
                        <a:buFontTx/>
                        <a:buNone/>
                        <a:tabLst/>
                        <a:defRPr/>
                      </a:pPr>
                      <a:r>
                        <a:rPr lang="en-US" sz="2000" kern="100" dirty="0">
                          <a:effectLst/>
                        </a:rPr>
                        <a:t> </a:t>
                      </a:r>
                      <a:r>
                        <a:rPr lang="en-US" sz="2000" dirty="0">
                          <a:solidFill>
                            <a:schemeClr val="dk1"/>
                          </a:solidFill>
                          <a:latin typeface="Times New Roman"/>
                          <a:ea typeface="Times New Roman"/>
                          <a:cs typeface="Times New Roman"/>
                          <a:sym typeface="Times New Roman"/>
                        </a:rPr>
                        <a:t>Thickness =(250)mm</a:t>
                      </a:r>
                      <a:endParaRPr lang="en-US" sz="2000" dirty="0"/>
                    </a:p>
                    <a:p>
                      <a:pPr marL="0" marR="0" algn="just">
                        <a:lnSpc>
                          <a:spcPct val="100000"/>
                        </a:lnSpc>
                        <a:spcAft>
                          <a:spcPts val="800"/>
                        </a:spcAft>
                        <a:buNone/>
                      </a:pP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10006655"/>
                  </a:ext>
                </a:extLst>
              </a:tr>
              <a:tr h="0">
                <a:tc>
                  <a:txBody>
                    <a:bodyPr/>
                    <a:lstStyle/>
                    <a:p>
                      <a:pPr marL="0" marR="0" lvl="0" indent="0" algn="just" defTabSz="914400" rtl="0" eaLnBrk="1" fontAlgn="auto" latinLnBrk="0" hangingPunct="1">
                        <a:lnSpc>
                          <a:spcPct val="100000"/>
                        </a:lnSpc>
                        <a:spcBef>
                          <a:spcPts val="0"/>
                        </a:spcBef>
                        <a:spcAft>
                          <a:spcPts val="800"/>
                        </a:spcAft>
                        <a:buClrTx/>
                        <a:buSzTx/>
                        <a:buFontTx/>
                        <a:buNone/>
                        <a:tabLst/>
                        <a:defRPr/>
                      </a:pPr>
                      <a:r>
                        <a:rPr lang="en-US" sz="2000" kern="100" dirty="0">
                          <a:effectLst/>
                        </a:rPr>
                        <a:t> </a:t>
                      </a:r>
                      <a:r>
                        <a:rPr lang="en-US" sz="2000" b="1" kern="1200" dirty="0">
                          <a:solidFill>
                            <a:schemeClr val="tx1"/>
                          </a:solidFill>
                          <a:latin typeface="+mn-lt"/>
                          <a:ea typeface="+mn-ea"/>
                          <a:cs typeface="+mn-cs"/>
                        </a:rPr>
                        <a:t>Walls</a:t>
                      </a:r>
                      <a:endParaRPr lang="en-US" sz="2000" b="1" kern="1200" dirty="0">
                        <a:solidFill>
                          <a:schemeClr val="tx1"/>
                        </a:solidFill>
                        <a:latin typeface="+mn-lt"/>
                        <a:ea typeface="+mn-ea"/>
                        <a:cs typeface="+mn-cs"/>
                        <a:sym typeface="Times New Roman"/>
                      </a:endParaRPr>
                    </a:p>
                    <a:p>
                      <a:pPr marL="0" marR="0" algn="just">
                        <a:lnSpc>
                          <a:spcPct val="100000"/>
                        </a:lnSpc>
                        <a:spcAft>
                          <a:spcPts val="800"/>
                        </a:spcAft>
                        <a:buNone/>
                      </a:pP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800"/>
                        </a:spcAft>
                        <a:buClrTx/>
                        <a:buSzTx/>
                        <a:buFontTx/>
                        <a:buNone/>
                        <a:tabLst/>
                        <a:defRPr/>
                      </a:pPr>
                      <a:r>
                        <a:rPr lang="en-US" sz="2000" kern="100" dirty="0">
                          <a:effectLst/>
                        </a:rPr>
                        <a:t> </a:t>
                      </a:r>
                      <a:r>
                        <a:rPr lang="en-US" sz="2000" dirty="0">
                          <a:solidFill>
                            <a:schemeClr val="dk1"/>
                          </a:solidFill>
                          <a:latin typeface="Times New Roman"/>
                          <a:ea typeface="Times New Roman"/>
                          <a:cs typeface="Times New Roman"/>
                          <a:sym typeface="Times New Roman"/>
                        </a:rPr>
                        <a:t>Thickness = (300, 200</a:t>
                      </a:r>
                      <a:r>
                        <a:rPr lang="en-US" sz="2000" dirty="0">
                          <a:latin typeface="Times New Roman"/>
                          <a:ea typeface="Times New Roman"/>
                          <a:cs typeface="Times New Roman"/>
                          <a:sym typeface="Times New Roman"/>
                        </a:rPr>
                        <a:t>)mm</a:t>
                      </a:r>
                      <a:endParaRPr lang="en-US" sz="2000" b="0" dirty="0">
                        <a:latin typeface="Times New Roman"/>
                        <a:ea typeface="Times New Roman"/>
                        <a:cs typeface="Times New Roman"/>
                        <a:sym typeface="Times New Roman"/>
                      </a:endParaRPr>
                    </a:p>
                    <a:p>
                      <a:pPr marL="0" marR="0" algn="just">
                        <a:lnSpc>
                          <a:spcPct val="100000"/>
                        </a:lnSpc>
                        <a:spcAft>
                          <a:spcPts val="800"/>
                        </a:spcAft>
                        <a:buNone/>
                      </a:pP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44374977"/>
                  </a:ext>
                </a:extLst>
              </a:tr>
            </a:tbl>
          </a:graphicData>
        </a:graphic>
      </p:graphicFrame>
    </p:spTree>
    <p:extLst>
      <p:ext uri="{BB962C8B-B14F-4D97-AF65-F5344CB8AC3E}">
        <p14:creationId xmlns:p14="http://schemas.microsoft.com/office/powerpoint/2010/main" val="750009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44;p35">
            <a:extLst>
              <a:ext uri="{FF2B5EF4-FFF2-40B4-BE49-F238E27FC236}">
                <a16:creationId xmlns:a16="http://schemas.microsoft.com/office/drawing/2014/main" id="{EF5C3049-D40F-7FF6-7651-6B3EA57B2724}"/>
              </a:ext>
            </a:extLst>
          </p:cNvPr>
          <p:cNvSpPr txBox="1">
            <a:spLocks/>
          </p:cNvSpPr>
          <p:nvPr/>
        </p:nvSpPr>
        <p:spPr>
          <a:xfrm>
            <a:off x="1919164" y="1577709"/>
            <a:ext cx="9964058" cy="443198"/>
          </a:xfrm>
          <a:prstGeom prst="rect">
            <a:avLst/>
          </a:prstGeom>
          <a:noFill/>
          <a:ln w="9525" cap="rnd" cmpd="sng">
            <a:solidFill>
              <a:schemeClr val="lt1"/>
            </a:solidFill>
            <a:prstDash val="solid"/>
            <a:round/>
            <a:headEnd type="none" w="sm" len="sm"/>
            <a:tailEnd type="none" w="sm" len="sm"/>
          </a:ln>
        </p:spPr>
        <p:txBody>
          <a:bodyPr spcFirstLastPara="1" wrap="square" lIns="0" tIns="0" rIns="0" bIns="0" anchor="t" anchorCtr="0">
            <a:sp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ts val="3200"/>
              <a:buFont typeface="Century Gothic"/>
              <a:buNone/>
            </a:pPr>
            <a:r>
              <a:rPr lang="en-US" sz="3200" b="1" cap="none" dirty="0">
                <a:solidFill>
                  <a:srgbClr val="000000"/>
                </a:solidFill>
                <a:latin typeface="Century Gothic"/>
                <a:ea typeface="Century Gothic"/>
                <a:cs typeface="Century Gothic"/>
                <a:sym typeface="Century Gothic"/>
              </a:rPr>
              <a:t>Beams:</a:t>
            </a:r>
            <a:endParaRPr lang="en-US" dirty="0"/>
          </a:p>
        </p:txBody>
      </p:sp>
      <p:graphicFrame>
        <p:nvGraphicFramePr>
          <p:cNvPr id="3" name="Table 2">
            <a:extLst>
              <a:ext uri="{FF2B5EF4-FFF2-40B4-BE49-F238E27FC236}">
                <a16:creationId xmlns:a16="http://schemas.microsoft.com/office/drawing/2014/main" id="{99876DB5-723D-054D-F105-3864168FE64C}"/>
              </a:ext>
            </a:extLst>
          </p:cNvPr>
          <p:cNvGraphicFramePr>
            <a:graphicFrameLocks noGrp="1"/>
          </p:cNvGraphicFramePr>
          <p:nvPr>
            <p:extLst>
              <p:ext uri="{D42A27DB-BD31-4B8C-83A1-F6EECF244321}">
                <p14:modId xmlns:p14="http://schemas.microsoft.com/office/powerpoint/2010/main" val="3545821425"/>
              </p:ext>
            </p:extLst>
          </p:nvPr>
        </p:nvGraphicFramePr>
        <p:xfrm>
          <a:off x="3087329" y="2595717"/>
          <a:ext cx="4857136" cy="1872415"/>
        </p:xfrm>
        <a:graphic>
          <a:graphicData uri="http://schemas.openxmlformats.org/drawingml/2006/table">
            <a:tbl>
              <a:tblPr firstRow="1" firstCol="1" bandRow="1">
                <a:tableStyleId>{5C22544A-7EE6-4342-B048-85BDC9FD1C3A}</a:tableStyleId>
              </a:tblPr>
              <a:tblGrid>
                <a:gridCol w="1548961">
                  <a:extLst>
                    <a:ext uri="{9D8B030D-6E8A-4147-A177-3AD203B41FA5}">
                      <a16:colId xmlns:a16="http://schemas.microsoft.com/office/drawing/2014/main" val="4122310738"/>
                    </a:ext>
                  </a:extLst>
                </a:gridCol>
                <a:gridCol w="1452468">
                  <a:extLst>
                    <a:ext uri="{9D8B030D-6E8A-4147-A177-3AD203B41FA5}">
                      <a16:colId xmlns:a16="http://schemas.microsoft.com/office/drawing/2014/main" val="291417336"/>
                    </a:ext>
                  </a:extLst>
                </a:gridCol>
                <a:gridCol w="1855707">
                  <a:extLst>
                    <a:ext uri="{9D8B030D-6E8A-4147-A177-3AD203B41FA5}">
                      <a16:colId xmlns:a16="http://schemas.microsoft.com/office/drawing/2014/main" val="3283416081"/>
                    </a:ext>
                  </a:extLst>
                </a:gridCol>
              </a:tblGrid>
              <a:tr h="759538">
                <a:tc>
                  <a:txBody>
                    <a:bodyPr/>
                    <a:lstStyle/>
                    <a:p>
                      <a:pPr marL="0" marR="0" algn="ctr">
                        <a:lnSpc>
                          <a:spcPct val="200000"/>
                        </a:lnSpc>
                        <a:spcAft>
                          <a:spcPts val="800"/>
                        </a:spcAft>
                        <a:buNone/>
                      </a:pPr>
                      <a:r>
                        <a:rPr lang="en-US" sz="2000" kern="100" dirty="0">
                          <a:effectLst/>
                        </a:rPr>
                        <a:t>Beam item</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00000"/>
                        </a:lnSpc>
                        <a:spcAft>
                          <a:spcPts val="800"/>
                        </a:spcAft>
                        <a:buNone/>
                      </a:pPr>
                      <a:r>
                        <a:rPr lang="en-US" sz="2000" kern="100" dirty="0">
                          <a:effectLst/>
                        </a:rPr>
                        <a:t>Width(mm)</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00000"/>
                        </a:lnSpc>
                        <a:spcAft>
                          <a:spcPts val="800"/>
                        </a:spcAft>
                        <a:buNone/>
                      </a:pPr>
                      <a:r>
                        <a:rPr lang="en-US" sz="2000" kern="100" dirty="0">
                          <a:effectLst/>
                        </a:rPr>
                        <a:t>Thickness(mm)</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51847989"/>
                  </a:ext>
                </a:extLst>
              </a:tr>
              <a:tr h="370959">
                <a:tc>
                  <a:txBody>
                    <a:bodyPr/>
                    <a:lstStyle/>
                    <a:p>
                      <a:pPr marL="0" marR="0" algn="ctr">
                        <a:lnSpc>
                          <a:spcPct val="100000"/>
                        </a:lnSpc>
                        <a:spcAft>
                          <a:spcPts val="800"/>
                        </a:spcAft>
                        <a:buNone/>
                      </a:pPr>
                      <a:r>
                        <a:rPr lang="en-US" sz="2000" kern="100" dirty="0">
                          <a:effectLst/>
                        </a:rPr>
                        <a:t>B1</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0000"/>
                        </a:lnSpc>
                        <a:spcAft>
                          <a:spcPts val="800"/>
                        </a:spcAft>
                        <a:buNone/>
                      </a:pPr>
                      <a:r>
                        <a:rPr lang="en-US" sz="2000" kern="100" dirty="0">
                          <a:effectLst/>
                        </a:rPr>
                        <a:t>500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0000"/>
                        </a:lnSpc>
                        <a:spcAft>
                          <a:spcPts val="800"/>
                        </a:spcAft>
                        <a:buNone/>
                      </a:pPr>
                      <a:r>
                        <a:rPr lang="en-US" sz="2000" kern="100" dirty="0">
                          <a:effectLst/>
                        </a:rPr>
                        <a:t>250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50376200"/>
                  </a:ext>
                </a:extLst>
              </a:tr>
              <a:tr h="370959">
                <a:tc>
                  <a:txBody>
                    <a:bodyPr/>
                    <a:lstStyle/>
                    <a:p>
                      <a:pPr marL="0" marR="0" algn="ctr">
                        <a:lnSpc>
                          <a:spcPct val="100000"/>
                        </a:lnSpc>
                        <a:spcAft>
                          <a:spcPts val="800"/>
                        </a:spcAft>
                        <a:buNone/>
                      </a:pPr>
                      <a:r>
                        <a:rPr lang="en-US" sz="2000" kern="100" dirty="0">
                          <a:effectLst/>
                        </a:rPr>
                        <a:t>B2</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0000"/>
                        </a:lnSpc>
                        <a:spcAft>
                          <a:spcPts val="800"/>
                        </a:spcAft>
                        <a:buNone/>
                      </a:pPr>
                      <a:r>
                        <a:rPr lang="en-US" sz="2000" kern="100" dirty="0">
                          <a:effectLst/>
                        </a:rPr>
                        <a:t>600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0000"/>
                        </a:lnSpc>
                        <a:spcAft>
                          <a:spcPts val="800"/>
                        </a:spcAft>
                        <a:buNone/>
                      </a:pPr>
                      <a:r>
                        <a:rPr lang="en-US" sz="2000" kern="100" dirty="0">
                          <a:effectLst/>
                        </a:rPr>
                        <a:t>250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95055680"/>
                  </a:ext>
                </a:extLst>
              </a:tr>
              <a:tr h="370959">
                <a:tc>
                  <a:txBody>
                    <a:bodyPr/>
                    <a:lstStyle/>
                    <a:p>
                      <a:pPr marL="0" marR="0" algn="ctr">
                        <a:lnSpc>
                          <a:spcPct val="100000"/>
                        </a:lnSpc>
                        <a:spcAft>
                          <a:spcPts val="800"/>
                        </a:spcAft>
                        <a:buNone/>
                      </a:pPr>
                      <a:r>
                        <a:rPr lang="en-US" sz="2000" kern="100" dirty="0">
                          <a:effectLst/>
                        </a:rPr>
                        <a:t>B3</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0000"/>
                        </a:lnSpc>
                        <a:spcAft>
                          <a:spcPts val="800"/>
                        </a:spcAft>
                        <a:buNone/>
                      </a:pPr>
                      <a:r>
                        <a:rPr lang="en-US" sz="2000" kern="100" dirty="0">
                          <a:effectLst/>
                        </a:rPr>
                        <a:t>700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0000"/>
                        </a:lnSpc>
                        <a:spcAft>
                          <a:spcPts val="800"/>
                        </a:spcAft>
                        <a:buNone/>
                      </a:pPr>
                      <a:r>
                        <a:rPr lang="en-US" sz="2000" kern="100" dirty="0">
                          <a:effectLst/>
                        </a:rPr>
                        <a:t>250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8788141"/>
                  </a:ext>
                </a:extLst>
              </a:tr>
            </a:tbl>
          </a:graphicData>
        </a:graphic>
      </p:graphicFrame>
      <p:sp>
        <p:nvSpPr>
          <p:cNvPr id="4" name="Google Shape;444;p35">
            <a:extLst>
              <a:ext uri="{FF2B5EF4-FFF2-40B4-BE49-F238E27FC236}">
                <a16:creationId xmlns:a16="http://schemas.microsoft.com/office/drawing/2014/main" id="{F08D3462-4AC1-7C0B-27C5-04F00F5D19B1}"/>
              </a:ext>
            </a:extLst>
          </p:cNvPr>
          <p:cNvSpPr txBox="1">
            <a:spLocks/>
          </p:cNvSpPr>
          <p:nvPr/>
        </p:nvSpPr>
        <p:spPr>
          <a:xfrm>
            <a:off x="1683190" y="874249"/>
            <a:ext cx="9964058" cy="492443"/>
          </a:xfrm>
          <a:prstGeom prst="rect">
            <a:avLst/>
          </a:prstGeom>
          <a:noFill/>
          <a:ln w="9525" cap="rnd" cmpd="sng">
            <a:solidFill>
              <a:schemeClr val="lt1"/>
            </a:solidFill>
            <a:prstDash val="solid"/>
            <a:round/>
            <a:headEnd type="none" w="sm" len="sm"/>
            <a:tailEnd type="none" w="sm" len="sm"/>
          </a:ln>
        </p:spPr>
        <p:txBody>
          <a:bodyPr spcFirstLastPara="1" wrap="square" lIns="0" tIns="0" rIns="0" bIns="0" anchor="t" anchorCtr="0">
            <a:sp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ts val="3200"/>
              <a:buFont typeface="Century Gothic"/>
              <a:buNone/>
            </a:pPr>
            <a:r>
              <a:rPr lang="en-US" sz="3200" b="1" cap="none" dirty="0">
                <a:solidFill>
                  <a:srgbClr val="000000"/>
                </a:solidFill>
                <a:latin typeface="Century Gothic"/>
                <a:ea typeface="Century Gothic"/>
                <a:cs typeface="Century Gothic"/>
                <a:sym typeface="Century Gothic"/>
              </a:rPr>
              <a:t>  Final dimensions of the structural elements</a:t>
            </a:r>
            <a:endParaRPr lang="en-US" dirty="0"/>
          </a:p>
        </p:txBody>
      </p:sp>
    </p:spTree>
    <p:extLst>
      <p:ext uri="{BB962C8B-B14F-4D97-AF65-F5344CB8AC3E}">
        <p14:creationId xmlns:p14="http://schemas.microsoft.com/office/powerpoint/2010/main" val="7307865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44;p35">
            <a:extLst>
              <a:ext uri="{FF2B5EF4-FFF2-40B4-BE49-F238E27FC236}">
                <a16:creationId xmlns:a16="http://schemas.microsoft.com/office/drawing/2014/main" id="{C9260FD0-B9F4-2565-4987-C3ECFBFC2637}"/>
              </a:ext>
            </a:extLst>
          </p:cNvPr>
          <p:cNvSpPr txBox="1">
            <a:spLocks/>
          </p:cNvSpPr>
          <p:nvPr/>
        </p:nvSpPr>
        <p:spPr>
          <a:xfrm>
            <a:off x="1919164" y="1577709"/>
            <a:ext cx="9964058" cy="443198"/>
          </a:xfrm>
          <a:prstGeom prst="rect">
            <a:avLst/>
          </a:prstGeom>
          <a:noFill/>
          <a:ln w="9525" cap="rnd" cmpd="sng">
            <a:solidFill>
              <a:schemeClr val="lt1"/>
            </a:solidFill>
            <a:prstDash val="solid"/>
            <a:round/>
            <a:headEnd type="none" w="sm" len="sm"/>
            <a:tailEnd type="none" w="sm" len="sm"/>
          </a:ln>
        </p:spPr>
        <p:txBody>
          <a:bodyPr spcFirstLastPara="1" wrap="square" lIns="0" tIns="0" rIns="0" bIns="0" anchor="t" anchorCtr="0">
            <a:sp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ts val="3200"/>
              <a:buFont typeface="Century Gothic"/>
              <a:buNone/>
            </a:pPr>
            <a:r>
              <a:rPr lang="en-US" sz="3200" b="1" cap="none" dirty="0">
                <a:solidFill>
                  <a:srgbClr val="000000"/>
                </a:solidFill>
                <a:latin typeface="Century Gothic"/>
                <a:ea typeface="Century Gothic"/>
                <a:cs typeface="Century Gothic"/>
                <a:sym typeface="Century Gothic"/>
              </a:rPr>
              <a:t>Columns:</a:t>
            </a:r>
            <a:endParaRPr lang="en-US" dirty="0"/>
          </a:p>
        </p:txBody>
      </p:sp>
      <p:sp>
        <p:nvSpPr>
          <p:cNvPr id="3" name="Google Shape;444;p35">
            <a:extLst>
              <a:ext uri="{FF2B5EF4-FFF2-40B4-BE49-F238E27FC236}">
                <a16:creationId xmlns:a16="http://schemas.microsoft.com/office/drawing/2014/main" id="{24AE44AA-8405-07CA-B5C8-7D8CBCA89526}"/>
              </a:ext>
            </a:extLst>
          </p:cNvPr>
          <p:cNvSpPr txBox="1">
            <a:spLocks/>
          </p:cNvSpPr>
          <p:nvPr/>
        </p:nvSpPr>
        <p:spPr>
          <a:xfrm>
            <a:off x="1683190" y="874249"/>
            <a:ext cx="9964058" cy="492443"/>
          </a:xfrm>
          <a:prstGeom prst="rect">
            <a:avLst/>
          </a:prstGeom>
          <a:noFill/>
          <a:ln w="9525" cap="rnd" cmpd="sng">
            <a:solidFill>
              <a:schemeClr val="lt1"/>
            </a:solidFill>
            <a:prstDash val="solid"/>
            <a:round/>
            <a:headEnd type="none" w="sm" len="sm"/>
            <a:tailEnd type="none" w="sm" len="sm"/>
          </a:ln>
        </p:spPr>
        <p:txBody>
          <a:bodyPr spcFirstLastPara="1" wrap="square" lIns="0" tIns="0" rIns="0" bIns="0" anchor="t" anchorCtr="0">
            <a:sp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ts val="3200"/>
              <a:buFont typeface="Century Gothic"/>
              <a:buNone/>
            </a:pPr>
            <a:r>
              <a:rPr lang="en-US" sz="3200" b="1" cap="none" dirty="0">
                <a:solidFill>
                  <a:srgbClr val="000000"/>
                </a:solidFill>
                <a:latin typeface="Century Gothic"/>
                <a:ea typeface="Century Gothic"/>
                <a:cs typeface="Century Gothic"/>
                <a:sym typeface="Century Gothic"/>
              </a:rPr>
              <a:t>  Final dimensions of the structural elements</a:t>
            </a:r>
            <a:endParaRPr lang="en-US" dirty="0"/>
          </a:p>
        </p:txBody>
      </p:sp>
      <p:graphicFrame>
        <p:nvGraphicFramePr>
          <p:cNvPr id="4" name="Table 3">
            <a:extLst>
              <a:ext uri="{FF2B5EF4-FFF2-40B4-BE49-F238E27FC236}">
                <a16:creationId xmlns:a16="http://schemas.microsoft.com/office/drawing/2014/main" id="{4CCA4EDA-F430-04B0-30D3-6BCA9D7BF24C}"/>
              </a:ext>
            </a:extLst>
          </p:cNvPr>
          <p:cNvGraphicFramePr>
            <a:graphicFrameLocks noGrp="1"/>
          </p:cNvGraphicFramePr>
          <p:nvPr>
            <p:extLst>
              <p:ext uri="{D42A27DB-BD31-4B8C-83A1-F6EECF244321}">
                <p14:modId xmlns:p14="http://schemas.microsoft.com/office/powerpoint/2010/main" val="3092776207"/>
              </p:ext>
            </p:extLst>
          </p:nvPr>
        </p:nvGraphicFramePr>
        <p:xfrm>
          <a:off x="3156154" y="2595716"/>
          <a:ext cx="4542504" cy="2684579"/>
        </p:xfrm>
        <a:graphic>
          <a:graphicData uri="http://schemas.openxmlformats.org/drawingml/2006/table">
            <a:tbl>
              <a:tblPr firstRow="1" firstCol="1" bandRow="1">
                <a:tableStyleId>{5C22544A-7EE6-4342-B048-85BDC9FD1C3A}</a:tableStyleId>
              </a:tblPr>
              <a:tblGrid>
                <a:gridCol w="1443191">
                  <a:extLst>
                    <a:ext uri="{9D8B030D-6E8A-4147-A177-3AD203B41FA5}">
                      <a16:colId xmlns:a16="http://schemas.microsoft.com/office/drawing/2014/main" val="3689645705"/>
                    </a:ext>
                  </a:extLst>
                </a:gridCol>
                <a:gridCol w="1370323">
                  <a:extLst>
                    <a:ext uri="{9D8B030D-6E8A-4147-A177-3AD203B41FA5}">
                      <a16:colId xmlns:a16="http://schemas.microsoft.com/office/drawing/2014/main" val="2288818182"/>
                    </a:ext>
                  </a:extLst>
                </a:gridCol>
                <a:gridCol w="1728990">
                  <a:extLst>
                    <a:ext uri="{9D8B030D-6E8A-4147-A177-3AD203B41FA5}">
                      <a16:colId xmlns:a16="http://schemas.microsoft.com/office/drawing/2014/main" val="2026905182"/>
                    </a:ext>
                  </a:extLst>
                </a:gridCol>
              </a:tblGrid>
              <a:tr h="683087">
                <a:tc>
                  <a:txBody>
                    <a:bodyPr/>
                    <a:lstStyle/>
                    <a:p>
                      <a:pPr marL="0" marR="0" algn="ctr">
                        <a:lnSpc>
                          <a:spcPct val="107000"/>
                        </a:lnSpc>
                        <a:spcAft>
                          <a:spcPts val="800"/>
                        </a:spcAft>
                        <a:buNone/>
                      </a:pPr>
                      <a:r>
                        <a:rPr lang="en-US" sz="2000" kern="100">
                          <a:effectLst/>
                        </a:rPr>
                        <a:t>Column item</a:t>
                      </a:r>
                      <a:endParaRPr lang="en-US"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length(mm)</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width(mm)</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50823014"/>
                  </a:ext>
                </a:extLst>
              </a:tr>
              <a:tr h="333582">
                <a:tc>
                  <a:txBody>
                    <a:bodyPr/>
                    <a:lstStyle/>
                    <a:p>
                      <a:pPr marL="0" marR="0" algn="ctr">
                        <a:lnSpc>
                          <a:spcPct val="107000"/>
                        </a:lnSpc>
                        <a:spcAft>
                          <a:spcPts val="800"/>
                        </a:spcAft>
                        <a:buNone/>
                      </a:pPr>
                      <a:r>
                        <a:rPr lang="en-US" sz="2000" kern="100">
                          <a:effectLst/>
                        </a:rPr>
                        <a:t>C1</a:t>
                      </a:r>
                      <a:endParaRPr lang="en-US"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800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300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02255869"/>
                  </a:ext>
                </a:extLst>
              </a:tr>
              <a:tr h="333582">
                <a:tc>
                  <a:txBody>
                    <a:bodyPr/>
                    <a:lstStyle/>
                    <a:p>
                      <a:pPr marL="0" marR="0" algn="ctr">
                        <a:lnSpc>
                          <a:spcPct val="107000"/>
                        </a:lnSpc>
                        <a:spcAft>
                          <a:spcPts val="800"/>
                        </a:spcAft>
                        <a:buNone/>
                      </a:pPr>
                      <a:r>
                        <a:rPr lang="en-US" sz="2000" kern="100">
                          <a:effectLst/>
                        </a:rPr>
                        <a:t>C2</a:t>
                      </a:r>
                      <a:endParaRPr lang="en-US"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900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300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05253458"/>
                  </a:ext>
                </a:extLst>
              </a:tr>
              <a:tr h="333582">
                <a:tc>
                  <a:txBody>
                    <a:bodyPr/>
                    <a:lstStyle/>
                    <a:p>
                      <a:pPr marL="0" marR="0" algn="ctr">
                        <a:lnSpc>
                          <a:spcPct val="107000"/>
                        </a:lnSpc>
                        <a:spcAft>
                          <a:spcPts val="800"/>
                        </a:spcAft>
                        <a:buNone/>
                      </a:pPr>
                      <a:r>
                        <a:rPr lang="en-US" sz="2000" kern="100">
                          <a:effectLst/>
                        </a:rPr>
                        <a:t>C3</a:t>
                      </a:r>
                      <a:endParaRPr lang="en-US"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1000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300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32416696"/>
                  </a:ext>
                </a:extLst>
              </a:tr>
              <a:tr h="333582">
                <a:tc>
                  <a:txBody>
                    <a:bodyPr/>
                    <a:lstStyle/>
                    <a:p>
                      <a:pPr marL="0" marR="0" algn="ctr">
                        <a:lnSpc>
                          <a:spcPct val="107000"/>
                        </a:lnSpc>
                        <a:spcAft>
                          <a:spcPts val="800"/>
                        </a:spcAft>
                        <a:buNone/>
                      </a:pPr>
                      <a:r>
                        <a:rPr lang="en-US" sz="2000" kern="100">
                          <a:effectLst/>
                        </a:rPr>
                        <a:t>C4</a:t>
                      </a:r>
                      <a:endParaRPr lang="en-US"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1100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300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88371547"/>
                  </a:ext>
                </a:extLst>
              </a:tr>
              <a:tr h="333582">
                <a:tc>
                  <a:txBody>
                    <a:bodyPr/>
                    <a:lstStyle/>
                    <a:p>
                      <a:pPr marL="0" marR="0" algn="ctr">
                        <a:lnSpc>
                          <a:spcPct val="107000"/>
                        </a:lnSpc>
                        <a:spcAft>
                          <a:spcPts val="800"/>
                        </a:spcAft>
                        <a:buNone/>
                      </a:pPr>
                      <a:r>
                        <a:rPr lang="en-US" sz="2000" kern="100">
                          <a:effectLst/>
                        </a:rPr>
                        <a:t>C5</a:t>
                      </a:r>
                      <a:endParaRPr lang="en-US"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1000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350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09941391"/>
                  </a:ext>
                </a:extLst>
              </a:tr>
              <a:tr h="333582">
                <a:tc>
                  <a:txBody>
                    <a:bodyPr/>
                    <a:lstStyle/>
                    <a:p>
                      <a:pPr marL="0" marR="0" algn="ctr">
                        <a:lnSpc>
                          <a:spcPct val="107000"/>
                        </a:lnSpc>
                        <a:spcAft>
                          <a:spcPts val="800"/>
                        </a:spcAft>
                        <a:buNone/>
                      </a:pPr>
                      <a:r>
                        <a:rPr lang="en-US" sz="2000" kern="100">
                          <a:effectLst/>
                        </a:rPr>
                        <a:t>C6</a:t>
                      </a:r>
                      <a:endParaRPr lang="en-US"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1000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2000" kern="100" dirty="0">
                          <a:effectLst/>
                        </a:rPr>
                        <a:t>400</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39149735"/>
                  </a:ext>
                </a:extLst>
              </a:tr>
            </a:tbl>
          </a:graphicData>
        </a:graphic>
      </p:graphicFrame>
    </p:spTree>
    <p:extLst>
      <p:ext uri="{BB962C8B-B14F-4D97-AF65-F5344CB8AC3E}">
        <p14:creationId xmlns:p14="http://schemas.microsoft.com/office/powerpoint/2010/main" val="33944890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50;p36">
            <a:extLst>
              <a:ext uri="{FF2B5EF4-FFF2-40B4-BE49-F238E27FC236}">
                <a16:creationId xmlns:a16="http://schemas.microsoft.com/office/drawing/2014/main" id="{23B25466-E56F-8F3A-EE5A-AC606F9AF9A0}"/>
              </a:ext>
            </a:extLst>
          </p:cNvPr>
          <p:cNvSpPr txBox="1">
            <a:spLocks/>
          </p:cNvSpPr>
          <p:nvPr/>
        </p:nvSpPr>
        <p:spPr>
          <a:xfrm>
            <a:off x="1754711" y="1742983"/>
            <a:ext cx="8915400" cy="3777622"/>
          </a:xfrm>
          <a:prstGeom prst="rect">
            <a:avLst/>
          </a:prstGeom>
          <a:noFill/>
          <a:ln>
            <a:noFill/>
          </a:ln>
        </p:spPr>
        <p:txBody>
          <a:bodyPr spcFirstLastPara="1" wrap="square" lIns="91425" tIns="45700" rIns="91425" bIns="45700" anchor="t" anchorCtr="0">
            <a:normAutofit fontScale="70000" lnSpcReduction="2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None/>
            </a:pPr>
            <a:r>
              <a:rPr lang="en-US" sz="2800" b="1" dirty="0">
                <a:solidFill>
                  <a:schemeClr val="dk1"/>
                </a:solidFill>
                <a:latin typeface="Times New Roman"/>
                <a:ea typeface="Times New Roman"/>
                <a:cs typeface="Times New Roman"/>
                <a:sym typeface="Times New Roman"/>
              </a:rPr>
              <a:t>AutoCAD</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
            </a:r>
            <a:br>
              <a:rPr lang="en-US" sz="2800" b="1" dirty="0">
                <a:solidFill>
                  <a:schemeClr val="dk1"/>
                </a:solidFill>
                <a:latin typeface="Times New Roman"/>
                <a:ea typeface="Times New Roman"/>
                <a:cs typeface="Times New Roman"/>
                <a:sym typeface="Times New Roman"/>
              </a:rPr>
            </a:br>
            <a:endParaRPr lang="en-US" sz="2800" b="1" dirty="0">
              <a:solidFill>
                <a:schemeClr val="dk1"/>
              </a:solidFill>
              <a:latin typeface="Times New Roman"/>
              <a:ea typeface="Times New Roman"/>
              <a:cs typeface="Times New Roman"/>
              <a:sym typeface="Times New Roman"/>
            </a:endParaRPr>
          </a:p>
          <a:p>
            <a:pPr marL="0" indent="0">
              <a:spcBef>
                <a:spcPts val="0"/>
              </a:spcBef>
              <a:buSzPts val="2800"/>
              <a:buNone/>
            </a:pPr>
            <a:endParaRPr lang="en-US" sz="2800" b="1" dirty="0">
              <a:solidFill>
                <a:schemeClr val="dk1"/>
              </a:solidFill>
              <a:latin typeface="Times New Roman"/>
              <a:ea typeface="Times New Roman"/>
              <a:cs typeface="Times New Roman"/>
              <a:sym typeface="Times New Roman"/>
            </a:endParaRPr>
          </a:p>
          <a:p>
            <a:pPr marL="0" indent="0">
              <a:spcBef>
                <a:spcPts val="0"/>
              </a:spcBef>
              <a:buSzPts val="2800"/>
              <a:buNone/>
            </a:pPr>
            <a:r>
              <a:rPr lang="en-US" sz="2800" b="1" dirty="0">
                <a:solidFill>
                  <a:schemeClr val="dk1"/>
                </a:solidFill>
                <a:latin typeface="Times New Roman"/>
                <a:ea typeface="Times New Roman"/>
                <a:cs typeface="Times New Roman"/>
                <a:sym typeface="Times New Roman"/>
              </a:rPr>
              <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ETABS</a:t>
            </a:r>
          </a:p>
          <a:p>
            <a:pPr marL="0" indent="0">
              <a:spcBef>
                <a:spcPts val="0"/>
              </a:spcBef>
              <a:buSzPts val="2800"/>
              <a:buNone/>
            </a:pPr>
            <a:endParaRPr lang="en-US" sz="2800" b="1" dirty="0">
              <a:solidFill>
                <a:schemeClr val="dk1"/>
              </a:solidFill>
              <a:latin typeface="Times New Roman"/>
              <a:ea typeface="Times New Roman"/>
              <a:cs typeface="Times New Roman"/>
              <a:sym typeface="Times New Roman"/>
            </a:endParaRPr>
          </a:p>
          <a:p>
            <a:pPr marL="0" indent="0">
              <a:spcBef>
                <a:spcPts val="0"/>
              </a:spcBef>
              <a:buSzPts val="2800"/>
              <a:buNone/>
            </a:pPr>
            <a:endParaRPr lang="en-US" sz="2800" b="1" dirty="0">
              <a:solidFill>
                <a:schemeClr val="dk1"/>
              </a:solidFill>
              <a:latin typeface="Times New Roman"/>
              <a:ea typeface="Times New Roman"/>
              <a:cs typeface="Times New Roman"/>
              <a:sym typeface="Times New Roman"/>
            </a:endParaRPr>
          </a:p>
          <a:p>
            <a:pPr marL="0" indent="0">
              <a:spcBef>
                <a:spcPts val="0"/>
              </a:spcBef>
              <a:buSzPts val="2800"/>
              <a:buNone/>
            </a:pPr>
            <a:endParaRPr lang="en-US" sz="2800" b="1" dirty="0">
              <a:solidFill>
                <a:schemeClr val="dk1"/>
              </a:solidFill>
              <a:latin typeface="Times New Roman"/>
              <a:ea typeface="Times New Roman"/>
              <a:cs typeface="Times New Roman"/>
              <a:sym typeface="Times New Roman"/>
            </a:endParaRPr>
          </a:p>
          <a:p>
            <a:pPr marL="0" indent="0">
              <a:spcBef>
                <a:spcPts val="0"/>
              </a:spcBef>
              <a:buSzPts val="2800"/>
              <a:buNone/>
            </a:pPr>
            <a:endParaRPr lang="en-US" sz="2800" b="1" dirty="0">
              <a:solidFill>
                <a:schemeClr val="dk1"/>
              </a:solidFill>
              <a:latin typeface="Times New Roman"/>
              <a:ea typeface="Times New Roman"/>
              <a:cs typeface="Times New Roman"/>
              <a:sym typeface="Times New Roman"/>
            </a:endParaRPr>
          </a:p>
          <a:p>
            <a:pPr marL="0" indent="0">
              <a:spcBef>
                <a:spcPts val="0"/>
              </a:spcBef>
              <a:buSzPts val="2800"/>
              <a:buNone/>
            </a:pPr>
            <a:r>
              <a:rPr lang="en-US" sz="2800" b="1" dirty="0">
                <a:solidFill>
                  <a:schemeClr val="dk1"/>
                </a:solidFill>
                <a:latin typeface="Times New Roman"/>
                <a:ea typeface="Times New Roman"/>
                <a:cs typeface="Times New Roman"/>
                <a:sym typeface="Times New Roman"/>
              </a:rPr>
              <a:t>SAFE</a:t>
            </a:r>
            <a:br>
              <a:rPr lang="en-US" sz="2800" b="1" dirty="0">
                <a:solidFill>
                  <a:schemeClr val="dk1"/>
                </a:solidFill>
                <a:latin typeface="Times New Roman"/>
                <a:ea typeface="Times New Roman"/>
                <a:cs typeface="Times New Roman"/>
                <a:sym typeface="Times New Roman"/>
              </a:rPr>
            </a:br>
            <a:endParaRPr lang="en-US" sz="2800" b="1" dirty="0">
              <a:solidFill>
                <a:schemeClr val="dk1"/>
              </a:solidFill>
              <a:latin typeface="Times New Roman"/>
              <a:ea typeface="Times New Roman"/>
              <a:cs typeface="Times New Roman"/>
              <a:sym typeface="Times New Roman"/>
            </a:endParaRPr>
          </a:p>
        </p:txBody>
      </p:sp>
      <p:pic>
        <p:nvPicPr>
          <p:cNvPr id="3" name="Google Shape;451;p36">
            <a:extLst>
              <a:ext uri="{FF2B5EF4-FFF2-40B4-BE49-F238E27FC236}">
                <a16:creationId xmlns:a16="http://schemas.microsoft.com/office/drawing/2014/main" id="{A3F81FA2-3046-47A8-A2FE-A510141B7E31}"/>
              </a:ext>
            </a:extLst>
          </p:cNvPr>
          <p:cNvPicPr preferRelativeResize="0"/>
          <p:nvPr/>
        </p:nvPicPr>
        <p:blipFill rotWithShape="1">
          <a:blip r:embed="rId2">
            <a:alphaModFix/>
          </a:blip>
          <a:srcRect/>
          <a:stretch/>
        </p:blipFill>
        <p:spPr>
          <a:xfrm>
            <a:off x="4519078" y="1066997"/>
            <a:ext cx="3386665" cy="1904999"/>
          </a:xfrm>
          <a:prstGeom prst="rect">
            <a:avLst/>
          </a:prstGeom>
          <a:noFill/>
          <a:ln>
            <a:noFill/>
          </a:ln>
        </p:spPr>
      </p:pic>
      <p:pic>
        <p:nvPicPr>
          <p:cNvPr id="4" name="Google Shape;452;p36">
            <a:extLst>
              <a:ext uri="{FF2B5EF4-FFF2-40B4-BE49-F238E27FC236}">
                <a16:creationId xmlns:a16="http://schemas.microsoft.com/office/drawing/2014/main" id="{8B7866F4-6863-F73C-0D8A-E43AC0FE508B}"/>
              </a:ext>
            </a:extLst>
          </p:cNvPr>
          <p:cNvPicPr preferRelativeResize="0"/>
          <p:nvPr/>
        </p:nvPicPr>
        <p:blipFill rotWithShape="1">
          <a:blip r:embed="rId3">
            <a:alphaModFix/>
          </a:blip>
          <a:srcRect/>
          <a:stretch/>
        </p:blipFill>
        <p:spPr>
          <a:xfrm>
            <a:off x="4519078" y="2695482"/>
            <a:ext cx="1508096" cy="1453731"/>
          </a:xfrm>
          <a:prstGeom prst="rect">
            <a:avLst/>
          </a:prstGeom>
          <a:noFill/>
          <a:ln>
            <a:noFill/>
          </a:ln>
        </p:spPr>
      </p:pic>
      <p:sp>
        <p:nvSpPr>
          <p:cNvPr id="5" name="Google Shape;453;p36">
            <a:extLst>
              <a:ext uri="{FF2B5EF4-FFF2-40B4-BE49-F238E27FC236}">
                <a16:creationId xmlns:a16="http://schemas.microsoft.com/office/drawing/2014/main" id="{FC58B469-5ECB-4F4B-344D-8949CA97A45F}"/>
              </a:ext>
            </a:extLst>
          </p:cNvPr>
          <p:cNvSpPr txBox="1"/>
          <p:nvPr/>
        </p:nvSpPr>
        <p:spPr>
          <a:xfrm>
            <a:off x="1621545" y="752620"/>
            <a:ext cx="609452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dk1"/>
                </a:solidFill>
                <a:latin typeface="Times New Roman"/>
                <a:ea typeface="Times New Roman"/>
                <a:cs typeface="Times New Roman"/>
                <a:sym typeface="Times New Roman"/>
              </a:rPr>
              <a:t>Modeling Programs</a:t>
            </a:r>
            <a:endParaRPr sz="3200" b="1">
              <a:solidFill>
                <a:schemeClr val="dk1"/>
              </a:solidFill>
              <a:latin typeface="Century Gothic"/>
              <a:ea typeface="Century Gothic"/>
              <a:cs typeface="Century Gothic"/>
              <a:sym typeface="Century Gothic"/>
            </a:endParaRPr>
          </a:p>
        </p:txBody>
      </p:sp>
      <p:pic>
        <p:nvPicPr>
          <p:cNvPr id="9" name="Picture 8">
            <a:extLst>
              <a:ext uri="{FF2B5EF4-FFF2-40B4-BE49-F238E27FC236}">
                <a16:creationId xmlns:a16="http://schemas.microsoft.com/office/drawing/2014/main" id="{3F29B735-C8BD-8A13-92CB-660B96A00CA4}"/>
              </a:ext>
            </a:extLst>
          </p:cNvPr>
          <p:cNvPicPr>
            <a:picLocks noChangeAspect="1"/>
          </p:cNvPicPr>
          <p:nvPr/>
        </p:nvPicPr>
        <p:blipFill>
          <a:blip r:embed="rId4"/>
          <a:stretch>
            <a:fillRect/>
          </a:stretch>
        </p:blipFill>
        <p:spPr>
          <a:xfrm>
            <a:off x="4783621" y="4494559"/>
            <a:ext cx="1173826" cy="1214305"/>
          </a:xfrm>
          <a:prstGeom prst="rect">
            <a:avLst/>
          </a:prstGeom>
        </p:spPr>
      </p:pic>
    </p:spTree>
    <p:extLst>
      <p:ext uri="{BB962C8B-B14F-4D97-AF65-F5344CB8AC3E}">
        <p14:creationId xmlns:p14="http://schemas.microsoft.com/office/powerpoint/2010/main" val="28383239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58;p37">
            <a:extLst>
              <a:ext uri="{FF2B5EF4-FFF2-40B4-BE49-F238E27FC236}">
                <a16:creationId xmlns:a16="http://schemas.microsoft.com/office/drawing/2014/main" id="{414048F0-644E-A65C-5BD1-D9E5BE6C880B}"/>
              </a:ext>
            </a:extLst>
          </p:cNvPr>
          <p:cNvSpPr txBox="1"/>
          <p:nvPr/>
        </p:nvSpPr>
        <p:spPr>
          <a:xfrm>
            <a:off x="2097348" y="1967234"/>
            <a:ext cx="6718177" cy="3108543"/>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800"/>
              <a:buFont typeface="Noto Sans Symbols"/>
              <a:buChar char="⮚"/>
            </a:pPr>
            <a:r>
              <a:rPr lang="en-US" sz="2800" b="1">
                <a:solidFill>
                  <a:schemeClr val="dk1"/>
                </a:solidFill>
                <a:latin typeface="Times New Roman"/>
                <a:ea typeface="Times New Roman"/>
                <a:cs typeface="Times New Roman"/>
                <a:sym typeface="Times New Roman"/>
              </a:rPr>
              <a:t>AutoCAD</a:t>
            </a:r>
            <a:br>
              <a:rPr lang="en-US" sz="2800" b="1">
                <a:solidFill>
                  <a:schemeClr val="dk1"/>
                </a:solidFill>
                <a:latin typeface="Times New Roman"/>
                <a:ea typeface="Times New Roman"/>
                <a:cs typeface="Times New Roman"/>
                <a:sym typeface="Times New Roman"/>
              </a:rPr>
            </a:br>
            <a:r>
              <a:rPr lang="en-US" sz="2800" b="1">
                <a:solidFill>
                  <a:schemeClr val="dk1"/>
                </a:solidFill>
                <a:latin typeface="Times New Roman"/>
                <a:ea typeface="Times New Roman"/>
                <a:cs typeface="Times New Roman"/>
                <a:sym typeface="Times New Roman"/>
              </a:rPr>
              <a:t/>
            </a:r>
            <a:br>
              <a:rPr lang="en-US" sz="2800" b="1">
                <a:solidFill>
                  <a:schemeClr val="dk1"/>
                </a:solidFill>
                <a:latin typeface="Times New Roman"/>
                <a:ea typeface="Times New Roman"/>
                <a:cs typeface="Times New Roman"/>
                <a:sym typeface="Times New Roman"/>
              </a:rPr>
            </a:br>
            <a:r>
              <a:rPr lang="en-US" sz="2800" b="1">
                <a:solidFill>
                  <a:schemeClr val="dk1"/>
                </a:solidFill>
                <a:latin typeface="Times New Roman"/>
                <a:ea typeface="Times New Roman"/>
                <a:cs typeface="Times New Roman"/>
                <a:sym typeface="Times New Roman"/>
              </a:rPr>
              <a:t>1) Drawing Plans.</a:t>
            </a:r>
            <a:br>
              <a:rPr lang="en-US" sz="2800" b="1">
                <a:solidFill>
                  <a:schemeClr val="dk1"/>
                </a:solidFill>
                <a:latin typeface="Times New Roman"/>
                <a:ea typeface="Times New Roman"/>
                <a:cs typeface="Times New Roman"/>
                <a:sym typeface="Times New Roman"/>
              </a:rPr>
            </a:br>
            <a:r>
              <a:rPr lang="en-US" sz="2800" b="1">
                <a:solidFill>
                  <a:schemeClr val="dk1"/>
                </a:solidFill>
                <a:latin typeface="Times New Roman"/>
                <a:ea typeface="Times New Roman"/>
                <a:cs typeface="Times New Roman"/>
                <a:sym typeface="Times New Roman"/>
              </a:rPr>
              <a:t/>
            </a:r>
            <a:br>
              <a:rPr lang="en-US" sz="2800" b="1">
                <a:solidFill>
                  <a:schemeClr val="dk1"/>
                </a:solidFill>
                <a:latin typeface="Times New Roman"/>
                <a:ea typeface="Times New Roman"/>
                <a:cs typeface="Times New Roman"/>
                <a:sym typeface="Times New Roman"/>
              </a:rPr>
            </a:br>
            <a:r>
              <a:rPr lang="en-US" sz="2800" b="1">
                <a:solidFill>
                  <a:schemeClr val="dk1"/>
                </a:solidFill>
                <a:latin typeface="Times New Roman"/>
                <a:ea typeface="Times New Roman"/>
                <a:cs typeface="Times New Roman"/>
                <a:sym typeface="Times New Roman"/>
              </a:rPr>
              <a:t>2) Drawing Detailed Sections.</a:t>
            </a:r>
            <a:br>
              <a:rPr lang="en-US" sz="2800" b="1">
                <a:solidFill>
                  <a:schemeClr val="dk1"/>
                </a:solidFill>
                <a:latin typeface="Times New Roman"/>
                <a:ea typeface="Times New Roman"/>
                <a:cs typeface="Times New Roman"/>
                <a:sym typeface="Times New Roman"/>
              </a:rPr>
            </a:br>
            <a:r>
              <a:rPr lang="en-US" sz="2800" b="1">
                <a:solidFill>
                  <a:schemeClr val="dk1"/>
                </a:solidFill>
                <a:latin typeface="Times New Roman"/>
                <a:ea typeface="Times New Roman"/>
                <a:cs typeface="Times New Roman"/>
                <a:sym typeface="Times New Roman"/>
              </a:rPr>
              <a:t/>
            </a:r>
            <a:br>
              <a:rPr lang="en-US" sz="2800" b="1">
                <a:solidFill>
                  <a:schemeClr val="dk1"/>
                </a:solidFill>
                <a:latin typeface="Times New Roman"/>
                <a:ea typeface="Times New Roman"/>
                <a:cs typeface="Times New Roman"/>
                <a:sym typeface="Times New Roman"/>
              </a:rPr>
            </a:br>
            <a:r>
              <a:rPr lang="en-US" sz="2800" b="1">
                <a:solidFill>
                  <a:schemeClr val="dk1"/>
                </a:solidFill>
                <a:latin typeface="Times New Roman"/>
                <a:ea typeface="Times New Roman"/>
                <a:cs typeface="Times New Roman"/>
                <a:sym typeface="Times New Roman"/>
              </a:rPr>
              <a:t>3) Illustrate Shop Drawing.</a:t>
            </a:r>
            <a:endParaRPr/>
          </a:p>
        </p:txBody>
      </p:sp>
      <p:pic>
        <p:nvPicPr>
          <p:cNvPr id="3" name="Google Shape;459;p37">
            <a:extLst>
              <a:ext uri="{FF2B5EF4-FFF2-40B4-BE49-F238E27FC236}">
                <a16:creationId xmlns:a16="http://schemas.microsoft.com/office/drawing/2014/main" id="{0471F5FC-437F-35E8-E699-FAF6F9780DA4}"/>
              </a:ext>
            </a:extLst>
          </p:cNvPr>
          <p:cNvPicPr preferRelativeResize="0"/>
          <p:nvPr/>
        </p:nvPicPr>
        <p:blipFill rotWithShape="1">
          <a:blip r:embed="rId2">
            <a:alphaModFix/>
          </a:blip>
          <a:srcRect/>
          <a:stretch/>
        </p:blipFill>
        <p:spPr>
          <a:xfrm>
            <a:off x="7290620" y="1287231"/>
            <a:ext cx="3807589" cy="2141769"/>
          </a:xfrm>
          <a:prstGeom prst="rect">
            <a:avLst/>
          </a:prstGeom>
          <a:noFill/>
          <a:ln>
            <a:noFill/>
          </a:ln>
        </p:spPr>
      </p:pic>
      <p:sp>
        <p:nvSpPr>
          <p:cNvPr id="4" name="Google Shape;460;p37">
            <a:extLst>
              <a:ext uri="{FF2B5EF4-FFF2-40B4-BE49-F238E27FC236}">
                <a16:creationId xmlns:a16="http://schemas.microsoft.com/office/drawing/2014/main" id="{91367326-17C5-2C3C-DC27-1606680CE80A}"/>
              </a:ext>
            </a:extLst>
          </p:cNvPr>
          <p:cNvSpPr txBox="1"/>
          <p:nvPr/>
        </p:nvSpPr>
        <p:spPr>
          <a:xfrm>
            <a:off x="1646724" y="702456"/>
            <a:ext cx="609452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dk1"/>
                </a:solidFill>
                <a:latin typeface="Times New Roman"/>
                <a:ea typeface="Times New Roman"/>
                <a:cs typeface="Times New Roman"/>
                <a:sym typeface="Times New Roman"/>
              </a:rPr>
              <a:t>Modeling Programs</a:t>
            </a:r>
            <a:endParaRPr sz="3200" b="1">
              <a:solidFill>
                <a:schemeClr val="dk1"/>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2524516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189;p3">
            <a:extLst>
              <a:ext uri="{FF2B5EF4-FFF2-40B4-BE49-F238E27FC236}">
                <a16:creationId xmlns:a16="http://schemas.microsoft.com/office/drawing/2014/main" id="{B86DADC5-B5FC-F92C-1983-0EF71542AAAC}"/>
              </a:ext>
            </a:extLst>
          </p:cNvPr>
          <p:cNvGrpSpPr/>
          <p:nvPr/>
        </p:nvGrpSpPr>
        <p:grpSpPr>
          <a:xfrm>
            <a:off x="2903155" y="4515319"/>
            <a:ext cx="7457085" cy="838200"/>
            <a:chOff x="4113734" y="1462930"/>
            <a:chExt cx="10698707" cy="1122088"/>
          </a:xfrm>
        </p:grpSpPr>
        <p:sp>
          <p:nvSpPr>
            <p:cNvPr id="3" name="Google Shape;190;p3">
              <a:extLst>
                <a:ext uri="{FF2B5EF4-FFF2-40B4-BE49-F238E27FC236}">
                  <a16:creationId xmlns:a16="http://schemas.microsoft.com/office/drawing/2014/main" id="{5AA57091-A590-2978-31A1-EC272F6B2275}"/>
                </a:ext>
              </a:extLst>
            </p:cNvPr>
            <p:cNvSpPr/>
            <p:nvPr/>
          </p:nvSpPr>
          <p:spPr>
            <a:xfrm>
              <a:off x="4690885" y="1471730"/>
              <a:ext cx="6465957" cy="1104489"/>
            </a:xfrm>
            <a:prstGeom prst="rect">
              <a:avLst/>
            </a:prstGeom>
            <a:gradFill>
              <a:gsLst>
                <a:gs pos="0">
                  <a:srgbClr val="BFBFBF"/>
                </a:gs>
                <a:gs pos="5000">
                  <a:srgbClr val="BFBFBF"/>
                </a:gs>
                <a:gs pos="37000">
                  <a:srgbClr val="BFBFBF">
                    <a:alpha val="30980"/>
                  </a:srgbClr>
                </a:gs>
                <a:gs pos="100000">
                  <a:srgbClr val="FFFFFF">
                    <a:alpha val="0"/>
                  </a:srgbClr>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399">
                <a:solidFill>
                  <a:schemeClr val="lt1"/>
                </a:solidFill>
                <a:latin typeface="Century Gothic"/>
                <a:ea typeface="Century Gothic"/>
                <a:cs typeface="Century Gothic"/>
                <a:sym typeface="Century Gothic"/>
              </a:endParaRPr>
            </a:p>
          </p:txBody>
        </p:sp>
        <p:sp>
          <p:nvSpPr>
            <p:cNvPr id="4" name="Google Shape;191;p3">
              <a:extLst>
                <a:ext uri="{FF2B5EF4-FFF2-40B4-BE49-F238E27FC236}">
                  <a16:creationId xmlns:a16="http://schemas.microsoft.com/office/drawing/2014/main" id="{998FF25E-7217-E19F-53DC-3FDD2C8AB2F0}"/>
                </a:ext>
              </a:extLst>
            </p:cNvPr>
            <p:cNvSpPr txBox="1"/>
            <p:nvPr/>
          </p:nvSpPr>
          <p:spPr>
            <a:xfrm>
              <a:off x="5486398" y="1731903"/>
              <a:ext cx="9326043" cy="617854"/>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2399" b="1">
                  <a:solidFill>
                    <a:schemeClr val="dk1"/>
                  </a:solidFill>
                  <a:latin typeface="Century Gothic"/>
                  <a:ea typeface="Century Gothic"/>
                  <a:cs typeface="Century Gothic"/>
                  <a:sym typeface="Century Gothic"/>
                </a:rPr>
                <a:t>Three-dimensional analysis and design.</a:t>
              </a:r>
              <a:endParaRPr/>
            </a:p>
          </p:txBody>
        </p:sp>
        <p:sp>
          <p:nvSpPr>
            <p:cNvPr id="5" name="Google Shape;192;p3">
              <a:extLst>
                <a:ext uri="{FF2B5EF4-FFF2-40B4-BE49-F238E27FC236}">
                  <a16:creationId xmlns:a16="http://schemas.microsoft.com/office/drawing/2014/main" id="{18C92BDF-5F15-E7B2-6D7C-5D8338B1C483}"/>
                </a:ext>
              </a:extLst>
            </p:cNvPr>
            <p:cNvSpPr/>
            <p:nvPr/>
          </p:nvSpPr>
          <p:spPr>
            <a:xfrm>
              <a:off x="4113734" y="1462930"/>
              <a:ext cx="1122088" cy="1122088"/>
            </a:xfrm>
            <a:prstGeom prst="ellipse">
              <a:avLst/>
            </a:prstGeom>
            <a:gradFill>
              <a:gsLst>
                <a:gs pos="0">
                  <a:srgbClr val="253356"/>
                </a:gs>
                <a:gs pos="50000">
                  <a:srgbClr val="374C81"/>
                </a:gs>
                <a:gs pos="100000">
                  <a:schemeClr val="accent1"/>
                </a:gs>
              </a:gsLst>
              <a:lin ang="18900000" scaled="0"/>
            </a:gradFill>
            <a:ln>
              <a:noFill/>
            </a:ln>
          </p:spPr>
          <p:txBody>
            <a:bodyPr spcFirstLastPara="1" wrap="square" lIns="71975" tIns="91400" rIns="71975" bIns="91400" anchor="ctr" anchorCtr="1">
              <a:noAutofit/>
            </a:bodyPr>
            <a:lstStyle/>
            <a:p>
              <a:pPr marL="0" marR="0" lvl="0" indent="0" algn="l" rtl="0">
                <a:spcBef>
                  <a:spcPts val="0"/>
                </a:spcBef>
                <a:spcAft>
                  <a:spcPts val="0"/>
                </a:spcAft>
                <a:buNone/>
              </a:pPr>
              <a:r>
                <a:rPr lang="en-US" sz="4399">
                  <a:solidFill>
                    <a:schemeClr val="lt1"/>
                  </a:solidFill>
                  <a:latin typeface="Arial"/>
                  <a:ea typeface="Arial"/>
                  <a:cs typeface="Arial"/>
                  <a:sym typeface="Arial"/>
                </a:rPr>
                <a:t>3</a:t>
              </a:r>
              <a:endParaRPr/>
            </a:p>
          </p:txBody>
        </p:sp>
      </p:grpSp>
      <p:grpSp>
        <p:nvGrpSpPr>
          <p:cNvPr id="6" name="Google Shape;181;p3">
            <a:extLst>
              <a:ext uri="{FF2B5EF4-FFF2-40B4-BE49-F238E27FC236}">
                <a16:creationId xmlns:a16="http://schemas.microsoft.com/office/drawing/2014/main" id="{CAE95143-1CED-74B1-EC0D-987117AE9888}"/>
              </a:ext>
            </a:extLst>
          </p:cNvPr>
          <p:cNvGrpSpPr/>
          <p:nvPr/>
        </p:nvGrpSpPr>
        <p:grpSpPr>
          <a:xfrm>
            <a:off x="2903155" y="1923582"/>
            <a:ext cx="4369490" cy="838200"/>
            <a:chOff x="4113734" y="1462930"/>
            <a:chExt cx="7043108" cy="1122088"/>
          </a:xfrm>
        </p:grpSpPr>
        <p:sp>
          <p:nvSpPr>
            <p:cNvPr id="7" name="Google Shape;182;p3">
              <a:extLst>
                <a:ext uri="{FF2B5EF4-FFF2-40B4-BE49-F238E27FC236}">
                  <a16:creationId xmlns:a16="http://schemas.microsoft.com/office/drawing/2014/main" id="{0DC91767-E0D2-0678-068E-AA12A49E8983}"/>
                </a:ext>
              </a:extLst>
            </p:cNvPr>
            <p:cNvSpPr/>
            <p:nvPr/>
          </p:nvSpPr>
          <p:spPr>
            <a:xfrm>
              <a:off x="4690885" y="1471730"/>
              <a:ext cx="6465957" cy="1104489"/>
            </a:xfrm>
            <a:prstGeom prst="rect">
              <a:avLst/>
            </a:prstGeom>
            <a:gradFill>
              <a:gsLst>
                <a:gs pos="0">
                  <a:srgbClr val="BFBFBF"/>
                </a:gs>
                <a:gs pos="5000">
                  <a:srgbClr val="BFBFBF"/>
                </a:gs>
                <a:gs pos="37000">
                  <a:srgbClr val="BFBFBF">
                    <a:alpha val="30980"/>
                  </a:srgbClr>
                </a:gs>
                <a:gs pos="100000">
                  <a:srgbClr val="FFFFFF">
                    <a:alpha val="0"/>
                  </a:srgbClr>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399">
                <a:solidFill>
                  <a:schemeClr val="lt1"/>
                </a:solidFill>
                <a:latin typeface="Century Gothic"/>
                <a:ea typeface="Century Gothic"/>
                <a:cs typeface="Century Gothic"/>
                <a:sym typeface="Century Gothic"/>
              </a:endParaRPr>
            </a:p>
          </p:txBody>
        </p:sp>
        <p:sp>
          <p:nvSpPr>
            <p:cNvPr id="8" name="Google Shape;183;p3">
              <a:extLst>
                <a:ext uri="{FF2B5EF4-FFF2-40B4-BE49-F238E27FC236}">
                  <a16:creationId xmlns:a16="http://schemas.microsoft.com/office/drawing/2014/main" id="{E9611F72-038F-FCDC-88D7-F533EC034DC5}"/>
                </a:ext>
              </a:extLst>
            </p:cNvPr>
            <p:cNvSpPr txBox="1"/>
            <p:nvPr/>
          </p:nvSpPr>
          <p:spPr>
            <a:xfrm>
              <a:off x="5247439" y="1849665"/>
              <a:ext cx="5736374" cy="618025"/>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2399" b="1" dirty="0">
                  <a:solidFill>
                    <a:schemeClr val="dk1"/>
                  </a:solidFill>
                  <a:latin typeface="Century Gothic"/>
                  <a:ea typeface="Century Gothic"/>
                  <a:cs typeface="Century Gothic"/>
                  <a:sym typeface="Century Gothic"/>
                </a:rPr>
                <a:t>General Description</a:t>
              </a:r>
              <a:endParaRPr dirty="0"/>
            </a:p>
          </p:txBody>
        </p:sp>
        <p:sp>
          <p:nvSpPr>
            <p:cNvPr id="9" name="Google Shape;184;p3">
              <a:extLst>
                <a:ext uri="{FF2B5EF4-FFF2-40B4-BE49-F238E27FC236}">
                  <a16:creationId xmlns:a16="http://schemas.microsoft.com/office/drawing/2014/main" id="{182FA5C4-1956-CA99-4261-DA95D1951715}"/>
                </a:ext>
              </a:extLst>
            </p:cNvPr>
            <p:cNvSpPr/>
            <p:nvPr/>
          </p:nvSpPr>
          <p:spPr>
            <a:xfrm>
              <a:off x="4113734" y="1462930"/>
              <a:ext cx="1122088" cy="1122088"/>
            </a:xfrm>
            <a:prstGeom prst="ellipse">
              <a:avLst/>
            </a:prstGeom>
            <a:gradFill>
              <a:gsLst>
                <a:gs pos="0">
                  <a:srgbClr val="253356"/>
                </a:gs>
                <a:gs pos="50000">
                  <a:srgbClr val="374C81"/>
                </a:gs>
                <a:gs pos="100000">
                  <a:schemeClr val="accent1"/>
                </a:gs>
              </a:gsLst>
              <a:lin ang="18900000" scaled="0"/>
            </a:gradFill>
            <a:ln>
              <a:noFill/>
            </a:ln>
          </p:spPr>
          <p:txBody>
            <a:bodyPr spcFirstLastPara="1" wrap="square" lIns="71975" tIns="91400" rIns="71975" bIns="91400" anchor="ctr" anchorCtr="1">
              <a:noAutofit/>
            </a:bodyPr>
            <a:lstStyle/>
            <a:p>
              <a:pPr marL="0" marR="0" lvl="0" indent="0" algn="l" rtl="0">
                <a:spcBef>
                  <a:spcPts val="0"/>
                </a:spcBef>
                <a:spcAft>
                  <a:spcPts val="0"/>
                </a:spcAft>
                <a:buNone/>
              </a:pPr>
              <a:r>
                <a:rPr lang="en-US" sz="4399" dirty="0">
                  <a:solidFill>
                    <a:schemeClr val="lt1"/>
                  </a:solidFill>
                  <a:latin typeface="Arial"/>
                  <a:ea typeface="Arial"/>
                  <a:cs typeface="Arial"/>
                  <a:sym typeface="Arial"/>
                </a:rPr>
                <a:t>1</a:t>
              </a:r>
              <a:endParaRPr dirty="0"/>
            </a:p>
          </p:txBody>
        </p:sp>
      </p:grpSp>
      <p:grpSp>
        <p:nvGrpSpPr>
          <p:cNvPr id="10" name="Google Shape;185;p3">
            <a:extLst>
              <a:ext uri="{FF2B5EF4-FFF2-40B4-BE49-F238E27FC236}">
                <a16:creationId xmlns:a16="http://schemas.microsoft.com/office/drawing/2014/main" id="{FB116B6B-0241-53D3-696B-A059D5F31706}"/>
              </a:ext>
            </a:extLst>
          </p:cNvPr>
          <p:cNvGrpSpPr/>
          <p:nvPr/>
        </p:nvGrpSpPr>
        <p:grpSpPr>
          <a:xfrm>
            <a:off x="2903155" y="3204472"/>
            <a:ext cx="4369490" cy="838200"/>
            <a:chOff x="4113734" y="1462930"/>
            <a:chExt cx="7043108" cy="1122088"/>
          </a:xfrm>
        </p:grpSpPr>
        <p:sp>
          <p:nvSpPr>
            <p:cNvPr id="11" name="Google Shape;186;p3">
              <a:extLst>
                <a:ext uri="{FF2B5EF4-FFF2-40B4-BE49-F238E27FC236}">
                  <a16:creationId xmlns:a16="http://schemas.microsoft.com/office/drawing/2014/main" id="{3794AAF7-2014-922C-AC59-56E9526911E7}"/>
                </a:ext>
              </a:extLst>
            </p:cNvPr>
            <p:cNvSpPr/>
            <p:nvPr/>
          </p:nvSpPr>
          <p:spPr>
            <a:xfrm>
              <a:off x="4690885" y="1471730"/>
              <a:ext cx="6465957" cy="1104489"/>
            </a:xfrm>
            <a:prstGeom prst="rect">
              <a:avLst/>
            </a:prstGeom>
            <a:gradFill>
              <a:gsLst>
                <a:gs pos="0">
                  <a:srgbClr val="BFBFBF"/>
                </a:gs>
                <a:gs pos="5000">
                  <a:srgbClr val="BFBFBF"/>
                </a:gs>
                <a:gs pos="37000">
                  <a:srgbClr val="BFBFBF">
                    <a:alpha val="30980"/>
                  </a:srgbClr>
                </a:gs>
                <a:gs pos="100000">
                  <a:srgbClr val="FFFFFF">
                    <a:alpha val="0"/>
                  </a:srgbClr>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399">
                <a:solidFill>
                  <a:schemeClr val="lt1"/>
                </a:solidFill>
                <a:latin typeface="Century Gothic"/>
                <a:ea typeface="Century Gothic"/>
                <a:cs typeface="Century Gothic"/>
                <a:sym typeface="Century Gothic"/>
              </a:endParaRPr>
            </a:p>
          </p:txBody>
        </p:sp>
        <p:sp>
          <p:nvSpPr>
            <p:cNvPr id="12" name="Google Shape;187;p3">
              <a:extLst>
                <a:ext uri="{FF2B5EF4-FFF2-40B4-BE49-F238E27FC236}">
                  <a16:creationId xmlns:a16="http://schemas.microsoft.com/office/drawing/2014/main" id="{1F690307-050F-F3A7-4F01-5E2BFB21D6AE}"/>
                </a:ext>
              </a:extLst>
            </p:cNvPr>
            <p:cNvSpPr/>
            <p:nvPr/>
          </p:nvSpPr>
          <p:spPr>
            <a:xfrm>
              <a:off x="4113734" y="1462930"/>
              <a:ext cx="1122088" cy="1122088"/>
            </a:xfrm>
            <a:prstGeom prst="ellipse">
              <a:avLst/>
            </a:prstGeom>
            <a:gradFill>
              <a:gsLst>
                <a:gs pos="0">
                  <a:srgbClr val="253356"/>
                </a:gs>
                <a:gs pos="50000">
                  <a:srgbClr val="374C81"/>
                </a:gs>
                <a:gs pos="100000">
                  <a:schemeClr val="accent1"/>
                </a:gs>
              </a:gsLst>
              <a:lin ang="18900000" scaled="0"/>
            </a:gradFill>
            <a:ln>
              <a:noFill/>
            </a:ln>
          </p:spPr>
          <p:txBody>
            <a:bodyPr spcFirstLastPara="1" wrap="square" lIns="71975" tIns="91400" rIns="71975" bIns="91400" anchor="ctr" anchorCtr="1">
              <a:noAutofit/>
            </a:bodyPr>
            <a:lstStyle/>
            <a:p>
              <a:pPr marL="0" marR="0" lvl="0" indent="0" algn="l" rtl="0">
                <a:spcBef>
                  <a:spcPts val="0"/>
                </a:spcBef>
                <a:spcAft>
                  <a:spcPts val="0"/>
                </a:spcAft>
                <a:buNone/>
              </a:pPr>
              <a:r>
                <a:rPr lang="en-US" sz="4399" dirty="0">
                  <a:solidFill>
                    <a:schemeClr val="lt1"/>
                  </a:solidFill>
                  <a:latin typeface="Arial"/>
                  <a:ea typeface="Arial"/>
                  <a:cs typeface="Arial"/>
                  <a:sym typeface="Arial"/>
                </a:rPr>
                <a:t>2</a:t>
              </a:r>
              <a:endParaRPr dirty="0"/>
            </a:p>
          </p:txBody>
        </p:sp>
      </p:grpSp>
      <p:sp>
        <p:nvSpPr>
          <p:cNvPr id="13" name="Google Shape;180;p3">
            <a:extLst>
              <a:ext uri="{FF2B5EF4-FFF2-40B4-BE49-F238E27FC236}">
                <a16:creationId xmlns:a16="http://schemas.microsoft.com/office/drawing/2014/main" id="{EA03FCDE-9BCD-A456-FA7A-7C310403E9FD}"/>
              </a:ext>
            </a:extLst>
          </p:cNvPr>
          <p:cNvSpPr txBox="1">
            <a:spLocks/>
          </p:cNvSpPr>
          <p:nvPr/>
        </p:nvSpPr>
        <p:spPr>
          <a:xfrm>
            <a:off x="1640156" y="642692"/>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262626"/>
              </a:buClr>
              <a:buSzPts val="3600"/>
              <a:buFont typeface="Century Gothic"/>
              <a:buNone/>
            </a:pPr>
            <a:r>
              <a:rPr lang="en-US" b="1"/>
              <a:t>Outline project:</a:t>
            </a:r>
            <a:endParaRPr lang="en-US" dirty="0"/>
          </a:p>
        </p:txBody>
      </p:sp>
      <p:sp>
        <p:nvSpPr>
          <p:cNvPr id="16" name="TextBox 15">
            <a:extLst>
              <a:ext uri="{FF2B5EF4-FFF2-40B4-BE49-F238E27FC236}">
                <a16:creationId xmlns:a16="http://schemas.microsoft.com/office/drawing/2014/main" id="{CBC1D68B-28CF-B928-FD3F-6C52E336F5A3}"/>
              </a:ext>
            </a:extLst>
          </p:cNvPr>
          <p:cNvSpPr txBox="1"/>
          <p:nvPr/>
        </p:nvSpPr>
        <p:spPr>
          <a:xfrm>
            <a:off x="3683421" y="3459766"/>
            <a:ext cx="6096000" cy="461537"/>
          </a:xfrm>
          <a:prstGeom prst="rect">
            <a:avLst/>
          </a:prstGeom>
          <a:noFill/>
        </p:spPr>
        <p:txBody>
          <a:bodyPr wrap="square">
            <a:spAutoFit/>
          </a:bodyPr>
          <a:lstStyle/>
          <a:p>
            <a:pPr marL="0" marR="0" lvl="0" indent="0" algn="l" rtl="0">
              <a:spcBef>
                <a:spcPts val="0"/>
              </a:spcBef>
              <a:spcAft>
                <a:spcPts val="0"/>
              </a:spcAft>
              <a:buNone/>
            </a:pPr>
            <a:r>
              <a:rPr lang="en-US" sz="2399" b="1" dirty="0">
                <a:solidFill>
                  <a:schemeClr val="dk1"/>
                </a:solidFill>
                <a:latin typeface="Century Gothic"/>
                <a:sym typeface="Century Gothic"/>
              </a:rPr>
              <a:t>Preliminary</a:t>
            </a:r>
            <a:r>
              <a:rPr lang="en-US" sz="1800" b="1" dirty="0">
                <a:solidFill>
                  <a:schemeClr val="dk1"/>
                </a:solidFill>
                <a:latin typeface="Century Gothic"/>
                <a:ea typeface="Century Gothic"/>
                <a:cs typeface="Century Gothic"/>
                <a:sym typeface="Century Gothic"/>
              </a:rPr>
              <a:t> </a:t>
            </a:r>
            <a:r>
              <a:rPr lang="en-US" sz="2399" b="1" dirty="0">
                <a:solidFill>
                  <a:schemeClr val="dk1"/>
                </a:solidFill>
                <a:latin typeface="Century Gothic"/>
                <a:sym typeface="Century Gothic"/>
              </a:rPr>
              <a:t>Design</a:t>
            </a:r>
            <a:endParaRPr lang="en-US" sz="2399" b="1" dirty="0">
              <a:solidFill>
                <a:schemeClr val="dk1"/>
              </a:solidFill>
              <a:latin typeface="Century Gothic"/>
            </a:endParaRPr>
          </a:p>
        </p:txBody>
      </p:sp>
    </p:spTree>
    <p:extLst>
      <p:ext uri="{BB962C8B-B14F-4D97-AF65-F5344CB8AC3E}">
        <p14:creationId xmlns:p14="http://schemas.microsoft.com/office/powerpoint/2010/main" val="23522004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65;p38">
            <a:extLst>
              <a:ext uri="{FF2B5EF4-FFF2-40B4-BE49-F238E27FC236}">
                <a16:creationId xmlns:a16="http://schemas.microsoft.com/office/drawing/2014/main" id="{46AE2780-4E2F-AF75-39D6-F3AAD14602DE}"/>
              </a:ext>
            </a:extLst>
          </p:cNvPr>
          <p:cNvSpPr txBox="1"/>
          <p:nvPr/>
        </p:nvSpPr>
        <p:spPr>
          <a:xfrm>
            <a:off x="1609078" y="614324"/>
            <a:ext cx="609452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dirty="0">
                <a:solidFill>
                  <a:schemeClr val="dk1"/>
                </a:solidFill>
                <a:latin typeface="Times New Roman"/>
                <a:ea typeface="Times New Roman"/>
                <a:cs typeface="Times New Roman"/>
                <a:sym typeface="Times New Roman"/>
              </a:rPr>
              <a:t>AutoCAD (Outline)</a:t>
            </a:r>
            <a:endParaRPr sz="3600" b="1" dirty="0">
              <a:solidFill>
                <a:schemeClr val="dk1"/>
              </a:solidFill>
              <a:latin typeface="Century Gothic"/>
              <a:ea typeface="Century Gothic"/>
              <a:cs typeface="Century Gothic"/>
              <a:sym typeface="Century Gothic"/>
            </a:endParaRPr>
          </a:p>
        </p:txBody>
      </p:sp>
      <p:pic>
        <p:nvPicPr>
          <p:cNvPr id="4" name="Picture 3">
            <a:extLst>
              <a:ext uri="{FF2B5EF4-FFF2-40B4-BE49-F238E27FC236}">
                <a16:creationId xmlns:a16="http://schemas.microsoft.com/office/drawing/2014/main" id="{D32541F4-0D20-6798-4EAF-A9A68F5F5CB4}"/>
              </a:ext>
            </a:extLst>
          </p:cNvPr>
          <p:cNvPicPr>
            <a:picLocks noChangeAspect="1"/>
          </p:cNvPicPr>
          <p:nvPr/>
        </p:nvPicPr>
        <p:blipFill>
          <a:blip r:embed="rId2"/>
          <a:stretch>
            <a:fillRect/>
          </a:stretch>
        </p:blipFill>
        <p:spPr>
          <a:xfrm>
            <a:off x="2369574" y="1486797"/>
            <a:ext cx="7236541" cy="4983021"/>
          </a:xfrm>
          <a:prstGeom prst="rect">
            <a:avLst/>
          </a:prstGeom>
        </p:spPr>
      </p:pic>
    </p:spTree>
    <p:extLst>
      <p:ext uri="{BB962C8B-B14F-4D97-AF65-F5344CB8AC3E}">
        <p14:creationId xmlns:p14="http://schemas.microsoft.com/office/powerpoint/2010/main" val="26658620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7DC78CB-F90B-58BD-02C3-28AD7516F55A}"/>
              </a:ext>
            </a:extLst>
          </p:cNvPr>
          <p:cNvPicPr>
            <a:picLocks noChangeAspect="1"/>
          </p:cNvPicPr>
          <p:nvPr/>
        </p:nvPicPr>
        <p:blipFill>
          <a:blip r:embed="rId2"/>
          <a:stretch>
            <a:fillRect/>
          </a:stretch>
        </p:blipFill>
        <p:spPr>
          <a:xfrm>
            <a:off x="2238342" y="1474838"/>
            <a:ext cx="7859387" cy="5201265"/>
          </a:xfrm>
          <a:prstGeom prst="rect">
            <a:avLst/>
          </a:prstGeom>
        </p:spPr>
      </p:pic>
      <p:sp>
        <p:nvSpPr>
          <p:cNvPr id="5" name="Google Shape;471;p39">
            <a:extLst>
              <a:ext uri="{FF2B5EF4-FFF2-40B4-BE49-F238E27FC236}">
                <a16:creationId xmlns:a16="http://schemas.microsoft.com/office/drawing/2014/main" id="{98070DD5-6A5B-1F2E-CD54-2F625CD05764}"/>
              </a:ext>
            </a:extLst>
          </p:cNvPr>
          <p:cNvSpPr txBox="1"/>
          <p:nvPr/>
        </p:nvSpPr>
        <p:spPr>
          <a:xfrm>
            <a:off x="1551993" y="705009"/>
            <a:ext cx="609452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dirty="0">
                <a:solidFill>
                  <a:schemeClr val="dk1"/>
                </a:solidFill>
                <a:latin typeface="Times New Roman"/>
                <a:ea typeface="Times New Roman"/>
                <a:cs typeface="Times New Roman"/>
                <a:sym typeface="Times New Roman"/>
              </a:rPr>
              <a:t>AutoCAD (Structural Plan)</a:t>
            </a:r>
            <a:endParaRPr sz="3200" b="1" dirty="0">
              <a:solidFill>
                <a:schemeClr val="dk1"/>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42856483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169BC43-0B6D-57FE-EC49-1507059DCDB8}"/>
              </a:ext>
            </a:extLst>
          </p:cNvPr>
          <p:cNvPicPr>
            <a:picLocks noChangeAspect="1"/>
          </p:cNvPicPr>
          <p:nvPr/>
        </p:nvPicPr>
        <p:blipFill>
          <a:blip r:embed="rId2"/>
          <a:stretch>
            <a:fillRect/>
          </a:stretch>
        </p:blipFill>
        <p:spPr>
          <a:xfrm>
            <a:off x="6229123" y="2428567"/>
            <a:ext cx="4115185" cy="3488337"/>
          </a:xfrm>
          <a:prstGeom prst="rect">
            <a:avLst/>
          </a:prstGeom>
        </p:spPr>
      </p:pic>
      <p:pic>
        <p:nvPicPr>
          <p:cNvPr id="5" name="Picture 4">
            <a:extLst>
              <a:ext uri="{FF2B5EF4-FFF2-40B4-BE49-F238E27FC236}">
                <a16:creationId xmlns:a16="http://schemas.microsoft.com/office/drawing/2014/main" id="{30EEBAC6-2514-4BF5-3A55-8AD13753084C}"/>
              </a:ext>
            </a:extLst>
          </p:cNvPr>
          <p:cNvPicPr>
            <a:picLocks noChangeAspect="1"/>
          </p:cNvPicPr>
          <p:nvPr/>
        </p:nvPicPr>
        <p:blipFill>
          <a:blip r:embed="rId3"/>
          <a:stretch>
            <a:fillRect/>
          </a:stretch>
        </p:blipFill>
        <p:spPr>
          <a:xfrm>
            <a:off x="1782014" y="2428567"/>
            <a:ext cx="4447109" cy="3488337"/>
          </a:xfrm>
          <a:prstGeom prst="rect">
            <a:avLst/>
          </a:prstGeom>
        </p:spPr>
      </p:pic>
      <p:sp>
        <p:nvSpPr>
          <p:cNvPr id="6" name="Google Shape;477;p40">
            <a:extLst>
              <a:ext uri="{FF2B5EF4-FFF2-40B4-BE49-F238E27FC236}">
                <a16:creationId xmlns:a16="http://schemas.microsoft.com/office/drawing/2014/main" id="{FF7DF0E6-3195-7786-4342-0CC8DEA2E0EA}"/>
              </a:ext>
            </a:extLst>
          </p:cNvPr>
          <p:cNvSpPr txBox="1"/>
          <p:nvPr/>
        </p:nvSpPr>
        <p:spPr>
          <a:xfrm>
            <a:off x="1715610" y="676468"/>
            <a:ext cx="609452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dirty="0">
                <a:solidFill>
                  <a:schemeClr val="dk1"/>
                </a:solidFill>
                <a:latin typeface="Times New Roman"/>
                <a:ea typeface="Times New Roman"/>
                <a:cs typeface="Times New Roman"/>
                <a:sym typeface="Times New Roman"/>
              </a:rPr>
              <a:t>AutoCAD (Detailed Section)</a:t>
            </a:r>
            <a:endParaRPr sz="3200" b="1" dirty="0">
              <a:solidFill>
                <a:schemeClr val="dk1"/>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12824246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84;p41">
            <a:extLst>
              <a:ext uri="{FF2B5EF4-FFF2-40B4-BE49-F238E27FC236}">
                <a16:creationId xmlns:a16="http://schemas.microsoft.com/office/drawing/2014/main" id="{F2AEF73F-256D-663D-C4B7-0F1F3641FB31}"/>
              </a:ext>
            </a:extLst>
          </p:cNvPr>
          <p:cNvSpPr txBox="1">
            <a:spLocks/>
          </p:cNvSpPr>
          <p:nvPr/>
        </p:nvSpPr>
        <p:spPr>
          <a:xfrm>
            <a:off x="1640156" y="606354"/>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Times New Roman"/>
              <a:buNone/>
            </a:pPr>
            <a:r>
              <a:rPr lang="en-US">
                <a:solidFill>
                  <a:schemeClr val="dk1"/>
                </a:solidFill>
                <a:latin typeface="Times New Roman"/>
                <a:ea typeface="Times New Roman"/>
                <a:cs typeface="Times New Roman"/>
                <a:sym typeface="Times New Roman"/>
              </a:rPr>
              <a:t>Modeling Programs</a:t>
            </a:r>
            <a:endParaRPr lang="en-US">
              <a:solidFill>
                <a:schemeClr val="dk1"/>
              </a:solidFill>
            </a:endParaRPr>
          </a:p>
        </p:txBody>
      </p:sp>
      <p:sp>
        <p:nvSpPr>
          <p:cNvPr id="3" name="Google Shape;485;p41">
            <a:extLst>
              <a:ext uri="{FF2B5EF4-FFF2-40B4-BE49-F238E27FC236}">
                <a16:creationId xmlns:a16="http://schemas.microsoft.com/office/drawing/2014/main" id="{E420213F-447F-B373-FFD3-2C5ED32E9372}"/>
              </a:ext>
            </a:extLst>
          </p:cNvPr>
          <p:cNvSpPr txBox="1"/>
          <p:nvPr/>
        </p:nvSpPr>
        <p:spPr>
          <a:xfrm>
            <a:off x="2461334" y="1718569"/>
            <a:ext cx="6094520" cy="310854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dirty="0">
                <a:solidFill>
                  <a:schemeClr val="dk1"/>
                </a:solidFill>
                <a:latin typeface="Times New Roman"/>
                <a:ea typeface="Times New Roman"/>
                <a:cs typeface="Times New Roman"/>
                <a:sym typeface="Times New Roman"/>
              </a:rPr>
              <a:t>ETABS</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1) Modeling Structures.</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2) Analyzing structures.</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3) Design Structures</a:t>
            </a:r>
            <a:endParaRPr sz="2800" b="1" dirty="0">
              <a:solidFill>
                <a:schemeClr val="dk1"/>
              </a:solidFill>
              <a:latin typeface="Century Gothic"/>
              <a:ea typeface="Century Gothic"/>
              <a:cs typeface="Century Gothic"/>
              <a:sym typeface="Century Gothic"/>
            </a:endParaRPr>
          </a:p>
        </p:txBody>
      </p:sp>
      <p:pic>
        <p:nvPicPr>
          <p:cNvPr id="4" name="Google Shape;486;p41">
            <a:extLst>
              <a:ext uri="{FF2B5EF4-FFF2-40B4-BE49-F238E27FC236}">
                <a16:creationId xmlns:a16="http://schemas.microsoft.com/office/drawing/2014/main" id="{C8074967-D0C2-4032-1006-CD665647C714}"/>
              </a:ext>
            </a:extLst>
          </p:cNvPr>
          <p:cNvPicPr preferRelativeResize="0"/>
          <p:nvPr/>
        </p:nvPicPr>
        <p:blipFill rotWithShape="1">
          <a:blip r:embed="rId2">
            <a:alphaModFix/>
          </a:blip>
          <a:srcRect/>
          <a:stretch/>
        </p:blipFill>
        <p:spPr>
          <a:xfrm>
            <a:off x="8292087" y="1887244"/>
            <a:ext cx="1905000" cy="1905000"/>
          </a:xfrm>
          <a:prstGeom prst="rect">
            <a:avLst/>
          </a:prstGeom>
          <a:noFill/>
          <a:ln>
            <a:noFill/>
          </a:ln>
        </p:spPr>
      </p:pic>
    </p:spTree>
    <p:extLst>
      <p:ext uri="{BB962C8B-B14F-4D97-AF65-F5344CB8AC3E}">
        <p14:creationId xmlns:p14="http://schemas.microsoft.com/office/powerpoint/2010/main" val="37021494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91;p42">
            <a:extLst>
              <a:ext uri="{FF2B5EF4-FFF2-40B4-BE49-F238E27FC236}">
                <a16:creationId xmlns:a16="http://schemas.microsoft.com/office/drawing/2014/main" id="{F5E40A47-670D-1A0E-C03B-DDA269144E3B}"/>
              </a:ext>
            </a:extLst>
          </p:cNvPr>
          <p:cNvSpPr txBox="1">
            <a:spLocks/>
          </p:cNvSpPr>
          <p:nvPr/>
        </p:nvSpPr>
        <p:spPr>
          <a:xfrm>
            <a:off x="1640156" y="597477"/>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Times New Roman"/>
              <a:buNone/>
            </a:pPr>
            <a:r>
              <a:rPr lang="en-US">
                <a:solidFill>
                  <a:schemeClr val="dk1"/>
                </a:solidFill>
                <a:latin typeface="Times New Roman"/>
                <a:ea typeface="Times New Roman"/>
                <a:cs typeface="Times New Roman"/>
                <a:sym typeface="Times New Roman"/>
              </a:rPr>
              <a:t>ETABS (3D Frame)</a:t>
            </a:r>
            <a:endParaRPr lang="en-US" dirty="0">
              <a:solidFill>
                <a:schemeClr val="dk1"/>
              </a:solidFill>
            </a:endParaRPr>
          </a:p>
        </p:txBody>
      </p:sp>
      <p:pic>
        <p:nvPicPr>
          <p:cNvPr id="6" name="Picture 5">
            <a:extLst>
              <a:ext uri="{FF2B5EF4-FFF2-40B4-BE49-F238E27FC236}">
                <a16:creationId xmlns:a16="http://schemas.microsoft.com/office/drawing/2014/main" id="{B09DD916-A16F-8DAA-B5AA-97E675776546}"/>
              </a:ext>
            </a:extLst>
          </p:cNvPr>
          <p:cNvPicPr>
            <a:picLocks noChangeAspect="1"/>
          </p:cNvPicPr>
          <p:nvPr/>
        </p:nvPicPr>
        <p:blipFill>
          <a:blip r:embed="rId2"/>
          <a:stretch>
            <a:fillRect/>
          </a:stretch>
        </p:blipFill>
        <p:spPr>
          <a:xfrm>
            <a:off x="3303639" y="1237922"/>
            <a:ext cx="4697711" cy="5431740"/>
          </a:xfrm>
          <a:prstGeom prst="rect">
            <a:avLst/>
          </a:prstGeom>
        </p:spPr>
      </p:pic>
    </p:spTree>
    <p:extLst>
      <p:ext uri="{BB962C8B-B14F-4D97-AF65-F5344CB8AC3E}">
        <p14:creationId xmlns:p14="http://schemas.microsoft.com/office/powerpoint/2010/main" val="36622588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2EF2544-8FD0-BBAE-D871-2635978CE71F}"/>
              </a:ext>
            </a:extLst>
          </p:cNvPr>
          <p:cNvPicPr>
            <a:picLocks noChangeAspect="1"/>
          </p:cNvPicPr>
          <p:nvPr/>
        </p:nvPicPr>
        <p:blipFill>
          <a:blip r:embed="rId2"/>
          <a:stretch>
            <a:fillRect/>
          </a:stretch>
        </p:blipFill>
        <p:spPr>
          <a:xfrm>
            <a:off x="3746091" y="1366684"/>
            <a:ext cx="4188542" cy="5239145"/>
          </a:xfrm>
          <a:prstGeom prst="rect">
            <a:avLst/>
          </a:prstGeom>
        </p:spPr>
      </p:pic>
      <p:sp>
        <p:nvSpPr>
          <p:cNvPr id="4" name="Google Shape;497;p43">
            <a:extLst>
              <a:ext uri="{FF2B5EF4-FFF2-40B4-BE49-F238E27FC236}">
                <a16:creationId xmlns:a16="http://schemas.microsoft.com/office/drawing/2014/main" id="{3A8DBCD9-96FC-D128-5811-12376983727B}"/>
              </a:ext>
            </a:extLst>
          </p:cNvPr>
          <p:cNvSpPr txBox="1">
            <a:spLocks/>
          </p:cNvSpPr>
          <p:nvPr/>
        </p:nvSpPr>
        <p:spPr>
          <a:xfrm>
            <a:off x="1640156" y="641866"/>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Times New Roman"/>
              <a:buNone/>
            </a:pPr>
            <a:r>
              <a:rPr lang="en-US">
                <a:solidFill>
                  <a:schemeClr val="dk1"/>
                </a:solidFill>
                <a:latin typeface="Times New Roman"/>
                <a:ea typeface="Times New Roman"/>
                <a:cs typeface="Times New Roman"/>
                <a:sym typeface="Times New Roman"/>
              </a:rPr>
              <a:t>ETABS (3D Model)</a:t>
            </a:r>
            <a:endParaRPr lang="en-US" dirty="0">
              <a:solidFill>
                <a:schemeClr val="dk1"/>
              </a:solidFill>
            </a:endParaRPr>
          </a:p>
        </p:txBody>
      </p:sp>
    </p:spTree>
    <p:extLst>
      <p:ext uri="{BB962C8B-B14F-4D97-AF65-F5344CB8AC3E}">
        <p14:creationId xmlns:p14="http://schemas.microsoft.com/office/powerpoint/2010/main" val="28723312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84;p41">
            <a:extLst>
              <a:ext uri="{FF2B5EF4-FFF2-40B4-BE49-F238E27FC236}">
                <a16:creationId xmlns:a16="http://schemas.microsoft.com/office/drawing/2014/main" id="{61BD1C6F-AA59-4300-8008-1EB11F17DACB}"/>
              </a:ext>
            </a:extLst>
          </p:cNvPr>
          <p:cNvSpPr txBox="1">
            <a:spLocks/>
          </p:cNvSpPr>
          <p:nvPr/>
        </p:nvSpPr>
        <p:spPr>
          <a:xfrm>
            <a:off x="1640156" y="606354"/>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Times New Roman"/>
              <a:buNone/>
            </a:pPr>
            <a:r>
              <a:rPr lang="en-US">
                <a:solidFill>
                  <a:schemeClr val="dk1"/>
                </a:solidFill>
                <a:latin typeface="Times New Roman"/>
                <a:ea typeface="Times New Roman"/>
                <a:cs typeface="Times New Roman"/>
                <a:sym typeface="Times New Roman"/>
              </a:rPr>
              <a:t>Modeling Programs</a:t>
            </a:r>
            <a:endParaRPr lang="en-US">
              <a:solidFill>
                <a:schemeClr val="dk1"/>
              </a:solidFill>
            </a:endParaRPr>
          </a:p>
        </p:txBody>
      </p:sp>
      <p:sp>
        <p:nvSpPr>
          <p:cNvPr id="3" name="Google Shape;485;p41">
            <a:extLst>
              <a:ext uri="{FF2B5EF4-FFF2-40B4-BE49-F238E27FC236}">
                <a16:creationId xmlns:a16="http://schemas.microsoft.com/office/drawing/2014/main" id="{556AC584-2AA6-17CC-868F-008E4009EE18}"/>
              </a:ext>
            </a:extLst>
          </p:cNvPr>
          <p:cNvSpPr txBox="1"/>
          <p:nvPr/>
        </p:nvSpPr>
        <p:spPr>
          <a:xfrm>
            <a:off x="2461334" y="1718569"/>
            <a:ext cx="6094520" cy="3108543"/>
          </a:xfrm>
          <a:prstGeom prst="rect">
            <a:avLst/>
          </a:prstGeom>
          <a:noFill/>
          <a:ln>
            <a:noFill/>
          </a:ln>
        </p:spPr>
        <p:txBody>
          <a:bodyPr spcFirstLastPara="1" wrap="square" lIns="91425" tIns="45700" rIns="91425" bIns="45700" anchor="t" anchorCtr="0">
            <a:spAutoFit/>
          </a:bodyPr>
          <a:lstStyle/>
          <a:p>
            <a:pPr lvl="0"/>
            <a:r>
              <a:rPr lang="en-US" sz="2800" b="1" dirty="0">
                <a:solidFill>
                  <a:schemeClr val="dk1"/>
                </a:solidFill>
                <a:latin typeface="Times New Roman"/>
                <a:ea typeface="Times New Roman"/>
                <a:cs typeface="Times New Roman"/>
                <a:sym typeface="Times New Roman"/>
              </a:rPr>
              <a:t>SAFE</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1) Modeling Foundations.</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2) Analyzing Foundations.</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3) Design Foundations.</a:t>
            </a:r>
            <a:endParaRPr sz="2800" b="1" dirty="0">
              <a:solidFill>
                <a:schemeClr val="dk1"/>
              </a:solidFill>
              <a:latin typeface="Century Gothic"/>
              <a:ea typeface="Century Gothic"/>
              <a:cs typeface="Century Gothic"/>
              <a:sym typeface="Century Gothic"/>
            </a:endParaRPr>
          </a:p>
        </p:txBody>
      </p:sp>
      <p:pic>
        <p:nvPicPr>
          <p:cNvPr id="5" name="Picture 4">
            <a:extLst>
              <a:ext uri="{FF2B5EF4-FFF2-40B4-BE49-F238E27FC236}">
                <a16:creationId xmlns:a16="http://schemas.microsoft.com/office/drawing/2014/main" id="{6EB52214-2E3D-5C64-1F97-DDDAE13ADBCC}"/>
              </a:ext>
            </a:extLst>
          </p:cNvPr>
          <p:cNvPicPr>
            <a:picLocks noChangeAspect="1"/>
          </p:cNvPicPr>
          <p:nvPr/>
        </p:nvPicPr>
        <p:blipFill>
          <a:blip r:embed="rId2"/>
          <a:stretch>
            <a:fillRect/>
          </a:stretch>
        </p:blipFill>
        <p:spPr>
          <a:xfrm>
            <a:off x="8380022" y="2547772"/>
            <a:ext cx="1173826" cy="1214305"/>
          </a:xfrm>
          <a:prstGeom prst="rect">
            <a:avLst/>
          </a:prstGeom>
        </p:spPr>
      </p:pic>
    </p:spTree>
    <p:extLst>
      <p:ext uri="{BB962C8B-B14F-4D97-AF65-F5344CB8AC3E}">
        <p14:creationId xmlns:p14="http://schemas.microsoft.com/office/powerpoint/2010/main" val="14813578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97;p43">
            <a:extLst>
              <a:ext uri="{FF2B5EF4-FFF2-40B4-BE49-F238E27FC236}">
                <a16:creationId xmlns:a16="http://schemas.microsoft.com/office/drawing/2014/main" id="{72F71EE7-8817-4EAF-212A-1623C1431A5E}"/>
              </a:ext>
            </a:extLst>
          </p:cNvPr>
          <p:cNvSpPr txBox="1">
            <a:spLocks/>
          </p:cNvSpPr>
          <p:nvPr/>
        </p:nvSpPr>
        <p:spPr>
          <a:xfrm>
            <a:off x="1640156" y="641866"/>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Times New Roman"/>
              <a:buNone/>
            </a:pPr>
            <a:r>
              <a:rPr lang="en-US" dirty="0">
                <a:solidFill>
                  <a:schemeClr val="dk1"/>
                </a:solidFill>
                <a:latin typeface="Times New Roman"/>
                <a:ea typeface="Times New Roman"/>
                <a:cs typeface="Times New Roman"/>
                <a:sym typeface="Times New Roman"/>
              </a:rPr>
              <a:t>SAFE Model</a:t>
            </a:r>
            <a:endParaRPr lang="en-US" dirty="0">
              <a:solidFill>
                <a:schemeClr val="dk1"/>
              </a:solidFill>
            </a:endParaRPr>
          </a:p>
        </p:txBody>
      </p:sp>
      <p:pic>
        <p:nvPicPr>
          <p:cNvPr id="4" name="Picture 3">
            <a:extLst>
              <a:ext uri="{FF2B5EF4-FFF2-40B4-BE49-F238E27FC236}">
                <a16:creationId xmlns:a16="http://schemas.microsoft.com/office/drawing/2014/main" id="{D1465064-9D09-6091-AC1D-32DBE0E27626}"/>
              </a:ext>
            </a:extLst>
          </p:cNvPr>
          <p:cNvPicPr>
            <a:picLocks noChangeAspect="1"/>
          </p:cNvPicPr>
          <p:nvPr/>
        </p:nvPicPr>
        <p:blipFill>
          <a:blip r:embed="rId2"/>
          <a:stretch>
            <a:fillRect/>
          </a:stretch>
        </p:blipFill>
        <p:spPr>
          <a:xfrm>
            <a:off x="2729027" y="1574063"/>
            <a:ext cx="6576630" cy="4732430"/>
          </a:xfrm>
          <a:prstGeom prst="rect">
            <a:avLst/>
          </a:prstGeom>
        </p:spPr>
      </p:pic>
    </p:spTree>
    <p:extLst>
      <p:ext uri="{BB962C8B-B14F-4D97-AF65-F5344CB8AC3E}">
        <p14:creationId xmlns:p14="http://schemas.microsoft.com/office/powerpoint/2010/main" val="42483931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03;p44">
            <a:extLst>
              <a:ext uri="{FF2B5EF4-FFF2-40B4-BE49-F238E27FC236}">
                <a16:creationId xmlns:a16="http://schemas.microsoft.com/office/drawing/2014/main" id="{CAAD76F1-E066-DCF7-75AC-8D5100A14713}"/>
              </a:ext>
            </a:extLst>
          </p:cNvPr>
          <p:cNvSpPr txBox="1">
            <a:spLocks/>
          </p:cNvSpPr>
          <p:nvPr/>
        </p:nvSpPr>
        <p:spPr>
          <a:xfrm>
            <a:off x="1640156" y="583526"/>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000"/>
              <a:buFont typeface="Times New Roman"/>
              <a:buNone/>
            </a:pPr>
            <a:r>
              <a:rPr lang="en-US" sz="4000" b="1" dirty="0">
                <a:solidFill>
                  <a:schemeClr val="dk1"/>
                </a:solidFill>
                <a:latin typeface="Times New Roman"/>
                <a:ea typeface="Times New Roman"/>
                <a:cs typeface="Times New Roman"/>
                <a:sym typeface="Times New Roman"/>
              </a:rPr>
              <a:t>Lateral Load Definition</a:t>
            </a:r>
            <a:endParaRPr lang="en-US" dirty="0"/>
          </a:p>
        </p:txBody>
      </p:sp>
      <p:sp>
        <p:nvSpPr>
          <p:cNvPr id="3" name="Google Shape;504;p44">
            <a:extLst>
              <a:ext uri="{FF2B5EF4-FFF2-40B4-BE49-F238E27FC236}">
                <a16:creationId xmlns:a16="http://schemas.microsoft.com/office/drawing/2014/main" id="{E4E75EB3-9C91-F91A-73E0-EC383606F5D4}"/>
              </a:ext>
            </a:extLst>
          </p:cNvPr>
          <p:cNvSpPr txBox="1">
            <a:spLocks/>
          </p:cNvSpPr>
          <p:nvPr/>
        </p:nvSpPr>
        <p:spPr>
          <a:xfrm>
            <a:off x="1740427" y="2048270"/>
            <a:ext cx="8915400" cy="377762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None/>
            </a:pPr>
            <a:r>
              <a:rPr lang="en-US" sz="2800" b="1" dirty="0">
                <a:solidFill>
                  <a:schemeClr val="dk1"/>
                </a:solidFill>
                <a:latin typeface="Times New Roman"/>
                <a:cs typeface="Times New Roman"/>
                <a:sym typeface="Times New Roman"/>
              </a:rPr>
              <a:t>in this project, the only lateral loads affecting the structure are those induced by seismic (earthquake) forces.  </a:t>
            </a:r>
            <a:endParaRPr lang="en-US" sz="2800" b="1" dirty="0">
              <a:solidFill>
                <a:schemeClr val="dk1"/>
              </a:solidFill>
              <a:latin typeface="Times New Roman"/>
              <a:cs typeface="Times New Roman"/>
            </a:endParaRPr>
          </a:p>
        </p:txBody>
      </p:sp>
    </p:spTree>
    <p:extLst>
      <p:ext uri="{BB962C8B-B14F-4D97-AF65-F5344CB8AC3E}">
        <p14:creationId xmlns:p14="http://schemas.microsoft.com/office/powerpoint/2010/main" val="26971794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09;p45">
            <a:extLst>
              <a:ext uri="{FF2B5EF4-FFF2-40B4-BE49-F238E27FC236}">
                <a16:creationId xmlns:a16="http://schemas.microsoft.com/office/drawing/2014/main" id="{F901B71C-F089-6918-C075-00A817455A3D}"/>
              </a:ext>
            </a:extLst>
          </p:cNvPr>
          <p:cNvSpPr txBox="1">
            <a:spLocks/>
          </p:cNvSpPr>
          <p:nvPr/>
        </p:nvSpPr>
        <p:spPr>
          <a:xfrm>
            <a:off x="1640156" y="503893"/>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400"/>
              <a:buFont typeface="Times New Roman"/>
              <a:buNone/>
            </a:pPr>
            <a:r>
              <a:rPr lang="en-US" sz="4400" b="1">
                <a:solidFill>
                  <a:schemeClr val="dk1"/>
                </a:solidFill>
                <a:latin typeface="Times New Roman"/>
                <a:ea typeface="Times New Roman"/>
                <a:cs typeface="Times New Roman"/>
                <a:sym typeface="Times New Roman"/>
              </a:rPr>
              <a:t>Cause of Earthquake</a:t>
            </a:r>
            <a:endParaRPr lang="en-US" sz="4400" b="1">
              <a:solidFill>
                <a:schemeClr val="dk1"/>
              </a:solidFill>
            </a:endParaRPr>
          </a:p>
        </p:txBody>
      </p:sp>
      <p:sp>
        <p:nvSpPr>
          <p:cNvPr id="3" name="Google Shape;510;p45">
            <a:extLst>
              <a:ext uri="{FF2B5EF4-FFF2-40B4-BE49-F238E27FC236}">
                <a16:creationId xmlns:a16="http://schemas.microsoft.com/office/drawing/2014/main" id="{1639B567-67B4-5FDA-6B4C-7BAC590DE00C}"/>
              </a:ext>
            </a:extLst>
          </p:cNvPr>
          <p:cNvSpPr txBox="1">
            <a:spLocks/>
          </p:cNvSpPr>
          <p:nvPr/>
        </p:nvSpPr>
        <p:spPr>
          <a:xfrm>
            <a:off x="2097500" y="1221686"/>
            <a:ext cx="8915400" cy="377762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None/>
            </a:pPr>
            <a:r>
              <a:rPr lang="en-US" sz="2800" b="1" dirty="0">
                <a:solidFill>
                  <a:schemeClr val="dk1"/>
                </a:solidFill>
                <a:latin typeface="Times New Roman"/>
                <a:ea typeface="Times New Roman"/>
                <a:cs typeface="Times New Roman"/>
                <a:sym typeface="Times New Roman"/>
              </a:rPr>
              <a:t>The random movements of the tectonic plates are the main natural cause of the earthquake</a:t>
            </a:r>
            <a:endParaRPr lang="en-US" dirty="0"/>
          </a:p>
        </p:txBody>
      </p:sp>
      <p:pic>
        <p:nvPicPr>
          <p:cNvPr id="4" name="Google Shape;511;p45" descr="Tectonic Plates Map">
            <a:extLst>
              <a:ext uri="{FF2B5EF4-FFF2-40B4-BE49-F238E27FC236}">
                <a16:creationId xmlns:a16="http://schemas.microsoft.com/office/drawing/2014/main" id="{004587AE-54AA-A6E6-2AE5-0C55A869F835}"/>
              </a:ext>
            </a:extLst>
          </p:cNvPr>
          <p:cNvPicPr preferRelativeResize="0"/>
          <p:nvPr/>
        </p:nvPicPr>
        <p:blipFill rotWithShape="1">
          <a:blip r:embed="rId2">
            <a:alphaModFix/>
          </a:blip>
          <a:srcRect t="3906" b="5207"/>
          <a:stretch/>
        </p:blipFill>
        <p:spPr>
          <a:xfrm>
            <a:off x="2631424" y="2950767"/>
            <a:ext cx="6925195" cy="3669787"/>
          </a:xfrm>
          <a:prstGeom prst="rect">
            <a:avLst/>
          </a:prstGeom>
          <a:noFill/>
          <a:ln>
            <a:noFill/>
          </a:ln>
        </p:spPr>
      </p:pic>
    </p:spTree>
    <p:extLst>
      <p:ext uri="{BB962C8B-B14F-4D97-AF65-F5344CB8AC3E}">
        <p14:creationId xmlns:p14="http://schemas.microsoft.com/office/powerpoint/2010/main" val="1883377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97;p4">
            <a:extLst>
              <a:ext uri="{FF2B5EF4-FFF2-40B4-BE49-F238E27FC236}">
                <a16:creationId xmlns:a16="http://schemas.microsoft.com/office/drawing/2014/main" id="{A321CD8E-2327-7CFF-953F-73DB49A0B111}"/>
              </a:ext>
            </a:extLst>
          </p:cNvPr>
          <p:cNvSpPr txBox="1">
            <a:spLocks/>
          </p:cNvSpPr>
          <p:nvPr/>
        </p:nvSpPr>
        <p:spPr>
          <a:xfrm>
            <a:off x="1630531" y="618478"/>
            <a:ext cx="6347714" cy="132080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262626"/>
              </a:buClr>
              <a:buSzPts val="3600"/>
              <a:buFont typeface="Times New Roman"/>
              <a:buNone/>
            </a:pPr>
            <a:r>
              <a:rPr lang="en-US" b="1" dirty="0">
                <a:latin typeface="Times New Roman"/>
                <a:ea typeface="Times New Roman"/>
                <a:cs typeface="Times New Roman"/>
                <a:sym typeface="Times New Roman"/>
              </a:rPr>
              <a:t>General Description:</a:t>
            </a:r>
          </a:p>
        </p:txBody>
      </p:sp>
      <p:graphicFrame>
        <p:nvGraphicFramePr>
          <p:cNvPr id="8" name="Table 7">
            <a:extLst>
              <a:ext uri="{FF2B5EF4-FFF2-40B4-BE49-F238E27FC236}">
                <a16:creationId xmlns:a16="http://schemas.microsoft.com/office/drawing/2014/main" id="{3C567DB6-C445-5388-7E39-E5ACC975F39A}"/>
              </a:ext>
            </a:extLst>
          </p:cNvPr>
          <p:cNvGraphicFramePr>
            <a:graphicFrameLocks noGrp="1"/>
          </p:cNvGraphicFramePr>
          <p:nvPr>
            <p:extLst>
              <p:ext uri="{D42A27DB-BD31-4B8C-83A1-F6EECF244321}">
                <p14:modId xmlns:p14="http://schemas.microsoft.com/office/powerpoint/2010/main" val="90487899"/>
              </p:ext>
            </p:extLst>
          </p:nvPr>
        </p:nvGraphicFramePr>
        <p:xfrm>
          <a:off x="2172929" y="4638624"/>
          <a:ext cx="6480810" cy="586994"/>
        </p:xfrm>
        <a:graphic>
          <a:graphicData uri="http://schemas.openxmlformats.org/drawingml/2006/table">
            <a:tbl>
              <a:tblPr firstRow="1" firstCol="1" bandRow="1">
                <a:tableStyleId>{5C22544A-7EE6-4342-B048-85BDC9FD1C3A}</a:tableStyleId>
              </a:tblPr>
              <a:tblGrid>
                <a:gridCol w="1937385">
                  <a:extLst>
                    <a:ext uri="{9D8B030D-6E8A-4147-A177-3AD203B41FA5}">
                      <a16:colId xmlns:a16="http://schemas.microsoft.com/office/drawing/2014/main" val="188976330"/>
                    </a:ext>
                  </a:extLst>
                </a:gridCol>
                <a:gridCol w="1335405">
                  <a:extLst>
                    <a:ext uri="{9D8B030D-6E8A-4147-A177-3AD203B41FA5}">
                      <a16:colId xmlns:a16="http://schemas.microsoft.com/office/drawing/2014/main" val="2218711278"/>
                    </a:ext>
                  </a:extLst>
                </a:gridCol>
                <a:gridCol w="1483995">
                  <a:extLst>
                    <a:ext uri="{9D8B030D-6E8A-4147-A177-3AD203B41FA5}">
                      <a16:colId xmlns:a16="http://schemas.microsoft.com/office/drawing/2014/main" val="4010060111"/>
                    </a:ext>
                  </a:extLst>
                </a:gridCol>
                <a:gridCol w="1724025">
                  <a:extLst>
                    <a:ext uri="{9D8B030D-6E8A-4147-A177-3AD203B41FA5}">
                      <a16:colId xmlns:a16="http://schemas.microsoft.com/office/drawing/2014/main" val="2947441392"/>
                    </a:ext>
                  </a:extLst>
                </a:gridCol>
              </a:tblGrid>
              <a:tr h="0">
                <a:tc>
                  <a:txBody>
                    <a:bodyPr/>
                    <a:lstStyle/>
                    <a:p>
                      <a:pPr marL="0" marR="0" algn="ctr">
                        <a:lnSpc>
                          <a:spcPct val="107000"/>
                        </a:lnSpc>
                        <a:spcAft>
                          <a:spcPts val="800"/>
                        </a:spcAft>
                        <a:buNone/>
                      </a:pPr>
                      <a:r>
                        <a:rPr lang="en-US" sz="1800" kern="100" dirty="0">
                          <a:effectLst/>
                        </a:rPr>
                        <a:t>Floor</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Aft>
                          <a:spcPts val="800"/>
                        </a:spcAft>
                        <a:buNone/>
                      </a:pPr>
                      <a:r>
                        <a:rPr lang="en-US" sz="1800" kern="100">
                          <a:effectLst/>
                        </a:rPr>
                        <a:t>Area(m</a:t>
                      </a:r>
                      <a:r>
                        <a:rPr lang="en-US" sz="1800" kern="100" baseline="30000">
                          <a:effectLst/>
                        </a:rPr>
                        <a:t>2</a:t>
                      </a:r>
                      <a:r>
                        <a:rPr lang="en-US" sz="1800" kern="100">
                          <a:effectLst/>
                        </a:rPr>
                        <a:t>)</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1800" kern="100">
                          <a:effectLst/>
                        </a:rPr>
                        <a:t>Height(m)</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1800" kern="100">
                          <a:effectLst/>
                        </a:rPr>
                        <a:t>Function</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80903772"/>
                  </a:ext>
                </a:extLst>
              </a:tr>
              <a:tr h="0">
                <a:tc>
                  <a:txBody>
                    <a:bodyPr/>
                    <a:lstStyle/>
                    <a:p>
                      <a:pPr marL="0" marR="0" algn="ctr">
                        <a:lnSpc>
                          <a:spcPct val="107000"/>
                        </a:lnSpc>
                        <a:spcAft>
                          <a:spcPts val="800"/>
                        </a:spcAft>
                        <a:buNone/>
                      </a:pPr>
                      <a:r>
                        <a:rPr lang="en-US" sz="1800" kern="100">
                          <a:effectLst/>
                        </a:rPr>
                        <a:t>Ground-11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1800" kern="100">
                          <a:effectLst/>
                        </a:rPr>
                        <a:t>541</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1800" kern="100">
                          <a:effectLst/>
                        </a:rPr>
                        <a:t>3.25</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Aft>
                          <a:spcPts val="800"/>
                        </a:spcAft>
                        <a:buNone/>
                      </a:pPr>
                      <a:r>
                        <a:rPr lang="en-US" sz="1800" kern="100" dirty="0">
                          <a:effectLst/>
                        </a:rPr>
                        <a:t>residential</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18487043"/>
                  </a:ext>
                </a:extLst>
              </a:tr>
            </a:tbl>
          </a:graphicData>
        </a:graphic>
      </p:graphicFrame>
      <p:sp>
        <p:nvSpPr>
          <p:cNvPr id="10" name="TextBox 9">
            <a:extLst>
              <a:ext uri="{FF2B5EF4-FFF2-40B4-BE49-F238E27FC236}">
                <a16:creationId xmlns:a16="http://schemas.microsoft.com/office/drawing/2014/main" id="{0B4545D8-1888-4B2D-EB42-380B9BB9DA14}"/>
              </a:ext>
            </a:extLst>
          </p:cNvPr>
          <p:cNvSpPr txBox="1"/>
          <p:nvPr/>
        </p:nvSpPr>
        <p:spPr>
          <a:xfrm>
            <a:off x="2172929" y="1495558"/>
            <a:ext cx="6096000" cy="2744982"/>
          </a:xfrm>
          <a:prstGeom prst="rect">
            <a:avLst/>
          </a:prstGeom>
          <a:noFill/>
        </p:spPr>
        <p:txBody>
          <a:bodyPr wrap="square">
            <a:spAutoFit/>
          </a:bodyPr>
          <a:lstStyle/>
          <a:p>
            <a:pPr marL="0" marR="0" algn="just">
              <a:lnSpc>
                <a:spcPct val="107000"/>
              </a:lnSpc>
              <a:spcAft>
                <a:spcPts val="800"/>
              </a:spcAft>
              <a:buNone/>
            </a:pPr>
            <a:r>
              <a:rPr lang="en-US" sz="1800" kern="0" dirty="0">
                <a:effectLst/>
                <a:latin typeface="Times New Roman" panose="02020603050405020304" pitchFamily="18" charset="0"/>
                <a:ea typeface="Times New Roman" panose="02020603050405020304" pitchFamily="18" charset="0"/>
                <a:cs typeface="Arial" panose="020B0604020202020204" pitchFamily="34" charset="0"/>
              </a:rPr>
              <a:t>This graduation project presents the structural design for a 12-floor residential building owned by Mr. Hassan </a:t>
            </a:r>
            <a:r>
              <a:rPr lang="en-US" sz="1800" kern="0" dirty="0" err="1">
                <a:effectLst/>
                <a:latin typeface="Times New Roman" panose="02020603050405020304" pitchFamily="18" charset="0"/>
                <a:ea typeface="Times New Roman" panose="02020603050405020304" pitchFamily="18" charset="0"/>
                <a:cs typeface="Arial" panose="020B0604020202020204" pitchFamily="34" charset="0"/>
              </a:rPr>
              <a:t>Jabaly</a:t>
            </a:r>
            <a:r>
              <a:rPr lang="en-US" sz="1800" kern="0" dirty="0">
                <a:effectLst/>
                <a:latin typeface="Times New Roman" panose="02020603050405020304" pitchFamily="18" charset="0"/>
                <a:ea typeface="Times New Roman" panose="02020603050405020304" pitchFamily="18" charset="0"/>
                <a:cs typeface="Arial" panose="020B0604020202020204" pitchFamily="34" charset="0"/>
              </a:rPr>
              <a:t>, located in </a:t>
            </a:r>
            <a:r>
              <a:rPr lang="en-US" sz="1800" kern="0" dirty="0" err="1">
                <a:effectLst/>
                <a:latin typeface="Times New Roman" panose="02020603050405020304" pitchFamily="18" charset="0"/>
                <a:ea typeface="Times New Roman" panose="02020603050405020304" pitchFamily="18" charset="0"/>
                <a:cs typeface="Arial" panose="020B0604020202020204" pitchFamily="34" charset="0"/>
              </a:rPr>
              <a:t>Taybie</a:t>
            </a:r>
            <a:r>
              <a:rPr lang="en-US" sz="1800" kern="0" dirty="0">
                <a:effectLst/>
                <a:latin typeface="Times New Roman" panose="02020603050405020304" pitchFamily="18" charset="0"/>
                <a:ea typeface="Times New Roman" panose="02020603050405020304" pitchFamily="18" charset="0"/>
                <a:cs typeface="Arial" panose="020B0604020202020204" pitchFamily="34" charset="0"/>
              </a:rPr>
              <a:t> , Israel, specifically on plot 18 at basin 7852. The building covers a floor area of 541 square meters, with a staircase landing area of 12 square meters on each floor, and each floor has a height of 3.25 meters. Our objective is to conduct a comprehensive structural analysis and design of the building's main components, including the ceilings, columns, beams, foundations, staircase, and shear walls.</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047805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16;p46">
            <a:extLst>
              <a:ext uri="{FF2B5EF4-FFF2-40B4-BE49-F238E27FC236}">
                <a16:creationId xmlns:a16="http://schemas.microsoft.com/office/drawing/2014/main" id="{F0DD6CC4-4A34-3228-B97C-B029722EE672}"/>
              </a:ext>
            </a:extLst>
          </p:cNvPr>
          <p:cNvSpPr txBox="1">
            <a:spLocks/>
          </p:cNvSpPr>
          <p:nvPr/>
        </p:nvSpPr>
        <p:spPr>
          <a:xfrm>
            <a:off x="1640156" y="539172"/>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000"/>
              <a:buFont typeface="Times New Roman"/>
              <a:buNone/>
            </a:pPr>
            <a:r>
              <a:rPr lang="en-US" sz="4000" b="1">
                <a:solidFill>
                  <a:schemeClr val="dk1"/>
                </a:solidFill>
                <a:latin typeface="Times New Roman"/>
                <a:ea typeface="Times New Roman"/>
                <a:cs typeface="Times New Roman"/>
                <a:sym typeface="Times New Roman"/>
              </a:rPr>
              <a:t>History of Earthquake in Palestine</a:t>
            </a:r>
            <a:endParaRPr lang="en-US"/>
          </a:p>
        </p:txBody>
      </p:sp>
      <p:sp>
        <p:nvSpPr>
          <p:cNvPr id="3" name="Google Shape;517;p46">
            <a:extLst>
              <a:ext uri="{FF2B5EF4-FFF2-40B4-BE49-F238E27FC236}">
                <a16:creationId xmlns:a16="http://schemas.microsoft.com/office/drawing/2014/main" id="{58F158B0-4B02-8EB1-B392-5898CBB04173}"/>
              </a:ext>
            </a:extLst>
          </p:cNvPr>
          <p:cNvSpPr txBox="1">
            <a:spLocks/>
          </p:cNvSpPr>
          <p:nvPr/>
        </p:nvSpPr>
        <p:spPr>
          <a:xfrm>
            <a:off x="1549529" y="1758080"/>
            <a:ext cx="8915400" cy="377762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None/>
            </a:pPr>
            <a:r>
              <a:rPr lang="en-US" sz="2800" b="1" dirty="0">
                <a:latin typeface="Times New Roman"/>
                <a:ea typeface="Times New Roman"/>
                <a:cs typeface="Times New Roman"/>
                <a:sym typeface="Times New Roman"/>
              </a:rPr>
              <a:t>In 1927, a strong earthquake hit Nablus with a volume of 6.2 on the Richter scale which last for a duration of 90 secs. </a:t>
            </a:r>
            <a:endParaRPr lang="en-US" dirty="0"/>
          </a:p>
        </p:txBody>
      </p:sp>
      <p:pic>
        <p:nvPicPr>
          <p:cNvPr id="4" name="Google Shape;518;p46" descr="زلزال نابلس المدمر 1927... ماذا تعرف عنه وكم عدد الضحايا وحجم الدمار الذي خلفه؟">
            <a:extLst>
              <a:ext uri="{FF2B5EF4-FFF2-40B4-BE49-F238E27FC236}">
                <a16:creationId xmlns:a16="http://schemas.microsoft.com/office/drawing/2014/main" id="{B8107D26-5C43-DE0C-E342-CC4DE86C7A0D}"/>
              </a:ext>
            </a:extLst>
          </p:cNvPr>
          <p:cNvPicPr preferRelativeResize="0"/>
          <p:nvPr/>
        </p:nvPicPr>
        <p:blipFill rotWithShape="1">
          <a:blip r:embed="rId2">
            <a:alphaModFix/>
          </a:blip>
          <a:srcRect/>
          <a:stretch/>
        </p:blipFill>
        <p:spPr>
          <a:xfrm>
            <a:off x="2884485" y="3429000"/>
            <a:ext cx="6085308" cy="3422091"/>
          </a:xfrm>
          <a:prstGeom prst="rect">
            <a:avLst/>
          </a:prstGeom>
          <a:noFill/>
          <a:ln>
            <a:noFill/>
          </a:ln>
        </p:spPr>
      </p:pic>
    </p:spTree>
    <p:extLst>
      <p:ext uri="{BB962C8B-B14F-4D97-AF65-F5344CB8AC3E}">
        <p14:creationId xmlns:p14="http://schemas.microsoft.com/office/powerpoint/2010/main" val="879483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25;p47">
            <a:extLst>
              <a:ext uri="{FF2B5EF4-FFF2-40B4-BE49-F238E27FC236}">
                <a16:creationId xmlns:a16="http://schemas.microsoft.com/office/drawing/2014/main" id="{429A171D-6F53-A68F-0769-2D2C5B0D9AFA}"/>
              </a:ext>
            </a:extLst>
          </p:cNvPr>
          <p:cNvSpPr txBox="1"/>
          <p:nvPr/>
        </p:nvSpPr>
        <p:spPr>
          <a:xfrm>
            <a:off x="1640156" y="539172"/>
            <a:ext cx="8911687" cy="1280890"/>
          </a:xfrm>
          <a:prstGeom prst="rect">
            <a:avLst/>
          </a:prstGeom>
          <a:noFill/>
          <a:ln>
            <a:noFill/>
          </a:ln>
        </p:spPr>
        <p:txBody>
          <a:bodyPr spcFirstLastPara="1" wrap="square" lIns="91425" tIns="45700" rIns="91425" bIns="45700" anchor="t" anchorCtr="0">
            <a:normAutofit/>
          </a:bodyPr>
          <a:lstStyle/>
          <a:p>
            <a:pPr marL="0" marR="0" lvl="0" indent="0" algn="l" rtl="1">
              <a:spcBef>
                <a:spcPts val="0"/>
              </a:spcBef>
              <a:spcAft>
                <a:spcPts val="0"/>
              </a:spcAft>
              <a:buClr>
                <a:srgbClr val="000000"/>
              </a:buClr>
              <a:buSzPts val="4000"/>
              <a:buFont typeface="Times New Roman"/>
              <a:buNone/>
            </a:pPr>
            <a:r>
              <a:rPr lang="en-US" sz="4000" b="1">
                <a:solidFill>
                  <a:srgbClr val="000000"/>
                </a:solidFill>
                <a:latin typeface="Times New Roman"/>
                <a:ea typeface="Times New Roman"/>
                <a:cs typeface="Times New Roman"/>
                <a:sym typeface="Times New Roman"/>
              </a:rPr>
              <a:t>Tragedy</a:t>
            </a:r>
            <a:r>
              <a:rPr lang="en-US" sz="4000" b="1">
                <a:solidFill>
                  <a:schemeClr val="dk1"/>
                </a:solidFill>
                <a:latin typeface="Times New Roman"/>
                <a:ea typeface="Times New Roman"/>
                <a:cs typeface="Times New Roman"/>
                <a:sym typeface="Times New Roman"/>
              </a:rPr>
              <a:t> of Earthquakes</a:t>
            </a:r>
            <a:endParaRPr sz="4000">
              <a:solidFill>
                <a:schemeClr val="dk1"/>
              </a:solidFill>
              <a:latin typeface="Times New Roman"/>
              <a:ea typeface="Times New Roman"/>
              <a:cs typeface="Times New Roman"/>
              <a:sym typeface="Times New Roman"/>
            </a:endParaRPr>
          </a:p>
        </p:txBody>
      </p:sp>
      <p:pic>
        <p:nvPicPr>
          <p:cNvPr id="8" name="Picture 7">
            <a:extLst>
              <a:ext uri="{FF2B5EF4-FFF2-40B4-BE49-F238E27FC236}">
                <a16:creationId xmlns:a16="http://schemas.microsoft.com/office/drawing/2014/main" id="{C2BB42CC-5DC8-0625-A7B6-2582A1D8CF30}"/>
              </a:ext>
            </a:extLst>
          </p:cNvPr>
          <p:cNvPicPr>
            <a:picLocks noChangeAspect="1"/>
          </p:cNvPicPr>
          <p:nvPr/>
        </p:nvPicPr>
        <p:blipFill>
          <a:blip r:embed="rId2"/>
          <a:stretch>
            <a:fillRect/>
          </a:stretch>
        </p:blipFill>
        <p:spPr>
          <a:xfrm>
            <a:off x="6331975" y="1820061"/>
            <a:ext cx="4916128" cy="3147333"/>
          </a:xfrm>
          <a:prstGeom prst="rect">
            <a:avLst/>
          </a:prstGeom>
        </p:spPr>
      </p:pic>
      <p:pic>
        <p:nvPicPr>
          <p:cNvPr id="10" name="Picture 9">
            <a:extLst>
              <a:ext uri="{FF2B5EF4-FFF2-40B4-BE49-F238E27FC236}">
                <a16:creationId xmlns:a16="http://schemas.microsoft.com/office/drawing/2014/main" id="{2747CBD8-3867-8365-3F71-58795BACE505}"/>
              </a:ext>
            </a:extLst>
          </p:cNvPr>
          <p:cNvPicPr>
            <a:picLocks noChangeAspect="1"/>
          </p:cNvPicPr>
          <p:nvPr/>
        </p:nvPicPr>
        <p:blipFill>
          <a:blip r:embed="rId3"/>
          <a:stretch>
            <a:fillRect/>
          </a:stretch>
        </p:blipFill>
        <p:spPr>
          <a:xfrm>
            <a:off x="835743" y="1820062"/>
            <a:ext cx="4916128" cy="3147332"/>
          </a:xfrm>
          <a:prstGeom prst="rect">
            <a:avLst/>
          </a:prstGeom>
        </p:spPr>
      </p:pic>
    </p:spTree>
    <p:extLst>
      <p:ext uri="{BB962C8B-B14F-4D97-AF65-F5344CB8AC3E}">
        <p14:creationId xmlns:p14="http://schemas.microsoft.com/office/powerpoint/2010/main" val="36866844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30;p48">
            <a:extLst>
              <a:ext uri="{FF2B5EF4-FFF2-40B4-BE49-F238E27FC236}">
                <a16:creationId xmlns:a16="http://schemas.microsoft.com/office/drawing/2014/main" id="{8B79C46C-510B-2ADF-1D88-9DDD4E7E333E}"/>
              </a:ext>
            </a:extLst>
          </p:cNvPr>
          <p:cNvSpPr txBox="1">
            <a:spLocks/>
          </p:cNvSpPr>
          <p:nvPr/>
        </p:nvSpPr>
        <p:spPr>
          <a:xfrm>
            <a:off x="1640156" y="630904"/>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000"/>
              <a:buFont typeface="Times New Roman"/>
              <a:buNone/>
            </a:pPr>
            <a:r>
              <a:rPr lang="en-US" sz="4000" b="1" dirty="0">
                <a:solidFill>
                  <a:schemeClr val="dk1"/>
                </a:solidFill>
                <a:latin typeface="Times New Roman"/>
                <a:ea typeface="Times New Roman"/>
                <a:cs typeface="Times New Roman"/>
                <a:sym typeface="Times New Roman"/>
              </a:rPr>
              <a:t>Provisions By the ASCE 7-16 Code</a:t>
            </a:r>
            <a:endParaRPr lang="en-US" dirty="0"/>
          </a:p>
        </p:txBody>
      </p:sp>
      <p:sp>
        <p:nvSpPr>
          <p:cNvPr id="3" name="Google Shape;531;p48">
            <a:extLst>
              <a:ext uri="{FF2B5EF4-FFF2-40B4-BE49-F238E27FC236}">
                <a16:creationId xmlns:a16="http://schemas.microsoft.com/office/drawing/2014/main" id="{B6EEE56C-D37C-ECF7-FAB5-ECDE498E6C9A}"/>
              </a:ext>
            </a:extLst>
          </p:cNvPr>
          <p:cNvSpPr txBox="1">
            <a:spLocks/>
          </p:cNvSpPr>
          <p:nvPr/>
        </p:nvSpPr>
        <p:spPr>
          <a:xfrm>
            <a:off x="2206657" y="2316309"/>
            <a:ext cx="8915400" cy="377762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400"/>
              <a:buNone/>
            </a:pPr>
            <a:r>
              <a:rPr lang="en-US" sz="2400" b="1" dirty="0">
                <a:solidFill>
                  <a:schemeClr val="dk1"/>
                </a:solidFill>
                <a:latin typeface="Times New Roman"/>
                <a:ea typeface="Times New Roman"/>
                <a:cs typeface="Times New Roman"/>
                <a:sym typeface="Times New Roman"/>
              </a:rPr>
              <a:t>The design earthquake has a probability of exceedance of 2% every 50 years.</a:t>
            </a:r>
            <a:endParaRPr lang="en-US" dirty="0"/>
          </a:p>
          <a:p>
            <a:pPr marL="0" indent="0">
              <a:buSzPts val="2400"/>
              <a:buNone/>
            </a:pPr>
            <a:r>
              <a:rPr lang="en-US" sz="2400" b="1" dirty="0">
                <a:solidFill>
                  <a:schemeClr val="dk1"/>
                </a:solidFill>
                <a:latin typeface="Times New Roman"/>
                <a:ea typeface="Times New Roman"/>
                <a:cs typeface="Times New Roman"/>
                <a:sym typeface="Times New Roman"/>
              </a:rPr>
              <a:t>That means every the 2500 years, an earthquake large than the design earthquake will occur.</a:t>
            </a:r>
            <a:endParaRPr lang="en-US" dirty="0"/>
          </a:p>
        </p:txBody>
      </p:sp>
    </p:spTree>
    <p:extLst>
      <p:ext uri="{BB962C8B-B14F-4D97-AF65-F5344CB8AC3E}">
        <p14:creationId xmlns:p14="http://schemas.microsoft.com/office/powerpoint/2010/main" val="8802166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36;p49">
            <a:extLst>
              <a:ext uri="{FF2B5EF4-FFF2-40B4-BE49-F238E27FC236}">
                <a16:creationId xmlns:a16="http://schemas.microsoft.com/office/drawing/2014/main" id="{60515781-6E6A-A822-E2BB-21D2F73B2BC7}"/>
              </a:ext>
            </a:extLst>
          </p:cNvPr>
          <p:cNvSpPr txBox="1">
            <a:spLocks/>
          </p:cNvSpPr>
          <p:nvPr/>
        </p:nvSpPr>
        <p:spPr>
          <a:xfrm>
            <a:off x="1640156" y="559747"/>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400"/>
              <a:buFont typeface="Times New Roman"/>
              <a:buNone/>
            </a:pPr>
            <a:r>
              <a:rPr lang="en-US" sz="4400" b="1">
                <a:solidFill>
                  <a:schemeClr val="dk1"/>
                </a:solidFill>
                <a:latin typeface="Times New Roman"/>
                <a:ea typeface="Times New Roman"/>
                <a:cs typeface="Times New Roman"/>
                <a:sym typeface="Times New Roman"/>
              </a:rPr>
              <a:t>Seismic Modeling Methods</a:t>
            </a:r>
            <a:endParaRPr lang="en-US"/>
          </a:p>
        </p:txBody>
      </p:sp>
      <p:sp>
        <p:nvSpPr>
          <p:cNvPr id="3" name="Google Shape;537;p49">
            <a:extLst>
              <a:ext uri="{FF2B5EF4-FFF2-40B4-BE49-F238E27FC236}">
                <a16:creationId xmlns:a16="http://schemas.microsoft.com/office/drawing/2014/main" id="{05D56512-F7FB-4BAD-2B3D-1A3FC2B62753}"/>
              </a:ext>
            </a:extLst>
          </p:cNvPr>
          <p:cNvSpPr txBox="1">
            <a:spLocks/>
          </p:cNvSpPr>
          <p:nvPr/>
        </p:nvSpPr>
        <p:spPr>
          <a:xfrm>
            <a:off x="2201039" y="2439162"/>
            <a:ext cx="8915400" cy="377762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None/>
            </a:pPr>
            <a:r>
              <a:rPr lang="en-US" sz="2800" b="1" dirty="0">
                <a:solidFill>
                  <a:schemeClr val="dk1"/>
                </a:solidFill>
                <a:latin typeface="Times New Roman"/>
                <a:ea typeface="Times New Roman"/>
                <a:cs typeface="Times New Roman"/>
                <a:sym typeface="Times New Roman"/>
              </a:rPr>
              <a:t>Equivalent Static Method (Static).</a:t>
            </a:r>
            <a:endParaRPr lang="en-US" dirty="0"/>
          </a:p>
          <a:p>
            <a:pPr marL="0" indent="0">
              <a:buSzPts val="2800"/>
              <a:buNone/>
            </a:pPr>
            <a:r>
              <a:rPr lang="en-US" sz="2800" b="1" dirty="0">
                <a:solidFill>
                  <a:schemeClr val="dk1"/>
                </a:solidFill>
                <a:latin typeface="Times New Roman"/>
                <a:ea typeface="Times New Roman"/>
                <a:cs typeface="Times New Roman"/>
                <a:sym typeface="Times New Roman"/>
              </a:rPr>
              <a:t>Response Spectrum Method (Dynamic).</a:t>
            </a:r>
            <a:endParaRPr lang="en-US" dirty="0"/>
          </a:p>
          <a:p>
            <a:pPr marL="0" indent="0">
              <a:buSzPts val="2800"/>
              <a:buNone/>
            </a:pPr>
            <a:r>
              <a:rPr lang="en-US" sz="2800" b="1" dirty="0">
                <a:solidFill>
                  <a:schemeClr val="dk1"/>
                </a:solidFill>
                <a:latin typeface="Times New Roman"/>
                <a:ea typeface="Times New Roman"/>
                <a:cs typeface="Times New Roman"/>
                <a:sym typeface="Times New Roman"/>
              </a:rPr>
              <a:t>Time History Method (Dynamic).</a:t>
            </a:r>
            <a:endParaRPr lang="en-US" dirty="0"/>
          </a:p>
        </p:txBody>
      </p:sp>
    </p:spTree>
    <p:extLst>
      <p:ext uri="{BB962C8B-B14F-4D97-AF65-F5344CB8AC3E}">
        <p14:creationId xmlns:p14="http://schemas.microsoft.com/office/powerpoint/2010/main" val="17814976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49;p51">
            <a:extLst>
              <a:ext uri="{FF2B5EF4-FFF2-40B4-BE49-F238E27FC236}">
                <a16:creationId xmlns:a16="http://schemas.microsoft.com/office/drawing/2014/main" id="{34490C5A-FAFA-0A1D-A29C-AFA4625AF475}"/>
              </a:ext>
            </a:extLst>
          </p:cNvPr>
          <p:cNvSpPr txBox="1">
            <a:spLocks/>
          </p:cNvSpPr>
          <p:nvPr/>
        </p:nvSpPr>
        <p:spPr>
          <a:xfrm>
            <a:off x="1640156" y="560200"/>
            <a:ext cx="8911687" cy="1280890"/>
          </a:xfrm>
          <a:prstGeom prst="rect">
            <a:avLst/>
          </a:prstGeom>
          <a:noFill/>
          <a:ln>
            <a:noFill/>
          </a:ln>
        </p:spPr>
        <p:txBody>
          <a:bodyPr spcFirstLastPara="1" wrap="square" lIns="91425" tIns="45700" rIns="91425" bIns="45700" anchor="t" anchorCtr="0">
            <a:normAutofit lnSpcReduction="10000"/>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400"/>
              <a:buFont typeface="Times New Roman"/>
              <a:buNone/>
            </a:pPr>
            <a:r>
              <a:rPr lang="en-US" sz="4400" b="1">
                <a:solidFill>
                  <a:schemeClr val="dk1"/>
                </a:solidFill>
                <a:latin typeface="Times New Roman"/>
                <a:ea typeface="Times New Roman"/>
                <a:cs typeface="Times New Roman"/>
                <a:sym typeface="Times New Roman"/>
              </a:rPr>
              <a:t>Response Spectrum Method</a:t>
            </a:r>
            <a:endParaRPr lang="en-US"/>
          </a:p>
        </p:txBody>
      </p:sp>
      <p:sp>
        <p:nvSpPr>
          <p:cNvPr id="3" name="Google Shape;550;p51">
            <a:extLst>
              <a:ext uri="{FF2B5EF4-FFF2-40B4-BE49-F238E27FC236}">
                <a16:creationId xmlns:a16="http://schemas.microsoft.com/office/drawing/2014/main" id="{0DB26F78-4066-CA52-EC35-A8A5131C8D9F}"/>
              </a:ext>
            </a:extLst>
          </p:cNvPr>
          <p:cNvSpPr txBox="1">
            <a:spLocks/>
          </p:cNvSpPr>
          <p:nvPr/>
        </p:nvSpPr>
        <p:spPr>
          <a:xfrm>
            <a:off x="1874432" y="1747785"/>
            <a:ext cx="8915400" cy="377762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None/>
            </a:pPr>
            <a:r>
              <a:rPr lang="en-US" sz="2800" b="1" dirty="0">
                <a:solidFill>
                  <a:schemeClr val="dk1"/>
                </a:solidFill>
                <a:latin typeface="Times New Roman"/>
                <a:ea typeface="Times New Roman"/>
                <a:cs typeface="Times New Roman"/>
                <a:sym typeface="Times New Roman"/>
              </a:rPr>
              <a:t>It perform multiple Equivalent Static Method in each mode of the structure and combined them in the end as one force.</a:t>
            </a:r>
            <a:endParaRPr lang="en-US" dirty="0"/>
          </a:p>
        </p:txBody>
      </p:sp>
      <p:pic>
        <p:nvPicPr>
          <p:cNvPr id="4" name="Google Shape;551;p51">
            <a:extLst>
              <a:ext uri="{FF2B5EF4-FFF2-40B4-BE49-F238E27FC236}">
                <a16:creationId xmlns:a16="http://schemas.microsoft.com/office/drawing/2014/main" id="{46DCF873-AA6E-667E-0FE0-CCA02DA1709B}"/>
              </a:ext>
            </a:extLst>
          </p:cNvPr>
          <p:cNvPicPr preferRelativeResize="0"/>
          <p:nvPr/>
        </p:nvPicPr>
        <p:blipFill rotWithShape="1">
          <a:blip r:embed="rId2">
            <a:alphaModFix/>
          </a:blip>
          <a:srcRect/>
          <a:stretch/>
        </p:blipFill>
        <p:spPr>
          <a:xfrm>
            <a:off x="3572405" y="4207468"/>
            <a:ext cx="5519453" cy="2635878"/>
          </a:xfrm>
          <a:prstGeom prst="rect">
            <a:avLst/>
          </a:prstGeom>
          <a:noFill/>
          <a:ln>
            <a:noFill/>
          </a:ln>
        </p:spPr>
      </p:pic>
    </p:spTree>
    <p:extLst>
      <p:ext uri="{BB962C8B-B14F-4D97-AF65-F5344CB8AC3E}">
        <p14:creationId xmlns:p14="http://schemas.microsoft.com/office/powerpoint/2010/main" val="5018810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56;p52">
            <a:extLst>
              <a:ext uri="{FF2B5EF4-FFF2-40B4-BE49-F238E27FC236}">
                <a16:creationId xmlns:a16="http://schemas.microsoft.com/office/drawing/2014/main" id="{810EB938-4F11-0799-CB63-A1413C19007D}"/>
              </a:ext>
            </a:extLst>
          </p:cNvPr>
          <p:cNvSpPr txBox="1">
            <a:spLocks/>
          </p:cNvSpPr>
          <p:nvPr/>
        </p:nvSpPr>
        <p:spPr>
          <a:xfrm>
            <a:off x="1516936" y="414519"/>
            <a:ext cx="8479430" cy="1213204"/>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400"/>
              <a:buFont typeface="Times New Roman"/>
              <a:buNone/>
            </a:pPr>
            <a:r>
              <a:rPr lang="en-US" sz="4400" b="1">
                <a:solidFill>
                  <a:schemeClr val="dk1"/>
                </a:solidFill>
                <a:latin typeface="Times New Roman"/>
                <a:ea typeface="Times New Roman"/>
                <a:cs typeface="Times New Roman"/>
                <a:sym typeface="Times New Roman"/>
              </a:rPr>
              <a:t>Time History Method</a:t>
            </a:r>
            <a:endParaRPr lang="en-US" sz="4400" b="1">
              <a:solidFill>
                <a:schemeClr val="dk1"/>
              </a:solidFill>
            </a:endParaRPr>
          </a:p>
        </p:txBody>
      </p:sp>
      <p:sp>
        <p:nvSpPr>
          <p:cNvPr id="3" name="Google Shape;557;p52">
            <a:extLst>
              <a:ext uri="{FF2B5EF4-FFF2-40B4-BE49-F238E27FC236}">
                <a16:creationId xmlns:a16="http://schemas.microsoft.com/office/drawing/2014/main" id="{416B8FE4-8AFF-C219-034E-45C0AE413BA7}"/>
              </a:ext>
            </a:extLst>
          </p:cNvPr>
          <p:cNvSpPr txBox="1">
            <a:spLocks/>
          </p:cNvSpPr>
          <p:nvPr/>
        </p:nvSpPr>
        <p:spPr>
          <a:xfrm>
            <a:off x="1663466" y="1505295"/>
            <a:ext cx="8482963" cy="357800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None/>
            </a:pPr>
            <a:r>
              <a:rPr lang="en-US" sz="2800" b="1" dirty="0">
                <a:solidFill>
                  <a:schemeClr val="dk1"/>
                </a:solidFill>
                <a:latin typeface="Times New Roman"/>
                <a:ea typeface="Times New Roman"/>
                <a:cs typeface="Times New Roman"/>
                <a:sym typeface="Times New Roman"/>
              </a:rPr>
              <a:t>This applies the dynamic forces on the building as a function of time during the earthquake.</a:t>
            </a:r>
            <a:endParaRPr lang="en-US" dirty="0"/>
          </a:p>
        </p:txBody>
      </p:sp>
      <p:pic>
        <p:nvPicPr>
          <p:cNvPr id="4" name="Google Shape;558;p52">
            <a:extLst>
              <a:ext uri="{FF2B5EF4-FFF2-40B4-BE49-F238E27FC236}">
                <a16:creationId xmlns:a16="http://schemas.microsoft.com/office/drawing/2014/main" id="{74B3C6D0-292C-AC4F-09AE-839A5ACD9F59}"/>
              </a:ext>
            </a:extLst>
          </p:cNvPr>
          <p:cNvPicPr preferRelativeResize="0"/>
          <p:nvPr/>
        </p:nvPicPr>
        <p:blipFill rotWithShape="1">
          <a:blip r:embed="rId2">
            <a:alphaModFix/>
          </a:blip>
          <a:srcRect/>
          <a:stretch/>
        </p:blipFill>
        <p:spPr>
          <a:xfrm>
            <a:off x="4321596" y="3137348"/>
            <a:ext cx="3902770" cy="3391272"/>
          </a:xfrm>
          <a:prstGeom prst="rect">
            <a:avLst/>
          </a:prstGeom>
          <a:noFill/>
          <a:ln>
            <a:noFill/>
          </a:ln>
        </p:spPr>
      </p:pic>
    </p:spTree>
    <p:extLst>
      <p:ext uri="{BB962C8B-B14F-4D97-AF65-F5344CB8AC3E}">
        <p14:creationId xmlns:p14="http://schemas.microsoft.com/office/powerpoint/2010/main" val="36950796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63;p53">
            <a:extLst>
              <a:ext uri="{FF2B5EF4-FFF2-40B4-BE49-F238E27FC236}">
                <a16:creationId xmlns:a16="http://schemas.microsoft.com/office/drawing/2014/main" id="{D0D01804-6EAA-E754-80CC-339F12761260}"/>
              </a:ext>
            </a:extLst>
          </p:cNvPr>
          <p:cNvSpPr txBox="1">
            <a:spLocks/>
          </p:cNvSpPr>
          <p:nvPr/>
        </p:nvSpPr>
        <p:spPr>
          <a:xfrm>
            <a:off x="1640156" y="577502"/>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400"/>
              <a:buFont typeface="Times New Roman"/>
              <a:buNone/>
            </a:pPr>
            <a:r>
              <a:rPr lang="en-US" sz="4400" b="1">
                <a:solidFill>
                  <a:schemeClr val="dk1"/>
                </a:solidFill>
                <a:latin typeface="Times New Roman"/>
                <a:ea typeface="Times New Roman"/>
                <a:cs typeface="Times New Roman"/>
                <a:sym typeface="Times New Roman"/>
              </a:rPr>
              <a:t>Structural Irregularity </a:t>
            </a:r>
            <a:endParaRPr lang="en-US"/>
          </a:p>
        </p:txBody>
      </p:sp>
      <p:sp>
        <p:nvSpPr>
          <p:cNvPr id="3" name="Google Shape;564;p53">
            <a:extLst>
              <a:ext uri="{FF2B5EF4-FFF2-40B4-BE49-F238E27FC236}">
                <a16:creationId xmlns:a16="http://schemas.microsoft.com/office/drawing/2014/main" id="{30B20086-1BC2-D8F7-1EEA-8990B4933DEB}"/>
              </a:ext>
            </a:extLst>
          </p:cNvPr>
          <p:cNvSpPr txBox="1">
            <a:spLocks/>
          </p:cNvSpPr>
          <p:nvPr/>
        </p:nvSpPr>
        <p:spPr>
          <a:xfrm>
            <a:off x="2228999" y="2404188"/>
            <a:ext cx="8915400" cy="3777622"/>
          </a:xfrm>
          <a:prstGeom prst="rect">
            <a:avLst/>
          </a:prstGeom>
          <a:noFill/>
          <a:ln>
            <a:noFill/>
          </a:ln>
        </p:spPr>
        <p:txBody>
          <a:bodyPr spcFirstLastPara="1" wrap="square" lIns="91425" tIns="45700" rIns="91425" bIns="45700" anchor="t" anchorCtr="0">
            <a:normAutofit lnSpcReduction="1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None/>
            </a:pPr>
            <a:r>
              <a:rPr lang="en-US" sz="2800" b="1" dirty="0">
                <a:solidFill>
                  <a:schemeClr val="dk1"/>
                </a:solidFill>
                <a:latin typeface="Times New Roman"/>
                <a:ea typeface="Times New Roman"/>
                <a:cs typeface="Times New Roman"/>
                <a:sym typeface="Times New Roman"/>
              </a:rPr>
              <a:t>There are two types of Structural Irregularities:</a:t>
            </a:r>
            <a:br>
              <a:rPr lang="en-US" sz="2800" b="1" dirty="0">
                <a:solidFill>
                  <a:schemeClr val="dk1"/>
                </a:solidFill>
                <a:latin typeface="Times New Roman"/>
                <a:ea typeface="Times New Roman"/>
                <a:cs typeface="Times New Roman"/>
                <a:sym typeface="Times New Roman"/>
              </a:rPr>
            </a:br>
            <a:r>
              <a:rPr lang="en-US" sz="2800" b="1" dirty="0">
                <a:solidFill>
                  <a:schemeClr val="dk1"/>
                </a:solidFill>
                <a:latin typeface="Times New Roman"/>
                <a:ea typeface="Times New Roman"/>
                <a:cs typeface="Times New Roman"/>
                <a:sym typeface="Times New Roman"/>
              </a:rPr>
              <a:t> </a:t>
            </a:r>
            <a:endParaRPr lang="en-US" dirty="0"/>
          </a:p>
          <a:p>
            <a:pPr marL="457200" indent="-457200">
              <a:buSzPts val="2800"/>
              <a:buFont typeface="Century Gothic"/>
              <a:buAutoNum type="arabicParenR"/>
            </a:pPr>
            <a:r>
              <a:rPr lang="en-US" sz="2800" b="1" dirty="0">
                <a:solidFill>
                  <a:schemeClr val="dk1"/>
                </a:solidFill>
                <a:latin typeface="Times New Roman"/>
                <a:ea typeface="Times New Roman"/>
                <a:cs typeface="Times New Roman"/>
                <a:sym typeface="Times New Roman"/>
              </a:rPr>
              <a:t>Horizontal Structural Irregularity</a:t>
            </a:r>
            <a:endParaRPr lang="en-US" dirty="0"/>
          </a:p>
          <a:p>
            <a:pPr marL="457200" indent="-457200">
              <a:buSzPts val="2800"/>
              <a:buFont typeface="Century Gothic"/>
              <a:buAutoNum type="arabicParenR"/>
            </a:pPr>
            <a:r>
              <a:rPr lang="en-US" sz="2800" b="1" dirty="0">
                <a:solidFill>
                  <a:schemeClr val="dk1"/>
                </a:solidFill>
                <a:latin typeface="Times New Roman"/>
                <a:ea typeface="Times New Roman"/>
                <a:cs typeface="Times New Roman"/>
                <a:sym typeface="Times New Roman"/>
              </a:rPr>
              <a:t>Vertical Structural Irregularity</a:t>
            </a:r>
            <a:r>
              <a:rPr lang="en-US" sz="2400" dirty="0">
                <a:latin typeface="Times New Roman"/>
                <a:ea typeface="Times New Roman"/>
                <a:cs typeface="Times New Roman"/>
                <a:sym typeface="Times New Roman"/>
              </a:rPr>
              <a:t/>
            </a:r>
            <a:br>
              <a:rPr lang="en-US" sz="2400" dirty="0">
                <a:latin typeface="Times New Roman"/>
                <a:ea typeface="Times New Roman"/>
                <a:cs typeface="Times New Roman"/>
                <a:sym typeface="Times New Roman"/>
              </a:rPr>
            </a:br>
            <a:r>
              <a:rPr lang="en-US" sz="2400" dirty="0">
                <a:latin typeface="Times New Roman"/>
                <a:ea typeface="Times New Roman"/>
                <a:cs typeface="Times New Roman"/>
                <a:sym typeface="Times New Roman"/>
              </a:rPr>
              <a:t/>
            </a:r>
            <a:br>
              <a:rPr lang="en-US" sz="2400" dirty="0">
                <a:latin typeface="Times New Roman"/>
                <a:ea typeface="Times New Roman"/>
                <a:cs typeface="Times New Roman"/>
                <a:sym typeface="Times New Roman"/>
              </a:rPr>
            </a:br>
            <a:endParaRPr lang="en-US" sz="2400" dirty="0">
              <a:latin typeface="Times New Roman"/>
              <a:ea typeface="Times New Roman"/>
              <a:cs typeface="Times New Roman"/>
              <a:sym typeface="Times New Roman"/>
            </a:endParaRPr>
          </a:p>
        </p:txBody>
      </p:sp>
    </p:spTree>
    <p:extLst>
      <p:ext uri="{BB962C8B-B14F-4D97-AF65-F5344CB8AC3E}">
        <p14:creationId xmlns:p14="http://schemas.microsoft.com/office/powerpoint/2010/main" val="1711831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69;p54">
            <a:extLst>
              <a:ext uri="{FF2B5EF4-FFF2-40B4-BE49-F238E27FC236}">
                <a16:creationId xmlns:a16="http://schemas.microsoft.com/office/drawing/2014/main" id="{8327034A-7C46-8313-A6EF-21C4AB16E96B}"/>
              </a:ext>
            </a:extLst>
          </p:cNvPr>
          <p:cNvSpPr txBox="1">
            <a:spLocks/>
          </p:cNvSpPr>
          <p:nvPr/>
        </p:nvSpPr>
        <p:spPr>
          <a:xfrm>
            <a:off x="1660849" y="614681"/>
            <a:ext cx="8911687" cy="1280890"/>
          </a:xfrm>
          <a:prstGeom prst="rect">
            <a:avLst/>
          </a:prstGeom>
          <a:noFill/>
          <a:ln>
            <a:noFill/>
          </a:ln>
        </p:spPr>
        <p:txBody>
          <a:bodyPr spcFirstLastPara="1" wrap="square" lIns="91425" tIns="45700" rIns="91425" bIns="45700" anchor="t" anchorCtr="0">
            <a:normAutofit fontScale="82500" lnSpcReduction="20000"/>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ct val="100000"/>
              <a:buFont typeface="Times New Roman"/>
              <a:buNone/>
            </a:pPr>
            <a:r>
              <a:rPr lang="en-US" sz="4400" b="1">
                <a:solidFill>
                  <a:schemeClr val="dk1"/>
                </a:solidFill>
                <a:latin typeface="Times New Roman"/>
                <a:ea typeface="Times New Roman"/>
                <a:cs typeface="Times New Roman"/>
                <a:sym typeface="Times New Roman"/>
              </a:rPr>
              <a:t>Horizontal Structural Irregularity</a:t>
            </a:r>
            <a:r>
              <a:rPr lang="en-US" sz="4000" b="1">
                <a:solidFill>
                  <a:schemeClr val="dk1"/>
                </a:solidFill>
                <a:latin typeface="Times New Roman"/>
                <a:ea typeface="Times New Roman"/>
                <a:cs typeface="Times New Roman"/>
                <a:sym typeface="Times New Roman"/>
              </a:rPr>
              <a:t/>
            </a:r>
            <a:br>
              <a:rPr lang="en-US" sz="4000" b="1">
                <a:solidFill>
                  <a:schemeClr val="dk1"/>
                </a:solidFill>
                <a:latin typeface="Times New Roman"/>
                <a:ea typeface="Times New Roman"/>
                <a:cs typeface="Times New Roman"/>
                <a:sym typeface="Times New Roman"/>
              </a:rPr>
            </a:br>
            <a:endParaRPr lang="en-US" sz="4000" b="1">
              <a:solidFill>
                <a:schemeClr val="dk1"/>
              </a:solidFill>
            </a:endParaRPr>
          </a:p>
        </p:txBody>
      </p:sp>
      <p:pic>
        <p:nvPicPr>
          <p:cNvPr id="3" name="Google Shape;570;p54">
            <a:extLst>
              <a:ext uri="{FF2B5EF4-FFF2-40B4-BE49-F238E27FC236}">
                <a16:creationId xmlns:a16="http://schemas.microsoft.com/office/drawing/2014/main" id="{5EC9CDDA-C6DC-5789-DA18-D111678B93BF}"/>
              </a:ext>
            </a:extLst>
          </p:cNvPr>
          <p:cNvPicPr preferRelativeResize="0"/>
          <p:nvPr/>
        </p:nvPicPr>
        <p:blipFill rotWithShape="1">
          <a:blip r:embed="rId2">
            <a:alphaModFix/>
          </a:blip>
          <a:srcRect/>
          <a:stretch/>
        </p:blipFill>
        <p:spPr>
          <a:xfrm>
            <a:off x="4781431" y="2682613"/>
            <a:ext cx="2826957" cy="2093386"/>
          </a:xfrm>
          <a:prstGeom prst="rect">
            <a:avLst/>
          </a:prstGeom>
          <a:noFill/>
          <a:ln>
            <a:noFill/>
          </a:ln>
        </p:spPr>
      </p:pic>
      <p:pic>
        <p:nvPicPr>
          <p:cNvPr id="4" name="Google Shape;571;p54">
            <a:extLst>
              <a:ext uri="{FF2B5EF4-FFF2-40B4-BE49-F238E27FC236}">
                <a16:creationId xmlns:a16="http://schemas.microsoft.com/office/drawing/2014/main" id="{EF77AEFD-8595-1C92-67F3-0996DD0ED7D5}"/>
              </a:ext>
            </a:extLst>
          </p:cNvPr>
          <p:cNvPicPr preferRelativeResize="0"/>
          <p:nvPr/>
        </p:nvPicPr>
        <p:blipFill rotWithShape="1">
          <a:blip r:embed="rId3">
            <a:alphaModFix/>
          </a:blip>
          <a:srcRect/>
          <a:stretch/>
        </p:blipFill>
        <p:spPr>
          <a:xfrm>
            <a:off x="1415176" y="2662504"/>
            <a:ext cx="2871230" cy="2093386"/>
          </a:xfrm>
          <a:prstGeom prst="rect">
            <a:avLst/>
          </a:prstGeom>
          <a:noFill/>
          <a:ln>
            <a:noFill/>
          </a:ln>
        </p:spPr>
      </p:pic>
      <p:pic>
        <p:nvPicPr>
          <p:cNvPr id="5" name="Google Shape;572;p54">
            <a:extLst>
              <a:ext uri="{FF2B5EF4-FFF2-40B4-BE49-F238E27FC236}">
                <a16:creationId xmlns:a16="http://schemas.microsoft.com/office/drawing/2014/main" id="{6492191C-B419-45BA-70DF-86C8145B2E63}"/>
              </a:ext>
            </a:extLst>
          </p:cNvPr>
          <p:cNvPicPr preferRelativeResize="0"/>
          <p:nvPr/>
        </p:nvPicPr>
        <p:blipFill rotWithShape="1">
          <a:blip r:embed="rId4">
            <a:alphaModFix/>
          </a:blip>
          <a:srcRect/>
          <a:stretch/>
        </p:blipFill>
        <p:spPr>
          <a:xfrm>
            <a:off x="7905595" y="2663204"/>
            <a:ext cx="3216461" cy="2147769"/>
          </a:xfrm>
          <a:prstGeom prst="rect">
            <a:avLst/>
          </a:prstGeom>
          <a:noFill/>
          <a:ln>
            <a:noFill/>
          </a:ln>
        </p:spPr>
      </p:pic>
    </p:spTree>
    <p:extLst>
      <p:ext uri="{BB962C8B-B14F-4D97-AF65-F5344CB8AC3E}">
        <p14:creationId xmlns:p14="http://schemas.microsoft.com/office/powerpoint/2010/main" val="10469567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77;p55">
            <a:extLst>
              <a:ext uri="{FF2B5EF4-FFF2-40B4-BE49-F238E27FC236}">
                <a16:creationId xmlns:a16="http://schemas.microsoft.com/office/drawing/2014/main" id="{A997AD13-E855-DB30-83B4-615BA81749A6}"/>
              </a:ext>
            </a:extLst>
          </p:cNvPr>
          <p:cNvSpPr txBox="1">
            <a:spLocks/>
          </p:cNvSpPr>
          <p:nvPr/>
        </p:nvSpPr>
        <p:spPr>
          <a:xfrm>
            <a:off x="1737589" y="595845"/>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400"/>
              <a:buFont typeface="Times New Roman"/>
              <a:buNone/>
            </a:pPr>
            <a:r>
              <a:rPr lang="en-US" sz="4400" b="1">
                <a:solidFill>
                  <a:schemeClr val="dk1"/>
                </a:solidFill>
                <a:latin typeface="Times New Roman"/>
                <a:ea typeface="Times New Roman"/>
                <a:cs typeface="Times New Roman"/>
                <a:sym typeface="Times New Roman"/>
              </a:rPr>
              <a:t>Vertical</a:t>
            </a:r>
            <a:r>
              <a:rPr lang="en-US" sz="4000" b="1">
                <a:solidFill>
                  <a:schemeClr val="dk1"/>
                </a:solidFill>
                <a:latin typeface="Times New Roman"/>
                <a:ea typeface="Times New Roman"/>
                <a:cs typeface="Times New Roman"/>
                <a:sym typeface="Times New Roman"/>
              </a:rPr>
              <a:t> Structural Irregularity</a:t>
            </a:r>
            <a:endParaRPr lang="en-US" sz="4000" b="1">
              <a:solidFill>
                <a:schemeClr val="dk1"/>
              </a:solidFill>
            </a:endParaRPr>
          </a:p>
        </p:txBody>
      </p:sp>
      <p:pic>
        <p:nvPicPr>
          <p:cNvPr id="3" name="Google Shape;578;p55">
            <a:extLst>
              <a:ext uri="{FF2B5EF4-FFF2-40B4-BE49-F238E27FC236}">
                <a16:creationId xmlns:a16="http://schemas.microsoft.com/office/drawing/2014/main" id="{8B666B03-D7A6-AF59-363A-379FE3F357AC}"/>
              </a:ext>
            </a:extLst>
          </p:cNvPr>
          <p:cNvPicPr preferRelativeResize="0"/>
          <p:nvPr/>
        </p:nvPicPr>
        <p:blipFill rotWithShape="1">
          <a:blip r:embed="rId2">
            <a:alphaModFix/>
          </a:blip>
          <a:srcRect/>
          <a:stretch/>
        </p:blipFill>
        <p:spPr>
          <a:xfrm>
            <a:off x="2163717" y="2138265"/>
            <a:ext cx="2977450" cy="3184595"/>
          </a:xfrm>
          <a:prstGeom prst="rect">
            <a:avLst/>
          </a:prstGeom>
          <a:noFill/>
          <a:ln>
            <a:noFill/>
          </a:ln>
        </p:spPr>
      </p:pic>
      <p:pic>
        <p:nvPicPr>
          <p:cNvPr id="4" name="Google Shape;579;p55">
            <a:extLst>
              <a:ext uri="{FF2B5EF4-FFF2-40B4-BE49-F238E27FC236}">
                <a16:creationId xmlns:a16="http://schemas.microsoft.com/office/drawing/2014/main" id="{3E1A3B42-02A1-0905-9DD2-A78309A259C9}"/>
              </a:ext>
            </a:extLst>
          </p:cNvPr>
          <p:cNvPicPr preferRelativeResize="0"/>
          <p:nvPr/>
        </p:nvPicPr>
        <p:blipFill rotWithShape="1">
          <a:blip r:embed="rId3">
            <a:alphaModFix/>
          </a:blip>
          <a:srcRect/>
          <a:stretch/>
        </p:blipFill>
        <p:spPr>
          <a:xfrm>
            <a:off x="6096000" y="1961009"/>
            <a:ext cx="3131976" cy="3361851"/>
          </a:xfrm>
          <a:prstGeom prst="rect">
            <a:avLst/>
          </a:prstGeom>
          <a:noFill/>
          <a:ln>
            <a:noFill/>
          </a:ln>
        </p:spPr>
      </p:pic>
    </p:spTree>
    <p:extLst>
      <p:ext uri="{BB962C8B-B14F-4D97-AF65-F5344CB8AC3E}">
        <p14:creationId xmlns:p14="http://schemas.microsoft.com/office/powerpoint/2010/main" val="19662928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84;p56">
            <a:extLst>
              <a:ext uri="{FF2B5EF4-FFF2-40B4-BE49-F238E27FC236}">
                <a16:creationId xmlns:a16="http://schemas.microsoft.com/office/drawing/2014/main" id="{276E782F-2C8E-DB17-D6D2-25A6900AA192}"/>
              </a:ext>
            </a:extLst>
          </p:cNvPr>
          <p:cNvSpPr txBox="1">
            <a:spLocks/>
          </p:cNvSpPr>
          <p:nvPr/>
        </p:nvSpPr>
        <p:spPr>
          <a:xfrm>
            <a:off x="1852365" y="659621"/>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4000"/>
              <a:buFont typeface="Times New Roman"/>
              <a:buNone/>
            </a:pPr>
            <a:r>
              <a:rPr lang="en-US" sz="4000" b="1">
                <a:solidFill>
                  <a:schemeClr val="dk1"/>
                </a:solidFill>
                <a:latin typeface="Times New Roman"/>
                <a:ea typeface="Times New Roman"/>
                <a:cs typeface="Times New Roman"/>
                <a:sym typeface="Times New Roman"/>
              </a:rPr>
              <a:t>Seismic Checks</a:t>
            </a:r>
            <a:endParaRPr lang="en-US"/>
          </a:p>
        </p:txBody>
      </p:sp>
      <p:sp>
        <p:nvSpPr>
          <p:cNvPr id="3" name="Google Shape;585;p56">
            <a:extLst>
              <a:ext uri="{FF2B5EF4-FFF2-40B4-BE49-F238E27FC236}">
                <a16:creationId xmlns:a16="http://schemas.microsoft.com/office/drawing/2014/main" id="{92397825-039E-D472-5B35-1DC3AD096D3C}"/>
              </a:ext>
            </a:extLst>
          </p:cNvPr>
          <p:cNvSpPr txBox="1">
            <a:spLocks/>
          </p:cNvSpPr>
          <p:nvPr/>
        </p:nvSpPr>
        <p:spPr>
          <a:xfrm>
            <a:off x="2092062" y="2320031"/>
            <a:ext cx="8915400" cy="377762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800"/>
              <a:buNone/>
            </a:pPr>
            <a:r>
              <a:rPr lang="en-US" b="1" dirty="0"/>
              <a:t>1- Base shear check :-total seismic load</a:t>
            </a:r>
          </a:p>
          <a:p>
            <a:pPr marL="0" indent="0">
              <a:buSzPts val="2800"/>
              <a:buNone/>
            </a:pPr>
            <a:r>
              <a:rPr lang="en-US" b="1" dirty="0"/>
              <a:t>2- Torsional Irregularity Ratio:-the displacement deference ratio</a:t>
            </a:r>
          </a:p>
          <a:p>
            <a:pPr marL="0" indent="0">
              <a:buSzPts val="2800"/>
              <a:buNone/>
            </a:pPr>
            <a:r>
              <a:rPr lang="en-US" b="1" dirty="0"/>
              <a:t>3-sum of Mass participation ratio</a:t>
            </a:r>
          </a:p>
          <a:p>
            <a:pPr marL="0" indent="0">
              <a:buSzPts val="2800"/>
              <a:buNone/>
            </a:pPr>
            <a:r>
              <a:rPr lang="en-US" b="1" dirty="0"/>
              <a:t>4- Type of Lateral-resisting system</a:t>
            </a:r>
          </a:p>
        </p:txBody>
      </p:sp>
    </p:spTree>
    <p:extLst>
      <p:ext uri="{BB962C8B-B14F-4D97-AF65-F5344CB8AC3E}">
        <p14:creationId xmlns:p14="http://schemas.microsoft.com/office/powerpoint/2010/main" val="1984025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868598-001B-DF24-6934-E8B45EB3FED9}"/>
              </a:ext>
            </a:extLst>
          </p:cNvPr>
          <p:cNvSpPr txBox="1"/>
          <p:nvPr/>
        </p:nvSpPr>
        <p:spPr>
          <a:xfrm>
            <a:off x="2035277" y="728093"/>
            <a:ext cx="7983794" cy="3046988"/>
          </a:xfrm>
          <a:prstGeom prst="rect">
            <a:avLst/>
          </a:prstGeom>
          <a:noFill/>
        </p:spPr>
        <p:txBody>
          <a:bodyPr wrap="square">
            <a:spAutoFit/>
          </a:bodyPr>
          <a:lstStyle/>
          <a:p>
            <a:pPr algn="ctr"/>
            <a:endParaRPr lang="en-US" sz="9600" dirty="0"/>
          </a:p>
          <a:p>
            <a:pPr algn="ctr"/>
            <a:r>
              <a:rPr lang="en-US" sz="9600" dirty="0"/>
              <a:t>Project plans</a:t>
            </a:r>
            <a:endParaRPr lang="en-US" dirty="0"/>
          </a:p>
        </p:txBody>
      </p:sp>
    </p:spTree>
    <p:extLst>
      <p:ext uri="{BB962C8B-B14F-4D97-AF65-F5344CB8AC3E}">
        <p14:creationId xmlns:p14="http://schemas.microsoft.com/office/powerpoint/2010/main" val="18922318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90;p57">
            <a:extLst>
              <a:ext uri="{FF2B5EF4-FFF2-40B4-BE49-F238E27FC236}">
                <a16:creationId xmlns:a16="http://schemas.microsoft.com/office/drawing/2014/main" id="{0F1CE164-C52A-DAFB-6774-690E6B464B90}"/>
              </a:ext>
            </a:extLst>
          </p:cNvPr>
          <p:cNvSpPr txBox="1">
            <a:spLocks/>
          </p:cNvSpPr>
          <p:nvPr/>
        </p:nvSpPr>
        <p:spPr>
          <a:xfrm>
            <a:off x="1864957" y="659621"/>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Times New Roman"/>
              <a:buNone/>
            </a:pPr>
            <a:r>
              <a:rPr lang="en-US" b="1">
                <a:solidFill>
                  <a:schemeClr val="dk1"/>
                </a:solidFill>
                <a:latin typeface="Times New Roman"/>
                <a:ea typeface="Times New Roman"/>
                <a:cs typeface="Times New Roman"/>
                <a:sym typeface="Times New Roman"/>
              </a:rPr>
              <a:t>Designs of Structural Elements</a:t>
            </a:r>
            <a:endParaRPr lang="en-US"/>
          </a:p>
        </p:txBody>
      </p:sp>
      <p:sp>
        <p:nvSpPr>
          <p:cNvPr id="3" name="Google Shape;591;p57">
            <a:extLst>
              <a:ext uri="{FF2B5EF4-FFF2-40B4-BE49-F238E27FC236}">
                <a16:creationId xmlns:a16="http://schemas.microsoft.com/office/drawing/2014/main" id="{C39B5461-6C58-BAC9-86B4-4E2C71102758}"/>
              </a:ext>
            </a:extLst>
          </p:cNvPr>
          <p:cNvSpPr txBox="1">
            <a:spLocks/>
          </p:cNvSpPr>
          <p:nvPr/>
        </p:nvSpPr>
        <p:spPr>
          <a:xfrm>
            <a:off x="1861244" y="2311153"/>
            <a:ext cx="8915400" cy="377762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1800"/>
              <a:buNone/>
            </a:pPr>
            <a:r>
              <a:rPr lang="en-US" dirty="0"/>
              <a:t>Steel Reinforcement is used for multiple reasons: </a:t>
            </a:r>
          </a:p>
          <a:p>
            <a:pPr marL="0" indent="0">
              <a:buSzPts val="1800"/>
              <a:buFont typeface="Arial" panose="020B0604020202020204" pitchFamily="34" charset="0"/>
              <a:buNone/>
            </a:pPr>
            <a:r>
              <a:rPr lang="en-US" dirty="0"/>
              <a:t>     </a:t>
            </a:r>
          </a:p>
          <a:p>
            <a:pPr marL="0" indent="0">
              <a:buSzPts val="1800"/>
              <a:buFont typeface="Arial" panose="020B0604020202020204" pitchFamily="34" charset="0"/>
              <a:buNone/>
            </a:pPr>
            <a:r>
              <a:rPr lang="en-US" dirty="0"/>
              <a:t>     1- To support the concrete with resisting the tension forces mainly</a:t>
            </a:r>
          </a:p>
          <a:p>
            <a:pPr marL="0" indent="0">
              <a:buSzPts val="1800"/>
              <a:buFont typeface="Arial" panose="020B0604020202020204" pitchFamily="34" charset="0"/>
              <a:buNone/>
            </a:pPr>
            <a:r>
              <a:rPr lang="en-US" dirty="0"/>
              <a:t>         and compression forces.</a:t>
            </a:r>
          </a:p>
          <a:p>
            <a:pPr marL="0" indent="0">
              <a:buSzPts val="1800"/>
              <a:buFont typeface="Arial" panose="020B0604020202020204" pitchFamily="34" charset="0"/>
              <a:buNone/>
            </a:pPr>
            <a:r>
              <a:rPr lang="en-US" dirty="0"/>
              <a:t>     2- To prevent shrinkage of concrete.</a:t>
            </a:r>
          </a:p>
          <a:p>
            <a:pPr marL="0" indent="0">
              <a:buSzPts val="1800"/>
              <a:buFont typeface="Arial" panose="020B0604020202020204" pitchFamily="34" charset="0"/>
              <a:buNone/>
            </a:pPr>
            <a:r>
              <a:rPr lang="en-US" dirty="0"/>
              <a:t>     3- To make the concrete a ductile material.</a:t>
            </a:r>
          </a:p>
          <a:p>
            <a:pPr marL="0" indent="0">
              <a:buSzPts val="1800"/>
              <a:buFont typeface="Arial" panose="020B0604020202020204" pitchFamily="34" charset="0"/>
              <a:buNone/>
            </a:pPr>
            <a:endParaRPr lang="en-US" dirty="0"/>
          </a:p>
        </p:txBody>
      </p:sp>
    </p:spTree>
    <p:extLst>
      <p:ext uri="{BB962C8B-B14F-4D97-AF65-F5344CB8AC3E}">
        <p14:creationId xmlns:p14="http://schemas.microsoft.com/office/powerpoint/2010/main" val="26570292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96;p58">
            <a:extLst>
              <a:ext uri="{FF2B5EF4-FFF2-40B4-BE49-F238E27FC236}">
                <a16:creationId xmlns:a16="http://schemas.microsoft.com/office/drawing/2014/main" id="{D9EE2161-386C-9497-986F-7D6F53EBF576}"/>
              </a:ext>
            </a:extLst>
          </p:cNvPr>
          <p:cNvSpPr txBox="1">
            <a:spLocks/>
          </p:cNvSpPr>
          <p:nvPr/>
        </p:nvSpPr>
        <p:spPr>
          <a:xfrm>
            <a:off x="1864957" y="659621"/>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Times New Roman"/>
              <a:buNone/>
            </a:pPr>
            <a:r>
              <a:rPr lang="en-US" b="1">
                <a:solidFill>
                  <a:schemeClr val="dk1"/>
                </a:solidFill>
                <a:latin typeface="Times New Roman"/>
                <a:ea typeface="Times New Roman"/>
                <a:cs typeface="Times New Roman"/>
                <a:sym typeface="Times New Roman"/>
              </a:rPr>
              <a:t>Designs of Structural Elements</a:t>
            </a:r>
            <a:endParaRPr lang="en-US"/>
          </a:p>
        </p:txBody>
      </p:sp>
      <p:sp>
        <p:nvSpPr>
          <p:cNvPr id="3" name="Google Shape;597;p58">
            <a:extLst>
              <a:ext uri="{FF2B5EF4-FFF2-40B4-BE49-F238E27FC236}">
                <a16:creationId xmlns:a16="http://schemas.microsoft.com/office/drawing/2014/main" id="{FE8D904E-1C15-BA2B-71AF-EB207A5D4D77}"/>
              </a:ext>
            </a:extLst>
          </p:cNvPr>
          <p:cNvSpPr txBox="1">
            <a:spLocks/>
          </p:cNvSpPr>
          <p:nvPr/>
        </p:nvSpPr>
        <p:spPr>
          <a:xfrm>
            <a:off x="1861244" y="2328909"/>
            <a:ext cx="8915400" cy="3777622"/>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SzPts val="2400"/>
              <a:buNone/>
            </a:pPr>
            <a:r>
              <a:rPr lang="en-US" sz="2400" dirty="0"/>
              <a:t>1-</a:t>
            </a:r>
            <a:r>
              <a:rPr lang="en-US" dirty="0"/>
              <a:t> </a:t>
            </a:r>
            <a:r>
              <a:rPr lang="en-US" sz="2400" dirty="0"/>
              <a:t>Slabs</a:t>
            </a:r>
          </a:p>
          <a:p>
            <a:pPr marL="0" indent="0">
              <a:buSzPts val="2400"/>
              <a:buNone/>
            </a:pPr>
            <a:r>
              <a:rPr lang="en-US" sz="2400" dirty="0"/>
              <a:t>2- Beams</a:t>
            </a:r>
          </a:p>
          <a:p>
            <a:pPr marL="0" indent="0">
              <a:buSzPts val="2400"/>
              <a:buNone/>
            </a:pPr>
            <a:r>
              <a:rPr lang="en-US" sz="2400" dirty="0"/>
              <a:t>3- Columns </a:t>
            </a:r>
          </a:p>
          <a:p>
            <a:pPr marL="0" indent="0">
              <a:buSzPts val="2400"/>
              <a:buNone/>
            </a:pPr>
            <a:r>
              <a:rPr lang="en-US" sz="2400" dirty="0"/>
              <a:t>4- Shear Walls</a:t>
            </a:r>
          </a:p>
          <a:p>
            <a:pPr marL="0" indent="0">
              <a:buSzPts val="2400"/>
              <a:buNone/>
            </a:pPr>
            <a:r>
              <a:rPr lang="en-US" sz="2400" dirty="0"/>
              <a:t>5- Stairs</a:t>
            </a:r>
          </a:p>
          <a:p>
            <a:pPr marL="0" indent="0">
              <a:buSzPts val="2400"/>
              <a:buNone/>
            </a:pPr>
            <a:r>
              <a:rPr lang="en-US" sz="2400" dirty="0"/>
              <a:t>6- Foundations</a:t>
            </a:r>
          </a:p>
          <a:p>
            <a:pPr marL="0" indent="0">
              <a:buSzPts val="2400"/>
              <a:buFont typeface="Arial" panose="020B0604020202020204" pitchFamily="34" charset="0"/>
              <a:buNone/>
            </a:pPr>
            <a:endParaRPr lang="en-US" sz="2400" dirty="0"/>
          </a:p>
        </p:txBody>
      </p:sp>
    </p:spTree>
    <p:extLst>
      <p:ext uri="{BB962C8B-B14F-4D97-AF65-F5344CB8AC3E}">
        <p14:creationId xmlns:p14="http://schemas.microsoft.com/office/powerpoint/2010/main" val="6116081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602;p59">
            <a:extLst>
              <a:ext uri="{FF2B5EF4-FFF2-40B4-BE49-F238E27FC236}">
                <a16:creationId xmlns:a16="http://schemas.microsoft.com/office/drawing/2014/main" id="{900904A2-D862-F41A-981C-5F764786723B}"/>
              </a:ext>
            </a:extLst>
          </p:cNvPr>
          <p:cNvSpPr txBox="1">
            <a:spLocks/>
          </p:cNvSpPr>
          <p:nvPr/>
        </p:nvSpPr>
        <p:spPr>
          <a:xfrm>
            <a:off x="2592925" y="686254"/>
            <a:ext cx="8911687" cy="1280890"/>
          </a:xfrm>
          <a:prstGeom prst="rect">
            <a:avLst/>
          </a:prstGeom>
          <a:noFill/>
          <a:ln>
            <a:noFill/>
          </a:ln>
        </p:spPr>
        <p:txBody>
          <a:bodyPr spcFirstLastPara="1" wrap="square" lIns="91425" tIns="45700" rIns="91425" bIns="45700" anchor="t" anchorCtr="0">
            <a:normAutofit fontScale="97500" lnSpcReduction="10000"/>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ct val="100000"/>
              <a:buFont typeface="Century Gothic"/>
              <a:buNone/>
            </a:pPr>
            <a:r>
              <a:rPr lang="en-US" b="1" dirty="0">
                <a:solidFill>
                  <a:srgbClr val="000000"/>
                </a:solidFill>
              </a:rPr>
              <a:t>Design of slabs </a:t>
            </a:r>
            <a:r>
              <a:rPr lang="en-US" sz="1800" b="1" dirty="0">
                <a:solidFill>
                  <a:srgbClr val="000000"/>
                </a:solidFill>
                <a:latin typeface="Century Gothic"/>
                <a:ea typeface="Century Gothic"/>
                <a:cs typeface="Century Gothic"/>
                <a:sym typeface="Century Gothic"/>
              </a:rPr>
              <a:t/>
            </a:r>
            <a:br>
              <a:rPr lang="en-US" sz="1800" b="1" dirty="0">
                <a:solidFill>
                  <a:srgbClr val="000000"/>
                </a:solidFill>
                <a:latin typeface="Century Gothic"/>
                <a:ea typeface="Century Gothic"/>
                <a:cs typeface="Century Gothic"/>
                <a:sym typeface="Century Gothic"/>
              </a:rPr>
            </a:br>
            <a:r>
              <a:rPr lang="en-US" sz="1800" b="1" dirty="0">
                <a:solidFill>
                  <a:srgbClr val="000000"/>
                </a:solidFill>
                <a:latin typeface="Century Gothic"/>
                <a:ea typeface="Century Gothic"/>
                <a:cs typeface="Century Gothic"/>
                <a:sym typeface="Century Gothic"/>
              </a:rPr>
              <a:t/>
            </a:r>
            <a:br>
              <a:rPr lang="en-US" sz="1800" b="1" dirty="0">
                <a:solidFill>
                  <a:srgbClr val="000000"/>
                </a:solidFill>
                <a:latin typeface="Century Gothic"/>
                <a:ea typeface="Century Gothic"/>
                <a:cs typeface="Century Gothic"/>
                <a:sym typeface="Century Gothic"/>
              </a:rPr>
            </a:br>
            <a:endParaRPr lang="en-US" dirty="0">
              <a:latin typeface="Century Gothic"/>
              <a:ea typeface="Century Gothic"/>
              <a:cs typeface="Century Gothic"/>
              <a:sym typeface="Century Gothic"/>
            </a:endParaRPr>
          </a:p>
        </p:txBody>
      </p:sp>
      <p:pic>
        <p:nvPicPr>
          <p:cNvPr id="4" name="Picture 3">
            <a:extLst>
              <a:ext uri="{FF2B5EF4-FFF2-40B4-BE49-F238E27FC236}">
                <a16:creationId xmlns:a16="http://schemas.microsoft.com/office/drawing/2014/main" id="{2A39D490-442A-9E2A-62BB-FE0D877F4732}"/>
              </a:ext>
            </a:extLst>
          </p:cNvPr>
          <p:cNvPicPr>
            <a:picLocks noChangeAspect="1"/>
          </p:cNvPicPr>
          <p:nvPr/>
        </p:nvPicPr>
        <p:blipFill>
          <a:blip r:embed="rId2"/>
          <a:stretch>
            <a:fillRect/>
          </a:stretch>
        </p:blipFill>
        <p:spPr>
          <a:xfrm>
            <a:off x="125689" y="2727208"/>
            <a:ext cx="3779848" cy="3444538"/>
          </a:xfrm>
          <a:prstGeom prst="rect">
            <a:avLst/>
          </a:prstGeom>
        </p:spPr>
      </p:pic>
      <p:pic>
        <p:nvPicPr>
          <p:cNvPr id="6" name="Picture 5">
            <a:extLst>
              <a:ext uri="{FF2B5EF4-FFF2-40B4-BE49-F238E27FC236}">
                <a16:creationId xmlns:a16="http://schemas.microsoft.com/office/drawing/2014/main" id="{07E301A5-B701-0789-878E-2313723B32AB}"/>
              </a:ext>
            </a:extLst>
          </p:cNvPr>
          <p:cNvPicPr>
            <a:picLocks noChangeAspect="1"/>
          </p:cNvPicPr>
          <p:nvPr/>
        </p:nvPicPr>
        <p:blipFill>
          <a:blip r:embed="rId3"/>
          <a:stretch>
            <a:fillRect/>
          </a:stretch>
        </p:blipFill>
        <p:spPr>
          <a:xfrm>
            <a:off x="3905537" y="2727208"/>
            <a:ext cx="3756986" cy="3444538"/>
          </a:xfrm>
          <a:prstGeom prst="rect">
            <a:avLst/>
          </a:prstGeom>
        </p:spPr>
      </p:pic>
      <p:pic>
        <p:nvPicPr>
          <p:cNvPr id="8" name="Picture 7">
            <a:extLst>
              <a:ext uri="{FF2B5EF4-FFF2-40B4-BE49-F238E27FC236}">
                <a16:creationId xmlns:a16="http://schemas.microsoft.com/office/drawing/2014/main" id="{3B9330C7-043F-AABF-3158-6746D9FD5132}"/>
              </a:ext>
            </a:extLst>
          </p:cNvPr>
          <p:cNvPicPr>
            <a:picLocks noChangeAspect="1"/>
          </p:cNvPicPr>
          <p:nvPr/>
        </p:nvPicPr>
        <p:blipFill>
          <a:blip r:embed="rId4"/>
          <a:stretch>
            <a:fillRect/>
          </a:stretch>
        </p:blipFill>
        <p:spPr>
          <a:xfrm>
            <a:off x="7662523" y="2727209"/>
            <a:ext cx="3513124" cy="3444538"/>
          </a:xfrm>
          <a:prstGeom prst="rect">
            <a:avLst/>
          </a:prstGeom>
        </p:spPr>
      </p:pic>
      <p:sp>
        <p:nvSpPr>
          <p:cNvPr id="9" name="Google Shape;602;p59">
            <a:extLst>
              <a:ext uri="{FF2B5EF4-FFF2-40B4-BE49-F238E27FC236}">
                <a16:creationId xmlns:a16="http://schemas.microsoft.com/office/drawing/2014/main" id="{61C6333C-5269-B3D3-51D4-B12995597FA1}"/>
              </a:ext>
            </a:extLst>
          </p:cNvPr>
          <p:cNvSpPr txBox="1">
            <a:spLocks/>
          </p:cNvSpPr>
          <p:nvPr/>
        </p:nvSpPr>
        <p:spPr>
          <a:xfrm>
            <a:off x="953069" y="1967143"/>
            <a:ext cx="1799964" cy="587023"/>
          </a:xfrm>
          <a:prstGeom prst="rect">
            <a:avLst/>
          </a:prstGeom>
          <a:noFill/>
          <a:ln>
            <a:noFill/>
          </a:ln>
        </p:spPr>
        <p:txBody>
          <a:bodyPr spcFirstLastPara="1" wrap="square" lIns="91425" tIns="45700" rIns="91425" bIns="45700" anchor="t" anchorCtr="0">
            <a:normAutofit fontScale="82500" lnSpcReduction="10000"/>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ct val="100000"/>
              <a:buFont typeface="Century Gothic"/>
              <a:buNone/>
            </a:pPr>
            <a:r>
              <a:rPr lang="en-US" b="1" dirty="0">
                <a:solidFill>
                  <a:srgbClr val="000000"/>
                </a:solidFill>
              </a:rPr>
              <a:t>One-way</a:t>
            </a:r>
            <a:endParaRPr lang="en-US" dirty="0">
              <a:latin typeface="Century Gothic"/>
              <a:ea typeface="Century Gothic"/>
              <a:cs typeface="Century Gothic"/>
              <a:sym typeface="Century Gothic"/>
            </a:endParaRPr>
          </a:p>
        </p:txBody>
      </p:sp>
      <p:sp>
        <p:nvSpPr>
          <p:cNvPr id="10" name="Google Shape;602;p59">
            <a:extLst>
              <a:ext uri="{FF2B5EF4-FFF2-40B4-BE49-F238E27FC236}">
                <a16:creationId xmlns:a16="http://schemas.microsoft.com/office/drawing/2014/main" id="{B8D20FFA-EF3C-6042-13AB-48FA4499FEFC}"/>
              </a:ext>
            </a:extLst>
          </p:cNvPr>
          <p:cNvSpPr txBox="1">
            <a:spLocks/>
          </p:cNvSpPr>
          <p:nvPr/>
        </p:nvSpPr>
        <p:spPr>
          <a:xfrm>
            <a:off x="4884048" y="2016305"/>
            <a:ext cx="1799964" cy="587023"/>
          </a:xfrm>
          <a:prstGeom prst="rect">
            <a:avLst/>
          </a:prstGeom>
          <a:noFill/>
          <a:ln>
            <a:noFill/>
          </a:ln>
        </p:spPr>
        <p:txBody>
          <a:bodyPr spcFirstLastPara="1" wrap="square" lIns="91425" tIns="45700" rIns="91425" bIns="45700" anchor="t" anchorCtr="0">
            <a:normAutofit fontScale="82500" lnSpcReduction="10000"/>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ct val="100000"/>
              <a:buFont typeface="Century Gothic"/>
              <a:buNone/>
            </a:pPr>
            <a:r>
              <a:rPr lang="en-US" b="1" dirty="0">
                <a:solidFill>
                  <a:srgbClr val="000000"/>
                </a:solidFill>
              </a:rPr>
              <a:t>One-way</a:t>
            </a:r>
            <a:endParaRPr lang="en-US" dirty="0">
              <a:latin typeface="Century Gothic"/>
              <a:ea typeface="Century Gothic"/>
              <a:cs typeface="Century Gothic"/>
              <a:sym typeface="Century Gothic"/>
            </a:endParaRPr>
          </a:p>
        </p:txBody>
      </p:sp>
      <p:sp>
        <p:nvSpPr>
          <p:cNvPr id="11" name="Google Shape;602;p59">
            <a:extLst>
              <a:ext uri="{FF2B5EF4-FFF2-40B4-BE49-F238E27FC236}">
                <a16:creationId xmlns:a16="http://schemas.microsoft.com/office/drawing/2014/main" id="{FC42DFB1-0CD7-757C-D567-5E9F12A9A634}"/>
              </a:ext>
            </a:extLst>
          </p:cNvPr>
          <p:cNvSpPr txBox="1">
            <a:spLocks/>
          </p:cNvSpPr>
          <p:nvPr/>
        </p:nvSpPr>
        <p:spPr>
          <a:xfrm>
            <a:off x="8071624" y="1967144"/>
            <a:ext cx="1799964" cy="587023"/>
          </a:xfrm>
          <a:prstGeom prst="rect">
            <a:avLst/>
          </a:prstGeom>
          <a:noFill/>
          <a:ln>
            <a:noFill/>
          </a:ln>
        </p:spPr>
        <p:txBody>
          <a:bodyPr spcFirstLastPara="1" wrap="square" lIns="91425" tIns="45700" rIns="91425" bIns="45700" anchor="t" anchorCtr="0">
            <a:normAutofit fontScale="82500" lnSpcReduction="10000"/>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rgbClr val="000000"/>
              </a:buClr>
              <a:buSzPct val="100000"/>
              <a:buFont typeface="Century Gothic"/>
              <a:buNone/>
            </a:pPr>
            <a:r>
              <a:rPr lang="en-US" b="1" dirty="0">
                <a:solidFill>
                  <a:srgbClr val="000000"/>
                </a:solidFill>
              </a:rPr>
              <a:t>two-way</a:t>
            </a:r>
            <a:endParaRPr lang="en-US" dirty="0">
              <a:latin typeface="Century Gothic"/>
              <a:ea typeface="Century Gothic"/>
              <a:cs typeface="Century Gothic"/>
              <a:sym typeface="Century Gothic"/>
            </a:endParaRPr>
          </a:p>
        </p:txBody>
      </p:sp>
    </p:spTree>
    <p:extLst>
      <p:ext uri="{BB962C8B-B14F-4D97-AF65-F5344CB8AC3E}">
        <p14:creationId xmlns:p14="http://schemas.microsoft.com/office/powerpoint/2010/main" val="10051247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תיבת טקסט 2">
            <a:extLst>
              <a:ext uri="{FF2B5EF4-FFF2-40B4-BE49-F238E27FC236}">
                <a16:creationId xmlns:a16="http://schemas.microsoft.com/office/drawing/2014/main" id="{5DEE49BE-5985-C2D8-289B-D6191F855055}"/>
              </a:ext>
            </a:extLst>
          </p:cNvPr>
          <p:cNvSpPr txBox="1"/>
          <p:nvPr/>
        </p:nvSpPr>
        <p:spPr>
          <a:xfrm>
            <a:off x="1963132" y="662455"/>
            <a:ext cx="6094428" cy="630942"/>
          </a:xfrm>
          <a:prstGeom prst="rect">
            <a:avLst/>
          </a:prstGeom>
          <a:noFill/>
        </p:spPr>
        <p:txBody>
          <a:bodyPr wrap="square">
            <a:spAutoFit/>
          </a:bodyPr>
          <a:lstStyle/>
          <a:p>
            <a:r>
              <a:rPr lang="en-US" sz="3500" b="1" cap="all" dirty="0">
                <a:solidFill>
                  <a:srgbClr val="000000"/>
                </a:solidFill>
                <a:latin typeface="+mj-lt"/>
                <a:ea typeface="+mj-ea"/>
                <a:cs typeface="+mj-cs"/>
              </a:rPr>
              <a:t>Beams</a:t>
            </a:r>
            <a:endParaRPr lang="he-IL" sz="3500" b="1" cap="all" dirty="0">
              <a:solidFill>
                <a:srgbClr val="000000"/>
              </a:solidFill>
              <a:latin typeface="+mj-lt"/>
              <a:ea typeface="+mj-ea"/>
              <a:cs typeface="+mj-cs"/>
            </a:endParaRPr>
          </a:p>
        </p:txBody>
      </p:sp>
      <p:pic>
        <p:nvPicPr>
          <p:cNvPr id="5" name="תמונה 4">
            <a:extLst>
              <a:ext uri="{FF2B5EF4-FFF2-40B4-BE49-F238E27FC236}">
                <a16:creationId xmlns:a16="http://schemas.microsoft.com/office/drawing/2014/main" id="{2B2586AD-951B-73B2-9843-BC6B8C190838}"/>
              </a:ext>
            </a:extLst>
          </p:cNvPr>
          <p:cNvPicPr>
            <a:picLocks noChangeAspect="1"/>
          </p:cNvPicPr>
          <p:nvPr/>
        </p:nvPicPr>
        <p:blipFill>
          <a:blip r:embed="rId2"/>
          <a:stretch>
            <a:fillRect/>
          </a:stretch>
        </p:blipFill>
        <p:spPr>
          <a:xfrm>
            <a:off x="1805568" y="1251396"/>
            <a:ext cx="8580864" cy="3856054"/>
          </a:xfrm>
          <a:prstGeom prst="rect">
            <a:avLst/>
          </a:prstGeom>
        </p:spPr>
      </p:pic>
      <p:pic>
        <p:nvPicPr>
          <p:cNvPr id="7" name="תמונה 6">
            <a:extLst>
              <a:ext uri="{FF2B5EF4-FFF2-40B4-BE49-F238E27FC236}">
                <a16:creationId xmlns:a16="http://schemas.microsoft.com/office/drawing/2014/main" id="{D7AF239A-1A4F-B557-5540-580FE6CC7C4B}"/>
              </a:ext>
            </a:extLst>
          </p:cNvPr>
          <p:cNvPicPr>
            <a:picLocks noChangeAspect="1"/>
          </p:cNvPicPr>
          <p:nvPr/>
        </p:nvPicPr>
        <p:blipFill>
          <a:blip r:embed="rId3"/>
          <a:stretch>
            <a:fillRect/>
          </a:stretch>
        </p:blipFill>
        <p:spPr>
          <a:xfrm>
            <a:off x="1805568" y="5197238"/>
            <a:ext cx="8580864" cy="998307"/>
          </a:xfrm>
          <a:prstGeom prst="rect">
            <a:avLst/>
          </a:prstGeom>
        </p:spPr>
      </p:pic>
    </p:spTree>
    <p:extLst>
      <p:ext uri="{BB962C8B-B14F-4D97-AF65-F5344CB8AC3E}">
        <p14:creationId xmlns:p14="http://schemas.microsoft.com/office/powerpoint/2010/main" val="30323427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a:extLst>
              <a:ext uri="{FF2B5EF4-FFF2-40B4-BE49-F238E27FC236}">
                <a16:creationId xmlns:a16="http://schemas.microsoft.com/office/drawing/2014/main" id="{C212721F-F4E3-56ED-1BFB-266BBAC7973F}"/>
              </a:ext>
            </a:extLst>
          </p:cNvPr>
          <p:cNvPicPr>
            <a:picLocks noChangeAspect="1"/>
          </p:cNvPicPr>
          <p:nvPr/>
        </p:nvPicPr>
        <p:blipFill>
          <a:blip r:embed="rId2"/>
          <a:stretch>
            <a:fillRect/>
          </a:stretch>
        </p:blipFill>
        <p:spPr>
          <a:xfrm>
            <a:off x="2979071" y="2545001"/>
            <a:ext cx="6021851" cy="2031948"/>
          </a:xfrm>
          <a:prstGeom prst="rect">
            <a:avLst/>
          </a:prstGeom>
        </p:spPr>
      </p:pic>
    </p:spTree>
    <p:extLst>
      <p:ext uri="{BB962C8B-B14F-4D97-AF65-F5344CB8AC3E}">
        <p14:creationId xmlns:p14="http://schemas.microsoft.com/office/powerpoint/2010/main" val="11736095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a:extLst>
              <a:ext uri="{FF2B5EF4-FFF2-40B4-BE49-F238E27FC236}">
                <a16:creationId xmlns:a16="http://schemas.microsoft.com/office/drawing/2014/main" id="{375CB54D-9F78-2CAB-9806-514C21E9541E}"/>
              </a:ext>
            </a:extLst>
          </p:cNvPr>
          <p:cNvPicPr>
            <a:picLocks noChangeAspect="1"/>
          </p:cNvPicPr>
          <p:nvPr/>
        </p:nvPicPr>
        <p:blipFill>
          <a:blip r:embed="rId2"/>
          <a:stretch>
            <a:fillRect/>
          </a:stretch>
        </p:blipFill>
        <p:spPr>
          <a:xfrm>
            <a:off x="5976595" y="2666807"/>
            <a:ext cx="4873656" cy="3111824"/>
          </a:xfrm>
          <a:prstGeom prst="rect">
            <a:avLst/>
          </a:prstGeom>
        </p:spPr>
      </p:pic>
      <p:pic>
        <p:nvPicPr>
          <p:cNvPr id="5" name="תמונה 4">
            <a:extLst>
              <a:ext uri="{FF2B5EF4-FFF2-40B4-BE49-F238E27FC236}">
                <a16:creationId xmlns:a16="http://schemas.microsoft.com/office/drawing/2014/main" id="{34A62D12-4F14-7997-72F9-6F720BD8DD22}"/>
              </a:ext>
            </a:extLst>
          </p:cNvPr>
          <p:cNvPicPr>
            <a:picLocks noChangeAspect="1"/>
          </p:cNvPicPr>
          <p:nvPr/>
        </p:nvPicPr>
        <p:blipFill>
          <a:blip r:embed="rId3"/>
          <a:stretch>
            <a:fillRect/>
          </a:stretch>
        </p:blipFill>
        <p:spPr>
          <a:xfrm>
            <a:off x="1018095" y="1784814"/>
            <a:ext cx="4087679" cy="4381880"/>
          </a:xfrm>
          <a:prstGeom prst="rect">
            <a:avLst/>
          </a:prstGeom>
        </p:spPr>
      </p:pic>
      <p:sp>
        <p:nvSpPr>
          <p:cNvPr id="7" name="תיבת טקסט 6">
            <a:extLst>
              <a:ext uri="{FF2B5EF4-FFF2-40B4-BE49-F238E27FC236}">
                <a16:creationId xmlns:a16="http://schemas.microsoft.com/office/drawing/2014/main" id="{D4DD9446-FD01-F1AC-5C0E-A7A20C9C1847}"/>
              </a:ext>
            </a:extLst>
          </p:cNvPr>
          <p:cNvSpPr txBox="1"/>
          <p:nvPr/>
        </p:nvSpPr>
        <p:spPr>
          <a:xfrm>
            <a:off x="1238428" y="880337"/>
            <a:ext cx="6094428" cy="630942"/>
          </a:xfrm>
          <a:prstGeom prst="rect">
            <a:avLst/>
          </a:prstGeom>
          <a:noFill/>
        </p:spPr>
        <p:txBody>
          <a:bodyPr wrap="square">
            <a:spAutoFit/>
          </a:bodyPr>
          <a:lstStyle/>
          <a:p>
            <a:pPr rtl="1">
              <a:buClr>
                <a:srgbClr val="000000"/>
              </a:buClr>
              <a:buSzPct val="100000"/>
            </a:pPr>
            <a:r>
              <a:rPr lang="en-US" sz="3500" b="1" cap="all" dirty="0">
                <a:solidFill>
                  <a:srgbClr val="000000"/>
                </a:solidFill>
                <a:latin typeface="+mj-lt"/>
                <a:ea typeface="+mj-ea"/>
                <a:cs typeface="+mj-cs"/>
              </a:rPr>
              <a:t>Columns</a:t>
            </a:r>
            <a:endParaRPr lang="en-US" sz="3500" b="1" cap="all" dirty="0">
              <a:solidFill>
                <a:srgbClr val="000000"/>
              </a:solidFill>
              <a:latin typeface="+mj-lt"/>
              <a:ea typeface="+mj-ea"/>
              <a:cs typeface="+mj-cs"/>
              <a:sym typeface="Century Gothic"/>
            </a:endParaRPr>
          </a:p>
        </p:txBody>
      </p:sp>
    </p:spTree>
    <p:extLst>
      <p:ext uri="{BB962C8B-B14F-4D97-AF65-F5344CB8AC3E}">
        <p14:creationId xmlns:p14="http://schemas.microsoft.com/office/powerpoint/2010/main" val="33241276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a:extLst>
              <a:ext uri="{FF2B5EF4-FFF2-40B4-BE49-F238E27FC236}">
                <a16:creationId xmlns:a16="http://schemas.microsoft.com/office/drawing/2014/main" id="{C609757A-71DC-46FA-34D8-1AC3C8ED2C17}"/>
              </a:ext>
            </a:extLst>
          </p:cNvPr>
          <p:cNvPicPr>
            <a:picLocks noChangeAspect="1"/>
          </p:cNvPicPr>
          <p:nvPr/>
        </p:nvPicPr>
        <p:blipFill>
          <a:blip r:embed="rId2"/>
          <a:stretch>
            <a:fillRect/>
          </a:stretch>
        </p:blipFill>
        <p:spPr>
          <a:xfrm>
            <a:off x="3939353" y="1047543"/>
            <a:ext cx="4313294" cy="4762913"/>
          </a:xfrm>
          <a:prstGeom prst="rect">
            <a:avLst/>
          </a:prstGeom>
        </p:spPr>
      </p:pic>
      <p:sp>
        <p:nvSpPr>
          <p:cNvPr id="5" name="תיבת טקסט 4">
            <a:extLst>
              <a:ext uri="{FF2B5EF4-FFF2-40B4-BE49-F238E27FC236}">
                <a16:creationId xmlns:a16="http://schemas.microsoft.com/office/drawing/2014/main" id="{B015D856-F382-2F41-DA21-ECD11EF5763E}"/>
              </a:ext>
            </a:extLst>
          </p:cNvPr>
          <p:cNvSpPr txBox="1"/>
          <p:nvPr/>
        </p:nvSpPr>
        <p:spPr>
          <a:xfrm>
            <a:off x="1482365" y="678211"/>
            <a:ext cx="6094428" cy="630942"/>
          </a:xfrm>
          <a:prstGeom prst="rect">
            <a:avLst/>
          </a:prstGeom>
          <a:noFill/>
        </p:spPr>
        <p:txBody>
          <a:bodyPr wrap="square">
            <a:spAutoFit/>
          </a:bodyPr>
          <a:lstStyle/>
          <a:p>
            <a:r>
              <a:rPr lang="en-US" sz="3500" b="1" cap="all" dirty="0">
                <a:solidFill>
                  <a:srgbClr val="000000"/>
                </a:solidFill>
                <a:latin typeface="+mj-lt"/>
                <a:ea typeface="+mj-ea"/>
                <a:cs typeface="+mj-cs"/>
              </a:rPr>
              <a:t>Columns</a:t>
            </a:r>
            <a:endParaRPr lang="he-IL" sz="3500" b="1" cap="all" dirty="0">
              <a:solidFill>
                <a:srgbClr val="000000"/>
              </a:solidFill>
              <a:latin typeface="+mj-lt"/>
              <a:ea typeface="+mj-ea"/>
              <a:cs typeface="+mj-cs"/>
            </a:endParaRPr>
          </a:p>
        </p:txBody>
      </p:sp>
    </p:spTree>
    <p:extLst>
      <p:ext uri="{BB962C8B-B14F-4D97-AF65-F5344CB8AC3E}">
        <p14:creationId xmlns:p14="http://schemas.microsoft.com/office/powerpoint/2010/main" val="34953000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תיבת טקסט 2">
            <a:extLst>
              <a:ext uri="{FF2B5EF4-FFF2-40B4-BE49-F238E27FC236}">
                <a16:creationId xmlns:a16="http://schemas.microsoft.com/office/drawing/2014/main" id="{99BA4516-FC49-2E3B-45E0-DEF25CF92980}"/>
              </a:ext>
            </a:extLst>
          </p:cNvPr>
          <p:cNvSpPr txBox="1"/>
          <p:nvPr/>
        </p:nvSpPr>
        <p:spPr>
          <a:xfrm>
            <a:off x="1472939" y="1153939"/>
            <a:ext cx="6094428" cy="630942"/>
          </a:xfrm>
          <a:prstGeom prst="rect">
            <a:avLst/>
          </a:prstGeom>
          <a:noFill/>
        </p:spPr>
        <p:txBody>
          <a:bodyPr wrap="square">
            <a:spAutoFit/>
          </a:bodyPr>
          <a:lstStyle/>
          <a:p>
            <a:r>
              <a:rPr lang="en-US" sz="3500" b="1" cap="all" dirty="0">
                <a:solidFill>
                  <a:srgbClr val="000000"/>
                </a:solidFill>
                <a:latin typeface="+mj-lt"/>
                <a:ea typeface="+mj-ea"/>
                <a:cs typeface="+mj-cs"/>
              </a:rPr>
              <a:t>Shear</a:t>
            </a:r>
            <a:r>
              <a:rPr lang="en-US" sz="1800" dirty="0"/>
              <a:t> </a:t>
            </a:r>
            <a:r>
              <a:rPr lang="en-US" sz="3500" b="1" cap="all" dirty="0">
                <a:solidFill>
                  <a:srgbClr val="000000"/>
                </a:solidFill>
                <a:latin typeface="+mj-lt"/>
                <a:ea typeface="+mj-ea"/>
                <a:cs typeface="+mj-cs"/>
              </a:rPr>
              <a:t>Walls</a:t>
            </a:r>
            <a:endParaRPr lang="he-IL" sz="3500" b="1" cap="all" dirty="0">
              <a:solidFill>
                <a:srgbClr val="000000"/>
              </a:solidFill>
              <a:latin typeface="+mj-lt"/>
              <a:ea typeface="+mj-ea"/>
              <a:cs typeface="+mj-cs"/>
            </a:endParaRPr>
          </a:p>
        </p:txBody>
      </p:sp>
      <p:pic>
        <p:nvPicPr>
          <p:cNvPr id="5" name="תמונה 4">
            <a:extLst>
              <a:ext uri="{FF2B5EF4-FFF2-40B4-BE49-F238E27FC236}">
                <a16:creationId xmlns:a16="http://schemas.microsoft.com/office/drawing/2014/main" id="{E28E87FE-4889-DF7B-4FFE-35CACEE6C111}"/>
              </a:ext>
            </a:extLst>
          </p:cNvPr>
          <p:cNvPicPr>
            <a:picLocks noChangeAspect="1"/>
          </p:cNvPicPr>
          <p:nvPr/>
        </p:nvPicPr>
        <p:blipFill>
          <a:blip r:embed="rId2"/>
          <a:stretch>
            <a:fillRect/>
          </a:stretch>
        </p:blipFill>
        <p:spPr>
          <a:xfrm>
            <a:off x="3341131" y="1784881"/>
            <a:ext cx="5509737" cy="4778154"/>
          </a:xfrm>
          <a:prstGeom prst="rect">
            <a:avLst/>
          </a:prstGeom>
        </p:spPr>
      </p:pic>
    </p:spTree>
    <p:extLst>
      <p:ext uri="{BB962C8B-B14F-4D97-AF65-F5344CB8AC3E}">
        <p14:creationId xmlns:p14="http://schemas.microsoft.com/office/powerpoint/2010/main" val="35928475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a:extLst>
              <a:ext uri="{FF2B5EF4-FFF2-40B4-BE49-F238E27FC236}">
                <a16:creationId xmlns:a16="http://schemas.microsoft.com/office/drawing/2014/main" id="{DA30235E-EB20-334D-DA63-682079C07413}"/>
              </a:ext>
            </a:extLst>
          </p:cNvPr>
          <p:cNvPicPr>
            <a:picLocks noChangeAspect="1"/>
          </p:cNvPicPr>
          <p:nvPr/>
        </p:nvPicPr>
        <p:blipFill>
          <a:blip r:embed="rId2"/>
          <a:stretch>
            <a:fillRect/>
          </a:stretch>
        </p:blipFill>
        <p:spPr>
          <a:xfrm>
            <a:off x="393200" y="1666694"/>
            <a:ext cx="11405599" cy="4618120"/>
          </a:xfrm>
          <a:prstGeom prst="rect">
            <a:avLst/>
          </a:prstGeom>
        </p:spPr>
      </p:pic>
      <p:sp>
        <p:nvSpPr>
          <p:cNvPr id="5" name="תיבת טקסט 4">
            <a:extLst>
              <a:ext uri="{FF2B5EF4-FFF2-40B4-BE49-F238E27FC236}">
                <a16:creationId xmlns:a16="http://schemas.microsoft.com/office/drawing/2014/main" id="{7FA7C1B9-9787-29BB-A8F7-7EC95E8C674C}"/>
              </a:ext>
            </a:extLst>
          </p:cNvPr>
          <p:cNvSpPr txBox="1"/>
          <p:nvPr/>
        </p:nvSpPr>
        <p:spPr>
          <a:xfrm>
            <a:off x="1048732" y="894350"/>
            <a:ext cx="6094428" cy="630942"/>
          </a:xfrm>
          <a:prstGeom prst="rect">
            <a:avLst/>
          </a:prstGeom>
          <a:noFill/>
        </p:spPr>
        <p:txBody>
          <a:bodyPr wrap="square">
            <a:spAutoFit/>
          </a:bodyPr>
          <a:lstStyle/>
          <a:p>
            <a:r>
              <a:rPr lang="en-US" sz="3500" b="1" cap="all" dirty="0">
                <a:solidFill>
                  <a:srgbClr val="000000"/>
                </a:solidFill>
                <a:latin typeface="+mj-lt"/>
                <a:ea typeface="+mj-ea"/>
                <a:cs typeface="+mj-cs"/>
              </a:rPr>
              <a:t>Shear</a:t>
            </a:r>
            <a:r>
              <a:rPr lang="en-US" sz="1050" dirty="0"/>
              <a:t> </a:t>
            </a:r>
            <a:r>
              <a:rPr lang="en-US" sz="3500" b="1" cap="all" dirty="0">
                <a:solidFill>
                  <a:srgbClr val="000000"/>
                </a:solidFill>
                <a:latin typeface="+mj-lt"/>
                <a:ea typeface="+mj-ea"/>
                <a:cs typeface="+mj-cs"/>
              </a:rPr>
              <a:t>Walls</a:t>
            </a:r>
            <a:endParaRPr lang="he-IL" sz="3500" b="1" cap="all" dirty="0">
              <a:solidFill>
                <a:srgbClr val="000000"/>
              </a:solidFill>
              <a:latin typeface="+mj-lt"/>
              <a:ea typeface="+mj-ea"/>
              <a:cs typeface="+mj-cs"/>
            </a:endParaRPr>
          </a:p>
        </p:txBody>
      </p:sp>
    </p:spTree>
    <p:extLst>
      <p:ext uri="{BB962C8B-B14F-4D97-AF65-F5344CB8AC3E}">
        <p14:creationId xmlns:p14="http://schemas.microsoft.com/office/powerpoint/2010/main" val="3515378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a:extLst>
              <a:ext uri="{FF2B5EF4-FFF2-40B4-BE49-F238E27FC236}">
                <a16:creationId xmlns:a16="http://schemas.microsoft.com/office/drawing/2014/main" id="{E8500C7A-DAA0-E30A-78B9-AAF3BF632F28}"/>
              </a:ext>
            </a:extLst>
          </p:cNvPr>
          <p:cNvPicPr>
            <a:picLocks noChangeAspect="1"/>
          </p:cNvPicPr>
          <p:nvPr/>
        </p:nvPicPr>
        <p:blipFill>
          <a:blip r:embed="rId2"/>
          <a:stretch>
            <a:fillRect/>
          </a:stretch>
        </p:blipFill>
        <p:spPr>
          <a:xfrm>
            <a:off x="1362175" y="744719"/>
            <a:ext cx="4029957" cy="2125186"/>
          </a:xfrm>
          <a:prstGeom prst="rect">
            <a:avLst/>
          </a:prstGeom>
        </p:spPr>
      </p:pic>
      <p:pic>
        <p:nvPicPr>
          <p:cNvPr id="5" name="תמונה 4">
            <a:extLst>
              <a:ext uri="{FF2B5EF4-FFF2-40B4-BE49-F238E27FC236}">
                <a16:creationId xmlns:a16="http://schemas.microsoft.com/office/drawing/2014/main" id="{549FC8B2-805B-F080-976E-CCD56CB32398}"/>
              </a:ext>
            </a:extLst>
          </p:cNvPr>
          <p:cNvPicPr>
            <a:picLocks noChangeAspect="1"/>
          </p:cNvPicPr>
          <p:nvPr/>
        </p:nvPicPr>
        <p:blipFill>
          <a:blip r:embed="rId3"/>
          <a:stretch>
            <a:fillRect/>
          </a:stretch>
        </p:blipFill>
        <p:spPr>
          <a:xfrm>
            <a:off x="1362174" y="2869904"/>
            <a:ext cx="4370523" cy="1691787"/>
          </a:xfrm>
          <a:prstGeom prst="rect">
            <a:avLst/>
          </a:prstGeom>
        </p:spPr>
      </p:pic>
      <p:pic>
        <p:nvPicPr>
          <p:cNvPr id="7" name="תמונה 6">
            <a:extLst>
              <a:ext uri="{FF2B5EF4-FFF2-40B4-BE49-F238E27FC236}">
                <a16:creationId xmlns:a16="http://schemas.microsoft.com/office/drawing/2014/main" id="{BDBB7C7E-0740-92DE-A74B-4F2FA4FAFAB0}"/>
              </a:ext>
            </a:extLst>
          </p:cNvPr>
          <p:cNvPicPr>
            <a:picLocks noChangeAspect="1"/>
          </p:cNvPicPr>
          <p:nvPr/>
        </p:nvPicPr>
        <p:blipFill>
          <a:blip r:embed="rId4"/>
          <a:stretch>
            <a:fillRect/>
          </a:stretch>
        </p:blipFill>
        <p:spPr>
          <a:xfrm>
            <a:off x="1256881" y="4597481"/>
            <a:ext cx="4839119" cy="2012389"/>
          </a:xfrm>
          <a:prstGeom prst="rect">
            <a:avLst/>
          </a:prstGeom>
        </p:spPr>
      </p:pic>
      <p:pic>
        <p:nvPicPr>
          <p:cNvPr id="9" name="תמונה 8">
            <a:extLst>
              <a:ext uri="{FF2B5EF4-FFF2-40B4-BE49-F238E27FC236}">
                <a16:creationId xmlns:a16="http://schemas.microsoft.com/office/drawing/2014/main" id="{D5E829BB-9B22-EB66-3E26-8406C080E86B}"/>
              </a:ext>
            </a:extLst>
          </p:cNvPr>
          <p:cNvPicPr>
            <a:picLocks noChangeAspect="1"/>
          </p:cNvPicPr>
          <p:nvPr/>
        </p:nvPicPr>
        <p:blipFill>
          <a:blip r:embed="rId5"/>
          <a:stretch>
            <a:fillRect/>
          </a:stretch>
        </p:blipFill>
        <p:spPr>
          <a:xfrm>
            <a:off x="5690163" y="1066853"/>
            <a:ext cx="4808637" cy="2012389"/>
          </a:xfrm>
          <a:prstGeom prst="rect">
            <a:avLst/>
          </a:prstGeom>
        </p:spPr>
      </p:pic>
      <p:pic>
        <p:nvPicPr>
          <p:cNvPr id="11" name="תמונה 10">
            <a:extLst>
              <a:ext uri="{FF2B5EF4-FFF2-40B4-BE49-F238E27FC236}">
                <a16:creationId xmlns:a16="http://schemas.microsoft.com/office/drawing/2014/main" id="{4B33D95B-D80C-887A-5F96-9AA3A85A1C06}"/>
              </a:ext>
            </a:extLst>
          </p:cNvPr>
          <p:cNvPicPr>
            <a:picLocks noChangeAspect="1"/>
          </p:cNvPicPr>
          <p:nvPr/>
        </p:nvPicPr>
        <p:blipFill>
          <a:blip r:embed="rId6"/>
          <a:stretch>
            <a:fillRect/>
          </a:stretch>
        </p:blipFill>
        <p:spPr>
          <a:xfrm>
            <a:off x="6459303" y="2988840"/>
            <a:ext cx="4801016" cy="3869160"/>
          </a:xfrm>
          <a:prstGeom prst="rect">
            <a:avLst/>
          </a:prstGeom>
        </p:spPr>
      </p:pic>
      <p:sp>
        <p:nvSpPr>
          <p:cNvPr id="13" name="תיבת טקסט 12">
            <a:extLst>
              <a:ext uri="{FF2B5EF4-FFF2-40B4-BE49-F238E27FC236}">
                <a16:creationId xmlns:a16="http://schemas.microsoft.com/office/drawing/2014/main" id="{05388E54-0734-172D-001C-850506BD22D6}"/>
              </a:ext>
            </a:extLst>
          </p:cNvPr>
          <p:cNvSpPr txBox="1"/>
          <p:nvPr/>
        </p:nvSpPr>
        <p:spPr>
          <a:xfrm>
            <a:off x="1362174" y="494960"/>
            <a:ext cx="6094428" cy="630942"/>
          </a:xfrm>
          <a:prstGeom prst="rect">
            <a:avLst/>
          </a:prstGeom>
          <a:noFill/>
        </p:spPr>
        <p:txBody>
          <a:bodyPr wrap="square">
            <a:spAutoFit/>
          </a:bodyPr>
          <a:lstStyle/>
          <a:p>
            <a:r>
              <a:rPr lang="en-US" sz="3500" b="1" cap="all" dirty="0">
                <a:solidFill>
                  <a:srgbClr val="000000"/>
                </a:solidFill>
                <a:latin typeface="+mj-lt"/>
                <a:ea typeface="+mj-ea"/>
                <a:cs typeface="+mj-cs"/>
              </a:rPr>
              <a:t>Shear Walls</a:t>
            </a:r>
            <a:endParaRPr lang="he-IL" sz="3500" b="1" cap="all" dirty="0">
              <a:solidFill>
                <a:srgbClr val="000000"/>
              </a:solidFill>
              <a:latin typeface="+mj-lt"/>
              <a:ea typeface="+mj-ea"/>
              <a:cs typeface="+mj-cs"/>
            </a:endParaRPr>
          </a:p>
        </p:txBody>
      </p:sp>
    </p:spTree>
    <p:extLst>
      <p:ext uri="{BB962C8B-B14F-4D97-AF65-F5344CB8AC3E}">
        <p14:creationId xmlns:p14="http://schemas.microsoft.com/office/powerpoint/2010/main" val="4289307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136B04F-A646-7E40-78B5-90E9C0F08924}"/>
              </a:ext>
            </a:extLst>
          </p:cNvPr>
          <p:cNvPicPr>
            <a:picLocks noChangeAspect="1"/>
          </p:cNvPicPr>
          <p:nvPr/>
        </p:nvPicPr>
        <p:blipFill>
          <a:blip r:embed="rId2"/>
          <a:stretch>
            <a:fillRect/>
          </a:stretch>
        </p:blipFill>
        <p:spPr>
          <a:xfrm>
            <a:off x="1991075" y="668962"/>
            <a:ext cx="7521592" cy="5677392"/>
          </a:xfrm>
          <a:prstGeom prst="rect">
            <a:avLst/>
          </a:prstGeom>
        </p:spPr>
      </p:pic>
    </p:spTree>
    <p:extLst>
      <p:ext uri="{BB962C8B-B14F-4D97-AF65-F5344CB8AC3E}">
        <p14:creationId xmlns:p14="http://schemas.microsoft.com/office/powerpoint/2010/main" val="12614827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a:extLst>
              <a:ext uri="{FF2B5EF4-FFF2-40B4-BE49-F238E27FC236}">
                <a16:creationId xmlns:a16="http://schemas.microsoft.com/office/drawing/2014/main" id="{4E7FBE57-EF40-DD41-D6F5-65E97496C33D}"/>
              </a:ext>
            </a:extLst>
          </p:cNvPr>
          <p:cNvPicPr>
            <a:picLocks noChangeAspect="1"/>
          </p:cNvPicPr>
          <p:nvPr/>
        </p:nvPicPr>
        <p:blipFill>
          <a:blip r:embed="rId2"/>
          <a:stretch>
            <a:fillRect/>
          </a:stretch>
        </p:blipFill>
        <p:spPr>
          <a:xfrm>
            <a:off x="4180788" y="1394434"/>
            <a:ext cx="6932455" cy="4602691"/>
          </a:xfrm>
          <a:prstGeom prst="rect">
            <a:avLst/>
          </a:prstGeom>
        </p:spPr>
      </p:pic>
      <p:sp>
        <p:nvSpPr>
          <p:cNvPr id="5" name="תיבת טקסט 4">
            <a:extLst>
              <a:ext uri="{FF2B5EF4-FFF2-40B4-BE49-F238E27FC236}">
                <a16:creationId xmlns:a16="http://schemas.microsoft.com/office/drawing/2014/main" id="{0BDF2FE3-3D1C-403C-CFC3-1A9A0F541FAC}"/>
              </a:ext>
            </a:extLst>
          </p:cNvPr>
          <p:cNvSpPr txBox="1"/>
          <p:nvPr/>
        </p:nvSpPr>
        <p:spPr>
          <a:xfrm>
            <a:off x="1133574" y="1032851"/>
            <a:ext cx="6094428" cy="630942"/>
          </a:xfrm>
          <a:prstGeom prst="rect">
            <a:avLst/>
          </a:prstGeom>
          <a:noFill/>
        </p:spPr>
        <p:txBody>
          <a:bodyPr wrap="square">
            <a:spAutoFit/>
          </a:bodyPr>
          <a:lstStyle/>
          <a:p>
            <a:r>
              <a:rPr lang="en-US" sz="3500" b="1" cap="all" dirty="0">
                <a:solidFill>
                  <a:srgbClr val="000000"/>
                </a:solidFill>
                <a:latin typeface="+mj-lt"/>
                <a:ea typeface="+mj-ea"/>
                <a:cs typeface="+mj-cs"/>
              </a:rPr>
              <a:t>Stairs</a:t>
            </a:r>
            <a:endParaRPr lang="he-IL" sz="3500" b="1" cap="all" dirty="0">
              <a:solidFill>
                <a:srgbClr val="000000"/>
              </a:solidFill>
              <a:latin typeface="+mj-lt"/>
              <a:ea typeface="+mj-ea"/>
              <a:cs typeface="+mj-cs"/>
            </a:endParaRPr>
          </a:p>
        </p:txBody>
      </p:sp>
      <p:sp>
        <p:nvSpPr>
          <p:cNvPr id="2" name="מלבן 1"/>
          <p:cNvSpPr/>
          <p:nvPr/>
        </p:nvSpPr>
        <p:spPr>
          <a:xfrm>
            <a:off x="981807" y="1813366"/>
            <a:ext cx="4311162" cy="1200329"/>
          </a:xfrm>
          <a:prstGeom prst="rect">
            <a:avLst/>
          </a:prstGeom>
        </p:spPr>
        <p:txBody>
          <a:bodyPr wrap="square">
            <a:spAutoFit/>
          </a:bodyPr>
          <a:lstStyle/>
          <a:p>
            <a:pPr marL="342900" lvl="0" indent="-342900">
              <a:buSzPts val="1800"/>
              <a:buChar char="🠶"/>
            </a:pPr>
            <a:r>
              <a:rPr lang="en-US" dirty="0">
                <a:latin typeface="Arial"/>
                <a:ea typeface="Arial"/>
                <a:cs typeface="Arial"/>
                <a:sym typeface="Arial"/>
              </a:rPr>
              <a:t>The staircase is an important element in the structural elements that connect from one floor to another.</a:t>
            </a:r>
            <a:endParaRPr lang="en-US" dirty="0">
              <a:latin typeface="Arial"/>
              <a:ea typeface="Arial"/>
              <a:cs typeface="Arial"/>
              <a:sym typeface="Arial"/>
            </a:endParaRPr>
          </a:p>
        </p:txBody>
      </p:sp>
    </p:spTree>
    <p:extLst>
      <p:ext uri="{BB962C8B-B14F-4D97-AF65-F5344CB8AC3E}">
        <p14:creationId xmlns:p14="http://schemas.microsoft.com/office/powerpoint/2010/main" val="39735029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תיבת טקסט 2">
            <a:extLst>
              <a:ext uri="{FF2B5EF4-FFF2-40B4-BE49-F238E27FC236}">
                <a16:creationId xmlns:a16="http://schemas.microsoft.com/office/drawing/2014/main" id="{3A15459A-6453-ADB3-39D1-15C12605F9F2}"/>
              </a:ext>
            </a:extLst>
          </p:cNvPr>
          <p:cNvSpPr txBox="1"/>
          <p:nvPr/>
        </p:nvSpPr>
        <p:spPr>
          <a:xfrm>
            <a:off x="1623768" y="993684"/>
            <a:ext cx="6094428" cy="630942"/>
          </a:xfrm>
          <a:prstGeom prst="rect">
            <a:avLst/>
          </a:prstGeom>
          <a:noFill/>
        </p:spPr>
        <p:txBody>
          <a:bodyPr wrap="square">
            <a:spAutoFit/>
          </a:bodyPr>
          <a:lstStyle/>
          <a:p>
            <a:r>
              <a:rPr lang="en-US" sz="3500" b="1" cap="all" dirty="0">
                <a:solidFill>
                  <a:srgbClr val="000000"/>
                </a:solidFill>
                <a:latin typeface="+mj-lt"/>
                <a:ea typeface="+mj-ea"/>
                <a:cs typeface="+mj-cs"/>
              </a:rPr>
              <a:t>Stairs</a:t>
            </a:r>
            <a:endParaRPr lang="he-IL" sz="3500" b="1" cap="all" dirty="0">
              <a:solidFill>
                <a:srgbClr val="000000"/>
              </a:solidFill>
              <a:latin typeface="+mj-lt"/>
              <a:ea typeface="+mj-ea"/>
              <a:cs typeface="+mj-cs"/>
            </a:endParaRPr>
          </a:p>
        </p:txBody>
      </p:sp>
      <p:pic>
        <p:nvPicPr>
          <p:cNvPr id="5" name="תמונה 4">
            <a:extLst>
              <a:ext uri="{FF2B5EF4-FFF2-40B4-BE49-F238E27FC236}">
                <a16:creationId xmlns:a16="http://schemas.microsoft.com/office/drawing/2014/main" id="{E1ABEB41-728B-CA25-BE76-0F97259BC40F}"/>
              </a:ext>
            </a:extLst>
          </p:cNvPr>
          <p:cNvPicPr>
            <a:picLocks noChangeAspect="1"/>
          </p:cNvPicPr>
          <p:nvPr/>
        </p:nvPicPr>
        <p:blipFill>
          <a:blip r:embed="rId2"/>
          <a:stretch>
            <a:fillRect/>
          </a:stretch>
        </p:blipFill>
        <p:spPr>
          <a:xfrm>
            <a:off x="670090" y="1866788"/>
            <a:ext cx="4759749" cy="3006870"/>
          </a:xfrm>
          <a:prstGeom prst="rect">
            <a:avLst/>
          </a:prstGeom>
        </p:spPr>
      </p:pic>
      <p:pic>
        <p:nvPicPr>
          <p:cNvPr id="7" name="תמונה 6">
            <a:extLst>
              <a:ext uri="{FF2B5EF4-FFF2-40B4-BE49-F238E27FC236}">
                <a16:creationId xmlns:a16="http://schemas.microsoft.com/office/drawing/2014/main" id="{56F7D79F-A95F-5626-3A46-C5177710FD97}"/>
              </a:ext>
            </a:extLst>
          </p:cNvPr>
          <p:cNvPicPr>
            <a:picLocks noChangeAspect="1"/>
          </p:cNvPicPr>
          <p:nvPr/>
        </p:nvPicPr>
        <p:blipFill>
          <a:blip r:embed="rId3"/>
          <a:stretch>
            <a:fillRect/>
          </a:stretch>
        </p:blipFill>
        <p:spPr>
          <a:xfrm>
            <a:off x="5508155" y="1558638"/>
            <a:ext cx="6454699" cy="4239690"/>
          </a:xfrm>
          <a:prstGeom prst="rect">
            <a:avLst/>
          </a:prstGeom>
        </p:spPr>
      </p:pic>
    </p:spTree>
    <p:extLst>
      <p:ext uri="{BB962C8B-B14F-4D97-AF65-F5344CB8AC3E}">
        <p14:creationId xmlns:p14="http://schemas.microsoft.com/office/powerpoint/2010/main" val="24530072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תיבת טקסט 2">
            <a:extLst>
              <a:ext uri="{FF2B5EF4-FFF2-40B4-BE49-F238E27FC236}">
                <a16:creationId xmlns:a16="http://schemas.microsoft.com/office/drawing/2014/main" id="{7A5AA3A9-4778-B792-181E-EE20327AE5FC}"/>
              </a:ext>
            </a:extLst>
          </p:cNvPr>
          <p:cNvSpPr txBox="1"/>
          <p:nvPr/>
        </p:nvSpPr>
        <p:spPr>
          <a:xfrm>
            <a:off x="1331536" y="965403"/>
            <a:ext cx="6094428" cy="630942"/>
          </a:xfrm>
          <a:prstGeom prst="rect">
            <a:avLst/>
          </a:prstGeom>
          <a:noFill/>
        </p:spPr>
        <p:txBody>
          <a:bodyPr wrap="square">
            <a:spAutoFit/>
          </a:bodyPr>
          <a:lstStyle/>
          <a:p>
            <a:r>
              <a:rPr lang="en-US" sz="3500" b="1" cap="all" dirty="0">
                <a:solidFill>
                  <a:srgbClr val="000000"/>
                </a:solidFill>
                <a:latin typeface="+mj-lt"/>
                <a:ea typeface="+mj-ea"/>
                <a:cs typeface="+mj-cs"/>
              </a:rPr>
              <a:t>Foundations</a:t>
            </a:r>
            <a:endParaRPr lang="he-IL" sz="3500" b="1" cap="all" dirty="0">
              <a:solidFill>
                <a:srgbClr val="000000"/>
              </a:solidFill>
              <a:latin typeface="+mj-lt"/>
              <a:ea typeface="+mj-ea"/>
              <a:cs typeface="+mj-cs"/>
            </a:endParaRPr>
          </a:p>
        </p:txBody>
      </p:sp>
      <p:sp>
        <p:nvSpPr>
          <p:cNvPr id="4" name="Google Shape;654;p66"/>
          <p:cNvSpPr txBox="1">
            <a:spLocks/>
          </p:cNvSpPr>
          <p:nvPr/>
        </p:nvSpPr>
        <p:spPr>
          <a:xfrm>
            <a:off x="974471" y="1936479"/>
            <a:ext cx="10250256" cy="3969798"/>
          </a:xfrm>
          <a:prstGeom prst="rect">
            <a:avLst/>
          </a:prstGeom>
          <a:noFill/>
          <a:ln>
            <a:noFill/>
          </a:ln>
        </p:spPr>
        <p:txBody>
          <a:bodyPr spcFirstLastPara="1" wrap="square" lIns="91425" tIns="45700" rIns="91425" bIns="45700" anchor="t" anchorCtr="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342900" indent="-342900">
              <a:spcBef>
                <a:spcPts val="0"/>
              </a:spcBef>
              <a:buSzPts val="1800"/>
              <a:buFont typeface="Arial" panose="020B0604020202020204" pitchFamily="34" charset="0"/>
              <a:buChar char="🠶"/>
            </a:pPr>
            <a:r>
              <a:rPr lang="en-US" dirty="0">
                <a:latin typeface="Arial"/>
                <a:ea typeface="Arial"/>
                <a:cs typeface="Arial"/>
                <a:sym typeface="Arial"/>
              </a:rPr>
              <a:t>The foundation is the most critical structural element responsible for supporting all building loads</a:t>
            </a:r>
            <a:r>
              <a:rPr lang="en-US" dirty="0" smtClean="0">
                <a:latin typeface="Arial"/>
                <a:ea typeface="Arial"/>
                <a:cs typeface="Arial"/>
                <a:sym typeface="Arial"/>
              </a:rPr>
              <a:t>.</a:t>
            </a:r>
          </a:p>
          <a:p>
            <a:pPr marL="342900" indent="-342900">
              <a:spcBef>
                <a:spcPts val="0"/>
              </a:spcBef>
              <a:buSzPts val="1800"/>
              <a:buFont typeface="Arial" panose="020B0604020202020204" pitchFamily="34" charset="0"/>
              <a:buChar char="🠶"/>
            </a:pPr>
            <a:r>
              <a:rPr lang="en-US" dirty="0" smtClean="0">
                <a:latin typeface="Arial"/>
                <a:ea typeface="Arial"/>
                <a:cs typeface="Arial"/>
                <a:sym typeface="Arial"/>
              </a:rPr>
              <a:t> In </a:t>
            </a:r>
            <a:r>
              <a:rPr lang="en-US" dirty="0">
                <a:latin typeface="Arial"/>
                <a:ea typeface="Arial"/>
                <a:cs typeface="Arial"/>
                <a:sym typeface="Arial"/>
              </a:rPr>
              <a:t>order to select the appropriate foundation type, it was necessary to determine the ratio of the total column base areas to the building footprint</a:t>
            </a:r>
            <a:r>
              <a:rPr lang="en-US" dirty="0" smtClean="0">
                <a:latin typeface="Arial"/>
                <a:ea typeface="Arial"/>
                <a:cs typeface="Arial"/>
                <a:sym typeface="Arial"/>
              </a:rPr>
              <a:t>.</a:t>
            </a:r>
          </a:p>
          <a:p>
            <a:pPr marL="342900" indent="-342900">
              <a:spcBef>
                <a:spcPts val="0"/>
              </a:spcBef>
              <a:buSzPts val="1800"/>
              <a:buFont typeface="Arial" panose="020B0604020202020204" pitchFamily="34" charset="0"/>
              <a:buChar char="🠶"/>
            </a:pPr>
            <a:r>
              <a:rPr lang="en-US" dirty="0" smtClean="0">
                <a:latin typeface="Arial"/>
                <a:ea typeface="Arial"/>
                <a:cs typeface="Arial"/>
                <a:sym typeface="Arial"/>
              </a:rPr>
              <a:t> This </a:t>
            </a:r>
            <a:r>
              <a:rPr lang="en-US" dirty="0">
                <a:latin typeface="Arial"/>
                <a:ea typeface="Arial"/>
                <a:cs typeface="Arial"/>
                <a:sym typeface="Arial"/>
              </a:rPr>
              <a:t>ratio was calculated to be </a:t>
            </a:r>
            <a:r>
              <a:rPr lang="en-US" b="1" dirty="0">
                <a:effectLst>
                  <a:outerShdw blurRad="38100" dist="38100" dir="2700000" algn="tl">
                    <a:srgbClr val="000000">
                      <a:alpha val="43137"/>
                    </a:srgbClr>
                  </a:outerShdw>
                </a:effectLst>
                <a:latin typeface="Arial"/>
                <a:ea typeface="Arial"/>
                <a:cs typeface="Arial"/>
                <a:sym typeface="Arial"/>
              </a:rPr>
              <a:t>68%</a:t>
            </a:r>
            <a:r>
              <a:rPr lang="en-US" dirty="0">
                <a:latin typeface="Arial"/>
                <a:ea typeface="Arial"/>
                <a:cs typeface="Arial"/>
                <a:sym typeface="Arial"/>
              </a:rPr>
              <a:t>, which indicated that a </a:t>
            </a:r>
            <a:r>
              <a:rPr lang="en-US" b="1" u="sng" dirty="0">
                <a:effectLst>
                  <a:outerShdw blurRad="38100" dist="38100" dir="2700000" algn="tl">
                    <a:srgbClr val="000000">
                      <a:alpha val="43137"/>
                    </a:srgbClr>
                  </a:outerShdw>
                </a:effectLst>
                <a:latin typeface="Arial"/>
                <a:ea typeface="Arial"/>
                <a:cs typeface="Arial"/>
                <a:sym typeface="Arial"/>
              </a:rPr>
              <a:t>mat foundation </a:t>
            </a:r>
            <a:r>
              <a:rPr lang="en-US" b="1" dirty="0">
                <a:latin typeface="Arial"/>
                <a:ea typeface="Arial"/>
                <a:cs typeface="Arial"/>
                <a:sym typeface="Arial"/>
              </a:rPr>
              <a:t>would be the most suitable choice</a:t>
            </a:r>
            <a:r>
              <a:rPr lang="en-US" b="1" dirty="0" smtClean="0">
                <a:latin typeface="Arial"/>
                <a:ea typeface="Arial"/>
                <a:cs typeface="Arial"/>
                <a:sym typeface="Arial"/>
              </a:rPr>
              <a:t>.</a:t>
            </a:r>
          </a:p>
          <a:p>
            <a:pPr marL="342900" indent="-342900">
              <a:spcBef>
                <a:spcPts val="0"/>
              </a:spcBef>
              <a:buSzPts val="1800"/>
              <a:buFont typeface="Arial" panose="020B0604020202020204" pitchFamily="34" charset="0"/>
              <a:buChar char="🠶"/>
            </a:pPr>
            <a:r>
              <a:rPr lang="en-US" dirty="0" smtClean="0">
                <a:latin typeface="Arial"/>
                <a:ea typeface="Arial"/>
                <a:cs typeface="Arial"/>
                <a:sym typeface="Arial"/>
              </a:rPr>
              <a:t> Following </a:t>
            </a:r>
            <a:r>
              <a:rPr lang="en-US" dirty="0">
                <a:latin typeface="Arial"/>
                <a:ea typeface="Arial"/>
                <a:cs typeface="Arial"/>
                <a:sym typeface="Arial"/>
              </a:rPr>
              <a:t>several design calculations, the mat foundation was designed with a </a:t>
            </a:r>
            <a:r>
              <a:rPr lang="en-US" b="1" dirty="0">
                <a:latin typeface="Arial"/>
                <a:ea typeface="Arial"/>
                <a:cs typeface="Arial"/>
                <a:sym typeface="Arial"/>
              </a:rPr>
              <a:t>thickness of </a:t>
            </a:r>
            <a:r>
              <a:rPr lang="en-US" b="1" u="sng" dirty="0">
                <a:effectLst>
                  <a:outerShdw blurRad="38100" dist="38100" dir="2700000" algn="tl">
                    <a:srgbClr val="000000">
                      <a:alpha val="43137"/>
                    </a:srgbClr>
                  </a:outerShdw>
                </a:effectLst>
                <a:latin typeface="Arial"/>
                <a:ea typeface="Arial"/>
                <a:cs typeface="Arial"/>
                <a:sym typeface="Arial"/>
              </a:rPr>
              <a:t>90 cm</a:t>
            </a:r>
            <a:r>
              <a:rPr lang="en-US" b="1" u="sng" dirty="0">
                <a:latin typeface="Arial"/>
                <a:ea typeface="Arial"/>
                <a:cs typeface="Arial"/>
                <a:sym typeface="Arial"/>
              </a:rPr>
              <a:t>.</a:t>
            </a:r>
          </a:p>
        </p:txBody>
      </p:sp>
    </p:spTree>
    <p:extLst>
      <p:ext uri="{BB962C8B-B14F-4D97-AF65-F5344CB8AC3E}">
        <p14:creationId xmlns:p14="http://schemas.microsoft.com/office/powerpoint/2010/main" val="40211024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800100" y="29262"/>
            <a:ext cx="10333415" cy="6688061"/>
          </a:xfrm>
          <a:prstGeom prst="rect">
            <a:avLst/>
          </a:prstGeom>
        </p:spPr>
      </p:pic>
    </p:spTree>
    <p:extLst>
      <p:ext uri="{BB962C8B-B14F-4D97-AF65-F5344CB8AC3E}">
        <p14:creationId xmlns:p14="http://schemas.microsoft.com/office/powerpoint/2010/main" val="6098435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501162" y="185106"/>
            <a:ext cx="11122269" cy="6541009"/>
          </a:xfrm>
          <a:prstGeom prst="rect">
            <a:avLst/>
          </a:prstGeom>
        </p:spPr>
      </p:pic>
    </p:spTree>
    <p:extLst>
      <p:ext uri="{BB962C8B-B14F-4D97-AF65-F5344CB8AC3E}">
        <p14:creationId xmlns:p14="http://schemas.microsoft.com/office/powerpoint/2010/main" val="46134453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1556239" y="564366"/>
            <a:ext cx="9706707" cy="5908771"/>
          </a:xfrm>
          <a:prstGeom prst="rect">
            <a:avLst/>
          </a:prstGeom>
        </p:spPr>
      </p:pic>
    </p:spTree>
    <p:extLst>
      <p:ext uri="{BB962C8B-B14F-4D97-AF65-F5344CB8AC3E}">
        <p14:creationId xmlns:p14="http://schemas.microsoft.com/office/powerpoint/2010/main" val="7273669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693038" y="562951"/>
            <a:ext cx="11084433" cy="5624489"/>
          </a:xfrm>
          <a:prstGeom prst="rect">
            <a:avLst/>
          </a:prstGeom>
        </p:spPr>
      </p:pic>
    </p:spTree>
    <p:extLst>
      <p:ext uri="{BB962C8B-B14F-4D97-AF65-F5344CB8AC3E}">
        <p14:creationId xmlns:p14="http://schemas.microsoft.com/office/powerpoint/2010/main" val="37623933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p:cNvPicPr>
            <a:picLocks noChangeAspect="1"/>
          </p:cNvPicPr>
          <p:nvPr/>
        </p:nvPicPr>
        <p:blipFill>
          <a:blip r:embed="rId2"/>
          <a:stretch>
            <a:fillRect/>
          </a:stretch>
        </p:blipFill>
        <p:spPr>
          <a:xfrm>
            <a:off x="1285303" y="283308"/>
            <a:ext cx="9724073" cy="6381143"/>
          </a:xfrm>
          <a:prstGeom prst="rect">
            <a:avLst/>
          </a:prstGeom>
        </p:spPr>
      </p:pic>
    </p:spTree>
    <p:extLst>
      <p:ext uri="{BB962C8B-B14F-4D97-AF65-F5344CB8AC3E}">
        <p14:creationId xmlns:p14="http://schemas.microsoft.com/office/powerpoint/2010/main" val="21972257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720969" y="3024554"/>
            <a:ext cx="10752991" cy="1107996"/>
          </a:xfrm>
          <a:prstGeom prst="rect">
            <a:avLst/>
          </a:prstGeom>
        </p:spPr>
        <p:txBody>
          <a:bodyPr wrap="square">
            <a:spAutoFit/>
          </a:bodyPr>
          <a:lstStyle/>
          <a:p>
            <a:pPr lvl="0" algn="ctr" rtl="1">
              <a:buSzPts val="6600"/>
            </a:pPr>
            <a:r>
              <a:rPr lang="ar-SA" sz="6600" b="1" dirty="0">
                <a:latin typeface="Arabic Typesetting"/>
                <a:ea typeface="Arabic Typesetting"/>
                <a:cs typeface="Arabic Typesetting"/>
                <a:sym typeface="Arabic Typesetting"/>
              </a:rPr>
              <a:t>شكراً لحسن استماعكم و دمتم لنا ذخراً نفتخر بكم دائماً</a:t>
            </a:r>
            <a:endParaRPr lang="ar-SA" sz="6600" b="1" dirty="0">
              <a:latin typeface="Arabic Typesetting"/>
              <a:ea typeface="Arabic Typesetting"/>
              <a:cs typeface="Arabic Typesetting"/>
              <a:sym typeface="Arabic Typesetting"/>
            </a:endParaRPr>
          </a:p>
        </p:txBody>
      </p:sp>
    </p:spTree>
    <p:extLst>
      <p:ext uri="{BB962C8B-B14F-4D97-AF65-F5344CB8AC3E}">
        <p14:creationId xmlns:p14="http://schemas.microsoft.com/office/powerpoint/2010/main" val="3718236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8F67715-F8D9-A4AB-F676-E91A040CBC19}"/>
              </a:ext>
            </a:extLst>
          </p:cNvPr>
          <p:cNvPicPr>
            <a:picLocks noChangeAspect="1"/>
          </p:cNvPicPr>
          <p:nvPr/>
        </p:nvPicPr>
        <p:blipFill>
          <a:blip r:embed="rId2"/>
          <a:stretch>
            <a:fillRect/>
          </a:stretch>
        </p:blipFill>
        <p:spPr>
          <a:xfrm>
            <a:off x="2399979" y="716045"/>
            <a:ext cx="7392041" cy="5425910"/>
          </a:xfrm>
          <a:prstGeom prst="rect">
            <a:avLst/>
          </a:prstGeom>
        </p:spPr>
      </p:pic>
    </p:spTree>
    <p:extLst>
      <p:ext uri="{BB962C8B-B14F-4D97-AF65-F5344CB8AC3E}">
        <p14:creationId xmlns:p14="http://schemas.microsoft.com/office/powerpoint/2010/main" val="3195794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77;p15">
            <a:extLst>
              <a:ext uri="{FF2B5EF4-FFF2-40B4-BE49-F238E27FC236}">
                <a16:creationId xmlns:a16="http://schemas.microsoft.com/office/drawing/2014/main" id="{29F5DFE0-EF8F-3A91-921B-3DBA8FCAA016}"/>
              </a:ext>
            </a:extLst>
          </p:cNvPr>
          <p:cNvSpPr txBox="1">
            <a:spLocks/>
          </p:cNvSpPr>
          <p:nvPr/>
        </p:nvSpPr>
        <p:spPr>
          <a:xfrm>
            <a:off x="1640156" y="633440"/>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Century Gothic"/>
              <a:buNone/>
            </a:pPr>
            <a:r>
              <a:rPr lang="en-US" b="1" dirty="0">
                <a:solidFill>
                  <a:schemeClr val="dk1"/>
                </a:solidFill>
              </a:rPr>
              <a:t>An inside brief about the project:</a:t>
            </a:r>
          </a:p>
        </p:txBody>
      </p:sp>
      <p:sp>
        <p:nvSpPr>
          <p:cNvPr id="3" name="Google Shape;278;p15">
            <a:extLst>
              <a:ext uri="{FF2B5EF4-FFF2-40B4-BE49-F238E27FC236}">
                <a16:creationId xmlns:a16="http://schemas.microsoft.com/office/drawing/2014/main" id="{6602C171-6601-78CB-1761-84D890364081}"/>
              </a:ext>
            </a:extLst>
          </p:cNvPr>
          <p:cNvSpPr txBox="1"/>
          <p:nvPr/>
        </p:nvSpPr>
        <p:spPr>
          <a:xfrm>
            <a:off x="1443912" y="1397675"/>
            <a:ext cx="10107385" cy="13233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dirty="0">
                <a:solidFill>
                  <a:srgbClr val="000000"/>
                </a:solidFill>
                <a:latin typeface="Times New Roman"/>
                <a:ea typeface="Times New Roman"/>
                <a:cs typeface="Times New Roman"/>
                <a:sym typeface="Times New Roman"/>
              </a:rPr>
              <a:t>The building includes interior</a:t>
            </a:r>
            <a:r>
              <a:rPr lang="ar-JO" sz="2000" dirty="0">
                <a:solidFill>
                  <a:srgbClr val="000000"/>
                </a:solidFill>
                <a:latin typeface="Times New Roman"/>
                <a:ea typeface="Times New Roman"/>
                <a:cs typeface="Times New Roman"/>
                <a:sym typeface="Times New Roman"/>
              </a:rPr>
              <a:t> </a:t>
            </a:r>
            <a:r>
              <a:rPr lang="en-US" sz="2000" dirty="0">
                <a:solidFill>
                  <a:srgbClr val="000000"/>
                </a:solidFill>
                <a:latin typeface="Times New Roman"/>
                <a:ea typeface="Times New Roman"/>
                <a:cs typeface="Times New Roman"/>
                <a:sym typeface="Times New Roman"/>
              </a:rPr>
              <a:t> and exterior walls which are </a:t>
            </a:r>
            <a:r>
              <a:rPr lang="ar-JO" sz="2000" dirty="0">
                <a:solidFill>
                  <a:srgbClr val="000000"/>
                </a:solidFill>
                <a:latin typeface="Times New Roman"/>
                <a:ea typeface="Times New Roman"/>
                <a:cs typeface="Times New Roman"/>
                <a:sym typeface="Times New Roman"/>
              </a:rPr>
              <a:t>30</a:t>
            </a:r>
            <a:r>
              <a:rPr lang="en-US" sz="2000" dirty="0">
                <a:solidFill>
                  <a:srgbClr val="000000"/>
                </a:solidFill>
                <a:latin typeface="Times New Roman"/>
                <a:ea typeface="Times New Roman"/>
                <a:cs typeface="Times New Roman"/>
                <a:sym typeface="Times New Roman"/>
              </a:rPr>
              <a:t> cm in thickness made of reinforced concrete, the staircase and elevator walls are 20 cm thick and will be constructed as shear wall, and some exterior walls are of 25 cm thick and made of three layers 10 cm block, 10 cm concrete and 5 cm stone, with some openings, which are windows for the building.</a:t>
            </a:r>
            <a:endParaRPr sz="2000" dirty="0">
              <a:solidFill>
                <a:schemeClr val="dk1"/>
              </a:solidFill>
              <a:latin typeface="Century Gothic"/>
              <a:ea typeface="Century Gothic"/>
              <a:cs typeface="Century Gothic"/>
              <a:sym typeface="Century Gothic"/>
            </a:endParaRPr>
          </a:p>
        </p:txBody>
      </p:sp>
      <p:pic>
        <p:nvPicPr>
          <p:cNvPr id="7" name="Picture 6">
            <a:extLst>
              <a:ext uri="{FF2B5EF4-FFF2-40B4-BE49-F238E27FC236}">
                <a16:creationId xmlns:a16="http://schemas.microsoft.com/office/drawing/2014/main" id="{4FE16F4F-9426-4690-8A89-B75D9DC0515B}"/>
              </a:ext>
            </a:extLst>
          </p:cNvPr>
          <p:cNvPicPr>
            <a:picLocks noChangeAspect="1"/>
          </p:cNvPicPr>
          <p:nvPr/>
        </p:nvPicPr>
        <p:blipFill>
          <a:blip r:embed="rId2"/>
          <a:stretch>
            <a:fillRect/>
          </a:stretch>
        </p:blipFill>
        <p:spPr>
          <a:xfrm>
            <a:off x="4088569" y="2949677"/>
            <a:ext cx="2744851" cy="3366141"/>
          </a:xfrm>
          <a:prstGeom prst="rect">
            <a:avLst/>
          </a:prstGeom>
        </p:spPr>
      </p:pic>
    </p:spTree>
    <p:extLst>
      <p:ext uri="{BB962C8B-B14F-4D97-AF65-F5344CB8AC3E}">
        <p14:creationId xmlns:p14="http://schemas.microsoft.com/office/powerpoint/2010/main" val="1431084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92;p17">
            <a:extLst>
              <a:ext uri="{FF2B5EF4-FFF2-40B4-BE49-F238E27FC236}">
                <a16:creationId xmlns:a16="http://schemas.microsoft.com/office/drawing/2014/main" id="{775EFDCC-743C-7024-CD86-B72B2AE97F3E}"/>
              </a:ext>
            </a:extLst>
          </p:cNvPr>
          <p:cNvSpPr txBox="1">
            <a:spLocks/>
          </p:cNvSpPr>
          <p:nvPr/>
        </p:nvSpPr>
        <p:spPr>
          <a:xfrm>
            <a:off x="1640156" y="615232"/>
            <a:ext cx="8911687" cy="1280890"/>
          </a:xfrm>
          <a:prstGeom prst="rect">
            <a:avLst/>
          </a:prstGeom>
          <a:noFill/>
          <a:ln>
            <a:noFill/>
          </a:ln>
        </p:spPr>
        <p:txBody>
          <a:bodyPr spcFirstLastPara="1" wrap="square" lIns="91425" tIns="45700" rIns="91425" bIns="45700" anchor="t" anchorCtr="0">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rtl="1">
              <a:spcBef>
                <a:spcPts val="0"/>
              </a:spcBef>
              <a:buClr>
                <a:schemeClr val="dk1"/>
              </a:buClr>
              <a:buSzPts val="3600"/>
              <a:buFont typeface="Times New Roman"/>
              <a:buNone/>
            </a:pPr>
            <a:r>
              <a:rPr lang="en-US" b="1">
                <a:solidFill>
                  <a:schemeClr val="dk1"/>
                </a:solidFill>
                <a:latin typeface="Times New Roman"/>
                <a:ea typeface="Times New Roman"/>
                <a:cs typeface="Times New Roman"/>
                <a:sym typeface="Times New Roman"/>
              </a:rPr>
              <a:t>Codes and Standards:</a:t>
            </a:r>
            <a:endParaRPr lang="en-US">
              <a:solidFill>
                <a:schemeClr val="dk1"/>
              </a:solidFill>
            </a:endParaRPr>
          </a:p>
        </p:txBody>
      </p:sp>
      <p:grpSp>
        <p:nvGrpSpPr>
          <p:cNvPr id="5" name="Google Shape;293;p17">
            <a:extLst>
              <a:ext uri="{FF2B5EF4-FFF2-40B4-BE49-F238E27FC236}">
                <a16:creationId xmlns:a16="http://schemas.microsoft.com/office/drawing/2014/main" id="{70915D35-8B60-971C-CEAD-4461E2B860C5}"/>
              </a:ext>
            </a:extLst>
          </p:cNvPr>
          <p:cNvGrpSpPr/>
          <p:nvPr/>
        </p:nvGrpSpPr>
        <p:grpSpPr>
          <a:xfrm>
            <a:off x="2370496" y="1917008"/>
            <a:ext cx="4369490" cy="838200"/>
            <a:chOff x="4113734" y="1462930"/>
            <a:chExt cx="7043108" cy="1122088"/>
          </a:xfrm>
        </p:grpSpPr>
        <p:sp>
          <p:nvSpPr>
            <p:cNvPr id="6" name="Google Shape;294;p17">
              <a:extLst>
                <a:ext uri="{FF2B5EF4-FFF2-40B4-BE49-F238E27FC236}">
                  <a16:creationId xmlns:a16="http://schemas.microsoft.com/office/drawing/2014/main" id="{3D0DFE09-6589-AFFA-BAA7-78D245DB8B6B}"/>
                </a:ext>
              </a:extLst>
            </p:cNvPr>
            <p:cNvSpPr/>
            <p:nvPr/>
          </p:nvSpPr>
          <p:spPr>
            <a:xfrm>
              <a:off x="4690885" y="1471730"/>
              <a:ext cx="6465957" cy="1104489"/>
            </a:xfrm>
            <a:prstGeom prst="rect">
              <a:avLst/>
            </a:prstGeom>
            <a:gradFill>
              <a:gsLst>
                <a:gs pos="0">
                  <a:srgbClr val="BFBFBF"/>
                </a:gs>
                <a:gs pos="5000">
                  <a:srgbClr val="BFBFBF"/>
                </a:gs>
                <a:gs pos="37000">
                  <a:srgbClr val="BFBFBF">
                    <a:alpha val="30980"/>
                  </a:srgbClr>
                </a:gs>
                <a:gs pos="100000">
                  <a:srgbClr val="FFFFFF">
                    <a:alpha val="0"/>
                  </a:srgbClr>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399">
                <a:solidFill>
                  <a:schemeClr val="lt1"/>
                </a:solidFill>
                <a:latin typeface="Century Gothic"/>
                <a:ea typeface="Century Gothic"/>
                <a:cs typeface="Century Gothic"/>
                <a:sym typeface="Century Gothic"/>
              </a:endParaRPr>
            </a:p>
          </p:txBody>
        </p:sp>
        <p:sp>
          <p:nvSpPr>
            <p:cNvPr id="7" name="Google Shape;295;p17">
              <a:extLst>
                <a:ext uri="{FF2B5EF4-FFF2-40B4-BE49-F238E27FC236}">
                  <a16:creationId xmlns:a16="http://schemas.microsoft.com/office/drawing/2014/main" id="{A97511CD-2748-B1DA-C003-14CBB3DD4035}"/>
                </a:ext>
              </a:extLst>
            </p:cNvPr>
            <p:cNvSpPr txBox="1"/>
            <p:nvPr/>
          </p:nvSpPr>
          <p:spPr>
            <a:xfrm>
              <a:off x="5247439" y="1849665"/>
              <a:ext cx="5736374" cy="618025"/>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2399" b="1">
                <a:solidFill>
                  <a:schemeClr val="dk1"/>
                </a:solidFill>
                <a:latin typeface="Century Gothic"/>
                <a:ea typeface="Century Gothic"/>
                <a:cs typeface="Century Gothic"/>
                <a:sym typeface="Century Gothic"/>
              </a:endParaRPr>
            </a:p>
          </p:txBody>
        </p:sp>
        <p:sp>
          <p:nvSpPr>
            <p:cNvPr id="8" name="Google Shape;296;p17">
              <a:extLst>
                <a:ext uri="{FF2B5EF4-FFF2-40B4-BE49-F238E27FC236}">
                  <a16:creationId xmlns:a16="http://schemas.microsoft.com/office/drawing/2014/main" id="{25D04FD1-A880-2371-DF9C-350636636EA4}"/>
                </a:ext>
              </a:extLst>
            </p:cNvPr>
            <p:cNvSpPr/>
            <p:nvPr/>
          </p:nvSpPr>
          <p:spPr>
            <a:xfrm>
              <a:off x="4113734" y="1462930"/>
              <a:ext cx="1122088" cy="1122088"/>
            </a:xfrm>
            <a:prstGeom prst="ellipse">
              <a:avLst/>
            </a:prstGeom>
            <a:gradFill>
              <a:gsLst>
                <a:gs pos="0">
                  <a:srgbClr val="253356"/>
                </a:gs>
                <a:gs pos="50000">
                  <a:srgbClr val="374C81"/>
                </a:gs>
                <a:gs pos="100000">
                  <a:schemeClr val="accent1"/>
                </a:gs>
              </a:gsLst>
              <a:lin ang="18900000" scaled="0"/>
            </a:gradFill>
            <a:ln>
              <a:noFill/>
            </a:ln>
          </p:spPr>
          <p:txBody>
            <a:bodyPr spcFirstLastPara="1" wrap="square" lIns="71975" tIns="91400" rIns="71975" bIns="91400" anchor="ctr" anchorCtr="1">
              <a:noAutofit/>
            </a:bodyPr>
            <a:lstStyle/>
            <a:p>
              <a:pPr marL="0" marR="0" lvl="0" indent="0" algn="l" rtl="0">
                <a:spcBef>
                  <a:spcPts val="0"/>
                </a:spcBef>
                <a:spcAft>
                  <a:spcPts val="0"/>
                </a:spcAft>
                <a:buNone/>
              </a:pPr>
              <a:r>
                <a:rPr lang="en-US" sz="4399">
                  <a:solidFill>
                    <a:schemeClr val="lt1"/>
                  </a:solidFill>
                  <a:latin typeface="Arial"/>
                  <a:ea typeface="Arial"/>
                  <a:cs typeface="Arial"/>
                  <a:sym typeface="Arial"/>
                </a:rPr>
                <a:t>1</a:t>
              </a:r>
              <a:endParaRPr/>
            </a:p>
          </p:txBody>
        </p:sp>
      </p:grpSp>
      <p:sp>
        <p:nvSpPr>
          <p:cNvPr id="9" name="Google Shape;297;p17">
            <a:extLst>
              <a:ext uri="{FF2B5EF4-FFF2-40B4-BE49-F238E27FC236}">
                <a16:creationId xmlns:a16="http://schemas.microsoft.com/office/drawing/2014/main" id="{4AA0445A-5056-EA17-4205-8FC11FAA4E03}"/>
              </a:ext>
            </a:extLst>
          </p:cNvPr>
          <p:cNvSpPr txBox="1"/>
          <p:nvPr/>
        </p:nvSpPr>
        <p:spPr>
          <a:xfrm>
            <a:off x="3073838" y="1795492"/>
            <a:ext cx="6094520" cy="966290"/>
          </a:xfrm>
          <a:prstGeom prst="rect">
            <a:avLst/>
          </a:prstGeom>
          <a:noFill/>
          <a:ln>
            <a:noFill/>
          </a:ln>
        </p:spPr>
        <p:txBody>
          <a:bodyPr spcFirstLastPara="1" wrap="square" lIns="91425" tIns="45700" rIns="91425" bIns="45700" anchor="t" anchorCtr="0">
            <a:spAutoFit/>
          </a:bodyPr>
          <a:lstStyle/>
          <a:p>
            <a:pPr marL="0" marR="0" lvl="0" indent="0" algn="just" rtl="0">
              <a:lnSpc>
                <a:spcPct val="150000"/>
              </a:lnSpc>
              <a:spcBef>
                <a:spcPts val="0"/>
              </a:spcBef>
              <a:spcAft>
                <a:spcPts val="0"/>
              </a:spcAft>
              <a:buNone/>
            </a:pPr>
            <a:r>
              <a:rPr lang="en-US" sz="2000" b="1" dirty="0">
                <a:solidFill>
                  <a:srgbClr val="000000"/>
                </a:solidFill>
                <a:latin typeface="Times New Roman"/>
                <a:ea typeface="Times New Roman"/>
                <a:cs typeface="Times New Roman"/>
                <a:sym typeface="Times New Roman"/>
              </a:rPr>
              <a:t>ACI-318M-19: which was used in the design of structural elements (Static design).</a:t>
            </a:r>
            <a:endParaRPr sz="2000" b="1" dirty="0">
              <a:solidFill>
                <a:srgbClr val="000000"/>
              </a:solidFill>
              <a:latin typeface="Calibri"/>
              <a:ea typeface="Calibri"/>
              <a:cs typeface="Calibri"/>
              <a:sym typeface="Calibri"/>
            </a:endParaRPr>
          </a:p>
        </p:txBody>
      </p:sp>
      <p:grpSp>
        <p:nvGrpSpPr>
          <p:cNvPr id="10" name="Google Shape;298;p17">
            <a:extLst>
              <a:ext uri="{FF2B5EF4-FFF2-40B4-BE49-F238E27FC236}">
                <a16:creationId xmlns:a16="http://schemas.microsoft.com/office/drawing/2014/main" id="{9CAE3081-6963-68F9-3E01-2901B63CE3CD}"/>
              </a:ext>
            </a:extLst>
          </p:cNvPr>
          <p:cNvGrpSpPr/>
          <p:nvPr/>
        </p:nvGrpSpPr>
        <p:grpSpPr>
          <a:xfrm>
            <a:off x="2329219" y="3044099"/>
            <a:ext cx="4369490" cy="838200"/>
            <a:chOff x="4113734" y="1462930"/>
            <a:chExt cx="7043108" cy="1122088"/>
          </a:xfrm>
        </p:grpSpPr>
        <p:sp>
          <p:nvSpPr>
            <p:cNvPr id="11" name="Google Shape;299;p17">
              <a:extLst>
                <a:ext uri="{FF2B5EF4-FFF2-40B4-BE49-F238E27FC236}">
                  <a16:creationId xmlns:a16="http://schemas.microsoft.com/office/drawing/2014/main" id="{235439D9-C59B-FC35-619B-4CB103D51022}"/>
                </a:ext>
              </a:extLst>
            </p:cNvPr>
            <p:cNvSpPr/>
            <p:nvPr/>
          </p:nvSpPr>
          <p:spPr>
            <a:xfrm>
              <a:off x="4690885" y="1471730"/>
              <a:ext cx="6465957" cy="1104489"/>
            </a:xfrm>
            <a:prstGeom prst="rect">
              <a:avLst/>
            </a:prstGeom>
            <a:gradFill>
              <a:gsLst>
                <a:gs pos="0">
                  <a:srgbClr val="BFBFBF"/>
                </a:gs>
                <a:gs pos="5000">
                  <a:srgbClr val="BFBFBF"/>
                </a:gs>
                <a:gs pos="37000">
                  <a:srgbClr val="BFBFBF">
                    <a:alpha val="30980"/>
                  </a:srgbClr>
                </a:gs>
                <a:gs pos="100000">
                  <a:srgbClr val="FFFFFF">
                    <a:alpha val="0"/>
                  </a:srgbClr>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399">
                <a:solidFill>
                  <a:schemeClr val="lt1"/>
                </a:solidFill>
                <a:latin typeface="Century Gothic"/>
                <a:ea typeface="Century Gothic"/>
                <a:cs typeface="Century Gothic"/>
                <a:sym typeface="Century Gothic"/>
              </a:endParaRPr>
            </a:p>
          </p:txBody>
        </p:sp>
        <p:sp>
          <p:nvSpPr>
            <p:cNvPr id="12" name="Google Shape;300;p17">
              <a:extLst>
                <a:ext uri="{FF2B5EF4-FFF2-40B4-BE49-F238E27FC236}">
                  <a16:creationId xmlns:a16="http://schemas.microsoft.com/office/drawing/2014/main" id="{207E5C57-AD00-C4DE-61A7-75D9CF544FB1}"/>
                </a:ext>
              </a:extLst>
            </p:cNvPr>
            <p:cNvSpPr txBox="1"/>
            <p:nvPr/>
          </p:nvSpPr>
          <p:spPr>
            <a:xfrm>
              <a:off x="5247439" y="1849665"/>
              <a:ext cx="5736374" cy="618025"/>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2399" b="1">
                <a:solidFill>
                  <a:schemeClr val="dk1"/>
                </a:solidFill>
                <a:latin typeface="Century Gothic"/>
                <a:ea typeface="Century Gothic"/>
                <a:cs typeface="Century Gothic"/>
                <a:sym typeface="Century Gothic"/>
              </a:endParaRPr>
            </a:p>
          </p:txBody>
        </p:sp>
        <p:sp>
          <p:nvSpPr>
            <p:cNvPr id="13" name="Google Shape;301;p17">
              <a:extLst>
                <a:ext uri="{FF2B5EF4-FFF2-40B4-BE49-F238E27FC236}">
                  <a16:creationId xmlns:a16="http://schemas.microsoft.com/office/drawing/2014/main" id="{048E8DCE-1AB9-6726-5F45-CF54B5875C90}"/>
                </a:ext>
              </a:extLst>
            </p:cNvPr>
            <p:cNvSpPr/>
            <p:nvPr/>
          </p:nvSpPr>
          <p:spPr>
            <a:xfrm>
              <a:off x="4113734" y="1462930"/>
              <a:ext cx="1122088" cy="1122088"/>
            </a:xfrm>
            <a:prstGeom prst="ellipse">
              <a:avLst/>
            </a:prstGeom>
            <a:gradFill>
              <a:gsLst>
                <a:gs pos="0">
                  <a:srgbClr val="253356"/>
                </a:gs>
                <a:gs pos="50000">
                  <a:srgbClr val="374C81"/>
                </a:gs>
                <a:gs pos="100000">
                  <a:schemeClr val="accent1"/>
                </a:gs>
              </a:gsLst>
              <a:lin ang="18900000" scaled="0"/>
            </a:gradFill>
            <a:ln>
              <a:noFill/>
            </a:ln>
          </p:spPr>
          <p:txBody>
            <a:bodyPr spcFirstLastPara="1" wrap="square" lIns="71975" tIns="91400" rIns="71975" bIns="91400" anchor="ctr" anchorCtr="1">
              <a:noAutofit/>
            </a:bodyPr>
            <a:lstStyle/>
            <a:p>
              <a:pPr marL="0" marR="0" lvl="0" indent="0" algn="l" rtl="0">
                <a:spcBef>
                  <a:spcPts val="0"/>
                </a:spcBef>
                <a:spcAft>
                  <a:spcPts val="0"/>
                </a:spcAft>
                <a:buNone/>
              </a:pPr>
              <a:r>
                <a:rPr lang="en-US" sz="4399">
                  <a:solidFill>
                    <a:schemeClr val="lt1"/>
                  </a:solidFill>
                  <a:latin typeface="Arial"/>
                  <a:ea typeface="Arial"/>
                  <a:cs typeface="Arial"/>
                  <a:sym typeface="Arial"/>
                </a:rPr>
                <a:t>2</a:t>
              </a:r>
              <a:endParaRPr/>
            </a:p>
          </p:txBody>
        </p:sp>
      </p:grpSp>
      <p:grpSp>
        <p:nvGrpSpPr>
          <p:cNvPr id="14" name="Google Shape;302;p17">
            <a:extLst>
              <a:ext uri="{FF2B5EF4-FFF2-40B4-BE49-F238E27FC236}">
                <a16:creationId xmlns:a16="http://schemas.microsoft.com/office/drawing/2014/main" id="{3D112425-689F-BFFA-6775-2AA14BA5FA35}"/>
              </a:ext>
            </a:extLst>
          </p:cNvPr>
          <p:cNvGrpSpPr/>
          <p:nvPr/>
        </p:nvGrpSpPr>
        <p:grpSpPr>
          <a:xfrm>
            <a:off x="2329219" y="4177921"/>
            <a:ext cx="4369490" cy="838200"/>
            <a:chOff x="4113734" y="1462930"/>
            <a:chExt cx="7043108" cy="1122088"/>
          </a:xfrm>
        </p:grpSpPr>
        <p:sp>
          <p:nvSpPr>
            <p:cNvPr id="15" name="Google Shape;303;p17">
              <a:extLst>
                <a:ext uri="{FF2B5EF4-FFF2-40B4-BE49-F238E27FC236}">
                  <a16:creationId xmlns:a16="http://schemas.microsoft.com/office/drawing/2014/main" id="{6552CAA9-D536-33F5-5E72-249FD3C79F3F}"/>
                </a:ext>
              </a:extLst>
            </p:cNvPr>
            <p:cNvSpPr/>
            <p:nvPr/>
          </p:nvSpPr>
          <p:spPr>
            <a:xfrm>
              <a:off x="4690885" y="1471730"/>
              <a:ext cx="6465957" cy="1104489"/>
            </a:xfrm>
            <a:prstGeom prst="rect">
              <a:avLst/>
            </a:prstGeom>
            <a:gradFill>
              <a:gsLst>
                <a:gs pos="0">
                  <a:srgbClr val="BFBFBF"/>
                </a:gs>
                <a:gs pos="5000">
                  <a:srgbClr val="BFBFBF"/>
                </a:gs>
                <a:gs pos="37000">
                  <a:srgbClr val="BFBFBF">
                    <a:alpha val="30980"/>
                  </a:srgbClr>
                </a:gs>
                <a:gs pos="100000">
                  <a:srgbClr val="FFFFFF">
                    <a:alpha val="0"/>
                  </a:srgbClr>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399">
                <a:solidFill>
                  <a:schemeClr val="lt1"/>
                </a:solidFill>
                <a:latin typeface="Century Gothic"/>
                <a:ea typeface="Century Gothic"/>
                <a:cs typeface="Century Gothic"/>
                <a:sym typeface="Century Gothic"/>
              </a:endParaRPr>
            </a:p>
          </p:txBody>
        </p:sp>
        <p:sp>
          <p:nvSpPr>
            <p:cNvPr id="16" name="Google Shape;304;p17">
              <a:extLst>
                <a:ext uri="{FF2B5EF4-FFF2-40B4-BE49-F238E27FC236}">
                  <a16:creationId xmlns:a16="http://schemas.microsoft.com/office/drawing/2014/main" id="{C92A7ED4-80BD-8728-0D82-E489128FD012}"/>
                </a:ext>
              </a:extLst>
            </p:cNvPr>
            <p:cNvSpPr txBox="1"/>
            <p:nvPr/>
          </p:nvSpPr>
          <p:spPr>
            <a:xfrm>
              <a:off x="5247439" y="1849665"/>
              <a:ext cx="5736374" cy="618025"/>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2399" b="1">
                <a:solidFill>
                  <a:schemeClr val="dk1"/>
                </a:solidFill>
                <a:latin typeface="Century Gothic"/>
                <a:ea typeface="Century Gothic"/>
                <a:cs typeface="Century Gothic"/>
                <a:sym typeface="Century Gothic"/>
              </a:endParaRPr>
            </a:p>
          </p:txBody>
        </p:sp>
        <p:sp>
          <p:nvSpPr>
            <p:cNvPr id="17" name="Google Shape;305;p17">
              <a:extLst>
                <a:ext uri="{FF2B5EF4-FFF2-40B4-BE49-F238E27FC236}">
                  <a16:creationId xmlns:a16="http://schemas.microsoft.com/office/drawing/2014/main" id="{48944503-0420-87CD-DD9A-07E9E2F6BD9A}"/>
                </a:ext>
              </a:extLst>
            </p:cNvPr>
            <p:cNvSpPr/>
            <p:nvPr/>
          </p:nvSpPr>
          <p:spPr>
            <a:xfrm>
              <a:off x="4113734" y="1462930"/>
              <a:ext cx="1122088" cy="1122088"/>
            </a:xfrm>
            <a:prstGeom prst="ellipse">
              <a:avLst/>
            </a:prstGeom>
            <a:gradFill>
              <a:gsLst>
                <a:gs pos="0">
                  <a:srgbClr val="253356"/>
                </a:gs>
                <a:gs pos="50000">
                  <a:srgbClr val="374C81"/>
                </a:gs>
                <a:gs pos="100000">
                  <a:schemeClr val="accent1"/>
                </a:gs>
              </a:gsLst>
              <a:lin ang="18900000" scaled="0"/>
            </a:gradFill>
            <a:ln>
              <a:noFill/>
            </a:ln>
          </p:spPr>
          <p:txBody>
            <a:bodyPr spcFirstLastPara="1" wrap="square" lIns="71975" tIns="91400" rIns="71975" bIns="91400" anchor="ctr" anchorCtr="1">
              <a:noAutofit/>
            </a:bodyPr>
            <a:lstStyle/>
            <a:p>
              <a:pPr marL="0" marR="0" lvl="0" indent="0" algn="l" rtl="0">
                <a:spcBef>
                  <a:spcPts val="0"/>
                </a:spcBef>
                <a:spcAft>
                  <a:spcPts val="0"/>
                </a:spcAft>
                <a:buNone/>
              </a:pPr>
              <a:r>
                <a:rPr lang="en-US" sz="4399" dirty="0">
                  <a:solidFill>
                    <a:schemeClr val="lt1"/>
                  </a:solidFill>
                  <a:latin typeface="Arial"/>
                  <a:ea typeface="Arial"/>
                  <a:cs typeface="Arial"/>
                  <a:sym typeface="Arial"/>
                </a:rPr>
                <a:t>3</a:t>
              </a:r>
              <a:endParaRPr dirty="0"/>
            </a:p>
          </p:txBody>
        </p:sp>
      </p:grpSp>
      <p:sp>
        <p:nvSpPr>
          <p:cNvPr id="22" name="Google Shape;310;p17">
            <a:extLst>
              <a:ext uri="{FF2B5EF4-FFF2-40B4-BE49-F238E27FC236}">
                <a16:creationId xmlns:a16="http://schemas.microsoft.com/office/drawing/2014/main" id="{A310A20C-C7BB-1D30-3175-B756FF64F97F}"/>
              </a:ext>
            </a:extLst>
          </p:cNvPr>
          <p:cNvSpPr txBox="1"/>
          <p:nvPr/>
        </p:nvSpPr>
        <p:spPr>
          <a:xfrm>
            <a:off x="3025354" y="3028656"/>
            <a:ext cx="9144740" cy="923289"/>
          </a:xfrm>
          <a:prstGeom prst="rect">
            <a:avLst/>
          </a:prstGeom>
          <a:noFill/>
          <a:ln>
            <a:noFill/>
          </a:ln>
        </p:spPr>
        <p:txBody>
          <a:bodyPr spcFirstLastPara="1" wrap="square" lIns="91425" tIns="45700" rIns="91425" bIns="45700" anchor="t" anchorCtr="0">
            <a:spAutoFit/>
          </a:bodyPr>
          <a:lstStyle/>
          <a:p>
            <a:pPr marL="0" marR="0" lvl="0" indent="0" algn="just" rtl="0">
              <a:lnSpc>
                <a:spcPct val="150000"/>
              </a:lnSpc>
              <a:spcBef>
                <a:spcPts val="0"/>
              </a:spcBef>
              <a:spcAft>
                <a:spcPts val="0"/>
              </a:spcAft>
              <a:buNone/>
            </a:pPr>
            <a:r>
              <a:rPr lang="en-US" sz="1800" b="1" dirty="0">
                <a:solidFill>
                  <a:srgbClr val="000000"/>
                </a:solidFill>
                <a:latin typeface="Times New Roman"/>
                <a:ea typeface="Times New Roman"/>
                <a:cs typeface="Times New Roman"/>
                <a:sym typeface="Times New Roman"/>
              </a:rPr>
              <a:t>ASCE-7-16 Minimum Design Loads and Associated Criteria for Buildings: which was used in the design of the earthquake in the building.</a:t>
            </a:r>
            <a:endParaRPr sz="1800" b="1" dirty="0">
              <a:solidFill>
                <a:srgbClr val="000000"/>
              </a:solidFill>
              <a:latin typeface="Calibri"/>
              <a:ea typeface="Calibri"/>
              <a:cs typeface="Calibri"/>
              <a:sym typeface="Calibri"/>
            </a:endParaRPr>
          </a:p>
        </p:txBody>
      </p:sp>
      <p:sp>
        <p:nvSpPr>
          <p:cNvPr id="26" name="TextBox 25">
            <a:extLst>
              <a:ext uri="{FF2B5EF4-FFF2-40B4-BE49-F238E27FC236}">
                <a16:creationId xmlns:a16="http://schemas.microsoft.com/office/drawing/2014/main" id="{EC236721-ABDD-53AA-5A0F-AF0D317F2BD6}"/>
              </a:ext>
            </a:extLst>
          </p:cNvPr>
          <p:cNvSpPr txBox="1"/>
          <p:nvPr/>
        </p:nvSpPr>
        <p:spPr>
          <a:xfrm>
            <a:off x="3142664" y="4370648"/>
            <a:ext cx="6110748" cy="374077"/>
          </a:xfrm>
          <a:prstGeom prst="rect">
            <a:avLst/>
          </a:prstGeom>
          <a:noFill/>
        </p:spPr>
        <p:txBody>
          <a:bodyPr wrap="square">
            <a:spAutoFit/>
          </a:bodyPr>
          <a:lstStyle/>
          <a:p>
            <a:pPr marR="0" lvl="0" algn="just" rtl="0">
              <a:lnSpc>
                <a:spcPct val="107000"/>
              </a:lnSpc>
              <a:spcAft>
                <a:spcPts val="800"/>
              </a:spcAft>
            </a:pPr>
            <a:r>
              <a:rPr lang="en-US" b="1" dirty="0">
                <a:solidFill>
                  <a:srgbClr val="000000"/>
                </a:solidFill>
                <a:latin typeface="Times New Roman"/>
                <a:cs typeface="Times New Roman"/>
              </a:rPr>
              <a:t>IBC-2016: for seismic loads and design. </a:t>
            </a:r>
          </a:p>
        </p:txBody>
      </p:sp>
    </p:spTree>
    <p:extLst>
      <p:ext uri="{BB962C8B-B14F-4D97-AF65-F5344CB8AC3E}">
        <p14:creationId xmlns:p14="http://schemas.microsoft.com/office/powerpoint/2010/main" val="3010849352"/>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TM04033925[[fn=Droplet]]</Template>
  <TotalTime>479</TotalTime>
  <Words>1284</Words>
  <Application>Microsoft Office PowerPoint</Application>
  <PresentationFormat>מסך רחב</PresentationFormat>
  <Paragraphs>279</Paragraphs>
  <Slides>68</Slides>
  <Notes>0</Notes>
  <HiddenSlides>0</HiddenSlides>
  <MMClips>0</MMClips>
  <ScaleCrop>false</ScaleCrop>
  <HeadingPairs>
    <vt:vector size="6" baseType="variant">
      <vt:variant>
        <vt:lpstr>גופנים בשימוש</vt:lpstr>
      </vt:variant>
      <vt:variant>
        <vt:i4>8</vt:i4>
      </vt:variant>
      <vt:variant>
        <vt:lpstr>ערכת נושא</vt:lpstr>
      </vt:variant>
      <vt:variant>
        <vt:i4>1</vt:i4>
      </vt:variant>
      <vt:variant>
        <vt:lpstr>כותרות שקופיות</vt:lpstr>
      </vt:variant>
      <vt:variant>
        <vt:i4>68</vt:i4>
      </vt:variant>
    </vt:vector>
  </HeadingPairs>
  <TitlesOfParts>
    <vt:vector size="77" baseType="lpstr">
      <vt:lpstr>Aharoni</vt:lpstr>
      <vt:lpstr>Arabic Typesetting</vt:lpstr>
      <vt:lpstr>Arial</vt:lpstr>
      <vt:lpstr>Calibri</vt:lpstr>
      <vt:lpstr>Century Gothic</vt:lpstr>
      <vt:lpstr>Noto Sans Symbols</vt:lpstr>
      <vt:lpstr>Times New Roman</vt:lpstr>
      <vt:lpstr>Tw Cen MT</vt:lpstr>
      <vt:lpstr>Droplet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Administrator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jc</dc:creator>
  <cp:lastModifiedBy>win10</cp:lastModifiedBy>
  <cp:revision>54</cp:revision>
  <dcterms:created xsi:type="dcterms:W3CDTF">2025-08-06T12:48:44Z</dcterms:created>
  <dcterms:modified xsi:type="dcterms:W3CDTF">2025-08-06T21:12:38Z</dcterms:modified>
</cp:coreProperties>
</file>