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58" r:id="rId3"/>
    <p:sldId id="261" r:id="rId4"/>
    <p:sldId id="260" r:id="rId5"/>
    <p:sldId id="259" r:id="rId6"/>
    <p:sldId id="262" r:id="rId7"/>
    <p:sldId id="263" r:id="rId8"/>
    <p:sldId id="272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78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4"/>
  <c:chart>
    <c:autoTitleDeleted val="1"/>
    <c:plotArea>
      <c:layout>
        <c:manualLayout>
          <c:layoutTarget val="inner"/>
          <c:xMode val="edge"/>
          <c:yMode val="edge"/>
          <c:x val="0.13908163265306123"/>
          <c:y val="2.8195439739413679E-2"/>
          <c:w val="0.8490136054421773"/>
          <c:h val="0.83012377850162866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nom. Of population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1997</c:v>
                </c:pt>
                <c:pt idx="1">
                  <c:v>2007</c:v>
                </c:pt>
                <c:pt idx="2">
                  <c:v>2010</c:v>
                </c:pt>
                <c:pt idx="3">
                  <c:v>2040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12255</c:v>
                </c:pt>
                <c:pt idx="1">
                  <c:v>16383</c:v>
                </c:pt>
                <c:pt idx="2">
                  <c:v>18404</c:v>
                </c:pt>
                <c:pt idx="3">
                  <c:v>40000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1997</c:v>
                </c:pt>
                <c:pt idx="1">
                  <c:v>2007</c:v>
                </c:pt>
                <c:pt idx="2">
                  <c:v>2010</c:v>
                </c:pt>
                <c:pt idx="3">
                  <c:v>2040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1997</c:v>
                </c:pt>
                <c:pt idx="1">
                  <c:v>2007</c:v>
                </c:pt>
                <c:pt idx="2">
                  <c:v>2010</c:v>
                </c:pt>
                <c:pt idx="3">
                  <c:v>2040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gapWidth val="75"/>
        <c:overlap val="100"/>
        <c:axId val="179732480"/>
        <c:axId val="179734016"/>
      </c:barChart>
      <c:catAx>
        <c:axId val="179732480"/>
        <c:scaling>
          <c:orientation val="minMax"/>
        </c:scaling>
        <c:axPos val="b"/>
        <c:numFmt formatCode="General" sourceLinked="1"/>
        <c:majorTickMark val="none"/>
        <c:tickLblPos val="nextTo"/>
        <c:crossAx val="179734016"/>
        <c:crosses val="autoZero"/>
        <c:auto val="1"/>
        <c:lblAlgn val="ctr"/>
        <c:lblOffset val="100"/>
      </c:catAx>
      <c:valAx>
        <c:axId val="1797340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12700">
            <a:noFill/>
          </a:ln>
        </c:spPr>
        <c:crossAx val="179732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J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51D672-B3AF-4F26-8B68-944991B7B023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E98C5-7BC2-40B4-9A54-272B37B82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1428728" y="3000372"/>
            <a:ext cx="6172200" cy="3214710"/>
          </a:xfrm>
        </p:spPr>
        <p:txBody>
          <a:bodyPr>
            <a:noAutofit/>
          </a:bodyPr>
          <a:lstStyle/>
          <a:p>
            <a:pPr algn="ctr"/>
            <a:r>
              <a:rPr lang="en-US" sz="2400" dirty="0" err="1" smtClean="0"/>
              <a:t>Mahmoud</a:t>
            </a:r>
            <a:r>
              <a:rPr lang="en-US" sz="2400" dirty="0" smtClean="0"/>
              <a:t> </a:t>
            </a:r>
            <a:r>
              <a:rPr lang="en-US" sz="2400" dirty="0" err="1" smtClean="0"/>
              <a:t>Yasin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Madi</a:t>
            </a:r>
            <a:r>
              <a:rPr lang="en-US" sz="2400" dirty="0" smtClean="0"/>
              <a:t> </a:t>
            </a:r>
            <a:r>
              <a:rPr lang="en-US" sz="2400" dirty="0" err="1" smtClean="0"/>
              <a:t>Nawahda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Ziyad</a:t>
            </a:r>
            <a:r>
              <a:rPr lang="en-US" sz="2400" dirty="0" smtClean="0"/>
              <a:t> </a:t>
            </a:r>
            <a:r>
              <a:rPr lang="en-US" sz="2400" dirty="0" err="1" smtClean="0"/>
              <a:t>Yousef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supervisor </a:t>
            </a:r>
            <a:br>
              <a:rPr lang="en-US" sz="2400" dirty="0" smtClean="0"/>
            </a:br>
            <a:r>
              <a:rPr lang="en-US" sz="2400" dirty="0" err="1" smtClean="0"/>
              <a:t>Dr:Hafez</a:t>
            </a:r>
            <a:r>
              <a:rPr lang="en-US" sz="2400" dirty="0" smtClean="0"/>
              <a:t> </a:t>
            </a:r>
            <a:r>
              <a:rPr lang="en-US" sz="2400" dirty="0" err="1" smtClean="0"/>
              <a:t>Shaheen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smtClean="0"/>
              <a:t>Project </a:t>
            </a:r>
            <a:r>
              <a:rPr lang="en-US" sz="2400" smtClean="0"/>
              <a:t>: </a:t>
            </a:r>
            <a:r>
              <a:rPr lang="en-US" sz="2400" dirty="0" smtClean="0"/>
              <a:t>Fall 2011-2012  </a:t>
            </a:r>
            <a:endParaRPr lang="ar-SA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1857364"/>
            <a:ext cx="6400800" cy="1143008"/>
          </a:xfrm>
        </p:spPr>
        <p:txBody>
          <a:bodyPr>
            <a:normAutofit/>
          </a:bodyPr>
          <a:lstStyle/>
          <a:p>
            <a:pPr algn="ctr" rtl="0"/>
            <a:r>
              <a:rPr lang="en-US" sz="2400" dirty="0" smtClean="0"/>
              <a:t>Wastewater collection and treatment plant system for al </a:t>
            </a:r>
            <a:r>
              <a:rPr lang="en-US" sz="2400" dirty="0" err="1" smtClean="0"/>
              <a:t>Yamon</a:t>
            </a:r>
            <a:r>
              <a:rPr lang="en-US" sz="2400" dirty="0" smtClean="0"/>
              <a:t> </a:t>
            </a:r>
            <a:endParaRPr lang="ar-SA" sz="2400" dirty="0"/>
          </a:p>
        </p:txBody>
      </p:sp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85728"/>
            <a:ext cx="2000264" cy="1285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n-US" dirty="0" smtClean="0"/>
              <a:t>Design consideration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 Design period: 30 year (from 2011 – 2040).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Present population of Al </a:t>
            </a:r>
            <a:r>
              <a:rPr lang="en-US" dirty="0" err="1" smtClean="0"/>
              <a:t>Yamoun</a:t>
            </a:r>
            <a:r>
              <a:rPr lang="en-US" dirty="0" smtClean="0"/>
              <a:t> (year 2011): 18404.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The population growth rate has been taken as 2.95%.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Future population (year 2040) of Al-</a:t>
            </a:r>
            <a:r>
              <a:rPr lang="en-US" dirty="0" err="1" smtClean="0"/>
              <a:t>Yamoun</a:t>
            </a:r>
            <a:r>
              <a:rPr lang="en-US" dirty="0" smtClean="0"/>
              <a:t> : 40000.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Water consumption 120 l/</a:t>
            </a:r>
            <a:r>
              <a:rPr lang="en-US" dirty="0" err="1" smtClean="0"/>
              <a:t>c.d</a:t>
            </a:r>
            <a:r>
              <a:rPr lang="en-US" dirty="0" smtClean="0"/>
              <a:t> 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 Wastewater conversion 80%.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6473952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None/>
            </a:pP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Formula to be used in design of sewers                   ( Manning’s formula). </a:t>
            </a:r>
          </a:p>
          <a:p>
            <a:pPr>
              <a:lnSpc>
                <a:spcPct val="160000"/>
              </a:lnSpc>
            </a:pPr>
            <a:endParaRPr lang="en-US" dirty="0" smtClean="0"/>
          </a:p>
          <a:p>
            <a:pPr>
              <a:lnSpc>
                <a:spcPct val="160000"/>
              </a:lnSpc>
              <a:buNone/>
            </a:pPr>
            <a:r>
              <a:rPr lang="en-US" b="1" dirty="0" smtClean="0"/>
              <a:t>                     V =(     )*R</a:t>
            </a:r>
            <a:r>
              <a:rPr lang="en-US" b="1" baseline="30000" dirty="0" smtClean="0"/>
              <a:t>2/3</a:t>
            </a:r>
            <a:r>
              <a:rPr lang="en-US" b="1" dirty="0" smtClean="0"/>
              <a:t>*S</a:t>
            </a:r>
            <a:r>
              <a:rPr lang="en-US" b="1" baseline="30000" dirty="0" smtClean="0"/>
              <a:t>1/2</a:t>
            </a:r>
          </a:p>
          <a:p>
            <a:pPr>
              <a:lnSpc>
                <a:spcPct val="160000"/>
              </a:lnSpc>
              <a:buNone/>
            </a:pP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Minimum velocity : 0.6 m/s .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Maximum velocity : 2 m/s .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Maximum manhole spacing:100m for trunk.</a:t>
            </a:r>
          </a:p>
          <a:p>
            <a:r>
              <a:rPr lang="en-US" dirty="0" smtClean="0"/>
              <a:t>Maximum manhole spacing:60m for 8&amp;10˝ pipes</a:t>
            </a:r>
            <a:endParaRPr lang="en-US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428868"/>
            <a:ext cx="285720" cy="11428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Minimum pipe diameter : 200 mm (8 inch).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Infiltration rate equal 25% of the domestic sewage flow.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Peak factor  = 3  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Depth of sewer </a:t>
            </a:r>
            <a:r>
              <a:rPr lang="en-US" dirty="0" err="1" smtClean="0"/>
              <a:t>pipe:minimum</a:t>
            </a:r>
            <a:r>
              <a:rPr lang="en-US" dirty="0" smtClean="0"/>
              <a:t> cover not less than 1.0 m.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en-US" dirty="0" smtClean="0"/>
              <a:t>For treatment planet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Design period: 15 year (from 2011 – 2026).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Sewage production = 100 l/</a:t>
            </a:r>
            <a:r>
              <a:rPr lang="en-US" dirty="0" err="1" smtClean="0"/>
              <a:t>c.d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BOD production = 50 g/</a:t>
            </a:r>
            <a:r>
              <a:rPr lang="en-US" dirty="0" err="1" smtClean="0"/>
              <a:t>c.d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SS production = 60 g/</a:t>
            </a:r>
            <a:r>
              <a:rPr lang="en-US" dirty="0" err="1" smtClean="0"/>
              <a:t>c.d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N production = 5 g/</a:t>
            </a:r>
            <a:r>
              <a:rPr lang="en-US" dirty="0" err="1" smtClean="0"/>
              <a:t>c.d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P production = 0.5 g/</a:t>
            </a:r>
            <a:r>
              <a:rPr lang="en-US" dirty="0" err="1" smtClean="0"/>
              <a:t>c.d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Effluent BOD = 45 mg/l (Irrigation of crops and citrus and olive trees)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268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-214338"/>
            <a:ext cx="9682522" cy="7249823"/>
          </a:xfrm>
        </p:spPr>
      </p:pic>
      <p:sp>
        <p:nvSpPr>
          <p:cNvPr id="5" name="Rectangle 4"/>
          <p:cNvSpPr/>
          <p:nvPr/>
        </p:nvSpPr>
        <p:spPr>
          <a:xfrm>
            <a:off x="2571736" y="2928934"/>
            <a:ext cx="40719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cap="small" dirty="0">
                <a:solidFill>
                  <a:srgbClr val="575F6D"/>
                </a:solidFill>
                <a:ea typeface="+mj-ea"/>
                <a:cs typeface="+mj-cs"/>
              </a:rPr>
              <a:t>THANK</a:t>
            </a:r>
            <a:r>
              <a:rPr lang="en-US" sz="3000" cap="small" dirty="0">
                <a:solidFill>
                  <a:srgbClr val="575F6D"/>
                </a:solidFill>
                <a:ea typeface="+mj-ea"/>
                <a:cs typeface="+mj-cs"/>
              </a:rPr>
              <a:t>  </a:t>
            </a:r>
            <a:r>
              <a:rPr lang="en-US" sz="4400" cap="small" dirty="0">
                <a:solidFill>
                  <a:srgbClr val="575F6D"/>
                </a:solidFill>
                <a:ea typeface="+mj-ea"/>
                <a:cs typeface="+mj-cs"/>
              </a:rPr>
              <a:t>YOU</a:t>
            </a:r>
            <a:endParaRPr lang="en-US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Address  </a:t>
            </a:r>
            <a:r>
              <a:rPr lang="en-US" dirty="0"/>
              <a:t>the  environmental  </a:t>
            </a:r>
            <a:r>
              <a:rPr lang="en-US" dirty="0" smtClean="0"/>
              <a:t>problems  </a:t>
            </a:r>
            <a:r>
              <a:rPr lang="en-US" dirty="0"/>
              <a:t>in  AL- YAMON  village  that  are  </a:t>
            </a:r>
            <a:r>
              <a:rPr lang="en-US" dirty="0" smtClean="0"/>
              <a:t>caused  </a:t>
            </a:r>
            <a:r>
              <a:rPr lang="en-US" dirty="0"/>
              <a:t>by  the  un-safe  disposal  of  wastewater 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Conceptual design of a </a:t>
            </a:r>
            <a:r>
              <a:rPr lang="en-US" dirty="0" smtClean="0"/>
              <a:t>Wastewater </a:t>
            </a:r>
            <a:r>
              <a:rPr lang="en-US" dirty="0"/>
              <a:t>collection system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Conceptual   </a:t>
            </a:r>
            <a:r>
              <a:rPr lang="en-US" dirty="0"/>
              <a:t>design of the wastewater treatment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Project area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D:\HWE\B &amp; V\AlYamoun\Main Crops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785818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  <a:cs typeface="Arial" pitchFamily="34" charset="0"/>
              </a:rPr>
              <a:t>Project area</a:t>
            </a:r>
            <a:endParaRPr lang="ar-SA" dirty="0"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AL- YAMON  is located in the northern West  Bank  about  9km west of  </a:t>
            </a:r>
            <a:r>
              <a:rPr lang="en-US" dirty="0" err="1" smtClean="0"/>
              <a:t>Jenin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algn="l" rtl="0"/>
            <a:r>
              <a:rPr lang="en-US" dirty="0" smtClean="0"/>
              <a:t>Al Yamoun is located approximately 150 m above mean sea level and consists of 20,000 </a:t>
            </a:r>
            <a:r>
              <a:rPr lang="en-US" dirty="0" err="1" smtClean="0"/>
              <a:t>donums</a:t>
            </a:r>
            <a:r>
              <a:rPr lang="en-US" dirty="0" smtClean="0"/>
              <a:t>. </a:t>
            </a:r>
          </a:p>
          <a:p>
            <a:pPr algn="l" rtl="0"/>
            <a:endParaRPr lang="en-US" dirty="0" smtClean="0"/>
          </a:p>
          <a:p>
            <a:r>
              <a:rPr lang="en-US" dirty="0" smtClean="0"/>
              <a:t>Number of population in 2011 = 18404, expected to increase to around 40000 in 2040.</a:t>
            </a:r>
          </a:p>
          <a:p>
            <a:endParaRPr lang="en-US" dirty="0" smtClean="0"/>
          </a:p>
          <a:p>
            <a:r>
              <a:rPr lang="en-US" dirty="0" smtClean="0"/>
              <a:t>Growth rate 2.95%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</a:t>
            </a:r>
            <a:r>
              <a:rPr lang="en-US" dirty="0" err="1" smtClean="0"/>
              <a:t>analaysis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done in project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Data collection</a:t>
            </a:r>
          </a:p>
          <a:p>
            <a:endParaRPr lang="en-US" b="1" dirty="0" smtClean="0"/>
          </a:p>
          <a:p>
            <a:r>
              <a:rPr lang="en-US" dirty="0" smtClean="0"/>
              <a:t>Collect the data of network from the municipality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Visit location project and collect data about Al </a:t>
            </a:r>
            <a:r>
              <a:rPr lang="en-US" dirty="0" err="1" smtClean="0"/>
              <a:t>Yamon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Collect the hydrological information of the area including climate, geology, water resources, sanitation and public health data. 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7467600" cy="5357850"/>
          </a:xfrm>
        </p:spPr>
        <p:txBody>
          <a:bodyPr/>
          <a:lstStyle/>
          <a:p>
            <a:pPr lvl="0">
              <a:buNone/>
            </a:pPr>
            <a:r>
              <a:rPr lang="en-US" b="1" dirty="0" smtClean="0"/>
              <a:t>  Questionnaire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Apply  questionnaire on people in Al </a:t>
            </a:r>
            <a:r>
              <a:rPr lang="en-US" dirty="0" err="1" smtClean="0"/>
              <a:t>Yamon</a:t>
            </a:r>
            <a:r>
              <a:rPr lang="en-US" dirty="0" smtClean="0"/>
              <a:t> </a:t>
            </a:r>
            <a:r>
              <a:rPr lang="en-US" dirty="0" err="1" smtClean="0"/>
              <a:t>town,and</a:t>
            </a:r>
            <a:r>
              <a:rPr lang="en-US" dirty="0" smtClean="0"/>
              <a:t> estimate water consumption and future demand per capita/day.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Analysis of questionnaire to obtain socio-economic data.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The  village  has  no  wastewater  collection  system  and  septic  tanks  are  used  to dispose  of wastewater causing social and environmental problems.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Proposed WW collection system and WWTP location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Content Placeholder 5" descr="D:\HWE\B &amp; V\AlYamoun\Yamoun Maps\One Location\topography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475" y="1600200"/>
            <a:ext cx="6893049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Project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Assise</a:t>
            </a:r>
            <a:r>
              <a:rPr lang="en-US" dirty="0" smtClean="0"/>
              <a:t> the Layout of the network </a:t>
            </a:r>
          </a:p>
          <a:p>
            <a:endParaRPr lang="en-US" dirty="0" smtClean="0"/>
          </a:p>
          <a:p>
            <a:r>
              <a:rPr lang="en-US" dirty="0" smtClean="0"/>
              <a:t>Design wastewater network 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Conceptual design of the wastewater treatment plant.</a:t>
            </a:r>
          </a:p>
          <a:p>
            <a:endParaRPr lang="en-US" dirty="0" smtClean="0"/>
          </a:p>
          <a:p>
            <a:r>
              <a:rPr lang="en-US" dirty="0" smtClean="0"/>
              <a:t>Design wastewater network using sewarcad.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226</TotalTime>
  <Words>373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Mahmoud Yasin Madi Nawahda Ziyad Yousef  supervisor  Dr:Hafez Shaheen  Project : Fall 2011-2012  </vt:lpstr>
      <vt:lpstr>OBJECTIVES</vt:lpstr>
      <vt:lpstr>Project area </vt:lpstr>
      <vt:lpstr>Project area</vt:lpstr>
      <vt:lpstr>Population analaysis </vt:lpstr>
      <vt:lpstr>What was done in project 1</vt:lpstr>
      <vt:lpstr>Slide 7</vt:lpstr>
      <vt:lpstr>Proposed WW collection system and WWTP location</vt:lpstr>
      <vt:lpstr> Project 2</vt:lpstr>
      <vt:lpstr>Design consideration </vt:lpstr>
      <vt:lpstr>Slide 11</vt:lpstr>
      <vt:lpstr>Slide 12</vt:lpstr>
      <vt:lpstr>For treatment planet</vt:lpstr>
      <vt:lpstr> </vt:lpstr>
    </vt:vector>
  </TitlesOfParts>
  <Company>Edku Dreams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dreams</dc:creator>
  <cp:lastModifiedBy>Hp</cp:lastModifiedBy>
  <cp:revision>7</cp:revision>
  <dcterms:created xsi:type="dcterms:W3CDTF">2012-01-23T17:24:50Z</dcterms:created>
  <dcterms:modified xsi:type="dcterms:W3CDTF">2013-01-03T17:14:26Z</dcterms:modified>
</cp:coreProperties>
</file>