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i-Tech" initials="H" lastIdx="1" clrIdx="0">
    <p:extLst>
      <p:ext uri="{19B8F6BF-5375-455C-9EA6-DF929625EA0E}">
        <p15:presenceInfo xmlns:p15="http://schemas.microsoft.com/office/powerpoint/2012/main" userId="Hi-Tec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6-08T09:02:41.596" idx="1">
    <p:pos x="10" y="10"/>
    <p:text/>
    <p:extLst>
      <p:ext uri="{C676402C-5697-4E1C-873F-D02D1690AC5C}">
        <p15:threadingInfo xmlns:p15="http://schemas.microsoft.com/office/powerpoint/2012/main" timeZoneBias="-1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DBCFB8C-25F5-4A1D-921C-036290546379}" type="datetimeFigureOut">
              <a:rPr lang="aa-ET" smtClean="0"/>
              <a:t>08/06/2020</a:t>
            </a:fld>
            <a:endParaRPr lang="aa-ET"/>
          </a:p>
        </p:txBody>
      </p:sp>
      <p:sp>
        <p:nvSpPr>
          <p:cNvPr id="5" name="Footer Placeholder 4"/>
          <p:cNvSpPr>
            <a:spLocks noGrp="1"/>
          </p:cNvSpPr>
          <p:nvPr>
            <p:ph type="ftr" sz="quarter" idx="11"/>
          </p:nvPr>
        </p:nvSpPr>
        <p:spPr/>
        <p:txBody>
          <a:bodyPr/>
          <a:lstStyle/>
          <a:p>
            <a:endParaRPr lang="aa-ET"/>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1988345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BCFB8C-25F5-4A1D-921C-036290546379}" type="datetimeFigureOut">
              <a:rPr lang="aa-ET" smtClean="0"/>
              <a:t>08/06/2020</a:t>
            </a:fld>
            <a:endParaRPr lang="aa-ET"/>
          </a:p>
        </p:txBody>
      </p:sp>
      <p:sp>
        <p:nvSpPr>
          <p:cNvPr id="5" name="Footer Placeholder 4"/>
          <p:cNvSpPr>
            <a:spLocks noGrp="1"/>
          </p:cNvSpPr>
          <p:nvPr>
            <p:ph type="ftr" sz="quarter" idx="11"/>
          </p:nvPr>
        </p:nvSpPr>
        <p:spPr/>
        <p:txBody>
          <a:bodyPr/>
          <a:lstStyle/>
          <a:p>
            <a:endParaRPr lang="aa-E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346579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BCFB8C-25F5-4A1D-921C-036290546379}" type="datetimeFigureOut">
              <a:rPr lang="aa-ET" smtClean="0"/>
              <a:t>08/06/2020</a:t>
            </a:fld>
            <a:endParaRPr lang="aa-ET"/>
          </a:p>
        </p:txBody>
      </p:sp>
      <p:sp>
        <p:nvSpPr>
          <p:cNvPr id="5" name="Footer Placeholder 4"/>
          <p:cNvSpPr>
            <a:spLocks noGrp="1"/>
          </p:cNvSpPr>
          <p:nvPr>
            <p:ph type="ftr" sz="quarter" idx="11"/>
          </p:nvPr>
        </p:nvSpPr>
        <p:spPr/>
        <p:txBody>
          <a:bodyPr/>
          <a:lstStyle/>
          <a:p>
            <a:endParaRPr lang="aa-ET"/>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2B603FE-7025-42D4-AD0E-C71C7023AA44}" type="slidenum">
              <a:rPr lang="aa-ET" smtClean="0"/>
              <a:t>‹#›</a:t>
            </a:fld>
            <a:endParaRPr lang="aa-ET"/>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67825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DBCFB8C-25F5-4A1D-921C-036290546379}" type="datetimeFigureOut">
              <a:rPr lang="aa-ET" smtClean="0"/>
              <a:t>08/06/2020</a:t>
            </a:fld>
            <a:endParaRPr lang="aa-ET"/>
          </a:p>
        </p:txBody>
      </p:sp>
      <p:sp>
        <p:nvSpPr>
          <p:cNvPr id="6" name="Footer Placeholder 5"/>
          <p:cNvSpPr>
            <a:spLocks noGrp="1"/>
          </p:cNvSpPr>
          <p:nvPr>
            <p:ph type="ftr" sz="quarter" idx="11"/>
          </p:nvPr>
        </p:nvSpPr>
        <p:spPr/>
        <p:txBody>
          <a:bodyPr/>
          <a:lstStyle/>
          <a:p>
            <a:endParaRPr lang="aa-E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4917786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DBCFB8C-25F5-4A1D-921C-036290546379}" type="datetimeFigureOut">
              <a:rPr lang="aa-ET" smtClean="0"/>
              <a:t>08/06/2020</a:t>
            </a:fld>
            <a:endParaRPr lang="aa-ET"/>
          </a:p>
        </p:txBody>
      </p:sp>
      <p:sp>
        <p:nvSpPr>
          <p:cNvPr id="6" name="Footer Placeholder 5"/>
          <p:cNvSpPr>
            <a:spLocks noGrp="1"/>
          </p:cNvSpPr>
          <p:nvPr>
            <p:ph type="ftr" sz="quarter" idx="11"/>
          </p:nvPr>
        </p:nvSpPr>
        <p:spPr/>
        <p:txBody>
          <a:bodyPr/>
          <a:lstStyle/>
          <a:p>
            <a:endParaRPr lang="aa-ET"/>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B603FE-7025-42D4-AD0E-C71C7023AA44}" type="slidenum">
              <a:rPr lang="aa-ET" smtClean="0"/>
              <a:t>‹#›</a:t>
            </a:fld>
            <a:endParaRPr lang="aa-ET"/>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98981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DBCFB8C-25F5-4A1D-921C-036290546379}" type="datetimeFigureOut">
              <a:rPr lang="aa-ET" smtClean="0"/>
              <a:t>08/06/2020</a:t>
            </a:fld>
            <a:endParaRPr lang="aa-ET"/>
          </a:p>
        </p:txBody>
      </p:sp>
      <p:sp>
        <p:nvSpPr>
          <p:cNvPr id="6" name="Footer Placeholder 5"/>
          <p:cNvSpPr>
            <a:spLocks noGrp="1"/>
          </p:cNvSpPr>
          <p:nvPr>
            <p:ph type="ftr" sz="quarter" idx="11"/>
          </p:nvPr>
        </p:nvSpPr>
        <p:spPr/>
        <p:txBody>
          <a:bodyPr/>
          <a:lstStyle/>
          <a:p>
            <a:endParaRPr lang="aa-E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272332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BCFB8C-25F5-4A1D-921C-036290546379}" type="datetimeFigureOut">
              <a:rPr lang="aa-ET" smtClean="0"/>
              <a:t>08/06/2020</a:t>
            </a:fld>
            <a:endParaRPr lang="aa-ET"/>
          </a:p>
        </p:txBody>
      </p:sp>
      <p:sp>
        <p:nvSpPr>
          <p:cNvPr id="5" name="Footer Placeholder 4"/>
          <p:cNvSpPr>
            <a:spLocks noGrp="1"/>
          </p:cNvSpPr>
          <p:nvPr>
            <p:ph type="ftr" sz="quarter" idx="11"/>
          </p:nvPr>
        </p:nvSpPr>
        <p:spPr/>
        <p:txBody>
          <a:bodyPr/>
          <a:lstStyle/>
          <a:p>
            <a:endParaRPr lang="aa-E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2635183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BCFB8C-25F5-4A1D-921C-036290546379}" type="datetimeFigureOut">
              <a:rPr lang="aa-ET" smtClean="0"/>
              <a:t>08/06/2020</a:t>
            </a:fld>
            <a:endParaRPr lang="aa-ET"/>
          </a:p>
        </p:txBody>
      </p:sp>
      <p:sp>
        <p:nvSpPr>
          <p:cNvPr id="5" name="Footer Placeholder 4"/>
          <p:cNvSpPr>
            <a:spLocks noGrp="1"/>
          </p:cNvSpPr>
          <p:nvPr>
            <p:ph type="ftr" sz="quarter" idx="11"/>
          </p:nvPr>
        </p:nvSpPr>
        <p:spPr/>
        <p:txBody>
          <a:bodyPr/>
          <a:lstStyle/>
          <a:p>
            <a:endParaRPr lang="aa-E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1640564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BCFB8C-25F5-4A1D-921C-036290546379}" type="datetimeFigureOut">
              <a:rPr lang="aa-ET" smtClean="0"/>
              <a:t>08/06/2020</a:t>
            </a:fld>
            <a:endParaRPr lang="aa-ET"/>
          </a:p>
        </p:txBody>
      </p:sp>
      <p:sp>
        <p:nvSpPr>
          <p:cNvPr id="5" name="Footer Placeholder 4"/>
          <p:cNvSpPr>
            <a:spLocks noGrp="1"/>
          </p:cNvSpPr>
          <p:nvPr>
            <p:ph type="ftr" sz="quarter" idx="11"/>
          </p:nvPr>
        </p:nvSpPr>
        <p:spPr/>
        <p:txBody>
          <a:bodyPr/>
          <a:lstStyle/>
          <a:p>
            <a:endParaRPr lang="aa-E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566537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BCFB8C-25F5-4A1D-921C-036290546379}" type="datetimeFigureOut">
              <a:rPr lang="aa-ET" smtClean="0"/>
              <a:t>08/06/2020</a:t>
            </a:fld>
            <a:endParaRPr lang="aa-ET"/>
          </a:p>
        </p:txBody>
      </p:sp>
      <p:sp>
        <p:nvSpPr>
          <p:cNvPr id="5" name="Footer Placeholder 4"/>
          <p:cNvSpPr>
            <a:spLocks noGrp="1"/>
          </p:cNvSpPr>
          <p:nvPr>
            <p:ph type="ftr" sz="quarter" idx="11"/>
          </p:nvPr>
        </p:nvSpPr>
        <p:spPr/>
        <p:txBody>
          <a:bodyPr/>
          <a:lstStyle/>
          <a:p>
            <a:endParaRPr lang="aa-E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2132769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DBCFB8C-25F5-4A1D-921C-036290546379}" type="datetimeFigureOut">
              <a:rPr lang="aa-ET" smtClean="0"/>
              <a:t>08/06/2020</a:t>
            </a:fld>
            <a:endParaRPr lang="aa-ET"/>
          </a:p>
        </p:txBody>
      </p:sp>
      <p:sp>
        <p:nvSpPr>
          <p:cNvPr id="6" name="Footer Placeholder 5"/>
          <p:cNvSpPr>
            <a:spLocks noGrp="1"/>
          </p:cNvSpPr>
          <p:nvPr>
            <p:ph type="ftr" sz="quarter" idx="11"/>
          </p:nvPr>
        </p:nvSpPr>
        <p:spPr/>
        <p:txBody>
          <a:bodyPr/>
          <a:lstStyle/>
          <a:p>
            <a:endParaRPr lang="aa-ET"/>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2487071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BCFB8C-25F5-4A1D-921C-036290546379}" type="datetimeFigureOut">
              <a:rPr lang="aa-ET" smtClean="0"/>
              <a:t>08/06/2020</a:t>
            </a:fld>
            <a:endParaRPr lang="aa-ET"/>
          </a:p>
        </p:txBody>
      </p:sp>
      <p:sp>
        <p:nvSpPr>
          <p:cNvPr id="8" name="Footer Placeholder 7"/>
          <p:cNvSpPr>
            <a:spLocks noGrp="1"/>
          </p:cNvSpPr>
          <p:nvPr>
            <p:ph type="ftr" sz="quarter" idx="11"/>
          </p:nvPr>
        </p:nvSpPr>
        <p:spPr/>
        <p:txBody>
          <a:bodyPr/>
          <a:lstStyle/>
          <a:p>
            <a:endParaRPr lang="aa-ET"/>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1907561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DBCFB8C-25F5-4A1D-921C-036290546379}" type="datetimeFigureOut">
              <a:rPr lang="aa-ET" smtClean="0"/>
              <a:t>08/06/2020</a:t>
            </a:fld>
            <a:endParaRPr lang="aa-ET"/>
          </a:p>
        </p:txBody>
      </p:sp>
      <p:sp>
        <p:nvSpPr>
          <p:cNvPr id="4" name="Footer Placeholder 3"/>
          <p:cNvSpPr>
            <a:spLocks noGrp="1"/>
          </p:cNvSpPr>
          <p:nvPr>
            <p:ph type="ftr" sz="quarter" idx="11"/>
          </p:nvPr>
        </p:nvSpPr>
        <p:spPr/>
        <p:txBody>
          <a:bodyPr/>
          <a:lstStyle/>
          <a:p>
            <a:endParaRPr lang="aa-ET"/>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1027292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BCFB8C-25F5-4A1D-921C-036290546379}" type="datetimeFigureOut">
              <a:rPr lang="aa-ET" smtClean="0"/>
              <a:t>08/06/2020</a:t>
            </a:fld>
            <a:endParaRPr lang="aa-ET"/>
          </a:p>
        </p:txBody>
      </p:sp>
      <p:sp>
        <p:nvSpPr>
          <p:cNvPr id="3" name="Footer Placeholder 2"/>
          <p:cNvSpPr>
            <a:spLocks noGrp="1"/>
          </p:cNvSpPr>
          <p:nvPr>
            <p:ph type="ftr" sz="quarter" idx="11"/>
          </p:nvPr>
        </p:nvSpPr>
        <p:spPr/>
        <p:txBody>
          <a:bodyPr/>
          <a:lstStyle/>
          <a:p>
            <a:endParaRPr lang="aa-ET"/>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3653025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BCFB8C-25F5-4A1D-921C-036290546379}" type="datetimeFigureOut">
              <a:rPr lang="aa-ET" smtClean="0"/>
              <a:t>08/06/2020</a:t>
            </a:fld>
            <a:endParaRPr lang="aa-ET"/>
          </a:p>
        </p:txBody>
      </p:sp>
      <p:sp>
        <p:nvSpPr>
          <p:cNvPr id="6" name="Footer Placeholder 5"/>
          <p:cNvSpPr>
            <a:spLocks noGrp="1"/>
          </p:cNvSpPr>
          <p:nvPr>
            <p:ph type="ftr" sz="quarter" idx="11"/>
          </p:nvPr>
        </p:nvSpPr>
        <p:spPr/>
        <p:txBody>
          <a:bodyPr/>
          <a:lstStyle/>
          <a:p>
            <a:endParaRPr lang="aa-ET"/>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312616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BCFB8C-25F5-4A1D-921C-036290546379}" type="datetimeFigureOut">
              <a:rPr lang="aa-ET" smtClean="0"/>
              <a:t>08/06/2020</a:t>
            </a:fld>
            <a:endParaRPr lang="aa-ET"/>
          </a:p>
        </p:txBody>
      </p:sp>
      <p:sp>
        <p:nvSpPr>
          <p:cNvPr id="6" name="Footer Placeholder 5"/>
          <p:cNvSpPr>
            <a:spLocks noGrp="1"/>
          </p:cNvSpPr>
          <p:nvPr>
            <p:ph type="ftr" sz="quarter" idx="11"/>
          </p:nvPr>
        </p:nvSpPr>
        <p:spPr/>
        <p:txBody>
          <a:bodyPr/>
          <a:lstStyle/>
          <a:p>
            <a:endParaRPr lang="aa-E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B603FE-7025-42D4-AD0E-C71C7023AA44}" type="slidenum">
              <a:rPr lang="aa-ET" smtClean="0"/>
              <a:t>‹#›</a:t>
            </a:fld>
            <a:endParaRPr lang="aa-ET"/>
          </a:p>
        </p:txBody>
      </p:sp>
    </p:spTree>
    <p:extLst>
      <p:ext uri="{BB962C8B-B14F-4D97-AF65-F5344CB8AC3E}">
        <p14:creationId xmlns:p14="http://schemas.microsoft.com/office/powerpoint/2010/main" val="3253295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DBCFB8C-25F5-4A1D-921C-036290546379}" type="datetimeFigureOut">
              <a:rPr lang="aa-ET" smtClean="0"/>
              <a:t>08/06/2020</a:t>
            </a:fld>
            <a:endParaRPr lang="aa-ET"/>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a-ET"/>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2B603FE-7025-42D4-AD0E-C71C7023AA44}" type="slidenum">
              <a:rPr lang="aa-ET" smtClean="0"/>
              <a:t>‹#›</a:t>
            </a:fld>
            <a:endParaRPr lang="aa-ET"/>
          </a:p>
        </p:txBody>
      </p:sp>
    </p:spTree>
    <p:extLst>
      <p:ext uri="{BB962C8B-B14F-4D97-AF65-F5344CB8AC3E}">
        <p14:creationId xmlns:p14="http://schemas.microsoft.com/office/powerpoint/2010/main" val="29980836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F75B13-6AEC-4302-A144-685CF8B567D7}"/>
              </a:ext>
            </a:extLst>
          </p:cNvPr>
          <p:cNvSpPr>
            <a:spLocks noGrp="1"/>
          </p:cNvSpPr>
          <p:nvPr>
            <p:ph type="ctrTitle"/>
          </p:nvPr>
        </p:nvSpPr>
        <p:spPr>
          <a:xfrm>
            <a:off x="1915127" y="803495"/>
            <a:ext cx="8361229" cy="2098226"/>
          </a:xfrm>
        </p:spPr>
        <p:txBody>
          <a:bodyPr/>
          <a:lstStyle/>
          <a:p>
            <a:r>
              <a:rPr lang="en-US" sz="2400" dirty="0"/>
              <a:t/>
            </a:r>
            <a:br>
              <a:rPr lang="en-US" sz="2400" dirty="0"/>
            </a:br>
            <a:r>
              <a:rPr lang="en-US" sz="2400" dirty="0"/>
              <a:t/>
            </a:r>
            <a:br>
              <a:rPr lang="en-US" sz="2400" dirty="0"/>
            </a:br>
            <a:r>
              <a:rPr lang="en-US" sz="2400" dirty="0"/>
              <a:t/>
            </a:r>
            <a:br>
              <a:rPr lang="en-US" sz="2400" dirty="0"/>
            </a:br>
            <a:endParaRPr lang="aa-ET" sz="2400" dirty="0"/>
          </a:p>
        </p:txBody>
      </p:sp>
      <p:sp>
        <p:nvSpPr>
          <p:cNvPr id="10" name="Rectangle 4">
            <a:extLst>
              <a:ext uri="{FF2B5EF4-FFF2-40B4-BE49-F238E27FC236}">
                <a16:creationId xmlns:a16="http://schemas.microsoft.com/office/drawing/2014/main" xmlns="" id="{31EC8B40-1047-4D3D-A707-7CE8B4A8C25F}"/>
              </a:ext>
            </a:extLst>
          </p:cNvPr>
          <p:cNvSpPr>
            <a:spLocks noGrp="1" noChangeArrowheads="1"/>
          </p:cNvSpPr>
          <p:nvPr>
            <p:ph type="subTitle" idx="1"/>
          </p:nvPr>
        </p:nvSpPr>
        <p:spPr bwMode="auto">
          <a:xfrm>
            <a:off x="1915127" y="4658729"/>
            <a:ext cx="8650357" cy="66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a-ET" sz="20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Supervised By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a-ET" sz="20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n-US" altLang="aa-ET" sz="2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Dr. Ahmad </a:t>
            </a:r>
            <a:r>
              <a:rPr kumimoji="0" lang="en-US" altLang="aa-ET" sz="2000" b="0" i="0" u="none" strike="noStrike" cap="none" normalizeH="0" baseline="0" dirty="0" err="1">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Ramahi</a:t>
            </a:r>
            <a:r>
              <a:rPr kumimoji="0" lang="en-US" altLang="aa-ET" sz="2000" b="0" i="0" u="none" strike="noStrike" cap="none" normalizeH="0" baseline="0" dirty="0">
                <a:ln>
                  <a:noFill/>
                </a:ln>
                <a:solidFill>
                  <a:schemeClr val="tx1"/>
                </a:solidFill>
                <a:effectLst/>
              </a:rPr>
              <a:t> </a:t>
            </a:r>
            <a:endParaRPr kumimoji="0" lang="en-US" altLang="aa-ET" sz="2000" b="0" i="0" u="none" strike="noStrike" cap="none" normalizeH="0" baseline="0" dirty="0">
              <a:ln>
                <a:noFill/>
              </a:ln>
              <a:solidFill>
                <a:schemeClr val="tx1"/>
              </a:solidFill>
              <a:effectLst/>
              <a:latin typeface="Arial" panose="020B0604020202020204" pitchFamily="34" charset="0"/>
            </a:endParaRPr>
          </a:p>
        </p:txBody>
      </p:sp>
      <p:pic>
        <p:nvPicPr>
          <p:cNvPr id="4" name="Picture 3">
            <a:extLst>
              <a:ext uri="{FF2B5EF4-FFF2-40B4-BE49-F238E27FC236}">
                <a16:creationId xmlns:a16="http://schemas.microsoft.com/office/drawing/2014/main" xmlns="" id="{3B3A5052-8D57-4DBD-B253-1A1D90779A4E}"/>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005595" y="1150332"/>
            <a:ext cx="1809750" cy="1809750"/>
          </a:xfrm>
          <a:prstGeom prst="rect">
            <a:avLst/>
          </a:prstGeom>
        </p:spPr>
      </p:pic>
      <p:sp>
        <p:nvSpPr>
          <p:cNvPr id="9" name="Rectangle 3">
            <a:extLst>
              <a:ext uri="{FF2B5EF4-FFF2-40B4-BE49-F238E27FC236}">
                <a16:creationId xmlns:a16="http://schemas.microsoft.com/office/drawing/2014/main" xmlns="" id="{6CF63266-ABEA-4A08-A4D7-427B2F2F9859}"/>
              </a:ext>
            </a:extLst>
          </p:cNvPr>
          <p:cNvSpPr>
            <a:spLocks noChangeArrowheads="1"/>
          </p:cNvSpPr>
          <p:nvPr/>
        </p:nvSpPr>
        <p:spPr bwMode="auto">
          <a:xfrm>
            <a:off x="2296143" y="3018443"/>
            <a:ext cx="759919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a-ET" sz="24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Graduation Project (2)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a-ET" sz="24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"Sustainability Assessment of Palestinians Universities"</a:t>
            </a:r>
            <a:r>
              <a:rPr kumimoji="0" lang="en-US" altLang="aa-ET" sz="2400" b="0" i="0" u="none" strike="noStrike" cap="none" normalizeH="0" baseline="0" dirty="0">
                <a:ln>
                  <a:noFill/>
                </a:ln>
                <a:solidFill>
                  <a:schemeClr val="tx1"/>
                </a:solidFill>
                <a:effectLst/>
              </a:rPr>
              <a:t> </a:t>
            </a:r>
            <a:endParaRPr kumimoji="0" lang="en-US" altLang="aa-ET" sz="2400" b="0" i="0" u="none" strike="noStrike" cap="none" normalizeH="0" baseline="0" dirty="0">
              <a:ln>
                <a:noFill/>
              </a:ln>
              <a:solidFill>
                <a:schemeClr val="tx1"/>
              </a:solidFill>
              <a:effectLst/>
              <a:latin typeface="Arial" panose="020B0604020202020204" pitchFamily="34" charset="0"/>
            </a:endParaRPr>
          </a:p>
        </p:txBody>
      </p:sp>
      <p:sp>
        <p:nvSpPr>
          <p:cNvPr id="11" name="Rectangle 5">
            <a:extLst>
              <a:ext uri="{FF2B5EF4-FFF2-40B4-BE49-F238E27FC236}">
                <a16:creationId xmlns:a16="http://schemas.microsoft.com/office/drawing/2014/main" xmlns="" id="{3E8EA15F-5F23-400B-A829-376D534ECF25}"/>
              </a:ext>
            </a:extLst>
          </p:cNvPr>
          <p:cNvSpPr>
            <a:spLocks noChangeArrowheads="1"/>
          </p:cNvSpPr>
          <p:nvPr/>
        </p:nvSpPr>
        <p:spPr bwMode="auto">
          <a:xfrm>
            <a:off x="2186608" y="4173981"/>
            <a:ext cx="12841191" cy="96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a-ET" sz="20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Prepared By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a-ET" sz="20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kumimoji="0" lang="en-US" altLang="aa-ET" sz="2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Nada </a:t>
            </a:r>
            <a:r>
              <a:rPr kumimoji="0" lang="en-US" altLang="aa-ET" sz="2000" b="0" i="0" u="none" strike="noStrike" cap="none" normalizeH="0" baseline="0" dirty="0" err="1">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Kharraz</a:t>
            </a:r>
            <a:endParaRPr kumimoji="0" lang="en-US" altLang="aa-ET" sz="2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aa-ET" sz="2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Dania Anaya</a:t>
            </a:r>
            <a:r>
              <a:rPr kumimoji="0" lang="en-US" altLang="aa-ET" sz="2000" b="0" i="0" u="none" strike="noStrike" cap="none" normalizeH="0" baseline="0" dirty="0">
                <a:ln>
                  <a:noFill/>
                </a:ln>
                <a:solidFill>
                  <a:schemeClr val="tx1"/>
                </a:solidFill>
                <a:effectLst/>
              </a:rPr>
              <a:t> </a:t>
            </a:r>
            <a:endParaRPr kumimoji="0" lang="en-US" altLang="aa-ET"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85523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CE9915-D660-41CC-B68C-9ABFAA7F369F}"/>
              </a:ext>
            </a:extLst>
          </p:cNvPr>
          <p:cNvSpPr>
            <a:spLocks noGrp="1"/>
          </p:cNvSpPr>
          <p:nvPr>
            <p:ph type="title"/>
          </p:nvPr>
        </p:nvSpPr>
        <p:spPr/>
        <p:txBody>
          <a:bodyPr/>
          <a:lstStyle/>
          <a:p>
            <a:r>
              <a:rPr lang="en-US" dirty="0"/>
              <a:t>Indicators of Sustainable University</a:t>
            </a:r>
            <a:endParaRPr lang="aa-ET" dirty="0"/>
          </a:p>
        </p:txBody>
      </p:sp>
      <p:sp>
        <p:nvSpPr>
          <p:cNvPr id="3" name="Content Placeholder 2">
            <a:extLst>
              <a:ext uri="{FF2B5EF4-FFF2-40B4-BE49-F238E27FC236}">
                <a16:creationId xmlns:a16="http://schemas.microsoft.com/office/drawing/2014/main" xmlns="" id="{245788A1-C556-4EA0-831E-29C030CADA61}"/>
              </a:ext>
            </a:extLst>
          </p:cNvPr>
          <p:cNvSpPr>
            <a:spLocks noGrp="1"/>
          </p:cNvSpPr>
          <p:nvPr>
            <p:ph idx="1"/>
          </p:nvPr>
        </p:nvSpPr>
        <p:spPr/>
        <p:txBody>
          <a:bodyPr/>
          <a:lstStyle/>
          <a:p>
            <a:pPr marL="0" indent="0" algn="l">
              <a:buNone/>
            </a:pPr>
            <a:r>
              <a:rPr lang="en-US" sz="2400" dirty="0"/>
              <a:t>- (STARS): it refers to The Sustainability Tracking Assessment and Rating System.</a:t>
            </a:r>
          </a:p>
          <a:p>
            <a:pPr marL="0" indent="0" algn="l">
              <a:buNone/>
            </a:pPr>
            <a:r>
              <a:rPr lang="en-US" sz="2400" dirty="0"/>
              <a:t>- University Sustainability Rating Index (UI Green Metric):</a:t>
            </a:r>
          </a:p>
          <a:p>
            <a:pPr marL="0" indent="0" algn="l">
              <a:buNone/>
            </a:pPr>
            <a:r>
              <a:rPr lang="en-US" sz="2400" dirty="0"/>
              <a:t>- Times Higher Education Impact Ranking</a:t>
            </a:r>
          </a:p>
          <a:p>
            <a:pPr marL="0" indent="0" algn="l">
              <a:buNone/>
            </a:pPr>
            <a:endParaRPr lang="aa-ET" dirty="0"/>
          </a:p>
        </p:txBody>
      </p:sp>
    </p:spTree>
    <p:extLst>
      <p:ext uri="{BB962C8B-B14F-4D97-AF65-F5344CB8AC3E}">
        <p14:creationId xmlns:p14="http://schemas.microsoft.com/office/powerpoint/2010/main" val="2489429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7518848-D4DE-4309-A466-A1E12AC6FB53}"/>
              </a:ext>
            </a:extLst>
          </p:cNvPr>
          <p:cNvSpPr>
            <a:spLocks noGrp="1"/>
          </p:cNvSpPr>
          <p:nvPr>
            <p:ph type="title"/>
          </p:nvPr>
        </p:nvSpPr>
        <p:spPr/>
        <p:txBody>
          <a:bodyPr/>
          <a:lstStyle/>
          <a:p>
            <a:r>
              <a:rPr lang="en-US" dirty="0"/>
              <a:t>Methodology</a:t>
            </a:r>
            <a:endParaRPr lang="aa-ET" dirty="0"/>
          </a:p>
        </p:txBody>
      </p:sp>
      <p:sp>
        <p:nvSpPr>
          <p:cNvPr id="3" name="Content Placeholder 2">
            <a:extLst>
              <a:ext uri="{FF2B5EF4-FFF2-40B4-BE49-F238E27FC236}">
                <a16:creationId xmlns:a16="http://schemas.microsoft.com/office/drawing/2014/main" xmlns="" id="{F181AF2C-794A-4C74-A7F0-8D5BE7B00A55}"/>
              </a:ext>
            </a:extLst>
          </p:cNvPr>
          <p:cNvSpPr>
            <a:spLocks noGrp="1"/>
          </p:cNvSpPr>
          <p:nvPr>
            <p:ph idx="1"/>
          </p:nvPr>
        </p:nvSpPr>
        <p:spPr/>
        <p:txBody>
          <a:bodyPr>
            <a:normAutofit/>
          </a:bodyPr>
          <a:lstStyle/>
          <a:p>
            <a:pPr marL="0" indent="0" algn="l">
              <a:buNone/>
            </a:pPr>
            <a:r>
              <a:rPr lang="en-US" sz="2400" dirty="0"/>
              <a:t>The study adopts the descriptive analytical method in studying the reality of the design of Palestinian universities in the West Bank and their conformity with the planning and design standards of sustainable international universities. then assessing the level of sustainability in those universities and knowing the shortcomings in those levels, then reaching recommendations on mechanisms to achieve sustainability in the design of Palestinian universities through the following research tools:</a:t>
            </a:r>
            <a:endParaRPr lang="aa-ET" sz="2400" dirty="0"/>
          </a:p>
        </p:txBody>
      </p:sp>
    </p:spTree>
    <p:extLst>
      <p:ext uri="{BB962C8B-B14F-4D97-AF65-F5344CB8AC3E}">
        <p14:creationId xmlns:p14="http://schemas.microsoft.com/office/powerpoint/2010/main" val="1283638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6F6339-C811-469F-866F-AC0F996675F1}"/>
              </a:ext>
            </a:extLst>
          </p:cNvPr>
          <p:cNvSpPr>
            <a:spLocks noGrp="1"/>
          </p:cNvSpPr>
          <p:nvPr>
            <p:ph type="title"/>
          </p:nvPr>
        </p:nvSpPr>
        <p:spPr/>
        <p:txBody>
          <a:bodyPr>
            <a:normAutofit/>
          </a:bodyPr>
          <a:lstStyle/>
          <a:p>
            <a:r>
              <a:rPr lang="en-US" sz="2800" dirty="0"/>
              <a:t>Continue…</a:t>
            </a:r>
            <a:endParaRPr lang="aa-ET" sz="2800" dirty="0"/>
          </a:p>
        </p:txBody>
      </p:sp>
      <p:sp>
        <p:nvSpPr>
          <p:cNvPr id="3" name="Content Placeholder 2">
            <a:extLst>
              <a:ext uri="{FF2B5EF4-FFF2-40B4-BE49-F238E27FC236}">
                <a16:creationId xmlns:a16="http://schemas.microsoft.com/office/drawing/2014/main" xmlns="" id="{0632F9F7-3007-40F7-B9E8-8C3799779877}"/>
              </a:ext>
            </a:extLst>
          </p:cNvPr>
          <p:cNvSpPr>
            <a:spLocks noGrp="1"/>
          </p:cNvSpPr>
          <p:nvPr>
            <p:ph idx="1"/>
          </p:nvPr>
        </p:nvSpPr>
        <p:spPr>
          <a:xfrm>
            <a:off x="2589212" y="1444487"/>
            <a:ext cx="9165466" cy="5413513"/>
          </a:xfrm>
        </p:spPr>
        <p:txBody>
          <a:bodyPr>
            <a:normAutofit/>
          </a:bodyPr>
          <a:lstStyle/>
          <a:p>
            <a:pPr marL="0" indent="0" algn="l">
              <a:buNone/>
            </a:pPr>
            <a:r>
              <a:rPr lang="en-US" dirty="0"/>
              <a:t>- Access to published research, books, periodicals, and some websites.</a:t>
            </a:r>
          </a:p>
          <a:p>
            <a:pPr marL="0" indent="0" algn="l">
              <a:buNone/>
            </a:pPr>
            <a:r>
              <a:rPr lang="en-US" dirty="0"/>
              <a:t>	- Field visits to a number of Palestinian universities in the West Bank, and conducting some interviews.</a:t>
            </a:r>
          </a:p>
          <a:p>
            <a:pPr marL="0" indent="0" algn="l">
              <a:buNone/>
            </a:pPr>
            <a:r>
              <a:rPr lang="en-US" dirty="0"/>
              <a:t>	- Conducting interviews with those responsible for developing current and future plans for sustainable education and with engineers who specialize in designing universities that achieve the concept of sustainability in addition to members of the governing body.</a:t>
            </a:r>
          </a:p>
          <a:p>
            <a:pPr marL="0" indent="0" algn="l">
              <a:buNone/>
            </a:pPr>
            <a:r>
              <a:rPr lang="en-US" dirty="0"/>
              <a:t>	- Analyzing case studies of universities around the world that are somewhat similar to the climate in the West Bank, and have achieved sustainability in their design, where their applications can be used to achieve sustainability significantly.</a:t>
            </a:r>
          </a:p>
          <a:p>
            <a:pPr marL="0" indent="0" algn="l">
              <a:buNone/>
            </a:pPr>
            <a:r>
              <a:rPr lang="en-US" dirty="0"/>
              <a:t>	- Analyzing the evaluation results using the SPSS statistical analysis program ,where the program questionnaires are distributed to the parties concerned with the university, including teachers, administrative staff, officials, local community and engineers.</a:t>
            </a:r>
          </a:p>
          <a:p>
            <a:pPr marL="0" indent="0" algn="l">
              <a:buNone/>
            </a:pPr>
            <a:endParaRPr lang="aa-ET" dirty="0"/>
          </a:p>
        </p:txBody>
      </p:sp>
    </p:spTree>
    <p:extLst>
      <p:ext uri="{BB962C8B-B14F-4D97-AF65-F5344CB8AC3E}">
        <p14:creationId xmlns:p14="http://schemas.microsoft.com/office/powerpoint/2010/main" val="699273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FDC786-0785-4E81-91AD-80C106A6D9DE}"/>
              </a:ext>
            </a:extLst>
          </p:cNvPr>
          <p:cNvSpPr>
            <a:spLocks noGrp="1"/>
          </p:cNvSpPr>
          <p:nvPr>
            <p:ph type="title"/>
          </p:nvPr>
        </p:nvSpPr>
        <p:spPr/>
        <p:txBody>
          <a:bodyPr/>
          <a:lstStyle/>
          <a:p>
            <a:r>
              <a:rPr lang="en-US" dirty="0"/>
              <a:t>Assessment Tool</a:t>
            </a:r>
            <a:br>
              <a:rPr lang="en-US" dirty="0"/>
            </a:br>
            <a:endParaRPr lang="aa-ET" dirty="0"/>
          </a:p>
        </p:txBody>
      </p:sp>
      <p:sp>
        <p:nvSpPr>
          <p:cNvPr id="3" name="Content Placeholder 2">
            <a:extLst>
              <a:ext uri="{FF2B5EF4-FFF2-40B4-BE49-F238E27FC236}">
                <a16:creationId xmlns:a16="http://schemas.microsoft.com/office/drawing/2014/main" xmlns="" id="{CBEF3247-08DB-41B2-976C-ED3DAB530F7A}"/>
              </a:ext>
            </a:extLst>
          </p:cNvPr>
          <p:cNvSpPr>
            <a:spLocks noGrp="1"/>
          </p:cNvSpPr>
          <p:nvPr>
            <p:ph idx="1"/>
          </p:nvPr>
        </p:nvSpPr>
        <p:spPr/>
        <p:txBody>
          <a:bodyPr>
            <a:normAutofit/>
          </a:bodyPr>
          <a:lstStyle/>
          <a:p>
            <a:pPr marL="0" indent="0" algn="l">
              <a:buNone/>
            </a:pPr>
            <a:r>
              <a:rPr lang="en-US" sz="2400" dirty="0"/>
              <a:t>In light of the available human, material and temporal capabilities, the questionnaire was used as a tool to collect data in order to answer the study questions, because these questions depend on the viewpoint of the study members. Below is an illustration of the steps that were taken until the questionnaire reached its final form.</a:t>
            </a:r>
          </a:p>
          <a:p>
            <a:pPr marL="0" indent="0" algn="l">
              <a:buNone/>
            </a:pPr>
            <a:r>
              <a:rPr lang="en-US" sz="2400" dirty="0"/>
              <a:t>      </a:t>
            </a:r>
          </a:p>
          <a:p>
            <a:pPr marL="0" indent="0" algn="l">
              <a:buNone/>
            </a:pPr>
            <a:endParaRPr lang="aa-ET" sz="2400" dirty="0"/>
          </a:p>
        </p:txBody>
      </p:sp>
    </p:spTree>
    <p:extLst>
      <p:ext uri="{BB962C8B-B14F-4D97-AF65-F5344CB8AC3E}">
        <p14:creationId xmlns:p14="http://schemas.microsoft.com/office/powerpoint/2010/main" val="1817072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FAED70-8FAF-45AE-B606-C54AFA5ECA54}"/>
              </a:ext>
            </a:extLst>
          </p:cNvPr>
          <p:cNvSpPr>
            <a:spLocks noGrp="1"/>
          </p:cNvSpPr>
          <p:nvPr>
            <p:ph type="title"/>
          </p:nvPr>
        </p:nvSpPr>
        <p:spPr>
          <a:xfrm>
            <a:off x="2017059" y="987180"/>
            <a:ext cx="8911687" cy="1280890"/>
          </a:xfrm>
        </p:spPr>
        <p:txBody>
          <a:bodyPr>
            <a:normAutofit/>
          </a:bodyPr>
          <a:lstStyle/>
          <a:p>
            <a:r>
              <a:rPr lang="en-US" dirty="0">
                <a:solidFill>
                  <a:prstClr val="black">
                    <a:lumMod val="75000"/>
                    <a:lumOff val="25000"/>
                  </a:prstClr>
                </a:solidFill>
                <a:ea typeface="+mn-ea"/>
                <a:cs typeface="+mn-cs"/>
              </a:rPr>
              <a:t>Data Analysis and Results</a:t>
            </a:r>
            <a:endParaRPr lang="aa-ET" dirty="0"/>
          </a:p>
        </p:txBody>
      </p:sp>
      <p:sp>
        <p:nvSpPr>
          <p:cNvPr id="3" name="Content Placeholder 2">
            <a:extLst>
              <a:ext uri="{FF2B5EF4-FFF2-40B4-BE49-F238E27FC236}">
                <a16:creationId xmlns:a16="http://schemas.microsoft.com/office/drawing/2014/main" xmlns="" id="{23951E09-A329-4BBE-A9ED-468389789363}"/>
              </a:ext>
            </a:extLst>
          </p:cNvPr>
          <p:cNvSpPr>
            <a:spLocks noGrp="1"/>
          </p:cNvSpPr>
          <p:nvPr>
            <p:ph idx="1"/>
          </p:nvPr>
        </p:nvSpPr>
        <p:spPr>
          <a:xfrm>
            <a:off x="1909483" y="2675965"/>
            <a:ext cx="9541341" cy="4741328"/>
          </a:xfrm>
        </p:spPr>
        <p:txBody>
          <a:bodyPr/>
          <a:lstStyle/>
          <a:p>
            <a:pPr marL="0" indent="0" algn="l">
              <a:buNone/>
            </a:pPr>
            <a:r>
              <a:rPr lang="en-US" dirty="0"/>
              <a:t>To reach the results, a descriptive analytical approach was followed for the study </a:t>
            </a:r>
            <a:r>
              <a:rPr lang="en-US" dirty="0" smtClean="0"/>
              <a:t>sample </a:t>
            </a:r>
            <a:r>
              <a:rPr lang="en-US" dirty="0"/>
              <a:t>represented by An-</a:t>
            </a:r>
            <a:r>
              <a:rPr lang="en-US" dirty="0" err="1"/>
              <a:t>Najah</a:t>
            </a:r>
            <a:r>
              <a:rPr lang="en-US" dirty="0"/>
              <a:t> University employees. The study tool (the questionnaire) was arrived at by presenting it to a group of experts and specialists in the field of sustainability and statistical analysis</a:t>
            </a:r>
            <a:endParaRPr lang="aa-ET" dirty="0"/>
          </a:p>
        </p:txBody>
      </p:sp>
    </p:spTree>
    <p:extLst>
      <p:ext uri="{BB962C8B-B14F-4D97-AF65-F5344CB8AC3E}">
        <p14:creationId xmlns:p14="http://schemas.microsoft.com/office/powerpoint/2010/main" val="1539079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3421" y="193804"/>
            <a:ext cx="8911687" cy="1280890"/>
          </a:xfrm>
        </p:spPr>
        <p:txBody>
          <a:bodyPr/>
          <a:lstStyle/>
          <a:p>
            <a:r>
              <a:rPr lang="en-GB" dirty="0"/>
              <a:t>The questionnaire </a:t>
            </a:r>
            <a:r>
              <a:rPr lang="en-GB" dirty="0" smtClean="0"/>
              <a:t>included:</a:t>
            </a:r>
            <a:endParaRPr lang="ar-SA" dirty="0"/>
          </a:p>
        </p:txBody>
      </p:sp>
      <p:sp>
        <p:nvSpPr>
          <p:cNvPr id="3" name="Content Placeholder 2"/>
          <p:cNvSpPr>
            <a:spLocks noGrp="1"/>
          </p:cNvSpPr>
          <p:nvPr>
            <p:ph idx="1"/>
          </p:nvPr>
        </p:nvSpPr>
        <p:spPr>
          <a:xfrm>
            <a:off x="2433918" y="990598"/>
            <a:ext cx="9070694" cy="5732931"/>
          </a:xfrm>
        </p:spPr>
        <p:txBody>
          <a:bodyPr>
            <a:normAutofit lnSpcReduction="10000"/>
          </a:bodyPr>
          <a:lstStyle/>
          <a:p>
            <a:pPr marL="0" indent="0" algn="l">
              <a:buNone/>
            </a:pPr>
            <a:r>
              <a:rPr lang="en-US" b="1" dirty="0"/>
              <a:t>-</a:t>
            </a:r>
            <a:r>
              <a:rPr lang="en-US" dirty="0"/>
              <a:t>detailed information about the </a:t>
            </a:r>
            <a:r>
              <a:rPr lang="en-US" dirty="0" smtClean="0"/>
              <a:t> </a:t>
            </a:r>
            <a:r>
              <a:rPr lang="en-US" dirty="0"/>
              <a:t>(employees) at An-</a:t>
            </a:r>
            <a:r>
              <a:rPr lang="en-US" dirty="0" err="1"/>
              <a:t>Najah</a:t>
            </a:r>
            <a:r>
              <a:rPr lang="en-US" dirty="0"/>
              <a:t> National </a:t>
            </a:r>
            <a:r>
              <a:rPr lang="en-US" dirty="0" smtClean="0"/>
              <a:t>University</a:t>
            </a:r>
          </a:p>
          <a:p>
            <a:pPr marL="0" indent="0" algn="l">
              <a:buNone/>
            </a:pPr>
            <a:r>
              <a:rPr lang="en-US" dirty="0"/>
              <a:t>-Key information on sustainability at the </a:t>
            </a:r>
            <a:r>
              <a:rPr lang="en-US" dirty="0" smtClean="0"/>
              <a:t>university</a:t>
            </a:r>
            <a:endParaRPr lang="ar-SA" dirty="0" smtClean="0"/>
          </a:p>
          <a:p>
            <a:pPr marL="0" indent="0" algn="l">
              <a:buNone/>
            </a:pPr>
            <a:r>
              <a:rPr lang="ar-SA" dirty="0" smtClean="0"/>
              <a:t> </a:t>
            </a:r>
            <a:r>
              <a:rPr lang="en-US" b="1" dirty="0" smtClean="0"/>
              <a:t>- </a:t>
            </a:r>
            <a:r>
              <a:rPr lang="en-US" dirty="0" smtClean="0"/>
              <a:t>The </a:t>
            </a:r>
            <a:r>
              <a:rPr lang="en-US" dirty="0"/>
              <a:t>reality of the role of Palestinian university administrations in the transformation towards transformation of </a:t>
            </a:r>
            <a:r>
              <a:rPr lang="en-US" dirty="0" smtClean="0"/>
              <a:t>sustainability</a:t>
            </a:r>
            <a:endParaRPr lang="ar-SA" dirty="0"/>
          </a:p>
          <a:p>
            <a:pPr algn="l">
              <a:buFontTx/>
              <a:buChar char="-"/>
            </a:pPr>
            <a:r>
              <a:rPr lang="en-US" dirty="0" smtClean="0"/>
              <a:t>Challenges </a:t>
            </a:r>
            <a:r>
              <a:rPr lang="en-US" dirty="0"/>
              <a:t>facing Palestinian university administrations in shifting towards </a:t>
            </a:r>
            <a:r>
              <a:rPr lang="en-US" dirty="0" smtClean="0"/>
              <a:t>sustainability</a:t>
            </a:r>
          </a:p>
          <a:p>
            <a:pPr algn="l">
              <a:buFontTx/>
              <a:buChar char="-"/>
            </a:pPr>
            <a:r>
              <a:rPr lang="en-US" b="1" dirty="0" smtClean="0"/>
              <a:t>-</a:t>
            </a:r>
            <a:r>
              <a:rPr lang="en-US" dirty="0" smtClean="0"/>
              <a:t>The </a:t>
            </a:r>
            <a:r>
              <a:rPr lang="en-US" dirty="0"/>
              <a:t>administrative, organizational and development requirements necessary to activate the role of university departments in the transformation of Palestinian universities towards </a:t>
            </a:r>
            <a:r>
              <a:rPr lang="en-US" dirty="0" smtClean="0"/>
              <a:t>sustainability</a:t>
            </a:r>
          </a:p>
          <a:p>
            <a:pPr algn="l">
              <a:buFontTx/>
              <a:buChar char="-"/>
            </a:pPr>
            <a:r>
              <a:rPr lang="en-US" b="1" dirty="0"/>
              <a:t>-</a:t>
            </a:r>
            <a:r>
              <a:rPr lang="en-US" dirty="0"/>
              <a:t>The role of Palestinian university administrations in shifting towards sustainability / academic </a:t>
            </a:r>
            <a:r>
              <a:rPr lang="en-US" dirty="0" smtClean="0"/>
              <a:t>field</a:t>
            </a:r>
          </a:p>
          <a:p>
            <a:pPr algn="l">
              <a:buFontTx/>
              <a:buChar char="-"/>
            </a:pPr>
            <a:r>
              <a:rPr lang="en-US" b="1" dirty="0" smtClean="0"/>
              <a:t>-</a:t>
            </a:r>
            <a:r>
              <a:rPr lang="en-US" dirty="0" smtClean="0"/>
              <a:t> The </a:t>
            </a:r>
            <a:r>
              <a:rPr lang="en-US" dirty="0"/>
              <a:t>role of university departments in shifting towards sustainability / research </a:t>
            </a:r>
            <a:r>
              <a:rPr lang="en-US" dirty="0" smtClean="0"/>
              <a:t>field</a:t>
            </a:r>
          </a:p>
          <a:p>
            <a:pPr algn="l">
              <a:buFontTx/>
              <a:buChar char="-"/>
            </a:pPr>
            <a:r>
              <a:rPr lang="en-US" b="1" dirty="0" smtClean="0"/>
              <a:t>-</a:t>
            </a:r>
            <a:r>
              <a:rPr lang="en-US" dirty="0" smtClean="0"/>
              <a:t>The </a:t>
            </a:r>
            <a:r>
              <a:rPr lang="en-US" dirty="0"/>
              <a:t>role of Palestinian university administrations in shifting towards sustainability / the social field </a:t>
            </a:r>
            <a:endParaRPr lang="en-US" dirty="0" smtClean="0"/>
          </a:p>
          <a:p>
            <a:pPr algn="l">
              <a:buFontTx/>
              <a:buChar char="-"/>
            </a:pPr>
            <a:r>
              <a:rPr lang="en-US" b="1" dirty="0" smtClean="0"/>
              <a:t>-</a:t>
            </a:r>
            <a:r>
              <a:rPr lang="en-US" dirty="0" smtClean="0"/>
              <a:t>The </a:t>
            </a:r>
            <a:r>
              <a:rPr lang="en-US" dirty="0"/>
              <a:t>role of Palestinian university administrations in shifting towards sustainability / economic field</a:t>
            </a:r>
            <a:endParaRPr lang="ar-SA" dirty="0"/>
          </a:p>
        </p:txBody>
      </p:sp>
    </p:spTree>
    <p:extLst>
      <p:ext uri="{BB962C8B-B14F-4D97-AF65-F5344CB8AC3E}">
        <p14:creationId xmlns:p14="http://schemas.microsoft.com/office/powerpoint/2010/main" val="2369637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890" y="180357"/>
            <a:ext cx="8911687" cy="1280890"/>
          </a:xfrm>
        </p:spPr>
        <p:txBody>
          <a:bodyPr/>
          <a:lstStyle/>
          <a:p>
            <a:r>
              <a:rPr lang="en-GB" dirty="0"/>
              <a:t>Results of demographic variables</a:t>
            </a:r>
            <a:endParaRPr lang="ar-SA" dirty="0"/>
          </a:p>
        </p:txBody>
      </p:sp>
      <p:pic>
        <p:nvPicPr>
          <p:cNvPr id="11" name="Picture 10"/>
          <p:cNvPicPr>
            <a:picLocks noChangeAspect="1"/>
          </p:cNvPicPr>
          <p:nvPr/>
        </p:nvPicPr>
        <p:blipFill>
          <a:blip r:embed="rId2"/>
          <a:stretch>
            <a:fillRect/>
          </a:stretch>
        </p:blipFill>
        <p:spPr>
          <a:xfrm>
            <a:off x="1879500" y="3906878"/>
            <a:ext cx="4584589" cy="2755631"/>
          </a:xfrm>
          <a:prstGeom prst="rect">
            <a:avLst/>
          </a:prstGeom>
        </p:spPr>
      </p:pic>
      <p:pic>
        <p:nvPicPr>
          <p:cNvPr id="13" name="Picture 12"/>
          <p:cNvPicPr>
            <a:picLocks noChangeAspect="1"/>
          </p:cNvPicPr>
          <p:nvPr/>
        </p:nvPicPr>
        <p:blipFill>
          <a:blip r:embed="rId3"/>
          <a:stretch>
            <a:fillRect/>
          </a:stretch>
        </p:blipFill>
        <p:spPr>
          <a:xfrm>
            <a:off x="1863543" y="933054"/>
            <a:ext cx="4584589" cy="2755631"/>
          </a:xfrm>
          <a:prstGeom prst="rect">
            <a:avLst/>
          </a:prstGeom>
        </p:spPr>
      </p:pic>
      <p:pic>
        <p:nvPicPr>
          <p:cNvPr id="14" name="Picture 13"/>
          <p:cNvPicPr>
            <a:picLocks noChangeAspect="1"/>
          </p:cNvPicPr>
          <p:nvPr/>
        </p:nvPicPr>
        <p:blipFill>
          <a:blip r:embed="rId4"/>
          <a:stretch>
            <a:fillRect/>
          </a:stretch>
        </p:blipFill>
        <p:spPr>
          <a:xfrm>
            <a:off x="7316282" y="933054"/>
            <a:ext cx="4584589" cy="2755631"/>
          </a:xfrm>
          <a:prstGeom prst="rect">
            <a:avLst/>
          </a:prstGeom>
        </p:spPr>
      </p:pic>
      <p:pic>
        <p:nvPicPr>
          <p:cNvPr id="15" name="Picture 14"/>
          <p:cNvPicPr>
            <a:picLocks noChangeAspect="1"/>
          </p:cNvPicPr>
          <p:nvPr/>
        </p:nvPicPr>
        <p:blipFill>
          <a:blip r:embed="rId5"/>
          <a:stretch>
            <a:fillRect/>
          </a:stretch>
        </p:blipFill>
        <p:spPr>
          <a:xfrm>
            <a:off x="7316281" y="3906878"/>
            <a:ext cx="4584589" cy="2755631"/>
          </a:xfrm>
          <a:prstGeom prst="rect">
            <a:avLst/>
          </a:prstGeom>
        </p:spPr>
      </p:pic>
    </p:spTree>
    <p:extLst>
      <p:ext uri="{BB962C8B-B14F-4D97-AF65-F5344CB8AC3E}">
        <p14:creationId xmlns:p14="http://schemas.microsoft.com/office/powerpoint/2010/main" val="54307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6412" y="201706"/>
            <a:ext cx="9977715" cy="7032811"/>
          </a:xfrm>
        </p:spPr>
        <p:txBody>
          <a:bodyPr>
            <a:normAutofit/>
          </a:bodyPr>
          <a:lstStyle/>
          <a:p>
            <a:pPr marL="0" indent="0" algn="l">
              <a:buNone/>
            </a:pPr>
            <a:r>
              <a:rPr lang="en-US" sz="3600" dirty="0"/>
              <a:t>Comment on the </a:t>
            </a:r>
            <a:r>
              <a:rPr lang="en-US" sz="3600" dirty="0" smtClean="0"/>
              <a:t>results</a:t>
            </a:r>
          </a:p>
          <a:p>
            <a:pPr marL="0" indent="0" algn="l">
              <a:buNone/>
            </a:pPr>
            <a:r>
              <a:rPr lang="en-US" sz="2400" b="1" dirty="0" smtClean="0"/>
              <a:t>-</a:t>
            </a:r>
            <a:r>
              <a:rPr lang="en-US" dirty="0" smtClean="0"/>
              <a:t>As </a:t>
            </a:r>
            <a:r>
              <a:rPr lang="en-US" dirty="0"/>
              <a:t>for the main information about the university’s administration, it was found that there is a clear chain for the shift towards sustainability. There is a special department responsible for the aspects of sustainability</a:t>
            </a:r>
            <a:r>
              <a:rPr lang="en-US" dirty="0" smtClean="0"/>
              <a:t>.</a:t>
            </a:r>
            <a:endParaRPr lang="ar-SA" dirty="0" smtClean="0"/>
          </a:p>
          <a:p>
            <a:pPr marL="0" indent="0" algn="l">
              <a:buNone/>
            </a:pPr>
            <a:r>
              <a:rPr lang="en-US" sz="2400" b="1" dirty="0" smtClean="0"/>
              <a:t>-</a:t>
            </a:r>
            <a:r>
              <a:rPr lang="en-US" dirty="0" smtClean="0"/>
              <a:t>With </a:t>
            </a:r>
            <a:r>
              <a:rPr lang="en-US" dirty="0"/>
              <a:t>regard to the first part of the questionnaire, it was found that there is a big role for the university in shifting towards sustainability in all the questions that were asked, except for not observing the application of green building </a:t>
            </a:r>
            <a:r>
              <a:rPr lang="en-US" dirty="0" smtClean="0"/>
              <a:t>codes </a:t>
            </a:r>
            <a:r>
              <a:rPr lang="en-US" dirty="0"/>
              <a:t>and the level of significance ≤0.05 as the correlation values ranged between (0.585 - 0.838</a:t>
            </a:r>
            <a:r>
              <a:rPr lang="en-US" dirty="0" smtClean="0"/>
              <a:t>)</a:t>
            </a:r>
            <a:endParaRPr lang="ar-SA" dirty="0" smtClean="0"/>
          </a:p>
          <a:p>
            <a:pPr marL="0" indent="0" algn="l">
              <a:buNone/>
            </a:pPr>
            <a:r>
              <a:rPr lang="en-US" sz="2400" b="1" dirty="0" smtClean="0"/>
              <a:t>-</a:t>
            </a:r>
            <a:r>
              <a:rPr lang="en-US" dirty="0" smtClean="0"/>
              <a:t>As </a:t>
            </a:r>
            <a:r>
              <a:rPr lang="en-US" dirty="0"/>
              <a:t>for the challenges facing the university, it was represented </a:t>
            </a:r>
            <a:r>
              <a:rPr lang="en-US" dirty="0" smtClean="0"/>
              <a:t>in Lack </a:t>
            </a:r>
            <a:r>
              <a:rPr lang="en-US" dirty="0"/>
              <a:t>of human competencies capable of leading the university's transformation towards </a:t>
            </a:r>
            <a:r>
              <a:rPr lang="en-US" dirty="0" smtClean="0"/>
              <a:t>sustainability and lack </a:t>
            </a:r>
            <a:r>
              <a:rPr lang="en-US" dirty="0"/>
              <a:t>of interest thanks to the competitive advantages that distinguish it from other universities , and the level of significance ≤0.05 as the correlation values ranged between (0.547 - 0.855</a:t>
            </a:r>
            <a:r>
              <a:rPr lang="en-US" dirty="0" smtClean="0"/>
              <a:t>)</a:t>
            </a:r>
          </a:p>
          <a:p>
            <a:pPr marL="0" indent="0" algn="l">
              <a:buNone/>
            </a:pPr>
            <a:r>
              <a:rPr lang="en-US" sz="2400" b="1" dirty="0"/>
              <a:t>-</a:t>
            </a:r>
            <a:r>
              <a:rPr lang="en-US" dirty="0" smtClean="0"/>
              <a:t>Regarding the administrative</a:t>
            </a:r>
            <a:r>
              <a:rPr lang="en-US" dirty="0"/>
              <a:t>, organizational and development requirements necessary to activate the role of university departments in the transformation of Palestinian universities towards </a:t>
            </a:r>
            <a:r>
              <a:rPr lang="en-US" dirty="0" smtClean="0"/>
              <a:t>sustainability It </a:t>
            </a:r>
            <a:r>
              <a:rPr lang="en-US" dirty="0"/>
              <a:t>was great and strongly agreed to fulfill all </a:t>
            </a:r>
            <a:r>
              <a:rPr lang="en-US" dirty="0" smtClean="0"/>
              <a:t>requirements and </a:t>
            </a:r>
            <a:r>
              <a:rPr lang="en-US" dirty="0"/>
              <a:t>the level of significance ≤0.05 as the correlation values ranged between(0.622 - 0.890) </a:t>
            </a:r>
            <a:endParaRPr lang="en-US" dirty="0" smtClean="0"/>
          </a:p>
        </p:txBody>
      </p:sp>
    </p:spTree>
    <p:extLst>
      <p:ext uri="{BB962C8B-B14F-4D97-AF65-F5344CB8AC3E}">
        <p14:creationId xmlns:p14="http://schemas.microsoft.com/office/powerpoint/2010/main" val="3117810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7576" y="251012"/>
            <a:ext cx="8915400" cy="6459070"/>
          </a:xfrm>
        </p:spPr>
        <p:txBody>
          <a:bodyPr/>
          <a:lstStyle/>
          <a:p>
            <a:pPr marL="0" indent="0" algn="l">
              <a:buNone/>
            </a:pPr>
            <a:r>
              <a:rPr lang="en-US" sz="2400" b="1" dirty="0" smtClean="0"/>
              <a:t>-</a:t>
            </a:r>
            <a:r>
              <a:rPr lang="en-US" dirty="0" smtClean="0"/>
              <a:t>Regarding </a:t>
            </a:r>
            <a:r>
              <a:rPr lang="en-US" dirty="0"/>
              <a:t>the administrative requirements necessary to activate It was great and strongly agreed to fulfill all requirements as for the proposed perception of the university’s role in integrating sustainability with education and research, there was approval from university employees on all methods of implementing sustainability and the level of significance ≤0.05 as the correlation values ranged </a:t>
            </a:r>
            <a:r>
              <a:rPr lang="en-US" dirty="0" smtClean="0"/>
              <a:t>between (</a:t>
            </a:r>
            <a:r>
              <a:rPr lang="en-US" dirty="0"/>
              <a:t>0.725 - 0.823) </a:t>
            </a:r>
            <a:endParaRPr lang="ar-SA" dirty="0"/>
          </a:p>
          <a:p>
            <a:pPr marL="0" indent="0" algn="l">
              <a:buNone/>
            </a:pPr>
            <a:endParaRPr lang="ar-SA" dirty="0"/>
          </a:p>
          <a:p>
            <a:pPr marL="0" indent="0" algn="l">
              <a:buNone/>
            </a:pPr>
            <a:r>
              <a:rPr lang="en-US" sz="2400" b="1" dirty="0" smtClean="0"/>
              <a:t>-</a:t>
            </a:r>
            <a:r>
              <a:rPr lang="en-US" dirty="0" smtClean="0"/>
              <a:t>As </a:t>
            </a:r>
            <a:r>
              <a:rPr lang="en-US" dirty="0"/>
              <a:t>for the results from a social aspect of the university’s role, it had activities and a high </a:t>
            </a:r>
            <a:r>
              <a:rPr lang="en-US" dirty="0" smtClean="0"/>
              <a:t>impact and </a:t>
            </a:r>
            <a:r>
              <a:rPr lang="en-US" dirty="0"/>
              <a:t>the level of significance ≤0.05 as the correlation values ranged between(0.693 - 0.879</a:t>
            </a:r>
            <a:r>
              <a:rPr lang="en-US" dirty="0" smtClean="0"/>
              <a:t>)</a:t>
            </a:r>
          </a:p>
          <a:p>
            <a:pPr marL="0" indent="0" algn="l">
              <a:buNone/>
            </a:pPr>
            <a:endParaRPr lang="en-US" dirty="0"/>
          </a:p>
          <a:p>
            <a:pPr marL="0" indent="0" algn="l">
              <a:buNone/>
            </a:pPr>
            <a:r>
              <a:rPr lang="en-US" sz="2400" b="1" dirty="0"/>
              <a:t> </a:t>
            </a:r>
            <a:r>
              <a:rPr lang="en-US" sz="2400" b="1" dirty="0" smtClean="0"/>
              <a:t>-</a:t>
            </a:r>
            <a:r>
              <a:rPr lang="en-US" dirty="0" smtClean="0"/>
              <a:t>As </a:t>
            </a:r>
            <a:r>
              <a:rPr lang="en-US" dirty="0"/>
              <a:t>for the university’s role in economic terms, there is encouragement and support for students in entrepreneurial and youth projects and the level of significance ≤0.05 as the correlation values ranged between(0.509 - 0.914)</a:t>
            </a:r>
            <a:endParaRPr lang="ar-SA" dirty="0"/>
          </a:p>
        </p:txBody>
      </p:sp>
    </p:spTree>
    <p:extLst>
      <p:ext uri="{BB962C8B-B14F-4D97-AF65-F5344CB8AC3E}">
        <p14:creationId xmlns:p14="http://schemas.microsoft.com/office/powerpoint/2010/main" val="386796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220698"/>
            <a:ext cx="8911687" cy="1280890"/>
          </a:xfrm>
        </p:spPr>
        <p:txBody>
          <a:bodyPr/>
          <a:lstStyle/>
          <a:p>
            <a:r>
              <a:rPr lang="en-GB" dirty="0"/>
              <a:t>Recommendations</a:t>
            </a:r>
            <a:endParaRPr lang="ar-SA" dirty="0"/>
          </a:p>
        </p:txBody>
      </p:sp>
      <p:sp>
        <p:nvSpPr>
          <p:cNvPr id="3" name="Content Placeholder 2"/>
          <p:cNvSpPr>
            <a:spLocks noGrp="1"/>
          </p:cNvSpPr>
          <p:nvPr>
            <p:ph idx="1"/>
          </p:nvPr>
        </p:nvSpPr>
        <p:spPr>
          <a:xfrm>
            <a:off x="2589212" y="1151964"/>
            <a:ext cx="8915400" cy="5706036"/>
          </a:xfrm>
        </p:spPr>
        <p:txBody>
          <a:bodyPr>
            <a:normAutofit fontScale="85000" lnSpcReduction="20000"/>
          </a:bodyPr>
          <a:lstStyle/>
          <a:p>
            <a:pPr marL="0" indent="0" algn="l">
              <a:buNone/>
            </a:pPr>
            <a:r>
              <a:rPr lang="en-US" dirty="0"/>
              <a:t>	</a:t>
            </a:r>
            <a:r>
              <a:rPr lang="en-US" sz="2100" dirty="0" smtClean="0"/>
              <a:t>1-Studying </a:t>
            </a:r>
            <a:r>
              <a:rPr lang="en-US" sz="2100" dirty="0"/>
              <a:t>the role of university departments in shifting towards sustainability in the rest of the sustainability pillars not covered in this study; Such as: financial sustainability, human sustainability, and industrial sustainability</a:t>
            </a:r>
          </a:p>
          <a:p>
            <a:pPr marL="0" indent="0" algn="l">
              <a:buNone/>
            </a:pPr>
            <a:r>
              <a:rPr lang="en-US" sz="2100" dirty="0"/>
              <a:t>	</a:t>
            </a:r>
            <a:r>
              <a:rPr lang="en-US" sz="2100" dirty="0" smtClean="0"/>
              <a:t>2-Building </a:t>
            </a:r>
            <a:r>
              <a:rPr lang="en-US" sz="2100" dirty="0"/>
              <a:t>a proposed strategy for the transformation of Palestinian university administrations towards sustainability in light of the American and Canadian experience</a:t>
            </a:r>
          </a:p>
          <a:p>
            <a:pPr marL="0" indent="0" algn="l">
              <a:buNone/>
            </a:pPr>
            <a:r>
              <a:rPr lang="en-US" sz="2100" dirty="0"/>
              <a:t>	</a:t>
            </a:r>
            <a:r>
              <a:rPr lang="en-US" sz="2100" dirty="0" smtClean="0"/>
              <a:t>3-The </a:t>
            </a:r>
            <a:r>
              <a:rPr lang="en-US" sz="2100" dirty="0"/>
              <a:t>application of this study to the general education stages; Through studying the role of education departments in shifting public education towards sustainability.</a:t>
            </a:r>
          </a:p>
          <a:p>
            <a:pPr marL="0" indent="0" algn="l">
              <a:buNone/>
            </a:pPr>
            <a:r>
              <a:rPr lang="en-US" sz="2100" dirty="0"/>
              <a:t>	</a:t>
            </a:r>
            <a:r>
              <a:rPr lang="en-US" sz="2100" dirty="0" smtClean="0"/>
              <a:t>4-Study </a:t>
            </a:r>
            <a:r>
              <a:rPr lang="en-US" sz="2100" dirty="0"/>
              <a:t>the challenges facing university departments in participating and benefiting from the global systems and indicators specialized in the money of universities' transition towards sustainability, such as the sustainability tracking, assessment and classification system (STARS) and the University Sustainability Rating Index (UI Green Metric</a:t>
            </a:r>
            <a:r>
              <a:rPr lang="en-US" sz="2100" dirty="0" smtClean="0"/>
              <a:t>)</a:t>
            </a:r>
          </a:p>
          <a:p>
            <a:pPr marL="0" indent="0" algn="l">
              <a:buNone/>
            </a:pPr>
            <a:r>
              <a:rPr lang="en-US" sz="2100" dirty="0"/>
              <a:t>5- Training human resources that are able to turn the university towards </a:t>
            </a:r>
            <a:r>
              <a:rPr lang="en-US" sz="2100" dirty="0" smtClean="0"/>
              <a:t>sustainability</a:t>
            </a:r>
            <a:endParaRPr lang="ar-SA" sz="2100" dirty="0" smtClean="0"/>
          </a:p>
          <a:p>
            <a:pPr marL="0" indent="0" algn="l">
              <a:buNone/>
            </a:pPr>
            <a:r>
              <a:rPr lang="en-GB" sz="2100" dirty="0" smtClean="0"/>
              <a:t>6-</a:t>
            </a:r>
            <a:r>
              <a:rPr lang="en-US" sz="2100" dirty="0"/>
              <a:t>Green Building System is more applied in university buildings and facilities</a:t>
            </a:r>
            <a:endParaRPr lang="ar-SA" sz="2100" dirty="0" smtClean="0"/>
          </a:p>
          <a:p>
            <a:pPr marL="0" indent="0" algn="l">
              <a:buNone/>
            </a:pPr>
            <a:endParaRPr lang="en-US" sz="2100" dirty="0"/>
          </a:p>
          <a:p>
            <a:pPr marL="0" indent="0" algn="l">
              <a:buNone/>
            </a:pPr>
            <a:r>
              <a:rPr lang="en-US" dirty="0"/>
              <a:t>	</a:t>
            </a:r>
          </a:p>
        </p:txBody>
      </p:sp>
    </p:spTree>
    <p:extLst>
      <p:ext uri="{BB962C8B-B14F-4D97-AF65-F5344CB8AC3E}">
        <p14:creationId xmlns:p14="http://schemas.microsoft.com/office/powerpoint/2010/main" val="3516848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FD24B5-C68B-45CD-877A-AF5889B29CEA}"/>
              </a:ext>
            </a:extLst>
          </p:cNvPr>
          <p:cNvSpPr>
            <a:spLocks noGrp="1"/>
          </p:cNvSpPr>
          <p:nvPr>
            <p:ph type="title"/>
          </p:nvPr>
        </p:nvSpPr>
        <p:spPr>
          <a:xfrm>
            <a:off x="2819839" y="624110"/>
            <a:ext cx="8911687" cy="1280890"/>
          </a:xfrm>
        </p:spPr>
        <p:txBody>
          <a:bodyPr/>
          <a:lstStyle/>
          <a:p>
            <a:r>
              <a:rPr lang="en-US" dirty="0"/>
              <a:t>CONTENTS:</a:t>
            </a:r>
            <a:endParaRPr lang="aa-ET" dirty="0"/>
          </a:p>
        </p:txBody>
      </p:sp>
      <p:sp>
        <p:nvSpPr>
          <p:cNvPr id="3" name="Content Placeholder 2">
            <a:extLst>
              <a:ext uri="{FF2B5EF4-FFF2-40B4-BE49-F238E27FC236}">
                <a16:creationId xmlns:a16="http://schemas.microsoft.com/office/drawing/2014/main" xmlns="" id="{52C1A1D3-9BC2-4999-B2E0-BF9DDFCE9ED2}"/>
              </a:ext>
            </a:extLst>
          </p:cNvPr>
          <p:cNvSpPr>
            <a:spLocks noGrp="1"/>
          </p:cNvSpPr>
          <p:nvPr>
            <p:ph idx="1"/>
          </p:nvPr>
        </p:nvSpPr>
        <p:spPr>
          <a:xfrm>
            <a:off x="2819839" y="1509490"/>
            <a:ext cx="8915400" cy="4724400"/>
          </a:xfrm>
        </p:spPr>
        <p:txBody>
          <a:bodyPr>
            <a:normAutofit/>
          </a:bodyPr>
          <a:lstStyle/>
          <a:p>
            <a:pPr marL="0" indent="0" algn="l">
              <a:buNone/>
            </a:pPr>
            <a:r>
              <a:rPr lang="en-US" b="1" dirty="0"/>
              <a:t>- Introduction</a:t>
            </a:r>
            <a:endParaRPr lang="ar-SA" b="1" dirty="0"/>
          </a:p>
          <a:p>
            <a:pPr marL="0" indent="0" algn="l">
              <a:buNone/>
            </a:pPr>
            <a:r>
              <a:rPr lang="en-US" b="1" dirty="0"/>
              <a:t>- The Study Problem</a:t>
            </a:r>
            <a:endParaRPr lang="ar-SA" b="1" dirty="0"/>
          </a:p>
          <a:p>
            <a:pPr marL="0" indent="0" algn="l">
              <a:buNone/>
            </a:pPr>
            <a:r>
              <a:rPr lang="en-US" b="1" dirty="0"/>
              <a:t>- The concept of Sustainable University</a:t>
            </a:r>
            <a:endParaRPr lang="ar-SA" b="1" dirty="0"/>
          </a:p>
          <a:p>
            <a:pPr marL="0" indent="0" algn="l">
              <a:buNone/>
            </a:pPr>
            <a:r>
              <a:rPr lang="en-US" b="1" dirty="0"/>
              <a:t>- pillars of sustainability</a:t>
            </a:r>
            <a:endParaRPr lang="ar-SA" b="1" dirty="0"/>
          </a:p>
          <a:p>
            <a:pPr marL="0" indent="0" algn="l">
              <a:buNone/>
            </a:pPr>
            <a:r>
              <a:rPr lang="en-US" b="1" dirty="0"/>
              <a:t>- The importance of Sustainable University</a:t>
            </a:r>
            <a:endParaRPr lang="ar-SA" b="1" dirty="0"/>
          </a:p>
          <a:p>
            <a:pPr marL="0" indent="0" algn="l">
              <a:buNone/>
            </a:pPr>
            <a:r>
              <a:rPr lang="ar-SA" b="1" dirty="0"/>
              <a:t> </a:t>
            </a:r>
            <a:r>
              <a:rPr lang="en-US" b="1" dirty="0"/>
              <a:t>- Characteristics of Sustainability in Universities</a:t>
            </a:r>
          </a:p>
          <a:p>
            <a:pPr marL="0" indent="0" algn="l">
              <a:buNone/>
            </a:pPr>
            <a:r>
              <a:rPr lang="en-US" b="1" dirty="0"/>
              <a:t>- Indicators of Sustainable University</a:t>
            </a:r>
          </a:p>
          <a:p>
            <a:pPr marL="0" indent="0" algn="l">
              <a:buNone/>
            </a:pPr>
            <a:r>
              <a:rPr lang="en-US" b="1" dirty="0"/>
              <a:t>- Methodology</a:t>
            </a:r>
          </a:p>
          <a:p>
            <a:pPr marL="0" indent="0" algn="l">
              <a:buNone/>
            </a:pPr>
            <a:r>
              <a:rPr lang="en-US" b="1" dirty="0"/>
              <a:t>- Assessment Tool</a:t>
            </a:r>
          </a:p>
          <a:p>
            <a:pPr marL="0" indent="0" algn="l">
              <a:buNone/>
            </a:pPr>
            <a:r>
              <a:rPr lang="en-US" b="1" dirty="0"/>
              <a:t>- Data Analysis and Results</a:t>
            </a:r>
          </a:p>
          <a:p>
            <a:pPr marL="0" indent="0" algn="l">
              <a:buNone/>
            </a:pPr>
            <a:r>
              <a:rPr lang="en-US" b="1" dirty="0"/>
              <a:t>- Conclusion and Recommendation</a:t>
            </a:r>
            <a:endParaRPr lang="ar-SA" b="1" dirty="0"/>
          </a:p>
          <a:p>
            <a:pPr marL="0" indent="0" algn="l">
              <a:buNone/>
            </a:pPr>
            <a:endParaRPr lang="en-US" b="1" dirty="0"/>
          </a:p>
          <a:p>
            <a:pPr marL="0" indent="0" algn="l">
              <a:buNone/>
            </a:pPr>
            <a:endParaRPr lang="en-US" b="1" dirty="0"/>
          </a:p>
          <a:p>
            <a:pPr marL="0" indent="0" algn="l">
              <a:buNone/>
            </a:pPr>
            <a:endParaRPr lang="en-US" dirty="0"/>
          </a:p>
          <a:p>
            <a:pPr algn="l"/>
            <a:endParaRPr lang="aa-ET" dirty="0"/>
          </a:p>
        </p:txBody>
      </p:sp>
    </p:spTree>
    <p:extLst>
      <p:ext uri="{BB962C8B-B14F-4D97-AF65-F5344CB8AC3E}">
        <p14:creationId xmlns:p14="http://schemas.microsoft.com/office/powerpoint/2010/main" val="3542197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FDB57F-382C-4AD3-91DE-00FB86DDE94F}"/>
              </a:ext>
            </a:extLst>
          </p:cNvPr>
          <p:cNvSpPr>
            <a:spLocks noGrp="1"/>
          </p:cNvSpPr>
          <p:nvPr>
            <p:ph type="title"/>
          </p:nvPr>
        </p:nvSpPr>
        <p:spPr/>
        <p:txBody>
          <a:bodyPr/>
          <a:lstStyle/>
          <a:p>
            <a:r>
              <a:rPr lang="en-US" dirty="0"/>
              <a:t>Introduction</a:t>
            </a:r>
            <a:br>
              <a:rPr lang="en-US" dirty="0"/>
            </a:br>
            <a:endParaRPr lang="aa-ET" dirty="0"/>
          </a:p>
        </p:txBody>
      </p:sp>
      <p:sp>
        <p:nvSpPr>
          <p:cNvPr id="3" name="Content Placeholder 2">
            <a:extLst>
              <a:ext uri="{FF2B5EF4-FFF2-40B4-BE49-F238E27FC236}">
                <a16:creationId xmlns:a16="http://schemas.microsoft.com/office/drawing/2014/main" xmlns="" id="{67415CC9-206F-4488-BBF7-B2452D21F249}"/>
              </a:ext>
            </a:extLst>
          </p:cNvPr>
          <p:cNvSpPr>
            <a:spLocks noGrp="1"/>
          </p:cNvSpPr>
          <p:nvPr>
            <p:ph idx="1"/>
          </p:nvPr>
        </p:nvSpPr>
        <p:spPr>
          <a:xfrm>
            <a:off x="2592924" y="1540189"/>
            <a:ext cx="8911687" cy="4560360"/>
          </a:xfrm>
        </p:spPr>
        <p:txBody>
          <a:bodyPr>
            <a:noAutofit/>
          </a:bodyPr>
          <a:lstStyle/>
          <a:p>
            <a:pPr marL="0" indent="0" algn="l">
              <a:buNone/>
            </a:pPr>
            <a:r>
              <a:rPr lang="en-US" sz="2000" dirty="0"/>
              <a:t>The term sustainability gained great global attention through the findings of the famous Brundtland report "Our Common Future" issued by the International Committee for Development and Environment WCED in 1987.</a:t>
            </a:r>
            <a:endParaRPr lang="ar-SA" sz="2000" dirty="0"/>
          </a:p>
          <a:p>
            <a:pPr marL="0" indent="0" algn="l">
              <a:buNone/>
            </a:pPr>
            <a:endParaRPr lang="ar-SA" sz="2000" dirty="0"/>
          </a:p>
          <a:p>
            <a:pPr marL="0" indent="0" algn="l">
              <a:buNone/>
            </a:pPr>
            <a:r>
              <a:rPr lang="en-US" sz="2000" b="1" dirty="0"/>
              <a:t>Brundtland definition incorporated two main issues:[6]</a:t>
            </a:r>
            <a:endParaRPr lang="en-US" sz="2000" dirty="0"/>
          </a:p>
          <a:p>
            <a:pPr marL="0" indent="0" algn="l">
              <a:buNone/>
            </a:pPr>
            <a:r>
              <a:rPr lang="en-US" sz="2000" dirty="0"/>
              <a:t>	The first issue: the need, especially the need to create situation to maintain a satisfactory standard of life for all people.</a:t>
            </a:r>
          </a:p>
          <a:p>
            <a:pPr marL="0" indent="0" algn="l">
              <a:buNone/>
            </a:pPr>
            <a:r>
              <a:rPr lang="en-US" sz="2000" dirty="0"/>
              <a:t>	The second issue: the maximum limits imposed by conditions according to the level of technology and social systems.</a:t>
            </a:r>
          </a:p>
          <a:p>
            <a:pPr marL="0" indent="0" algn="l">
              <a:buNone/>
            </a:pPr>
            <a:r>
              <a:rPr lang="en-US" sz="2000" dirty="0"/>
              <a:t>       Through these two issues, all forms of sustainability can be assessed, whether educational or social or economical.</a:t>
            </a:r>
          </a:p>
          <a:p>
            <a:pPr marL="0" indent="0" algn="l">
              <a:buNone/>
            </a:pPr>
            <a:endParaRPr lang="en-US" sz="2000" dirty="0"/>
          </a:p>
          <a:p>
            <a:pPr marL="0" indent="0" algn="l">
              <a:buNone/>
            </a:pPr>
            <a:endParaRPr lang="en-US" sz="2000" dirty="0"/>
          </a:p>
          <a:p>
            <a:pPr marL="0" indent="0" algn="l">
              <a:buNone/>
            </a:pPr>
            <a:endParaRPr lang="aa-ET" sz="2000" dirty="0"/>
          </a:p>
        </p:txBody>
      </p:sp>
    </p:spTree>
    <p:extLst>
      <p:ext uri="{BB962C8B-B14F-4D97-AF65-F5344CB8AC3E}">
        <p14:creationId xmlns:p14="http://schemas.microsoft.com/office/powerpoint/2010/main" val="1603189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FAB04E-D29E-442A-93C6-E4A42B374143}"/>
              </a:ext>
            </a:extLst>
          </p:cNvPr>
          <p:cNvSpPr>
            <a:spLocks noGrp="1"/>
          </p:cNvSpPr>
          <p:nvPr>
            <p:ph type="title"/>
          </p:nvPr>
        </p:nvSpPr>
        <p:spPr/>
        <p:txBody>
          <a:bodyPr/>
          <a:lstStyle/>
          <a:p>
            <a:r>
              <a:rPr lang="en-US" dirty="0"/>
              <a:t>The Study Problem</a:t>
            </a:r>
            <a:endParaRPr lang="aa-ET" dirty="0"/>
          </a:p>
        </p:txBody>
      </p:sp>
      <p:sp>
        <p:nvSpPr>
          <p:cNvPr id="3" name="Content Placeholder 2">
            <a:extLst>
              <a:ext uri="{FF2B5EF4-FFF2-40B4-BE49-F238E27FC236}">
                <a16:creationId xmlns:a16="http://schemas.microsoft.com/office/drawing/2014/main" xmlns="" id="{54712D75-DD28-4ED7-878A-697EC2578E69}"/>
              </a:ext>
            </a:extLst>
          </p:cNvPr>
          <p:cNvSpPr>
            <a:spLocks noGrp="1"/>
          </p:cNvSpPr>
          <p:nvPr>
            <p:ph idx="1"/>
          </p:nvPr>
        </p:nvSpPr>
        <p:spPr/>
        <p:txBody>
          <a:bodyPr/>
          <a:lstStyle/>
          <a:p>
            <a:pPr marL="0" indent="0" algn="l">
              <a:buNone/>
            </a:pPr>
            <a:r>
              <a:rPr lang="en-US" sz="2400" b="1" dirty="0"/>
              <a:t>The problem of the Study lies </a:t>
            </a:r>
            <a:r>
              <a:rPr lang="en-US" sz="2400" dirty="0"/>
              <a:t>in the absence of applying the concepts and applications of sustainability in planning and design university buildings in the West Bank, which adversely affects their environmental and economic efficiency and social.</a:t>
            </a:r>
            <a:endParaRPr lang="ar-SA" sz="2400" dirty="0"/>
          </a:p>
          <a:p>
            <a:pPr marL="0" indent="0" algn="l">
              <a:buNone/>
            </a:pPr>
            <a:endParaRPr lang="en-US" dirty="0"/>
          </a:p>
          <a:p>
            <a:pPr marL="0" indent="0" algn="l">
              <a:buNone/>
            </a:pPr>
            <a:endParaRPr lang="aa-ET" dirty="0"/>
          </a:p>
        </p:txBody>
      </p:sp>
    </p:spTree>
    <p:extLst>
      <p:ext uri="{BB962C8B-B14F-4D97-AF65-F5344CB8AC3E}">
        <p14:creationId xmlns:p14="http://schemas.microsoft.com/office/powerpoint/2010/main" val="298796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A41797-9874-4F6E-B206-F79210DEC4E5}"/>
              </a:ext>
            </a:extLst>
          </p:cNvPr>
          <p:cNvSpPr>
            <a:spLocks noGrp="1"/>
          </p:cNvSpPr>
          <p:nvPr>
            <p:ph type="title"/>
          </p:nvPr>
        </p:nvSpPr>
        <p:spPr/>
        <p:txBody>
          <a:bodyPr/>
          <a:lstStyle/>
          <a:p>
            <a:r>
              <a:rPr lang="en-US" dirty="0"/>
              <a:t>The concept of Sustainable University</a:t>
            </a:r>
            <a:endParaRPr lang="aa-ET" dirty="0"/>
          </a:p>
        </p:txBody>
      </p:sp>
      <p:sp>
        <p:nvSpPr>
          <p:cNvPr id="3" name="Content Placeholder 2">
            <a:extLst>
              <a:ext uri="{FF2B5EF4-FFF2-40B4-BE49-F238E27FC236}">
                <a16:creationId xmlns:a16="http://schemas.microsoft.com/office/drawing/2014/main" xmlns="" id="{9552D2DA-3C15-4AED-90E6-EFE4EDC96773}"/>
              </a:ext>
            </a:extLst>
          </p:cNvPr>
          <p:cNvSpPr>
            <a:spLocks noGrp="1"/>
          </p:cNvSpPr>
          <p:nvPr>
            <p:ph idx="1"/>
          </p:nvPr>
        </p:nvSpPr>
        <p:spPr/>
        <p:txBody>
          <a:bodyPr>
            <a:normAutofit/>
          </a:bodyPr>
          <a:lstStyle/>
          <a:p>
            <a:pPr marL="0" indent="0" algn="l">
              <a:buNone/>
            </a:pPr>
            <a:r>
              <a:rPr lang="en-US" sz="2000" dirty="0"/>
              <a:t>The term sustainable university is defined in this study:</a:t>
            </a:r>
          </a:p>
          <a:p>
            <a:pPr marL="0" indent="0" algn="l">
              <a:buNone/>
            </a:pPr>
            <a:r>
              <a:rPr lang="en-US" sz="2000" dirty="0"/>
              <a:t>  The University’s continuity, prosperity, flexibility, and ability to absorb challenges in the most effective and efficient way, while preserving its general structure, basic functions, operational capacity, readiness, and economic viability today and in the future, provided that the environment and natural resources are preserved, and not negatively affected</a:t>
            </a:r>
            <a:endParaRPr lang="aa-ET" sz="2000" dirty="0"/>
          </a:p>
        </p:txBody>
      </p:sp>
    </p:spTree>
    <p:extLst>
      <p:ext uri="{BB962C8B-B14F-4D97-AF65-F5344CB8AC3E}">
        <p14:creationId xmlns:p14="http://schemas.microsoft.com/office/powerpoint/2010/main" val="1613504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9B6D88-E83A-4870-9ECE-5FD73E83FBF7}"/>
              </a:ext>
            </a:extLst>
          </p:cNvPr>
          <p:cNvSpPr>
            <a:spLocks noGrp="1"/>
          </p:cNvSpPr>
          <p:nvPr>
            <p:ph type="title"/>
          </p:nvPr>
        </p:nvSpPr>
        <p:spPr>
          <a:xfrm>
            <a:off x="2947021" y="597606"/>
            <a:ext cx="8911687" cy="1280890"/>
          </a:xfrm>
        </p:spPr>
        <p:txBody>
          <a:bodyPr/>
          <a:lstStyle/>
          <a:p>
            <a:r>
              <a:rPr lang="en-US" dirty="0"/>
              <a:t>pillars of sustainability</a:t>
            </a:r>
            <a:endParaRPr lang="aa-ET" dirty="0"/>
          </a:p>
        </p:txBody>
      </p:sp>
      <p:sp>
        <p:nvSpPr>
          <p:cNvPr id="3" name="Content Placeholder 2">
            <a:extLst>
              <a:ext uri="{FF2B5EF4-FFF2-40B4-BE49-F238E27FC236}">
                <a16:creationId xmlns:a16="http://schemas.microsoft.com/office/drawing/2014/main" xmlns="" id="{CF20A0BD-A0FE-4658-888C-90C191A5823F}"/>
              </a:ext>
            </a:extLst>
          </p:cNvPr>
          <p:cNvSpPr>
            <a:spLocks noGrp="1"/>
          </p:cNvSpPr>
          <p:nvPr>
            <p:ph idx="1"/>
          </p:nvPr>
        </p:nvSpPr>
        <p:spPr>
          <a:xfrm>
            <a:off x="2947021" y="1630017"/>
            <a:ext cx="8915400" cy="4241449"/>
          </a:xfrm>
        </p:spPr>
        <p:txBody>
          <a:bodyPr>
            <a:normAutofit/>
          </a:bodyPr>
          <a:lstStyle/>
          <a:p>
            <a:pPr marL="0" indent="0" algn="l">
              <a:buNone/>
            </a:pPr>
            <a:r>
              <a:rPr lang="en-US" sz="2000" b="1" dirty="0"/>
              <a:t>- Academic sustainability</a:t>
            </a:r>
          </a:p>
          <a:p>
            <a:pPr marL="0" indent="0" algn="l">
              <a:buNone/>
            </a:pPr>
            <a:r>
              <a:rPr lang="en-US" sz="2000" b="1" dirty="0"/>
              <a:t>- Research sustainability</a:t>
            </a:r>
          </a:p>
          <a:p>
            <a:pPr marL="0" indent="0" algn="l">
              <a:buNone/>
            </a:pPr>
            <a:r>
              <a:rPr lang="en-US" sz="2000" b="1" dirty="0"/>
              <a:t>- Social sustainability</a:t>
            </a:r>
            <a:endParaRPr lang="ar-SA" sz="2000" b="1" dirty="0"/>
          </a:p>
          <a:p>
            <a:pPr marL="0" indent="0" algn="l">
              <a:buNone/>
            </a:pPr>
            <a:endParaRPr lang="aa-ET" sz="2000" dirty="0"/>
          </a:p>
        </p:txBody>
      </p:sp>
    </p:spTree>
    <p:extLst>
      <p:ext uri="{BB962C8B-B14F-4D97-AF65-F5344CB8AC3E}">
        <p14:creationId xmlns:p14="http://schemas.microsoft.com/office/powerpoint/2010/main" val="1037437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BCAECF-C0CD-4CC3-B79B-F53484F16A91}"/>
              </a:ext>
            </a:extLst>
          </p:cNvPr>
          <p:cNvSpPr>
            <a:spLocks noGrp="1"/>
          </p:cNvSpPr>
          <p:nvPr>
            <p:ph type="title"/>
          </p:nvPr>
        </p:nvSpPr>
        <p:spPr/>
        <p:txBody>
          <a:bodyPr>
            <a:normAutofit/>
          </a:bodyPr>
          <a:lstStyle/>
          <a:p>
            <a:r>
              <a:rPr lang="en-US" sz="2800" dirty="0"/>
              <a:t>Continue…</a:t>
            </a:r>
            <a:endParaRPr lang="aa-ET" sz="2800" dirty="0"/>
          </a:p>
        </p:txBody>
      </p:sp>
      <p:pic>
        <p:nvPicPr>
          <p:cNvPr id="4" name="Content Placeholder 3">
            <a:extLst>
              <a:ext uri="{FF2B5EF4-FFF2-40B4-BE49-F238E27FC236}">
                <a16:creationId xmlns:a16="http://schemas.microsoft.com/office/drawing/2014/main" xmlns="" id="{DF823024-0ED6-4ED0-AD35-CB1B1029DA98}"/>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81739" y="1630017"/>
            <a:ext cx="6076971" cy="4214191"/>
          </a:xfrm>
          <a:prstGeom prst="rect">
            <a:avLst/>
          </a:prstGeom>
        </p:spPr>
      </p:pic>
      <p:sp>
        <p:nvSpPr>
          <p:cNvPr id="5" name="Rectangle 4">
            <a:extLst>
              <a:ext uri="{FF2B5EF4-FFF2-40B4-BE49-F238E27FC236}">
                <a16:creationId xmlns:a16="http://schemas.microsoft.com/office/drawing/2014/main" xmlns="" id="{99A5EB04-51EF-48BA-A763-1925CFFF4F83}"/>
              </a:ext>
            </a:extLst>
          </p:cNvPr>
          <p:cNvSpPr/>
          <p:nvPr/>
        </p:nvSpPr>
        <p:spPr>
          <a:xfrm>
            <a:off x="4895358" y="6049224"/>
            <a:ext cx="2153410"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 Sustainability Pillars</a:t>
            </a:r>
            <a:endParaRPr lang="aa-ET" dirty="0"/>
          </a:p>
        </p:txBody>
      </p:sp>
    </p:spTree>
    <p:extLst>
      <p:ext uri="{BB962C8B-B14F-4D97-AF65-F5344CB8AC3E}">
        <p14:creationId xmlns:p14="http://schemas.microsoft.com/office/powerpoint/2010/main" val="3695449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B3A9B9-3BC3-49AA-BEC6-B5488723C98C}"/>
              </a:ext>
            </a:extLst>
          </p:cNvPr>
          <p:cNvSpPr>
            <a:spLocks noGrp="1"/>
          </p:cNvSpPr>
          <p:nvPr>
            <p:ph type="title"/>
          </p:nvPr>
        </p:nvSpPr>
        <p:spPr/>
        <p:txBody>
          <a:bodyPr/>
          <a:lstStyle/>
          <a:p>
            <a:r>
              <a:rPr lang="en-US" dirty="0"/>
              <a:t>The importance of Sustainable University</a:t>
            </a:r>
            <a:endParaRPr lang="aa-ET" dirty="0"/>
          </a:p>
        </p:txBody>
      </p:sp>
      <p:sp>
        <p:nvSpPr>
          <p:cNvPr id="3" name="Content Placeholder 2">
            <a:extLst>
              <a:ext uri="{FF2B5EF4-FFF2-40B4-BE49-F238E27FC236}">
                <a16:creationId xmlns:a16="http://schemas.microsoft.com/office/drawing/2014/main" xmlns="" id="{EBFF30D5-A13F-4F41-B932-A5C9D21CD04D}"/>
              </a:ext>
            </a:extLst>
          </p:cNvPr>
          <p:cNvSpPr>
            <a:spLocks noGrp="1"/>
          </p:cNvSpPr>
          <p:nvPr>
            <p:ph idx="1"/>
          </p:nvPr>
        </p:nvSpPr>
        <p:spPr>
          <a:xfrm>
            <a:off x="2385391" y="1905000"/>
            <a:ext cx="9119221" cy="4668078"/>
          </a:xfrm>
        </p:spPr>
        <p:txBody>
          <a:bodyPr>
            <a:normAutofit/>
          </a:bodyPr>
          <a:lstStyle/>
          <a:p>
            <a:pPr marL="0" indent="0" algn="l">
              <a:buNone/>
            </a:pPr>
            <a:r>
              <a:rPr lang="en-US" sz="2400" dirty="0"/>
              <a:t>Achieving sustainability in one of pillars of sustainability leads unbalance in the rest of the pillars of sustainability, so for sustainability to be achieved in its comprehensive concept it must be achieved sustainability in all pillars, and among the most important of these pillars is educational sustainability it has three branches: academic, research, and social. So education should be treated as a pillar essential and important for achieving a sustainable economy, weak or lack of education, or one of the pillars of sustainability the other; it will likely affect sustainability as a whole, just as achieving educational sustainability in its holistic concept, it will help build the rest of pillars and maintain it</a:t>
            </a:r>
            <a:endParaRPr lang="aa-ET" sz="2400" dirty="0"/>
          </a:p>
        </p:txBody>
      </p:sp>
    </p:spTree>
    <p:extLst>
      <p:ext uri="{BB962C8B-B14F-4D97-AF65-F5344CB8AC3E}">
        <p14:creationId xmlns:p14="http://schemas.microsoft.com/office/powerpoint/2010/main" val="1533801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68B6C4-0647-4825-84DB-F594CFD33FDA}"/>
              </a:ext>
            </a:extLst>
          </p:cNvPr>
          <p:cNvSpPr>
            <a:spLocks noGrp="1"/>
          </p:cNvSpPr>
          <p:nvPr>
            <p:ph type="title"/>
          </p:nvPr>
        </p:nvSpPr>
        <p:spPr/>
        <p:txBody>
          <a:bodyPr/>
          <a:lstStyle/>
          <a:p>
            <a:r>
              <a:rPr lang="en-US" dirty="0"/>
              <a:t>Characteristics of Sustainability in Universities</a:t>
            </a:r>
            <a:endParaRPr lang="aa-ET" dirty="0"/>
          </a:p>
        </p:txBody>
      </p:sp>
      <p:sp>
        <p:nvSpPr>
          <p:cNvPr id="3" name="Content Placeholder 2">
            <a:extLst>
              <a:ext uri="{FF2B5EF4-FFF2-40B4-BE49-F238E27FC236}">
                <a16:creationId xmlns:a16="http://schemas.microsoft.com/office/drawing/2014/main" xmlns="" id="{9B953086-E9E7-427E-9CD4-D604213FC27E}"/>
              </a:ext>
            </a:extLst>
          </p:cNvPr>
          <p:cNvSpPr>
            <a:spLocks noGrp="1"/>
          </p:cNvSpPr>
          <p:nvPr>
            <p:ph idx="1"/>
          </p:nvPr>
        </p:nvSpPr>
        <p:spPr/>
        <p:txBody>
          <a:bodyPr>
            <a:normAutofit/>
          </a:bodyPr>
          <a:lstStyle/>
          <a:p>
            <a:pPr marL="0" indent="0" algn="l">
              <a:buNone/>
            </a:pPr>
            <a:r>
              <a:rPr lang="en-US" sz="2000" b="1" dirty="0"/>
              <a:t>- Availability</a:t>
            </a:r>
          </a:p>
          <a:p>
            <a:pPr marL="0" indent="0" algn="l">
              <a:buNone/>
            </a:pPr>
            <a:r>
              <a:rPr lang="en-US" sz="2000" b="1" dirty="0"/>
              <a:t>- Dependability</a:t>
            </a:r>
          </a:p>
          <a:p>
            <a:pPr marL="0" indent="0" algn="l">
              <a:buNone/>
            </a:pPr>
            <a:r>
              <a:rPr lang="en-US" sz="2000" b="1" dirty="0"/>
              <a:t>- Capability</a:t>
            </a:r>
          </a:p>
          <a:p>
            <a:pPr marL="0" indent="0" algn="l">
              <a:buNone/>
            </a:pPr>
            <a:r>
              <a:rPr lang="en-US" sz="2000" b="1" dirty="0"/>
              <a:t>- Affordability</a:t>
            </a:r>
          </a:p>
          <a:p>
            <a:pPr marL="0" indent="0" algn="l">
              <a:buNone/>
            </a:pPr>
            <a:r>
              <a:rPr lang="en-US" sz="2000" b="1" dirty="0"/>
              <a:t>- Marketability</a:t>
            </a:r>
          </a:p>
          <a:p>
            <a:pPr marL="0" indent="0" algn="l">
              <a:buNone/>
            </a:pPr>
            <a:endParaRPr lang="aa-ET" sz="2000" dirty="0"/>
          </a:p>
        </p:txBody>
      </p:sp>
    </p:spTree>
    <p:extLst>
      <p:ext uri="{BB962C8B-B14F-4D97-AF65-F5344CB8AC3E}">
        <p14:creationId xmlns:p14="http://schemas.microsoft.com/office/powerpoint/2010/main" val="295190400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453</TotalTime>
  <Words>1128</Words>
  <Application>Microsoft Office PowerPoint</Application>
  <PresentationFormat>Widescreen</PresentationFormat>
  <Paragraphs>96</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Century Gothic</vt:lpstr>
      <vt:lpstr>Tahoma</vt:lpstr>
      <vt:lpstr>Times New Roman</vt:lpstr>
      <vt:lpstr>Wingdings 3</vt:lpstr>
      <vt:lpstr>Wisp</vt:lpstr>
      <vt:lpstr>   </vt:lpstr>
      <vt:lpstr>CONTENTS:</vt:lpstr>
      <vt:lpstr>Introduction </vt:lpstr>
      <vt:lpstr>The Study Problem</vt:lpstr>
      <vt:lpstr>The concept of Sustainable University</vt:lpstr>
      <vt:lpstr>pillars of sustainability</vt:lpstr>
      <vt:lpstr>Continue…</vt:lpstr>
      <vt:lpstr>The importance of Sustainable University</vt:lpstr>
      <vt:lpstr>Characteristics of Sustainability in Universities</vt:lpstr>
      <vt:lpstr>Indicators of Sustainable University</vt:lpstr>
      <vt:lpstr>Methodology</vt:lpstr>
      <vt:lpstr>Continue…</vt:lpstr>
      <vt:lpstr>Assessment Tool </vt:lpstr>
      <vt:lpstr>Data Analysis and Results</vt:lpstr>
      <vt:lpstr>The questionnaire included:</vt:lpstr>
      <vt:lpstr>Results of demographic variables</vt:lpstr>
      <vt:lpstr>PowerPoint Presentation</vt:lpstr>
      <vt:lpstr>PowerPoint Presentation</vt:lpstr>
      <vt:lpstr>Recommendations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Hi-Tech</dc:creator>
  <cp:lastModifiedBy>aya12anaya34@gmail.com</cp:lastModifiedBy>
  <cp:revision>26</cp:revision>
  <dcterms:created xsi:type="dcterms:W3CDTF">2020-06-08T05:59:02Z</dcterms:created>
  <dcterms:modified xsi:type="dcterms:W3CDTF">2020-06-08T13:53:46Z</dcterms:modified>
</cp:coreProperties>
</file>