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drawings/drawing9.xml" ContentType="application/vnd.openxmlformats-officedocument.drawingml.chartshape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7.xml" ContentType="application/vnd.openxmlformats-officedocument.drawingml.chartshapes+xml"/>
  <Override PartName="/ppt/drawings/drawing8.xml" ContentType="application/vnd.openxmlformats-officedocument.drawingml.chartshapes+xml"/>
  <Override PartName="/ppt/drawings/drawing11.xml" ContentType="application/vnd.openxmlformats-officedocument.drawingml.chartshapes+xml"/>
  <Override PartName="/ppt/drawings/drawing12.xml" ContentType="application/vnd.openxmlformats-officedocument.drawingml.chartshap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rawings/drawing5.xml" ContentType="application/vnd.openxmlformats-officedocument.drawingml.chartshapes+xml"/>
  <Override PartName="/ppt/drawings/drawing6.xml" ContentType="application/vnd.openxmlformats-officedocument.drawingml.chartshapes+xml"/>
  <Override PartName="/ppt/drawings/drawing10.xml" ContentType="application/vnd.openxmlformats-officedocument.drawingml.chartshape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40" r:id="rId1"/>
  </p:sldMasterIdLst>
  <p:notesMasterIdLst>
    <p:notesMasterId r:id="rId36"/>
  </p:notesMasterIdLst>
  <p:sldIdLst>
    <p:sldId id="256" r:id="rId2"/>
    <p:sldId id="257" r:id="rId3"/>
    <p:sldId id="288" r:id="rId4"/>
    <p:sldId id="289" r:id="rId5"/>
    <p:sldId id="309" r:id="rId6"/>
    <p:sldId id="310" r:id="rId7"/>
    <p:sldId id="304" r:id="rId8"/>
    <p:sldId id="305" r:id="rId9"/>
    <p:sldId id="306" r:id="rId10"/>
    <p:sldId id="307" r:id="rId11"/>
    <p:sldId id="328" r:id="rId12"/>
    <p:sldId id="303" r:id="rId13"/>
    <p:sldId id="331" r:id="rId14"/>
    <p:sldId id="333" r:id="rId15"/>
    <p:sldId id="311" r:id="rId16"/>
    <p:sldId id="292" r:id="rId17"/>
    <p:sldId id="295" r:id="rId18"/>
    <p:sldId id="317" r:id="rId19"/>
    <p:sldId id="318" r:id="rId20"/>
    <p:sldId id="316" r:id="rId21"/>
    <p:sldId id="313" r:id="rId22"/>
    <p:sldId id="324" r:id="rId23"/>
    <p:sldId id="262" r:id="rId24"/>
    <p:sldId id="296" r:id="rId25"/>
    <p:sldId id="319" r:id="rId26"/>
    <p:sldId id="320" r:id="rId27"/>
    <p:sldId id="321" r:id="rId28"/>
    <p:sldId id="322" r:id="rId29"/>
    <p:sldId id="327" r:id="rId30"/>
    <p:sldId id="325" r:id="rId31"/>
    <p:sldId id="326" r:id="rId32"/>
    <p:sldId id="293" r:id="rId33"/>
    <p:sldId id="323" r:id="rId34"/>
    <p:sldId id="294" r:id="rId35"/>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85" autoAdjust="0"/>
    <p:restoredTop sz="94086" autoAdjust="0"/>
  </p:normalViewPr>
  <p:slideViewPr>
    <p:cSldViewPr>
      <p:cViewPr>
        <p:scale>
          <a:sx n="70" d="100"/>
          <a:sy n="70" d="100"/>
        </p:scale>
        <p:origin x="-1386" y="-6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click\Desktop\&#1605;&#1588;&#1585;&#1608;&#1593;%20&#1606;&#1578;&#1575;&#1580;\&#1606;&#1578;&#1575;&#1574;&#1580;.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C:\Users\click\Desktop\&#1605;&#1588;&#1585;&#1608;&#1593;%20&#1606;&#1578;&#1575;&#1580;\&#1606;&#1578;&#1575;&#1574;&#1580;.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C:\Users\click\Desktop\&#1605;&#1588;&#1585;&#1608;&#1593;%20&#1578;&#1582;&#1585;&#1580;\&#1605;&#1588;&#1585;&#1608;&#1593;%20&#1606;&#1578;&#1575;&#1580;\Discussion-1.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12.xml"/><Relationship Id="rId1" Type="http://schemas.openxmlformats.org/officeDocument/2006/relationships/oleObject" Target="file:///C:\Users\click\Desktop\&#1605;&#1588;&#1585;&#1608;&#1593;%20&#1578;&#1582;&#1585;&#1580;\&#1605;&#1588;&#1585;&#1608;&#1593;%20&#1606;&#1578;&#1575;&#1580;\Discussion-1.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click\Desktop\&#1605;&#1588;&#1585;&#1608;&#1593;%20&#1606;&#1578;&#1575;&#1580;\&#1606;&#1578;&#1575;&#1574;&#1580;.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click\Desktop\&#1605;&#1588;&#1585;&#1608;&#1593;%20&#1606;&#1578;&#1575;&#1580;\&#1606;&#1578;&#1575;&#1574;&#1580;.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click\Desktop\&#1605;&#1588;&#1585;&#1608;&#1593;%20&#1606;&#1578;&#1575;&#1580;\&#1606;&#1578;&#1575;&#1574;&#1580;.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Users\click\Desktop\&#1605;&#1588;&#1585;&#1608;&#1593;%20&#1606;&#1578;&#1575;&#1580;\&#1606;&#1578;&#1575;&#1574;&#1580;.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Users\click\Desktop\&#1605;&#1588;&#1585;&#1608;&#1593;%20&#1606;&#1578;&#1575;&#1580;\&#1606;&#1578;&#1575;&#1574;&#1580;.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C:\Users\click\Desktop\&#1605;&#1588;&#1585;&#1608;&#1593;%20&#1606;&#1578;&#1575;&#1580;\&#1606;&#1578;&#1575;&#1574;&#1580;.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C:\Users\click\Desktop\&#1605;&#1588;&#1585;&#1608;&#1593;%20&#1606;&#1578;&#1575;&#1580;\&#1606;&#1578;&#1575;&#1574;&#1580;.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file:///C:\Users\click\Desktop\&#1605;&#1588;&#1585;&#1608;&#1593;%20&#1606;&#1578;&#1575;&#1580;\&#1606;&#1578;&#1575;&#1574;&#158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sz="1100"/>
              <a:t>(a)</a:t>
            </a:r>
            <a:r>
              <a:rPr lang="en-US" sz="1800" b="1" i="0" u="none" strike="noStrike" baseline="0"/>
              <a:t> </a:t>
            </a:r>
            <a:r>
              <a:rPr lang="en-US" sz="1100" b="1" i="0" u="none" strike="noStrike" baseline="0"/>
              <a:t>Coarse </a:t>
            </a:r>
            <a:r>
              <a:rPr lang="en-US" sz="1100"/>
              <a:t>granules PET </a:t>
            </a:r>
            <a:r>
              <a:rPr lang="en-US" sz="1100" b="1" i="0" u="none" strike="noStrike" baseline="0"/>
              <a:t>instead of  (sand)</a:t>
            </a:r>
            <a:endParaRPr lang="ar-SA" sz="1100"/>
          </a:p>
        </c:rich>
      </c:tx>
      <c:layout>
        <c:manualLayout>
          <c:xMode val="edge"/>
          <c:yMode val="edge"/>
          <c:x val="0.16503937007874048"/>
          <c:y val="2.0140986908358503E-2"/>
        </c:manualLayout>
      </c:layout>
    </c:title>
    <c:plotArea>
      <c:layout>
        <c:manualLayout>
          <c:layoutTarget val="inner"/>
          <c:xMode val="edge"/>
          <c:yMode val="edge"/>
          <c:x val="0.19988404863891301"/>
          <c:y val="0.17004004408814474"/>
          <c:w val="0.75548424274662407"/>
          <c:h val="0.65171333244363483"/>
        </c:manualLayout>
      </c:layout>
      <c:scatterChart>
        <c:scatterStyle val="lineMarker"/>
        <c:ser>
          <c:idx val="0"/>
          <c:order val="0"/>
          <c:tx>
            <c:v>sand</c:v>
          </c:tx>
          <c:spPr>
            <a:ln w="28575">
              <a:noFill/>
            </a:ln>
          </c:spPr>
          <c:marker>
            <c:spPr>
              <a:solidFill>
                <a:srgbClr val="F79646">
                  <a:lumMod val="75000"/>
                </a:srgbClr>
              </a:solidFill>
            </c:spPr>
          </c:marker>
          <c:errBars>
            <c:errDir val="y"/>
            <c:errBarType val="both"/>
            <c:errValType val="cust"/>
            <c:plus>
              <c:numRef>
                <c:f>ورقة1!$J$27:$J$30</c:f>
                <c:numCache>
                  <c:formatCode>General</c:formatCode>
                  <c:ptCount val="4"/>
                  <c:pt idx="0">
                    <c:v>12.727922061357601</c:v>
                  </c:pt>
                  <c:pt idx="1">
                    <c:v>7.5498344352726834</c:v>
                  </c:pt>
                  <c:pt idx="2">
                    <c:v>18.828258903396431</c:v>
                  </c:pt>
                  <c:pt idx="3">
                    <c:v>11.905880899792161</c:v>
                  </c:pt>
                </c:numCache>
              </c:numRef>
            </c:plus>
            <c:minus>
              <c:numRef>
                <c:f>ورقة1!$J$27:$J$30</c:f>
                <c:numCache>
                  <c:formatCode>General</c:formatCode>
                  <c:ptCount val="4"/>
                  <c:pt idx="0">
                    <c:v>12.727922061357601</c:v>
                  </c:pt>
                  <c:pt idx="1">
                    <c:v>7.5498344352726834</c:v>
                  </c:pt>
                  <c:pt idx="2">
                    <c:v>18.828258903396431</c:v>
                  </c:pt>
                  <c:pt idx="3">
                    <c:v>11.905880899792161</c:v>
                  </c:pt>
                </c:numCache>
              </c:numRef>
            </c:minus>
          </c:errBars>
          <c:xVal>
            <c:numRef>
              <c:f>ورقة1!$S$27:$S$30</c:f>
              <c:numCache>
                <c:formatCode>General</c:formatCode>
                <c:ptCount val="4"/>
                <c:pt idx="0">
                  <c:v>5</c:v>
                </c:pt>
                <c:pt idx="1">
                  <c:v>10</c:v>
                </c:pt>
                <c:pt idx="2">
                  <c:v>15</c:v>
                </c:pt>
                <c:pt idx="3">
                  <c:v>20</c:v>
                </c:pt>
              </c:numCache>
            </c:numRef>
          </c:xVal>
          <c:yVal>
            <c:numRef>
              <c:f>ورقة1!$O$27:$O$30</c:f>
              <c:numCache>
                <c:formatCode>General</c:formatCode>
                <c:ptCount val="4"/>
                <c:pt idx="0">
                  <c:v>389.7</c:v>
                </c:pt>
                <c:pt idx="1">
                  <c:v>337.2</c:v>
                </c:pt>
                <c:pt idx="2">
                  <c:v>338.1</c:v>
                </c:pt>
                <c:pt idx="3">
                  <c:v>332.7</c:v>
                </c:pt>
              </c:numCache>
            </c:numRef>
          </c:yVal>
        </c:ser>
        <c:ser>
          <c:idx val="1"/>
          <c:order val="1"/>
          <c:tx>
            <c:v>ref</c:v>
          </c:tx>
          <c:spPr>
            <a:ln w="28575">
              <a:solidFill>
                <a:srgbClr val="4F81BD"/>
              </a:solidFill>
            </a:ln>
          </c:spPr>
          <c:marker>
            <c:symbol val="none"/>
          </c:marker>
          <c:xVal>
            <c:numRef>
              <c:f>ورقة1!$T$207:$T$211</c:f>
              <c:numCache>
                <c:formatCode>General</c:formatCode>
                <c:ptCount val="5"/>
                <c:pt idx="0">
                  <c:v>0</c:v>
                </c:pt>
                <c:pt idx="1">
                  <c:v>5</c:v>
                </c:pt>
                <c:pt idx="2">
                  <c:v>10</c:v>
                </c:pt>
                <c:pt idx="3">
                  <c:v>15</c:v>
                </c:pt>
                <c:pt idx="4">
                  <c:v>20</c:v>
                </c:pt>
              </c:numCache>
            </c:numRef>
          </c:xVal>
          <c:yVal>
            <c:numRef>
              <c:f>ورقة1!$S$207:$S$211</c:f>
              <c:numCache>
                <c:formatCode>General</c:formatCode>
                <c:ptCount val="5"/>
                <c:pt idx="0">
                  <c:v>329.7</c:v>
                </c:pt>
                <c:pt idx="1">
                  <c:v>329.7</c:v>
                </c:pt>
                <c:pt idx="2">
                  <c:v>329.7</c:v>
                </c:pt>
                <c:pt idx="3">
                  <c:v>329.7</c:v>
                </c:pt>
                <c:pt idx="4">
                  <c:v>329.7</c:v>
                </c:pt>
              </c:numCache>
            </c:numRef>
          </c:yVal>
        </c:ser>
        <c:axId val="57347456"/>
        <c:axId val="57357824"/>
      </c:scatterChart>
      <c:valAx>
        <c:axId val="57347456"/>
        <c:scaling>
          <c:orientation val="minMax"/>
        </c:scaling>
        <c:axPos val="b"/>
        <c:title>
          <c:tx>
            <c:rich>
              <a:bodyPr/>
              <a:lstStyle/>
              <a:p>
                <a:pPr>
                  <a:defRPr lang="en-US"/>
                </a:pPr>
                <a:r>
                  <a:rPr lang="en-US"/>
                  <a:t>% PET</a:t>
                </a:r>
                <a:endParaRPr lang="ar-SA"/>
              </a:p>
            </c:rich>
          </c:tx>
          <c:layout/>
        </c:title>
        <c:numFmt formatCode="General" sourceLinked="1"/>
        <c:tickLblPos val="nextTo"/>
        <c:txPr>
          <a:bodyPr/>
          <a:lstStyle/>
          <a:p>
            <a:pPr>
              <a:defRPr lang="en-US"/>
            </a:pPr>
            <a:endParaRPr lang="ar-SA"/>
          </a:p>
        </c:txPr>
        <c:crossAx val="57357824"/>
        <c:crosses val="autoZero"/>
        <c:crossBetween val="midCat"/>
      </c:valAx>
      <c:valAx>
        <c:axId val="57357824"/>
        <c:scaling>
          <c:orientation val="minMax"/>
          <c:min val="100"/>
        </c:scaling>
        <c:axPos val="l"/>
        <c:title>
          <c:tx>
            <c:rich>
              <a:bodyPr rot="-5400000" vert="horz"/>
              <a:lstStyle/>
              <a:p>
                <a:pPr>
                  <a:defRPr lang="en-US"/>
                </a:pPr>
                <a:r>
                  <a:rPr lang="en-US"/>
                  <a:t>Compressive (Kg/cm3)</a:t>
                </a:r>
              </a:p>
            </c:rich>
          </c:tx>
          <c:layout>
            <c:manualLayout>
              <c:xMode val="edge"/>
              <c:yMode val="edge"/>
              <c:x val="2.2374318594791696E-2"/>
              <c:y val="0.42548389910477119"/>
            </c:manualLayout>
          </c:layout>
        </c:title>
        <c:numFmt formatCode="General" sourceLinked="1"/>
        <c:tickLblPos val="nextTo"/>
        <c:txPr>
          <a:bodyPr/>
          <a:lstStyle/>
          <a:p>
            <a:pPr>
              <a:defRPr lang="en-US"/>
            </a:pPr>
            <a:endParaRPr lang="ar-SA"/>
          </a:p>
        </c:txPr>
        <c:crossAx val="57347456"/>
        <c:crosses val="autoZero"/>
        <c:crossBetween val="midCat"/>
      </c:valAx>
      <c:spPr>
        <a:noFill/>
        <a:ln w="25400">
          <a:noFill/>
        </a:ln>
      </c:spPr>
    </c:plotArea>
    <c:plotVisOnly val="1"/>
    <c:dispBlanksAs val="gap"/>
  </c:chart>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manualLayout>
          <c:layoutTarget val="inner"/>
          <c:xMode val="edge"/>
          <c:yMode val="edge"/>
          <c:x val="0.38557178342367138"/>
          <c:y val="0.15385486943921253"/>
          <c:w val="0.57056954564186346"/>
          <c:h val="0.74139573398395664"/>
        </c:manualLayout>
      </c:layout>
      <c:barChart>
        <c:barDir val="col"/>
        <c:grouping val="clustered"/>
        <c:ser>
          <c:idx val="0"/>
          <c:order val="1"/>
          <c:tx>
            <c:v>sand (coarse PET)</c:v>
          </c:tx>
          <c:spPr>
            <a:solidFill>
              <a:srgbClr val="4F81BD"/>
            </a:solidFill>
            <a:ln cmpd="sng">
              <a:solidFill>
                <a:schemeClr val="tx1"/>
              </a:solidFill>
            </a:ln>
          </c:spPr>
          <c:trendline>
            <c:trendlineType val="linear"/>
          </c:trendline>
          <c:cat>
            <c:numRef>
              <c:f>ورقة1!$V$298</c:f>
              <c:numCache>
                <c:formatCode>General</c:formatCode>
                <c:ptCount val="1"/>
                <c:pt idx="0">
                  <c:v>5</c:v>
                </c:pt>
              </c:numCache>
            </c:numRef>
          </c:cat>
          <c:val>
            <c:numRef>
              <c:f>ورقة1!$R$298</c:f>
              <c:numCache>
                <c:formatCode>General</c:formatCode>
                <c:ptCount val="1"/>
                <c:pt idx="0">
                  <c:v>404.34930343187222</c:v>
                </c:pt>
              </c:numCache>
            </c:numRef>
          </c:val>
        </c:ser>
        <c:ser>
          <c:idx val="1"/>
          <c:order val="2"/>
          <c:tx>
            <c:v>aggregate(coarse PET)</c:v>
          </c:tx>
          <c:spPr>
            <a:ln cmpd="sng">
              <a:prstDash val="solid"/>
            </a:ln>
          </c:spPr>
          <c:dPt>
            <c:idx val="0"/>
            <c:spPr>
              <a:ln w="12700" cmpd="sng">
                <a:prstDash val="solid"/>
              </a:ln>
            </c:spPr>
          </c:dPt>
          <c:cat>
            <c:numRef>
              <c:f>ورقة1!$V$299</c:f>
              <c:numCache>
                <c:formatCode>General</c:formatCode>
                <c:ptCount val="1"/>
                <c:pt idx="0">
                  <c:v>5</c:v>
                </c:pt>
              </c:numCache>
            </c:numRef>
          </c:cat>
          <c:val>
            <c:numRef>
              <c:f>ورقة1!$R$299</c:f>
              <c:numCache>
                <c:formatCode>General</c:formatCode>
                <c:ptCount val="1"/>
                <c:pt idx="0">
                  <c:v>384.30173292558334</c:v>
                </c:pt>
              </c:numCache>
            </c:numRef>
          </c:val>
        </c:ser>
        <c:ser>
          <c:idx val="4"/>
          <c:order val="3"/>
          <c:tx>
            <c:v>sand(fine PET)</c:v>
          </c:tx>
          <c:cat>
            <c:numRef>
              <c:f>ورقة1!$V$300</c:f>
              <c:numCache>
                <c:formatCode>General</c:formatCode>
                <c:ptCount val="1"/>
                <c:pt idx="0">
                  <c:v>5</c:v>
                </c:pt>
              </c:numCache>
            </c:numRef>
          </c:cat>
          <c:val>
            <c:numRef>
              <c:f>ورقة1!$R$300</c:f>
              <c:numCache>
                <c:formatCode>General</c:formatCode>
                <c:ptCount val="1"/>
                <c:pt idx="0">
                  <c:v>351.34216785592935</c:v>
                </c:pt>
              </c:numCache>
            </c:numRef>
          </c:val>
        </c:ser>
        <c:ser>
          <c:idx val="5"/>
          <c:order val="4"/>
          <c:tx>
            <c:v>aggregate( fine PET)</c:v>
          </c:tx>
          <c:cat>
            <c:numRef>
              <c:f>ورقة1!$V$301</c:f>
              <c:numCache>
                <c:formatCode>General</c:formatCode>
                <c:ptCount val="1"/>
                <c:pt idx="0">
                  <c:v>5</c:v>
                </c:pt>
              </c:numCache>
            </c:numRef>
          </c:cat>
          <c:val>
            <c:numRef>
              <c:f>ورقة1!$R$301</c:f>
              <c:numCache>
                <c:formatCode>General</c:formatCode>
                <c:ptCount val="1"/>
                <c:pt idx="0">
                  <c:v>299.01461094121629</c:v>
                </c:pt>
              </c:numCache>
            </c:numRef>
          </c:val>
        </c:ser>
        <c:ser>
          <c:idx val="2"/>
          <c:order val="5"/>
          <c:tx>
            <c:v>sand ( flake)</c:v>
          </c:tx>
          <c:cat>
            <c:numRef>
              <c:f>ورقة1!$V$302</c:f>
              <c:numCache>
                <c:formatCode>General</c:formatCode>
                <c:ptCount val="1"/>
                <c:pt idx="0">
                  <c:v>5</c:v>
                </c:pt>
              </c:numCache>
            </c:numRef>
          </c:cat>
          <c:val>
            <c:numRef>
              <c:f>ورقة1!$R$302</c:f>
              <c:numCache>
                <c:formatCode>General</c:formatCode>
                <c:ptCount val="1"/>
                <c:pt idx="0">
                  <c:v>341.14848793747876</c:v>
                </c:pt>
              </c:numCache>
            </c:numRef>
          </c:val>
        </c:ser>
        <c:ser>
          <c:idx val="3"/>
          <c:order val="6"/>
          <c:tx>
            <c:v>aggregate(flack)</c:v>
          </c:tx>
          <c:cat>
            <c:numRef>
              <c:f>ورقة1!$V$303</c:f>
              <c:numCache>
                <c:formatCode>General</c:formatCode>
                <c:ptCount val="1"/>
                <c:pt idx="0">
                  <c:v>5</c:v>
                </c:pt>
              </c:numCache>
            </c:numRef>
          </c:cat>
          <c:val>
            <c:numRef>
              <c:f>ورقة1!$R$303</c:f>
              <c:numCache>
                <c:formatCode>General</c:formatCode>
                <c:ptCount val="1"/>
                <c:pt idx="0">
                  <c:v>290.85966700645974</c:v>
                </c:pt>
              </c:numCache>
            </c:numRef>
          </c:val>
        </c:ser>
        <c:ser>
          <c:idx val="8"/>
          <c:order val="7"/>
          <c:tx>
            <c:v>styrofoam (sand)</c:v>
          </c:tx>
          <c:cat>
            <c:numRef>
              <c:f>ورقة1!$V$304</c:f>
              <c:numCache>
                <c:formatCode>General</c:formatCode>
                <c:ptCount val="1"/>
                <c:pt idx="0">
                  <c:v>5</c:v>
                </c:pt>
              </c:numCache>
            </c:numRef>
          </c:cat>
          <c:val>
            <c:numRef>
              <c:f>ورقة1!$R$304</c:f>
              <c:numCache>
                <c:formatCode>General</c:formatCode>
                <c:ptCount val="1"/>
                <c:pt idx="0">
                  <c:v>290.5198776758441</c:v>
                </c:pt>
              </c:numCache>
            </c:numRef>
          </c:val>
        </c:ser>
        <c:ser>
          <c:idx val="9"/>
          <c:order val="8"/>
          <c:tx>
            <c:v>styrofoam (aggregate)</c:v>
          </c:tx>
          <c:cat>
            <c:numRef>
              <c:f>ورقة1!$V$305</c:f>
              <c:numCache>
                <c:formatCode>General</c:formatCode>
                <c:ptCount val="1"/>
                <c:pt idx="0">
                  <c:v>5</c:v>
                </c:pt>
              </c:numCache>
            </c:numRef>
          </c:cat>
          <c:val>
            <c:numRef>
              <c:f>ورقة1!$R$305</c:f>
              <c:numCache>
                <c:formatCode>General</c:formatCode>
                <c:ptCount val="1"/>
                <c:pt idx="0">
                  <c:v>236.49337410805302</c:v>
                </c:pt>
              </c:numCache>
            </c:numRef>
          </c:val>
        </c:ser>
        <c:axId val="58207232"/>
        <c:axId val="58233600"/>
      </c:barChart>
      <c:lineChart>
        <c:grouping val="percentStacked"/>
        <c:ser>
          <c:idx val="10"/>
          <c:order val="0"/>
          <c:tx>
            <c:v>Ref</c:v>
          </c:tx>
          <c:marker>
            <c:symbol val="none"/>
          </c:marker>
          <c:cat>
            <c:numRef>
              <c:f>ورقة1!$V$306</c:f>
              <c:numCache>
                <c:formatCode>General</c:formatCode>
                <c:ptCount val="1"/>
                <c:pt idx="0">
                  <c:v>0</c:v>
                </c:pt>
              </c:numCache>
            </c:numRef>
          </c:cat>
          <c:val>
            <c:numRef>
              <c:f>ورقة1!$R$306</c:f>
              <c:numCache>
                <c:formatCode>General</c:formatCode>
                <c:ptCount val="1"/>
                <c:pt idx="0">
                  <c:v>360.85626911315273</c:v>
                </c:pt>
              </c:numCache>
            </c:numRef>
          </c:val>
        </c:ser>
        <c:marker val="1"/>
        <c:axId val="58207232"/>
        <c:axId val="58233600"/>
      </c:lineChart>
      <c:catAx>
        <c:axId val="58207232"/>
        <c:scaling>
          <c:orientation val="minMax"/>
        </c:scaling>
        <c:delete val="1"/>
        <c:axPos val="b"/>
        <c:numFmt formatCode="General" sourceLinked="1"/>
        <c:tickLblPos val="none"/>
        <c:crossAx val="58233600"/>
        <c:crosses val="autoZero"/>
        <c:auto val="1"/>
        <c:lblAlgn val="ctr"/>
        <c:lblOffset val="100"/>
      </c:catAx>
      <c:valAx>
        <c:axId val="58233600"/>
        <c:scaling>
          <c:orientation val="minMax"/>
        </c:scaling>
        <c:axPos val="l"/>
        <c:title>
          <c:tx>
            <c:rich>
              <a:bodyPr rot="-5400000" vert="horz"/>
              <a:lstStyle/>
              <a:p>
                <a:pPr>
                  <a:defRPr lang="en-US"/>
                </a:pPr>
                <a:r>
                  <a:rPr lang="en-US" sz="1000" b="1" i="0" u="none" strike="noStrike" baseline="0"/>
                  <a:t>Compressive(Kg/cm3</a:t>
                </a:r>
                <a:r>
                  <a:rPr lang="en-US" sz="1100" b="1" i="0" baseline="0">
                    <a:cs typeface="+mj-cs"/>
                  </a:rPr>
                  <a:t>)</a:t>
                </a:r>
                <a:endParaRPr lang="ar-SA" sz="1100" b="1" i="0" baseline="0">
                  <a:cs typeface="+mj-cs"/>
                </a:endParaRPr>
              </a:p>
            </c:rich>
          </c:tx>
        </c:title>
        <c:numFmt formatCode="General" sourceLinked="1"/>
        <c:tickLblPos val="nextTo"/>
        <c:txPr>
          <a:bodyPr/>
          <a:lstStyle/>
          <a:p>
            <a:pPr>
              <a:defRPr lang="en-US"/>
            </a:pPr>
            <a:endParaRPr lang="ar-SA"/>
          </a:p>
        </c:txPr>
        <c:crossAx val="58207232"/>
        <c:crosses val="autoZero"/>
        <c:crossBetween val="between"/>
      </c:valAx>
      <c:spPr>
        <a:ln w="6350">
          <a:prstDash val="solid"/>
        </a:ln>
      </c:spPr>
    </c:plotArea>
    <c:legend>
      <c:legendPos val="l"/>
      <c:legendEntry>
        <c:idx val="9"/>
        <c:delete val="1"/>
      </c:legendEntry>
      <c:legendEntry>
        <c:idx val="8"/>
        <c:delete val="1"/>
      </c:legendEntry>
      <c:layout>
        <c:manualLayout>
          <c:xMode val="edge"/>
          <c:yMode val="edge"/>
          <c:x val="2.5844138854181881E-2"/>
          <c:y val="0.25223080093342126"/>
          <c:w val="0.25460047201111669"/>
          <c:h val="0.61569289933089921"/>
        </c:manualLayout>
      </c:layout>
      <c:txPr>
        <a:bodyPr/>
        <a:lstStyle/>
        <a:p>
          <a:pPr>
            <a:defRPr lang="en-US"/>
          </a:pPr>
          <a:endParaRPr lang="ar-SA"/>
        </a:p>
      </c:txPr>
    </c:legend>
    <c:plotVisOnly val="1"/>
    <c:dispBlanksAs val="zero"/>
  </c:chart>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manualLayout>
          <c:layoutTarget val="inner"/>
          <c:xMode val="edge"/>
          <c:yMode val="edge"/>
          <c:x val="0.31886726678600941"/>
          <c:y val="0.11467587384910219"/>
          <c:w val="0.65958352978203239"/>
          <c:h val="0.77364246135899795"/>
        </c:manualLayout>
      </c:layout>
      <c:scatterChart>
        <c:scatterStyle val="lineMarker"/>
        <c:ser>
          <c:idx val="0"/>
          <c:order val="0"/>
          <c:tx>
            <c:v>ref</c:v>
          </c:tx>
          <c:spPr>
            <a:ln w="28575">
              <a:solidFill>
                <a:srgbClr val="4F81BD"/>
              </a:solidFill>
            </a:ln>
          </c:spPr>
          <c:marker>
            <c:symbol val="none"/>
          </c:marker>
          <c:xVal>
            <c:numRef>
              <c:f>ورقة1!$Q$199:$Q$203</c:f>
              <c:numCache>
                <c:formatCode>General</c:formatCode>
                <c:ptCount val="5"/>
                <c:pt idx="0">
                  <c:v>0</c:v>
                </c:pt>
                <c:pt idx="1">
                  <c:v>5</c:v>
                </c:pt>
                <c:pt idx="2">
                  <c:v>10</c:v>
                </c:pt>
                <c:pt idx="3">
                  <c:v>15</c:v>
                </c:pt>
                <c:pt idx="4">
                  <c:v>20</c:v>
                </c:pt>
              </c:numCache>
            </c:numRef>
          </c:xVal>
          <c:yVal>
            <c:numRef>
              <c:f>ورقة1!$O$199:$O$203</c:f>
              <c:numCache>
                <c:formatCode>General</c:formatCode>
                <c:ptCount val="5"/>
                <c:pt idx="0">
                  <c:v>2.2749999999999999</c:v>
                </c:pt>
                <c:pt idx="1">
                  <c:v>2.2749999999999999</c:v>
                </c:pt>
                <c:pt idx="2">
                  <c:v>2.2749999999999999</c:v>
                </c:pt>
                <c:pt idx="3">
                  <c:v>2.2749999999999999</c:v>
                </c:pt>
                <c:pt idx="4">
                  <c:v>2.2749999999999999</c:v>
                </c:pt>
              </c:numCache>
            </c:numRef>
          </c:yVal>
        </c:ser>
        <c:ser>
          <c:idx val="1"/>
          <c:order val="1"/>
          <c:tx>
            <c:v>coarse  PET sand</c:v>
          </c:tx>
          <c:spPr>
            <a:ln w="28575">
              <a:noFill/>
            </a:ln>
          </c:spPr>
          <c:xVal>
            <c:numRef>
              <c:f>ورقة1!$S$27:$S$30</c:f>
              <c:numCache>
                <c:formatCode>General</c:formatCode>
                <c:ptCount val="4"/>
                <c:pt idx="0">
                  <c:v>5</c:v>
                </c:pt>
                <c:pt idx="1">
                  <c:v>10</c:v>
                </c:pt>
                <c:pt idx="2">
                  <c:v>15</c:v>
                </c:pt>
                <c:pt idx="3">
                  <c:v>20</c:v>
                </c:pt>
              </c:numCache>
            </c:numRef>
          </c:xVal>
          <c:yVal>
            <c:numRef>
              <c:f>ورقة1!$K$27:$K$30</c:f>
              <c:numCache>
                <c:formatCode>General</c:formatCode>
                <c:ptCount val="4"/>
                <c:pt idx="0">
                  <c:v>2.2440000000000002</c:v>
                </c:pt>
                <c:pt idx="1">
                  <c:v>2.1709999999999998</c:v>
                </c:pt>
                <c:pt idx="2">
                  <c:v>2.0389999999999997</c:v>
                </c:pt>
                <c:pt idx="3">
                  <c:v>2.0559999999999987</c:v>
                </c:pt>
              </c:numCache>
            </c:numRef>
          </c:yVal>
        </c:ser>
        <c:ser>
          <c:idx val="2"/>
          <c:order val="2"/>
          <c:tx>
            <c:v>coarse  PET aggregate</c:v>
          </c:tx>
          <c:spPr>
            <a:ln w="28575">
              <a:noFill/>
            </a:ln>
          </c:spPr>
          <c:xVal>
            <c:numRef>
              <c:f>ورقة1!$T$118:$T$121</c:f>
              <c:numCache>
                <c:formatCode>General</c:formatCode>
                <c:ptCount val="4"/>
                <c:pt idx="0">
                  <c:v>5</c:v>
                </c:pt>
                <c:pt idx="1">
                  <c:v>10</c:v>
                </c:pt>
                <c:pt idx="2">
                  <c:v>15</c:v>
                </c:pt>
                <c:pt idx="3">
                  <c:v>20</c:v>
                </c:pt>
              </c:numCache>
            </c:numRef>
          </c:xVal>
          <c:yVal>
            <c:numRef>
              <c:f>ورقة1!$K$39:$K$42</c:f>
              <c:numCache>
                <c:formatCode>General</c:formatCode>
                <c:ptCount val="4"/>
                <c:pt idx="0">
                  <c:v>2.16</c:v>
                </c:pt>
                <c:pt idx="1">
                  <c:v>2.105</c:v>
                </c:pt>
                <c:pt idx="2">
                  <c:v>2.044</c:v>
                </c:pt>
                <c:pt idx="3">
                  <c:v>1.9890000000000001</c:v>
                </c:pt>
              </c:numCache>
            </c:numRef>
          </c:yVal>
        </c:ser>
        <c:ser>
          <c:idx val="3"/>
          <c:order val="3"/>
          <c:tx>
            <c:v> fine PET sand</c:v>
          </c:tx>
          <c:spPr>
            <a:ln w="28575">
              <a:noFill/>
            </a:ln>
          </c:spPr>
          <c:marker>
            <c:symbol val="x"/>
            <c:size val="8"/>
            <c:spPr>
              <a:ln>
                <a:solidFill>
                  <a:srgbClr val="1F497D">
                    <a:lumMod val="75000"/>
                  </a:srgbClr>
                </a:solidFill>
              </a:ln>
            </c:spPr>
          </c:marker>
          <c:xVal>
            <c:numRef>
              <c:f>ورقة1!$T$109:$T$112</c:f>
              <c:numCache>
                <c:formatCode>General</c:formatCode>
                <c:ptCount val="4"/>
                <c:pt idx="0">
                  <c:v>5</c:v>
                </c:pt>
                <c:pt idx="1">
                  <c:v>10</c:v>
                </c:pt>
                <c:pt idx="2">
                  <c:v>15</c:v>
                </c:pt>
                <c:pt idx="3">
                  <c:v>20</c:v>
                </c:pt>
              </c:numCache>
            </c:numRef>
          </c:xVal>
          <c:yVal>
            <c:numRef>
              <c:f>ورقة1!$K$109:$K$112</c:f>
              <c:numCache>
                <c:formatCode>General</c:formatCode>
                <c:ptCount val="4"/>
                <c:pt idx="0">
                  <c:v>2.1800000000000002</c:v>
                </c:pt>
                <c:pt idx="1">
                  <c:v>2.09</c:v>
                </c:pt>
                <c:pt idx="2">
                  <c:v>2.08</c:v>
                </c:pt>
                <c:pt idx="3">
                  <c:v>1.9800000000000015</c:v>
                </c:pt>
              </c:numCache>
            </c:numRef>
          </c:yVal>
        </c:ser>
        <c:ser>
          <c:idx val="4"/>
          <c:order val="4"/>
          <c:tx>
            <c:v> fine PET aggregate</c:v>
          </c:tx>
          <c:spPr>
            <a:ln w="28575">
              <a:noFill/>
            </a:ln>
          </c:spPr>
          <c:marker>
            <c:symbol val="star"/>
            <c:size val="8"/>
            <c:spPr>
              <a:ln>
                <a:solidFill>
                  <a:srgbClr val="009900"/>
                </a:solidFill>
              </a:ln>
            </c:spPr>
          </c:marker>
          <c:xVal>
            <c:numRef>
              <c:f>ورقة1!$T$118:$T$121</c:f>
              <c:numCache>
                <c:formatCode>General</c:formatCode>
                <c:ptCount val="4"/>
                <c:pt idx="0">
                  <c:v>5</c:v>
                </c:pt>
                <c:pt idx="1">
                  <c:v>10</c:v>
                </c:pt>
                <c:pt idx="2">
                  <c:v>15</c:v>
                </c:pt>
                <c:pt idx="3">
                  <c:v>20</c:v>
                </c:pt>
              </c:numCache>
            </c:numRef>
          </c:xVal>
          <c:yVal>
            <c:numRef>
              <c:f>ورقة1!$K$118:$K$121</c:f>
              <c:numCache>
                <c:formatCode>General</c:formatCode>
                <c:ptCount val="4"/>
                <c:pt idx="0">
                  <c:v>2.2130000000000001</c:v>
                </c:pt>
                <c:pt idx="1">
                  <c:v>2.0409999999999999</c:v>
                </c:pt>
                <c:pt idx="2">
                  <c:v>1.9900000000000015</c:v>
                </c:pt>
                <c:pt idx="3">
                  <c:v>1.9600000000000015</c:v>
                </c:pt>
              </c:numCache>
            </c:numRef>
          </c:yVal>
        </c:ser>
        <c:ser>
          <c:idx val="5"/>
          <c:order val="5"/>
          <c:tx>
            <c:v>flake sand</c:v>
          </c:tx>
          <c:spPr>
            <a:ln w="28575">
              <a:noFill/>
            </a:ln>
          </c:spPr>
          <c:xVal>
            <c:numRef>
              <c:f>ورقة1!$T$70:$T$73</c:f>
              <c:numCache>
                <c:formatCode>General</c:formatCode>
                <c:ptCount val="4"/>
                <c:pt idx="0">
                  <c:v>5</c:v>
                </c:pt>
                <c:pt idx="1">
                  <c:v>10</c:v>
                </c:pt>
                <c:pt idx="2">
                  <c:v>15</c:v>
                </c:pt>
                <c:pt idx="3">
                  <c:v>20</c:v>
                </c:pt>
              </c:numCache>
            </c:numRef>
          </c:xVal>
          <c:yVal>
            <c:numRef>
              <c:f>ورقة1!$K$70:$K$73</c:f>
              <c:numCache>
                <c:formatCode>General</c:formatCode>
                <c:ptCount val="4"/>
                <c:pt idx="0">
                  <c:v>2.1709999999999998</c:v>
                </c:pt>
                <c:pt idx="1">
                  <c:v>2.1469999999999998</c:v>
                </c:pt>
                <c:pt idx="2">
                  <c:v>2.0119999999999987</c:v>
                </c:pt>
                <c:pt idx="3">
                  <c:v>1.9440000000000015</c:v>
                </c:pt>
              </c:numCache>
            </c:numRef>
          </c:yVal>
        </c:ser>
        <c:ser>
          <c:idx val="6"/>
          <c:order val="6"/>
          <c:tx>
            <c:v>flack aggregate</c:v>
          </c:tx>
          <c:spPr>
            <a:ln w="28575">
              <a:noFill/>
            </a:ln>
          </c:spPr>
          <c:marker>
            <c:symbol val="plus"/>
            <c:size val="7"/>
            <c:spPr>
              <a:ln>
                <a:solidFill>
                  <a:srgbClr val="993300"/>
                </a:solidFill>
              </a:ln>
            </c:spPr>
          </c:marker>
          <c:xVal>
            <c:numRef>
              <c:f>ورقة1!$T$80:$T$83</c:f>
              <c:numCache>
                <c:formatCode>General</c:formatCode>
                <c:ptCount val="4"/>
                <c:pt idx="0">
                  <c:v>5</c:v>
                </c:pt>
                <c:pt idx="1">
                  <c:v>10</c:v>
                </c:pt>
                <c:pt idx="2">
                  <c:v>15</c:v>
                </c:pt>
                <c:pt idx="3">
                  <c:v>20</c:v>
                </c:pt>
              </c:numCache>
            </c:numRef>
          </c:xVal>
          <c:yVal>
            <c:numRef>
              <c:f>ورقة1!$K$80:$K$83</c:f>
              <c:numCache>
                <c:formatCode>General</c:formatCode>
                <c:ptCount val="4"/>
                <c:pt idx="0">
                  <c:v>2.13</c:v>
                </c:pt>
                <c:pt idx="1">
                  <c:v>2.04</c:v>
                </c:pt>
                <c:pt idx="2">
                  <c:v>2.0299999999999998</c:v>
                </c:pt>
                <c:pt idx="3">
                  <c:v>2.02</c:v>
                </c:pt>
              </c:numCache>
            </c:numRef>
          </c:yVal>
        </c:ser>
        <c:ser>
          <c:idx val="7"/>
          <c:order val="7"/>
          <c:tx>
            <c:v>powder PET sand</c:v>
          </c:tx>
          <c:spPr>
            <a:ln>
              <a:noFill/>
            </a:ln>
          </c:spPr>
          <c:marker>
            <c:spPr>
              <a:ln>
                <a:solidFill>
                  <a:srgbClr val="FF0000"/>
                </a:solidFill>
              </a:ln>
            </c:spPr>
          </c:marker>
          <c:xVal>
            <c:numRef>
              <c:f>ورقة1!$T$144:$T$147</c:f>
              <c:numCache>
                <c:formatCode>General</c:formatCode>
                <c:ptCount val="4"/>
                <c:pt idx="0">
                  <c:v>5</c:v>
                </c:pt>
                <c:pt idx="1">
                  <c:v>10</c:v>
                </c:pt>
                <c:pt idx="2">
                  <c:v>15</c:v>
                </c:pt>
                <c:pt idx="3">
                  <c:v>20</c:v>
                </c:pt>
              </c:numCache>
            </c:numRef>
          </c:xVal>
          <c:yVal>
            <c:numRef>
              <c:f>ورقة1!$K$144:$K$147</c:f>
              <c:numCache>
                <c:formatCode>General</c:formatCode>
                <c:ptCount val="4"/>
                <c:pt idx="0">
                  <c:v>2.2159999999999997</c:v>
                </c:pt>
                <c:pt idx="1">
                  <c:v>2.085</c:v>
                </c:pt>
                <c:pt idx="2">
                  <c:v>2.0719999999999987</c:v>
                </c:pt>
                <c:pt idx="3">
                  <c:v>1.84</c:v>
                </c:pt>
              </c:numCache>
            </c:numRef>
          </c:yVal>
        </c:ser>
        <c:ser>
          <c:idx val="8"/>
          <c:order val="8"/>
          <c:tx>
            <c:v>styrofoam sand</c:v>
          </c:tx>
          <c:spPr>
            <a:ln w="28575">
              <a:noFill/>
            </a:ln>
          </c:spPr>
          <c:xVal>
            <c:numRef>
              <c:f>ورقة1!$T$225:$T$228</c:f>
              <c:numCache>
                <c:formatCode>General</c:formatCode>
                <c:ptCount val="4"/>
                <c:pt idx="0">
                  <c:v>5</c:v>
                </c:pt>
                <c:pt idx="1">
                  <c:v>10</c:v>
                </c:pt>
                <c:pt idx="2">
                  <c:v>15</c:v>
                </c:pt>
                <c:pt idx="3">
                  <c:v>20</c:v>
                </c:pt>
              </c:numCache>
            </c:numRef>
          </c:xVal>
          <c:yVal>
            <c:numRef>
              <c:f>ورقة1!$K$225:$K$228</c:f>
              <c:numCache>
                <c:formatCode>General</c:formatCode>
                <c:ptCount val="4"/>
                <c:pt idx="0">
                  <c:v>2.1</c:v>
                </c:pt>
                <c:pt idx="1">
                  <c:v>1.9800000000000015</c:v>
                </c:pt>
                <c:pt idx="2">
                  <c:v>1.8800000000000001</c:v>
                </c:pt>
                <c:pt idx="3">
                  <c:v>1.79</c:v>
                </c:pt>
              </c:numCache>
            </c:numRef>
          </c:yVal>
        </c:ser>
        <c:ser>
          <c:idx val="9"/>
          <c:order val="9"/>
          <c:tx>
            <c:v>styrofoam aggregate</c:v>
          </c:tx>
          <c:spPr>
            <a:ln w="28575">
              <a:noFill/>
            </a:ln>
          </c:spPr>
          <c:xVal>
            <c:numRef>
              <c:f>ورقة1!$T$238:$T$241</c:f>
              <c:numCache>
                <c:formatCode>General</c:formatCode>
                <c:ptCount val="4"/>
                <c:pt idx="0">
                  <c:v>5</c:v>
                </c:pt>
                <c:pt idx="1">
                  <c:v>10</c:v>
                </c:pt>
                <c:pt idx="2">
                  <c:v>15</c:v>
                </c:pt>
                <c:pt idx="3">
                  <c:v>20</c:v>
                </c:pt>
              </c:numCache>
            </c:numRef>
          </c:xVal>
          <c:yVal>
            <c:numRef>
              <c:f>ورقة1!$K$238:$K$241</c:f>
              <c:numCache>
                <c:formatCode>General</c:formatCode>
                <c:ptCount val="4"/>
                <c:pt idx="0">
                  <c:v>2.04</c:v>
                </c:pt>
                <c:pt idx="1">
                  <c:v>1.9200000000000015</c:v>
                </c:pt>
                <c:pt idx="2">
                  <c:v>1.85</c:v>
                </c:pt>
                <c:pt idx="3">
                  <c:v>1.7849999999999984</c:v>
                </c:pt>
              </c:numCache>
            </c:numRef>
          </c:yVal>
        </c:ser>
        <c:axId val="65458944"/>
        <c:axId val="65460864"/>
      </c:scatterChart>
      <c:valAx>
        <c:axId val="65458944"/>
        <c:scaling>
          <c:orientation val="minMax"/>
        </c:scaling>
        <c:axPos val="b"/>
        <c:title>
          <c:tx>
            <c:rich>
              <a:bodyPr/>
              <a:lstStyle/>
              <a:p>
                <a:pPr>
                  <a:defRPr lang="en-US"/>
                </a:pPr>
                <a:r>
                  <a:rPr lang="en-US"/>
                  <a:t>% of plastic</a:t>
                </a:r>
                <a:endParaRPr lang="ar-SA"/>
              </a:p>
            </c:rich>
          </c:tx>
          <c:layout>
            <c:manualLayout>
              <c:xMode val="edge"/>
              <c:yMode val="edge"/>
              <c:x val="0.60884635470394566"/>
              <c:y val="0.9175456243713177"/>
            </c:manualLayout>
          </c:layout>
        </c:title>
        <c:numFmt formatCode="General" sourceLinked="1"/>
        <c:tickLblPos val="nextTo"/>
        <c:txPr>
          <a:bodyPr/>
          <a:lstStyle/>
          <a:p>
            <a:pPr>
              <a:defRPr lang="en-US"/>
            </a:pPr>
            <a:endParaRPr lang="ar-SA"/>
          </a:p>
        </c:txPr>
        <c:crossAx val="65460864"/>
        <c:crosses val="autoZero"/>
        <c:crossBetween val="midCat"/>
      </c:valAx>
      <c:valAx>
        <c:axId val="65460864"/>
        <c:scaling>
          <c:orientation val="minMax"/>
          <c:max val="2.6"/>
          <c:min val="1.5"/>
        </c:scaling>
        <c:axPos val="l"/>
        <c:title>
          <c:tx>
            <c:rich>
              <a:bodyPr rot="-5400000" vert="horz"/>
              <a:lstStyle/>
              <a:p>
                <a:pPr>
                  <a:defRPr lang="en-US"/>
                </a:pPr>
                <a:r>
                  <a:rPr lang="el-GR"/>
                  <a:t>ρ</a:t>
                </a:r>
                <a:r>
                  <a:rPr lang="en-US"/>
                  <a:t> (g/cm3)</a:t>
                </a:r>
                <a:endParaRPr lang="ar-SA"/>
              </a:p>
            </c:rich>
          </c:tx>
        </c:title>
        <c:numFmt formatCode="General" sourceLinked="1"/>
        <c:tickLblPos val="nextTo"/>
        <c:txPr>
          <a:bodyPr/>
          <a:lstStyle/>
          <a:p>
            <a:pPr>
              <a:defRPr lang="en-US"/>
            </a:pPr>
            <a:endParaRPr lang="ar-SA"/>
          </a:p>
        </c:txPr>
        <c:crossAx val="65458944"/>
        <c:crosses val="autoZero"/>
        <c:crossBetween val="midCat"/>
        <c:majorUnit val="0.1"/>
      </c:valAx>
    </c:plotArea>
    <c:legend>
      <c:legendPos val="l"/>
      <c:legendEntry>
        <c:idx val="0"/>
        <c:delete val="1"/>
      </c:legendEntry>
      <c:txPr>
        <a:bodyPr/>
        <a:lstStyle/>
        <a:p>
          <a:pPr>
            <a:defRPr lang="en-US"/>
          </a:pPr>
          <a:endParaRPr lang="ar-SA"/>
        </a:p>
      </c:txPr>
    </c:legend>
    <c:plotVisOnly val="1"/>
    <c:dispBlanksAs val="gap"/>
  </c:chart>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sz="1800" b="1" i="0" baseline="0"/>
              <a:t>Absorption</a:t>
            </a:r>
            <a:endParaRPr lang="ar-SA" sz="1800" b="1" i="0" baseline="0"/>
          </a:p>
        </c:rich>
      </c:tx>
    </c:title>
    <c:plotArea>
      <c:layout/>
      <c:scatterChart>
        <c:scatterStyle val="lineMarker"/>
        <c:ser>
          <c:idx val="0"/>
          <c:order val="0"/>
          <c:tx>
            <c:v>ref</c:v>
          </c:tx>
          <c:spPr>
            <a:ln w="28575">
              <a:solidFill>
                <a:srgbClr val="4F81BD"/>
              </a:solidFill>
            </a:ln>
          </c:spPr>
          <c:marker>
            <c:symbol val="none"/>
          </c:marker>
          <c:xVal>
            <c:numRef>
              <c:f>ورقة1!$Q$199:$Q$203</c:f>
              <c:numCache>
                <c:formatCode>General</c:formatCode>
                <c:ptCount val="5"/>
                <c:pt idx="0">
                  <c:v>0</c:v>
                </c:pt>
                <c:pt idx="1">
                  <c:v>5</c:v>
                </c:pt>
                <c:pt idx="2">
                  <c:v>10</c:v>
                </c:pt>
                <c:pt idx="3">
                  <c:v>15</c:v>
                </c:pt>
                <c:pt idx="4">
                  <c:v>20</c:v>
                </c:pt>
              </c:numCache>
            </c:numRef>
          </c:xVal>
          <c:yVal>
            <c:numRef>
              <c:f>ورقة1!$P$199:$P$203</c:f>
              <c:numCache>
                <c:formatCode>0.00%</c:formatCode>
                <c:ptCount val="5"/>
                <c:pt idx="0">
                  <c:v>6.9889999999999994E-2</c:v>
                </c:pt>
                <c:pt idx="1">
                  <c:v>6.9889999999999994E-2</c:v>
                </c:pt>
                <c:pt idx="2">
                  <c:v>6.9889999999999994E-2</c:v>
                </c:pt>
                <c:pt idx="3">
                  <c:v>6.9889999999999994E-2</c:v>
                </c:pt>
                <c:pt idx="4">
                  <c:v>6.9889999999999994E-2</c:v>
                </c:pt>
              </c:numCache>
            </c:numRef>
          </c:yVal>
        </c:ser>
        <c:ser>
          <c:idx val="1"/>
          <c:order val="1"/>
          <c:tx>
            <c:v>coarse PET sand</c:v>
          </c:tx>
          <c:spPr>
            <a:ln w="28575">
              <a:noFill/>
            </a:ln>
          </c:spPr>
          <c:xVal>
            <c:numRef>
              <c:f>ورقة1!$S$27:$S$30</c:f>
              <c:numCache>
                <c:formatCode>General</c:formatCode>
                <c:ptCount val="4"/>
                <c:pt idx="0">
                  <c:v>5</c:v>
                </c:pt>
                <c:pt idx="1">
                  <c:v>10</c:v>
                </c:pt>
                <c:pt idx="2">
                  <c:v>15</c:v>
                </c:pt>
                <c:pt idx="3">
                  <c:v>20</c:v>
                </c:pt>
              </c:numCache>
            </c:numRef>
          </c:xVal>
          <c:yVal>
            <c:numRef>
              <c:f>ورقة1!$L$27:$L$30</c:f>
              <c:numCache>
                <c:formatCode>0.00%</c:formatCode>
                <c:ptCount val="4"/>
                <c:pt idx="0" formatCode="0%">
                  <c:v>7.0000000000000021E-2</c:v>
                </c:pt>
                <c:pt idx="1">
                  <c:v>7.4600000000000014E-2</c:v>
                </c:pt>
                <c:pt idx="2">
                  <c:v>9.7000000000000003E-2</c:v>
                </c:pt>
                <c:pt idx="3">
                  <c:v>0.10299999999999998</c:v>
                </c:pt>
              </c:numCache>
            </c:numRef>
          </c:yVal>
        </c:ser>
        <c:ser>
          <c:idx val="2"/>
          <c:order val="2"/>
          <c:tx>
            <c:v>coarse PET aggregate</c:v>
          </c:tx>
          <c:spPr>
            <a:ln w="28575">
              <a:noFill/>
            </a:ln>
          </c:spPr>
          <c:xVal>
            <c:numRef>
              <c:f>ورقة1!$T$118:$T$121</c:f>
              <c:numCache>
                <c:formatCode>General</c:formatCode>
                <c:ptCount val="4"/>
                <c:pt idx="0">
                  <c:v>5</c:v>
                </c:pt>
                <c:pt idx="1">
                  <c:v>10</c:v>
                </c:pt>
                <c:pt idx="2">
                  <c:v>15</c:v>
                </c:pt>
                <c:pt idx="3">
                  <c:v>20</c:v>
                </c:pt>
              </c:numCache>
            </c:numRef>
          </c:xVal>
          <c:yVal>
            <c:numRef>
              <c:f>ورقة1!$L$39:$L$42</c:f>
              <c:numCache>
                <c:formatCode>0.00%</c:formatCode>
                <c:ptCount val="4"/>
                <c:pt idx="0">
                  <c:v>7.8000000000000014E-2</c:v>
                </c:pt>
                <c:pt idx="1">
                  <c:v>8.4000000000000047E-2</c:v>
                </c:pt>
                <c:pt idx="2">
                  <c:v>9.3000000000000166E-2</c:v>
                </c:pt>
                <c:pt idx="3">
                  <c:v>9.9000000000000046E-2</c:v>
                </c:pt>
              </c:numCache>
            </c:numRef>
          </c:yVal>
        </c:ser>
        <c:ser>
          <c:idx val="3"/>
          <c:order val="3"/>
          <c:tx>
            <c:v> fine PET sand</c:v>
          </c:tx>
          <c:spPr>
            <a:ln w="28575">
              <a:noFill/>
            </a:ln>
          </c:spPr>
          <c:marker>
            <c:symbol val="x"/>
            <c:size val="8"/>
            <c:spPr>
              <a:ln>
                <a:solidFill>
                  <a:srgbClr val="1F497D">
                    <a:lumMod val="75000"/>
                  </a:srgbClr>
                </a:solidFill>
              </a:ln>
            </c:spPr>
          </c:marker>
          <c:xVal>
            <c:numRef>
              <c:f>ورقة1!$T$109:$T$112</c:f>
              <c:numCache>
                <c:formatCode>General</c:formatCode>
                <c:ptCount val="4"/>
                <c:pt idx="0">
                  <c:v>5</c:v>
                </c:pt>
                <c:pt idx="1">
                  <c:v>10</c:v>
                </c:pt>
                <c:pt idx="2">
                  <c:v>15</c:v>
                </c:pt>
                <c:pt idx="3">
                  <c:v>20</c:v>
                </c:pt>
              </c:numCache>
            </c:numRef>
          </c:xVal>
          <c:yVal>
            <c:numRef>
              <c:f>ورقة1!$L$109:$L$112</c:f>
              <c:numCache>
                <c:formatCode>0%</c:formatCode>
                <c:ptCount val="4"/>
                <c:pt idx="0" formatCode="0.00%">
                  <c:v>7.1999999999999995E-2</c:v>
                </c:pt>
                <c:pt idx="1">
                  <c:v>9.0000000000000024E-2</c:v>
                </c:pt>
                <c:pt idx="2">
                  <c:v>9.0000000000000024E-2</c:v>
                </c:pt>
                <c:pt idx="3" formatCode="0.00%">
                  <c:v>9.8500000000000199E-2</c:v>
                </c:pt>
              </c:numCache>
            </c:numRef>
          </c:yVal>
        </c:ser>
        <c:ser>
          <c:idx val="4"/>
          <c:order val="4"/>
          <c:tx>
            <c:v> fine PET aggregate</c:v>
          </c:tx>
          <c:spPr>
            <a:ln w="28575">
              <a:noFill/>
            </a:ln>
          </c:spPr>
          <c:marker>
            <c:symbol val="star"/>
            <c:size val="8"/>
            <c:spPr>
              <a:ln>
                <a:solidFill>
                  <a:srgbClr val="009900"/>
                </a:solidFill>
              </a:ln>
            </c:spPr>
          </c:marker>
          <c:xVal>
            <c:numRef>
              <c:f>ورقة1!$T$118:$T$121</c:f>
              <c:numCache>
                <c:formatCode>General</c:formatCode>
                <c:ptCount val="4"/>
                <c:pt idx="0">
                  <c:v>5</c:v>
                </c:pt>
                <c:pt idx="1">
                  <c:v>10</c:v>
                </c:pt>
                <c:pt idx="2">
                  <c:v>15</c:v>
                </c:pt>
                <c:pt idx="3">
                  <c:v>20</c:v>
                </c:pt>
              </c:numCache>
            </c:numRef>
          </c:xVal>
          <c:yVal>
            <c:numRef>
              <c:f>ورقة1!$L$118:$L$121</c:f>
              <c:numCache>
                <c:formatCode>0.00%</c:formatCode>
                <c:ptCount val="4"/>
                <c:pt idx="0">
                  <c:v>7.1800000000000003E-2</c:v>
                </c:pt>
                <c:pt idx="1">
                  <c:v>9.5000000000000043E-2</c:v>
                </c:pt>
                <c:pt idx="2">
                  <c:v>9.4400000000000026E-2</c:v>
                </c:pt>
                <c:pt idx="3">
                  <c:v>0.11020000000000002</c:v>
                </c:pt>
              </c:numCache>
            </c:numRef>
          </c:yVal>
        </c:ser>
        <c:ser>
          <c:idx val="5"/>
          <c:order val="5"/>
          <c:tx>
            <c:v>flake sand</c:v>
          </c:tx>
          <c:spPr>
            <a:ln w="28575">
              <a:noFill/>
            </a:ln>
          </c:spPr>
          <c:xVal>
            <c:numRef>
              <c:f>ورقة1!$T$70:$T$73</c:f>
              <c:numCache>
                <c:formatCode>General</c:formatCode>
                <c:ptCount val="4"/>
                <c:pt idx="0">
                  <c:v>5</c:v>
                </c:pt>
                <c:pt idx="1">
                  <c:v>10</c:v>
                </c:pt>
                <c:pt idx="2">
                  <c:v>15</c:v>
                </c:pt>
                <c:pt idx="3">
                  <c:v>20</c:v>
                </c:pt>
              </c:numCache>
            </c:numRef>
          </c:xVal>
          <c:yVal>
            <c:numRef>
              <c:f>ورقة1!$L$70:$L$73</c:f>
              <c:numCache>
                <c:formatCode>0.00%</c:formatCode>
                <c:ptCount val="4"/>
                <c:pt idx="0">
                  <c:v>7.5500000000000012E-2</c:v>
                </c:pt>
                <c:pt idx="1">
                  <c:v>8.8400000000000006E-2</c:v>
                </c:pt>
                <c:pt idx="2">
                  <c:v>9.0400000000000022E-2</c:v>
                </c:pt>
                <c:pt idx="3">
                  <c:v>0.1095000000000001</c:v>
                </c:pt>
              </c:numCache>
            </c:numRef>
          </c:yVal>
        </c:ser>
        <c:ser>
          <c:idx val="6"/>
          <c:order val="6"/>
          <c:tx>
            <c:v>flack aggregate</c:v>
          </c:tx>
          <c:spPr>
            <a:ln w="28575">
              <a:noFill/>
            </a:ln>
          </c:spPr>
          <c:marker>
            <c:symbol val="plus"/>
            <c:size val="7"/>
            <c:spPr>
              <a:ln>
                <a:solidFill>
                  <a:srgbClr val="993300"/>
                </a:solidFill>
              </a:ln>
            </c:spPr>
          </c:marker>
          <c:xVal>
            <c:numRef>
              <c:f>ورقة1!$T$80:$T$83</c:f>
              <c:numCache>
                <c:formatCode>General</c:formatCode>
                <c:ptCount val="4"/>
                <c:pt idx="0">
                  <c:v>5</c:v>
                </c:pt>
                <c:pt idx="1">
                  <c:v>10</c:v>
                </c:pt>
                <c:pt idx="2">
                  <c:v>15</c:v>
                </c:pt>
                <c:pt idx="3">
                  <c:v>20</c:v>
                </c:pt>
              </c:numCache>
            </c:numRef>
          </c:xVal>
          <c:yVal>
            <c:numRef>
              <c:f>ورقة1!$L$80:$L$83</c:f>
              <c:numCache>
                <c:formatCode>0.00%</c:formatCode>
                <c:ptCount val="4"/>
                <c:pt idx="0">
                  <c:v>9.7300000000000011E-2</c:v>
                </c:pt>
                <c:pt idx="1">
                  <c:v>9.2300000000000021E-2</c:v>
                </c:pt>
                <c:pt idx="2">
                  <c:v>9.1900000000000023E-2</c:v>
                </c:pt>
                <c:pt idx="3">
                  <c:v>9.1500000000000026E-2</c:v>
                </c:pt>
              </c:numCache>
            </c:numRef>
          </c:yVal>
        </c:ser>
        <c:ser>
          <c:idx val="7"/>
          <c:order val="7"/>
          <c:tx>
            <c:v>powder PET sand</c:v>
          </c:tx>
          <c:spPr>
            <a:ln>
              <a:noFill/>
            </a:ln>
          </c:spPr>
          <c:marker>
            <c:spPr>
              <a:ln>
                <a:solidFill>
                  <a:srgbClr val="FF0000"/>
                </a:solidFill>
              </a:ln>
            </c:spPr>
          </c:marker>
          <c:xVal>
            <c:numRef>
              <c:f>ورقة1!$T$144:$T$147</c:f>
              <c:numCache>
                <c:formatCode>General</c:formatCode>
                <c:ptCount val="4"/>
                <c:pt idx="0">
                  <c:v>5</c:v>
                </c:pt>
                <c:pt idx="1">
                  <c:v>10</c:v>
                </c:pt>
                <c:pt idx="2">
                  <c:v>15</c:v>
                </c:pt>
                <c:pt idx="3">
                  <c:v>20</c:v>
                </c:pt>
              </c:numCache>
            </c:numRef>
          </c:xVal>
          <c:yVal>
            <c:numRef>
              <c:f>ورقة1!$L$144:$L$147</c:f>
              <c:numCache>
                <c:formatCode>0.00%</c:formatCode>
                <c:ptCount val="4"/>
                <c:pt idx="0">
                  <c:v>8.3400000000000002E-2</c:v>
                </c:pt>
                <c:pt idx="1">
                  <c:v>8.6300000000000002E-2</c:v>
                </c:pt>
                <c:pt idx="2">
                  <c:v>8.6800000000000002E-2</c:v>
                </c:pt>
                <c:pt idx="3">
                  <c:v>0.12000000000000002</c:v>
                </c:pt>
              </c:numCache>
            </c:numRef>
          </c:yVal>
        </c:ser>
        <c:ser>
          <c:idx val="8"/>
          <c:order val="8"/>
          <c:tx>
            <c:v>styrofoam sand</c:v>
          </c:tx>
          <c:spPr>
            <a:ln w="28575">
              <a:noFill/>
            </a:ln>
          </c:spPr>
          <c:xVal>
            <c:numRef>
              <c:f>ورقة1!$T$225:$T$228</c:f>
              <c:numCache>
                <c:formatCode>General</c:formatCode>
                <c:ptCount val="4"/>
                <c:pt idx="0">
                  <c:v>5</c:v>
                </c:pt>
                <c:pt idx="1">
                  <c:v>10</c:v>
                </c:pt>
                <c:pt idx="2">
                  <c:v>15</c:v>
                </c:pt>
                <c:pt idx="3">
                  <c:v>20</c:v>
                </c:pt>
              </c:numCache>
            </c:numRef>
          </c:xVal>
          <c:yVal>
            <c:numRef>
              <c:f>ورقة1!$L$225:$L$228</c:f>
              <c:numCache>
                <c:formatCode>0.00%</c:formatCode>
                <c:ptCount val="4"/>
                <c:pt idx="0">
                  <c:v>8.0300000000000024E-2</c:v>
                </c:pt>
                <c:pt idx="1">
                  <c:v>9.4300000000000023E-2</c:v>
                </c:pt>
                <c:pt idx="2">
                  <c:v>0.10100000000000002</c:v>
                </c:pt>
                <c:pt idx="3">
                  <c:v>0.115</c:v>
                </c:pt>
              </c:numCache>
            </c:numRef>
          </c:yVal>
        </c:ser>
        <c:ser>
          <c:idx val="9"/>
          <c:order val="9"/>
          <c:tx>
            <c:v>styrofoam aggregate</c:v>
          </c:tx>
          <c:spPr>
            <a:ln w="28575">
              <a:noFill/>
            </a:ln>
          </c:spPr>
          <c:xVal>
            <c:numRef>
              <c:f>ورقة1!$T$238:$T$241</c:f>
              <c:numCache>
                <c:formatCode>General</c:formatCode>
                <c:ptCount val="4"/>
                <c:pt idx="0">
                  <c:v>5</c:v>
                </c:pt>
                <c:pt idx="1">
                  <c:v>10</c:v>
                </c:pt>
                <c:pt idx="2">
                  <c:v>15</c:v>
                </c:pt>
                <c:pt idx="3">
                  <c:v>20</c:v>
                </c:pt>
              </c:numCache>
            </c:numRef>
          </c:xVal>
          <c:yVal>
            <c:numRef>
              <c:f>ورقة1!$L$238:$L$241</c:f>
              <c:numCache>
                <c:formatCode>0.00%</c:formatCode>
                <c:ptCount val="4"/>
                <c:pt idx="0">
                  <c:v>9.0500000000000067E-2</c:v>
                </c:pt>
                <c:pt idx="1">
                  <c:v>0.10690000000000002</c:v>
                </c:pt>
                <c:pt idx="2">
                  <c:v>0.1108</c:v>
                </c:pt>
                <c:pt idx="3">
                  <c:v>0.1193</c:v>
                </c:pt>
              </c:numCache>
            </c:numRef>
          </c:yVal>
        </c:ser>
        <c:axId val="65640704"/>
        <c:axId val="66720128"/>
      </c:scatterChart>
      <c:valAx>
        <c:axId val="65640704"/>
        <c:scaling>
          <c:orientation val="minMax"/>
        </c:scaling>
        <c:axPos val="b"/>
        <c:title>
          <c:tx>
            <c:rich>
              <a:bodyPr/>
              <a:lstStyle/>
              <a:p>
                <a:pPr marL="0" marR="0" indent="0" algn="ctr" defTabSz="914400" rtl="1" eaLnBrk="1" fontAlgn="auto" latinLnBrk="0" hangingPunct="1">
                  <a:lnSpc>
                    <a:spcPct val="100000"/>
                  </a:lnSpc>
                  <a:spcBef>
                    <a:spcPts val="0"/>
                  </a:spcBef>
                  <a:spcAft>
                    <a:spcPts val="0"/>
                  </a:spcAft>
                  <a:buClrTx/>
                  <a:buSzTx/>
                  <a:buFontTx/>
                  <a:buNone/>
                  <a:tabLst/>
                  <a:defRPr lang="en-US" sz="1000" b="1" i="0" u="none" strike="noStrike" kern="1200" baseline="0">
                    <a:solidFill>
                      <a:sysClr val="windowText" lastClr="000000"/>
                    </a:solidFill>
                    <a:latin typeface="+mn-lt"/>
                    <a:ea typeface="+mn-ea"/>
                    <a:cs typeface="+mn-cs"/>
                  </a:defRPr>
                </a:pPr>
                <a:r>
                  <a:rPr lang="en-US"/>
                  <a:t>%</a:t>
                </a:r>
                <a:r>
                  <a:rPr lang="en-US" baseline="0"/>
                  <a:t> of plastic</a:t>
                </a:r>
                <a:endParaRPr lang="ar-SA"/>
              </a:p>
            </c:rich>
          </c:tx>
        </c:title>
        <c:numFmt formatCode="General" sourceLinked="1"/>
        <c:tickLblPos val="nextTo"/>
        <c:txPr>
          <a:bodyPr/>
          <a:lstStyle/>
          <a:p>
            <a:pPr>
              <a:defRPr lang="en-US"/>
            </a:pPr>
            <a:endParaRPr lang="ar-SA"/>
          </a:p>
        </c:txPr>
        <c:crossAx val="66720128"/>
        <c:crosses val="autoZero"/>
        <c:crossBetween val="midCat"/>
      </c:valAx>
      <c:valAx>
        <c:axId val="66720128"/>
        <c:scaling>
          <c:orientation val="minMax"/>
          <c:min val="0.05"/>
        </c:scaling>
        <c:axPos val="l"/>
        <c:title>
          <c:tx>
            <c:rich>
              <a:bodyPr rot="-5400000" vert="horz"/>
              <a:lstStyle/>
              <a:p>
                <a:pPr>
                  <a:defRPr lang="en-US"/>
                </a:pPr>
                <a:r>
                  <a:rPr lang="en-US"/>
                  <a:t>Absorption</a:t>
                </a:r>
                <a:endParaRPr lang="ar-SA"/>
              </a:p>
            </c:rich>
          </c:tx>
        </c:title>
        <c:numFmt formatCode="0.00%" sourceLinked="1"/>
        <c:tickLblPos val="nextTo"/>
        <c:txPr>
          <a:bodyPr/>
          <a:lstStyle/>
          <a:p>
            <a:pPr>
              <a:defRPr lang="en-US"/>
            </a:pPr>
            <a:endParaRPr lang="ar-SA"/>
          </a:p>
        </c:txPr>
        <c:crossAx val="65640704"/>
        <c:crosses val="autoZero"/>
        <c:crossBetween val="midCat"/>
        <c:majorUnit val="1.0000000000000005E-2"/>
      </c:valAx>
    </c:plotArea>
    <c:legend>
      <c:legendPos val="l"/>
      <c:legendEntry>
        <c:idx val="0"/>
        <c:delete val="1"/>
      </c:legendEntry>
      <c:layout>
        <c:manualLayout>
          <c:xMode val="edge"/>
          <c:yMode val="edge"/>
          <c:x val="1.0160880609652865E-2"/>
          <c:y val="0.23376119651710245"/>
          <c:w val="0.17464100222019241"/>
          <c:h val="0.51405157688622249"/>
        </c:manualLayout>
      </c:layout>
      <c:txPr>
        <a:bodyPr/>
        <a:lstStyle/>
        <a:p>
          <a:pPr>
            <a:defRPr lang="en-US"/>
          </a:pPr>
          <a:endParaRPr lang="ar-SA"/>
        </a:p>
      </c:txPr>
    </c:legend>
    <c:plotVisOnly val="1"/>
    <c:dispBlanksAs val="gap"/>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sz="1100" b="1">
                <a:latin typeface="+mn-lt"/>
                <a:cs typeface="+mj-cs"/>
              </a:rPr>
              <a:t>(b) </a:t>
            </a:r>
            <a:r>
              <a:rPr lang="en-US" sz="1100" b="1" i="0" u="none" strike="noStrike" baseline="0"/>
              <a:t>Coarse</a:t>
            </a:r>
            <a:r>
              <a:rPr lang="en-US" sz="1100" b="1">
                <a:latin typeface="+mn-lt"/>
                <a:cs typeface="+mj-cs"/>
              </a:rPr>
              <a:t> granules PET </a:t>
            </a:r>
            <a:r>
              <a:rPr lang="en-US" sz="1100" b="1" i="0" u="none" strike="noStrike" baseline="0">
                <a:latin typeface="+mn-lt"/>
                <a:cs typeface="+mj-cs"/>
              </a:rPr>
              <a:t>instead of  (aggregate)   </a:t>
            </a:r>
            <a:endParaRPr lang="ar-SA" sz="1100" b="1">
              <a:latin typeface="+mn-lt"/>
              <a:cs typeface="+mj-cs"/>
            </a:endParaRPr>
          </a:p>
        </c:rich>
      </c:tx>
      <c:layout/>
    </c:title>
    <c:plotArea>
      <c:layout>
        <c:manualLayout>
          <c:layoutTarget val="inner"/>
          <c:xMode val="edge"/>
          <c:yMode val="edge"/>
          <c:x val="0.23972929255936695"/>
          <c:y val="0.20226562314151819"/>
          <c:w val="0.72471539211369707"/>
          <c:h val="0.66563931774391216"/>
        </c:manualLayout>
      </c:layout>
      <c:scatterChart>
        <c:scatterStyle val="lineMarker"/>
        <c:ser>
          <c:idx val="1"/>
          <c:order val="0"/>
          <c:tx>
            <c:v>ref</c:v>
          </c:tx>
          <c:spPr>
            <a:ln w="28575">
              <a:solidFill>
                <a:srgbClr val="4F81BD"/>
              </a:solidFill>
            </a:ln>
          </c:spPr>
          <c:marker>
            <c:symbol val="none"/>
          </c:marker>
          <c:xVal>
            <c:numRef>
              <c:f>ورقة1!$T$207:$T$211</c:f>
              <c:numCache>
                <c:formatCode>General</c:formatCode>
                <c:ptCount val="5"/>
                <c:pt idx="0">
                  <c:v>0</c:v>
                </c:pt>
                <c:pt idx="1">
                  <c:v>5</c:v>
                </c:pt>
                <c:pt idx="2">
                  <c:v>10</c:v>
                </c:pt>
                <c:pt idx="3">
                  <c:v>15</c:v>
                </c:pt>
                <c:pt idx="4">
                  <c:v>20</c:v>
                </c:pt>
              </c:numCache>
            </c:numRef>
          </c:xVal>
          <c:yVal>
            <c:numRef>
              <c:f>ورقة1!$S$207:$S$211</c:f>
              <c:numCache>
                <c:formatCode>General</c:formatCode>
                <c:ptCount val="5"/>
                <c:pt idx="0">
                  <c:v>329.7</c:v>
                </c:pt>
                <c:pt idx="1">
                  <c:v>329.7</c:v>
                </c:pt>
                <c:pt idx="2">
                  <c:v>329.7</c:v>
                </c:pt>
                <c:pt idx="3">
                  <c:v>329.7</c:v>
                </c:pt>
                <c:pt idx="4">
                  <c:v>329.7</c:v>
                </c:pt>
              </c:numCache>
            </c:numRef>
          </c:yVal>
        </c:ser>
        <c:ser>
          <c:idx val="2"/>
          <c:order val="1"/>
          <c:tx>
            <c:v>aggregate</c:v>
          </c:tx>
          <c:spPr>
            <a:ln w="28575">
              <a:noFill/>
            </a:ln>
          </c:spPr>
          <c:errBars>
            <c:errDir val="y"/>
            <c:errBarType val="both"/>
            <c:errValType val="cust"/>
            <c:plus>
              <c:numRef>
                <c:f>ورقة1!$J$39:$J$42</c:f>
                <c:numCache>
                  <c:formatCode>General</c:formatCode>
                  <c:ptCount val="4"/>
                  <c:pt idx="0">
                    <c:v>10.535891039679779</c:v>
                  </c:pt>
                  <c:pt idx="1">
                    <c:v>7.4246212024587486</c:v>
                  </c:pt>
                  <c:pt idx="2">
                    <c:v>20.942858766971224</c:v>
                  </c:pt>
                  <c:pt idx="3">
                    <c:v>7.5498344352697861</c:v>
                  </c:pt>
                </c:numCache>
              </c:numRef>
            </c:plus>
            <c:minus>
              <c:numRef>
                <c:f>ورقة1!$J$39:$J$42</c:f>
                <c:numCache>
                  <c:formatCode>General</c:formatCode>
                  <c:ptCount val="4"/>
                  <c:pt idx="0">
                    <c:v>10.535891039679779</c:v>
                  </c:pt>
                  <c:pt idx="1">
                    <c:v>7.4246212024587486</c:v>
                  </c:pt>
                  <c:pt idx="2">
                    <c:v>20.942858766971224</c:v>
                  </c:pt>
                  <c:pt idx="3">
                    <c:v>7.5498344352697861</c:v>
                  </c:pt>
                </c:numCache>
              </c:numRef>
            </c:minus>
          </c:errBars>
          <c:xVal>
            <c:numRef>
              <c:f>ورقة1!$S$39:$S$42</c:f>
              <c:numCache>
                <c:formatCode>General</c:formatCode>
                <c:ptCount val="4"/>
                <c:pt idx="0">
                  <c:v>5</c:v>
                </c:pt>
                <c:pt idx="1">
                  <c:v>10</c:v>
                </c:pt>
                <c:pt idx="2">
                  <c:v>15</c:v>
                </c:pt>
                <c:pt idx="3">
                  <c:v>20</c:v>
                </c:pt>
              </c:numCache>
            </c:numRef>
          </c:xVal>
          <c:yVal>
            <c:numRef>
              <c:f>ورقة1!$O$39:$O$42</c:f>
              <c:numCache>
                <c:formatCode>General</c:formatCode>
                <c:ptCount val="4"/>
                <c:pt idx="0">
                  <c:v>352.2</c:v>
                </c:pt>
                <c:pt idx="1">
                  <c:v>332</c:v>
                </c:pt>
                <c:pt idx="2">
                  <c:v>338.7</c:v>
                </c:pt>
                <c:pt idx="3">
                  <c:v>285.7</c:v>
                </c:pt>
              </c:numCache>
            </c:numRef>
          </c:yVal>
        </c:ser>
        <c:axId val="57383168"/>
        <c:axId val="57409920"/>
      </c:scatterChart>
      <c:valAx>
        <c:axId val="57383168"/>
        <c:scaling>
          <c:orientation val="minMax"/>
        </c:scaling>
        <c:axPos val="b"/>
        <c:title>
          <c:tx>
            <c:rich>
              <a:bodyPr/>
              <a:lstStyle/>
              <a:p>
                <a:pPr>
                  <a:defRPr lang="en-US"/>
                </a:pPr>
                <a:r>
                  <a:rPr lang="en-US"/>
                  <a:t>% PET</a:t>
                </a:r>
                <a:endParaRPr lang="ar-SA"/>
              </a:p>
            </c:rich>
          </c:tx>
          <c:layout/>
        </c:title>
        <c:numFmt formatCode="General" sourceLinked="1"/>
        <c:tickLblPos val="nextTo"/>
        <c:txPr>
          <a:bodyPr/>
          <a:lstStyle/>
          <a:p>
            <a:pPr>
              <a:defRPr lang="en-US"/>
            </a:pPr>
            <a:endParaRPr lang="ar-SA"/>
          </a:p>
        </c:txPr>
        <c:crossAx val="57409920"/>
        <c:crosses val="autoZero"/>
        <c:crossBetween val="midCat"/>
      </c:valAx>
      <c:valAx>
        <c:axId val="57409920"/>
        <c:scaling>
          <c:orientation val="minMax"/>
          <c:min val="100"/>
        </c:scaling>
        <c:axPos val="l"/>
        <c:title>
          <c:tx>
            <c:rich>
              <a:bodyPr rot="-5400000" vert="horz"/>
              <a:lstStyle/>
              <a:p>
                <a:pPr marL="0" marR="0" indent="0" algn="ctr" defTabSz="914400" rtl="0" eaLnBrk="1" fontAlgn="auto" latinLnBrk="0" hangingPunct="1">
                  <a:lnSpc>
                    <a:spcPct val="100000"/>
                  </a:lnSpc>
                  <a:spcBef>
                    <a:spcPts val="0"/>
                  </a:spcBef>
                  <a:spcAft>
                    <a:spcPts val="0"/>
                  </a:spcAft>
                  <a:buClrTx/>
                  <a:buSzTx/>
                  <a:buFontTx/>
                  <a:buNone/>
                  <a:tabLst/>
                  <a:defRPr lang="en-US" sz="1000" b="1" i="0" u="none" strike="noStrike" kern="1200" baseline="0">
                    <a:solidFill>
                      <a:sysClr val="windowText" lastClr="000000"/>
                    </a:solidFill>
                    <a:latin typeface="+mn-lt"/>
                    <a:ea typeface="+mn-ea"/>
                    <a:cs typeface="+mn-cs"/>
                  </a:defRPr>
                </a:pPr>
                <a:r>
                  <a:rPr lang="en-US" sz="1000">
                    <a:cs typeface="+mj-cs"/>
                  </a:rPr>
                  <a:t>Compressive</a:t>
                </a:r>
                <a:r>
                  <a:rPr lang="en-US" sz="1000" b="1" i="0" baseline="0">
                    <a:cs typeface="+mj-cs"/>
                  </a:rPr>
                  <a:t>(Kg/cm3)</a:t>
                </a:r>
                <a:endParaRPr lang="ar-SA" sz="1000">
                  <a:cs typeface="+mj-cs"/>
                </a:endParaRPr>
              </a:p>
              <a:p>
                <a:pPr marL="0" marR="0" indent="0" algn="ctr" defTabSz="914400" rtl="0" eaLnBrk="1" fontAlgn="auto" latinLnBrk="0" hangingPunct="1">
                  <a:lnSpc>
                    <a:spcPct val="100000"/>
                  </a:lnSpc>
                  <a:spcBef>
                    <a:spcPts val="0"/>
                  </a:spcBef>
                  <a:spcAft>
                    <a:spcPts val="0"/>
                  </a:spcAft>
                  <a:buClrTx/>
                  <a:buSzTx/>
                  <a:buFontTx/>
                  <a:buNone/>
                  <a:tabLst/>
                  <a:defRPr lang="en-US" sz="1000" b="1" i="0" u="none" strike="noStrike" kern="1200" baseline="0">
                    <a:solidFill>
                      <a:sysClr val="windowText" lastClr="000000"/>
                    </a:solidFill>
                    <a:latin typeface="+mn-lt"/>
                    <a:ea typeface="+mn-ea"/>
                    <a:cs typeface="+mn-cs"/>
                  </a:defRPr>
                </a:pPr>
                <a:endParaRPr lang="en-US"/>
              </a:p>
            </c:rich>
          </c:tx>
          <c:layout>
            <c:manualLayout>
              <c:xMode val="edge"/>
              <c:yMode val="edge"/>
              <c:x val="2.9415857901483256E-2"/>
              <c:y val="0.40424927246631187"/>
            </c:manualLayout>
          </c:layout>
        </c:title>
        <c:numFmt formatCode="General" sourceLinked="1"/>
        <c:tickLblPos val="nextTo"/>
        <c:txPr>
          <a:bodyPr/>
          <a:lstStyle/>
          <a:p>
            <a:pPr>
              <a:defRPr lang="en-US"/>
            </a:pPr>
            <a:endParaRPr lang="ar-SA"/>
          </a:p>
        </c:txPr>
        <c:crossAx val="57383168"/>
        <c:crosses val="autoZero"/>
        <c:crossBetween val="midCat"/>
      </c:valAx>
    </c:plotArea>
    <c:plotVisOnly val="1"/>
    <c:dispBlanksAs val="gap"/>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lang="en-US" sz="1800" b="1" i="0" u="none" strike="noStrike" kern="1200" baseline="0">
                <a:solidFill>
                  <a:sysClr val="windowText" lastClr="000000"/>
                </a:solidFill>
                <a:latin typeface="+mn-lt"/>
                <a:ea typeface="+mn-ea"/>
                <a:cs typeface="+mn-cs"/>
              </a:defRPr>
            </a:pPr>
            <a:r>
              <a:rPr lang="en-US" sz="900" dirty="0"/>
              <a:t> </a:t>
            </a:r>
            <a:r>
              <a:rPr lang="en-US" sz="900" b="1" i="0" u="none" strike="noStrike" baseline="0" dirty="0"/>
              <a:t>(a) </a:t>
            </a:r>
            <a:r>
              <a:rPr lang="en-US" sz="1050" dirty="0"/>
              <a:t> fine granules PET </a:t>
            </a:r>
            <a:r>
              <a:rPr lang="en-US" sz="1050" b="1" i="0" u="none" strike="noStrike" baseline="0" dirty="0"/>
              <a:t>instead of </a:t>
            </a:r>
            <a:r>
              <a:rPr lang="en-US" sz="1050" b="1" i="0" baseline="0" dirty="0"/>
              <a:t> aggregate</a:t>
            </a:r>
          </a:p>
        </c:rich>
      </c:tx>
      <c:layout>
        <c:manualLayout>
          <c:xMode val="edge"/>
          <c:yMode val="edge"/>
          <c:x val="0.13827303981368527"/>
          <c:y val="1.9877182018914693E-2"/>
        </c:manualLayout>
      </c:layout>
    </c:title>
    <c:plotArea>
      <c:layout>
        <c:manualLayout>
          <c:layoutTarget val="inner"/>
          <c:xMode val="edge"/>
          <c:yMode val="edge"/>
          <c:x val="0.22690355254888916"/>
          <c:y val="0.17810607007457402"/>
          <c:w val="0.73152844626817914"/>
          <c:h val="0.68104386951631068"/>
        </c:manualLayout>
      </c:layout>
      <c:scatterChart>
        <c:scatterStyle val="lineMarker"/>
        <c:ser>
          <c:idx val="1"/>
          <c:order val="0"/>
          <c:tx>
            <c:v>aggregate</c:v>
          </c:tx>
          <c:spPr>
            <a:ln w="28575">
              <a:noFill/>
            </a:ln>
          </c:spPr>
          <c:errBars>
            <c:errDir val="y"/>
            <c:errBarType val="both"/>
            <c:errValType val="cust"/>
            <c:plus>
              <c:numRef>
                <c:f>ورقة1!$J$118:$J$121</c:f>
                <c:numCache>
                  <c:formatCode>General</c:formatCode>
                  <c:ptCount val="4"/>
                  <c:pt idx="0">
                    <c:v>19.798989873223423</c:v>
                  </c:pt>
                  <c:pt idx="1">
                    <c:v>18.734993995195193</c:v>
                  </c:pt>
                  <c:pt idx="2">
                    <c:v>14.282856857085989</c:v>
                  </c:pt>
                  <c:pt idx="3">
                    <c:v>12.727922061358218</c:v>
                  </c:pt>
                </c:numCache>
              </c:numRef>
            </c:plus>
            <c:minus>
              <c:numRef>
                <c:f>ورقة1!$J$118:$J$121</c:f>
                <c:numCache>
                  <c:formatCode>General</c:formatCode>
                  <c:ptCount val="4"/>
                  <c:pt idx="0">
                    <c:v>19.798989873223423</c:v>
                  </c:pt>
                  <c:pt idx="1">
                    <c:v>18.734993995195193</c:v>
                  </c:pt>
                  <c:pt idx="2">
                    <c:v>14.282856857085989</c:v>
                  </c:pt>
                  <c:pt idx="3">
                    <c:v>12.727922061358218</c:v>
                  </c:pt>
                </c:numCache>
              </c:numRef>
            </c:minus>
          </c:errBars>
          <c:xVal>
            <c:numRef>
              <c:f>ورقة1!$T$118:$T$121</c:f>
              <c:numCache>
                <c:formatCode>General</c:formatCode>
                <c:ptCount val="4"/>
                <c:pt idx="0">
                  <c:v>5</c:v>
                </c:pt>
                <c:pt idx="1">
                  <c:v>10</c:v>
                </c:pt>
                <c:pt idx="2">
                  <c:v>15</c:v>
                </c:pt>
                <c:pt idx="3">
                  <c:v>20</c:v>
                </c:pt>
              </c:numCache>
            </c:numRef>
          </c:xVal>
          <c:yVal>
            <c:numRef>
              <c:f>ورقة1!$O$118:$O$121</c:f>
              <c:numCache>
                <c:formatCode>General</c:formatCode>
                <c:ptCount val="4"/>
                <c:pt idx="0">
                  <c:v>281.8</c:v>
                </c:pt>
                <c:pt idx="1">
                  <c:v>275.8</c:v>
                </c:pt>
                <c:pt idx="2">
                  <c:v>263.8</c:v>
                </c:pt>
                <c:pt idx="3">
                  <c:v>242.8</c:v>
                </c:pt>
              </c:numCache>
            </c:numRef>
          </c:yVal>
        </c:ser>
        <c:ser>
          <c:idx val="2"/>
          <c:order val="1"/>
          <c:tx>
            <c:v>Ref</c:v>
          </c:tx>
          <c:spPr>
            <a:ln w="28575">
              <a:solidFill>
                <a:srgbClr val="4F81BD"/>
              </a:solidFill>
            </a:ln>
          </c:spPr>
          <c:marker>
            <c:symbol val="none"/>
          </c:marker>
          <c:xVal>
            <c:numRef>
              <c:f>ورقة1!$T$207:$T$211</c:f>
              <c:numCache>
                <c:formatCode>General</c:formatCode>
                <c:ptCount val="5"/>
                <c:pt idx="0">
                  <c:v>0</c:v>
                </c:pt>
                <c:pt idx="1">
                  <c:v>5</c:v>
                </c:pt>
                <c:pt idx="2">
                  <c:v>10</c:v>
                </c:pt>
                <c:pt idx="3">
                  <c:v>15</c:v>
                </c:pt>
                <c:pt idx="4">
                  <c:v>20</c:v>
                </c:pt>
              </c:numCache>
            </c:numRef>
          </c:xVal>
          <c:yVal>
            <c:numRef>
              <c:f>ورقة1!$S$207:$S$211</c:f>
              <c:numCache>
                <c:formatCode>General</c:formatCode>
                <c:ptCount val="5"/>
                <c:pt idx="0">
                  <c:v>329.7</c:v>
                </c:pt>
                <c:pt idx="1">
                  <c:v>329.7</c:v>
                </c:pt>
                <c:pt idx="2">
                  <c:v>329.7</c:v>
                </c:pt>
                <c:pt idx="3">
                  <c:v>329.7</c:v>
                </c:pt>
                <c:pt idx="4">
                  <c:v>329.7</c:v>
                </c:pt>
              </c:numCache>
            </c:numRef>
          </c:yVal>
        </c:ser>
        <c:axId val="57456896"/>
        <c:axId val="57463168"/>
      </c:scatterChart>
      <c:valAx>
        <c:axId val="57456896"/>
        <c:scaling>
          <c:orientation val="minMax"/>
        </c:scaling>
        <c:axPos val="b"/>
        <c:title>
          <c:tx>
            <c:rich>
              <a:bodyPr/>
              <a:lstStyle/>
              <a:p>
                <a:pPr>
                  <a:defRPr lang="en-US"/>
                </a:pPr>
                <a:r>
                  <a:rPr lang="ar-SA"/>
                  <a:t>%</a:t>
                </a:r>
              </a:p>
            </c:rich>
          </c:tx>
        </c:title>
        <c:numFmt formatCode="General" sourceLinked="1"/>
        <c:tickLblPos val="nextTo"/>
        <c:txPr>
          <a:bodyPr/>
          <a:lstStyle/>
          <a:p>
            <a:pPr>
              <a:defRPr lang="en-US"/>
            </a:pPr>
            <a:endParaRPr lang="ar-SA"/>
          </a:p>
        </c:txPr>
        <c:crossAx val="57463168"/>
        <c:crosses val="autoZero"/>
        <c:crossBetween val="midCat"/>
      </c:valAx>
      <c:valAx>
        <c:axId val="57463168"/>
        <c:scaling>
          <c:orientation val="minMax"/>
          <c:min val="100"/>
        </c:scaling>
        <c:axPos val="l"/>
        <c:title>
          <c:tx>
            <c:rich>
              <a:bodyPr rot="-5400000" vert="horz"/>
              <a:lstStyle/>
              <a:p>
                <a:pPr>
                  <a:defRPr lang="en-US"/>
                </a:pPr>
                <a:r>
                  <a:rPr lang="en-US" sz="1000" b="1" i="0" baseline="0"/>
                  <a:t>Compressive(Kg/cm3)</a:t>
                </a:r>
                <a:endParaRPr lang="ar-SA" sz="1000" b="1" i="0" baseline="0"/>
              </a:p>
            </c:rich>
          </c:tx>
          <c:layout>
            <c:manualLayout>
              <c:xMode val="edge"/>
              <c:yMode val="edge"/>
              <c:x val="5.3153820561162246E-2"/>
              <c:y val="0.40231037786944818"/>
            </c:manualLayout>
          </c:layout>
        </c:title>
        <c:numFmt formatCode="General" sourceLinked="1"/>
        <c:tickLblPos val="nextTo"/>
        <c:txPr>
          <a:bodyPr/>
          <a:lstStyle/>
          <a:p>
            <a:pPr>
              <a:defRPr lang="en-US"/>
            </a:pPr>
            <a:endParaRPr lang="ar-SA"/>
          </a:p>
        </c:txPr>
        <c:crossAx val="57456896"/>
        <c:crosses val="autoZero"/>
        <c:crossBetween val="midCat"/>
      </c:valAx>
    </c:plotArea>
    <c:plotVisOnly val="1"/>
    <c:dispBlanksAs val="gap"/>
  </c:chart>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sz="1200" dirty="0"/>
              <a:t> </a:t>
            </a:r>
            <a:r>
              <a:rPr lang="en-US" sz="900" b="1" i="0" u="none" strike="noStrike" baseline="0" dirty="0"/>
              <a:t>(b) </a:t>
            </a:r>
            <a:r>
              <a:rPr lang="en-US" sz="1100" dirty="0"/>
              <a:t> fine granules PET </a:t>
            </a:r>
            <a:r>
              <a:rPr lang="en-US" sz="1100" b="1" i="0" u="none" strike="noStrike" baseline="0" dirty="0"/>
              <a:t>instead of sand</a:t>
            </a:r>
            <a:endParaRPr lang="ar-SA" sz="1100" dirty="0"/>
          </a:p>
        </c:rich>
      </c:tx>
      <c:layout>
        <c:manualLayout>
          <c:xMode val="edge"/>
          <c:yMode val="edge"/>
          <c:x val="0.12436965787439835"/>
          <c:y val="2.8379452568428956E-2"/>
        </c:manualLayout>
      </c:layout>
    </c:title>
    <c:plotArea>
      <c:layout>
        <c:manualLayout>
          <c:layoutTarget val="inner"/>
          <c:xMode val="edge"/>
          <c:yMode val="edge"/>
          <c:x val="0.21288583824981061"/>
          <c:y val="0.16578860975711371"/>
          <c:w val="0.74409188647340829"/>
          <c:h val="0.68066291713535809"/>
        </c:manualLayout>
      </c:layout>
      <c:scatterChart>
        <c:scatterStyle val="lineMarker"/>
        <c:ser>
          <c:idx val="0"/>
          <c:order val="0"/>
          <c:tx>
            <c:v>sand</c:v>
          </c:tx>
          <c:spPr>
            <a:ln w="28575">
              <a:noFill/>
            </a:ln>
          </c:spPr>
          <c:marker>
            <c:symbol val="diamond"/>
            <c:size val="7"/>
            <c:spPr>
              <a:solidFill>
                <a:schemeClr val="accent6">
                  <a:lumMod val="75000"/>
                </a:schemeClr>
              </a:solidFill>
            </c:spPr>
          </c:marker>
          <c:errBars>
            <c:errDir val="y"/>
            <c:errBarType val="both"/>
            <c:errValType val="cust"/>
            <c:plus>
              <c:numRef>
                <c:f>ورقة1!$J$109:$J$112</c:f>
                <c:numCache>
                  <c:formatCode>General</c:formatCode>
                  <c:ptCount val="4"/>
                  <c:pt idx="0">
                    <c:v>4.5825756949590151</c:v>
                  </c:pt>
                  <c:pt idx="1">
                    <c:v>15.2857231864669</c:v>
                  </c:pt>
                  <c:pt idx="2">
                    <c:v>17.246835458522192</c:v>
                  </c:pt>
                  <c:pt idx="3">
                    <c:v>16.720122607205589</c:v>
                  </c:pt>
                </c:numCache>
              </c:numRef>
            </c:plus>
            <c:minus>
              <c:numRef>
                <c:f>ورقة1!$J$109:$J$112</c:f>
                <c:numCache>
                  <c:formatCode>General</c:formatCode>
                  <c:ptCount val="4"/>
                  <c:pt idx="0">
                    <c:v>4.5825756949590151</c:v>
                  </c:pt>
                  <c:pt idx="1">
                    <c:v>15.2857231864669</c:v>
                  </c:pt>
                  <c:pt idx="2">
                    <c:v>17.246835458522192</c:v>
                  </c:pt>
                  <c:pt idx="3">
                    <c:v>16.720122607205589</c:v>
                  </c:pt>
                </c:numCache>
              </c:numRef>
            </c:minus>
          </c:errBars>
          <c:xVal>
            <c:numRef>
              <c:f>ورقة1!$T$109:$T$112</c:f>
              <c:numCache>
                <c:formatCode>General</c:formatCode>
                <c:ptCount val="4"/>
                <c:pt idx="0">
                  <c:v>5</c:v>
                </c:pt>
                <c:pt idx="1">
                  <c:v>10</c:v>
                </c:pt>
                <c:pt idx="2">
                  <c:v>15</c:v>
                </c:pt>
                <c:pt idx="3">
                  <c:v>20</c:v>
                </c:pt>
              </c:numCache>
            </c:numRef>
          </c:xVal>
          <c:yVal>
            <c:numRef>
              <c:f>ورقة1!$O$109:$O$112</c:f>
              <c:numCache>
                <c:formatCode>General</c:formatCode>
                <c:ptCount val="4"/>
                <c:pt idx="0">
                  <c:v>330.7</c:v>
                </c:pt>
                <c:pt idx="1">
                  <c:v>329.7</c:v>
                </c:pt>
                <c:pt idx="2">
                  <c:v>320.8</c:v>
                </c:pt>
                <c:pt idx="3">
                  <c:v>299.39999999999969</c:v>
                </c:pt>
              </c:numCache>
            </c:numRef>
          </c:yVal>
        </c:ser>
        <c:ser>
          <c:idx val="2"/>
          <c:order val="1"/>
          <c:tx>
            <c:v>Ref</c:v>
          </c:tx>
          <c:spPr>
            <a:ln w="28575">
              <a:solidFill>
                <a:schemeClr val="accent1"/>
              </a:solidFill>
            </a:ln>
          </c:spPr>
          <c:marker>
            <c:symbol val="none"/>
          </c:marker>
          <c:xVal>
            <c:numRef>
              <c:f>ورقة1!$T$207:$T$211</c:f>
              <c:numCache>
                <c:formatCode>General</c:formatCode>
                <c:ptCount val="5"/>
                <c:pt idx="0">
                  <c:v>0</c:v>
                </c:pt>
                <c:pt idx="1">
                  <c:v>5</c:v>
                </c:pt>
                <c:pt idx="2">
                  <c:v>10</c:v>
                </c:pt>
                <c:pt idx="3">
                  <c:v>15</c:v>
                </c:pt>
                <c:pt idx="4">
                  <c:v>20</c:v>
                </c:pt>
              </c:numCache>
            </c:numRef>
          </c:xVal>
          <c:yVal>
            <c:numRef>
              <c:f>ورقة1!$S$207:$S$211</c:f>
              <c:numCache>
                <c:formatCode>General</c:formatCode>
                <c:ptCount val="5"/>
                <c:pt idx="0">
                  <c:v>329.7</c:v>
                </c:pt>
                <c:pt idx="1">
                  <c:v>329.7</c:v>
                </c:pt>
                <c:pt idx="2">
                  <c:v>329.7</c:v>
                </c:pt>
                <c:pt idx="3">
                  <c:v>329.7</c:v>
                </c:pt>
                <c:pt idx="4">
                  <c:v>329.7</c:v>
                </c:pt>
              </c:numCache>
            </c:numRef>
          </c:yVal>
        </c:ser>
        <c:axId val="57902208"/>
        <c:axId val="57904128"/>
      </c:scatterChart>
      <c:valAx>
        <c:axId val="57902208"/>
        <c:scaling>
          <c:orientation val="minMax"/>
        </c:scaling>
        <c:axPos val="b"/>
        <c:title>
          <c:tx>
            <c:rich>
              <a:bodyPr/>
              <a:lstStyle/>
              <a:p>
                <a:pPr>
                  <a:defRPr lang="en-US"/>
                </a:pPr>
                <a:r>
                  <a:rPr lang="ar-SA"/>
                  <a:t>%</a:t>
                </a:r>
              </a:p>
            </c:rich>
          </c:tx>
        </c:title>
        <c:numFmt formatCode="General" sourceLinked="1"/>
        <c:tickLblPos val="nextTo"/>
        <c:txPr>
          <a:bodyPr/>
          <a:lstStyle/>
          <a:p>
            <a:pPr>
              <a:defRPr lang="en-US"/>
            </a:pPr>
            <a:endParaRPr lang="ar-SA"/>
          </a:p>
        </c:txPr>
        <c:crossAx val="57904128"/>
        <c:crosses val="autoZero"/>
        <c:crossBetween val="midCat"/>
      </c:valAx>
      <c:valAx>
        <c:axId val="57904128"/>
        <c:scaling>
          <c:orientation val="minMax"/>
          <c:min val="100"/>
        </c:scaling>
        <c:axPos val="l"/>
        <c:title>
          <c:tx>
            <c:rich>
              <a:bodyPr rot="-5400000" vert="horz"/>
              <a:lstStyle/>
              <a:p>
                <a:pPr>
                  <a:defRPr lang="en-US"/>
                </a:pPr>
                <a:r>
                  <a:rPr lang="en-US" sz="1000" b="1" i="0" baseline="0"/>
                  <a:t>Compressive(Kg/cm3)</a:t>
                </a:r>
                <a:endParaRPr lang="ar-SA" sz="1000" b="1" i="0" baseline="0"/>
              </a:p>
            </c:rich>
          </c:tx>
          <c:layout>
            <c:manualLayout>
              <c:xMode val="edge"/>
              <c:yMode val="edge"/>
              <c:x val="3.3057398437440211E-2"/>
              <c:y val="0.40038461858935342"/>
            </c:manualLayout>
          </c:layout>
        </c:title>
        <c:numFmt formatCode="General" sourceLinked="1"/>
        <c:tickLblPos val="nextTo"/>
        <c:txPr>
          <a:bodyPr/>
          <a:lstStyle/>
          <a:p>
            <a:pPr>
              <a:defRPr lang="en-US"/>
            </a:pPr>
            <a:endParaRPr lang="ar-SA"/>
          </a:p>
        </c:txPr>
        <c:crossAx val="57902208"/>
        <c:crosses val="autoZero"/>
        <c:crossBetween val="midCat"/>
      </c:valAx>
    </c:plotArea>
    <c:plotVisOnly val="1"/>
    <c:dispBlanksAs val="gap"/>
  </c:chart>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manualLayout>
          <c:layoutTarget val="inner"/>
          <c:xMode val="edge"/>
          <c:yMode val="edge"/>
          <c:x val="0.23012937295760164"/>
          <c:y val="0.17722249004588744"/>
          <c:w val="0.72502697559121043"/>
          <c:h val="0.67186673094434635"/>
        </c:manualLayout>
      </c:layout>
      <c:scatterChart>
        <c:scatterStyle val="lineMarker"/>
        <c:ser>
          <c:idx val="0"/>
          <c:order val="0"/>
          <c:tx>
            <c:v>sand</c:v>
          </c:tx>
          <c:spPr>
            <a:ln w="28575">
              <a:noFill/>
            </a:ln>
          </c:spPr>
          <c:marker>
            <c:spPr>
              <a:solidFill>
                <a:srgbClr val="C00000"/>
              </a:solidFill>
            </c:spPr>
          </c:marker>
          <c:errBars>
            <c:errDir val="y"/>
            <c:errBarType val="both"/>
            <c:errValType val="cust"/>
            <c:plus>
              <c:numRef>
                <c:f>ورقة1!$J$144:$J$147</c:f>
                <c:numCache>
                  <c:formatCode>General</c:formatCode>
                  <c:ptCount val="4"/>
                  <c:pt idx="0">
                    <c:v>12.727922061357605</c:v>
                  </c:pt>
                  <c:pt idx="1">
                    <c:v>8.7891979156234736</c:v>
                  </c:pt>
                  <c:pt idx="2">
                    <c:v>14.177446878757594</c:v>
                  </c:pt>
                  <c:pt idx="3">
                    <c:v>10.163783744256135</c:v>
                  </c:pt>
                </c:numCache>
              </c:numRef>
            </c:plus>
            <c:minus>
              <c:numRef>
                <c:f>ورقة1!$J$144:$J$147</c:f>
                <c:numCache>
                  <c:formatCode>General</c:formatCode>
                  <c:ptCount val="4"/>
                  <c:pt idx="0">
                    <c:v>12.727922061357605</c:v>
                  </c:pt>
                  <c:pt idx="1">
                    <c:v>8.7891979156234736</c:v>
                  </c:pt>
                  <c:pt idx="2">
                    <c:v>14.177446878757594</c:v>
                  </c:pt>
                  <c:pt idx="3">
                    <c:v>10.163783744256135</c:v>
                  </c:pt>
                </c:numCache>
              </c:numRef>
            </c:minus>
          </c:errBars>
          <c:xVal>
            <c:numRef>
              <c:f>ورقة1!$T$144:$T$147</c:f>
              <c:numCache>
                <c:formatCode>General</c:formatCode>
                <c:ptCount val="4"/>
                <c:pt idx="0">
                  <c:v>5</c:v>
                </c:pt>
                <c:pt idx="1">
                  <c:v>10</c:v>
                </c:pt>
                <c:pt idx="2">
                  <c:v>15</c:v>
                </c:pt>
                <c:pt idx="3">
                  <c:v>20</c:v>
                </c:pt>
              </c:numCache>
            </c:numRef>
          </c:xVal>
          <c:yVal>
            <c:numRef>
              <c:f>ورقة1!$O$144:$O$147</c:f>
              <c:numCache>
                <c:formatCode>General</c:formatCode>
                <c:ptCount val="4"/>
                <c:pt idx="0">
                  <c:v>230.8</c:v>
                </c:pt>
                <c:pt idx="1">
                  <c:v>222.3</c:v>
                </c:pt>
                <c:pt idx="2">
                  <c:v>195.7</c:v>
                </c:pt>
                <c:pt idx="3">
                  <c:v>150.6</c:v>
                </c:pt>
              </c:numCache>
            </c:numRef>
          </c:yVal>
        </c:ser>
        <c:ser>
          <c:idx val="1"/>
          <c:order val="1"/>
          <c:tx>
            <c:v>ref</c:v>
          </c:tx>
          <c:spPr>
            <a:ln w="28575">
              <a:solidFill>
                <a:srgbClr val="4F81BD"/>
              </a:solidFill>
            </a:ln>
          </c:spPr>
          <c:marker>
            <c:symbol val="none"/>
          </c:marker>
          <c:xVal>
            <c:numRef>
              <c:f>ورقة1!$T$207:$T$211</c:f>
              <c:numCache>
                <c:formatCode>General</c:formatCode>
                <c:ptCount val="5"/>
                <c:pt idx="0">
                  <c:v>0</c:v>
                </c:pt>
                <c:pt idx="1">
                  <c:v>5</c:v>
                </c:pt>
                <c:pt idx="2">
                  <c:v>10</c:v>
                </c:pt>
                <c:pt idx="3">
                  <c:v>15</c:v>
                </c:pt>
                <c:pt idx="4">
                  <c:v>20</c:v>
                </c:pt>
              </c:numCache>
            </c:numRef>
          </c:xVal>
          <c:yVal>
            <c:numRef>
              <c:f>ورقة1!$S$207:$S$211</c:f>
              <c:numCache>
                <c:formatCode>General</c:formatCode>
                <c:ptCount val="5"/>
                <c:pt idx="0">
                  <c:v>329.7</c:v>
                </c:pt>
                <c:pt idx="1">
                  <c:v>329.7</c:v>
                </c:pt>
                <c:pt idx="2">
                  <c:v>329.7</c:v>
                </c:pt>
                <c:pt idx="3">
                  <c:v>329.7</c:v>
                </c:pt>
                <c:pt idx="4">
                  <c:v>329.7</c:v>
                </c:pt>
              </c:numCache>
            </c:numRef>
          </c:yVal>
        </c:ser>
        <c:axId val="57034240"/>
        <c:axId val="57035776"/>
      </c:scatterChart>
      <c:valAx>
        <c:axId val="57034240"/>
        <c:scaling>
          <c:orientation val="minMax"/>
        </c:scaling>
        <c:axPos val="b"/>
        <c:title>
          <c:tx>
            <c:rich>
              <a:bodyPr/>
              <a:lstStyle/>
              <a:p>
                <a:pPr>
                  <a:defRPr lang="en-US"/>
                </a:pPr>
                <a:r>
                  <a:rPr lang="ar-SA"/>
                  <a:t> </a:t>
                </a:r>
                <a:r>
                  <a:rPr lang="en-US" baseline="0"/>
                  <a:t> Powder PET</a:t>
                </a:r>
                <a:r>
                  <a:rPr lang="ar-SA"/>
                  <a:t>%</a:t>
                </a:r>
              </a:p>
            </c:rich>
          </c:tx>
        </c:title>
        <c:numFmt formatCode="General" sourceLinked="1"/>
        <c:tickLblPos val="nextTo"/>
        <c:txPr>
          <a:bodyPr/>
          <a:lstStyle/>
          <a:p>
            <a:pPr>
              <a:defRPr lang="en-US"/>
            </a:pPr>
            <a:endParaRPr lang="ar-SA"/>
          </a:p>
        </c:txPr>
        <c:crossAx val="57035776"/>
        <c:crosses val="autoZero"/>
        <c:crossBetween val="midCat"/>
      </c:valAx>
      <c:valAx>
        <c:axId val="57035776"/>
        <c:scaling>
          <c:orientation val="minMax"/>
        </c:scaling>
        <c:axPos val="l"/>
        <c:title>
          <c:tx>
            <c:rich>
              <a:bodyPr rot="-5400000" vert="horz"/>
              <a:lstStyle/>
              <a:p>
                <a:pPr>
                  <a:defRPr lang="en-US"/>
                </a:pPr>
                <a:r>
                  <a:rPr lang="en-US" sz="1000" b="1" i="0" baseline="0"/>
                  <a:t>Compressive(Kg/cm3)</a:t>
                </a:r>
                <a:endParaRPr lang="ar-SA" sz="1000" b="1" i="0" baseline="0"/>
              </a:p>
            </c:rich>
          </c:tx>
          <c:layout>
            <c:manualLayout>
              <c:xMode val="edge"/>
              <c:yMode val="edge"/>
              <c:x val="4.7989082302473854E-2"/>
              <c:y val="0.37945971039335202"/>
            </c:manualLayout>
          </c:layout>
        </c:title>
        <c:numFmt formatCode="General" sourceLinked="1"/>
        <c:tickLblPos val="nextTo"/>
        <c:txPr>
          <a:bodyPr/>
          <a:lstStyle/>
          <a:p>
            <a:pPr>
              <a:defRPr lang="en-US"/>
            </a:pPr>
            <a:endParaRPr lang="ar-SA"/>
          </a:p>
        </c:txPr>
        <c:crossAx val="57034240"/>
        <c:crosses val="autoZero"/>
        <c:crossBetween val="midCat"/>
      </c:valAx>
    </c:plotArea>
    <c:plotVisOnly val="1"/>
    <c:dispBlanksAs val="gap"/>
  </c:chart>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sz="1100"/>
            </a:pPr>
            <a:r>
              <a:rPr lang="en-US" sz="1100"/>
              <a:t>(a) flake </a:t>
            </a:r>
            <a:r>
              <a:rPr lang="en-US" sz="1100" b="1" i="0" u="none" strike="noStrike" baseline="0"/>
              <a:t>instead of  (sand)</a:t>
            </a:r>
            <a:endParaRPr lang="en-US" sz="1100"/>
          </a:p>
        </c:rich>
      </c:tx>
    </c:title>
    <c:plotArea>
      <c:layout>
        <c:manualLayout>
          <c:layoutTarget val="inner"/>
          <c:xMode val="edge"/>
          <c:yMode val="edge"/>
          <c:x val="0.25727023143709565"/>
          <c:y val="0.15508894066404541"/>
          <c:w val="0.70277954360220263"/>
          <c:h val="0.71120607092732058"/>
        </c:manualLayout>
      </c:layout>
      <c:scatterChart>
        <c:scatterStyle val="lineMarker"/>
        <c:ser>
          <c:idx val="0"/>
          <c:order val="0"/>
          <c:tx>
            <c:v>Ref</c:v>
          </c:tx>
          <c:spPr>
            <a:ln w="28575">
              <a:solidFill>
                <a:srgbClr val="4F81BD"/>
              </a:solidFill>
            </a:ln>
          </c:spPr>
          <c:marker>
            <c:symbol val="none"/>
          </c:marker>
          <c:xVal>
            <c:numRef>
              <c:f>ورقة1!$T$207:$T$211</c:f>
              <c:numCache>
                <c:formatCode>General</c:formatCode>
                <c:ptCount val="5"/>
                <c:pt idx="0">
                  <c:v>0</c:v>
                </c:pt>
                <c:pt idx="1">
                  <c:v>5</c:v>
                </c:pt>
                <c:pt idx="2">
                  <c:v>10</c:v>
                </c:pt>
                <c:pt idx="3">
                  <c:v>15</c:v>
                </c:pt>
                <c:pt idx="4">
                  <c:v>20</c:v>
                </c:pt>
              </c:numCache>
            </c:numRef>
          </c:xVal>
          <c:yVal>
            <c:numRef>
              <c:f>ورقة1!$S$207:$S$211</c:f>
              <c:numCache>
                <c:formatCode>General</c:formatCode>
                <c:ptCount val="5"/>
                <c:pt idx="0">
                  <c:v>329.7</c:v>
                </c:pt>
                <c:pt idx="1">
                  <c:v>329.7</c:v>
                </c:pt>
                <c:pt idx="2">
                  <c:v>329.7</c:v>
                </c:pt>
                <c:pt idx="3">
                  <c:v>329.7</c:v>
                </c:pt>
                <c:pt idx="4">
                  <c:v>329.7</c:v>
                </c:pt>
              </c:numCache>
            </c:numRef>
          </c:yVal>
        </c:ser>
        <c:ser>
          <c:idx val="1"/>
          <c:order val="1"/>
          <c:tx>
            <c:v>sand</c:v>
          </c:tx>
          <c:spPr>
            <a:ln w="28575">
              <a:noFill/>
            </a:ln>
          </c:spPr>
          <c:errBars>
            <c:errDir val="y"/>
            <c:errBarType val="both"/>
            <c:errValType val="cust"/>
            <c:plus>
              <c:numRef>
                <c:f>ورقة1!$J$70:$J$73</c:f>
                <c:numCache>
                  <c:formatCode>General</c:formatCode>
                  <c:ptCount val="4"/>
                  <c:pt idx="0">
                    <c:v>18.314065632732344</c:v>
                  </c:pt>
                  <c:pt idx="1">
                    <c:v>10.816653826390622</c:v>
                  </c:pt>
                  <c:pt idx="2">
                    <c:v>11.905880899790874</c:v>
                  </c:pt>
                  <c:pt idx="3">
                    <c:v>19.557607215607927</c:v>
                  </c:pt>
                </c:numCache>
              </c:numRef>
            </c:plus>
            <c:minus>
              <c:numRef>
                <c:f>ورقة1!$J$70:$J$73</c:f>
                <c:numCache>
                  <c:formatCode>General</c:formatCode>
                  <c:ptCount val="4"/>
                  <c:pt idx="0">
                    <c:v>18.314065632732344</c:v>
                  </c:pt>
                  <c:pt idx="1">
                    <c:v>10.816653826390622</c:v>
                  </c:pt>
                  <c:pt idx="2">
                    <c:v>11.905880899790874</c:v>
                  </c:pt>
                  <c:pt idx="3">
                    <c:v>19.557607215607927</c:v>
                  </c:pt>
                </c:numCache>
              </c:numRef>
            </c:minus>
          </c:errBars>
          <c:xVal>
            <c:numRef>
              <c:f>ورقة1!$T$70:$T$73</c:f>
              <c:numCache>
                <c:formatCode>General</c:formatCode>
                <c:ptCount val="4"/>
                <c:pt idx="0">
                  <c:v>5</c:v>
                </c:pt>
                <c:pt idx="1">
                  <c:v>10</c:v>
                </c:pt>
                <c:pt idx="2">
                  <c:v>15</c:v>
                </c:pt>
                <c:pt idx="3">
                  <c:v>20</c:v>
                </c:pt>
              </c:numCache>
            </c:numRef>
          </c:xVal>
          <c:yVal>
            <c:numRef>
              <c:f>ورقة1!$O$70:$O$73</c:f>
              <c:numCache>
                <c:formatCode>General</c:formatCode>
                <c:ptCount val="4"/>
                <c:pt idx="0">
                  <c:v>308.8</c:v>
                </c:pt>
                <c:pt idx="1">
                  <c:v>278.8</c:v>
                </c:pt>
                <c:pt idx="2">
                  <c:v>275.10000000000002</c:v>
                </c:pt>
                <c:pt idx="3">
                  <c:v>251.8</c:v>
                </c:pt>
              </c:numCache>
            </c:numRef>
          </c:yVal>
        </c:ser>
        <c:axId val="57078528"/>
        <c:axId val="57080448"/>
      </c:scatterChart>
      <c:valAx>
        <c:axId val="57078528"/>
        <c:scaling>
          <c:orientation val="minMax"/>
        </c:scaling>
        <c:axPos val="b"/>
        <c:title>
          <c:tx>
            <c:rich>
              <a:bodyPr/>
              <a:lstStyle/>
              <a:p>
                <a:pPr>
                  <a:defRPr lang="en-US"/>
                </a:pPr>
                <a:r>
                  <a:rPr lang="ar-SA"/>
                  <a:t> </a:t>
                </a:r>
                <a:r>
                  <a:rPr lang="en-US"/>
                  <a:t>Flake</a:t>
                </a:r>
                <a:r>
                  <a:rPr lang="ar-SA"/>
                  <a:t>%</a:t>
                </a:r>
              </a:p>
            </c:rich>
          </c:tx>
        </c:title>
        <c:numFmt formatCode="General" sourceLinked="1"/>
        <c:tickLblPos val="nextTo"/>
        <c:txPr>
          <a:bodyPr/>
          <a:lstStyle/>
          <a:p>
            <a:pPr>
              <a:defRPr lang="en-US"/>
            </a:pPr>
            <a:endParaRPr lang="ar-SA"/>
          </a:p>
        </c:txPr>
        <c:crossAx val="57080448"/>
        <c:crosses val="autoZero"/>
        <c:crossBetween val="midCat"/>
      </c:valAx>
      <c:valAx>
        <c:axId val="57080448"/>
        <c:scaling>
          <c:orientation val="minMax"/>
          <c:min val="100"/>
        </c:scaling>
        <c:axPos val="l"/>
        <c:title>
          <c:tx>
            <c:rich>
              <a:bodyPr rot="-5400000" vert="horz"/>
              <a:lstStyle/>
              <a:p>
                <a:pPr>
                  <a:defRPr lang="en-US"/>
                </a:pPr>
                <a:r>
                  <a:rPr lang="en-US" sz="1000" b="1" i="0" baseline="0"/>
                  <a:t>Compressive(Kg/cm3)</a:t>
                </a:r>
                <a:endParaRPr lang="ar-SA" sz="1000" b="1" i="0" baseline="0"/>
              </a:p>
            </c:rich>
          </c:tx>
          <c:layout>
            <c:manualLayout>
              <c:xMode val="edge"/>
              <c:yMode val="edge"/>
              <c:x val="5.3174207924864096E-2"/>
              <c:y val="0.34095800524935466"/>
            </c:manualLayout>
          </c:layout>
        </c:title>
        <c:numFmt formatCode="General" sourceLinked="1"/>
        <c:tickLblPos val="nextTo"/>
        <c:txPr>
          <a:bodyPr/>
          <a:lstStyle/>
          <a:p>
            <a:pPr>
              <a:defRPr lang="en-US"/>
            </a:pPr>
            <a:endParaRPr lang="ar-SA"/>
          </a:p>
        </c:txPr>
        <c:crossAx val="57078528"/>
        <c:crosses val="autoZero"/>
        <c:crossBetween val="midCat"/>
      </c:valAx>
    </c:plotArea>
    <c:plotVisOnly val="1"/>
    <c:dispBlanksAs val="gap"/>
  </c:chart>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sz="1100"/>
            </a:pPr>
            <a:r>
              <a:rPr lang="en-US" sz="1100"/>
              <a:t>(b)</a:t>
            </a:r>
            <a:r>
              <a:rPr lang="en-US" sz="1100" baseline="0"/>
              <a:t> </a:t>
            </a:r>
            <a:r>
              <a:rPr lang="en-US" sz="1100"/>
              <a:t>flake </a:t>
            </a:r>
            <a:r>
              <a:rPr lang="en-US" sz="1100" b="1" i="0" u="none" strike="noStrike" baseline="0"/>
              <a:t>instead of ( aggregate) </a:t>
            </a:r>
            <a:endParaRPr lang="en-US" sz="1100"/>
          </a:p>
        </c:rich>
      </c:tx>
      <c:layout>
        <c:manualLayout>
          <c:xMode val="edge"/>
          <c:yMode val="edge"/>
          <c:x val="0.25008630405349186"/>
          <c:y val="2.9962546816479401E-2"/>
        </c:manualLayout>
      </c:layout>
    </c:title>
    <c:plotArea>
      <c:layout>
        <c:manualLayout>
          <c:layoutTarget val="inner"/>
          <c:xMode val="edge"/>
          <c:yMode val="edge"/>
          <c:x val="0.22673655706581347"/>
          <c:y val="0.15508894066404541"/>
          <c:w val="0.73073710166632633"/>
          <c:h val="0.70752029542820005"/>
        </c:manualLayout>
      </c:layout>
      <c:scatterChart>
        <c:scatterStyle val="lineMarker"/>
        <c:ser>
          <c:idx val="0"/>
          <c:order val="0"/>
          <c:tx>
            <c:v>Ref</c:v>
          </c:tx>
          <c:spPr>
            <a:ln w="28575">
              <a:solidFill>
                <a:srgbClr val="4F81BD"/>
              </a:solidFill>
            </a:ln>
          </c:spPr>
          <c:marker>
            <c:symbol val="none"/>
          </c:marker>
          <c:xVal>
            <c:numRef>
              <c:f>ورقة1!$T$207:$T$211</c:f>
              <c:numCache>
                <c:formatCode>General</c:formatCode>
                <c:ptCount val="5"/>
                <c:pt idx="0">
                  <c:v>0</c:v>
                </c:pt>
                <c:pt idx="1">
                  <c:v>5</c:v>
                </c:pt>
                <c:pt idx="2">
                  <c:v>10</c:v>
                </c:pt>
                <c:pt idx="3">
                  <c:v>15</c:v>
                </c:pt>
                <c:pt idx="4">
                  <c:v>20</c:v>
                </c:pt>
              </c:numCache>
            </c:numRef>
          </c:xVal>
          <c:yVal>
            <c:numRef>
              <c:f>ورقة1!$S$207:$S$211</c:f>
              <c:numCache>
                <c:formatCode>General</c:formatCode>
                <c:ptCount val="5"/>
                <c:pt idx="0">
                  <c:v>329.7</c:v>
                </c:pt>
                <c:pt idx="1">
                  <c:v>329.7</c:v>
                </c:pt>
                <c:pt idx="2">
                  <c:v>329.7</c:v>
                </c:pt>
                <c:pt idx="3">
                  <c:v>329.7</c:v>
                </c:pt>
                <c:pt idx="4">
                  <c:v>329.7</c:v>
                </c:pt>
              </c:numCache>
            </c:numRef>
          </c:yVal>
        </c:ser>
        <c:ser>
          <c:idx val="2"/>
          <c:order val="1"/>
          <c:tx>
            <c:v>agrgregate</c:v>
          </c:tx>
          <c:spPr>
            <a:ln w="28575">
              <a:noFill/>
            </a:ln>
          </c:spPr>
          <c:errBars>
            <c:errDir val="y"/>
            <c:errBarType val="both"/>
            <c:errValType val="cust"/>
            <c:plus>
              <c:numRef>
                <c:f>ورقة1!$J$80:$J$83</c:f>
                <c:numCache>
                  <c:formatCode>General</c:formatCode>
                  <c:ptCount val="4"/>
                  <c:pt idx="0">
                    <c:v>11.834800378544626</c:v>
                  </c:pt>
                  <c:pt idx="1">
                    <c:v>11.390785749894954</c:v>
                  </c:pt>
                  <c:pt idx="2">
                    <c:v>14.177446878757594</c:v>
                  </c:pt>
                  <c:pt idx="3">
                    <c:v>13.788582233137676</c:v>
                  </c:pt>
                </c:numCache>
              </c:numRef>
            </c:plus>
            <c:minus>
              <c:numRef>
                <c:f>ورقة1!$J$80:$J$83</c:f>
                <c:numCache>
                  <c:formatCode>General</c:formatCode>
                  <c:ptCount val="4"/>
                  <c:pt idx="0">
                    <c:v>11.834800378544626</c:v>
                  </c:pt>
                  <c:pt idx="1">
                    <c:v>11.390785749894954</c:v>
                  </c:pt>
                  <c:pt idx="2">
                    <c:v>14.177446878757594</c:v>
                  </c:pt>
                  <c:pt idx="3">
                    <c:v>13.788582233137676</c:v>
                  </c:pt>
                </c:numCache>
              </c:numRef>
            </c:minus>
          </c:errBars>
          <c:xVal>
            <c:numRef>
              <c:f>ورقة1!$T$80:$T$83</c:f>
              <c:numCache>
                <c:formatCode>General</c:formatCode>
                <c:ptCount val="4"/>
                <c:pt idx="0">
                  <c:v>5</c:v>
                </c:pt>
                <c:pt idx="1">
                  <c:v>10</c:v>
                </c:pt>
                <c:pt idx="2">
                  <c:v>15</c:v>
                </c:pt>
                <c:pt idx="3">
                  <c:v>20</c:v>
                </c:pt>
              </c:numCache>
            </c:numRef>
          </c:xVal>
          <c:yVal>
            <c:numRef>
              <c:f>ورقة1!$O$80:$O$83</c:f>
              <c:numCache>
                <c:formatCode>General</c:formatCode>
                <c:ptCount val="4"/>
                <c:pt idx="0">
                  <c:v>254.8</c:v>
                </c:pt>
                <c:pt idx="1">
                  <c:v>254.1</c:v>
                </c:pt>
                <c:pt idx="2">
                  <c:v>247.3</c:v>
                </c:pt>
                <c:pt idx="3">
                  <c:v>242.1</c:v>
                </c:pt>
              </c:numCache>
            </c:numRef>
          </c:yVal>
        </c:ser>
        <c:axId val="57970048"/>
        <c:axId val="57972224"/>
      </c:scatterChart>
      <c:valAx>
        <c:axId val="57970048"/>
        <c:scaling>
          <c:orientation val="minMax"/>
        </c:scaling>
        <c:axPos val="b"/>
        <c:title>
          <c:tx>
            <c:rich>
              <a:bodyPr/>
              <a:lstStyle/>
              <a:p>
                <a:pPr>
                  <a:defRPr lang="en-US"/>
                </a:pPr>
                <a:r>
                  <a:rPr lang="en-US"/>
                  <a:t>Flake</a:t>
                </a:r>
                <a:r>
                  <a:rPr lang="ar-SA"/>
                  <a:t>%</a:t>
                </a:r>
              </a:p>
            </c:rich>
          </c:tx>
        </c:title>
        <c:numFmt formatCode="General" sourceLinked="1"/>
        <c:tickLblPos val="nextTo"/>
        <c:txPr>
          <a:bodyPr/>
          <a:lstStyle/>
          <a:p>
            <a:pPr>
              <a:defRPr lang="en-US"/>
            </a:pPr>
            <a:endParaRPr lang="ar-SA"/>
          </a:p>
        </c:txPr>
        <c:crossAx val="57972224"/>
        <c:crosses val="autoZero"/>
        <c:crossBetween val="midCat"/>
      </c:valAx>
      <c:valAx>
        <c:axId val="57972224"/>
        <c:scaling>
          <c:orientation val="minMax"/>
          <c:min val="100"/>
        </c:scaling>
        <c:axPos val="l"/>
        <c:title>
          <c:tx>
            <c:rich>
              <a:bodyPr rot="-5400000" vert="horz"/>
              <a:lstStyle/>
              <a:p>
                <a:pPr>
                  <a:defRPr lang="en-US"/>
                </a:pPr>
                <a:r>
                  <a:rPr lang="en-US" sz="1000" b="1" i="0" baseline="0"/>
                  <a:t>Compressive(Kg/cm3)</a:t>
                </a:r>
                <a:endParaRPr lang="ar-SA" sz="1000" b="1" i="0" baseline="0"/>
              </a:p>
            </c:rich>
          </c:tx>
          <c:layout>
            <c:manualLayout>
              <c:xMode val="edge"/>
              <c:yMode val="edge"/>
              <c:x val="3.7453690046670138E-2"/>
              <c:y val="0.37746352926815158"/>
            </c:manualLayout>
          </c:layout>
        </c:title>
        <c:numFmt formatCode="General" sourceLinked="1"/>
        <c:tickLblPos val="nextTo"/>
        <c:txPr>
          <a:bodyPr/>
          <a:lstStyle/>
          <a:p>
            <a:pPr>
              <a:defRPr lang="en-US"/>
            </a:pPr>
            <a:endParaRPr lang="ar-SA"/>
          </a:p>
        </c:txPr>
        <c:crossAx val="57970048"/>
        <c:crosses val="autoZero"/>
        <c:crossBetween val="midCat"/>
      </c:valAx>
    </c:plotArea>
    <c:plotVisOnly val="1"/>
    <c:dispBlanksAs val="gap"/>
  </c:chart>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sz="1100"/>
              <a:t>(a)</a:t>
            </a:r>
            <a:r>
              <a:rPr lang="en-US" sz="1100" baseline="0"/>
              <a:t> </a:t>
            </a:r>
            <a:r>
              <a:rPr lang="en-US" sz="1100"/>
              <a:t>Styrofoam </a:t>
            </a:r>
            <a:r>
              <a:rPr lang="en-US" sz="1100" b="1" i="0" u="none" strike="noStrike" baseline="0"/>
              <a:t>instead of  ( aggregate) </a:t>
            </a:r>
            <a:endParaRPr lang="ar-SA" sz="1100"/>
          </a:p>
        </c:rich>
      </c:tx>
      <c:layout>
        <c:manualLayout>
          <c:xMode val="edge"/>
          <c:yMode val="edge"/>
          <c:x val="0.22701278067244982"/>
          <c:y val="1.6877637130801686E-2"/>
        </c:manualLayout>
      </c:layout>
    </c:title>
    <c:plotArea>
      <c:layout>
        <c:manualLayout>
          <c:layoutTarget val="inner"/>
          <c:xMode val="edge"/>
          <c:yMode val="edge"/>
          <c:x val="0.21940637242303573"/>
          <c:y val="0.15921659827584841"/>
          <c:w val="0.73680537707268612"/>
          <c:h val="0.67244858633178928"/>
        </c:manualLayout>
      </c:layout>
      <c:scatterChart>
        <c:scatterStyle val="lineMarker"/>
        <c:ser>
          <c:idx val="0"/>
          <c:order val="0"/>
          <c:tx>
            <c:v>ref</c:v>
          </c:tx>
          <c:spPr>
            <a:ln w="28575">
              <a:solidFill>
                <a:srgbClr val="4F81BD"/>
              </a:solidFill>
            </a:ln>
          </c:spPr>
          <c:marker>
            <c:symbol val="none"/>
          </c:marker>
          <c:xVal>
            <c:numRef>
              <c:f>ورقة1!$T$207:$T$211</c:f>
              <c:numCache>
                <c:formatCode>General</c:formatCode>
                <c:ptCount val="5"/>
                <c:pt idx="0">
                  <c:v>0</c:v>
                </c:pt>
                <c:pt idx="1">
                  <c:v>5</c:v>
                </c:pt>
                <c:pt idx="2">
                  <c:v>10</c:v>
                </c:pt>
                <c:pt idx="3">
                  <c:v>15</c:v>
                </c:pt>
                <c:pt idx="4">
                  <c:v>20</c:v>
                </c:pt>
              </c:numCache>
            </c:numRef>
          </c:xVal>
          <c:yVal>
            <c:numRef>
              <c:f>ورقة1!$S$207:$S$211</c:f>
              <c:numCache>
                <c:formatCode>General</c:formatCode>
                <c:ptCount val="5"/>
                <c:pt idx="0">
                  <c:v>329.7</c:v>
                </c:pt>
                <c:pt idx="1">
                  <c:v>329.7</c:v>
                </c:pt>
                <c:pt idx="2">
                  <c:v>329.7</c:v>
                </c:pt>
                <c:pt idx="3">
                  <c:v>329.7</c:v>
                </c:pt>
                <c:pt idx="4">
                  <c:v>329.7</c:v>
                </c:pt>
              </c:numCache>
            </c:numRef>
          </c:yVal>
        </c:ser>
        <c:ser>
          <c:idx val="1"/>
          <c:order val="1"/>
          <c:tx>
            <c:v>sand</c:v>
          </c:tx>
          <c:spPr>
            <a:ln w="28575">
              <a:noFill/>
            </a:ln>
          </c:spPr>
          <c:marker>
            <c:symbol val="square"/>
            <c:size val="5"/>
          </c:marker>
          <c:errBars>
            <c:errDir val="y"/>
            <c:errBarType val="both"/>
            <c:errValType val="cust"/>
            <c:plus>
              <c:numRef>
                <c:f>ورقة1!$J$225:$J$228</c:f>
                <c:numCache>
                  <c:formatCode>General</c:formatCode>
                  <c:ptCount val="4"/>
                  <c:pt idx="0">
                    <c:v>5.2678268764248655</c:v>
                  </c:pt>
                  <c:pt idx="1">
                    <c:v>9.9121138007997498</c:v>
                  </c:pt>
                  <c:pt idx="2">
                    <c:v>6.4742438425910533</c:v>
                  </c:pt>
                  <c:pt idx="3">
                    <c:v>11.008632975987776</c:v>
                  </c:pt>
                </c:numCache>
              </c:numRef>
            </c:plus>
            <c:minus>
              <c:numRef>
                <c:f>ورقة1!$J$225:$J$228</c:f>
                <c:numCache>
                  <c:formatCode>General</c:formatCode>
                  <c:ptCount val="4"/>
                  <c:pt idx="0">
                    <c:v>5.2678268764248655</c:v>
                  </c:pt>
                  <c:pt idx="1">
                    <c:v>9.9121138007997498</c:v>
                  </c:pt>
                  <c:pt idx="2">
                    <c:v>6.4742438425910533</c:v>
                  </c:pt>
                  <c:pt idx="3">
                    <c:v>11.008632975987776</c:v>
                  </c:pt>
                </c:numCache>
              </c:numRef>
            </c:minus>
          </c:errBars>
          <c:xVal>
            <c:numRef>
              <c:f>ورقة1!$T$225:$T$228</c:f>
              <c:numCache>
                <c:formatCode>General</c:formatCode>
                <c:ptCount val="4"/>
                <c:pt idx="0">
                  <c:v>5</c:v>
                </c:pt>
                <c:pt idx="1">
                  <c:v>10</c:v>
                </c:pt>
                <c:pt idx="2">
                  <c:v>15</c:v>
                </c:pt>
                <c:pt idx="3">
                  <c:v>20</c:v>
                </c:pt>
              </c:numCache>
            </c:numRef>
          </c:xVal>
          <c:yVal>
            <c:numRef>
              <c:f>ورقة1!$O$225:$O$228</c:f>
              <c:numCache>
                <c:formatCode>General</c:formatCode>
                <c:ptCount val="4"/>
                <c:pt idx="0">
                  <c:v>182.1</c:v>
                </c:pt>
                <c:pt idx="1">
                  <c:v>177.6</c:v>
                </c:pt>
                <c:pt idx="2">
                  <c:v>163.69999999999999</c:v>
                </c:pt>
                <c:pt idx="3">
                  <c:v>148.69999999999999</c:v>
                </c:pt>
              </c:numCache>
            </c:numRef>
          </c:yVal>
        </c:ser>
        <c:axId val="58023296"/>
        <c:axId val="58033664"/>
      </c:scatterChart>
      <c:valAx>
        <c:axId val="58023296"/>
        <c:scaling>
          <c:orientation val="minMax"/>
        </c:scaling>
        <c:axPos val="b"/>
        <c:title>
          <c:tx>
            <c:rich>
              <a:bodyPr/>
              <a:lstStyle/>
              <a:p>
                <a:pPr>
                  <a:defRPr lang="en-US"/>
                </a:pPr>
                <a:r>
                  <a:rPr lang="en-US" sz="1000" b="1" i="0" u="none" strike="noStrike" baseline="0"/>
                  <a:t>Styrofoam</a:t>
                </a:r>
                <a:r>
                  <a:rPr lang="ar-SA"/>
                  <a:t>%</a:t>
                </a:r>
              </a:p>
            </c:rich>
          </c:tx>
        </c:title>
        <c:numFmt formatCode="General" sourceLinked="1"/>
        <c:tickLblPos val="nextTo"/>
        <c:txPr>
          <a:bodyPr/>
          <a:lstStyle/>
          <a:p>
            <a:pPr>
              <a:defRPr lang="en-US"/>
            </a:pPr>
            <a:endParaRPr lang="ar-SA"/>
          </a:p>
        </c:txPr>
        <c:crossAx val="58033664"/>
        <c:crosses val="autoZero"/>
        <c:crossBetween val="midCat"/>
      </c:valAx>
      <c:valAx>
        <c:axId val="58033664"/>
        <c:scaling>
          <c:orientation val="minMax"/>
          <c:min val="100"/>
        </c:scaling>
        <c:axPos val="l"/>
        <c:title>
          <c:tx>
            <c:rich>
              <a:bodyPr rot="-5400000" vert="horz"/>
              <a:lstStyle/>
              <a:p>
                <a:pPr>
                  <a:defRPr lang="en-US"/>
                </a:pPr>
                <a:r>
                  <a:rPr lang="en-US" sz="1000" b="1" i="0" baseline="0"/>
                  <a:t>Compressive(Kg/cm3)</a:t>
                </a:r>
                <a:endParaRPr lang="ar-SA" sz="1000" b="1" i="0" baseline="0"/>
              </a:p>
            </c:rich>
          </c:tx>
          <c:layout>
            <c:manualLayout>
              <c:xMode val="edge"/>
              <c:yMode val="edge"/>
              <c:x val="2.9935278861656398E-2"/>
              <c:y val="0.23624439350145285"/>
            </c:manualLayout>
          </c:layout>
        </c:title>
        <c:numFmt formatCode="General" sourceLinked="1"/>
        <c:tickLblPos val="nextTo"/>
        <c:txPr>
          <a:bodyPr/>
          <a:lstStyle/>
          <a:p>
            <a:pPr>
              <a:defRPr lang="en-US"/>
            </a:pPr>
            <a:endParaRPr lang="ar-SA"/>
          </a:p>
        </c:txPr>
        <c:crossAx val="58023296"/>
        <c:crosses val="autoZero"/>
        <c:crossBetween val="midCat"/>
      </c:valAx>
    </c:plotArea>
    <c:plotVisOnly val="1"/>
    <c:dispBlanksAs val="gap"/>
  </c:chart>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sz="1100"/>
              <a:t> (b)</a:t>
            </a:r>
            <a:r>
              <a:rPr lang="en-US" sz="1100" baseline="0"/>
              <a:t> </a:t>
            </a:r>
            <a:r>
              <a:rPr lang="en-US" sz="1100"/>
              <a:t>Styrofoam </a:t>
            </a:r>
            <a:r>
              <a:rPr lang="en-US" sz="1100" b="1" i="0" u="none" strike="noStrike" baseline="0"/>
              <a:t>instead of  (sand)</a:t>
            </a:r>
            <a:endParaRPr lang="ar-SA" sz="1100"/>
          </a:p>
        </c:rich>
      </c:tx>
    </c:title>
    <c:plotArea>
      <c:layout>
        <c:manualLayout>
          <c:layoutTarget val="inner"/>
          <c:xMode val="edge"/>
          <c:yMode val="edge"/>
          <c:x val="0.22556628247556418"/>
          <c:y val="0.14693212399083044"/>
          <c:w val="0.73137175244401043"/>
          <c:h val="0.68945679258448433"/>
        </c:manualLayout>
      </c:layout>
      <c:scatterChart>
        <c:scatterStyle val="lineMarker"/>
        <c:ser>
          <c:idx val="0"/>
          <c:order val="0"/>
          <c:tx>
            <c:v>ref</c:v>
          </c:tx>
          <c:spPr>
            <a:ln w="28575">
              <a:solidFill>
                <a:schemeClr val="accent1"/>
              </a:solidFill>
            </a:ln>
          </c:spPr>
          <c:marker>
            <c:symbol val="none"/>
          </c:marker>
          <c:xVal>
            <c:numRef>
              <c:f>ورقة1!$T$207:$T$211</c:f>
              <c:numCache>
                <c:formatCode>General</c:formatCode>
                <c:ptCount val="5"/>
                <c:pt idx="0">
                  <c:v>0</c:v>
                </c:pt>
                <c:pt idx="1">
                  <c:v>5</c:v>
                </c:pt>
                <c:pt idx="2">
                  <c:v>10</c:v>
                </c:pt>
                <c:pt idx="3">
                  <c:v>15</c:v>
                </c:pt>
                <c:pt idx="4">
                  <c:v>20</c:v>
                </c:pt>
              </c:numCache>
            </c:numRef>
          </c:xVal>
          <c:yVal>
            <c:numRef>
              <c:f>ورقة1!$S$207:$S$211</c:f>
              <c:numCache>
                <c:formatCode>General</c:formatCode>
                <c:ptCount val="5"/>
                <c:pt idx="0">
                  <c:v>329.7</c:v>
                </c:pt>
                <c:pt idx="1">
                  <c:v>329.7</c:v>
                </c:pt>
                <c:pt idx="2">
                  <c:v>329.7</c:v>
                </c:pt>
                <c:pt idx="3">
                  <c:v>329.7</c:v>
                </c:pt>
                <c:pt idx="4">
                  <c:v>329.7</c:v>
                </c:pt>
              </c:numCache>
            </c:numRef>
          </c:yVal>
        </c:ser>
        <c:ser>
          <c:idx val="2"/>
          <c:order val="1"/>
          <c:tx>
            <c:v>aggregate</c:v>
          </c:tx>
          <c:spPr>
            <a:ln w="28575">
              <a:noFill/>
            </a:ln>
          </c:spPr>
          <c:marker>
            <c:symbol val="triangle"/>
            <c:size val="5"/>
          </c:marker>
          <c:errBars>
            <c:errDir val="y"/>
            <c:errBarType val="both"/>
            <c:errValType val="cust"/>
            <c:plus>
              <c:numRef>
                <c:f>ورقة1!$J$238:$J$241</c:f>
                <c:numCache>
                  <c:formatCode>General</c:formatCode>
                  <c:ptCount val="4"/>
                  <c:pt idx="0">
                    <c:v>4.2426406871192874</c:v>
                  </c:pt>
                  <c:pt idx="1">
                    <c:v>15.839191898578354</c:v>
                  </c:pt>
                  <c:pt idx="2">
                    <c:v>9.5866226239133976</c:v>
                  </c:pt>
                  <c:pt idx="3">
                    <c:v>8.5293610546159879</c:v>
                  </c:pt>
                </c:numCache>
              </c:numRef>
            </c:plus>
            <c:minus>
              <c:numRef>
                <c:f>ورقة1!$J$238:$J$241</c:f>
                <c:numCache>
                  <c:formatCode>General</c:formatCode>
                  <c:ptCount val="4"/>
                  <c:pt idx="0">
                    <c:v>4.2426406871192874</c:v>
                  </c:pt>
                  <c:pt idx="1">
                    <c:v>15.839191898578354</c:v>
                  </c:pt>
                  <c:pt idx="2">
                    <c:v>9.5866226239133976</c:v>
                  </c:pt>
                  <c:pt idx="3">
                    <c:v>8.5293610546159879</c:v>
                  </c:pt>
                </c:numCache>
              </c:numRef>
            </c:minus>
          </c:errBars>
          <c:xVal>
            <c:numRef>
              <c:f>ورقة1!$T$238:$T$241</c:f>
              <c:numCache>
                <c:formatCode>General</c:formatCode>
                <c:ptCount val="4"/>
                <c:pt idx="0">
                  <c:v>5</c:v>
                </c:pt>
                <c:pt idx="1">
                  <c:v>10</c:v>
                </c:pt>
                <c:pt idx="2">
                  <c:v>15</c:v>
                </c:pt>
                <c:pt idx="3">
                  <c:v>20</c:v>
                </c:pt>
              </c:numCache>
            </c:numRef>
          </c:xVal>
          <c:yVal>
            <c:numRef>
              <c:f>ورقة1!$O$238:$O$241</c:f>
              <c:numCache>
                <c:formatCode>General</c:formatCode>
                <c:ptCount val="4"/>
                <c:pt idx="0">
                  <c:v>182.8</c:v>
                </c:pt>
                <c:pt idx="1">
                  <c:v>166.5</c:v>
                </c:pt>
                <c:pt idx="2">
                  <c:v>153.9</c:v>
                </c:pt>
                <c:pt idx="3">
                  <c:v>140.4</c:v>
                </c:pt>
              </c:numCache>
            </c:numRef>
          </c:yVal>
        </c:ser>
        <c:axId val="58136832"/>
        <c:axId val="58147200"/>
      </c:scatterChart>
      <c:valAx>
        <c:axId val="58136832"/>
        <c:scaling>
          <c:orientation val="minMax"/>
        </c:scaling>
        <c:axPos val="b"/>
        <c:title>
          <c:tx>
            <c:rich>
              <a:bodyPr/>
              <a:lstStyle/>
              <a:p>
                <a:pPr>
                  <a:defRPr lang="en-US"/>
                </a:pPr>
                <a:r>
                  <a:rPr lang="ar-SA"/>
                  <a:t> </a:t>
                </a:r>
                <a:r>
                  <a:rPr lang="en-US" sz="1000" b="1" i="0" u="none" strike="noStrike" baseline="0"/>
                  <a:t>Styrofoam</a:t>
                </a:r>
                <a:r>
                  <a:rPr lang="ar-SA"/>
                  <a:t>%</a:t>
                </a:r>
              </a:p>
            </c:rich>
          </c:tx>
        </c:title>
        <c:numFmt formatCode="General" sourceLinked="1"/>
        <c:tickLblPos val="nextTo"/>
        <c:txPr>
          <a:bodyPr/>
          <a:lstStyle/>
          <a:p>
            <a:pPr>
              <a:defRPr lang="en-US"/>
            </a:pPr>
            <a:endParaRPr lang="ar-SA"/>
          </a:p>
        </c:txPr>
        <c:crossAx val="58147200"/>
        <c:crosses val="autoZero"/>
        <c:crossBetween val="midCat"/>
      </c:valAx>
      <c:valAx>
        <c:axId val="58147200"/>
        <c:scaling>
          <c:orientation val="minMax"/>
          <c:min val="100"/>
        </c:scaling>
        <c:axPos val="l"/>
        <c:title>
          <c:tx>
            <c:rich>
              <a:bodyPr rot="-5400000" vert="horz"/>
              <a:lstStyle/>
              <a:p>
                <a:pPr>
                  <a:defRPr lang="en-US"/>
                </a:pPr>
                <a:r>
                  <a:rPr lang="en-US" sz="1000" b="1" i="0" baseline="0"/>
                  <a:t>Compressive(Kg/cm3)</a:t>
                </a:r>
                <a:endParaRPr lang="ar-SA" sz="1000" b="1" i="0" baseline="0"/>
              </a:p>
            </c:rich>
          </c:tx>
          <c:layout>
            <c:manualLayout>
              <c:xMode val="edge"/>
              <c:yMode val="edge"/>
              <c:x val="5.4456845068279476E-2"/>
              <c:y val="0.27528422871191727"/>
            </c:manualLayout>
          </c:layout>
        </c:title>
        <c:numFmt formatCode="General" sourceLinked="1"/>
        <c:tickLblPos val="nextTo"/>
        <c:txPr>
          <a:bodyPr/>
          <a:lstStyle/>
          <a:p>
            <a:pPr>
              <a:defRPr lang="en-US"/>
            </a:pPr>
            <a:endParaRPr lang="ar-SA"/>
          </a:p>
        </c:txPr>
        <c:crossAx val="58136832"/>
        <c:crosses val="autoZero"/>
        <c:crossBetween val="midCat"/>
      </c:valAx>
    </c:plotArea>
    <c:plotVisOnly val="1"/>
    <c:dispBlanksAs val="gap"/>
  </c:chart>
  <c:externalData r:id="rId1"/>
  <c:userShapes r:id="rId2"/>
</c:chartSpace>
</file>

<file path=ppt/drawings/drawing1.xml><?xml version="1.0" encoding="utf-8"?>
<c:userShapes xmlns:c="http://schemas.openxmlformats.org/drawingml/2006/chart">
  <cdr:relSizeAnchor xmlns:cdr="http://schemas.openxmlformats.org/drawingml/2006/chartDrawing">
    <cdr:from>
      <cdr:x>0.28402</cdr:x>
      <cdr:y>0.47735</cdr:y>
    </cdr:from>
    <cdr:to>
      <cdr:x>0.50592</cdr:x>
      <cdr:y>0.62538</cdr:y>
    </cdr:to>
    <cdr:sp macro="" textlink="">
      <cdr:nvSpPr>
        <cdr:cNvPr id="2" name="مربع نص 5"/>
        <cdr:cNvSpPr txBox="1"/>
      </cdr:nvSpPr>
      <cdr:spPr>
        <a:xfrm xmlns:a="http://schemas.openxmlformats.org/drawingml/2006/main">
          <a:off x="914393" y="1504968"/>
          <a:ext cx="714382" cy="46670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000">
              <a:cs typeface="+mj-cs"/>
            </a:rPr>
            <a:t>reference Constant</a:t>
          </a:r>
          <a:endParaRPr lang="ar-SA" sz="1000">
            <a:cs typeface="+mj-cs"/>
          </a:endParaRPr>
        </a:p>
      </cdr:txBody>
    </cdr:sp>
  </cdr:relSizeAnchor>
  <cdr:relSizeAnchor xmlns:cdr="http://schemas.openxmlformats.org/drawingml/2006/chartDrawing">
    <cdr:from>
      <cdr:x>0.36982</cdr:x>
      <cdr:y>0.41088</cdr:y>
    </cdr:from>
    <cdr:to>
      <cdr:x>0.40237</cdr:x>
      <cdr:y>0.48036</cdr:y>
    </cdr:to>
    <cdr:sp macro="" textlink="">
      <cdr:nvSpPr>
        <cdr:cNvPr id="3" name="رابط كسهم مستقيم 7"/>
        <cdr:cNvSpPr/>
      </cdr:nvSpPr>
      <cdr:spPr>
        <a:xfrm xmlns:a="http://schemas.openxmlformats.org/drawingml/2006/main" rot="10800000">
          <a:off x="1190624" y="1295400"/>
          <a:ext cx="104776" cy="219075"/>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10.xml><?xml version="1.0" encoding="utf-8"?>
<c:userShapes xmlns:c="http://schemas.openxmlformats.org/drawingml/2006/chart">
  <cdr:relSizeAnchor xmlns:cdr="http://schemas.openxmlformats.org/drawingml/2006/chartDrawing">
    <cdr:from>
      <cdr:x>0.39563</cdr:x>
      <cdr:y>0.30384</cdr:y>
    </cdr:from>
    <cdr:to>
      <cdr:x>0.93042</cdr:x>
      <cdr:y>0.30678</cdr:y>
    </cdr:to>
    <cdr:sp macro="" textlink="">
      <cdr:nvSpPr>
        <cdr:cNvPr id="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6"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8"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9"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2"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5"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6"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9"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2"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23"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6"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9"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30"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3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3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33"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3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3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36"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37"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3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3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40"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4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4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43"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44"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4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4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47"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4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4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50"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51"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5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5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54"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5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5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57"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58"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5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6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61"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6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6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64"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65"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6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6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68"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6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7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71"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72"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7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7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75"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7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7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78"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79"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8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8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82"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8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8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85"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86"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8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8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89"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9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9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92"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93"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9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9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96"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9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9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99"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00"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0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0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03"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0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0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06"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07"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0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0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10"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1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1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13"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14"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1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1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17"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1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1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20"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21"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2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2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24"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2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2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27"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28"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0.54129</cdr:x>
      <cdr:y>0.32941</cdr:y>
    </cdr:from>
    <cdr:to>
      <cdr:x>0.61263</cdr:x>
      <cdr:y>0.88408</cdr:y>
    </cdr:to>
    <cdr:sp macro="" textlink="">
      <cdr:nvSpPr>
        <cdr:cNvPr id="129" name="مربع نص 5"/>
        <cdr:cNvSpPr txBox="1"/>
      </cdr:nvSpPr>
      <cdr:spPr>
        <a:xfrm xmlns:a="http://schemas.openxmlformats.org/drawingml/2006/main" rot="5400000">
          <a:off x="2808585" y="3406553"/>
          <a:ext cx="3368084" cy="555506"/>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t>fine</a:t>
          </a:r>
          <a:r>
            <a:rPr lang="en-US" sz="1400" b="1" baseline="0" dirty="0"/>
            <a:t> PET </a:t>
          </a:r>
          <a:r>
            <a:rPr lang="en-US" sz="1400" b="1" i="0" u="none" strike="noStrike" baseline="0" dirty="0"/>
            <a:t> instead of sand</a:t>
          </a:r>
          <a:r>
            <a:rPr lang="en-US" sz="1400" b="1" baseline="0" dirty="0"/>
            <a:t> </a:t>
          </a:r>
          <a:endParaRPr lang="en-US" sz="1400" b="1" dirty="0"/>
        </a:p>
        <a:p xmlns:a="http://schemas.openxmlformats.org/drawingml/2006/main">
          <a:endParaRPr lang="ar-SA" sz="1100" dirty="0"/>
        </a:p>
      </cdr:txBody>
    </cdr:sp>
  </cdr:relSizeAnchor>
  <cdr:relSizeAnchor xmlns:cdr="http://schemas.openxmlformats.org/drawingml/2006/chartDrawing">
    <cdr:from>
      <cdr:x>0.59633</cdr:x>
      <cdr:y>0.38824</cdr:y>
    </cdr:from>
    <cdr:to>
      <cdr:x>0.66856</cdr:x>
      <cdr:y>0.88932</cdr:y>
    </cdr:to>
    <cdr:sp macro="" textlink="">
      <cdr:nvSpPr>
        <cdr:cNvPr id="130" name="مربع نص 5"/>
        <cdr:cNvSpPr txBox="1"/>
      </cdr:nvSpPr>
      <cdr:spPr>
        <a:xfrm xmlns:a="http://schemas.openxmlformats.org/drawingml/2006/main" rot="5400000">
          <a:off x="3403383" y="3597573"/>
          <a:ext cx="3042673" cy="562436"/>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cs typeface="+mj-cs"/>
            </a:rPr>
            <a:t>fine</a:t>
          </a:r>
          <a:r>
            <a:rPr lang="en-US" sz="1400" b="1" baseline="0" dirty="0">
              <a:cs typeface="+mj-cs"/>
            </a:rPr>
            <a:t> PET </a:t>
          </a:r>
          <a:r>
            <a:rPr lang="en-US" sz="1400" b="1" i="0" u="none" strike="noStrike" baseline="0" dirty="0">
              <a:cs typeface="+mj-cs"/>
            </a:rPr>
            <a:t> instead of aggregate</a:t>
          </a:r>
          <a:endParaRPr lang="en-US" sz="1400" b="1" dirty="0">
            <a:cs typeface="+mj-cs"/>
          </a:endParaRPr>
        </a:p>
        <a:p xmlns:a="http://schemas.openxmlformats.org/drawingml/2006/main">
          <a:endParaRPr lang="ar-SA" sz="1100" dirty="0"/>
        </a:p>
      </cdr:txBody>
    </cdr:sp>
  </cdr:relSizeAnchor>
  <cdr:relSizeAnchor xmlns:cdr="http://schemas.openxmlformats.org/drawingml/2006/chartDrawing">
    <cdr:from>
      <cdr:x>0.39563</cdr:x>
      <cdr:y>0.30384</cdr:y>
    </cdr:from>
    <cdr:to>
      <cdr:x>0.93042</cdr:x>
      <cdr:y>0.30678</cdr:y>
    </cdr:to>
    <cdr:sp macro="" textlink="">
      <cdr:nvSpPr>
        <cdr:cNvPr id="13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3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33"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3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3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36"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37"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3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3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40"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4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4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43"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44"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4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4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47"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4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4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50"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51"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5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5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54"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5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5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57"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58"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aggregate</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5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6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61"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6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6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64"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65"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dirty="0"/>
            <a:t>fine</a:t>
          </a:r>
          <a:r>
            <a:rPr lang="en-US" b="1" baseline="0" dirty="0"/>
            <a:t> </a:t>
          </a:r>
          <a:r>
            <a:rPr lang="en-US" b="1" baseline="0" dirty="0" smtClean="0"/>
            <a:t>PT </a:t>
          </a:r>
          <a:r>
            <a:rPr lang="en-US" sz="1100" b="1" i="0" u="none" strike="noStrike" baseline="0" dirty="0" smtClean="0"/>
            <a:t> </a:t>
          </a:r>
          <a:r>
            <a:rPr lang="en-US" sz="1100" b="1" i="0" u="none" strike="noStrike" baseline="0" dirty="0"/>
            <a:t>instead of aggregate</a:t>
          </a:r>
          <a:endParaRPr lang="en-US" b="1" dirty="0"/>
        </a:p>
        <a:p xmlns:a="http://schemas.openxmlformats.org/drawingml/2006/main">
          <a:endParaRPr lang="ar-SA" sz="1100" dirty="0"/>
        </a:p>
      </cdr:txBody>
    </cdr:sp>
  </cdr:relSizeAnchor>
  <cdr:relSizeAnchor xmlns:cdr="http://schemas.openxmlformats.org/drawingml/2006/chartDrawing">
    <cdr:from>
      <cdr:x>0.39563</cdr:x>
      <cdr:y>0.30384</cdr:y>
    </cdr:from>
    <cdr:to>
      <cdr:x>0.93042</cdr:x>
      <cdr:y>0.30678</cdr:y>
    </cdr:to>
    <cdr:sp macro="" textlink="">
      <cdr:nvSpPr>
        <cdr:cNvPr id="16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6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68"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6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7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71"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7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7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75"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7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7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78"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79"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100" b="1" i="0" u="none" strike="noStrike" baseline="0"/>
            <a:t>d</a:t>
          </a:r>
          <a:endParaRPr lang="ar-SA" sz="1100"/>
        </a:p>
      </cdr:txBody>
    </cdr:sp>
  </cdr:relSizeAnchor>
  <cdr:relSizeAnchor xmlns:cdr="http://schemas.openxmlformats.org/drawingml/2006/chartDrawing">
    <cdr:from>
      <cdr:x>0.39563</cdr:x>
      <cdr:y>0.30384</cdr:y>
    </cdr:from>
    <cdr:to>
      <cdr:x>0.93042</cdr:x>
      <cdr:y>0.30678</cdr:y>
    </cdr:to>
    <cdr:sp macro="" textlink="">
      <cdr:nvSpPr>
        <cdr:cNvPr id="18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8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82"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8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8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85"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86"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of</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8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8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89"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9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9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92"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193"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of</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9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9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96"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19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19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199"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200"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of</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0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0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03"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0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0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06"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207" name="مربع نص 5"/>
        <cdr:cNvSpPr txBox="1"/>
      </cdr:nvSpPr>
      <cdr:spPr>
        <a:xfrm xmlns:a="http://schemas.openxmlformats.org/drawingml/2006/main" rot="5400000">
          <a:off x="1783577" y="187402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0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0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10"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1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1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13"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1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1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17" name="مربع نص 5"/>
        <cdr:cNvSpPr txBox="1"/>
      </cdr:nvSpPr>
      <cdr:spPr>
        <a:xfrm xmlns:a="http://schemas.openxmlformats.org/drawingml/2006/main" rot="5400000">
          <a:off x="1474000" y="1697810"/>
          <a:ext cx="1971666" cy="3762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18"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1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20" name="مربع نص 5"/>
        <cdr:cNvSpPr txBox="1"/>
      </cdr:nvSpPr>
      <cdr:spPr>
        <a:xfrm xmlns:a="http://schemas.openxmlformats.org/drawingml/2006/main" rot="5400000">
          <a:off x="1474000" y="1697810"/>
          <a:ext cx="1971666" cy="3762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221" name="مربع نص 5"/>
        <cdr:cNvSpPr txBox="1"/>
      </cdr:nvSpPr>
      <cdr:spPr>
        <a:xfrm xmlns:a="http://schemas.openxmlformats.org/drawingml/2006/main" rot="5400000">
          <a:off x="1783602" y="187401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endParaRPr lang="ar-SA" sz="1100"/>
        </a:p>
      </cdr:txBody>
    </cdr:sp>
  </cdr:relSizeAnchor>
  <cdr:relSizeAnchor xmlns:cdr="http://schemas.openxmlformats.org/drawingml/2006/chartDrawing">
    <cdr:from>
      <cdr:x>0.39563</cdr:x>
      <cdr:y>0.30384</cdr:y>
    </cdr:from>
    <cdr:to>
      <cdr:x>0.93042</cdr:x>
      <cdr:y>0.30678</cdr:y>
    </cdr:to>
    <cdr:sp macro="" textlink="">
      <cdr:nvSpPr>
        <cdr:cNvPr id="22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2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24" name="مربع نص 5"/>
        <cdr:cNvSpPr txBox="1"/>
      </cdr:nvSpPr>
      <cdr:spPr>
        <a:xfrm xmlns:a="http://schemas.openxmlformats.org/drawingml/2006/main" rot="5400000">
          <a:off x="1474000" y="1697810"/>
          <a:ext cx="1971666" cy="3762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b="1"/>
            <a:t>fine</a:t>
          </a:r>
          <a:r>
            <a:rPr lang="en-US" b="1" baseline="0"/>
            <a:t> PET </a:t>
          </a:r>
          <a:r>
            <a:rPr lang="en-US" sz="1100" b="1" i="0" u="none" strike="noStrike" baseline="0"/>
            <a:t> instead 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25"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2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27" name="مربع نص 5"/>
        <cdr:cNvSpPr txBox="1"/>
      </cdr:nvSpPr>
      <cdr:spPr>
        <a:xfrm xmlns:a="http://schemas.openxmlformats.org/drawingml/2006/main" rot="5400000">
          <a:off x="1474000" y="1697810"/>
          <a:ext cx="1971666" cy="3762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100" b="1" i="0" u="none" strike="noStrike" baseline="0"/>
            <a:t>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228" name="مربع نص 5"/>
        <cdr:cNvSpPr txBox="1"/>
      </cdr:nvSpPr>
      <cdr:spPr>
        <a:xfrm xmlns:a="http://schemas.openxmlformats.org/drawingml/2006/main" rot="5400000">
          <a:off x="1783602" y="187401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2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3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31" name="مربع نص 5"/>
        <cdr:cNvSpPr txBox="1"/>
      </cdr:nvSpPr>
      <cdr:spPr>
        <a:xfrm xmlns:a="http://schemas.openxmlformats.org/drawingml/2006/main" rot="5400000">
          <a:off x="1474000" y="1697810"/>
          <a:ext cx="1971666" cy="3762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100" b="1" i="0" u="none" strike="noStrike" baseline="0"/>
            <a:t>of sand</a:t>
          </a:r>
          <a:r>
            <a:rPr lang="en-US" b="1" baseline="0"/>
            <a:t> </a:t>
          </a:r>
          <a:endParaRPr lang="en-US" b="1"/>
        </a:p>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32"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3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34" name="مربع نص 5"/>
        <cdr:cNvSpPr txBox="1"/>
      </cdr:nvSpPr>
      <cdr:spPr>
        <a:xfrm xmlns:a="http://schemas.openxmlformats.org/drawingml/2006/main" rot="5400000">
          <a:off x="1474000" y="1697810"/>
          <a:ext cx="1971666" cy="3762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0.48941</cdr:x>
      <cdr:y>0.30279</cdr:y>
    </cdr:from>
    <cdr:to>
      <cdr:x>0.56075</cdr:x>
      <cdr:y>0.85746</cdr:y>
    </cdr:to>
    <cdr:sp macro="" textlink="">
      <cdr:nvSpPr>
        <cdr:cNvPr id="235" name="مربع نص 5"/>
        <cdr:cNvSpPr txBox="1"/>
      </cdr:nvSpPr>
      <cdr:spPr>
        <a:xfrm xmlns:a="http://schemas.openxmlformats.org/drawingml/2006/main" rot="5400000">
          <a:off x="1783602" y="1874015"/>
          <a:ext cx="1971666" cy="376269"/>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3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3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0.4312</cdr:x>
      <cdr:y>0.22353</cdr:y>
    </cdr:from>
    <cdr:to>
      <cdr:x>0.49542</cdr:x>
      <cdr:y>0.89585</cdr:y>
    </cdr:to>
    <cdr:sp macro="" textlink="">
      <cdr:nvSpPr>
        <cdr:cNvPr id="238" name="مربع نص 5"/>
        <cdr:cNvSpPr txBox="1"/>
      </cdr:nvSpPr>
      <cdr:spPr>
        <a:xfrm xmlns:a="http://schemas.openxmlformats.org/drawingml/2006/main" rot="5400000">
          <a:off x="1566419" y="3148523"/>
          <a:ext cx="4082463" cy="500066"/>
        </a:xfrm>
        <a:prstGeom xmlns:a="http://schemas.openxmlformats.org/drawingml/2006/main" prst="rect">
          <a:avLst/>
        </a:prstGeom>
        <a:solidFill xmlns:a="http://schemas.openxmlformats.org/drawingml/2006/main">
          <a:schemeClr val="accent1"/>
        </a:solidFill>
      </cdr:spPr>
      <cdr:txBody>
        <a:bodyPr xmlns:a="http://schemas.openxmlformats.org/drawingml/2006/main" wrap="square" rtlCol="1"/>
        <a:lstStyle xmlns:a="http://schemas.openxmlformats.org/drawingml/2006/main"/>
        <a:p xmlns:a="http://schemas.openxmlformats.org/drawingml/2006/main">
          <a:pPr algn="ctr"/>
          <a:r>
            <a:rPr lang="en-US" sz="1200" b="1" dirty="0">
              <a:cs typeface="+mj-cs"/>
            </a:rPr>
            <a:t>Coarse PET  </a:t>
          </a:r>
          <a:r>
            <a:rPr lang="en-US" sz="1200" b="1" dirty="0">
              <a:latin typeface="+mn-lt"/>
              <a:ea typeface="+mn-ea"/>
              <a:cs typeface="+mj-cs"/>
            </a:rPr>
            <a:t>Instead of sand</a:t>
          </a:r>
          <a:endParaRPr lang="ar-SA" sz="1200" b="1" dirty="0">
            <a:cs typeface="+mj-cs"/>
          </a:endParaRPr>
        </a:p>
      </cdr:txBody>
    </cdr:sp>
  </cdr:relSizeAnchor>
  <cdr:relSizeAnchor xmlns:cdr="http://schemas.openxmlformats.org/drawingml/2006/chartDrawing">
    <cdr:from>
      <cdr:x>0.39563</cdr:x>
      <cdr:y>0.30384</cdr:y>
    </cdr:from>
    <cdr:to>
      <cdr:x>0.93042</cdr:x>
      <cdr:y>0.30678</cdr:y>
    </cdr:to>
    <cdr:sp macro="" textlink="">
      <cdr:nvSpPr>
        <cdr:cNvPr id="239"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4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41"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0.50385</cdr:x>
      <cdr:y>0.30279</cdr:y>
    </cdr:from>
    <cdr:to>
      <cdr:x>0.56075</cdr:x>
      <cdr:y>0.85746</cdr:y>
    </cdr:to>
    <cdr:sp macro="" textlink="">
      <cdr:nvSpPr>
        <cdr:cNvPr id="242" name="مربع نص 5"/>
        <cdr:cNvSpPr txBox="1"/>
      </cdr:nvSpPr>
      <cdr:spPr>
        <a:xfrm xmlns:a="http://schemas.openxmlformats.org/drawingml/2006/main" rot="5400000">
          <a:off x="1821689" y="1912102"/>
          <a:ext cx="1971666" cy="300095"/>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endParaRPr lang="en-US" b="1"/>
        </a:p>
      </cdr:txBody>
    </cdr:sp>
  </cdr:relSizeAnchor>
  <cdr:relSizeAnchor xmlns:cdr="http://schemas.openxmlformats.org/drawingml/2006/chartDrawing">
    <cdr:from>
      <cdr:x>0.39563</cdr:x>
      <cdr:y>0.30384</cdr:y>
    </cdr:from>
    <cdr:to>
      <cdr:x>0.93042</cdr:x>
      <cdr:y>0.30678</cdr:y>
    </cdr:to>
    <cdr:sp macro="" textlink="">
      <cdr:nvSpPr>
        <cdr:cNvPr id="24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44"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45" name="مربع نص 5"/>
        <cdr:cNvSpPr txBox="1"/>
      </cdr:nvSpPr>
      <cdr:spPr>
        <a:xfrm xmlns:a="http://schemas.openxmlformats.org/drawingml/2006/main" rot="5400000">
          <a:off x="1473994" y="1697834"/>
          <a:ext cx="1971675" cy="376237"/>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46"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47"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48" name="مربع نص 5"/>
        <cdr:cNvSpPr txBox="1"/>
      </cdr:nvSpPr>
      <cdr:spPr>
        <a:xfrm xmlns:a="http://schemas.openxmlformats.org/drawingml/2006/main" rot="5400000">
          <a:off x="1474000" y="1697810"/>
          <a:ext cx="1971666" cy="3762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0.49542</cdr:x>
      <cdr:y>0.25882</cdr:y>
    </cdr:from>
    <cdr:to>
      <cdr:x>0.55232</cdr:x>
      <cdr:y>0.88851</cdr:y>
    </cdr:to>
    <cdr:sp macro="" textlink="">
      <cdr:nvSpPr>
        <cdr:cNvPr id="249" name="مربع نص 5"/>
        <cdr:cNvSpPr txBox="1"/>
      </cdr:nvSpPr>
      <cdr:spPr>
        <a:xfrm xmlns:a="http://schemas.openxmlformats.org/drawingml/2006/main" rot="5400000">
          <a:off x="2167406" y="3261914"/>
          <a:ext cx="3823622" cy="443066"/>
        </a:xfrm>
        <a:prstGeom xmlns:a="http://schemas.openxmlformats.org/drawingml/2006/main" prst="rect">
          <a:avLst/>
        </a:prstGeom>
        <a:solidFill xmlns:a="http://schemas.openxmlformats.org/drawingml/2006/main">
          <a:schemeClr val="accent2">
            <a:lumMod val="75000"/>
          </a:schemeClr>
        </a:solidFill>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Calibri"/>
              <a:ea typeface="+mn-ea"/>
              <a:cs typeface="+mn-cs"/>
            </a:rPr>
            <a:t>Coarse PET </a:t>
          </a:r>
          <a:r>
            <a:rPr lang="en-US" sz="1400" b="1" i="0" u="none" strike="noStrike" baseline="0" dirty="0">
              <a:latin typeface="Calibri"/>
              <a:ea typeface="+mn-ea"/>
              <a:cs typeface="+mn-cs"/>
            </a:rPr>
            <a:t>instead of aggregate</a:t>
          </a:r>
          <a:endParaRPr lang="ar-SA" sz="1400" b="1" dirty="0"/>
        </a:p>
      </cdr:txBody>
    </cdr:sp>
  </cdr:relSizeAnchor>
  <cdr:relSizeAnchor xmlns:cdr="http://schemas.openxmlformats.org/drawingml/2006/chartDrawing">
    <cdr:from>
      <cdr:x>0.39563</cdr:x>
      <cdr:y>0.30384</cdr:y>
    </cdr:from>
    <cdr:to>
      <cdr:x>0.93042</cdr:x>
      <cdr:y>0.30678</cdr:y>
    </cdr:to>
    <cdr:sp macro="" textlink="">
      <cdr:nvSpPr>
        <cdr:cNvPr id="250"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0.39563</cdr:x>
      <cdr:y>0.30384</cdr:y>
    </cdr:from>
    <cdr:to>
      <cdr:x>0.93042</cdr:x>
      <cdr:y>0.30678</cdr:y>
    </cdr:to>
    <cdr:sp macro="" textlink="">
      <cdr:nvSpPr>
        <cdr:cNvPr id="251"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52" name="مربع نص 5"/>
        <cdr:cNvSpPr txBox="1"/>
      </cdr:nvSpPr>
      <cdr:spPr>
        <a:xfrm xmlns:a="http://schemas.openxmlformats.org/drawingml/2006/main" rot="5400000">
          <a:off x="1474000" y="1697810"/>
          <a:ext cx="1971666" cy="3762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0.39563</cdr:x>
      <cdr:y>0.30384</cdr:y>
    </cdr:from>
    <cdr:to>
      <cdr:x>0.93042</cdr:x>
      <cdr:y>0.30678</cdr:y>
    </cdr:to>
    <cdr:sp macro="" textlink="">
      <cdr:nvSpPr>
        <cdr:cNvPr id="253" name="رابط مستقيم 4"/>
        <cdr:cNvSpPr/>
      </cdr:nvSpPr>
      <cdr:spPr>
        <a:xfrm xmlns:a="http://schemas.openxmlformats.org/drawingml/2006/main" flipV="1">
          <a:off x="2369342" y="1226345"/>
          <a:ext cx="3202781" cy="11906"/>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0.3945</cdr:x>
      <cdr:y>0.30588</cdr:y>
    </cdr:from>
    <cdr:to>
      <cdr:x>0.92929</cdr:x>
      <cdr:y>0.30882</cdr:y>
    </cdr:to>
    <cdr:sp macro="" textlink="">
      <cdr:nvSpPr>
        <cdr:cNvPr id="254" name="رابط مستقيم 4"/>
        <cdr:cNvSpPr/>
      </cdr:nvSpPr>
      <cdr:spPr>
        <a:xfrm xmlns:a="http://schemas.openxmlformats.org/drawingml/2006/main" flipV="1">
          <a:off x="3071866" y="1857388"/>
          <a:ext cx="4164271" cy="17852"/>
        </a:xfrm>
        <a:prstGeom xmlns:a="http://schemas.openxmlformats.org/drawingml/2006/main" prst="line">
          <a:avLst/>
        </a:prstGeom>
        <a:ln xmlns:a="http://schemas.openxmlformats.org/drawingml/2006/main" w="2857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0.43071</cdr:x>
      <cdr:y>0.25322</cdr:y>
    </cdr:from>
    <cdr:to>
      <cdr:x>0.50205</cdr:x>
      <cdr:y>0.80789</cdr:y>
    </cdr:to>
    <cdr:sp macro="" textlink="">
      <cdr:nvSpPr>
        <cdr:cNvPr id="255" name="مربع نص 5"/>
        <cdr:cNvSpPr txBox="1"/>
      </cdr:nvSpPr>
      <cdr:spPr>
        <a:xfrm xmlns:a="http://schemas.openxmlformats.org/drawingml/2006/main" rot="5400000">
          <a:off x="1474000" y="1697810"/>
          <a:ext cx="1971666" cy="37626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endParaRPr lang="ar-SA" sz="1100"/>
        </a:p>
      </cdr:txBody>
    </cdr:sp>
  </cdr:relSizeAnchor>
  <cdr:relSizeAnchor xmlns:cdr="http://schemas.openxmlformats.org/drawingml/2006/chartDrawing">
    <cdr:from>
      <cdr:x>0.55622</cdr:x>
      <cdr:y>0.32691</cdr:y>
    </cdr:from>
    <cdr:to>
      <cdr:x>0.62756</cdr:x>
      <cdr:y>0.88158</cdr:y>
    </cdr:to>
    <cdr:sp macro="" textlink="">
      <cdr:nvSpPr>
        <cdr:cNvPr id="257" name="مربع نص 5"/>
        <cdr:cNvSpPr txBox="1"/>
      </cdr:nvSpPr>
      <cdr:spPr>
        <a:xfrm xmlns:a="http://schemas.openxmlformats.org/drawingml/2006/main" rot="5400000">
          <a:off x="2136002" y="1959750"/>
          <a:ext cx="1971666" cy="376269"/>
        </a:xfrm>
        <a:prstGeom xmlns:a="http://schemas.openxmlformats.org/drawingml/2006/main" prst="rect">
          <a:avLst/>
        </a:prstGeom>
        <a:ln xmlns:a="http://schemas.openxmlformats.org/drawingml/2006/main">
          <a:noFill/>
        </a:ln>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endParaRPr lang="en-US" b="1"/>
        </a:p>
        <a:p xmlns:a="http://schemas.openxmlformats.org/drawingml/2006/main">
          <a:endParaRPr lang="ar-SA" sz="1100"/>
        </a:p>
      </cdr:txBody>
    </cdr:sp>
  </cdr:relSizeAnchor>
  <cdr:relSizeAnchor xmlns:cdr="http://schemas.openxmlformats.org/drawingml/2006/chartDrawing">
    <cdr:from>
      <cdr:x>0.52294</cdr:x>
      <cdr:y>0.4</cdr:y>
    </cdr:from>
    <cdr:to>
      <cdr:x>0.59517</cdr:x>
      <cdr:y>0.91448</cdr:y>
    </cdr:to>
    <cdr:sp macro="" textlink="">
      <cdr:nvSpPr>
        <cdr:cNvPr id="258" name="مربع نص 5"/>
        <cdr:cNvSpPr txBox="1"/>
      </cdr:nvSpPr>
      <cdr:spPr>
        <a:xfrm xmlns:a="http://schemas.openxmlformats.org/drawingml/2006/main" rot="5400000">
          <a:off x="2791196" y="3709694"/>
          <a:ext cx="3124040" cy="562436"/>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endParaRPr lang="ar-SA" sz="1100"/>
        </a:p>
      </cdr:txBody>
    </cdr:sp>
  </cdr:relSizeAnchor>
  <cdr:relSizeAnchor xmlns:cdr="http://schemas.openxmlformats.org/drawingml/2006/chartDrawing">
    <cdr:from>
      <cdr:x>0.66055</cdr:x>
      <cdr:y>0.31765</cdr:y>
    </cdr:from>
    <cdr:to>
      <cdr:x>0.73189</cdr:x>
      <cdr:y>0.87232</cdr:y>
    </cdr:to>
    <cdr:sp macro="" textlink="">
      <cdr:nvSpPr>
        <cdr:cNvPr id="259" name="مربع نص 5"/>
        <cdr:cNvSpPr txBox="1"/>
      </cdr:nvSpPr>
      <cdr:spPr>
        <a:xfrm xmlns:a="http://schemas.openxmlformats.org/drawingml/2006/main" rot="5400000">
          <a:off x="3737279" y="3335115"/>
          <a:ext cx="3368083" cy="555506"/>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t>Flake</a:t>
          </a:r>
          <a:r>
            <a:rPr lang="en-US" sz="1400" b="1" baseline="0" dirty="0"/>
            <a:t> </a:t>
          </a:r>
          <a:r>
            <a:rPr lang="en-US" sz="1400" b="1" i="0" u="none" strike="noStrike" baseline="0" dirty="0"/>
            <a:t>instead of sand</a:t>
          </a:r>
          <a:r>
            <a:rPr lang="en-US" sz="1400" b="1" baseline="0" dirty="0"/>
            <a:t> </a:t>
          </a:r>
          <a:endParaRPr lang="en-US" sz="1400" b="1" dirty="0"/>
        </a:p>
        <a:p xmlns:a="http://schemas.openxmlformats.org/drawingml/2006/main">
          <a:endParaRPr lang="ar-SA" sz="1100" dirty="0"/>
        </a:p>
      </cdr:txBody>
    </cdr:sp>
  </cdr:relSizeAnchor>
  <cdr:relSizeAnchor xmlns:cdr="http://schemas.openxmlformats.org/drawingml/2006/chartDrawing">
    <cdr:from>
      <cdr:x>0.7156</cdr:x>
      <cdr:y>0.4</cdr:y>
    </cdr:from>
    <cdr:to>
      <cdr:x>0.78694</cdr:x>
      <cdr:y>0.95467</cdr:y>
    </cdr:to>
    <cdr:sp macro="" textlink="">
      <cdr:nvSpPr>
        <cdr:cNvPr id="260" name="مربع نص 5"/>
        <cdr:cNvSpPr txBox="1"/>
      </cdr:nvSpPr>
      <cdr:spPr>
        <a:xfrm xmlns:a="http://schemas.openxmlformats.org/drawingml/2006/main" rot="5400000">
          <a:off x="4165907" y="3835181"/>
          <a:ext cx="3368083" cy="555506"/>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t>Flake </a:t>
          </a:r>
          <a:r>
            <a:rPr lang="en-US" sz="1400" b="1" i="0" u="none" strike="noStrike" baseline="0" dirty="0"/>
            <a:t>instead of aggregate</a:t>
          </a:r>
          <a:endParaRPr lang="en-US" sz="1400" b="1" dirty="0"/>
        </a:p>
        <a:p xmlns:a="http://schemas.openxmlformats.org/drawingml/2006/main">
          <a:endParaRPr lang="ar-SA" sz="1100" dirty="0"/>
        </a:p>
      </cdr:txBody>
    </cdr:sp>
  </cdr:relSizeAnchor>
  <cdr:relSizeAnchor xmlns:cdr="http://schemas.openxmlformats.org/drawingml/2006/chartDrawing">
    <cdr:from>
      <cdr:x>0.77982</cdr:x>
      <cdr:y>0.4</cdr:y>
    </cdr:from>
    <cdr:to>
      <cdr:x>0.85116</cdr:x>
      <cdr:y>0.95467</cdr:y>
    </cdr:to>
    <cdr:sp macro="" textlink="">
      <cdr:nvSpPr>
        <cdr:cNvPr id="262" name="مربع نص 5"/>
        <cdr:cNvSpPr txBox="1"/>
      </cdr:nvSpPr>
      <cdr:spPr>
        <a:xfrm xmlns:a="http://schemas.openxmlformats.org/drawingml/2006/main" rot="5400000">
          <a:off x="4665973" y="3835181"/>
          <a:ext cx="3368084" cy="555506"/>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Calibri"/>
              <a:ea typeface="+mn-ea"/>
              <a:cs typeface="+mn-cs"/>
            </a:rPr>
            <a:t>Styrofoam</a:t>
          </a:r>
          <a:r>
            <a:rPr lang="en-US" sz="1400" b="1" baseline="0" dirty="0"/>
            <a:t> </a:t>
          </a:r>
          <a:r>
            <a:rPr lang="en-US" sz="1400" b="1" i="0" u="none" strike="noStrike" baseline="0" dirty="0"/>
            <a:t>instead of sand</a:t>
          </a:r>
          <a:r>
            <a:rPr lang="en-US" sz="1400" b="1" baseline="0" dirty="0"/>
            <a:t> </a:t>
          </a:r>
          <a:endParaRPr lang="en-US" sz="1400" b="1" dirty="0"/>
        </a:p>
        <a:p xmlns:a="http://schemas.openxmlformats.org/drawingml/2006/main">
          <a:endParaRPr lang="ar-SA" sz="1100" dirty="0"/>
        </a:p>
      </cdr:txBody>
    </cdr:sp>
  </cdr:relSizeAnchor>
  <cdr:relSizeAnchor xmlns:cdr="http://schemas.openxmlformats.org/drawingml/2006/chartDrawing">
    <cdr:from>
      <cdr:x>0.7141</cdr:x>
      <cdr:y>0.1277</cdr:y>
    </cdr:from>
    <cdr:to>
      <cdr:x>0.84156</cdr:x>
      <cdr:y>0.2224</cdr:y>
    </cdr:to>
    <cdr:sp macro="" textlink="">
      <cdr:nvSpPr>
        <cdr:cNvPr id="263" name="مربع نص 5"/>
        <cdr:cNvSpPr txBox="1"/>
      </cdr:nvSpPr>
      <cdr:spPr>
        <a:xfrm xmlns:a="http://schemas.openxmlformats.org/drawingml/2006/main">
          <a:off x="3766373" y="453942"/>
          <a:ext cx="672278" cy="336633"/>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0.83614</cdr:x>
      <cdr:y>0.17953</cdr:y>
    </cdr:from>
    <cdr:to>
      <cdr:x>0.89754</cdr:x>
      <cdr:y>0.28404</cdr:y>
    </cdr:to>
    <cdr:sp macro="" textlink="">
      <cdr:nvSpPr>
        <cdr:cNvPr id="264" name="رابط كسهم مستقيم 7"/>
        <cdr:cNvSpPr/>
      </cdr:nvSpPr>
      <cdr:spPr>
        <a:xfrm xmlns:a="http://schemas.openxmlformats.org/drawingml/2006/main" rot="10800000" flipH="1" flipV="1">
          <a:off x="4410075" y="638175"/>
          <a:ext cx="323849" cy="371475"/>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dr:relSizeAnchor xmlns:cdr="http://schemas.openxmlformats.org/drawingml/2006/chartDrawing">
    <cdr:from>
      <cdr:x>0.83487</cdr:x>
      <cdr:y>0.49412</cdr:y>
    </cdr:from>
    <cdr:to>
      <cdr:x>0.90621</cdr:x>
      <cdr:y>0.92146</cdr:y>
    </cdr:to>
    <cdr:sp macro="" textlink="">
      <cdr:nvSpPr>
        <cdr:cNvPr id="265" name="مربع نص 5"/>
        <cdr:cNvSpPr txBox="1"/>
      </cdr:nvSpPr>
      <cdr:spPr>
        <a:xfrm xmlns:a="http://schemas.openxmlformats.org/drawingml/2006/main" rot="5400000">
          <a:off x="5481190" y="4020096"/>
          <a:ext cx="2594906" cy="555507"/>
        </a:xfrm>
        <a:prstGeom xmlns:a="http://schemas.openxmlformats.org/drawingml/2006/main" prst="rect">
          <a:avLst/>
        </a:prstGeom>
      </cdr:spPr>
      <cdr:txBody>
        <a:bodyPr xmlns:a="http://schemas.openxmlformats.org/drawingml/2006/main" wrap="square" rtlCol="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r>
            <a:rPr lang="en-US" sz="1300" b="1" dirty="0">
              <a:latin typeface="Calibri"/>
              <a:ea typeface="+mn-ea"/>
              <a:cs typeface="+mn-cs"/>
            </a:rPr>
            <a:t>Styrofoam</a:t>
          </a:r>
          <a:r>
            <a:rPr lang="en-US" sz="1300" b="1" dirty="0"/>
            <a:t> </a:t>
          </a:r>
          <a:r>
            <a:rPr lang="en-US" sz="1300" b="1" i="0" u="none" strike="noStrike" baseline="0" dirty="0"/>
            <a:t>instead of aggregate</a:t>
          </a:r>
          <a:endParaRPr lang="en-US" sz="1300" b="1" dirty="0"/>
        </a:p>
        <a:p xmlns:a="http://schemas.openxmlformats.org/drawingml/2006/main">
          <a:endParaRPr lang="ar-SA" sz="1100" dirty="0"/>
        </a:p>
      </cdr:txBody>
    </cdr:sp>
  </cdr:relSizeAnchor>
</c:userShapes>
</file>

<file path=ppt/drawings/drawing11.xml><?xml version="1.0" encoding="utf-8"?>
<c:userShapes xmlns:c="http://schemas.openxmlformats.org/drawingml/2006/chart">
  <cdr:relSizeAnchor xmlns:cdr="http://schemas.openxmlformats.org/drawingml/2006/chartDrawing">
    <cdr:from>
      <cdr:x>0.80226</cdr:x>
      <cdr:y>0.15669</cdr:y>
    </cdr:from>
    <cdr:to>
      <cdr:x>0.96875</cdr:x>
      <cdr:y>0.27312</cdr:y>
    </cdr:to>
    <cdr:sp macro="" textlink="">
      <cdr:nvSpPr>
        <cdr:cNvPr id="6" name="مربع نص 5"/>
        <cdr:cNvSpPr txBox="1"/>
      </cdr:nvSpPr>
      <cdr:spPr>
        <a:xfrm xmlns:a="http://schemas.openxmlformats.org/drawingml/2006/main">
          <a:off x="4401519" y="551905"/>
          <a:ext cx="913431" cy="41012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0.76736</cdr:x>
      <cdr:y>0.25149</cdr:y>
    </cdr:from>
    <cdr:to>
      <cdr:x>0.80903</cdr:x>
      <cdr:y>0.30287</cdr:y>
    </cdr:to>
    <cdr:sp macro="" textlink="">
      <cdr:nvSpPr>
        <cdr:cNvPr id="8" name="رابط كسهم مستقيم 7"/>
        <cdr:cNvSpPr/>
      </cdr:nvSpPr>
      <cdr:spPr>
        <a:xfrm xmlns:a="http://schemas.openxmlformats.org/drawingml/2006/main" rot="10800000" flipV="1">
          <a:off x="4210050" y="885825"/>
          <a:ext cx="228600" cy="180974"/>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12.xml><?xml version="1.0" encoding="utf-8"?>
<c:userShapes xmlns:c="http://schemas.openxmlformats.org/drawingml/2006/chart">
  <cdr:relSizeAnchor xmlns:cdr="http://schemas.openxmlformats.org/drawingml/2006/chartDrawing">
    <cdr:from>
      <cdr:x>0.82813</cdr:x>
      <cdr:y>0.67859</cdr:y>
    </cdr:from>
    <cdr:to>
      <cdr:x>0.94618</cdr:x>
      <cdr:y>0.7761</cdr:y>
    </cdr:to>
    <cdr:sp macro="" textlink="">
      <cdr:nvSpPr>
        <cdr:cNvPr id="6" name="مربع نص 5"/>
        <cdr:cNvSpPr txBox="1"/>
      </cdr:nvSpPr>
      <cdr:spPr>
        <a:xfrm xmlns:a="http://schemas.openxmlformats.org/drawingml/2006/main">
          <a:off x="4543425" y="2390230"/>
          <a:ext cx="647700" cy="343445"/>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0.79687</cdr:x>
      <cdr:y>0.67063</cdr:y>
    </cdr:from>
    <cdr:to>
      <cdr:x>0.8316</cdr:x>
      <cdr:y>0.72742</cdr:y>
    </cdr:to>
    <cdr:sp macro="" textlink="">
      <cdr:nvSpPr>
        <cdr:cNvPr id="8" name="رابط كسهم مستقيم 7"/>
        <cdr:cNvSpPr/>
      </cdr:nvSpPr>
      <cdr:spPr>
        <a:xfrm xmlns:a="http://schemas.openxmlformats.org/drawingml/2006/main" rot="10800000">
          <a:off x="4371973" y="2362199"/>
          <a:ext cx="190501" cy="200026"/>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2.xml><?xml version="1.0" encoding="utf-8"?>
<c:userShapes xmlns:c="http://schemas.openxmlformats.org/drawingml/2006/chart">
  <cdr:relSizeAnchor xmlns:cdr="http://schemas.openxmlformats.org/drawingml/2006/chartDrawing">
    <cdr:from>
      <cdr:x>0.76454</cdr:x>
      <cdr:y>0.22659</cdr:y>
    </cdr:from>
    <cdr:to>
      <cdr:x>0.97384</cdr:x>
      <cdr:y>0.39577</cdr:y>
    </cdr:to>
    <cdr:sp macro="" textlink="">
      <cdr:nvSpPr>
        <cdr:cNvPr id="6" name="مربع نص 5"/>
        <cdr:cNvSpPr txBox="1"/>
      </cdr:nvSpPr>
      <cdr:spPr>
        <a:xfrm xmlns:a="http://schemas.openxmlformats.org/drawingml/2006/main">
          <a:off x="2505076" y="714375"/>
          <a:ext cx="685800" cy="53340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1000">
              <a:cs typeface="+mj-cs"/>
            </a:rPr>
            <a:t>reference Constant</a:t>
          </a:r>
          <a:endParaRPr lang="ar-SA" sz="1000">
            <a:cs typeface="+mj-cs"/>
          </a:endParaRPr>
        </a:p>
      </cdr:txBody>
    </cdr:sp>
  </cdr:relSizeAnchor>
  <cdr:relSizeAnchor xmlns:cdr="http://schemas.openxmlformats.org/drawingml/2006/chartDrawing">
    <cdr:from>
      <cdr:x>0.73546</cdr:x>
      <cdr:y>0.29607</cdr:y>
    </cdr:from>
    <cdr:to>
      <cdr:x>0.7936</cdr:x>
      <cdr:y>0.32931</cdr:y>
    </cdr:to>
    <cdr:sp macro="" textlink="">
      <cdr:nvSpPr>
        <cdr:cNvPr id="8" name="رابط كسهم مستقيم 7"/>
        <cdr:cNvSpPr/>
      </cdr:nvSpPr>
      <cdr:spPr>
        <a:xfrm xmlns:a="http://schemas.openxmlformats.org/drawingml/2006/main" rot="10800000" flipV="1">
          <a:off x="2409823" y="933450"/>
          <a:ext cx="190502" cy="104775"/>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3.xml><?xml version="1.0" encoding="utf-8"?>
<c:userShapes xmlns:c="http://schemas.openxmlformats.org/drawingml/2006/chart">
  <cdr:relSizeAnchor xmlns:cdr="http://schemas.openxmlformats.org/drawingml/2006/chartDrawing">
    <cdr:from>
      <cdr:x>0.7907</cdr:x>
      <cdr:y>0.22976</cdr:y>
    </cdr:from>
    <cdr:to>
      <cdr:x>0.98592</cdr:x>
      <cdr:y>0.38413</cdr:y>
    </cdr:to>
    <cdr:sp macro="" textlink="">
      <cdr:nvSpPr>
        <cdr:cNvPr id="6" name="مربع نص 5"/>
        <cdr:cNvSpPr txBox="1"/>
      </cdr:nvSpPr>
      <cdr:spPr>
        <a:xfrm xmlns:a="http://schemas.openxmlformats.org/drawingml/2006/main">
          <a:off x="2673653" y="689380"/>
          <a:ext cx="660097" cy="463145"/>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0.74366</cdr:x>
      <cdr:y>0.26032</cdr:y>
    </cdr:from>
    <cdr:to>
      <cdr:x>0.80205</cdr:x>
      <cdr:y>0.29607</cdr:y>
    </cdr:to>
    <cdr:sp macro="" textlink="">
      <cdr:nvSpPr>
        <cdr:cNvPr id="8" name="رابط كسهم مستقيم 7"/>
        <cdr:cNvSpPr/>
      </cdr:nvSpPr>
      <cdr:spPr>
        <a:xfrm xmlns:a="http://schemas.openxmlformats.org/drawingml/2006/main" rot="10800000">
          <a:off x="2514596" y="781058"/>
          <a:ext cx="197438" cy="107263"/>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4.xml><?xml version="1.0" encoding="utf-8"?>
<c:userShapes xmlns:c="http://schemas.openxmlformats.org/drawingml/2006/chart">
  <cdr:relSizeAnchor xmlns:cdr="http://schemas.openxmlformats.org/drawingml/2006/chartDrawing">
    <cdr:from>
      <cdr:x>0.74636</cdr:x>
      <cdr:y>0.15675</cdr:y>
    </cdr:from>
    <cdr:to>
      <cdr:x>0.9621</cdr:x>
      <cdr:y>0.28254</cdr:y>
    </cdr:to>
    <cdr:sp macro="" textlink="">
      <cdr:nvSpPr>
        <cdr:cNvPr id="6" name="مربع نص 5"/>
        <cdr:cNvSpPr txBox="1"/>
      </cdr:nvSpPr>
      <cdr:spPr>
        <a:xfrm xmlns:a="http://schemas.openxmlformats.org/drawingml/2006/main">
          <a:off x="2438400" y="470306"/>
          <a:ext cx="704850" cy="37742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0.73469</cdr:x>
      <cdr:y>0.26432</cdr:y>
    </cdr:from>
    <cdr:to>
      <cdr:x>0.77028</cdr:x>
      <cdr:y>0.31111</cdr:y>
    </cdr:to>
    <cdr:sp macro="" textlink="">
      <cdr:nvSpPr>
        <cdr:cNvPr id="8" name="رابط كسهم مستقيم 7"/>
        <cdr:cNvSpPr/>
      </cdr:nvSpPr>
      <cdr:spPr>
        <a:xfrm xmlns:a="http://schemas.openxmlformats.org/drawingml/2006/main" rot="10800000" flipV="1">
          <a:off x="2400299" y="793059"/>
          <a:ext cx="116263" cy="140391"/>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5.xml><?xml version="1.0" encoding="utf-8"?>
<c:userShapes xmlns:c="http://schemas.openxmlformats.org/drawingml/2006/chart">
  <cdr:relSizeAnchor xmlns:cdr="http://schemas.openxmlformats.org/drawingml/2006/chartDrawing">
    <cdr:from>
      <cdr:x>0.83466</cdr:x>
      <cdr:y>0.22319</cdr:y>
    </cdr:from>
    <cdr:to>
      <cdr:x>0.97963</cdr:x>
      <cdr:y>0.34354</cdr:y>
    </cdr:to>
    <cdr:sp macro="" textlink="">
      <cdr:nvSpPr>
        <cdr:cNvPr id="6" name="مربع نص 5"/>
        <cdr:cNvSpPr txBox="1"/>
      </cdr:nvSpPr>
      <cdr:spPr>
        <a:xfrm xmlns:a="http://schemas.openxmlformats.org/drawingml/2006/main">
          <a:off x="3798035" y="625006"/>
          <a:ext cx="659666" cy="33701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0.79333</cdr:x>
      <cdr:y>0.2415</cdr:y>
    </cdr:from>
    <cdr:to>
      <cdr:x>0.84174</cdr:x>
      <cdr:y>0.28587</cdr:y>
    </cdr:to>
    <cdr:sp macro="" textlink="">
      <cdr:nvSpPr>
        <cdr:cNvPr id="8" name="رابط كسهم مستقيم 7"/>
        <cdr:cNvSpPr/>
      </cdr:nvSpPr>
      <cdr:spPr>
        <a:xfrm xmlns:a="http://schemas.openxmlformats.org/drawingml/2006/main" rot="10800000">
          <a:off x="3609975" y="676275"/>
          <a:ext cx="220305" cy="124251"/>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6.xml><?xml version="1.0" encoding="utf-8"?>
<c:userShapes xmlns:c="http://schemas.openxmlformats.org/drawingml/2006/chart">
  <cdr:relSizeAnchor xmlns:cdr="http://schemas.openxmlformats.org/drawingml/2006/chartDrawing">
    <cdr:from>
      <cdr:x>0.77309</cdr:x>
      <cdr:y>0.22659</cdr:y>
    </cdr:from>
    <cdr:to>
      <cdr:x>0.98239</cdr:x>
      <cdr:y>0.39577</cdr:y>
    </cdr:to>
    <cdr:sp macro="" textlink="">
      <cdr:nvSpPr>
        <cdr:cNvPr id="6" name="مربع نص 5"/>
        <cdr:cNvSpPr txBox="1"/>
      </cdr:nvSpPr>
      <cdr:spPr>
        <a:xfrm xmlns:a="http://schemas.openxmlformats.org/drawingml/2006/main">
          <a:off x="2584642" y="742445"/>
          <a:ext cx="699748" cy="554335"/>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0.76068</cdr:x>
      <cdr:y>0.23547</cdr:y>
    </cdr:from>
    <cdr:to>
      <cdr:x>0.79772</cdr:x>
      <cdr:y>0.27616</cdr:y>
    </cdr:to>
    <cdr:sp macro="" textlink="">
      <cdr:nvSpPr>
        <cdr:cNvPr id="8" name="رابط كسهم مستقيم 7"/>
        <cdr:cNvSpPr/>
      </cdr:nvSpPr>
      <cdr:spPr>
        <a:xfrm xmlns:a="http://schemas.openxmlformats.org/drawingml/2006/main" rot="10800000">
          <a:off x="2543174" y="771525"/>
          <a:ext cx="123825" cy="133350"/>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7.xml><?xml version="1.0" encoding="utf-8"?>
<c:userShapes xmlns:c="http://schemas.openxmlformats.org/drawingml/2006/chart">
  <cdr:relSizeAnchor xmlns:cdr="http://schemas.openxmlformats.org/drawingml/2006/chartDrawing">
    <cdr:from>
      <cdr:x>0.78098</cdr:x>
      <cdr:y>0.22965</cdr:y>
    </cdr:from>
    <cdr:to>
      <cdr:x>0.97384</cdr:x>
      <cdr:y>0.39577</cdr:y>
    </cdr:to>
    <cdr:sp macro="" textlink="">
      <cdr:nvSpPr>
        <cdr:cNvPr id="6" name="مربع نص 5"/>
        <cdr:cNvSpPr txBox="1"/>
      </cdr:nvSpPr>
      <cdr:spPr>
        <a:xfrm xmlns:a="http://schemas.openxmlformats.org/drawingml/2006/main">
          <a:off x="2581274" y="752475"/>
          <a:ext cx="637437" cy="544305"/>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0.74063</cdr:x>
      <cdr:y>0.25</cdr:y>
    </cdr:from>
    <cdr:to>
      <cdr:x>0.7936</cdr:x>
      <cdr:y>0.29607</cdr:y>
    </cdr:to>
    <cdr:sp macro="" textlink="">
      <cdr:nvSpPr>
        <cdr:cNvPr id="8" name="رابط كسهم مستقيم 7"/>
        <cdr:cNvSpPr/>
      </cdr:nvSpPr>
      <cdr:spPr>
        <a:xfrm xmlns:a="http://schemas.openxmlformats.org/drawingml/2006/main" rot="10800000">
          <a:off x="2447924" y="819150"/>
          <a:ext cx="175062" cy="150953"/>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8.xml><?xml version="1.0" encoding="utf-8"?>
<c:userShapes xmlns:c="http://schemas.openxmlformats.org/drawingml/2006/chart">
  <cdr:relSizeAnchor xmlns:cdr="http://schemas.openxmlformats.org/drawingml/2006/chartDrawing">
    <cdr:from>
      <cdr:x>0.75074</cdr:x>
      <cdr:y>0.22659</cdr:y>
    </cdr:from>
    <cdr:to>
      <cdr:x>0.96736</cdr:x>
      <cdr:y>0.37658</cdr:y>
    </cdr:to>
    <cdr:sp macro="" textlink="">
      <cdr:nvSpPr>
        <cdr:cNvPr id="6" name="مربع نص 5"/>
        <cdr:cNvSpPr txBox="1"/>
      </cdr:nvSpPr>
      <cdr:spPr>
        <a:xfrm xmlns:a="http://schemas.openxmlformats.org/drawingml/2006/main">
          <a:off x="2409826" y="682014"/>
          <a:ext cx="695324" cy="451462"/>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0.70326</cdr:x>
      <cdr:y>0.24367</cdr:y>
    </cdr:from>
    <cdr:to>
      <cdr:x>0.75964</cdr:x>
      <cdr:y>0.28481</cdr:y>
    </cdr:to>
    <cdr:sp macro="" textlink="">
      <cdr:nvSpPr>
        <cdr:cNvPr id="8" name="رابط كسهم مستقيم 7"/>
        <cdr:cNvSpPr/>
      </cdr:nvSpPr>
      <cdr:spPr>
        <a:xfrm xmlns:a="http://schemas.openxmlformats.org/drawingml/2006/main" rot="10800000">
          <a:off x="2257424" y="733425"/>
          <a:ext cx="180975" cy="123824"/>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drawings/drawing9.xml><?xml version="1.0" encoding="utf-8"?>
<c:userShapes xmlns:c="http://schemas.openxmlformats.org/drawingml/2006/chart">
  <cdr:relSizeAnchor xmlns:cdr="http://schemas.openxmlformats.org/drawingml/2006/chartDrawing">
    <cdr:from>
      <cdr:x>0.77101</cdr:x>
      <cdr:y>0.21077</cdr:y>
    </cdr:from>
    <cdr:to>
      <cdr:x>0.97384</cdr:x>
      <cdr:y>0.37995</cdr:y>
    </cdr:to>
    <cdr:sp macro="" textlink="">
      <cdr:nvSpPr>
        <cdr:cNvPr id="6" name="مربع نص 5"/>
        <cdr:cNvSpPr txBox="1"/>
      </cdr:nvSpPr>
      <cdr:spPr>
        <a:xfrm xmlns:a="http://schemas.openxmlformats.org/drawingml/2006/main">
          <a:off x="2533650" y="634388"/>
          <a:ext cx="666510" cy="509215"/>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900">
              <a:cs typeface="+mj-cs"/>
            </a:rPr>
            <a:t>reference Constant</a:t>
          </a:r>
          <a:endParaRPr lang="ar-SA" sz="900">
            <a:cs typeface="+mj-cs"/>
          </a:endParaRPr>
        </a:p>
      </cdr:txBody>
    </cdr:sp>
  </cdr:relSizeAnchor>
  <cdr:relSizeAnchor xmlns:cdr="http://schemas.openxmlformats.org/drawingml/2006/chartDrawing">
    <cdr:from>
      <cdr:x>0.71014</cdr:x>
      <cdr:y>0.24051</cdr:y>
    </cdr:from>
    <cdr:to>
      <cdr:x>0.77681</cdr:x>
      <cdr:y>0.28165</cdr:y>
    </cdr:to>
    <cdr:sp macro="" textlink="">
      <cdr:nvSpPr>
        <cdr:cNvPr id="8" name="رابط كسهم مستقيم 7"/>
        <cdr:cNvSpPr/>
      </cdr:nvSpPr>
      <cdr:spPr>
        <a:xfrm xmlns:a="http://schemas.openxmlformats.org/drawingml/2006/main" rot="10800000">
          <a:off x="2333622" y="723899"/>
          <a:ext cx="219077" cy="123826"/>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ar-SA"/>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1053C28-F485-4730-BC72-469423C44ED0}" type="datetimeFigureOut">
              <a:rPr lang="ar-JO" smtClean="0"/>
              <a:pPr/>
              <a:t>27/07/1436</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BA29ACE-C42A-4E4C-844C-0F43408649BA}" type="slidenum">
              <a:rPr lang="ar-JO" smtClean="0"/>
              <a:pPr/>
              <a:t>‹#›</a:t>
            </a:fld>
            <a:endParaRPr lang="ar-JO"/>
          </a:p>
        </p:txBody>
      </p:sp>
    </p:spTree>
    <p:extLst>
      <p:ext uri="{BB962C8B-B14F-4D97-AF65-F5344CB8AC3E}">
        <p14:creationId xmlns:p14="http://schemas.microsoft.com/office/powerpoint/2010/main" xmlns="" val="39242017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20" name="عنصر نائب للتذييل 19"/>
          <p:cNvSpPr>
            <a:spLocks noGrp="1"/>
          </p:cNvSpPr>
          <p:nvPr>
            <p:ph type="ftr" sz="quarter" idx="11"/>
          </p:nvPr>
        </p:nvSpPr>
        <p:spPr/>
        <p:txBody>
          <a:bodyPr/>
          <a:lstStyle>
            <a:extLst/>
          </a:lstStyle>
          <a:p>
            <a:endParaRPr lang="ar-JO"/>
          </a:p>
        </p:txBody>
      </p:sp>
      <p:sp>
        <p:nvSpPr>
          <p:cNvPr id="10" name="عنصر نائب لرقم الشريحة 9"/>
          <p:cNvSpPr>
            <a:spLocks noGrp="1"/>
          </p:cNvSpPr>
          <p:nvPr>
            <p:ph type="sldNum" sz="quarter" idx="12"/>
          </p:nvPr>
        </p:nvSpPr>
        <p:spPr/>
        <p:txBody>
          <a:bodyPr/>
          <a:lstStyle>
            <a:extLst/>
          </a:lstStyle>
          <a:p>
            <a:fld id="{51FF9F61-2676-4944-B75F-C8F2FAF323BF}" type="slidenum">
              <a:rPr lang="ar-JO" smtClean="0"/>
              <a:pPr/>
              <a:t>‹#›</a:t>
            </a:fld>
            <a:endParaRPr lang="ar-JO"/>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51FF9F61-2676-4944-B75F-C8F2FAF323BF}"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51FF9F61-2676-4944-B75F-C8F2FAF323BF}"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51FF9F61-2676-4944-B75F-C8F2FAF323BF}"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51FF9F61-2676-4944-B75F-C8F2FAF323BF}" type="slidenum">
              <a:rPr lang="ar-JO" smtClean="0"/>
              <a:pPr/>
              <a:t>‹#›</a:t>
            </a:fld>
            <a:endParaRPr lang="ar-JO"/>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6" name="عنصر نائب للتذييل 5"/>
          <p:cNvSpPr>
            <a:spLocks noGrp="1"/>
          </p:cNvSpPr>
          <p:nvPr>
            <p:ph type="ftr" sz="quarter" idx="11"/>
          </p:nvPr>
        </p:nvSpPr>
        <p:spPr/>
        <p:txBody>
          <a:bodyPr/>
          <a:lstStyle>
            <a:extLst/>
          </a:lstStyle>
          <a:p>
            <a:endParaRPr lang="ar-JO"/>
          </a:p>
        </p:txBody>
      </p:sp>
      <p:sp>
        <p:nvSpPr>
          <p:cNvPr id="7" name="عنصر نائب لرقم الشريحة 6"/>
          <p:cNvSpPr>
            <a:spLocks noGrp="1"/>
          </p:cNvSpPr>
          <p:nvPr>
            <p:ph type="sldNum" sz="quarter" idx="12"/>
          </p:nvPr>
        </p:nvSpPr>
        <p:spPr/>
        <p:txBody>
          <a:bodyPr/>
          <a:lstStyle>
            <a:extLst/>
          </a:lstStyle>
          <a:p>
            <a:fld id="{51FF9F61-2676-4944-B75F-C8F2FAF323BF}"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8" name="عنصر نائب للتذييل 7"/>
          <p:cNvSpPr>
            <a:spLocks noGrp="1"/>
          </p:cNvSpPr>
          <p:nvPr>
            <p:ph type="ftr" sz="quarter" idx="11"/>
          </p:nvPr>
        </p:nvSpPr>
        <p:spPr/>
        <p:txBody>
          <a:bodyPr/>
          <a:lstStyle>
            <a:extLst/>
          </a:lstStyle>
          <a:p>
            <a:endParaRPr lang="ar-JO"/>
          </a:p>
        </p:txBody>
      </p:sp>
      <p:sp>
        <p:nvSpPr>
          <p:cNvPr id="9" name="عنصر نائب لرقم الشريحة 8"/>
          <p:cNvSpPr>
            <a:spLocks noGrp="1"/>
          </p:cNvSpPr>
          <p:nvPr>
            <p:ph type="sldNum" sz="quarter" idx="12"/>
          </p:nvPr>
        </p:nvSpPr>
        <p:spPr/>
        <p:txBody>
          <a:bodyPr/>
          <a:lstStyle>
            <a:extLst/>
          </a:lstStyle>
          <a:p>
            <a:fld id="{51FF9F61-2676-4944-B75F-C8F2FAF323BF}"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4" name="عنصر نائب للتذييل 3"/>
          <p:cNvSpPr>
            <a:spLocks noGrp="1"/>
          </p:cNvSpPr>
          <p:nvPr>
            <p:ph type="ftr" sz="quarter" idx="11"/>
          </p:nvPr>
        </p:nvSpPr>
        <p:spPr/>
        <p:txBody>
          <a:bodyPr/>
          <a:lstStyle>
            <a:extLst/>
          </a:lstStyle>
          <a:p>
            <a:endParaRPr lang="ar-JO"/>
          </a:p>
        </p:txBody>
      </p:sp>
      <p:sp>
        <p:nvSpPr>
          <p:cNvPr id="5" name="عنصر نائب لرقم الشريحة 4"/>
          <p:cNvSpPr>
            <a:spLocks noGrp="1"/>
          </p:cNvSpPr>
          <p:nvPr>
            <p:ph type="sldNum" sz="quarter" idx="12"/>
          </p:nvPr>
        </p:nvSpPr>
        <p:spPr/>
        <p:txBody>
          <a:bodyPr/>
          <a:lstStyle>
            <a:extLst/>
          </a:lstStyle>
          <a:p>
            <a:fld id="{51FF9F61-2676-4944-B75F-C8F2FAF323BF}"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3" name="عنصر نائب للتذييل 2"/>
          <p:cNvSpPr>
            <a:spLocks noGrp="1"/>
          </p:cNvSpPr>
          <p:nvPr>
            <p:ph type="ftr" sz="quarter" idx="11"/>
          </p:nvPr>
        </p:nvSpPr>
        <p:spPr/>
        <p:txBody>
          <a:bodyPr/>
          <a:lstStyle>
            <a:extLst/>
          </a:lstStyle>
          <a:p>
            <a:endParaRPr lang="ar-JO"/>
          </a:p>
        </p:txBody>
      </p:sp>
      <p:sp>
        <p:nvSpPr>
          <p:cNvPr id="4" name="عنصر نائب لرقم الشريحة 3"/>
          <p:cNvSpPr>
            <a:spLocks noGrp="1"/>
          </p:cNvSpPr>
          <p:nvPr>
            <p:ph type="sldNum" sz="quarter" idx="12"/>
          </p:nvPr>
        </p:nvSpPr>
        <p:spPr/>
        <p:txBody>
          <a:bodyPr/>
          <a:lstStyle>
            <a:extLst/>
          </a:lstStyle>
          <a:p>
            <a:fld id="{51FF9F61-2676-4944-B75F-C8F2FAF323BF}" type="slidenum">
              <a:rPr lang="ar-JO" smtClean="0"/>
              <a:pPr/>
              <a:t>‹#›</a:t>
            </a:fld>
            <a:endParaRPr lang="ar-JO"/>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6" name="عنصر نائب للتذييل 5"/>
          <p:cNvSpPr>
            <a:spLocks noGrp="1"/>
          </p:cNvSpPr>
          <p:nvPr>
            <p:ph type="ftr" sz="quarter" idx="11"/>
          </p:nvPr>
        </p:nvSpPr>
        <p:spPr/>
        <p:txBody>
          <a:bodyPr/>
          <a:lstStyle>
            <a:extLst/>
          </a:lstStyle>
          <a:p>
            <a:endParaRPr lang="ar-JO"/>
          </a:p>
        </p:txBody>
      </p:sp>
      <p:sp>
        <p:nvSpPr>
          <p:cNvPr id="7" name="عنصر نائب لرقم الشريحة 6"/>
          <p:cNvSpPr>
            <a:spLocks noGrp="1"/>
          </p:cNvSpPr>
          <p:nvPr>
            <p:ph type="sldNum" sz="quarter" idx="12"/>
          </p:nvPr>
        </p:nvSpPr>
        <p:spPr/>
        <p:txBody>
          <a:bodyPr/>
          <a:lstStyle>
            <a:extLst/>
          </a:lstStyle>
          <a:p>
            <a:fld id="{51FF9F61-2676-4944-B75F-C8F2FAF323BF}"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57CE1BD0-5D2D-4878-848F-68793DF4FA4D}" type="datetimeFigureOut">
              <a:rPr lang="ar-JO" smtClean="0"/>
              <a:pPr/>
              <a:t>27/07/1436</a:t>
            </a:fld>
            <a:endParaRPr lang="ar-JO"/>
          </a:p>
        </p:txBody>
      </p:sp>
      <p:sp>
        <p:nvSpPr>
          <p:cNvPr id="6" name="عنصر نائب للتذييل 5"/>
          <p:cNvSpPr>
            <a:spLocks noGrp="1"/>
          </p:cNvSpPr>
          <p:nvPr>
            <p:ph type="ftr" sz="quarter" idx="11"/>
          </p:nvPr>
        </p:nvSpPr>
        <p:spPr/>
        <p:txBody>
          <a:bodyPr/>
          <a:lstStyle>
            <a:extLst/>
          </a:lstStyle>
          <a:p>
            <a:endParaRPr lang="ar-JO"/>
          </a:p>
        </p:txBody>
      </p:sp>
      <p:sp>
        <p:nvSpPr>
          <p:cNvPr id="7" name="عنصر نائب لرقم الشريحة 6"/>
          <p:cNvSpPr>
            <a:spLocks noGrp="1"/>
          </p:cNvSpPr>
          <p:nvPr>
            <p:ph type="sldNum" sz="quarter" idx="12"/>
          </p:nvPr>
        </p:nvSpPr>
        <p:spPr/>
        <p:txBody>
          <a:bodyPr/>
          <a:lstStyle>
            <a:extLst/>
          </a:lstStyle>
          <a:p>
            <a:fld id="{51FF9F61-2676-4944-B75F-C8F2FAF323BF}" type="slidenum">
              <a:rPr lang="ar-JO" smtClean="0"/>
              <a:pPr/>
              <a:t>‹#›</a:t>
            </a:fld>
            <a:endParaRPr lang="ar-JO"/>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prstClr val="black"/>
              <a:schemeClr val="accent2">
                <a:tint val="45000"/>
                <a:satMod val="400000"/>
              </a:schemeClr>
            </a:duotone>
          </a:blip>
          <a:srcRect/>
          <a:stretch>
            <a:fillRect l="-18000" r="-18000"/>
          </a:stretch>
        </a:blipFill>
        <a:effectLst/>
      </p:bgPr>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7CE1BD0-5D2D-4878-848F-68793DF4FA4D}" type="datetimeFigureOut">
              <a:rPr lang="ar-JO" smtClean="0"/>
              <a:pPr/>
              <a:t>27/07/1436</a:t>
            </a:fld>
            <a:endParaRPr lang="ar-JO"/>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JO"/>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1FF9F61-2676-4944-B75F-C8F2FAF323BF}" type="slidenum">
              <a:rPr lang="ar-JO" smtClean="0"/>
              <a:pPr/>
              <a:t>‹#›</a:t>
            </a:fld>
            <a:endParaRPr lang="ar-JO"/>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s://www.google.ps/url?sa=i&amp;rct=j&amp;q=&amp;esrc=s&amp;source=images&amp;cd=&amp;cad=rja&amp;uact=8&amp;ved=0CAcQjRw&amp;url=https://www.etsy.com/listing/129363315/modern-concrete-bookends-cube&amp;ei=WRxSVeXPJuPnywPZ2IH4Dg&amp;bvm=bv.92885102,d.bGQ&amp;psig=AFQjCNFUiIHfE_O8Oc2lrFkJ-EY6tfoVMw&amp;ust=1431530967644522"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85918" y="785794"/>
            <a:ext cx="6328792" cy="1224136"/>
          </a:xfrm>
        </p:spPr>
        <p:txBody>
          <a:bodyPr>
            <a:noAutofit/>
          </a:bodyPr>
          <a:lstStyle/>
          <a:p>
            <a:pPr algn="ctr"/>
            <a:r>
              <a:rPr lang="en-US" sz="2800" b="1" u="sng" dirty="0" smtClean="0">
                <a:cs typeface="+mj-cs"/>
              </a:rPr>
              <a:t>Utilization  Of Plastic Waste  On Concrete  Mixes</a:t>
            </a:r>
            <a:r>
              <a:rPr lang="en-US" sz="2800" b="1" dirty="0" smtClean="0"/>
              <a:t>  </a:t>
            </a:r>
            <a:endParaRPr lang="ar-JO" sz="2800" b="1" dirty="0"/>
          </a:p>
        </p:txBody>
      </p:sp>
      <p:sp>
        <p:nvSpPr>
          <p:cNvPr id="5" name="TextBox 4"/>
          <p:cNvSpPr txBox="1"/>
          <p:nvPr/>
        </p:nvSpPr>
        <p:spPr>
          <a:xfrm>
            <a:off x="2357422" y="2285992"/>
            <a:ext cx="5143536" cy="3506088"/>
          </a:xfrm>
          <a:prstGeom prst="rect">
            <a:avLst/>
          </a:prstGeom>
          <a:noFill/>
        </p:spPr>
        <p:txBody>
          <a:bodyPr wrap="square" rtlCol="1">
            <a:spAutoFit/>
          </a:bodyPr>
          <a:lstStyle/>
          <a:p>
            <a:pPr algn="ctr"/>
            <a:r>
              <a:rPr lang="ar-SA" sz="2000" b="1" dirty="0" smtClean="0">
                <a:cs typeface="+mj-cs"/>
              </a:rPr>
              <a:t> </a:t>
            </a:r>
            <a:r>
              <a:rPr lang="en-US" sz="2400" b="1" dirty="0" smtClean="0">
                <a:cs typeface="+mj-cs"/>
              </a:rPr>
              <a:t>Prepared by :</a:t>
            </a:r>
          </a:p>
          <a:p>
            <a:pPr algn="ctr"/>
            <a:endParaRPr lang="ar-SA" sz="2400" dirty="0" smtClean="0">
              <a:cs typeface="+mj-cs"/>
            </a:endParaRPr>
          </a:p>
          <a:p>
            <a:pPr algn="ctr"/>
            <a:r>
              <a:rPr lang="en-US" sz="2400" b="1" dirty="0" err="1" smtClean="0">
                <a:cs typeface="+mj-cs"/>
              </a:rPr>
              <a:t>Ghadeer</a:t>
            </a:r>
            <a:r>
              <a:rPr lang="en-US" sz="2400" b="1" dirty="0" smtClean="0">
                <a:cs typeface="+mj-cs"/>
              </a:rPr>
              <a:t> Mahmoud</a:t>
            </a:r>
          </a:p>
          <a:p>
            <a:pPr algn="ctr"/>
            <a:r>
              <a:rPr lang="en-US" sz="2400" b="1" dirty="0" err="1" smtClean="0">
                <a:cs typeface="+mj-cs"/>
              </a:rPr>
              <a:t>Renad</a:t>
            </a:r>
            <a:r>
              <a:rPr lang="en-US" sz="2400" b="1" dirty="0" smtClean="0">
                <a:cs typeface="+mj-cs"/>
              </a:rPr>
              <a:t> </a:t>
            </a:r>
            <a:r>
              <a:rPr lang="en-US" sz="2400" b="1" dirty="0" err="1" smtClean="0">
                <a:cs typeface="+mj-cs"/>
              </a:rPr>
              <a:t>Issa</a:t>
            </a:r>
            <a:endParaRPr lang="en-US" sz="2400" b="1" dirty="0" smtClean="0">
              <a:cs typeface="+mj-cs"/>
            </a:endParaRPr>
          </a:p>
          <a:p>
            <a:pPr algn="ctr"/>
            <a:r>
              <a:rPr lang="en-US" sz="2400" b="1" dirty="0" err="1" smtClean="0">
                <a:cs typeface="+mj-cs"/>
              </a:rPr>
              <a:t>Marah</a:t>
            </a:r>
            <a:r>
              <a:rPr lang="en-US" sz="2400" b="1" dirty="0" smtClean="0">
                <a:cs typeface="+mj-cs"/>
              </a:rPr>
              <a:t> Assad </a:t>
            </a:r>
          </a:p>
          <a:p>
            <a:pPr algn="ctr"/>
            <a:r>
              <a:rPr lang="en-US" sz="2400" b="1" dirty="0" err="1" smtClean="0">
                <a:cs typeface="+mj-cs"/>
              </a:rPr>
              <a:t>Thaer</a:t>
            </a:r>
            <a:r>
              <a:rPr lang="en-US" sz="2400" b="1" dirty="0" smtClean="0">
                <a:cs typeface="+mj-cs"/>
              </a:rPr>
              <a:t> </a:t>
            </a:r>
            <a:r>
              <a:rPr lang="en-US" sz="2400" b="1" dirty="0" err="1" smtClean="0">
                <a:cs typeface="+mj-cs"/>
              </a:rPr>
              <a:t>Saif</a:t>
            </a:r>
            <a:endParaRPr lang="en-US" sz="2400" dirty="0" smtClean="0">
              <a:cs typeface="+mj-cs"/>
            </a:endParaRPr>
          </a:p>
          <a:p>
            <a:pPr algn="ctr"/>
            <a:r>
              <a:rPr lang="en-US" sz="2400" dirty="0" smtClean="0">
                <a:cs typeface="+mj-cs"/>
              </a:rPr>
              <a:t> </a:t>
            </a:r>
          </a:p>
          <a:p>
            <a:pPr lvl="0" algn="ctr">
              <a:spcBef>
                <a:spcPts val="700"/>
              </a:spcBef>
              <a:buClr>
                <a:srgbClr val="DD8047"/>
              </a:buClr>
              <a:buSzPct val="60000"/>
            </a:pPr>
            <a:r>
              <a:rPr lang="en-US" sz="2400" b="1" dirty="0" smtClean="0"/>
              <a:t>Submitted </a:t>
            </a:r>
            <a:r>
              <a:rPr lang="en-US" sz="2400" b="1" dirty="0"/>
              <a:t>to Dr. </a:t>
            </a:r>
            <a:r>
              <a:rPr lang="en-US" sz="2400" b="1" dirty="0" err="1"/>
              <a:t>Shadi</a:t>
            </a:r>
            <a:r>
              <a:rPr lang="en-US" sz="2400" b="1" dirty="0"/>
              <a:t> </a:t>
            </a:r>
            <a:r>
              <a:rPr lang="en-US" sz="2400" b="1" dirty="0" err="1"/>
              <a:t>Sawalha</a:t>
            </a:r>
            <a:endParaRPr lang="en-US" sz="2400" dirty="0"/>
          </a:p>
          <a:p>
            <a:pPr algn="ctr"/>
            <a:endParaRPr lang="ar-JO" sz="2400" dirty="0">
              <a:cs typeface="+mj-cs"/>
            </a:endParaRPr>
          </a:p>
        </p:txBody>
      </p:sp>
    </p:spTree>
    <p:extLst>
      <p:ext uri="{BB962C8B-B14F-4D97-AF65-F5344CB8AC3E}">
        <p14:creationId xmlns:p14="http://schemas.microsoft.com/office/powerpoint/2010/main" xmlns="" val="121745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03648" y="404664"/>
            <a:ext cx="7560840" cy="2085186"/>
          </a:xfrm>
          <a:prstGeom prst="rect">
            <a:avLst/>
          </a:prstGeom>
        </p:spPr>
        <p:txBody>
          <a:bodyPr wrap="square">
            <a:spAutoFit/>
          </a:bodyPr>
          <a:lstStyle/>
          <a:p>
            <a:pPr marL="320040" lvl="0" indent="-320040" algn="l" rtl="0">
              <a:spcBef>
                <a:spcPts val="700"/>
              </a:spcBef>
              <a:buClr>
                <a:srgbClr val="DD8047"/>
              </a:buClr>
              <a:buSzPct val="60000"/>
            </a:pPr>
            <a:r>
              <a:rPr lang="en-US" sz="2800" b="1" u="sng" dirty="0" smtClean="0">
                <a:effectLst>
                  <a:outerShdw blurRad="38100" dist="38100" dir="2700000" algn="tl">
                    <a:srgbClr val="000000">
                      <a:alpha val="43137"/>
                    </a:srgbClr>
                  </a:outerShdw>
                </a:effectLst>
                <a:latin typeface="+mj-lt"/>
              </a:rPr>
              <a:t>Polymer in Concrete mix </a:t>
            </a:r>
          </a:p>
          <a:p>
            <a:pPr lvl="0" algn="just" rtl="0">
              <a:spcBef>
                <a:spcPts val="700"/>
              </a:spcBef>
              <a:buClr>
                <a:srgbClr val="DD8047"/>
              </a:buClr>
              <a:buSzPct val="60000"/>
            </a:pPr>
            <a:endParaRPr lang="en-US" sz="2800" u="sng" dirty="0" smtClean="0">
              <a:latin typeface="+mj-lt"/>
            </a:endParaRPr>
          </a:p>
          <a:p>
            <a:pPr marL="457200" lvl="0" indent="-457200" algn="l" rtl="0">
              <a:spcBef>
                <a:spcPts val="700"/>
              </a:spcBef>
              <a:buClr>
                <a:srgbClr val="DD8047"/>
              </a:buClr>
              <a:buSzPct val="60000"/>
              <a:buFont typeface="Wingdings" pitchFamily="2" charset="2"/>
              <a:buChar char="v"/>
            </a:pPr>
            <a:endParaRPr lang="en-US" sz="2800" dirty="0" smtClean="0">
              <a:solidFill>
                <a:prstClr val="black"/>
              </a:solidFill>
              <a:latin typeface="+mj-lt"/>
            </a:endParaRPr>
          </a:p>
          <a:p>
            <a:pPr marL="457200" lvl="0" indent="-457200" algn="l" rtl="0">
              <a:spcBef>
                <a:spcPts val="700"/>
              </a:spcBef>
              <a:buClr>
                <a:srgbClr val="DD8047"/>
              </a:buClr>
              <a:buSzPct val="60000"/>
              <a:buFont typeface="Wingdings" pitchFamily="2" charset="2"/>
              <a:buChar char="v"/>
            </a:pPr>
            <a:endParaRPr lang="en-US" sz="2800" b="1" i="1" u="sng" dirty="0">
              <a:solidFill>
                <a:prstClr val="black"/>
              </a:solidFill>
              <a:effectLst>
                <a:outerShdw blurRad="38100" dist="38100" dir="2700000" algn="tl">
                  <a:srgbClr val="000000">
                    <a:alpha val="43137"/>
                  </a:srgbClr>
                </a:outerShdw>
              </a:effectLst>
              <a:latin typeface="+mj-lt"/>
            </a:endParaRPr>
          </a:p>
        </p:txBody>
      </p:sp>
      <p:sp>
        <p:nvSpPr>
          <p:cNvPr id="4" name="مستطيل 3"/>
          <p:cNvSpPr/>
          <p:nvPr/>
        </p:nvSpPr>
        <p:spPr>
          <a:xfrm>
            <a:off x="1331640" y="1383203"/>
            <a:ext cx="7416824" cy="4603824"/>
          </a:xfrm>
          <a:prstGeom prst="rect">
            <a:avLst/>
          </a:prstGeom>
        </p:spPr>
        <p:txBody>
          <a:bodyPr wrap="square">
            <a:spAutoFit/>
          </a:bodyPr>
          <a:lstStyle/>
          <a:p>
            <a:pPr marL="457200" lvl="0" indent="-457200" algn="just" rtl="0">
              <a:spcBef>
                <a:spcPts val="700"/>
              </a:spcBef>
              <a:buClr>
                <a:srgbClr val="DD8047"/>
              </a:buClr>
              <a:buSzPct val="60000"/>
              <a:buFont typeface="Wingdings" pitchFamily="2" charset="2"/>
              <a:buChar char="v"/>
            </a:pPr>
            <a:r>
              <a:rPr lang="en-US" sz="2400" dirty="0" smtClean="0"/>
              <a:t>The positive side of concrete including able to be cast and durability, heat storage and low maintenance and can be reused or recycled.</a:t>
            </a:r>
          </a:p>
          <a:p>
            <a:pPr lvl="0" algn="just" rtl="0">
              <a:spcBef>
                <a:spcPts val="700"/>
              </a:spcBef>
              <a:buClr>
                <a:srgbClr val="DD8047"/>
              </a:buClr>
              <a:buSzPct val="60000"/>
            </a:pPr>
            <a:endParaRPr lang="en-US" sz="2400" dirty="0" smtClean="0"/>
          </a:p>
          <a:p>
            <a:pPr marL="457200" lvl="0" indent="-457200" algn="just" rtl="0">
              <a:spcBef>
                <a:spcPts val="700"/>
              </a:spcBef>
              <a:buClr>
                <a:srgbClr val="DD8047"/>
              </a:buClr>
              <a:buSzPct val="60000"/>
              <a:buFont typeface="Wingdings" pitchFamily="2" charset="2"/>
              <a:buChar char="v"/>
            </a:pPr>
            <a:r>
              <a:rPr lang="en-US" sz="2400" dirty="0" smtClean="0"/>
              <a:t> The negative side of low tensile strength, large drying shrinkage, low chemical resistance.</a:t>
            </a:r>
          </a:p>
          <a:p>
            <a:pPr marL="457200" lvl="0" indent="-457200" algn="just" rtl="0">
              <a:spcBef>
                <a:spcPts val="700"/>
              </a:spcBef>
              <a:buClr>
                <a:srgbClr val="DD8047"/>
              </a:buClr>
              <a:buSzPct val="60000"/>
              <a:buFont typeface="Wingdings" pitchFamily="2" charset="2"/>
              <a:buChar char="v"/>
            </a:pPr>
            <a:endParaRPr lang="en-US" sz="2400" dirty="0" smtClean="0"/>
          </a:p>
          <a:p>
            <a:pPr marL="457200" lvl="0" indent="-457200" algn="just" rtl="0">
              <a:spcBef>
                <a:spcPts val="700"/>
              </a:spcBef>
              <a:buClr>
                <a:srgbClr val="DD8047"/>
              </a:buClr>
              <a:buSzPct val="60000"/>
              <a:buFont typeface="Wingdings" pitchFamily="2" charset="2"/>
              <a:buChar char="v"/>
            </a:pPr>
            <a:r>
              <a:rPr lang="en-US" sz="2400" dirty="0" smtClean="0"/>
              <a:t> reduce this bad effect of concrete, many attempt were carried out to use polymer for this purpose ,Also to solve and reduce solve an environmental problem.</a:t>
            </a:r>
          </a:p>
          <a:p>
            <a:pPr marL="457200" lvl="0" indent="-457200" algn="just" rtl="0">
              <a:spcBef>
                <a:spcPts val="700"/>
              </a:spcBef>
              <a:buClr>
                <a:srgbClr val="DD8047"/>
              </a:buClr>
              <a:buSzPct val="60000"/>
            </a:pPr>
            <a:endParaRPr lang="en-US" sz="2400" dirty="0" smtClean="0"/>
          </a:p>
        </p:txBody>
      </p:sp>
    </p:spTree>
    <p:extLst>
      <p:ext uri="{BB962C8B-B14F-4D97-AF65-F5344CB8AC3E}">
        <p14:creationId xmlns:p14="http://schemas.microsoft.com/office/powerpoint/2010/main" xmlns="" val="34146468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404664"/>
            <a:ext cx="7560840" cy="4154984"/>
          </a:xfrm>
          <a:prstGeom prst="rect">
            <a:avLst/>
          </a:prstGeom>
        </p:spPr>
        <p:txBody>
          <a:bodyPr wrap="square">
            <a:spAutoFit/>
          </a:bodyPr>
          <a:lstStyle/>
          <a:p>
            <a:pPr marL="285750" indent="-285750" algn="just" rtl="0">
              <a:buFont typeface="Wingdings" pitchFamily="2" charset="2"/>
              <a:buChar char="v"/>
            </a:pPr>
            <a:r>
              <a:rPr lang="en-US" sz="2400" dirty="0" smtClean="0"/>
              <a:t>Polymer-modified cement can be obtain by replacing cement binders in ordinary Portland cement with polymeric compounds.</a:t>
            </a:r>
          </a:p>
          <a:p>
            <a:pPr marL="285750" indent="-285750" algn="just" rtl="0">
              <a:buFont typeface="Wingdings" pitchFamily="2" charset="2"/>
              <a:buChar char="v"/>
            </a:pPr>
            <a:endParaRPr lang="en-US" sz="2400" dirty="0" smtClean="0"/>
          </a:p>
          <a:p>
            <a:pPr marL="285750" indent="-285750" algn="l" rtl="0">
              <a:buFont typeface="Wingdings" pitchFamily="2" charset="2"/>
              <a:buChar char="v"/>
            </a:pPr>
            <a:r>
              <a:rPr lang="en-US" sz="2400" dirty="0" smtClean="0"/>
              <a:t> The addition of the polymer to the cement paste leads to improved quality, which would be expected to have a high chemical resistance.</a:t>
            </a:r>
          </a:p>
          <a:p>
            <a:pPr marL="285750" indent="-285750" algn="l" rtl="0">
              <a:buFont typeface="Wingdings" pitchFamily="2" charset="2"/>
              <a:buChar char="v"/>
            </a:pPr>
            <a:endParaRPr lang="en-US" sz="2400" dirty="0" smtClean="0"/>
          </a:p>
          <a:p>
            <a:pPr marL="285750" indent="-285750" algn="just" rtl="0">
              <a:buFont typeface="Wingdings" pitchFamily="2" charset="2"/>
              <a:buChar char="v"/>
            </a:pPr>
            <a:r>
              <a:rPr lang="en-US" sz="2400" dirty="0" smtClean="0"/>
              <a:t> By adding polymer in concrete the strength of the product have been increased, which increases the interfacial bond between the polymer and aggregate</a:t>
            </a:r>
            <a:r>
              <a:rPr lang="en-US" dirty="0" smtClean="0"/>
              <a:t>. </a:t>
            </a:r>
          </a:p>
        </p:txBody>
      </p:sp>
      <p:pic>
        <p:nvPicPr>
          <p:cNvPr id="1026" name="Picture 2" descr="C:\Users\click\Desktop\فيديو مشروع\٢٠١٥٠٢٠٥_١٠٢٧٠٥.jpg"/>
          <p:cNvPicPr>
            <a:picLocks noChangeAspect="1" noChangeArrowheads="1"/>
          </p:cNvPicPr>
          <p:nvPr/>
        </p:nvPicPr>
        <p:blipFill>
          <a:blip r:embed="rId2" cstate="print"/>
          <a:srcRect/>
          <a:stretch>
            <a:fillRect/>
          </a:stretch>
        </p:blipFill>
        <p:spPr bwMode="auto">
          <a:xfrm>
            <a:off x="3214678" y="4857760"/>
            <a:ext cx="2928958" cy="185738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71538" y="142852"/>
            <a:ext cx="3786214" cy="584775"/>
          </a:xfrm>
          <a:prstGeom prst="rect">
            <a:avLst/>
          </a:prstGeom>
          <a:noFill/>
        </p:spPr>
        <p:txBody>
          <a:bodyPr wrap="square" rtlCol="1">
            <a:spAutoFit/>
          </a:bodyPr>
          <a:lstStyle/>
          <a:p>
            <a:pPr algn="l"/>
            <a:r>
              <a:rPr lang="en-US" sz="3200" b="1" u="sng" dirty="0" smtClean="0">
                <a:effectLst>
                  <a:outerShdw blurRad="38100" dist="38100" dir="2700000" algn="tl">
                    <a:srgbClr val="000000">
                      <a:alpha val="43137"/>
                    </a:srgbClr>
                  </a:outerShdw>
                </a:effectLst>
                <a:latin typeface="+mj-lt"/>
              </a:rPr>
              <a:t>Methodology</a:t>
            </a:r>
            <a:endParaRPr lang="ar-JO" sz="3200" b="1" u="sng" dirty="0">
              <a:effectLst>
                <a:outerShdw blurRad="38100" dist="38100" dir="2700000" algn="tl">
                  <a:srgbClr val="000000">
                    <a:alpha val="43137"/>
                  </a:srgbClr>
                </a:outerShdw>
              </a:effectLst>
              <a:latin typeface="+mj-lt"/>
              <a:cs typeface="+mj-cs"/>
            </a:endParaRPr>
          </a:p>
        </p:txBody>
      </p:sp>
      <p:grpSp>
        <p:nvGrpSpPr>
          <p:cNvPr id="2" name="Group 4"/>
          <p:cNvGrpSpPr>
            <a:grpSpLocks noChangeAspect="1"/>
          </p:cNvGrpSpPr>
          <p:nvPr/>
        </p:nvGrpSpPr>
        <p:grpSpPr bwMode="auto">
          <a:xfrm>
            <a:off x="1093635" y="928670"/>
            <a:ext cx="8050365" cy="5929330"/>
            <a:chOff x="793" y="319"/>
            <a:chExt cx="4854" cy="3928"/>
          </a:xfrm>
        </p:grpSpPr>
        <p:sp>
          <p:nvSpPr>
            <p:cNvPr id="3" name="AutoShape 3"/>
            <p:cNvSpPr>
              <a:spLocks noChangeAspect="1" noChangeArrowheads="1" noTextEdit="1"/>
            </p:cNvSpPr>
            <p:nvPr/>
          </p:nvSpPr>
          <p:spPr bwMode="auto">
            <a:xfrm>
              <a:off x="793" y="319"/>
              <a:ext cx="4854" cy="39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ar-JO"/>
            </a:p>
          </p:txBody>
        </p:sp>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3" y="319"/>
              <a:ext cx="4865" cy="39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xmlns="" val="10020838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click\Desktop\فيديو مشروع\11075769_1582422065359372_911883613_n.jpg"/>
          <p:cNvPicPr>
            <a:picLocks noChangeAspect="1" noChangeArrowheads="1"/>
          </p:cNvPicPr>
          <p:nvPr/>
        </p:nvPicPr>
        <p:blipFill>
          <a:blip r:embed="rId2" cstate="print"/>
          <a:srcRect/>
          <a:stretch>
            <a:fillRect/>
          </a:stretch>
        </p:blipFill>
        <p:spPr bwMode="auto">
          <a:xfrm>
            <a:off x="1428728" y="1643050"/>
            <a:ext cx="2933409" cy="3929066"/>
          </a:xfrm>
          <a:prstGeom prst="rect">
            <a:avLst/>
          </a:prstGeom>
          <a:noFill/>
        </p:spPr>
      </p:pic>
      <p:pic>
        <p:nvPicPr>
          <p:cNvPr id="5" name="Picture 2" descr="C:\Users\click\Desktop\فيديو مشروع\11077810_1582421998692712_603490272_n.jpg"/>
          <p:cNvPicPr>
            <a:picLocks noChangeAspect="1" noChangeArrowheads="1"/>
          </p:cNvPicPr>
          <p:nvPr/>
        </p:nvPicPr>
        <p:blipFill>
          <a:blip r:embed="rId3" cstate="print"/>
          <a:srcRect/>
          <a:stretch>
            <a:fillRect/>
          </a:stretch>
        </p:blipFill>
        <p:spPr bwMode="auto">
          <a:xfrm>
            <a:off x="5429256" y="1571612"/>
            <a:ext cx="2700338" cy="3929090"/>
          </a:xfrm>
          <a:prstGeom prst="rect">
            <a:avLst/>
          </a:prstGeom>
          <a:noFill/>
        </p:spPr>
      </p:pic>
      <p:sp>
        <p:nvSpPr>
          <p:cNvPr id="6" name="مستطيل 5"/>
          <p:cNvSpPr/>
          <p:nvPr/>
        </p:nvSpPr>
        <p:spPr>
          <a:xfrm>
            <a:off x="1357290" y="642918"/>
            <a:ext cx="6527078" cy="369332"/>
          </a:xfrm>
          <a:prstGeom prst="rect">
            <a:avLst/>
          </a:prstGeom>
        </p:spPr>
        <p:txBody>
          <a:bodyPr wrap="square">
            <a:spAutoFit/>
          </a:bodyPr>
          <a:lstStyle/>
          <a:p>
            <a:pPr marL="320040" lvl="0" indent="-320040" algn="l" rtl="0">
              <a:spcBef>
                <a:spcPts val="700"/>
              </a:spcBef>
              <a:buClr>
                <a:srgbClr val="DD8047"/>
              </a:buClr>
              <a:buSzPct val="60000"/>
            </a:pPr>
            <a:r>
              <a:rPr lang="en-US" b="1" dirty="0" smtClean="0">
                <a:effectLst>
                  <a:outerShdw blurRad="38100" dist="38100" dir="2700000" algn="tl">
                    <a:srgbClr val="000000">
                      <a:alpha val="43137"/>
                    </a:srgbClr>
                  </a:outerShdw>
                </a:effectLst>
              </a:rPr>
              <a:t>figure2:The amount of aggregates, plastic, cement, and sand </a:t>
            </a:r>
          </a:p>
        </p:txBody>
      </p:sp>
    </p:spTree>
    <p:extLst>
      <p:ext uri="{BB962C8B-B14F-4D97-AF65-F5344CB8AC3E}">
        <p14:creationId xmlns:p14="http://schemas.microsoft.com/office/powerpoint/2010/main" xmlns="" val="27568882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357291" y="714355"/>
          <a:ext cx="7215237" cy="5758697"/>
        </p:xfrm>
        <a:graphic>
          <a:graphicData uri="http://schemas.openxmlformats.org/drawingml/2006/table">
            <a:tbl>
              <a:tblPr rtl="1"/>
              <a:tblGrid>
                <a:gridCol w="932866"/>
                <a:gridCol w="1183236"/>
                <a:gridCol w="584489"/>
                <a:gridCol w="584489"/>
                <a:gridCol w="584489"/>
                <a:gridCol w="477571"/>
                <a:gridCol w="2868097"/>
              </a:tblGrid>
              <a:tr h="952767">
                <a:tc>
                  <a:txBody>
                    <a:bodyPr/>
                    <a:lstStyle/>
                    <a:p>
                      <a:pPr algn="ctr" rtl="1">
                        <a:lnSpc>
                          <a:spcPct val="115000"/>
                        </a:lnSpc>
                        <a:spcAft>
                          <a:spcPts val="0"/>
                        </a:spcAft>
                      </a:pPr>
                      <a:r>
                        <a:rPr lang="en-US" sz="1200" b="1">
                          <a:solidFill>
                            <a:srgbClr val="000000"/>
                          </a:solidFill>
                          <a:latin typeface="Times New Roman"/>
                          <a:ea typeface="Times New Roman"/>
                          <a:cs typeface="Arial"/>
                        </a:rPr>
                        <a:t>Water cement ratio </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rtl="1">
                        <a:lnSpc>
                          <a:spcPct val="115000"/>
                        </a:lnSpc>
                        <a:spcAft>
                          <a:spcPts val="0"/>
                        </a:spcAft>
                      </a:pPr>
                      <a:r>
                        <a:rPr lang="en-US" sz="1200" b="1">
                          <a:solidFill>
                            <a:srgbClr val="000000"/>
                          </a:solidFill>
                          <a:latin typeface="Times New Roman"/>
                          <a:ea typeface="Times New Roman"/>
                          <a:cs typeface="Arial"/>
                        </a:rPr>
                        <a:t>Present of plastic</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Type</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178">
                <a:tc>
                  <a:txBody>
                    <a:bodyPr/>
                    <a:lstStyle/>
                    <a:p>
                      <a:pPr algn="r" rtl="1">
                        <a:lnSpc>
                          <a:spcPct val="115000"/>
                        </a:lnSpc>
                        <a:spcAft>
                          <a:spcPts val="1000"/>
                        </a:spcAft>
                      </a:pPr>
                      <a:r>
                        <a:rPr lang="en-US" sz="1200" b="1">
                          <a:solidFill>
                            <a:srgbClr val="000000"/>
                          </a:solidFill>
                          <a:latin typeface="Times New Roman"/>
                          <a:ea typeface="Times New Roman"/>
                          <a:cs typeface="Arial"/>
                        </a:rPr>
                        <a:t>60%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AdvGulliv-R"/>
                          <a:cs typeface="Arial"/>
                        </a:rPr>
                        <a:t>Mass ratio</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20%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Times New Roman"/>
                          <a:cs typeface="Arial"/>
                        </a:rPr>
                        <a:t>15%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Times New Roman"/>
                          <a:cs typeface="Arial"/>
                        </a:rPr>
                        <a:t>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latin typeface="Times New Roman"/>
                          <a:ea typeface="Times New Roman"/>
                          <a:cs typeface="Arial"/>
                        </a:rPr>
                        <a:t>coarse granules PET instead of sand</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178">
                <a:tc>
                  <a:txBody>
                    <a:bodyPr/>
                    <a:lstStyle/>
                    <a:p>
                      <a:pPr algn="r" rtl="1">
                        <a:lnSpc>
                          <a:spcPct val="115000"/>
                        </a:lnSpc>
                        <a:spcAft>
                          <a:spcPts val="1000"/>
                        </a:spcAft>
                      </a:pPr>
                      <a:r>
                        <a:rPr lang="en-US" sz="1200" b="1">
                          <a:solidFill>
                            <a:srgbClr val="000000"/>
                          </a:solidFill>
                          <a:latin typeface="Times New Roman"/>
                          <a:ea typeface="Times New Roman"/>
                          <a:cs typeface="Arial"/>
                        </a:rPr>
                        <a:t>60%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AdvGulliv-R"/>
                          <a:cs typeface="Arial"/>
                        </a:rPr>
                        <a:t>Mass ratio</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20%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latin typeface="Times New Roman"/>
                          <a:ea typeface="Times New Roman"/>
                          <a:cs typeface="Arial"/>
                        </a:rPr>
                        <a:t>coarse granules PET instead of aggregate</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178">
                <a:tc>
                  <a:txBody>
                    <a:bodyPr/>
                    <a:lstStyle/>
                    <a:p>
                      <a:pPr algn="r" rtl="1">
                        <a:lnSpc>
                          <a:spcPct val="115000"/>
                        </a:lnSpc>
                        <a:spcAft>
                          <a:spcPts val="1000"/>
                        </a:spcAft>
                      </a:pPr>
                      <a:r>
                        <a:rPr lang="en-US" sz="1200" b="1">
                          <a:solidFill>
                            <a:srgbClr val="000000"/>
                          </a:solidFill>
                          <a:latin typeface="Times New Roman"/>
                          <a:ea typeface="Times New Roman"/>
                          <a:cs typeface="Arial"/>
                        </a:rPr>
                        <a:t>60%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AdvGulliv-R"/>
                          <a:cs typeface="Arial"/>
                        </a:rPr>
                        <a:t>Mass ratio</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20%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Times New Roman"/>
                          <a:cs typeface="Arial"/>
                        </a:rPr>
                        <a:t> </a:t>
                      </a:r>
                      <a:r>
                        <a:rPr lang="en-US" sz="1200" b="1">
                          <a:latin typeface="Times New Roman"/>
                          <a:ea typeface="Times New Roman"/>
                          <a:cs typeface="Arial"/>
                        </a:rPr>
                        <a:t>fine granules PET instead of sand</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178">
                <a:tc>
                  <a:txBody>
                    <a:bodyPr/>
                    <a:lstStyle/>
                    <a:p>
                      <a:pPr algn="r" rtl="1">
                        <a:lnSpc>
                          <a:spcPct val="115000"/>
                        </a:lnSpc>
                        <a:spcAft>
                          <a:spcPts val="1000"/>
                        </a:spcAft>
                      </a:pPr>
                      <a:r>
                        <a:rPr lang="en-US" sz="1200" b="1">
                          <a:solidFill>
                            <a:srgbClr val="000000"/>
                          </a:solidFill>
                          <a:latin typeface="Times New Roman"/>
                          <a:ea typeface="Times New Roman"/>
                          <a:cs typeface="Arial"/>
                        </a:rPr>
                        <a:t>60%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AdvGulliv-R"/>
                          <a:cs typeface="Arial"/>
                        </a:rPr>
                        <a:t>Mass ratio</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20%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latin typeface="Times New Roman"/>
                          <a:ea typeface="Times New Roman"/>
                          <a:cs typeface="Arial"/>
                        </a:rPr>
                        <a:t> fine granules PET instead of aggregate</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590">
                <a:tc>
                  <a:txBody>
                    <a:bodyPr/>
                    <a:lstStyle/>
                    <a:p>
                      <a:pPr algn="r" rtl="1">
                        <a:lnSpc>
                          <a:spcPct val="115000"/>
                        </a:lnSpc>
                        <a:spcAft>
                          <a:spcPts val="1000"/>
                        </a:spcAft>
                      </a:pPr>
                      <a:r>
                        <a:rPr lang="en-US" sz="1200" b="1">
                          <a:solidFill>
                            <a:srgbClr val="000000"/>
                          </a:solidFill>
                          <a:latin typeface="Times New Roman"/>
                          <a:ea typeface="Times New Roman"/>
                          <a:cs typeface="Arial"/>
                        </a:rPr>
                        <a:t>60%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AdvGulliv-R"/>
                          <a:cs typeface="Arial"/>
                        </a:rPr>
                        <a:t>Mass ratio</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20%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Times New Roman"/>
                          <a:cs typeface="Arial"/>
                        </a:rPr>
                        <a:t>Flakes</a:t>
                      </a:r>
                      <a:r>
                        <a:rPr lang="en-US" sz="1200" b="1">
                          <a:latin typeface="Times New Roman"/>
                          <a:ea typeface="Times New Roman"/>
                          <a:cs typeface="Arial"/>
                        </a:rPr>
                        <a:t> instead of sand</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590">
                <a:tc>
                  <a:txBody>
                    <a:bodyPr/>
                    <a:lstStyle/>
                    <a:p>
                      <a:pPr algn="r" rtl="1">
                        <a:lnSpc>
                          <a:spcPct val="115000"/>
                        </a:lnSpc>
                        <a:spcAft>
                          <a:spcPts val="1000"/>
                        </a:spcAft>
                      </a:pPr>
                      <a:r>
                        <a:rPr lang="en-US" sz="1200" b="1">
                          <a:solidFill>
                            <a:srgbClr val="000000"/>
                          </a:solidFill>
                          <a:latin typeface="Times New Roman"/>
                          <a:ea typeface="Times New Roman"/>
                          <a:cs typeface="Arial"/>
                        </a:rPr>
                        <a:t>60%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solidFill>
                            <a:srgbClr val="000000"/>
                          </a:solidFill>
                          <a:latin typeface="Times New Roman"/>
                          <a:ea typeface="AdvGulliv-R"/>
                          <a:cs typeface="Arial"/>
                        </a:rPr>
                        <a:t>Mass ratio</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20%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1200" b="1">
                          <a:solidFill>
                            <a:srgbClr val="000000"/>
                          </a:solidFill>
                          <a:latin typeface="Times New Roman"/>
                          <a:ea typeface="Times New Roman"/>
                          <a:cs typeface="Arial"/>
                        </a:rPr>
                        <a:t>Flakes</a:t>
                      </a:r>
                      <a:r>
                        <a:rPr lang="en-US" sz="1200" b="1">
                          <a:latin typeface="Times New Roman"/>
                          <a:ea typeface="Times New Roman"/>
                          <a:cs typeface="Arial"/>
                        </a:rPr>
                        <a:t> instead of aggregate</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178">
                <a:tc>
                  <a:txBody>
                    <a:bodyPr/>
                    <a:lstStyle/>
                    <a:p>
                      <a:pPr algn="r" rtl="1">
                        <a:lnSpc>
                          <a:spcPct val="115000"/>
                        </a:lnSpc>
                        <a:spcAft>
                          <a:spcPts val="1000"/>
                        </a:spcAft>
                      </a:pPr>
                      <a:r>
                        <a:rPr lang="en-US" sz="1200" b="1">
                          <a:solidFill>
                            <a:srgbClr val="000000"/>
                          </a:solidFill>
                          <a:latin typeface="Times New Roman"/>
                          <a:ea typeface="Times New Roman"/>
                          <a:cs typeface="Arial"/>
                        </a:rPr>
                        <a:t>60%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latin typeface="Times New Roman"/>
                          <a:ea typeface="Times New Roman"/>
                          <a:cs typeface="Arial"/>
                        </a:rPr>
                        <a:t>volumetric ratio</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20%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1000"/>
                        </a:spcAft>
                      </a:pPr>
                      <a:r>
                        <a:rPr lang="en-US" sz="1200" b="1">
                          <a:solidFill>
                            <a:srgbClr val="000000"/>
                          </a:solidFill>
                          <a:latin typeface="Times New Roman"/>
                          <a:ea typeface="Times New Roman"/>
                          <a:cs typeface="Arial"/>
                        </a:rPr>
                        <a:t>15%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latin typeface="Times New Roman"/>
                          <a:ea typeface="Times New Roman"/>
                          <a:cs typeface="Arial"/>
                        </a:rPr>
                        <a:t>Styrofoam instead of sand</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7270">
                <a:tc>
                  <a:txBody>
                    <a:bodyPr/>
                    <a:lstStyle/>
                    <a:p>
                      <a:pPr algn="r" rtl="1">
                        <a:lnSpc>
                          <a:spcPct val="115000"/>
                        </a:lnSpc>
                        <a:spcAft>
                          <a:spcPts val="1000"/>
                        </a:spcAft>
                      </a:pPr>
                      <a:r>
                        <a:rPr lang="en-US" sz="1200" b="1">
                          <a:solidFill>
                            <a:srgbClr val="000000"/>
                          </a:solidFill>
                          <a:latin typeface="Times New Roman"/>
                          <a:ea typeface="Times New Roman"/>
                          <a:cs typeface="Arial"/>
                        </a:rPr>
                        <a:t>60%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latin typeface="Times New Roman"/>
                          <a:ea typeface="Times New Roman"/>
                          <a:cs typeface="Arial"/>
                        </a:rPr>
                        <a:t>volumetric ratio</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1000"/>
                        </a:spcAft>
                      </a:pPr>
                      <a:r>
                        <a:rPr lang="en-US" sz="1200" b="1">
                          <a:solidFill>
                            <a:srgbClr val="000000"/>
                          </a:solidFill>
                          <a:latin typeface="Times New Roman"/>
                          <a:ea typeface="Times New Roman"/>
                          <a:cs typeface="Arial"/>
                        </a:rPr>
                        <a:t>20%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10%</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a:solidFill>
                            <a:srgbClr val="000000"/>
                          </a:solidFill>
                          <a:latin typeface="Times New Roman"/>
                          <a:ea typeface="Times New Roman"/>
                          <a:cs typeface="Arial"/>
                        </a:rPr>
                        <a:t>5%</a:t>
                      </a:r>
                      <a:endParaRPr lang="en-US" sz="1100" b="1">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a:latin typeface="Times New Roman"/>
                          <a:ea typeface="Times New Roman"/>
                          <a:cs typeface="Arial"/>
                        </a:rPr>
                        <a:t>Styrofoam instead of aggregate</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590">
                <a:tc>
                  <a:txBody>
                    <a:bodyPr/>
                    <a:lstStyle/>
                    <a:p>
                      <a:pPr algn="r" rtl="1">
                        <a:lnSpc>
                          <a:spcPct val="115000"/>
                        </a:lnSpc>
                        <a:spcAft>
                          <a:spcPts val="1000"/>
                        </a:spcAft>
                      </a:pPr>
                      <a:r>
                        <a:rPr lang="en-US" sz="1200" b="1" dirty="0">
                          <a:solidFill>
                            <a:srgbClr val="000000"/>
                          </a:solidFill>
                          <a:latin typeface="Times New Roman"/>
                          <a:ea typeface="Times New Roman"/>
                          <a:cs typeface="Arial"/>
                        </a:rPr>
                        <a:t>60%</a:t>
                      </a:r>
                      <a:endParaRPr lang="en-US" sz="11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dirty="0">
                          <a:solidFill>
                            <a:srgbClr val="000000"/>
                          </a:solidFill>
                          <a:latin typeface="Times New Roman"/>
                          <a:ea typeface="AdvGulliv-R"/>
                          <a:cs typeface="Arial"/>
                        </a:rPr>
                        <a:t>Mass ratio</a:t>
                      </a:r>
                      <a:endParaRPr lang="en-US" sz="11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dirty="0">
                          <a:solidFill>
                            <a:srgbClr val="000000"/>
                          </a:solidFill>
                          <a:latin typeface="Times New Roman"/>
                          <a:ea typeface="Times New Roman"/>
                          <a:cs typeface="Arial"/>
                        </a:rPr>
                        <a:t>20%</a:t>
                      </a:r>
                      <a:endParaRPr lang="en-US" sz="11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dirty="0">
                          <a:solidFill>
                            <a:srgbClr val="000000"/>
                          </a:solidFill>
                          <a:latin typeface="Times New Roman"/>
                          <a:ea typeface="Times New Roman"/>
                          <a:cs typeface="Arial"/>
                        </a:rPr>
                        <a:t>15%</a:t>
                      </a:r>
                      <a:endParaRPr lang="en-US" sz="11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dirty="0">
                          <a:solidFill>
                            <a:srgbClr val="000000"/>
                          </a:solidFill>
                          <a:latin typeface="Times New Roman"/>
                          <a:ea typeface="Times New Roman"/>
                          <a:cs typeface="Arial"/>
                        </a:rPr>
                        <a:t>10%</a:t>
                      </a:r>
                      <a:endParaRPr lang="en-US" sz="11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1000"/>
                        </a:spcAft>
                      </a:pPr>
                      <a:r>
                        <a:rPr lang="en-US" sz="1200" b="1" dirty="0">
                          <a:solidFill>
                            <a:srgbClr val="000000"/>
                          </a:solidFill>
                          <a:latin typeface="Times New Roman"/>
                          <a:ea typeface="Times New Roman"/>
                          <a:cs typeface="Arial"/>
                        </a:rPr>
                        <a:t>5%</a:t>
                      </a:r>
                      <a:endParaRPr lang="en-US" sz="1100" b="1"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200" b="1" dirty="0">
                          <a:latin typeface="Times New Roman"/>
                          <a:ea typeface="Times New Roman"/>
                          <a:cs typeface="Arial"/>
                        </a:rPr>
                        <a:t>Powder PET instead of sand</a:t>
                      </a:r>
                      <a:endParaRPr lang="en-US" sz="11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مستطيل 2"/>
          <p:cNvSpPr/>
          <p:nvPr/>
        </p:nvSpPr>
        <p:spPr>
          <a:xfrm>
            <a:off x="928662" y="214290"/>
            <a:ext cx="7429552" cy="369332"/>
          </a:xfrm>
          <a:prstGeom prst="rect">
            <a:avLst/>
          </a:prstGeom>
        </p:spPr>
        <p:txBody>
          <a:bodyPr wrap="square">
            <a:spAutoFit/>
          </a:bodyPr>
          <a:lstStyle/>
          <a:p>
            <a:r>
              <a:rPr lang="en-US" b="1" dirty="0" smtClean="0"/>
              <a:t>Summary of the samples prepared from different types of plastic</a:t>
            </a:r>
            <a:endParaRPr lang="ar-SA"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5" descr="C:\Users\click\Desktop\10863709_1563690973844392_1408194365_n.jpg"/>
          <p:cNvPicPr/>
          <p:nvPr/>
        </p:nvPicPr>
        <p:blipFill>
          <a:blip r:embed="rId2" cstate="print"/>
          <a:srcRect/>
          <a:stretch>
            <a:fillRect/>
          </a:stretch>
        </p:blipFill>
        <p:spPr bwMode="auto">
          <a:xfrm>
            <a:off x="1403648" y="1233353"/>
            <a:ext cx="2477770" cy="2886075"/>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16214" y="1184756"/>
            <a:ext cx="2225675" cy="2908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067944" y="2364725"/>
            <a:ext cx="2352675" cy="3140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Rectangle 2"/>
          <p:cNvSpPr/>
          <p:nvPr/>
        </p:nvSpPr>
        <p:spPr>
          <a:xfrm>
            <a:off x="4220128" y="5661248"/>
            <a:ext cx="1756571" cy="369332"/>
          </a:xfrm>
          <a:prstGeom prst="rect">
            <a:avLst/>
          </a:prstGeom>
        </p:spPr>
        <p:txBody>
          <a:bodyPr wrap="none">
            <a:spAutoFit/>
          </a:bodyPr>
          <a:lstStyle/>
          <a:p>
            <a:r>
              <a:rPr lang="en-US" dirty="0" smtClean="0"/>
              <a:t>Coarse granules </a:t>
            </a:r>
            <a:endParaRPr lang="ar-JO" dirty="0"/>
          </a:p>
        </p:txBody>
      </p:sp>
      <p:sp>
        <p:nvSpPr>
          <p:cNvPr id="4" name="Rectangle 3"/>
          <p:cNvSpPr/>
          <p:nvPr/>
        </p:nvSpPr>
        <p:spPr>
          <a:xfrm>
            <a:off x="2157464" y="4281848"/>
            <a:ext cx="970137" cy="369332"/>
          </a:xfrm>
          <a:prstGeom prst="rect">
            <a:avLst/>
          </a:prstGeom>
        </p:spPr>
        <p:txBody>
          <a:bodyPr wrap="none">
            <a:spAutoFit/>
          </a:bodyPr>
          <a:lstStyle/>
          <a:p>
            <a:r>
              <a:rPr lang="en-US" dirty="0"/>
              <a:t>Powder </a:t>
            </a:r>
            <a:endParaRPr lang="ar-JO" dirty="0"/>
          </a:p>
        </p:txBody>
      </p:sp>
      <p:sp>
        <p:nvSpPr>
          <p:cNvPr id="5" name="Rectangle 4"/>
          <p:cNvSpPr/>
          <p:nvPr/>
        </p:nvSpPr>
        <p:spPr>
          <a:xfrm>
            <a:off x="7163863" y="4281848"/>
            <a:ext cx="1400703" cy="369332"/>
          </a:xfrm>
          <a:prstGeom prst="rect">
            <a:avLst/>
          </a:prstGeom>
        </p:spPr>
        <p:txBody>
          <a:bodyPr wrap="none">
            <a:spAutoFit/>
          </a:bodyPr>
          <a:lstStyle/>
          <a:p>
            <a:r>
              <a:rPr lang="en-US" dirty="0"/>
              <a:t>Fine </a:t>
            </a:r>
            <a:r>
              <a:rPr lang="en-US" dirty="0" smtClean="0"/>
              <a:t>granules</a:t>
            </a:r>
            <a:endParaRPr lang="ar-JO" dirty="0"/>
          </a:p>
        </p:txBody>
      </p:sp>
      <p:sp>
        <p:nvSpPr>
          <p:cNvPr id="6" name="TextBox 5"/>
          <p:cNvSpPr txBox="1"/>
          <p:nvPr/>
        </p:nvSpPr>
        <p:spPr>
          <a:xfrm>
            <a:off x="1619672" y="404664"/>
            <a:ext cx="3024336" cy="461665"/>
          </a:xfrm>
          <a:prstGeom prst="rect">
            <a:avLst/>
          </a:prstGeom>
          <a:noFill/>
        </p:spPr>
        <p:txBody>
          <a:bodyPr wrap="square" rtlCol="1">
            <a:spAutoFit/>
          </a:bodyPr>
          <a:lstStyle/>
          <a:p>
            <a:pPr algn="l" rtl="0"/>
            <a:r>
              <a:rPr lang="en-US" sz="2400" b="1" dirty="0" smtClean="0">
                <a:latin typeface="Times New Roman" pitchFamily="18" charset="0"/>
                <a:cs typeface="Times New Roman" pitchFamily="18" charset="0"/>
              </a:rPr>
              <a:t>PET forms : </a:t>
            </a:r>
          </a:p>
        </p:txBody>
      </p:sp>
    </p:spTree>
    <p:extLst>
      <p:ext uri="{BB962C8B-B14F-4D97-AF65-F5344CB8AC3E}">
        <p14:creationId xmlns:p14="http://schemas.microsoft.com/office/powerpoint/2010/main" xmlns="" val="40860706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071538" y="214290"/>
            <a:ext cx="7786742" cy="584775"/>
          </a:xfrm>
          <a:prstGeom prst="rect">
            <a:avLst/>
          </a:prstGeom>
        </p:spPr>
        <p:txBody>
          <a:bodyPr wrap="square">
            <a:spAutoFit/>
          </a:bodyPr>
          <a:lstStyle/>
          <a:p>
            <a:pPr marL="320040" lvl="0" indent="-320040" algn="l" rtl="0">
              <a:spcBef>
                <a:spcPts val="700"/>
              </a:spcBef>
              <a:buClr>
                <a:srgbClr val="DD8047"/>
              </a:buClr>
              <a:buSzPct val="60000"/>
            </a:pPr>
            <a:r>
              <a:rPr lang="en-US" sz="3200" b="1" u="sng" dirty="0" smtClean="0">
                <a:effectLst>
                  <a:outerShdw blurRad="38100" dist="38100" dir="2700000" algn="tl">
                    <a:srgbClr val="000000">
                      <a:alpha val="43137"/>
                    </a:srgbClr>
                  </a:outerShdw>
                </a:effectLst>
                <a:latin typeface="+mj-lt"/>
              </a:rPr>
              <a:t>Tests perform on the concrete</a:t>
            </a:r>
          </a:p>
        </p:txBody>
      </p:sp>
      <p:sp>
        <p:nvSpPr>
          <p:cNvPr id="5121" name="Rectangle 1"/>
          <p:cNvSpPr>
            <a:spLocks noChangeArrowheads="1"/>
          </p:cNvSpPr>
          <p:nvPr/>
        </p:nvSpPr>
        <p:spPr bwMode="auto">
          <a:xfrm>
            <a:off x="1285852" y="1214422"/>
            <a:ext cx="7454062"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ea typeface="AdvGulliv-R"/>
                <a:cs typeface="Times New Roman" pitchFamily="18" charset="0"/>
              </a:rPr>
              <a:t>1-Compressive strength test : take one cube from the curing tank after 7 days then put it in the compression machine and turn it on until the cube cracks then taking the result from the machine. </a:t>
            </a:r>
          </a:p>
          <a:p>
            <a:pPr marL="0" marR="0" lvl="0" indent="0" algn="justLow" defTabSz="914400" rtl="0" eaLnBrk="1" fontAlgn="base" latinLnBrk="0" hangingPunct="1">
              <a:lnSpc>
                <a:spcPct val="100000"/>
              </a:lnSpc>
              <a:spcBef>
                <a:spcPct val="0"/>
              </a:spcBef>
              <a:spcAft>
                <a:spcPct val="0"/>
              </a:spcAft>
              <a:buClrTx/>
              <a:buSzTx/>
              <a:buFontTx/>
              <a:buNone/>
              <a:tabLst/>
            </a:pPr>
            <a:endParaRPr lang="en-US" sz="2400" dirty="0" smtClean="0">
              <a:solidFill>
                <a:srgbClr val="000000"/>
              </a:solidFill>
              <a:ea typeface="AdvGulliv-R"/>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ea typeface="AdvGulliv-R"/>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lang="en-US" sz="2400" dirty="0" smtClean="0">
              <a:solidFill>
                <a:srgbClr val="000000"/>
              </a:solidFill>
              <a:ea typeface="AdvGulliv-R"/>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ea typeface="AdvGulliv-R"/>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lang="en-US" sz="2400" dirty="0" smtClean="0">
              <a:solidFill>
                <a:srgbClr val="000000"/>
              </a:solidFill>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ea typeface="AdvGulliv-R"/>
                <a:cs typeface="Times New Roman" pitchFamily="18" charset="0"/>
              </a:rPr>
              <a:t>.</a:t>
            </a:r>
            <a:endParaRPr kumimoji="0" lang="en-US" sz="2400" b="0" i="0" u="none" strike="noStrike" cap="none" normalizeH="0" baseline="0" dirty="0" smtClean="0">
              <a:ln>
                <a:noFill/>
              </a:ln>
              <a:solidFill>
                <a:schemeClr val="tx1"/>
              </a:solidFill>
              <a:effectLst/>
              <a:cs typeface="Arial" pitchFamily="34" charset="0"/>
            </a:endParaRPr>
          </a:p>
        </p:txBody>
      </p:sp>
      <p:pic>
        <p:nvPicPr>
          <p:cNvPr id="4" name="Picture 2" descr="C:\Users\click\Desktop\فيديو مشروع\٢٠١٥٠٢٠٥_١٠٢٤١٦.jpg"/>
          <p:cNvPicPr>
            <a:picLocks noChangeAspect="1" noChangeArrowheads="1"/>
          </p:cNvPicPr>
          <p:nvPr/>
        </p:nvPicPr>
        <p:blipFill>
          <a:blip r:embed="rId2" cstate="print"/>
          <a:srcRect/>
          <a:stretch>
            <a:fillRect/>
          </a:stretch>
        </p:blipFill>
        <p:spPr bwMode="auto">
          <a:xfrm>
            <a:off x="5500694" y="2500306"/>
            <a:ext cx="2857520" cy="4241384"/>
          </a:xfrm>
          <a:prstGeom prst="rect">
            <a:avLst/>
          </a:prstGeom>
          <a:noFill/>
        </p:spPr>
      </p:pic>
    </p:spTree>
    <p:extLst>
      <p:ext uri="{BB962C8B-B14F-4D97-AF65-F5344CB8AC3E}">
        <p14:creationId xmlns:p14="http://schemas.microsoft.com/office/powerpoint/2010/main" xmlns="" val="38610762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85852" y="2071678"/>
            <a:ext cx="7167170" cy="2308324"/>
          </a:xfrm>
          <a:prstGeom prst="rect">
            <a:avLst/>
          </a:prstGeom>
        </p:spPr>
        <p:txBody>
          <a:bodyPr wrap="square">
            <a:spAutoFit/>
          </a:bodyPr>
          <a:lstStyle/>
          <a:p>
            <a:pPr algn="l"/>
            <a:endParaRPr lang="en-US" sz="2400" dirty="0" smtClean="0"/>
          </a:p>
          <a:p>
            <a:pPr algn="l"/>
            <a:r>
              <a:rPr lang="en-US" sz="2400" dirty="0" smtClean="0"/>
              <a:t>3-Absorption test: taken other cube from the curing tank after 7 days then put it in oven dry for 24 hours at 110 </a:t>
            </a:r>
            <a:r>
              <a:rPr lang="en-US" sz="2400" baseline="30000" dirty="0" smtClean="0"/>
              <a:t>0</a:t>
            </a:r>
            <a:r>
              <a:rPr lang="en-US" sz="2400" dirty="0" smtClean="0"/>
              <a:t>C then get it from the oven and measure the weight then put it for 1 day at curing tank then measure its weight another time</a:t>
            </a:r>
            <a:endParaRPr lang="ar-SA" sz="2400" dirty="0"/>
          </a:p>
        </p:txBody>
      </p:sp>
      <p:sp>
        <p:nvSpPr>
          <p:cNvPr id="27649" name="Rectangle 1"/>
          <p:cNvSpPr>
            <a:spLocks noChangeArrowheads="1"/>
          </p:cNvSpPr>
          <p:nvPr/>
        </p:nvSpPr>
        <p:spPr bwMode="auto">
          <a:xfrm>
            <a:off x="1643042" y="4714884"/>
            <a:ext cx="507209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ea typeface="Times New Roman" pitchFamily="18" charset="0"/>
                <a:cs typeface="Times New Roman" pitchFamily="18" charset="0"/>
              </a:rPr>
              <a:t>Absorption, percent =(A-B)/B * 100</a:t>
            </a:r>
            <a:endParaRPr kumimoji="0" lang="en-US" sz="2400" b="0" i="0" u="none" strike="noStrike" cap="none" normalizeH="0" baseline="0" dirty="0" smtClean="0">
              <a:ln>
                <a:noFill/>
              </a:ln>
              <a:solidFill>
                <a:schemeClr val="tx1"/>
              </a:solidFill>
              <a:effectLst/>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ea typeface="Times New Roman" pitchFamily="18" charset="0"/>
                <a:cs typeface="Times New Roman" pitchFamily="18" charset="0"/>
              </a:rPr>
              <a:t>A = wet mass of unit </a:t>
            </a:r>
            <a:endParaRPr kumimoji="0" lang="en-US" sz="2400" b="0" i="0" u="none" strike="noStrike" cap="none" normalizeH="0" baseline="0" dirty="0" smtClean="0">
              <a:ln>
                <a:noFill/>
              </a:ln>
              <a:solidFill>
                <a:schemeClr val="tx1"/>
              </a:solidFill>
              <a:effectLst/>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ea typeface="Times New Roman" pitchFamily="18" charset="0"/>
                <a:cs typeface="Times New Roman" pitchFamily="18" charset="0"/>
              </a:rPr>
              <a:t>B = dry mass of unit </a:t>
            </a:r>
            <a:endParaRPr kumimoji="0" lang="en-US" sz="2400" b="0" i="0" u="none" strike="noStrike" cap="none" normalizeH="0" baseline="0" dirty="0" smtClean="0">
              <a:ln>
                <a:noFill/>
              </a:ln>
              <a:solidFill>
                <a:schemeClr val="tx1"/>
              </a:solidFill>
              <a:effectLst/>
              <a:cs typeface="Arial" pitchFamily="34" charset="0"/>
            </a:endParaRPr>
          </a:p>
        </p:txBody>
      </p:sp>
      <p:sp>
        <p:nvSpPr>
          <p:cNvPr id="4" name="مستطيل 3"/>
          <p:cNvSpPr/>
          <p:nvPr/>
        </p:nvSpPr>
        <p:spPr>
          <a:xfrm>
            <a:off x="1428728" y="571480"/>
            <a:ext cx="7429552" cy="1200329"/>
          </a:xfrm>
          <a:prstGeom prst="rect">
            <a:avLst/>
          </a:prstGeom>
        </p:spPr>
        <p:txBody>
          <a:bodyPr wrap="square">
            <a:spAutoFit/>
          </a:bodyPr>
          <a:lstStyle/>
          <a:p>
            <a:pPr lvl="0" algn="justLow" rtl="0" eaLnBrk="0" fontAlgn="base" hangingPunct="0">
              <a:spcBef>
                <a:spcPct val="0"/>
              </a:spcBef>
              <a:spcAft>
                <a:spcPct val="0"/>
              </a:spcAft>
            </a:pPr>
            <a:r>
              <a:rPr lang="en-US" sz="2400" dirty="0" smtClean="0">
                <a:solidFill>
                  <a:srgbClr val="000000"/>
                </a:solidFill>
                <a:ea typeface="AdvGulliv-R"/>
                <a:cs typeface="Times New Roman" pitchFamily="18" charset="0"/>
              </a:rPr>
              <a:t>2- Calculating the tensile strength </a:t>
            </a:r>
            <a:r>
              <a:rPr lang="en-US" sz="2400" dirty="0" smtClean="0">
                <a:solidFill>
                  <a:srgbClr val="000000"/>
                </a:solidFill>
                <a:ea typeface="Times New Roman" pitchFamily="18" charset="0"/>
                <a:cs typeface="Times New Roman" pitchFamily="18" charset="0"/>
              </a:rPr>
              <a:t>: the maximum tension the material can with stand without tearing . </a:t>
            </a:r>
            <a:r>
              <a:rPr lang="en-US" sz="2400" dirty="0" smtClean="0">
                <a:solidFill>
                  <a:srgbClr val="000000"/>
                </a:solidFill>
                <a:ea typeface="AdvGulliv-R"/>
                <a:cs typeface="Times New Roman" pitchFamily="18" charset="0"/>
              </a:rPr>
              <a:t>Which equal 10% of the compressive strength in (M Pa).</a:t>
            </a:r>
            <a:endParaRPr lang="en-US" sz="2400" dirty="0" smtClean="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928663" y="500042"/>
            <a:ext cx="7963818" cy="3416320"/>
          </a:xfrm>
          <a:prstGeom prst="rect">
            <a:avLst/>
          </a:prstGeom>
        </p:spPr>
        <p:txBody>
          <a:bodyPr wrap="square">
            <a:spAutoFit/>
          </a:bodyPr>
          <a:lstStyle/>
          <a:p>
            <a:pPr algn="l"/>
            <a:r>
              <a:rPr lang="en-US" sz="2400" dirty="0" smtClean="0"/>
              <a:t>3-Slump test : it measures the workability of concrete </a:t>
            </a:r>
          </a:p>
          <a:p>
            <a:pPr algn="l"/>
            <a:r>
              <a:rPr lang="en-US" sz="2400" dirty="0" smtClean="0"/>
              <a:t>The test is carried out using a mould known as a slump cone. The cone is placed on a hard non-absorbent </a:t>
            </a:r>
            <a:r>
              <a:rPr lang="en-US" sz="2400" dirty="0" err="1" smtClean="0"/>
              <a:t>surface.This</a:t>
            </a:r>
            <a:r>
              <a:rPr lang="en-US" sz="2400" dirty="0" smtClean="0"/>
              <a:t> cone is filled with concrete in three stages, each time it is tamped using a rod of standard dimensions. At the end of the third stage, concrete is struck off flush to the top of the mould. The mould is carefully lifted vertically upwards, so as not to disturb the concrete cone. Concrete subsides. This subsidence is </a:t>
            </a:r>
            <a:r>
              <a:rPr lang="ar-JO" sz="2400" dirty="0" smtClean="0"/>
              <a:t> </a:t>
            </a:r>
            <a:r>
              <a:rPr lang="en-US" sz="2400" dirty="0" smtClean="0"/>
              <a:t>termed as slump.</a:t>
            </a:r>
          </a:p>
        </p:txBody>
      </p:sp>
      <p:pic>
        <p:nvPicPr>
          <p:cNvPr id="5" name="Picture 2" descr="C:\Users\click\Desktop\فيديو مشروع\Untitled.png"/>
          <p:cNvPicPr>
            <a:picLocks noChangeAspect="1" noChangeArrowheads="1"/>
          </p:cNvPicPr>
          <p:nvPr/>
        </p:nvPicPr>
        <p:blipFill>
          <a:blip r:embed="rId2" cstate="print"/>
          <a:srcRect/>
          <a:stretch>
            <a:fillRect/>
          </a:stretch>
        </p:blipFill>
        <p:spPr bwMode="auto">
          <a:xfrm rot="5400000">
            <a:off x="5414454" y="3658116"/>
            <a:ext cx="2403588" cy="265973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39784"/>
          </a:xfrm>
        </p:spPr>
        <p:txBody>
          <a:bodyPr/>
          <a:lstStyle/>
          <a:p>
            <a:r>
              <a:rPr lang="en-US" sz="3200" b="1" u="sng" dirty="0" smtClean="0">
                <a:solidFill>
                  <a:schemeClr val="tx1"/>
                </a:solidFill>
              </a:rPr>
              <a:t>Video</a:t>
            </a:r>
            <a:r>
              <a:rPr lang="en-US" dirty="0" smtClean="0"/>
              <a:t> </a:t>
            </a:r>
            <a:endParaRPr lang="ar-SA" dirty="0"/>
          </a:p>
        </p:txBody>
      </p:sp>
      <p:sp>
        <p:nvSpPr>
          <p:cNvPr id="3" name="عنصر نائب للمحتوى 2"/>
          <p:cNvSpPr>
            <a:spLocks noGrp="1"/>
          </p:cNvSpPr>
          <p:nvPr>
            <p:ph idx="1"/>
          </p:nvPr>
        </p:nvSpPr>
        <p:spPr>
          <a:xfrm>
            <a:off x="1428728" y="1357298"/>
            <a:ext cx="7498080" cy="4800600"/>
          </a:xfrm>
          <a:noFill/>
          <a:ln>
            <a:noFill/>
          </a:ln>
          <a:effectLst>
            <a:outerShdw blurRad="50800" dist="50800" dir="5400000" algn="ctr" rotWithShape="0">
              <a:schemeClr val="bg1"/>
            </a:outerShdw>
          </a:effectLst>
        </p:spPr>
        <p:txBody>
          <a:bodyPr>
            <a:normAutofit/>
          </a:bodyPr>
          <a:lstStyle/>
          <a:p>
            <a:pPr algn="l">
              <a:buNone/>
            </a:pPr>
            <a:r>
              <a:rPr lang="en-US" sz="1500" b="1" dirty="0" smtClean="0"/>
              <a:t>result of fresh concrete mixture sample </a:t>
            </a:r>
            <a:r>
              <a:rPr lang="ar-SA" sz="1500" b="1" dirty="0" smtClean="0"/>
              <a:t> </a:t>
            </a:r>
            <a:r>
              <a:rPr lang="en-US" sz="1500" b="1" dirty="0" smtClean="0"/>
              <a:t>1-</a:t>
            </a:r>
          </a:p>
          <a:p>
            <a:pPr algn="l">
              <a:buNone/>
            </a:pPr>
            <a:endParaRPr lang="en-US" sz="1500" b="1" dirty="0" smtClean="0"/>
          </a:p>
          <a:p>
            <a:pPr algn="l">
              <a:buNone/>
            </a:pPr>
            <a:r>
              <a:rPr lang="en-US" sz="1500" b="1" dirty="0" smtClean="0"/>
              <a:t>2- results of adding 5% coarse granules PET to the concrete instead of (sand) </a:t>
            </a:r>
          </a:p>
          <a:p>
            <a:pPr algn="l">
              <a:buNone/>
            </a:pPr>
            <a:endParaRPr lang="en-US" sz="1500" b="1" dirty="0" smtClean="0"/>
          </a:p>
          <a:p>
            <a:pPr algn="l">
              <a:buNone/>
            </a:pPr>
            <a:r>
              <a:rPr lang="en-US" sz="1500" b="1" dirty="0" smtClean="0"/>
              <a:t>3-results of adding 15% fine  granules PET to the concrete instead of (sand) </a:t>
            </a:r>
          </a:p>
          <a:p>
            <a:pPr algn="l">
              <a:buNone/>
            </a:pPr>
            <a:endParaRPr lang="en-US" sz="1500" b="1" dirty="0" smtClean="0"/>
          </a:p>
          <a:p>
            <a:pPr algn="l">
              <a:buNone/>
            </a:pPr>
            <a:r>
              <a:rPr lang="en-US" sz="1500" b="1" dirty="0" smtClean="0"/>
              <a:t>4- results of adding 5 % flakes to the concrete instead of (aggregate )</a:t>
            </a:r>
          </a:p>
          <a:p>
            <a:pPr algn="l">
              <a:buNone/>
            </a:pPr>
            <a:endParaRPr lang="en-US" sz="1500" b="1" dirty="0" smtClean="0"/>
          </a:p>
          <a:p>
            <a:pPr algn="l">
              <a:buNone/>
            </a:pPr>
            <a:r>
              <a:rPr lang="en-US" sz="1500" b="1" dirty="0" smtClean="0"/>
              <a:t>5-results of load when using plasticizer (5%flakes to the concrete instead of aggregate )</a:t>
            </a:r>
          </a:p>
          <a:p>
            <a:pPr algn="l">
              <a:buNone/>
            </a:pPr>
            <a:endParaRPr lang="en-US" sz="1500" b="1" dirty="0" smtClean="0"/>
          </a:p>
          <a:p>
            <a:pPr algn="l">
              <a:buNone/>
            </a:pPr>
            <a:r>
              <a:rPr lang="en-US" sz="1500" b="1" dirty="0" smtClean="0"/>
              <a:t>6-results of load when using plasticizer (5%flakes to the concrete instead of sand )</a:t>
            </a:r>
          </a:p>
          <a:p>
            <a:pPr algn="l">
              <a:buNone/>
            </a:pPr>
            <a:endParaRPr lang="en-US" sz="1500" b="1" dirty="0" smtClean="0"/>
          </a:p>
          <a:p>
            <a:pPr algn="l">
              <a:buNone/>
            </a:pPr>
            <a:r>
              <a:rPr lang="en-US" sz="1500" b="1" dirty="0" smtClean="0"/>
              <a:t>7-results of load when using plasticizer (5%  Styrofoam to the concrete instead of sand )</a:t>
            </a:r>
          </a:p>
          <a:p>
            <a:pPr algn="l">
              <a:buNone/>
            </a:pPr>
            <a:r>
              <a:rPr lang="en-US" sz="1400" dirty="0" smtClean="0"/>
              <a:t>  </a:t>
            </a:r>
            <a:endParaRPr lang="ar-SA"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4546" y="500042"/>
            <a:ext cx="5544616" cy="646331"/>
          </a:xfrm>
          <a:prstGeom prst="rect">
            <a:avLst/>
          </a:prstGeom>
          <a:noFill/>
        </p:spPr>
        <p:txBody>
          <a:bodyPr wrap="square" rtlCol="1">
            <a:spAutoFit/>
          </a:bodyPr>
          <a:lstStyle/>
          <a:p>
            <a:pPr algn="ctr"/>
            <a:r>
              <a:rPr lang="en-US" sz="3600" b="1" dirty="0" smtClean="0"/>
              <a:t>Content</a:t>
            </a:r>
            <a:endParaRPr lang="ar-JO" sz="3600" b="1" dirty="0"/>
          </a:p>
        </p:txBody>
      </p:sp>
      <p:sp>
        <p:nvSpPr>
          <p:cNvPr id="3" name="TextBox 2"/>
          <p:cNvSpPr txBox="1"/>
          <p:nvPr/>
        </p:nvSpPr>
        <p:spPr>
          <a:xfrm>
            <a:off x="1422458" y="1340767"/>
            <a:ext cx="7128792" cy="4750018"/>
          </a:xfrm>
          <a:prstGeom prst="rect">
            <a:avLst/>
          </a:prstGeom>
          <a:noFill/>
        </p:spPr>
        <p:txBody>
          <a:bodyPr wrap="square" rtlCol="1">
            <a:spAutoFit/>
          </a:bodyPr>
          <a:lstStyle/>
          <a:p>
            <a:pPr marL="320040" lvl="0" indent="-320040" algn="l" rtl="0">
              <a:spcBef>
                <a:spcPts val="700"/>
              </a:spcBef>
              <a:buClr>
                <a:srgbClr val="DD8047"/>
              </a:buClr>
              <a:buSzPct val="60000"/>
              <a:buFont typeface="Wingdings" pitchFamily="2" charset="2"/>
              <a:buChar char="v"/>
            </a:pPr>
            <a:r>
              <a:rPr lang="en-US" sz="2800" b="1" dirty="0" smtClean="0">
                <a:solidFill>
                  <a:prstClr val="black"/>
                </a:solidFill>
              </a:rPr>
              <a:t>Problem and objective</a:t>
            </a:r>
          </a:p>
          <a:p>
            <a:pPr marL="320040" lvl="0" indent="-320040" algn="l" rtl="0">
              <a:spcBef>
                <a:spcPts val="700"/>
              </a:spcBef>
              <a:buClr>
                <a:srgbClr val="DD8047"/>
              </a:buClr>
              <a:buSzPct val="60000"/>
              <a:buFont typeface="Wingdings" pitchFamily="2" charset="2"/>
              <a:buChar char="v"/>
            </a:pPr>
            <a:r>
              <a:rPr lang="en-US" sz="2800" b="1" dirty="0" smtClean="0">
                <a:solidFill>
                  <a:prstClr val="black"/>
                </a:solidFill>
              </a:rPr>
              <a:t>Concrete </a:t>
            </a:r>
          </a:p>
          <a:p>
            <a:pPr marL="320040" lvl="0" indent="-320040" algn="l" rtl="0">
              <a:spcBef>
                <a:spcPts val="700"/>
              </a:spcBef>
              <a:buClr>
                <a:srgbClr val="DD8047"/>
              </a:buClr>
              <a:buSzPct val="60000"/>
              <a:buFont typeface="Wingdings" pitchFamily="2" charset="2"/>
              <a:buChar char="v"/>
            </a:pPr>
            <a:r>
              <a:rPr lang="en-US" sz="2800" b="1" dirty="0" smtClean="0"/>
              <a:t>Polymers</a:t>
            </a:r>
          </a:p>
          <a:p>
            <a:pPr marL="320040" lvl="0" indent="-320040" algn="l" rtl="0">
              <a:spcBef>
                <a:spcPts val="700"/>
              </a:spcBef>
              <a:buClr>
                <a:srgbClr val="DD8047"/>
              </a:buClr>
              <a:buSzPct val="60000"/>
              <a:buFont typeface="Wingdings" pitchFamily="2" charset="2"/>
              <a:buChar char="v"/>
            </a:pPr>
            <a:r>
              <a:rPr lang="en-US" sz="2800" b="1" dirty="0" smtClean="0"/>
              <a:t>Polymer in Concrete mix </a:t>
            </a:r>
            <a:r>
              <a:rPr lang="en-US" sz="2800" b="1" i="1" dirty="0" smtClean="0">
                <a:solidFill>
                  <a:prstClr val="black"/>
                </a:solidFill>
              </a:rPr>
              <a:t> </a:t>
            </a:r>
            <a:endParaRPr lang="en-US" sz="2800" b="1" dirty="0" smtClean="0"/>
          </a:p>
          <a:p>
            <a:pPr marL="320040" lvl="0" indent="-320040" algn="l" rtl="0">
              <a:spcBef>
                <a:spcPts val="700"/>
              </a:spcBef>
              <a:buClr>
                <a:srgbClr val="DD8047"/>
              </a:buClr>
              <a:buSzPct val="60000"/>
              <a:buFont typeface="Wingdings" pitchFamily="2" charset="2"/>
              <a:buChar char="v"/>
            </a:pPr>
            <a:r>
              <a:rPr lang="en-US" sz="2800" b="1" dirty="0" smtClean="0"/>
              <a:t>Methodology </a:t>
            </a:r>
          </a:p>
          <a:p>
            <a:pPr marL="320040" lvl="0" indent="-320040" algn="l" rtl="0">
              <a:spcBef>
                <a:spcPts val="700"/>
              </a:spcBef>
              <a:buClr>
                <a:srgbClr val="DD8047"/>
              </a:buClr>
              <a:buSzPct val="60000"/>
              <a:buFont typeface="Wingdings" pitchFamily="2" charset="2"/>
              <a:buChar char="v"/>
            </a:pPr>
            <a:r>
              <a:rPr lang="en-US" sz="2800" b="1" dirty="0" smtClean="0"/>
              <a:t>Tests perform on the concrete</a:t>
            </a:r>
          </a:p>
          <a:p>
            <a:pPr marL="320040" indent="-320040" algn="l" rtl="0">
              <a:spcBef>
                <a:spcPts val="700"/>
              </a:spcBef>
              <a:buClr>
                <a:srgbClr val="DD8047"/>
              </a:buClr>
              <a:buSzPct val="60000"/>
              <a:buFont typeface="Wingdings" pitchFamily="2" charset="2"/>
              <a:buChar char="v"/>
            </a:pPr>
            <a:r>
              <a:rPr lang="en-US" sz="2800" b="1" dirty="0" smtClean="0"/>
              <a:t>Sample of calculation </a:t>
            </a:r>
          </a:p>
          <a:p>
            <a:pPr marL="320040" lvl="0" indent="-320040" algn="l" rtl="0">
              <a:spcBef>
                <a:spcPts val="700"/>
              </a:spcBef>
              <a:buClr>
                <a:srgbClr val="DD8047"/>
              </a:buClr>
              <a:buSzPct val="60000"/>
              <a:buFont typeface="Wingdings" pitchFamily="2" charset="2"/>
              <a:buChar char="v"/>
            </a:pPr>
            <a:r>
              <a:rPr lang="en-US" sz="2800" b="1" dirty="0" smtClean="0"/>
              <a:t>Results and Discussion</a:t>
            </a:r>
          </a:p>
          <a:p>
            <a:pPr marL="320040" lvl="0" indent="-320040" algn="l" rtl="0">
              <a:spcBef>
                <a:spcPts val="700"/>
              </a:spcBef>
              <a:buClr>
                <a:srgbClr val="DD8047"/>
              </a:buClr>
              <a:buSzPct val="60000"/>
              <a:buFont typeface="Wingdings" pitchFamily="2" charset="2"/>
              <a:buChar char="v"/>
            </a:pPr>
            <a:r>
              <a:rPr lang="en-US" sz="2800" b="1" dirty="0" smtClean="0"/>
              <a:t>Conclusion </a:t>
            </a:r>
            <a:endParaRPr lang="en-US" sz="2800" b="1" i="1" dirty="0">
              <a:solidFill>
                <a:prstClr val="black"/>
              </a:solidFill>
            </a:endParaRPr>
          </a:p>
        </p:txBody>
      </p:sp>
    </p:spTree>
    <p:extLst>
      <p:ext uri="{BB962C8B-B14F-4D97-AF65-F5344CB8AC3E}">
        <p14:creationId xmlns:p14="http://schemas.microsoft.com/office/powerpoint/2010/main" xmlns="" val="10150020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1986" name="Picture 2" descr="C:\Users\click\Desktop\فيديو مشروع\٢٠١٥٠٣٠٥_١٠١٣٣٦.jpg"/>
          <p:cNvPicPr>
            <a:picLocks noGrp="1" noChangeAspect="1" noChangeArrowheads="1"/>
          </p:cNvPicPr>
          <p:nvPr>
            <p:ph idx="1"/>
          </p:nvPr>
        </p:nvPicPr>
        <p:blipFill>
          <a:blip r:embed="rId2" cstate="print"/>
          <a:srcRect/>
          <a:stretch>
            <a:fillRect/>
          </a:stretch>
        </p:blipFill>
        <p:spPr bwMode="auto">
          <a:xfrm>
            <a:off x="1071538" y="428604"/>
            <a:ext cx="3851280" cy="2833100"/>
          </a:xfrm>
          <a:prstGeom prst="rect">
            <a:avLst/>
          </a:prstGeom>
          <a:noFill/>
        </p:spPr>
      </p:pic>
      <p:pic>
        <p:nvPicPr>
          <p:cNvPr id="41987" name="Picture 3" descr="C:\Users\click\Desktop\فيديو مشروع\11023194_1573504606251118_465191155_n.jpg"/>
          <p:cNvPicPr>
            <a:picLocks noChangeAspect="1" noChangeArrowheads="1"/>
          </p:cNvPicPr>
          <p:nvPr/>
        </p:nvPicPr>
        <p:blipFill>
          <a:blip r:embed="rId3" cstate="print"/>
          <a:srcRect/>
          <a:stretch>
            <a:fillRect/>
          </a:stretch>
        </p:blipFill>
        <p:spPr bwMode="auto">
          <a:xfrm>
            <a:off x="5357818" y="428604"/>
            <a:ext cx="3571900" cy="2857520"/>
          </a:xfrm>
          <a:prstGeom prst="rect">
            <a:avLst/>
          </a:prstGeom>
          <a:noFill/>
        </p:spPr>
      </p:pic>
      <p:pic>
        <p:nvPicPr>
          <p:cNvPr id="41988" name="Picture 4" descr="C:\Users\click\Desktop\فيديو مشروع\11056726_1578828699052042_711793541_n.jpg"/>
          <p:cNvPicPr>
            <a:picLocks noChangeAspect="1" noChangeArrowheads="1"/>
          </p:cNvPicPr>
          <p:nvPr/>
        </p:nvPicPr>
        <p:blipFill>
          <a:blip r:embed="rId4" cstate="print"/>
          <a:srcRect/>
          <a:stretch>
            <a:fillRect/>
          </a:stretch>
        </p:blipFill>
        <p:spPr bwMode="auto">
          <a:xfrm>
            <a:off x="1000100" y="3857628"/>
            <a:ext cx="3857652" cy="3000372"/>
          </a:xfrm>
          <a:prstGeom prst="rect">
            <a:avLst/>
          </a:prstGeom>
          <a:noFill/>
        </p:spPr>
      </p:pic>
      <p:pic>
        <p:nvPicPr>
          <p:cNvPr id="41989" name="Picture 5" descr="C:\Users\click\Desktop\فيديو مشروع\٢٠١٥٠٢٠٥_١٠٢٩٤٦.jpg"/>
          <p:cNvPicPr>
            <a:picLocks noChangeAspect="1" noChangeArrowheads="1"/>
          </p:cNvPicPr>
          <p:nvPr/>
        </p:nvPicPr>
        <p:blipFill>
          <a:blip r:embed="rId5" cstate="print"/>
          <a:srcRect/>
          <a:stretch>
            <a:fillRect/>
          </a:stretch>
        </p:blipFill>
        <p:spPr bwMode="auto">
          <a:xfrm>
            <a:off x="5153992" y="3786190"/>
            <a:ext cx="3847164" cy="3071810"/>
          </a:xfrm>
          <a:prstGeom prst="rect">
            <a:avLst/>
          </a:prstGeom>
          <a:noFill/>
        </p:spPr>
      </p:pic>
      <p:sp>
        <p:nvSpPr>
          <p:cNvPr id="9" name="مربع نص 8"/>
          <p:cNvSpPr txBox="1"/>
          <p:nvPr/>
        </p:nvSpPr>
        <p:spPr>
          <a:xfrm>
            <a:off x="5857884" y="3429000"/>
            <a:ext cx="2286016" cy="369332"/>
          </a:xfrm>
          <a:prstGeom prst="rect">
            <a:avLst/>
          </a:prstGeom>
          <a:noFill/>
        </p:spPr>
        <p:txBody>
          <a:bodyPr wrap="square" rtlCol="1">
            <a:spAutoFit/>
          </a:bodyPr>
          <a:lstStyle/>
          <a:p>
            <a:r>
              <a:rPr lang="en-US" dirty="0" smtClean="0"/>
              <a:t>Coarse PET</a:t>
            </a:r>
            <a:endParaRPr lang="ar-SA" dirty="0"/>
          </a:p>
        </p:txBody>
      </p:sp>
      <p:sp>
        <p:nvSpPr>
          <p:cNvPr id="10" name="مستطيل 9"/>
          <p:cNvSpPr/>
          <p:nvPr/>
        </p:nvSpPr>
        <p:spPr>
          <a:xfrm>
            <a:off x="7149778" y="0"/>
            <a:ext cx="1007006" cy="369332"/>
          </a:xfrm>
          <a:prstGeom prst="rect">
            <a:avLst/>
          </a:prstGeom>
        </p:spPr>
        <p:txBody>
          <a:bodyPr wrap="none">
            <a:spAutoFit/>
          </a:bodyPr>
          <a:lstStyle/>
          <a:p>
            <a:r>
              <a:rPr lang="en-US" dirty="0" smtClean="0"/>
              <a:t>Fine PET</a:t>
            </a:r>
            <a:endParaRPr lang="ar-SA" dirty="0"/>
          </a:p>
        </p:txBody>
      </p:sp>
      <p:sp>
        <p:nvSpPr>
          <p:cNvPr id="11" name="مستطيل 10"/>
          <p:cNvSpPr/>
          <p:nvPr/>
        </p:nvSpPr>
        <p:spPr>
          <a:xfrm>
            <a:off x="2339789" y="3429000"/>
            <a:ext cx="1138453" cy="369332"/>
          </a:xfrm>
          <a:prstGeom prst="rect">
            <a:avLst/>
          </a:prstGeom>
        </p:spPr>
        <p:txBody>
          <a:bodyPr wrap="none">
            <a:spAutoFit/>
          </a:bodyPr>
          <a:lstStyle/>
          <a:p>
            <a:r>
              <a:rPr lang="en-US" dirty="0" smtClean="0"/>
              <a:t>Styrofoam</a:t>
            </a:r>
            <a:endParaRPr lang="ar-SA" dirty="0"/>
          </a:p>
        </p:txBody>
      </p:sp>
      <p:sp>
        <p:nvSpPr>
          <p:cNvPr id="12" name="مستطيل 11"/>
          <p:cNvSpPr/>
          <p:nvPr/>
        </p:nvSpPr>
        <p:spPr>
          <a:xfrm>
            <a:off x="1852412" y="0"/>
            <a:ext cx="1108060" cy="646331"/>
          </a:xfrm>
          <a:prstGeom prst="rect">
            <a:avLst/>
          </a:prstGeom>
        </p:spPr>
        <p:txBody>
          <a:bodyPr wrap="none">
            <a:spAutoFit/>
          </a:bodyPr>
          <a:lstStyle/>
          <a:p>
            <a:r>
              <a:rPr lang="en-US" dirty="0" smtClean="0"/>
              <a:t>Flakes 	</a:t>
            </a:r>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1538" y="214290"/>
            <a:ext cx="7498080" cy="868346"/>
          </a:xfrm>
        </p:spPr>
        <p:txBody>
          <a:bodyPr>
            <a:normAutofit/>
          </a:bodyPr>
          <a:lstStyle/>
          <a:p>
            <a:r>
              <a:rPr lang="en-US" sz="3200" b="1" u="sng" dirty="0" smtClean="0">
                <a:solidFill>
                  <a:schemeClr val="tx1"/>
                </a:solidFill>
              </a:rPr>
              <a:t>Sample of calculation </a:t>
            </a:r>
            <a:endParaRPr lang="ar-SA" sz="3200" b="1" u="sng" dirty="0">
              <a:solidFill>
                <a:schemeClr val="tx1"/>
              </a:solidFill>
            </a:endParaRPr>
          </a:p>
        </p:txBody>
      </p:sp>
      <p:pic>
        <p:nvPicPr>
          <p:cNvPr id="5122"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43042" y="2357430"/>
            <a:ext cx="2357454" cy="714380"/>
          </a:xfrm>
          <a:prstGeom prst="rect">
            <a:avLst/>
          </a:prstGeom>
          <a:noFill/>
        </p:spPr>
      </p:pic>
      <p:pic>
        <p:nvPicPr>
          <p:cNvPr id="512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14876" y="2428868"/>
            <a:ext cx="1414469" cy="714380"/>
          </a:xfrm>
          <a:prstGeom prst="rect">
            <a:avLst/>
          </a:prstGeom>
          <a:noFill/>
        </p:spPr>
      </p:pic>
      <p:sp>
        <p:nvSpPr>
          <p:cNvPr id="5123" name="Rectangle 3"/>
          <p:cNvSpPr>
            <a:spLocks noChangeArrowheads="1"/>
          </p:cNvSpPr>
          <p:nvPr/>
        </p:nvSpPr>
        <p:spPr bwMode="auto">
          <a:xfrm>
            <a:off x="1000100" y="1285860"/>
            <a:ext cx="535785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load measured by the machine was 220KN.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Compressive strength (Kg/cm</a:t>
            </a:r>
            <a:r>
              <a:rPr kumimoji="0" lang="en-US" sz="1600" b="0" i="0" u="none" strike="noStrike" cap="none" normalizeH="0" baseline="30000" dirty="0" smtClean="0">
                <a:ln>
                  <a:noFill/>
                </a:ln>
                <a:solidFill>
                  <a:srgbClr val="000000"/>
                </a:solidFill>
                <a:effectLst/>
                <a:latin typeface="Times New Roman" pitchFamily="18" charset="0"/>
                <a:ea typeface="Times New Roman" pitchFamily="18" charset="0"/>
                <a:cs typeface="Times New Roman" pitchFamily="18" charset="0"/>
              </a:rPr>
              <a:t>2</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5" name="Rectangle 5"/>
          <p:cNvSpPr>
            <a:spLocks noChangeArrowheads="1"/>
          </p:cNvSpPr>
          <p:nvPr/>
        </p:nvSpPr>
        <p:spPr bwMode="auto">
          <a:xfrm>
            <a:off x="6072198" y="2428868"/>
            <a:ext cx="250033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a:t>
            </a:r>
            <a:r>
              <a:rPr kumimoji="0" lang="en-US"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224.26(kg/cm</a:t>
            </a:r>
            <a:r>
              <a:rPr kumimoji="0" lang="en-US" sz="1600" b="1"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2</a:t>
            </a:r>
            <a:r>
              <a:rPr kumimoji="0" 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4143372" y="2571744"/>
            <a:ext cx="319318" cy="369332"/>
          </a:xfrm>
          <a:prstGeom prst="rect">
            <a:avLst/>
          </a:prstGeom>
        </p:spPr>
        <p:txBody>
          <a:bodyPr wrap="none">
            <a:spAutoFit/>
          </a:bodyPr>
          <a:lstStyle/>
          <a:p>
            <a:r>
              <a:rPr lang="en-US" dirty="0" smtClean="0">
                <a:solidFill>
                  <a:srgbClr val="000000"/>
                </a:solidFill>
                <a:latin typeface="Arial" pitchFamily="34" charset="0"/>
                <a:ea typeface="Times New Roman" pitchFamily="18" charset="0"/>
                <a:cs typeface="Arial" pitchFamily="34" charset="0"/>
              </a:rPr>
              <a:t>=</a:t>
            </a:r>
            <a:endParaRPr lang="ar-SA" dirty="0"/>
          </a:p>
        </p:txBody>
      </p:sp>
      <p:sp>
        <p:nvSpPr>
          <p:cNvPr id="5127" name="Rectangle 7"/>
          <p:cNvSpPr>
            <a:spLocks noChangeArrowheads="1"/>
          </p:cNvSpPr>
          <p:nvPr/>
        </p:nvSpPr>
        <p:spPr bwMode="auto">
          <a:xfrm>
            <a:off x="928662" y="3500438"/>
            <a:ext cx="478634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Compressive strength after 28 days (kg/cm</a:t>
            </a:r>
            <a:r>
              <a:rPr kumimoji="0" lang="en-US" sz="1600" b="0" i="0" u="none" strike="noStrike" cap="none" normalizeH="0" baseline="30000" dirty="0" smtClean="0">
                <a:ln>
                  <a:noFill/>
                </a:ln>
                <a:solidFill>
                  <a:srgbClr val="000000"/>
                </a:solidFill>
                <a:effectLst/>
                <a:latin typeface="Times New Roman" pitchFamily="18" charset="0"/>
                <a:ea typeface="Times New Roman" pitchFamily="18" charset="0"/>
                <a:cs typeface="Times New Roman" pitchFamily="18" charset="0"/>
              </a:rPr>
              <a:t>2</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6"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43042" y="4000504"/>
            <a:ext cx="2928958" cy="857256"/>
          </a:xfrm>
          <a:prstGeom prst="rect">
            <a:avLst/>
          </a:prstGeom>
          <a:noFill/>
        </p:spPr>
      </p:pic>
      <p:sp>
        <p:nvSpPr>
          <p:cNvPr id="5128" name="Rectangle 8"/>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130" name="Rectangle 10"/>
          <p:cNvSpPr>
            <a:spLocks noChangeArrowheads="1"/>
          </p:cNvSpPr>
          <p:nvPr/>
        </p:nvSpPr>
        <p:spPr bwMode="auto">
          <a:xfrm>
            <a:off x="4714876" y="4143380"/>
            <a:ext cx="28572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9" name="Picture 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072066" y="4143380"/>
            <a:ext cx="1314455" cy="625931"/>
          </a:xfrm>
          <a:prstGeom prst="rect">
            <a:avLst/>
          </a:prstGeom>
          <a:noFill/>
        </p:spPr>
      </p:pic>
      <p:sp>
        <p:nvSpPr>
          <p:cNvPr id="5131" name="Rectangle 11"/>
          <p:cNvSpPr>
            <a:spLocks noChangeArrowheads="1"/>
          </p:cNvSpPr>
          <p:nvPr/>
        </p:nvSpPr>
        <p:spPr bwMode="auto">
          <a:xfrm>
            <a:off x="6643702" y="4143380"/>
            <a:ext cx="2000264"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329.7 (kg/cm</a:t>
            </a:r>
            <a:r>
              <a:rPr kumimoji="0" lang="en-US" sz="1600" b="1"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2 </a:t>
            </a:r>
            <a:r>
              <a:rPr kumimoji="0" lang="en-US"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
        <p:nvSpPr>
          <p:cNvPr id="16" name="مستطيل 15"/>
          <p:cNvSpPr/>
          <p:nvPr/>
        </p:nvSpPr>
        <p:spPr>
          <a:xfrm>
            <a:off x="6944999" y="4786322"/>
            <a:ext cx="1342034" cy="369332"/>
          </a:xfrm>
          <a:prstGeom prst="rect">
            <a:avLst/>
          </a:prstGeom>
        </p:spPr>
        <p:txBody>
          <a:bodyPr wrap="none">
            <a:spAutoFit/>
          </a:bodyPr>
          <a:lstStyle/>
          <a:p>
            <a:r>
              <a:rPr lang="en-US" dirty="0" smtClean="0"/>
              <a:t>= 323.45KN</a:t>
            </a: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857224" y="214290"/>
            <a:ext cx="435771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Compressive strength after 28 days (</a:t>
            </a:r>
            <a:r>
              <a:rPr kumimoji="0" lang="en-US" sz="16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Mpa</a:t>
            </a: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505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85853" y="1071546"/>
            <a:ext cx="3071834" cy="642942"/>
          </a:xfrm>
          <a:prstGeom prst="rect">
            <a:avLst/>
          </a:prstGeom>
          <a:noFill/>
        </p:spPr>
      </p:pic>
      <p:sp>
        <p:nvSpPr>
          <p:cNvPr id="45059" name="Rectangle 3"/>
          <p:cNvSpPr>
            <a:spLocks noChangeArrowheads="1"/>
          </p:cNvSpPr>
          <p:nvPr/>
        </p:nvSpPr>
        <p:spPr bwMode="auto">
          <a:xfrm>
            <a:off x="0" y="314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5060"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929190" y="1071546"/>
            <a:ext cx="1435904" cy="642942"/>
          </a:xfrm>
          <a:prstGeom prst="rect">
            <a:avLst/>
          </a:prstGeom>
          <a:noFill/>
        </p:spPr>
      </p:pic>
      <p:sp>
        <p:nvSpPr>
          <p:cNvPr id="45062" name="Rectangle 6"/>
          <p:cNvSpPr>
            <a:spLocks noChangeArrowheads="1"/>
          </p:cNvSpPr>
          <p:nvPr/>
        </p:nvSpPr>
        <p:spPr bwMode="auto">
          <a:xfrm>
            <a:off x="6500826" y="1142984"/>
            <a:ext cx="185738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32.345 (M Pa)</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
        <p:nvSpPr>
          <p:cNvPr id="10" name="مستطيل 9"/>
          <p:cNvSpPr/>
          <p:nvPr/>
        </p:nvSpPr>
        <p:spPr>
          <a:xfrm>
            <a:off x="4500562" y="1142984"/>
            <a:ext cx="319318" cy="369332"/>
          </a:xfrm>
          <a:prstGeom prst="rect">
            <a:avLst/>
          </a:prstGeom>
        </p:spPr>
        <p:txBody>
          <a:bodyPr wrap="none">
            <a:spAutoFit/>
          </a:bodyPr>
          <a:lstStyle/>
          <a:p>
            <a:r>
              <a:rPr lang="en-US" dirty="0" smtClean="0">
                <a:solidFill>
                  <a:srgbClr val="000000"/>
                </a:solidFill>
                <a:latin typeface="Arial" pitchFamily="34" charset="0"/>
                <a:ea typeface="Times New Roman" pitchFamily="18" charset="0"/>
                <a:cs typeface="Arial" pitchFamily="34" charset="0"/>
              </a:rPr>
              <a:t>=</a:t>
            </a:r>
            <a:endParaRPr lang="ar-SA" dirty="0"/>
          </a:p>
        </p:txBody>
      </p:sp>
      <p:sp>
        <p:nvSpPr>
          <p:cNvPr id="45064" name="Rectangle 8"/>
          <p:cNvSpPr>
            <a:spLocks noChangeArrowheads="1"/>
          </p:cNvSpPr>
          <p:nvPr/>
        </p:nvSpPr>
        <p:spPr bwMode="auto">
          <a:xfrm>
            <a:off x="1142976" y="2500306"/>
            <a:ext cx="314324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Tensile strength (after 28days)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5065" name="Rectangle 9"/>
          <p:cNvSpPr>
            <a:spLocks noChangeArrowheads="1"/>
          </p:cNvSpPr>
          <p:nvPr/>
        </p:nvSpPr>
        <p:spPr bwMode="auto">
          <a:xfrm>
            <a:off x="0" y="314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067" name="Rectangle 11"/>
          <p:cNvSpPr>
            <a:spLocks noChangeArrowheads="1"/>
          </p:cNvSpPr>
          <p:nvPr/>
        </p:nvSpPr>
        <p:spPr bwMode="auto">
          <a:xfrm>
            <a:off x="4429124" y="2500306"/>
            <a:ext cx="71434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10%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5066"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14942" y="2500306"/>
            <a:ext cx="250033" cy="500066"/>
          </a:xfrm>
          <a:prstGeom prst="rect">
            <a:avLst/>
          </a:prstGeom>
          <a:noFill/>
        </p:spPr>
      </p:pic>
      <p:sp>
        <p:nvSpPr>
          <p:cNvPr id="45068" name="Rectangle 12"/>
          <p:cNvSpPr>
            <a:spLocks noChangeArrowheads="1"/>
          </p:cNvSpPr>
          <p:nvPr/>
        </p:nvSpPr>
        <p:spPr bwMode="auto">
          <a:xfrm>
            <a:off x="5357818" y="2500306"/>
            <a:ext cx="292892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compressive strength (</a:t>
            </a:r>
            <a:r>
              <a:rPr kumimoji="0" lang="en-US" sz="16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MPa</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
        <p:nvSpPr>
          <p:cNvPr id="45074" name="Rectangle 18"/>
          <p:cNvSpPr>
            <a:spLocks noChangeArrowheads="1"/>
          </p:cNvSpPr>
          <p:nvPr/>
        </p:nvSpPr>
        <p:spPr bwMode="auto">
          <a:xfrm>
            <a:off x="5072066" y="3214687"/>
            <a:ext cx="185738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32.34 = 3.23 M Pa</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مستطيل 23"/>
          <p:cNvSpPr/>
          <p:nvPr/>
        </p:nvSpPr>
        <p:spPr>
          <a:xfrm>
            <a:off x="4214810" y="3214686"/>
            <a:ext cx="646331" cy="369332"/>
          </a:xfrm>
          <a:prstGeom prst="rect">
            <a:avLst/>
          </a:prstGeom>
        </p:spPr>
        <p:txBody>
          <a:bodyPr wrap="none">
            <a:spAutoFit/>
          </a:bodyPr>
          <a:lstStyle/>
          <a:p>
            <a:r>
              <a:rPr lang="en-US" dirty="0" smtClean="0">
                <a:solidFill>
                  <a:srgbClr val="000000"/>
                </a:solidFill>
                <a:latin typeface="Arial" pitchFamily="34" charset="0"/>
                <a:ea typeface="Times New Roman" pitchFamily="18" charset="0"/>
                <a:cs typeface="Arial" pitchFamily="34" charset="0"/>
              </a:rPr>
              <a:t>10%</a:t>
            </a:r>
            <a:endParaRPr lang="ar-SA" dirty="0"/>
          </a:p>
        </p:txBody>
      </p:sp>
      <p:pic>
        <p:nvPicPr>
          <p:cNvPr id="25"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857752" y="3214686"/>
            <a:ext cx="178595" cy="357190"/>
          </a:xfrm>
          <a:prstGeom prst="rect">
            <a:avLst/>
          </a:prstGeom>
          <a:noFill/>
        </p:spPr>
      </p:pic>
      <p:sp>
        <p:nvSpPr>
          <p:cNvPr id="26" name="مستطيل 25"/>
          <p:cNvSpPr/>
          <p:nvPr/>
        </p:nvSpPr>
        <p:spPr>
          <a:xfrm>
            <a:off x="4000496" y="3214686"/>
            <a:ext cx="319318" cy="369332"/>
          </a:xfrm>
          <a:prstGeom prst="rect">
            <a:avLst/>
          </a:prstGeom>
        </p:spPr>
        <p:txBody>
          <a:bodyPr wrap="none">
            <a:spAutoFit/>
          </a:bodyPr>
          <a:lstStyle/>
          <a:p>
            <a:r>
              <a:rPr lang="en-US" dirty="0" smtClean="0">
                <a:solidFill>
                  <a:srgbClr val="000000"/>
                </a:solidFill>
                <a:latin typeface="Arial" pitchFamily="34" charset="0"/>
                <a:ea typeface="Times New Roman" pitchFamily="18" charset="0"/>
                <a:cs typeface="Arial" pitchFamily="34" charset="0"/>
              </a:rPr>
              <a:t>=</a:t>
            </a:r>
            <a:endParaRPr lang="ar-SA" dirty="0"/>
          </a:p>
        </p:txBody>
      </p:sp>
      <p:sp>
        <p:nvSpPr>
          <p:cNvPr id="45076" name="Rectangle 20"/>
          <p:cNvSpPr>
            <a:spLocks noChangeArrowheads="1"/>
          </p:cNvSpPr>
          <p:nvPr/>
        </p:nvSpPr>
        <p:spPr bwMode="auto">
          <a:xfrm>
            <a:off x="1285852" y="4214818"/>
            <a:ext cx="178591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Absorption rate =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5075" name="Picture 1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143240" y="4143380"/>
            <a:ext cx="1359626" cy="755002"/>
          </a:xfrm>
          <a:prstGeom prst="rect">
            <a:avLst/>
          </a:prstGeom>
          <a:noFill/>
        </p:spPr>
      </p:pic>
      <p:sp>
        <p:nvSpPr>
          <p:cNvPr id="45077" name="Rectangle 21"/>
          <p:cNvSpPr>
            <a:spLocks noChangeArrowheads="1"/>
          </p:cNvSpPr>
          <p:nvPr/>
        </p:nvSpPr>
        <p:spPr bwMode="auto">
          <a:xfrm>
            <a:off x="4500562" y="4286256"/>
            <a:ext cx="85725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ar-SA" sz="1600" dirty="0" smtClean="0">
                <a:latin typeface="Arial" pitchFamily="34" charset="0"/>
                <a:ea typeface="Times New Roman" pitchFamily="18" charset="0"/>
                <a:cs typeface="Arial" pitchFamily="34" charset="0"/>
              </a:rPr>
              <a:t>%</a:t>
            </a:r>
            <a:r>
              <a:rPr lang="en-US" sz="1600" dirty="0" smtClean="0">
                <a:latin typeface="Arial" pitchFamily="34" charset="0"/>
                <a:ea typeface="Times New Roman" pitchFamily="18" charset="0"/>
                <a:cs typeface="Arial" pitchFamily="34" charset="0"/>
              </a:rPr>
              <a:t>100</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مستطيل 29"/>
          <p:cNvSpPr/>
          <p:nvPr/>
        </p:nvSpPr>
        <p:spPr>
          <a:xfrm>
            <a:off x="2786050" y="5072074"/>
            <a:ext cx="319318" cy="369332"/>
          </a:xfrm>
          <a:prstGeom prst="rect">
            <a:avLst/>
          </a:prstGeom>
        </p:spPr>
        <p:txBody>
          <a:bodyPr wrap="none">
            <a:spAutoFit/>
          </a:bodyPr>
          <a:lstStyle/>
          <a:p>
            <a:r>
              <a:rPr lang="en-US" dirty="0" smtClean="0">
                <a:solidFill>
                  <a:srgbClr val="000000"/>
                </a:solidFill>
                <a:latin typeface="Arial" pitchFamily="34" charset="0"/>
                <a:ea typeface="Times New Roman" pitchFamily="18" charset="0"/>
                <a:cs typeface="Arial" pitchFamily="34" charset="0"/>
              </a:rPr>
              <a:t>=</a:t>
            </a:r>
            <a:endParaRPr lang="ar-SA" dirty="0"/>
          </a:p>
        </p:txBody>
      </p:sp>
      <p:sp>
        <p:nvSpPr>
          <p:cNvPr id="45080" name="Rectangle 24"/>
          <p:cNvSpPr>
            <a:spLocks noChangeArrowheads="1"/>
          </p:cNvSpPr>
          <p:nvPr/>
        </p:nvSpPr>
        <p:spPr bwMode="auto">
          <a:xfrm>
            <a:off x="5000628" y="5072074"/>
            <a:ext cx="185738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100 % = 6.99%.</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193"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286116" y="4929198"/>
            <a:ext cx="1899061" cy="785818"/>
          </a:xfrm>
          <a:prstGeom prst="rect">
            <a:avLst/>
          </a:prstGeom>
          <a:noFill/>
        </p:spPr>
      </p:pic>
      <p:sp>
        <p:nvSpPr>
          <p:cNvPr id="8195"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1412776"/>
            <a:ext cx="5832648" cy="369332"/>
          </a:xfrm>
          <a:prstGeom prst="rect">
            <a:avLst/>
          </a:prstGeom>
          <a:noFill/>
        </p:spPr>
        <p:txBody>
          <a:bodyPr wrap="square" rtlCol="1">
            <a:spAutoFit/>
          </a:bodyPr>
          <a:lstStyle/>
          <a:p>
            <a:pPr algn="ctr"/>
            <a:endParaRPr lang="ar-JO" dirty="0"/>
          </a:p>
        </p:txBody>
      </p:sp>
      <p:sp>
        <p:nvSpPr>
          <p:cNvPr id="4" name="مستطيل 3"/>
          <p:cNvSpPr/>
          <p:nvPr/>
        </p:nvSpPr>
        <p:spPr>
          <a:xfrm>
            <a:off x="1071538" y="214290"/>
            <a:ext cx="4477508" cy="584775"/>
          </a:xfrm>
          <a:prstGeom prst="rect">
            <a:avLst/>
          </a:prstGeom>
        </p:spPr>
        <p:txBody>
          <a:bodyPr wrap="none">
            <a:spAutoFit/>
          </a:bodyPr>
          <a:lstStyle/>
          <a:p>
            <a:pPr marL="320040" lvl="0" indent="-320040" algn="l" rtl="0">
              <a:spcBef>
                <a:spcPts val="700"/>
              </a:spcBef>
              <a:buClr>
                <a:srgbClr val="DD8047"/>
              </a:buClr>
              <a:buSzPct val="60000"/>
            </a:pPr>
            <a:r>
              <a:rPr lang="en-US" sz="3200" b="1" u="sng" dirty="0" smtClean="0">
                <a:effectLst>
                  <a:outerShdw blurRad="38100" dist="38100" dir="2700000" algn="tl">
                    <a:srgbClr val="000000">
                      <a:alpha val="43137"/>
                    </a:srgbClr>
                  </a:outerShdw>
                </a:effectLst>
                <a:latin typeface="+mj-lt"/>
              </a:rPr>
              <a:t>Results and Discussion</a:t>
            </a:r>
          </a:p>
        </p:txBody>
      </p:sp>
      <p:sp>
        <p:nvSpPr>
          <p:cNvPr id="10" name="عنصر نائب للمحتوى 9"/>
          <p:cNvSpPr>
            <a:spLocks noGrp="1"/>
          </p:cNvSpPr>
          <p:nvPr>
            <p:ph idx="1"/>
          </p:nvPr>
        </p:nvSpPr>
        <p:spPr>
          <a:xfrm>
            <a:off x="1142976" y="1357298"/>
            <a:ext cx="7498080" cy="4800600"/>
          </a:xfrm>
        </p:spPr>
        <p:txBody>
          <a:bodyPr>
            <a:normAutofit/>
          </a:bodyPr>
          <a:lstStyle/>
          <a:p>
            <a:pPr algn="l" rtl="0">
              <a:buNone/>
            </a:pPr>
            <a:r>
              <a:rPr lang="en-US" sz="1800" dirty="0" smtClean="0"/>
              <a:t>The Palestinian standards states that the compression strength of concrete mixes (1:2:2)(cement : sand: aggregate ) should be between 250-350(kg/cm2).The compressive strength were 330 (kg/cm2) for a sample prepared as a reference sample (fresh). </a:t>
            </a:r>
          </a:p>
          <a:p>
            <a:pPr algn="l" rtl="0">
              <a:buNone/>
            </a:pPr>
            <a:endParaRPr lang="ar-SA" sz="1800" b="1" dirty="0"/>
          </a:p>
        </p:txBody>
      </p:sp>
      <p:sp>
        <p:nvSpPr>
          <p:cNvPr id="4105" name="Rectangle 9"/>
          <p:cNvSpPr>
            <a:spLocks noChangeArrowheads="1"/>
          </p:cNvSpPr>
          <p:nvPr/>
        </p:nvSpPr>
        <p:spPr bwMode="auto">
          <a:xfrm>
            <a:off x="0" y="771525"/>
            <a:ext cx="338554"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8" name="Picture 2" descr="https://img0.etsystatic.com/022/0/5845973/il_fullxfull.503330522_piux.jpg">
            <a:hlinkClick r:id="rId2"/>
          </p:cNvPr>
          <p:cNvPicPr>
            <a:picLocks noChangeAspect="1" noChangeArrowheads="1"/>
          </p:cNvPicPr>
          <p:nvPr/>
        </p:nvPicPr>
        <p:blipFill>
          <a:blip r:embed="rId3" cstate="print"/>
          <a:srcRect/>
          <a:stretch>
            <a:fillRect/>
          </a:stretch>
        </p:blipFill>
        <p:spPr bwMode="auto">
          <a:xfrm>
            <a:off x="2214546" y="2786058"/>
            <a:ext cx="5286412" cy="3524275"/>
          </a:xfrm>
          <a:prstGeom prst="rect">
            <a:avLst/>
          </a:prstGeom>
          <a:noFill/>
        </p:spPr>
      </p:pic>
    </p:spTree>
    <p:extLst>
      <p:ext uri="{BB962C8B-B14F-4D97-AF65-F5344CB8AC3E}">
        <p14:creationId xmlns:p14="http://schemas.microsoft.com/office/powerpoint/2010/main" xmlns="" val="978753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428604"/>
            <a:ext cx="7498080" cy="5786478"/>
          </a:xfrm>
        </p:spPr>
        <p:txBody>
          <a:bodyPr>
            <a:normAutofit/>
          </a:bodyPr>
          <a:lstStyle/>
          <a:p>
            <a:pPr algn="l">
              <a:buNone/>
            </a:pPr>
            <a:r>
              <a:rPr lang="en-US" sz="2400" dirty="0" smtClean="0"/>
              <a:t>                      </a:t>
            </a:r>
            <a:endParaRPr lang="ar-SA" sz="2400" dirty="0"/>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86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8680" name="Rectangle 8"/>
          <p:cNvSpPr>
            <a:spLocks noChangeArrowheads="1"/>
          </p:cNvSpPr>
          <p:nvPr/>
        </p:nvSpPr>
        <p:spPr bwMode="auto">
          <a:xfrm>
            <a:off x="0" y="285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6" name="مخطط 5"/>
          <p:cNvGraphicFramePr/>
          <p:nvPr/>
        </p:nvGraphicFramePr>
        <p:xfrm>
          <a:off x="928662" y="1571612"/>
          <a:ext cx="4286280" cy="44291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مخطط 6"/>
          <p:cNvGraphicFramePr/>
          <p:nvPr/>
        </p:nvGraphicFramePr>
        <p:xfrm>
          <a:off x="5072066" y="1643050"/>
          <a:ext cx="3929090" cy="4143404"/>
        </p:xfrm>
        <a:graphic>
          <a:graphicData uri="http://schemas.openxmlformats.org/drawingml/2006/chart">
            <c:chart xmlns:c="http://schemas.openxmlformats.org/drawingml/2006/chart" xmlns:r="http://schemas.openxmlformats.org/officeDocument/2006/relationships" r:id="rId3"/>
          </a:graphicData>
        </a:graphic>
      </p:graphicFrame>
      <p:sp>
        <p:nvSpPr>
          <p:cNvPr id="8" name="مستطيل 7"/>
          <p:cNvSpPr/>
          <p:nvPr/>
        </p:nvSpPr>
        <p:spPr>
          <a:xfrm>
            <a:off x="1000100" y="500042"/>
            <a:ext cx="7929618" cy="646331"/>
          </a:xfrm>
          <a:prstGeom prst="rect">
            <a:avLst/>
          </a:prstGeom>
        </p:spPr>
        <p:txBody>
          <a:bodyPr wrap="square">
            <a:spAutoFit/>
          </a:bodyPr>
          <a:lstStyle/>
          <a:p>
            <a:pPr algn="l"/>
            <a:r>
              <a:rPr lang="en-US" b="1" dirty="0" smtClean="0"/>
              <a:t>Figure  (a , b) shows the relationship between compressive strength and </a:t>
            </a:r>
            <a:r>
              <a:rPr lang="ar-SA" b="1" dirty="0" smtClean="0"/>
              <a:t>.</a:t>
            </a:r>
            <a:r>
              <a:rPr lang="en-US" b="1" dirty="0" smtClean="0"/>
              <a:t>percentage of coarse granules PET in mixture </a:t>
            </a:r>
            <a:endParaRPr lang="ar-SA"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142976" y="428604"/>
            <a:ext cx="735811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latin typeface="Times New Roman" pitchFamily="18" charset="0"/>
                <a:ea typeface="Times New Roman" pitchFamily="18" charset="0"/>
                <a:cs typeface="Times New Roman" pitchFamily="18" charset="0"/>
              </a:rPr>
              <a:t>Figure  (a, b) shows the relationship between compressive strength and the percentage of fine granules PET in the mixture. </a:t>
            </a:r>
            <a:endParaRPr kumimoji="0" lang="en-US" b="1" i="0" u="none" strike="noStrike" cap="none" normalizeH="0" baseline="0" dirty="0" smtClean="0">
              <a:ln>
                <a:noFill/>
              </a:ln>
              <a:solidFill>
                <a:schemeClr val="tx1"/>
              </a:solidFill>
              <a:latin typeface="Arial" pitchFamily="34" charset="0"/>
              <a:cs typeface="Arial" pitchFamily="34" charset="0"/>
            </a:endParaRPr>
          </a:p>
        </p:txBody>
      </p:sp>
      <p:graphicFrame>
        <p:nvGraphicFramePr>
          <p:cNvPr id="5" name="مخطط 4"/>
          <p:cNvGraphicFramePr/>
          <p:nvPr/>
        </p:nvGraphicFramePr>
        <p:xfrm>
          <a:off x="928662" y="1785926"/>
          <a:ext cx="4143404" cy="4000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مخطط 5"/>
          <p:cNvGraphicFramePr/>
          <p:nvPr/>
        </p:nvGraphicFramePr>
        <p:xfrm>
          <a:off x="5214942" y="1785926"/>
          <a:ext cx="3929058" cy="400052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1142976" y="285728"/>
            <a:ext cx="700092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latin typeface="Times New Roman" pitchFamily="18" charset="0"/>
                <a:ea typeface="Times New Roman" pitchFamily="18" charset="0"/>
                <a:cs typeface="Times New Roman" pitchFamily="18" charset="0"/>
              </a:rPr>
              <a:t>The following figure shows the relationship between compressive strength and the percentage of powder PET in the mixture. </a:t>
            </a:r>
            <a:endParaRPr kumimoji="0" lang="en-US" b="1" i="0" u="none" strike="noStrike" cap="none" normalizeH="0" baseline="0" dirty="0" smtClean="0">
              <a:ln>
                <a:noFill/>
              </a:ln>
              <a:solidFill>
                <a:schemeClr val="tx1"/>
              </a:solidFill>
              <a:latin typeface="Arial" pitchFamily="34" charset="0"/>
              <a:cs typeface="Arial" pitchFamily="34" charset="0"/>
            </a:endParaRPr>
          </a:p>
        </p:txBody>
      </p:sp>
      <p:graphicFrame>
        <p:nvGraphicFramePr>
          <p:cNvPr id="5" name="مخطط 4"/>
          <p:cNvGraphicFramePr/>
          <p:nvPr/>
        </p:nvGraphicFramePr>
        <p:xfrm>
          <a:off x="1571604" y="1643050"/>
          <a:ext cx="6072230" cy="400052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1071538" y="428604"/>
            <a:ext cx="757242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latin typeface="Times New Roman" pitchFamily="18" charset="0"/>
                <a:ea typeface="Times New Roman" pitchFamily="18" charset="0"/>
                <a:cs typeface="Times New Roman" pitchFamily="18" charset="0"/>
              </a:rPr>
              <a:t>Figure (a, b) shows the relationship between compressive strength and the percentages of PET flakes in the mixture.</a:t>
            </a:r>
            <a:endParaRPr kumimoji="0" lang="en-US" b="1" i="0" u="none" strike="noStrike" cap="none" normalizeH="0" baseline="0" dirty="0" smtClean="0">
              <a:ln>
                <a:noFill/>
              </a:ln>
              <a:solidFill>
                <a:schemeClr val="tx1"/>
              </a:solidFill>
              <a:latin typeface="Arial" pitchFamily="34" charset="0"/>
              <a:cs typeface="Arial" pitchFamily="34" charset="0"/>
            </a:endParaRPr>
          </a:p>
        </p:txBody>
      </p:sp>
      <p:graphicFrame>
        <p:nvGraphicFramePr>
          <p:cNvPr id="5" name="مخطط 4"/>
          <p:cNvGraphicFramePr/>
          <p:nvPr/>
        </p:nvGraphicFramePr>
        <p:xfrm>
          <a:off x="857224" y="1857364"/>
          <a:ext cx="4214842" cy="41434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مخطط 5"/>
          <p:cNvGraphicFramePr/>
          <p:nvPr/>
        </p:nvGraphicFramePr>
        <p:xfrm>
          <a:off x="4929190" y="1857364"/>
          <a:ext cx="4071966" cy="407196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1142976" y="357166"/>
            <a:ext cx="707236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latin typeface="Times New Roman" pitchFamily="18" charset="0"/>
                <a:ea typeface="Times New Roman" pitchFamily="18" charset="0"/>
                <a:cs typeface="Times New Roman" pitchFamily="18" charset="0"/>
              </a:rPr>
              <a:t>Figure 8 (a, b) shows the relationship between compressive strength and percentage of Styrofoam in the mixture. </a:t>
            </a:r>
            <a:endParaRPr kumimoji="0" lang="en-US" sz="1600" b="1" i="0" u="none" strike="noStrike" cap="none" normalizeH="0" baseline="0" dirty="0" smtClean="0">
              <a:ln>
                <a:noFill/>
              </a:ln>
              <a:solidFill>
                <a:schemeClr val="tx1"/>
              </a:solidFill>
              <a:latin typeface="Arial" pitchFamily="34" charset="0"/>
              <a:cs typeface="Arial" pitchFamily="34" charset="0"/>
            </a:endParaRPr>
          </a:p>
        </p:txBody>
      </p:sp>
      <p:graphicFrame>
        <p:nvGraphicFramePr>
          <p:cNvPr id="5" name="مخطط 4"/>
          <p:cNvGraphicFramePr/>
          <p:nvPr/>
        </p:nvGraphicFramePr>
        <p:xfrm>
          <a:off x="1000100" y="1428736"/>
          <a:ext cx="4000528" cy="44291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مخطط 5"/>
          <p:cNvGraphicFramePr/>
          <p:nvPr/>
        </p:nvGraphicFramePr>
        <p:xfrm>
          <a:off x="5000628" y="1428736"/>
          <a:ext cx="3857652" cy="442915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مخطط 3"/>
          <p:cNvGraphicFramePr/>
          <p:nvPr/>
        </p:nvGraphicFramePr>
        <p:xfrm>
          <a:off x="1357258" y="642918"/>
          <a:ext cx="7786742" cy="5929353"/>
        </p:xfrm>
        <a:graphic>
          <a:graphicData uri="http://schemas.openxmlformats.org/drawingml/2006/chart">
            <c:chart xmlns:c="http://schemas.openxmlformats.org/drawingml/2006/chart" xmlns:r="http://schemas.openxmlformats.org/officeDocument/2006/relationships" r:id="rId2"/>
          </a:graphicData>
        </a:graphic>
      </p:graphicFrame>
      <p:sp>
        <p:nvSpPr>
          <p:cNvPr id="5" name="مستطيل 4"/>
          <p:cNvSpPr/>
          <p:nvPr/>
        </p:nvSpPr>
        <p:spPr>
          <a:xfrm>
            <a:off x="1071538" y="214290"/>
            <a:ext cx="7643866" cy="646331"/>
          </a:xfrm>
          <a:prstGeom prst="rect">
            <a:avLst/>
          </a:prstGeom>
        </p:spPr>
        <p:txBody>
          <a:bodyPr wrap="square">
            <a:spAutoFit/>
          </a:bodyPr>
          <a:lstStyle/>
          <a:p>
            <a:pPr algn="l" rtl="0"/>
            <a:r>
              <a:rPr lang="en-US" b="1" dirty="0" smtClean="0">
                <a:ea typeface="Times New Roman" pitchFamily="18" charset="0"/>
                <a:cs typeface="Times New Roman" pitchFamily="18" charset="0"/>
              </a:rPr>
              <a:t>The following figure shows </a:t>
            </a:r>
            <a:r>
              <a:rPr lang="en-US" b="1" dirty="0" smtClean="0"/>
              <a:t>the compressive strength when using plasticizer in the concrete</a:t>
            </a:r>
            <a:endParaRPr lang="ar-SA"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3621" y="1268760"/>
            <a:ext cx="2808312" cy="523220"/>
          </a:xfrm>
          <a:prstGeom prst="rect">
            <a:avLst/>
          </a:prstGeom>
          <a:noFill/>
        </p:spPr>
        <p:txBody>
          <a:bodyPr wrap="square" rtlCol="1">
            <a:spAutoFit/>
          </a:bodyPr>
          <a:lstStyle/>
          <a:p>
            <a:pPr algn="ctr"/>
            <a:r>
              <a:rPr lang="en-US" sz="2800" b="1" u="sng" dirty="0" smtClean="0">
                <a:cs typeface="+mj-cs"/>
              </a:rPr>
              <a:t> </a:t>
            </a:r>
            <a:endParaRPr lang="ar-JO" sz="2800" b="1" u="sng" dirty="0">
              <a:cs typeface="+mj-cs"/>
            </a:endParaRPr>
          </a:p>
        </p:txBody>
      </p:sp>
      <p:sp>
        <p:nvSpPr>
          <p:cNvPr id="6" name="Title 1"/>
          <p:cNvSpPr>
            <a:spLocks noGrp="1"/>
          </p:cNvSpPr>
          <p:nvPr>
            <p:ph type="title"/>
          </p:nvPr>
        </p:nvSpPr>
        <p:spPr>
          <a:xfrm>
            <a:off x="1161412" y="188640"/>
            <a:ext cx="6400800" cy="685800"/>
          </a:xfrm>
        </p:spPr>
        <p:txBody>
          <a:bodyPr>
            <a:normAutofit fontScale="90000"/>
          </a:bodyPr>
          <a:lstStyle/>
          <a:p>
            <a:pPr lvl="0"/>
            <a:r>
              <a:rPr lang="en-US" u="sng" dirty="0" smtClean="0"/>
              <a:t>Problem</a:t>
            </a:r>
            <a:endParaRPr lang="ar-JO" u="sng" dirty="0"/>
          </a:p>
        </p:txBody>
      </p:sp>
      <p:sp>
        <p:nvSpPr>
          <p:cNvPr id="2" name="TextBox 1"/>
          <p:cNvSpPr txBox="1"/>
          <p:nvPr/>
        </p:nvSpPr>
        <p:spPr>
          <a:xfrm>
            <a:off x="1403648" y="1268760"/>
            <a:ext cx="6866972" cy="4247317"/>
          </a:xfrm>
          <a:prstGeom prst="rect">
            <a:avLst/>
          </a:prstGeom>
          <a:noFill/>
        </p:spPr>
        <p:txBody>
          <a:bodyPr wrap="square" rtlCol="1">
            <a:spAutoFit/>
          </a:bodyPr>
          <a:lstStyle/>
          <a:p>
            <a:pPr algn="l" rtl="0">
              <a:lnSpc>
                <a:spcPct val="150000"/>
              </a:lnSpc>
              <a:buFont typeface="Wingdings" pitchFamily="2" charset="2"/>
              <a:buChar char="v"/>
            </a:pPr>
            <a:r>
              <a:rPr lang="en-US" sz="2000" dirty="0" smtClean="0">
                <a:cs typeface="Times New Roman" pitchFamily="18" charset="0"/>
              </a:rPr>
              <a:t>A </a:t>
            </a:r>
            <a:r>
              <a:rPr lang="en-US" sz="2000" dirty="0">
                <a:cs typeface="Times New Roman" pitchFamily="18" charset="0"/>
              </a:rPr>
              <a:t>substantial growth in the consumption of plastic is observed all over the world in recent years.</a:t>
            </a:r>
          </a:p>
          <a:p>
            <a:pPr algn="l" rtl="0">
              <a:lnSpc>
                <a:spcPct val="150000"/>
              </a:lnSpc>
              <a:buFont typeface="Wingdings" pitchFamily="2" charset="2"/>
              <a:buChar char="v"/>
            </a:pPr>
            <a:r>
              <a:rPr lang="en-US" sz="2000" dirty="0" smtClean="0">
                <a:cs typeface="Times New Roman" pitchFamily="18" charset="0"/>
              </a:rPr>
              <a:t>These </a:t>
            </a:r>
            <a:r>
              <a:rPr lang="en-US" sz="2000" dirty="0">
                <a:cs typeface="Times New Roman" pitchFamily="18" charset="0"/>
              </a:rPr>
              <a:t>wastes cause many of environmental and  economical problems also cause negative effects on human and animal health.  </a:t>
            </a:r>
          </a:p>
          <a:p>
            <a:pPr algn="l" rtl="0">
              <a:lnSpc>
                <a:spcPct val="150000"/>
              </a:lnSpc>
              <a:buFont typeface="Wingdings" pitchFamily="2" charset="2"/>
              <a:buChar char="v"/>
            </a:pPr>
            <a:r>
              <a:rPr lang="en-US" sz="2000" dirty="0" smtClean="0">
                <a:solidFill>
                  <a:srgbClr val="000000"/>
                </a:solidFill>
              </a:rPr>
              <a:t>several </a:t>
            </a:r>
            <a:r>
              <a:rPr lang="en-US" sz="2000" dirty="0">
                <a:solidFill>
                  <a:srgbClr val="000000"/>
                </a:solidFill>
              </a:rPr>
              <a:t>ways were found for disposing of this waste of plastic.</a:t>
            </a:r>
          </a:p>
          <a:p>
            <a:pPr algn="l" rtl="0">
              <a:lnSpc>
                <a:spcPct val="150000"/>
              </a:lnSpc>
              <a:buFont typeface="Wingdings" pitchFamily="2" charset="2"/>
              <a:buChar char="v"/>
            </a:pPr>
            <a:r>
              <a:rPr lang="en-US" sz="2000" dirty="0" smtClean="0">
                <a:solidFill>
                  <a:srgbClr val="000000"/>
                </a:solidFill>
              </a:rPr>
              <a:t>Burning </a:t>
            </a:r>
            <a:r>
              <a:rPr lang="en-US" sz="2000" dirty="0">
                <a:solidFill>
                  <a:srgbClr val="000000"/>
                </a:solidFill>
              </a:rPr>
              <a:t>of plastics is one of the methods</a:t>
            </a:r>
          </a:p>
          <a:p>
            <a:pPr algn="l">
              <a:lnSpc>
                <a:spcPct val="150000"/>
              </a:lnSpc>
            </a:pPr>
            <a:r>
              <a:rPr lang="en-US" sz="2000" dirty="0">
                <a:solidFill>
                  <a:srgbClr val="000000"/>
                </a:solidFill>
              </a:rPr>
              <a:t>that used, Plastic waste can also be used to</a:t>
            </a:r>
          </a:p>
          <a:p>
            <a:pPr algn="l">
              <a:lnSpc>
                <a:spcPct val="150000"/>
              </a:lnSpc>
            </a:pPr>
            <a:r>
              <a:rPr lang="en-US" sz="2000" dirty="0">
                <a:solidFill>
                  <a:srgbClr val="000000"/>
                </a:solidFill>
              </a:rPr>
              <a:t>Produce new plastic based products after </a:t>
            </a:r>
          </a:p>
          <a:p>
            <a:pPr algn="l">
              <a:lnSpc>
                <a:spcPct val="150000"/>
              </a:lnSpc>
            </a:pPr>
            <a:r>
              <a:rPr lang="en-US" sz="2000" dirty="0">
                <a:solidFill>
                  <a:srgbClr val="000000"/>
                </a:solidFill>
              </a:rPr>
              <a:t>processing.</a:t>
            </a:r>
            <a:endParaRPr lang="ar-JO" sz="2000" dirty="0"/>
          </a:p>
        </p:txBody>
      </p:sp>
      <p:pic>
        <p:nvPicPr>
          <p:cNvPr id="5" name="Picture 4" descr="C:\Users\design-tec@hotmail.c\Downloads\تدوير-المخلفات.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35734" y="3789040"/>
            <a:ext cx="2968192" cy="27363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007888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1435100" y="1447800"/>
          <a:ext cx="7208866"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5" name="مستطيل 4"/>
          <p:cNvSpPr/>
          <p:nvPr/>
        </p:nvSpPr>
        <p:spPr>
          <a:xfrm>
            <a:off x="1000100" y="428604"/>
            <a:ext cx="8429684" cy="646331"/>
          </a:xfrm>
          <a:prstGeom prst="rect">
            <a:avLst/>
          </a:prstGeom>
        </p:spPr>
        <p:txBody>
          <a:bodyPr wrap="square">
            <a:spAutoFit/>
          </a:bodyPr>
          <a:lstStyle/>
          <a:p>
            <a:pPr algn="l" rtl="0"/>
            <a:r>
              <a:rPr lang="en-US" b="1" dirty="0" smtClean="0"/>
              <a:t>The following figure shows the relationship between density and the percentage of plastic in the mixture</a:t>
            </a:r>
            <a:endParaRPr lang="ar-SA"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1435100" y="1447800"/>
          <a:ext cx="749935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2049" name="Rectangle 1"/>
          <p:cNvSpPr>
            <a:spLocks noChangeArrowheads="1"/>
          </p:cNvSpPr>
          <p:nvPr/>
        </p:nvSpPr>
        <p:spPr bwMode="auto">
          <a:xfrm>
            <a:off x="1142976" y="142852"/>
            <a:ext cx="728664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following figure shows the relationship between absorption and the percentage of plastic in the mixture. </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85852" y="285728"/>
            <a:ext cx="2305439" cy="584775"/>
          </a:xfrm>
          <a:prstGeom prst="rect">
            <a:avLst/>
          </a:prstGeom>
        </p:spPr>
        <p:txBody>
          <a:bodyPr wrap="none">
            <a:spAutoFit/>
          </a:bodyPr>
          <a:lstStyle/>
          <a:p>
            <a:r>
              <a:rPr lang="en-US" sz="3200" b="1" u="sng" dirty="0" smtClean="0">
                <a:effectLst>
                  <a:outerShdw blurRad="38100" dist="38100" dir="2700000" algn="tl">
                    <a:srgbClr val="000000">
                      <a:alpha val="43137"/>
                    </a:srgbClr>
                  </a:outerShdw>
                </a:effectLst>
                <a:latin typeface="+mj-lt"/>
              </a:rPr>
              <a:t>Conclusion</a:t>
            </a:r>
            <a:endParaRPr lang="ar-SA" sz="3200" u="sng" dirty="0">
              <a:effectLst>
                <a:outerShdw blurRad="38100" dist="38100" dir="2700000" algn="tl">
                  <a:srgbClr val="000000">
                    <a:alpha val="43137"/>
                  </a:srgbClr>
                </a:outerShdw>
              </a:effectLst>
              <a:latin typeface="+mj-lt"/>
            </a:endParaRPr>
          </a:p>
        </p:txBody>
      </p:sp>
      <p:sp>
        <p:nvSpPr>
          <p:cNvPr id="5" name="عنصر نائب للمحتوى 4"/>
          <p:cNvSpPr>
            <a:spLocks noGrp="1"/>
          </p:cNvSpPr>
          <p:nvPr>
            <p:ph idx="1"/>
          </p:nvPr>
        </p:nvSpPr>
        <p:spPr>
          <a:xfrm>
            <a:off x="1142976" y="1071546"/>
            <a:ext cx="7790712" cy="5176854"/>
          </a:xfrm>
        </p:spPr>
        <p:txBody>
          <a:bodyPr>
            <a:normAutofit fontScale="92500"/>
          </a:bodyPr>
          <a:lstStyle/>
          <a:p>
            <a:pPr algn="l" rtl="0"/>
            <a:r>
              <a:rPr lang="en-US" sz="2400" dirty="0" smtClean="0"/>
              <a:t>The compressive strength for fresh concrete mixture was =330( Kg/cm</a:t>
            </a:r>
            <a:r>
              <a:rPr lang="en-US" sz="2400" baseline="30000" dirty="0" smtClean="0"/>
              <a:t>2 </a:t>
            </a:r>
            <a:r>
              <a:rPr lang="en-US" sz="2400" dirty="0" smtClean="0"/>
              <a:t>) and tensile strength of the sample = 3.32 M Pa</a:t>
            </a:r>
          </a:p>
          <a:p>
            <a:pPr algn="l" rtl="0">
              <a:buNone/>
            </a:pPr>
            <a:endParaRPr lang="en-US" sz="2400" dirty="0" smtClean="0"/>
          </a:p>
          <a:p>
            <a:pPr lvl="0" algn="l" rtl="0"/>
            <a:r>
              <a:rPr lang="en-US" sz="2400" dirty="0" smtClean="0"/>
              <a:t>Adding coarse PET improved the compressive strength. </a:t>
            </a:r>
          </a:p>
          <a:p>
            <a:pPr lvl="0" algn="l" rtl="0">
              <a:buNone/>
            </a:pPr>
            <a:endParaRPr lang="en-US" sz="2400" dirty="0" smtClean="0"/>
          </a:p>
          <a:p>
            <a:pPr algn="l" rtl="0"/>
            <a:r>
              <a:rPr lang="en-US" sz="2400" dirty="0" smtClean="0"/>
              <a:t>Adding fine PET instead of sand didn't affect on the compressive strength</a:t>
            </a:r>
          </a:p>
          <a:p>
            <a:pPr algn="l" rtl="0">
              <a:buNone/>
            </a:pPr>
            <a:endParaRPr lang="en-US" sz="2400" dirty="0" smtClean="0"/>
          </a:p>
          <a:p>
            <a:pPr lvl="0" algn="l" rtl="0"/>
            <a:r>
              <a:rPr lang="en-US" sz="2400" dirty="0" smtClean="0"/>
              <a:t>When using flakes the results were within the standards but less than the reference sample until using 15% of flakes instead of sand or aggregate.</a:t>
            </a:r>
          </a:p>
          <a:p>
            <a:pPr lvl="0" algn="l" rtl="0">
              <a:buNone/>
            </a:pPr>
            <a:endParaRPr lang="en-US" sz="2400" dirty="0" smtClean="0"/>
          </a:p>
          <a:p>
            <a:pPr lvl="0" algn="l" rtl="0"/>
            <a:r>
              <a:rPr lang="en-US" sz="2400" dirty="0" smtClean="0"/>
              <a:t>Adding Styrofoam affected badly on the compressive strength.</a:t>
            </a:r>
          </a:p>
          <a:p>
            <a:pPr algn="l" rtl="0"/>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065482" cy="868346"/>
          </a:xfrm>
        </p:spPr>
        <p:txBody>
          <a:bodyPr/>
          <a:lstStyle/>
          <a:p>
            <a:r>
              <a:rPr lang="en-US" sz="4400" b="1" u="sng" dirty="0" smtClean="0">
                <a:solidFill>
                  <a:schemeClr val="tx1"/>
                </a:solidFill>
                <a:effectLst/>
              </a:rPr>
              <a:t>Conclusion continue </a:t>
            </a:r>
            <a:endParaRPr lang="ar-SA" sz="4400" u="sng" dirty="0">
              <a:solidFill>
                <a:schemeClr val="tx1"/>
              </a:solidFill>
              <a:effectLst/>
            </a:endParaRPr>
          </a:p>
        </p:txBody>
      </p:sp>
      <p:sp>
        <p:nvSpPr>
          <p:cNvPr id="3" name="عنصر نائب للمحتوى 2"/>
          <p:cNvSpPr>
            <a:spLocks noGrp="1"/>
          </p:cNvSpPr>
          <p:nvPr>
            <p:ph idx="1"/>
          </p:nvPr>
        </p:nvSpPr>
        <p:spPr>
          <a:xfrm>
            <a:off x="1435608" y="1214422"/>
            <a:ext cx="7565548" cy="5033978"/>
          </a:xfrm>
        </p:spPr>
        <p:txBody>
          <a:bodyPr>
            <a:normAutofit/>
          </a:bodyPr>
          <a:lstStyle/>
          <a:p>
            <a:pPr algn="l" rtl="0"/>
            <a:endParaRPr lang="en-US" sz="2400" dirty="0" smtClean="0"/>
          </a:p>
          <a:p>
            <a:pPr algn="l" rtl="0"/>
            <a:r>
              <a:rPr lang="en-US" sz="2400" dirty="0" smtClean="0"/>
              <a:t>The samples which contain Styrofoam can be used for decoration purposes and as insulator for sound and heat</a:t>
            </a:r>
          </a:p>
          <a:p>
            <a:pPr algn="l" rtl="0">
              <a:buNone/>
            </a:pPr>
            <a:endParaRPr lang="en-US" sz="2400" dirty="0" smtClean="0"/>
          </a:p>
          <a:p>
            <a:pPr algn="l" rtl="0"/>
            <a:r>
              <a:rPr lang="en-US" sz="2400" dirty="0" smtClean="0"/>
              <a:t>Adding Plasticizer to the mixture improved the compressive strength about 8 to 10 %.</a:t>
            </a:r>
          </a:p>
          <a:p>
            <a:pPr algn="l" rtl="0"/>
            <a:endParaRPr lang="en-US" sz="2400" dirty="0" smtClean="0"/>
          </a:p>
          <a:p>
            <a:pPr lvl="0" algn="l" rtl="0"/>
            <a:r>
              <a:rPr lang="en-US" sz="2400" dirty="0" smtClean="0"/>
              <a:t>Most samples had true or shear slump.</a:t>
            </a:r>
          </a:p>
          <a:p>
            <a:pPr algn="l" rtl="0">
              <a:buNone/>
            </a:pPr>
            <a:endParaRPr lang="ar-SA"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000100" y="0"/>
            <a:ext cx="814390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a:t>
            </a:r>
            <a:r>
              <a:rPr kumimoji="0" lang="ar-SA" sz="1600" b="1" u="none" strike="noStrike" cap="none" normalizeH="0" dirty="0" smtClean="0">
                <a:ln>
                  <a:noFill/>
                </a:ln>
                <a:solidFill>
                  <a:schemeClr val="tx1"/>
                </a:solidFill>
                <a:effectLst/>
                <a:latin typeface="Times New Roman" pitchFamily="18" charset="0"/>
                <a:ea typeface="Arial Unicode MS" pitchFamily="34" charset="-128"/>
                <a:cs typeface="Times New Roman" pitchFamily="18" charset="0"/>
              </a:rPr>
              <a:t>    </a:t>
            </a: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سوف اكتب هنا بالورق والقلم    </a:t>
            </a: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لأجل قدسنا ولأجل ألوان العلم</a:t>
            </a: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لأجل الشهداء </a:t>
            </a:r>
            <a:r>
              <a:rPr kumimoji="0" lang="ar-SA" sz="1600" b="1" u="none" strike="noStrike" cap="none" normalizeH="0" baseline="0" dirty="0" err="1" smtClean="0">
                <a:ln>
                  <a:noFill/>
                </a:ln>
                <a:solidFill>
                  <a:schemeClr val="tx1"/>
                </a:solidFill>
                <a:effectLst/>
                <a:latin typeface="Times New Roman" pitchFamily="18" charset="0"/>
                <a:ea typeface="Arial Unicode MS" pitchFamily="34" charset="-128"/>
                <a:cs typeface="Times New Roman" pitchFamily="18" charset="0"/>
              </a:rPr>
              <a:t>و</a:t>
            </a: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مدامع الأطفال</a:t>
            </a: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لأجل أسرانا القابعون في سجون الاحتلال    </a:t>
            </a: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لأجل الجـمـيع             </a:t>
            </a: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أعمالنا لن تضـيـع</a:t>
            </a:r>
          </a:p>
          <a:p>
            <a:pPr marL="0" marR="0" lvl="0" indent="0" defTabSz="914400" rtl="1" eaLnBrk="0" fontAlgn="base" latinLnBrk="0" hangingPunct="0">
              <a:lnSpc>
                <a:spcPct val="100000"/>
              </a:lnSpc>
              <a:spcBef>
                <a:spcPct val="0"/>
              </a:spcBef>
              <a:spcAft>
                <a:spcPct val="0"/>
              </a:spcAft>
              <a:buClrTx/>
              <a:buSzTx/>
              <a:buFontTx/>
              <a:buNone/>
              <a:tabLst/>
            </a:pP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أيام مضت من عمرنا </a:t>
            </a:r>
            <a:r>
              <a:rPr kumimoji="0" lang="ar-SA" sz="1600" b="1" u="none" strike="noStrike" cap="none" normalizeH="0" baseline="0" dirty="0" err="1" smtClean="0">
                <a:ln>
                  <a:noFill/>
                </a:ln>
                <a:solidFill>
                  <a:schemeClr val="tx1"/>
                </a:solidFill>
                <a:effectLst/>
                <a:latin typeface="Times New Roman" pitchFamily="18" charset="0"/>
                <a:ea typeface="Arial Unicode MS" pitchFamily="34" charset="-128"/>
                <a:cs typeface="Times New Roman" pitchFamily="18" charset="0"/>
              </a:rPr>
              <a:t>بدأناها</a:t>
            </a: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بخطوة وها نحن اليوم نقطف ثمار مسيرة أعوام كان هدفنا فيها واضحا وكنا نسعى في كل يوم لتحقيقه والوصول له مهما كان صعبا.</a:t>
            </a:r>
            <a: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a:r>
            <a:b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br>
            <a:endPar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نقف أمامكم اليوم وقد وصلنا وبيدينا شعلة علم وسنحرص كل الحرص عليها حتى لا تنطفئ.</a:t>
            </a:r>
            <a: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a:r>
            <a:b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b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ونشكر الله أولا وأخير على أن وفقنا وساعدنا على ذلك.</a:t>
            </a: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endPar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ثم نتقدم بالشكر إلى القلب الحنون من كانت بجانبنا بكل المراحل إلى من كانت شمعه تحترق لتنير دربنا إلى أمهاتنا الحبيبات.</a:t>
            </a:r>
            <a: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a:r>
            <a:b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b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وإلى من علمنا أن نقف وكيف نبدأ الألف ميل بخطوة إلى يدنا اليمنى إلى من علمنا الصعود وعيناه تراقبنا</a:t>
            </a:r>
            <a: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a:t>
            </a: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إلى والدنا</a:t>
            </a:r>
            <a: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a:t>
            </a: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لمن أمسك بيدينا وعلمنا حرفا حرفا سنهدي له نجاحنا اليوم.</a:t>
            </a: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endPar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إلى من كانوا سندا لنا إلى من لهم الفضل بإرشادنا إلى طريق العلم والمعرفة إلى أساتذتنا الأفاضل كم نحن فخورون بكم,  ونخص بالشكر الدكتور الرائع شادي </a:t>
            </a:r>
            <a:r>
              <a:rPr kumimoji="0" lang="ar-SA" sz="1600" b="1" u="none" strike="noStrike" cap="none" normalizeH="0" baseline="0" dirty="0" err="1" smtClean="0">
                <a:ln>
                  <a:noFill/>
                </a:ln>
                <a:solidFill>
                  <a:schemeClr val="tx1"/>
                </a:solidFill>
                <a:effectLst/>
                <a:latin typeface="Times New Roman" pitchFamily="18" charset="0"/>
                <a:ea typeface="Arial Unicode MS" pitchFamily="34" charset="-128"/>
                <a:cs typeface="Times New Roman" pitchFamily="18" charset="0"/>
              </a:rPr>
              <a:t>صوالحة</a:t>
            </a: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لمساعدتنا </a:t>
            </a:r>
            <a:r>
              <a:rPr kumimoji="0" lang="ar-SA" sz="1600" b="1" u="none" strike="noStrike" cap="none" normalizeH="0" baseline="0" dirty="0" err="1" smtClean="0">
                <a:ln>
                  <a:noFill/>
                </a:ln>
                <a:solidFill>
                  <a:schemeClr val="tx1"/>
                </a:solidFill>
                <a:effectLst/>
                <a:latin typeface="Times New Roman" pitchFamily="18" charset="0"/>
                <a:ea typeface="Arial Unicode MS" pitchFamily="34" charset="-128"/>
                <a:cs typeface="Times New Roman" pitchFamily="18" charset="0"/>
              </a:rPr>
              <a:t>و</a:t>
            </a: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أرشادنا للوصول إلى مشروع نفخر </a:t>
            </a:r>
            <a:r>
              <a:rPr kumimoji="0" lang="ar-SA" sz="1600" b="1" u="none" strike="noStrike" cap="none" normalizeH="0" baseline="0" dirty="0" err="1" smtClean="0">
                <a:ln>
                  <a:noFill/>
                </a:ln>
                <a:solidFill>
                  <a:schemeClr val="tx1"/>
                </a:solidFill>
                <a:effectLst/>
                <a:latin typeface="Times New Roman" pitchFamily="18" charset="0"/>
                <a:ea typeface="Arial Unicode MS" pitchFamily="34" charset="-128"/>
                <a:cs typeface="Times New Roman" pitchFamily="18" charset="0"/>
              </a:rPr>
              <a:t>به</a:t>
            </a: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ألف شكر </a:t>
            </a:r>
            <a:r>
              <a:rPr kumimoji="0" lang="ar-SA" sz="1600" b="1" u="none" strike="noStrike" cap="none" normalizeH="0" baseline="0" dirty="0" err="1" smtClean="0">
                <a:ln>
                  <a:noFill/>
                </a:ln>
                <a:solidFill>
                  <a:schemeClr val="tx1"/>
                </a:solidFill>
                <a:effectLst/>
                <a:latin typeface="Times New Roman" pitchFamily="18" charset="0"/>
                <a:ea typeface="Arial Unicode MS" pitchFamily="34" charset="-128"/>
                <a:cs typeface="Times New Roman" pitchFamily="18" charset="0"/>
              </a:rPr>
              <a:t>لك</a:t>
            </a: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وكفانا فخرا أن كنا طلابك ونتمنى أننا كنا عند حسن ظنك. </a:t>
            </a:r>
            <a: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a:r>
            <a:b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br>
            <a:endPar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إلى شركاء حياتنا إلى نور أعيننا الذين ساعدونا بكل ما لديهم وتحملوا انشغالنا عنهم لكم كل الشكر على دعمكم لنا وتفهمكم  .</a:t>
            </a: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أصدقائنا وأحبتنا ومن سهروا معنا في مسيرتنا العلمية إلى من مدوا أياديهم البيضاء في ظلام الليل وكانوا عونا لنا</a:t>
            </a:r>
            <a: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a:t>
            </a:r>
            <a:br>
              <a:rPr kumimoji="0" lang="en-US"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br>
            <a:r>
              <a:rPr kumimoji="0" lang="ar-SA" sz="1600" b="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أيام جميله قضيناها نعيشها الآن لحظة بلحظة ونشعر وكأنها شريط يمر بمخيلتنا من جديد عاما بعد عام يوما يليه يوم .</a:t>
            </a:r>
          </a:p>
          <a:p>
            <a:pPr marL="0" marR="0" lvl="0" indent="0" defTabSz="914400" rtl="1" eaLnBrk="0" fontAlgn="base" latinLnBrk="0" hangingPunct="0">
              <a:lnSpc>
                <a:spcPct val="100000"/>
              </a:lnSpc>
              <a:spcBef>
                <a:spcPct val="0"/>
              </a:spcBef>
              <a:spcAft>
                <a:spcPct val="0"/>
              </a:spcAft>
              <a:buClrTx/>
              <a:buSzTx/>
              <a:buFontTx/>
              <a:buNone/>
              <a:tabLst/>
            </a:pPr>
            <a:endParaRPr kumimoji="0" lang="en-US" sz="1600" b="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SA" b="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شكرا لكم جميعا .</a:t>
            </a:r>
            <a:endParaRPr kumimoji="0" lang="en-US" b="0" u="sng"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80998" y="2076691"/>
            <a:ext cx="6775378" cy="369332"/>
          </a:xfrm>
          <a:prstGeom prst="rect">
            <a:avLst/>
          </a:prstGeom>
          <a:noFill/>
        </p:spPr>
        <p:txBody>
          <a:bodyPr wrap="square" rtlCol="1">
            <a:spAutoFit/>
          </a:bodyPr>
          <a:lstStyle/>
          <a:p>
            <a:r>
              <a:rPr lang="en-US" dirty="0" smtClean="0"/>
              <a:t> </a:t>
            </a:r>
            <a:endParaRPr lang="ar-JO" dirty="0"/>
          </a:p>
        </p:txBody>
      </p:sp>
      <p:sp>
        <p:nvSpPr>
          <p:cNvPr id="4" name="TextBox 3"/>
          <p:cNvSpPr txBox="1"/>
          <p:nvPr/>
        </p:nvSpPr>
        <p:spPr>
          <a:xfrm>
            <a:off x="1475656" y="1340768"/>
            <a:ext cx="7207426" cy="3970318"/>
          </a:xfrm>
          <a:prstGeom prst="rect">
            <a:avLst/>
          </a:prstGeom>
          <a:noFill/>
        </p:spPr>
        <p:txBody>
          <a:bodyPr wrap="square" rtlCol="1">
            <a:spAutoFit/>
          </a:bodyPr>
          <a:lstStyle/>
          <a:p>
            <a:pPr algn="l" rtl="0">
              <a:lnSpc>
                <a:spcPct val="150000"/>
              </a:lnSpc>
              <a:buFont typeface="Wingdings" pitchFamily="2" charset="2"/>
              <a:buChar char="v"/>
            </a:pPr>
            <a:r>
              <a:rPr lang="en-US" sz="2400" dirty="0" smtClean="0">
                <a:cs typeface="Times New Roman" pitchFamily="18" charset="0"/>
              </a:rPr>
              <a:t>Two </a:t>
            </a:r>
            <a:r>
              <a:rPr lang="en-US" sz="2400" dirty="0">
                <a:cs typeface="Times New Roman" pitchFamily="18" charset="0"/>
              </a:rPr>
              <a:t>types of plastics will be used : PET and Styrofoam</a:t>
            </a:r>
            <a:r>
              <a:rPr lang="en-US" sz="2400" dirty="0" smtClean="0">
                <a:cs typeface="Times New Roman" pitchFamily="18" charset="0"/>
              </a:rPr>
              <a:t>,. We </a:t>
            </a:r>
            <a:r>
              <a:rPr lang="en-US" sz="2400" dirty="0">
                <a:cs typeface="Times New Roman" pitchFamily="18" charset="0"/>
              </a:rPr>
              <a:t>will used different shapes of PET waste at different percentages.</a:t>
            </a:r>
          </a:p>
          <a:p>
            <a:pPr algn="l">
              <a:lnSpc>
                <a:spcPct val="150000"/>
              </a:lnSpc>
            </a:pPr>
            <a:r>
              <a:rPr lang="en-US" sz="2400" dirty="0">
                <a:cs typeface="Times New Roman" pitchFamily="18" charset="0"/>
              </a:rPr>
              <a:t>Styrofoam in the form of Styrofoam granules and dissolved Styrofoam will be also used. </a:t>
            </a:r>
          </a:p>
          <a:p>
            <a:pPr algn="l" rtl="0">
              <a:lnSpc>
                <a:spcPct val="150000"/>
              </a:lnSpc>
              <a:buFont typeface="Wingdings" pitchFamily="2" charset="2"/>
              <a:buChar char="v"/>
            </a:pPr>
            <a:r>
              <a:rPr lang="en-US" sz="2400" dirty="0" smtClean="0">
                <a:cs typeface="Times New Roman" pitchFamily="18" charset="0"/>
              </a:rPr>
              <a:t>The </a:t>
            </a:r>
            <a:r>
              <a:rPr lang="en-US" sz="2400" dirty="0">
                <a:cs typeface="Times New Roman" pitchFamily="18" charset="0"/>
              </a:rPr>
              <a:t>compressive strength and water absorption of concrete  will be tested after adding each type.</a:t>
            </a:r>
            <a:endParaRPr lang="ar-JO" sz="2400" dirty="0"/>
          </a:p>
        </p:txBody>
      </p:sp>
      <p:sp>
        <p:nvSpPr>
          <p:cNvPr id="5" name="TextBox 4"/>
          <p:cNvSpPr txBox="1"/>
          <p:nvPr/>
        </p:nvSpPr>
        <p:spPr>
          <a:xfrm>
            <a:off x="1619672" y="404664"/>
            <a:ext cx="3672408" cy="738664"/>
          </a:xfrm>
          <a:prstGeom prst="rect">
            <a:avLst/>
          </a:prstGeom>
          <a:noFill/>
        </p:spPr>
        <p:txBody>
          <a:bodyPr wrap="square" rtlCol="1">
            <a:spAutoFit/>
          </a:bodyPr>
          <a:lstStyle/>
          <a:p>
            <a:pPr lvl="0" algn="l">
              <a:lnSpc>
                <a:spcPct val="150000"/>
              </a:lnSpc>
            </a:pPr>
            <a:r>
              <a:rPr lang="en-US" sz="2800" b="1" u="sng" dirty="0">
                <a:solidFill>
                  <a:prstClr val="black"/>
                </a:solidFill>
                <a:latin typeface="Times New Roman" pitchFamily="18" charset="0"/>
                <a:cs typeface="Times New Roman" pitchFamily="18" charset="0"/>
              </a:rPr>
              <a:t>About Our Project :</a:t>
            </a:r>
          </a:p>
        </p:txBody>
      </p:sp>
    </p:spTree>
    <p:extLst>
      <p:ext uri="{BB962C8B-B14F-4D97-AF65-F5344CB8AC3E}">
        <p14:creationId xmlns:p14="http://schemas.microsoft.com/office/powerpoint/2010/main" xmlns="" val="936825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4949" y="364335"/>
            <a:ext cx="2232248" cy="523220"/>
          </a:xfrm>
          <a:prstGeom prst="rect">
            <a:avLst/>
          </a:prstGeom>
          <a:noFill/>
        </p:spPr>
        <p:txBody>
          <a:bodyPr wrap="square" rtlCol="1">
            <a:spAutoFit/>
          </a:bodyPr>
          <a:lstStyle/>
          <a:p>
            <a:pPr algn="l"/>
            <a:r>
              <a:rPr lang="en-US" sz="2800" b="1" u="sng" dirty="0">
                <a:solidFill>
                  <a:srgbClr val="000000"/>
                </a:solidFill>
                <a:latin typeface="Times New Roman"/>
              </a:rPr>
              <a:t>Concrete</a:t>
            </a:r>
            <a:r>
              <a:rPr lang="en-US" sz="2800" b="1" dirty="0">
                <a:solidFill>
                  <a:srgbClr val="000000"/>
                </a:solidFill>
                <a:latin typeface="Times New Roman"/>
              </a:rPr>
              <a:t> </a:t>
            </a:r>
            <a:endParaRPr lang="ar-JO" sz="2800" dirty="0"/>
          </a:p>
        </p:txBody>
      </p:sp>
      <p:sp>
        <p:nvSpPr>
          <p:cNvPr id="3" name="TextBox 2"/>
          <p:cNvSpPr txBox="1"/>
          <p:nvPr/>
        </p:nvSpPr>
        <p:spPr>
          <a:xfrm>
            <a:off x="1115616" y="984870"/>
            <a:ext cx="7848872" cy="2795573"/>
          </a:xfrm>
          <a:prstGeom prst="rect">
            <a:avLst/>
          </a:prstGeom>
          <a:noFill/>
        </p:spPr>
        <p:txBody>
          <a:bodyPr wrap="square" rtlCol="1">
            <a:spAutoFit/>
          </a:bodyPr>
          <a:lstStyle/>
          <a:p>
            <a:pPr algn="l">
              <a:lnSpc>
                <a:spcPct val="150000"/>
              </a:lnSpc>
            </a:pPr>
            <a:r>
              <a:rPr lang="en-US" sz="2400" dirty="0" smtClean="0">
                <a:latin typeface="AdvGulliv-R"/>
                <a:cs typeface="Times New Roman" pitchFamily="18" charset="0"/>
              </a:rPr>
              <a:t>*Concrete </a:t>
            </a:r>
            <a:r>
              <a:rPr lang="en-US" sz="2400" dirty="0">
                <a:latin typeface="AdvGulliv-R"/>
                <a:cs typeface="Times New Roman" pitchFamily="18" charset="0"/>
              </a:rPr>
              <a:t>is a composite material </a:t>
            </a:r>
            <a:r>
              <a:rPr lang="en-US" sz="2400" dirty="0" smtClean="0">
                <a:latin typeface="AdvGulliv-R"/>
                <a:cs typeface="Times New Roman" pitchFamily="18" charset="0"/>
              </a:rPr>
              <a:t>composed mainly </a:t>
            </a:r>
            <a:r>
              <a:rPr lang="en-US" sz="2400" dirty="0">
                <a:latin typeface="AdvGulliv-R"/>
                <a:cs typeface="Times New Roman" pitchFamily="18" charset="0"/>
              </a:rPr>
              <a:t>of water, aggregate, and </a:t>
            </a:r>
            <a:r>
              <a:rPr lang="en-US" sz="2400" dirty="0" smtClean="0">
                <a:latin typeface="AdvGulliv-R"/>
                <a:cs typeface="Times New Roman" pitchFamily="18" charset="0"/>
              </a:rPr>
              <a:t>cement.</a:t>
            </a:r>
          </a:p>
          <a:p>
            <a:pPr algn="l">
              <a:lnSpc>
                <a:spcPct val="150000"/>
              </a:lnSpc>
            </a:pPr>
            <a:r>
              <a:rPr lang="en-US" sz="2400" dirty="0" smtClean="0">
                <a:latin typeface="AdvGulliv-R"/>
                <a:cs typeface="Times New Roman" pitchFamily="18" charset="0"/>
              </a:rPr>
              <a:t>*additives </a:t>
            </a:r>
            <a:r>
              <a:rPr lang="en-US" sz="2400" dirty="0">
                <a:latin typeface="AdvGulliv-R"/>
                <a:cs typeface="Times New Roman" pitchFamily="18" charset="0"/>
              </a:rPr>
              <a:t>and reinforcements are included in the mixture to achieve the desired physical properties of the </a:t>
            </a:r>
            <a:r>
              <a:rPr lang="en-US" sz="2400" dirty="0" smtClean="0">
                <a:latin typeface="AdvGulliv-R"/>
                <a:cs typeface="Times New Roman" pitchFamily="18" charset="0"/>
              </a:rPr>
              <a:t>finished materia</a:t>
            </a:r>
            <a:r>
              <a:rPr lang="en-US" sz="2400" dirty="0" smtClean="0">
                <a:latin typeface="Times New Roman" pitchFamily="18" charset="0"/>
                <a:cs typeface="Times New Roman" pitchFamily="18" charset="0"/>
              </a:rPr>
              <a:t>l.</a:t>
            </a:r>
          </a:p>
        </p:txBody>
      </p:sp>
      <p:pic>
        <p:nvPicPr>
          <p:cNvPr id="1027" name="Picture 3" descr="C:\Users\design-tec@hotmail.c\Downloads\download (5).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7704" y="4264396"/>
            <a:ext cx="2376264" cy="1847850"/>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Users\design-tec@hotmail.c\Downloads\download (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64088" y="4291013"/>
            <a:ext cx="2483346" cy="182123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79266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404664"/>
            <a:ext cx="4320480" cy="523220"/>
          </a:xfrm>
          <a:prstGeom prst="rect">
            <a:avLst/>
          </a:prstGeom>
          <a:noFill/>
        </p:spPr>
        <p:txBody>
          <a:bodyPr wrap="square" rtlCol="1">
            <a:spAutoFit/>
          </a:bodyPr>
          <a:lstStyle/>
          <a:p>
            <a:pPr algn="l"/>
            <a:r>
              <a:rPr lang="en-US" sz="2800" b="1" u="sng" dirty="0"/>
              <a:t>Properties of Concrete </a:t>
            </a:r>
            <a:endParaRPr lang="ar-JO" sz="2800" u="sng" dirty="0"/>
          </a:p>
        </p:txBody>
      </p:sp>
      <p:sp>
        <p:nvSpPr>
          <p:cNvPr id="3" name="TextBox 2"/>
          <p:cNvSpPr txBox="1"/>
          <p:nvPr/>
        </p:nvSpPr>
        <p:spPr>
          <a:xfrm>
            <a:off x="1547539" y="1052736"/>
            <a:ext cx="7489081" cy="5632311"/>
          </a:xfrm>
          <a:prstGeom prst="rect">
            <a:avLst/>
          </a:prstGeom>
          <a:noFill/>
        </p:spPr>
        <p:txBody>
          <a:bodyPr wrap="square" rtlCol="1">
            <a:spAutoFit/>
          </a:bodyPr>
          <a:lstStyle/>
          <a:p>
            <a:pPr algn="l">
              <a:lnSpc>
                <a:spcPct val="150000"/>
              </a:lnSpc>
            </a:pPr>
            <a:r>
              <a:rPr lang="en-US" sz="2400" dirty="0"/>
              <a:t>Concrete properties make it the building material of choice for most purposes. The most important features are:</a:t>
            </a:r>
          </a:p>
          <a:p>
            <a:pPr algn="l">
              <a:lnSpc>
                <a:spcPct val="150000"/>
              </a:lnSpc>
            </a:pPr>
            <a:r>
              <a:rPr lang="en-US" sz="2400" dirty="0"/>
              <a:t> Strength and Durability</a:t>
            </a:r>
          </a:p>
          <a:p>
            <a:pPr algn="l">
              <a:lnSpc>
                <a:spcPct val="150000"/>
              </a:lnSpc>
            </a:pPr>
            <a:r>
              <a:rPr lang="en-US" sz="2400" dirty="0"/>
              <a:t> Versatility</a:t>
            </a:r>
          </a:p>
          <a:p>
            <a:pPr algn="l">
              <a:lnSpc>
                <a:spcPct val="150000"/>
              </a:lnSpc>
            </a:pPr>
            <a:r>
              <a:rPr lang="en-US" sz="2400" dirty="0"/>
              <a:t> Low maintenance</a:t>
            </a:r>
          </a:p>
          <a:p>
            <a:pPr algn="l">
              <a:lnSpc>
                <a:spcPct val="150000"/>
              </a:lnSpc>
            </a:pPr>
            <a:r>
              <a:rPr lang="en-US" sz="2400" dirty="0"/>
              <a:t> Affordability</a:t>
            </a:r>
          </a:p>
          <a:p>
            <a:pPr algn="l">
              <a:lnSpc>
                <a:spcPct val="150000"/>
              </a:lnSpc>
            </a:pPr>
            <a:r>
              <a:rPr lang="en-US" sz="2400" dirty="0"/>
              <a:t> Fire-resistance</a:t>
            </a:r>
          </a:p>
          <a:p>
            <a:pPr algn="l">
              <a:lnSpc>
                <a:spcPct val="150000"/>
              </a:lnSpc>
            </a:pPr>
            <a:r>
              <a:rPr lang="en-US" sz="2400" dirty="0"/>
              <a:t> Thermal mass</a:t>
            </a:r>
          </a:p>
          <a:p>
            <a:pPr algn="l">
              <a:lnSpc>
                <a:spcPct val="150000"/>
              </a:lnSpc>
            </a:pPr>
            <a:r>
              <a:rPr lang="en-US" sz="2400" dirty="0"/>
              <a:t> Locally produced and used</a:t>
            </a:r>
            <a:endParaRPr lang="ar-JO" sz="24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92080" y="3284984"/>
            <a:ext cx="3312617" cy="2762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04741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672" y="223864"/>
            <a:ext cx="4000528" cy="861774"/>
          </a:xfrm>
          <a:prstGeom prst="rect">
            <a:avLst/>
          </a:prstGeom>
          <a:noFill/>
        </p:spPr>
        <p:txBody>
          <a:bodyPr wrap="square" rtlCol="1">
            <a:spAutoFit/>
          </a:bodyPr>
          <a:lstStyle/>
          <a:p>
            <a:pPr lvl="0" algn="l"/>
            <a:r>
              <a:rPr lang="en-US" sz="3200" b="1" u="sng" dirty="0" smtClean="0">
                <a:effectLst>
                  <a:outerShdw blurRad="38100" dist="38100" dir="2700000" algn="tl">
                    <a:srgbClr val="000000">
                      <a:alpha val="43137"/>
                    </a:srgbClr>
                  </a:outerShdw>
                </a:effectLst>
                <a:latin typeface="+mj-lt"/>
              </a:rPr>
              <a:t>Polymers</a:t>
            </a:r>
          </a:p>
          <a:p>
            <a:pPr algn="l"/>
            <a:endParaRPr lang="en-US" dirty="0" smtClean="0"/>
          </a:p>
        </p:txBody>
      </p:sp>
      <p:sp>
        <p:nvSpPr>
          <p:cNvPr id="3" name="TextBox 2"/>
          <p:cNvSpPr txBox="1"/>
          <p:nvPr/>
        </p:nvSpPr>
        <p:spPr>
          <a:xfrm>
            <a:off x="1180998" y="2076691"/>
            <a:ext cx="6775378" cy="369332"/>
          </a:xfrm>
          <a:prstGeom prst="rect">
            <a:avLst/>
          </a:prstGeom>
          <a:noFill/>
        </p:spPr>
        <p:txBody>
          <a:bodyPr wrap="square" rtlCol="1">
            <a:spAutoFit/>
          </a:bodyPr>
          <a:lstStyle/>
          <a:p>
            <a:r>
              <a:rPr lang="en-US" dirty="0" smtClean="0"/>
              <a:t> </a:t>
            </a:r>
            <a:endParaRPr lang="ar-JO" dirty="0"/>
          </a:p>
        </p:txBody>
      </p:sp>
      <p:sp>
        <p:nvSpPr>
          <p:cNvPr id="4" name="Rectangle 3"/>
          <p:cNvSpPr/>
          <p:nvPr/>
        </p:nvSpPr>
        <p:spPr>
          <a:xfrm>
            <a:off x="1598217" y="764704"/>
            <a:ext cx="7704856" cy="7417415"/>
          </a:xfrm>
          <a:prstGeom prst="rect">
            <a:avLst/>
          </a:prstGeom>
        </p:spPr>
        <p:txBody>
          <a:bodyPr wrap="square">
            <a:spAutoFit/>
          </a:bodyPr>
          <a:lstStyle/>
          <a:p>
            <a:pPr marL="457200" indent="-457200" algn="l" rtl="0">
              <a:buFont typeface="Wingdings" pitchFamily="2" charset="2"/>
              <a:buChar char="v"/>
            </a:pPr>
            <a:r>
              <a:rPr lang="en-US" sz="2800" dirty="0" smtClean="0"/>
              <a:t>A polymer Consists of a very large number of  a small structural unit which called a monomer, repeating unit one by another are made to link up by covalent bonds under appropriate conditions.</a:t>
            </a:r>
          </a:p>
          <a:p>
            <a:pPr algn="l" rtl="0"/>
            <a:endParaRPr lang="en-US" sz="2800" dirty="0" smtClean="0"/>
          </a:p>
          <a:p>
            <a:pPr algn="l" rtl="0"/>
            <a:endParaRPr lang="en-US" sz="2800" dirty="0" smtClean="0"/>
          </a:p>
          <a:p>
            <a:pPr marL="457200" indent="-457200" algn="l" rtl="0">
              <a:buFont typeface="Wingdings" pitchFamily="2" charset="2"/>
              <a:buChar char="v"/>
            </a:pPr>
            <a:r>
              <a:rPr lang="en-US" sz="2800" dirty="0" smtClean="0"/>
              <a:t>Polymer classification : </a:t>
            </a:r>
          </a:p>
          <a:p>
            <a:pPr marL="457200" indent="-457200" algn="l" rtl="0">
              <a:buFont typeface="Wingdings" pitchFamily="2" charset="2"/>
              <a:buChar char="Ø"/>
            </a:pPr>
            <a:r>
              <a:rPr lang="en-US" sz="2800" dirty="0" smtClean="0"/>
              <a:t>origin polymer.</a:t>
            </a:r>
          </a:p>
          <a:p>
            <a:pPr marL="457200" indent="-457200" algn="l" rtl="0">
              <a:buFont typeface="Wingdings" pitchFamily="2" charset="2"/>
              <a:buChar char="Ø"/>
            </a:pPr>
            <a:r>
              <a:rPr lang="en-US" sz="2800" dirty="0" smtClean="0"/>
              <a:t>Affect of Temperature on polymer.</a:t>
            </a:r>
          </a:p>
          <a:p>
            <a:pPr marL="457200" indent="-457200" algn="l" rtl="0">
              <a:buFont typeface="Wingdings" pitchFamily="2" charset="2"/>
              <a:buChar char="Ø"/>
            </a:pPr>
            <a:r>
              <a:rPr lang="en-US" sz="2800" dirty="0" smtClean="0"/>
              <a:t>A difference in the chemical structure.</a:t>
            </a:r>
          </a:p>
          <a:p>
            <a:pPr marL="457200" indent="-457200" algn="l" rtl="0">
              <a:buFont typeface="Wingdings" pitchFamily="2" charset="2"/>
              <a:buChar char="Ø"/>
            </a:pPr>
            <a:r>
              <a:rPr lang="en-US" sz="2800" dirty="0" smtClean="0"/>
              <a:t>A rating based on the shape of the molecules of the polymer</a:t>
            </a:r>
            <a:r>
              <a:rPr lang="en-US" sz="3200" dirty="0" smtClean="0"/>
              <a:t>.</a:t>
            </a:r>
          </a:p>
          <a:p>
            <a:pPr algn="l" rtl="0"/>
            <a:endParaRPr lang="en-US" sz="2800" dirty="0"/>
          </a:p>
          <a:p>
            <a:pPr marL="457200" indent="-457200" algn="l" rtl="0">
              <a:buFont typeface="Wingdings" pitchFamily="2" charset="2"/>
              <a:buChar char="ü"/>
            </a:pPr>
            <a:endParaRPr lang="en-US" sz="2800" dirty="0" smtClean="0"/>
          </a:p>
          <a:p>
            <a:pPr algn="l" rtl="0"/>
            <a:endParaRPr lang="en-US" sz="2800" dirty="0" smtClean="0"/>
          </a:p>
          <a:p>
            <a:pPr algn="l" rtl="0"/>
            <a:endParaRPr lang="en-US" sz="2800" dirty="0"/>
          </a:p>
        </p:txBody>
      </p:sp>
    </p:spTree>
    <p:extLst>
      <p:ext uri="{BB962C8B-B14F-4D97-AF65-F5344CB8AC3E}">
        <p14:creationId xmlns:p14="http://schemas.microsoft.com/office/powerpoint/2010/main" xmlns="" val="9368259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19872" y="1442741"/>
            <a:ext cx="3600400" cy="369332"/>
          </a:xfrm>
          <a:prstGeom prst="rect">
            <a:avLst/>
          </a:prstGeom>
          <a:noFill/>
        </p:spPr>
        <p:txBody>
          <a:bodyPr wrap="square" rtlCol="0">
            <a:spAutoFit/>
          </a:bodyPr>
          <a:lstStyle/>
          <a:p>
            <a:endParaRPr lang="en-US" dirty="0"/>
          </a:p>
        </p:txBody>
      </p:sp>
      <p:sp>
        <p:nvSpPr>
          <p:cNvPr id="3" name="TextBox 2"/>
          <p:cNvSpPr txBox="1"/>
          <p:nvPr/>
        </p:nvSpPr>
        <p:spPr>
          <a:xfrm>
            <a:off x="1691680" y="692696"/>
            <a:ext cx="7452320" cy="3231654"/>
          </a:xfrm>
          <a:prstGeom prst="rect">
            <a:avLst/>
          </a:prstGeom>
          <a:noFill/>
        </p:spPr>
        <p:txBody>
          <a:bodyPr wrap="square" rtlCol="0">
            <a:spAutoFit/>
          </a:bodyPr>
          <a:lstStyle/>
          <a:p>
            <a:pPr marL="285750" indent="-285750" algn="l" rtl="0">
              <a:buFont typeface="Wingdings" pitchFamily="2" charset="2"/>
              <a:buChar char="v"/>
            </a:pPr>
            <a:r>
              <a:rPr lang="en-US" sz="2400" dirty="0"/>
              <a:t> </a:t>
            </a:r>
            <a:r>
              <a:rPr lang="en-US" sz="2400" dirty="0" smtClean="0"/>
              <a:t>Example of Polymer.</a:t>
            </a:r>
          </a:p>
          <a:p>
            <a:pPr algn="l" rtl="0"/>
            <a:endParaRPr lang="en-US" sz="2400" dirty="0"/>
          </a:p>
          <a:p>
            <a:pPr marL="457200" indent="-457200" algn="l" rtl="0">
              <a:buFont typeface="Wingdings" pitchFamily="2" charset="2"/>
              <a:buChar char="Ø"/>
            </a:pPr>
            <a:r>
              <a:rPr lang="en-US" sz="2400" dirty="0" smtClean="0"/>
              <a:t>PET, LDPE, HDPE, Polypropylene, PVC, Polystyrene, etc.</a:t>
            </a:r>
          </a:p>
          <a:p>
            <a:pPr marL="457200" indent="-457200" algn="l" rtl="0">
              <a:buFont typeface="Wingdings" pitchFamily="2" charset="2"/>
              <a:buChar char="Ø"/>
            </a:pPr>
            <a:endParaRPr lang="en-US" sz="2400" dirty="0"/>
          </a:p>
          <a:p>
            <a:pPr marL="457200" indent="-457200" algn="l" rtl="0">
              <a:buFont typeface="Wingdings" pitchFamily="2" charset="2"/>
              <a:buChar char="Ø"/>
            </a:pPr>
            <a:r>
              <a:rPr lang="en-US" sz="2400" dirty="0"/>
              <a:t>Polyethylene </a:t>
            </a:r>
            <a:r>
              <a:rPr lang="en-US" sz="2400" dirty="0" smtClean="0"/>
              <a:t>terephthalate (PET).</a:t>
            </a:r>
          </a:p>
          <a:p>
            <a:pPr algn="l" rtl="0"/>
            <a:endParaRPr lang="en-US" sz="2800" dirty="0"/>
          </a:p>
          <a:p>
            <a:pPr algn="l" rtl="0"/>
            <a:endParaRPr lang="en-US" sz="2800" dirty="0" smtClean="0"/>
          </a:p>
          <a:p>
            <a:pPr algn="l" rtl="0"/>
            <a:endParaRPr lang="en-US" sz="2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195736" y="3645024"/>
            <a:ext cx="4887452" cy="2808312"/>
          </a:xfrm>
          <a:prstGeom prst="rect">
            <a:avLst/>
          </a:prstGeom>
        </p:spPr>
      </p:pic>
    </p:spTree>
    <p:extLst>
      <p:ext uri="{BB962C8B-B14F-4D97-AF65-F5344CB8AC3E}">
        <p14:creationId xmlns:p14="http://schemas.microsoft.com/office/powerpoint/2010/main" xmlns="" val="586617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671" y="908720"/>
            <a:ext cx="7128793" cy="2800767"/>
          </a:xfrm>
          <a:prstGeom prst="rect">
            <a:avLst/>
          </a:prstGeom>
          <a:noFill/>
        </p:spPr>
        <p:txBody>
          <a:bodyPr wrap="square" rtlCol="0">
            <a:spAutoFit/>
          </a:bodyPr>
          <a:lstStyle/>
          <a:p>
            <a:pPr marL="285750" indent="-285750" algn="l" rtl="0">
              <a:buFont typeface="Wingdings" pitchFamily="2" charset="2"/>
              <a:buChar char="Ø"/>
            </a:pPr>
            <a:r>
              <a:rPr lang="en-US" sz="2400" dirty="0" smtClean="0"/>
              <a:t>Polystyrene.</a:t>
            </a:r>
          </a:p>
          <a:p>
            <a:pPr algn="l" rtl="0"/>
            <a:r>
              <a:rPr lang="en-US" sz="2400" dirty="0"/>
              <a:t>commonly known by the trade-name expanded Styrofoam, the raw material is synthesized from petroleum by products (benzene, ethylene) and formed into </a:t>
            </a:r>
            <a:r>
              <a:rPr lang="en-US" sz="2400" dirty="0" smtClean="0"/>
              <a:t>beads.</a:t>
            </a:r>
          </a:p>
          <a:p>
            <a:pPr algn="l" rtl="0"/>
            <a:endParaRPr lang="en-US" sz="2800" dirty="0"/>
          </a:p>
          <a:p>
            <a:pPr algn="l" rtl="0"/>
            <a:r>
              <a:rPr lang="en-US" sz="2800" dirty="0" smtClean="0"/>
              <a:t> </a:t>
            </a:r>
            <a:endParaRPr lang="en-US" sz="28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35696" y="3429000"/>
            <a:ext cx="3744416" cy="2681610"/>
          </a:xfrm>
          <a:prstGeom prst="rect">
            <a:avLst/>
          </a:prstGeom>
        </p:spPr>
      </p:pic>
    </p:spTree>
    <p:extLst>
      <p:ext uri="{BB962C8B-B14F-4D97-AF65-F5344CB8AC3E}">
        <p14:creationId xmlns:p14="http://schemas.microsoft.com/office/powerpoint/2010/main" xmlns="" val="41771884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1387</TotalTime>
  <Words>2199</Words>
  <Application>Microsoft Office PowerPoint</Application>
  <PresentationFormat>عرض على الشاشة (3:4)‏</PresentationFormat>
  <Paragraphs>406</Paragraphs>
  <Slides>34</Slides>
  <Notes>0</Notes>
  <HiddenSlides>0</HiddenSlides>
  <MMClips>0</MMClips>
  <ScaleCrop>false</ScaleCrop>
  <HeadingPairs>
    <vt:vector size="4" baseType="variant">
      <vt:variant>
        <vt:lpstr>سمة</vt:lpstr>
      </vt:variant>
      <vt:variant>
        <vt:i4>1</vt:i4>
      </vt:variant>
      <vt:variant>
        <vt:lpstr>عناوين الشرائح</vt:lpstr>
      </vt:variant>
      <vt:variant>
        <vt:i4>34</vt:i4>
      </vt:variant>
    </vt:vector>
  </HeadingPairs>
  <TitlesOfParts>
    <vt:vector size="35" baseType="lpstr">
      <vt:lpstr>انقلاب</vt:lpstr>
      <vt:lpstr>الشريحة 1</vt:lpstr>
      <vt:lpstr>الشريحة 2</vt:lpstr>
      <vt:lpstr>Problem</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Video </vt:lpstr>
      <vt:lpstr>الشريحة 20</vt:lpstr>
      <vt:lpstr>Sample of calculation </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Conclusion continue </vt:lpstr>
      <vt:lpstr>الشريحة 34</vt:lpstr>
    </vt:vector>
  </TitlesOfParts>
  <Company>n0ak95</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n0ak95</dc:creator>
  <cp:lastModifiedBy>click</cp:lastModifiedBy>
  <cp:revision>160</cp:revision>
  <dcterms:created xsi:type="dcterms:W3CDTF">2013-11-16T16:01:08Z</dcterms:created>
  <dcterms:modified xsi:type="dcterms:W3CDTF">2015-05-15T14:43:21Z</dcterms:modified>
</cp:coreProperties>
</file>