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5"/>
  </p:notesMasterIdLst>
  <p:sldIdLst>
    <p:sldId id="256" r:id="rId2"/>
    <p:sldId id="289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5" r:id="rId13"/>
    <p:sldId id="300" r:id="rId14"/>
    <p:sldId id="301" r:id="rId15"/>
    <p:sldId id="302" r:id="rId16"/>
    <p:sldId id="303" r:id="rId17"/>
    <p:sldId id="304" r:id="rId18"/>
    <p:sldId id="306" r:id="rId19"/>
    <p:sldId id="307" r:id="rId20"/>
    <p:sldId id="308" r:id="rId21"/>
    <p:sldId id="309" r:id="rId22"/>
    <p:sldId id="310" r:id="rId23"/>
    <p:sldId id="311" r:id="rId24"/>
    <p:sldId id="312" r:id="rId25"/>
    <p:sldId id="313" r:id="rId26"/>
    <p:sldId id="314" r:id="rId27"/>
    <p:sldId id="315" r:id="rId28"/>
    <p:sldId id="316" r:id="rId29"/>
    <p:sldId id="317" r:id="rId30"/>
    <p:sldId id="318" r:id="rId31"/>
    <p:sldId id="319" r:id="rId32"/>
    <p:sldId id="320" r:id="rId33"/>
    <p:sldId id="321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813C0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50" autoAdjust="0"/>
    <p:restoredTop sz="93369" autoAdjust="0"/>
  </p:normalViewPr>
  <p:slideViewPr>
    <p:cSldViewPr>
      <p:cViewPr>
        <p:scale>
          <a:sx n="66" d="100"/>
          <a:sy n="66" d="100"/>
        </p:scale>
        <p:origin x="-1830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C290A8-83EC-49D9-8AB1-A99E5EFD0544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966091-BBBD-4545-8256-AEE3BFC019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66091-BBBD-4545-8256-AEE3BFC0199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D23A4-F43C-4603-92DE-00DF2434503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D23A4-F43C-4603-92DE-00DF2434503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12FB8D9-B94A-4423-B244-5DD34719AF0E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A1F7110-DF60-4A35-9220-26E57389B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2FB8D9-B94A-4423-B244-5DD34719AF0E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F7110-DF60-4A35-9220-26E57389B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2FB8D9-B94A-4423-B244-5DD34719AF0E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F7110-DF60-4A35-9220-26E57389B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2FB8D9-B94A-4423-B244-5DD34719AF0E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F7110-DF60-4A35-9220-26E57389B0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2FB8D9-B94A-4423-B244-5DD34719AF0E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F7110-DF60-4A35-9220-26E57389B0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2FB8D9-B94A-4423-B244-5DD34719AF0E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F7110-DF60-4A35-9220-26E57389B0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2FB8D9-B94A-4423-B244-5DD34719AF0E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F7110-DF60-4A35-9220-26E57389B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2FB8D9-B94A-4423-B244-5DD34719AF0E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F7110-DF60-4A35-9220-26E57389B0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2FB8D9-B94A-4423-B244-5DD34719AF0E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F7110-DF60-4A35-9220-26E57389B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12FB8D9-B94A-4423-B244-5DD34719AF0E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F7110-DF60-4A35-9220-26E57389B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12FB8D9-B94A-4423-B244-5DD34719AF0E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A1F7110-DF60-4A35-9220-26E57389B0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12FB8D9-B94A-4423-B244-5DD34719AF0E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A1F7110-DF60-4A35-9220-26E57389B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96752"/>
            <a:ext cx="7772400" cy="1829761"/>
          </a:xfrm>
        </p:spPr>
        <p:txBody>
          <a:bodyPr anchor="t">
            <a:noAutofit/>
          </a:bodyPr>
          <a:lstStyle/>
          <a:p>
            <a:pPr algn="ctr"/>
            <a:r>
              <a:rPr lang="en-US" sz="2400" dirty="0" smtClean="0"/>
              <a:t>Graduation Project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>
                <a:latin typeface="Adobe Fangsong Std R" pitchFamily="18" charset="-128"/>
                <a:ea typeface="Adobe Fangsong Std R" pitchFamily="18" charset="-128"/>
              </a:rPr>
              <a:t>Indoor Cell Planning For An-</a:t>
            </a:r>
            <a:r>
              <a:rPr lang="en-US" sz="2400" dirty="0" err="1" smtClean="0">
                <a:latin typeface="Adobe Fangsong Std R" pitchFamily="18" charset="-128"/>
                <a:ea typeface="Adobe Fangsong Std R" pitchFamily="18" charset="-128"/>
              </a:rPr>
              <a:t>Najah</a:t>
            </a:r>
            <a:r>
              <a:rPr lang="en-US" sz="2400" dirty="0" smtClean="0">
                <a:latin typeface="Adobe Fangsong Std R" pitchFamily="18" charset="-128"/>
                <a:ea typeface="Adobe Fangsong Std R" pitchFamily="18" charset="-128"/>
              </a:rPr>
              <a:t> Educational National Hospital</a:t>
            </a:r>
            <a:endParaRPr lang="en-US" sz="2400" dirty="0">
              <a:latin typeface="Adobe Fangsong Std R" pitchFamily="18" charset="-128"/>
              <a:ea typeface="Adobe Fangsong Std R" pitchFamily="18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429000"/>
            <a:ext cx="7772400" cy="1199704"/>
          </a:xfrm>
        </p:spPr>
        <p:txBody>
          <a:bodyPr/>
          <a:lstStyle/>
          <a:p>
            <a:pPr algn="ctr"/>
            <a:r>
              <a:rPr lang="en-US" dirty="0" smtClean="0"/>
              <a:t>In Corporation With </a:t>
            </a:r>
            <a:r>
              <a:rPr lang="en-US" dirty="0" err="1" smtClean="0"/>
              <a:t>Jawwal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logo_jawwal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1152128" cy="1593631"/>
          </a:xfrm>
          <a:prstGeom prst="rect">
            <a:avLst/>
          </a:prstGeom>
        </p:spPr>
      </p:pic>
      <p:pic>
        <p:nvPicPr>
          <p:cNvPr id="5" name="Picture 4" descr="Motto-250x25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6296" y="188640"/>
            <a:ext cx="1728192" cy="1783494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539552" y="5157192"/>
            <a:ext cx="7772400" cy="1199704"/>
          </a:xfrm>
          <a:prstGeom prst="rect">
            <a:avLst/>
          </a:prstGeom>
        </p:spPr>
        <p:txBody>
          <a:bodyPr vert="horz" lIns="45720" rIns="45720">
            <a:noAutofit/>
          </a:bodyPr>
          <a:lstStyle/>
          <a:p>
            <a:pPr marL="0" marR="64008" lvl="0" indent="0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n-US" b="1" dirty="0" err="1" smtClean="0">
                <a:solidFill>
                  <a:schemeClr val="bg1"/>
                </a:solidFill>
              </a:rPr>
              <a:t>Superviser</a:t>
            </a:r>
            <a:endParaRPr lang="en-US" b="1" dirty="0" smtClean="0">
              <a:solidFill>
                <a:schemeClr val="bg1"/>
              </a:solidFill>
            </a:endParaRPr>
          </a:p>
          <a:p>
            <a:pPr marL="0" marR="64008" lvl="0" indent="0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err="1" smtClean="0">
                <a:solidFill>
                  <a:schemeClr val="bg1"/>
                </a:solidFill>
              </a:rPr>
              <a:t>Dr.Allam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Mousa</a:t>
            </a:r>
            <a:endParaRPr lang="en-US" dirty="0" smtClean="0">
              <a:solidFill>
                <a:schemeClr val="bg1"/>
              </a:solidFill>
            </a:endParaRPr>
          </a:p>
          <a:p>
            <a:pPr marL="0" marR="64008" lvl="0" indent="0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n-US" dirty="0" smtClean="0">
                <a:solidFill>
                  <a:schemeClr val="bg1"/>
                </a:solidFill>
              </a:rPr>
              <a:t>				</a:t>
            </a:r>
            <a:r>
              <a:rPr lang="en-US" b="1" dirty="0" smtClean="0">
                <a:solidFill>
                  <a:schemeClr val="bg1"/>
                </a:solidFill>
              </a:rPr>
              <a:t>Prepared by</a:t>
            </a:r>
          </a:p>
          <a:p>
            <a:pPr marL="0" marR="64008" lvl="0" indent="0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				Mohammed </a:t>
            </a:r>
            <a:r>
              <a:rPr lang="en-US" dirty="0" err="1">
                <a:solidFill>
                  <a:schemeClr val="bg1"/>
                </a:solidFill>
              </a:rPr>
              <a:t>Donbok</a:t>
            </a:r>
            <a:endParaRPr lang="en-US" dirty="0">
              <a:solidFill>
                <a:schemeClr val="bg1"/>
              </a:solidFill>
            </a:endParaRPr>
          </a:p>
          <a:p>
            <a:pPr marL="0" marR="64008" lvl="0" indent="0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n-US" dirty="0" smtClean="0">
                <a:solidFill>
                  <a:schemeClr val="bg1"/>
                </a:solidFill>
              </a:rPr>
              <a:t>					Haitham </a:t>
            </a:r>
            <a:r>
              <a:rPr lang="en-US" dirty="0">
                <a:solidFill>
                  <a:schemeClr val="bg1"/>
                </a:solidFill>
              </a:rPr>
              <a:t>Fahed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US" sz="2400" dirty="0" smtClean="0"/>
          </a:p>
          <a:p>
            <a:pPr algn="just">
              <a:buNone/>
            </a:pPr>
            <a:r>
              <a:rPr lang="en-US" sz="2400" dirty="0" smtClean="0"/>
              <a:t>Total Load = number of Subscribers X Load Per User</a:t>
            </a:r>
          </a:p>
          <a:p>
            <a:pPr algn="just">
              <a:buNone/>
            </a:pPr>
            <a:r>
              <a:rPr lang="en-US" sz="2400" dirty="0" smtClean="0"/>
              <a:t>Total Load = 900 X 0.025</a:t>
            </a:r>
          </a:p>
          <a:p>
            <a:pPr algn="just">
              <a:buNone/>
            </a:pPr>
            <a:r>
              <a:rPr lang="en-US" dirty="0" smtClean="0"/>
              <a:t>                 </a:t>
            </a:r>
            <a:r>
              <a:rPr lang="en-US" sz="2400" dirty="0" smtClean="0"/>
              <a:t>≈ 23 E </a:t>
            </a:r>
            <a:endParaRPr lang="en-US" dirty="0" smtClean="0"/>
          </a:p>
          <a:p>
            <a:pPr algn="just">
              <a:buNone/>
            </a:pPr>
            <a:r>
              <a:rPr lang="en-US" sz="2400" dirty="0" smtClean="0"/>
              <a:t>According to Erlang B-Table with 2% GOS,  </a:t>
            </a:r>
          </a:p>
          <a:p>
            <a:pPr algn="just">
              <a:buNone/>
            </a:pPr>
            <a:r>
              <a:rPr lang="en-US" sz="2400" dirty="0" smtClean="0"/>
              <a:t>32 channels are needed.  </a:t>
            </a:r>
          </a:p>
          <a:p>
            <a:pPr algn="just">
              <a:buNone/>
            </a:pPr>
            <a:endParaRPr lang="en-US" dirty="0" smtClean="0"/>
          </a:p>
          <a:p>
            <a:pPr algn="just">
              <a:buNone/>
            </a:pPr>
            <a:endParaRPr lang="en-US" dirty="0" smtClean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3429000"/>
            <a:ext cx="7847013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27584" y="332656"/>
            <a:ext cx="291297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Cont’d</a:t>
            </a:r>
            <a:b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(Capacity Dimensioning)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smtClean="0"/>
              <a:t>Every TRUs can carry 8 channels so </a:t>
            </a:r>
          </a:p>
          <a:p>
            <a:pPr algn="just">
              <a:buNone/>
            </a:pPr>
            <a:r>
              <a:rPr lang="en-US" sz="2400" dirty="0" smtClean="0"/>
              <a:t>    32/8 = 4   TRUs are needed.</a:t>
            </a:r>
          </a:p>
          <a:p>
            <a:pPr algn="just">
              <a:buNone/>
            </a:pPr>
            <a:endParaRPr lang="en-US" sz="2400" dirty="0" smtClean="0"/>
          </a:p>
          <a:p>
            <a:pPr algn="just"/>
            <a:r>
              <a:rPr lang="en-US" sz="2400" dirty="0" smtClean="0"/>
              <a:t>The system uses 3  channels for control so </a:t>
            </a:r>
          </a:p>
          <a:p>
            <a:pPr algn="just">
              <a:buNone/>
            </a:pPr>
            <a:r>
              <a:rPr lang="en-US" sz="2400" dirty="0" smtClean="0"/>
              <a:t>    32 – 3 = 29 traffic channels.</a:t>
            </a:r>
          </a:p>
          <a:p>
            <a:pPr algn="just">
              <a:buNone/>
            </a:pP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476672"/>
            <a:ext cx="26116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Cont’d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(Capacity Dimensioning)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Indoor Link Calculations </a:t>
            </a:r>
            <a:r>
              <a:rPr lang="en-US" sz="3800" dirty="0" smtClean="0">
                <a:solidFill>
                  <a:srgbClr val="FF0000"/>
                </a:solidFill>
              </a:rPr>
              <a:t>( By Hand )</a:t>
            </a:r>
            <a:endParaRPr lang="en-US" sz="3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sz="2400" dirty="0" smtClean="0"/>
              <a:t>1-Link Budget: The power that just comes out   antenna can be calculated according to this equation:</a:t>
            </a:r>
          </a:p>
          <a:p>
            <a:pPr algn="just">
              <a:buNone/>
            </a:pPr>
            <a:endParaRPr lang="en-US" sz="4000" b="1" dirty="0" smtClean="0"/>
          </a:p>
          <a:p>
            <a:pPr algn="just"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152" t="58948" r="29416" b="12414"/>
          <a:stretch>
            <a:fillRect/>
          </a:stretch>
        </p:blipFill>
        <p:spPr bwMode="auto">
          <a:xfrm>
            <a:off x="697861" y="3120008"/>
            <a:ext cx="7906587" cy="2685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389120"/>
          </a:xfrm>
        </p:spPr>
        <p:txBody>
          <a:bodyPr/>
          <a:lstStyle/>
          <a:p>
            <a:r>
              <a:rPr lang="en-US" sz="2500" dirty="0" smtClean="0"/>
              <a:t>First Try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43808" y="5373216"/>
            <a:ext cx="4484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Antenna Locations in B1</a:t>
            </a:r>
            <a:endParaRPr lang="en-US" sz="2400" dirty="0"/>
          </a:p>
        </p:txBody>
      </p:sp>
      <p:pic>
        <p:nvPicPr>
          <p:cNvPr id="6" name="Picture 5" descr="B1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204864"/>
            <a:ext cx="9144000" cy="27676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7584" y="332656"/>
            <a:ext cx="246253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Cont’d</a:t>
            </a:r>
            <a:b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(Indoor Link Budget)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d Design for Presentation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1661965" y="-114301"/>
            <a:ext cx="6553198" cy="67818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500" dirty="0" smtClean="0"/>
              <a:t>Power Splitting</a:t>
            </a:r>
            <a:endParaRPr lang="en-US" sz="2500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332656"/>
            <a:ext cx="1351652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Cont’d</a:t>
            </a:r>
            <a:b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(First Try)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828800" y="2590800"/>
          <a:ext cx="5168899" cy="2506023"/>
        </p:xfrm>
        <a:graphic>
          <a:graphicData uri="http://schemas.openxmlformats.org/drawingml/2006/table">
            <a:tbl>
              <a:tblPr/>
              <a:tblGrid>
                <a:gridCol w="608106"/>
                <a:gridCol w="902657"/>
                <a:gridCol w="1092690"/>
                <a:gridCol w="1396743"/>
                <a:gridCol w="1168703"/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Basement  one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Antenna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Loss in Cable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Loss in splitter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Loss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Tx (antenna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Tx 1-0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Tx 1-1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Tx 1-2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3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Tx 1-3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Tx 1-4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12.71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Tx 1-5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12.71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15.81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Tx 1-6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12.71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Tx 1-7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Tx 1-8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Tx 1-9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Tx 1-10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0"/>
          <a:ext cx="9144000" cy="5440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8276"/>
                <a:gridCol w="1269123"/>
                <a:gridCol w="1143000"/>
                <a:gridCol w="662152"/>
                <a:gridCol w="709448"/>
                <a:gridCol w="472966"/>
                <a:gridCol w="1024758"/>
                <a:gridCol w="1103587"/>
                <a:gridCol w="1056290"/>
                <a:gridCol w="914400"/>
              </a:tblGrid>
              <a:tr h="124085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Floor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Antenna #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RBS output power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dBm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Cable Length (m)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Port</a:t>
                      </a:r>
                      <a:r>
                        <a:rPr lang="en-US" baseline="0" dirty="0" smtClean="0"/>
                        <a:t> Splitter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 Port</a:t>
                      </a:r>
                      <a:r>
                        <a:rPr lang="en-US" baseline="0" dirty="0" smtClean="0"/>
                        <a:t> Splitter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Port Splitter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TX Power (</a:t>
                      </a:r>
                      <a:r>
                        <a:rPr lang="en-US" dirty="0" err="1" smtClean="0"/>
                        <a:t>dBm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anchor="ctr"/>
                </a:tc>
              </a:tr>
              <a:tr h="3818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TX-10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7.95</a:t>
                      </a:r>
                      <a:endParaRPr lang="en-US" dirty="0"/>
                    </a:p>
                  </a:txBody>
                  <a:tcPr anchor="ctr"/>
                </a:tc>
              </a:tr>
              <a:tr h="3818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TX-11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7.32</a:t>
                      </a:r>
                      <a:endParaRPr lang="en-US" dirty="0"/>
                    </a:p>
                  </a:txBody>
                  <a:tcPr anchor="ctr"/>
                </a:tc>
              </a:tr>
              <a:tr h="3818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TX-12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5.50</a:t>
                      </a:r>
                      <a:endParaRPr lang="en-US" dirty="0"/>
                    </a:p>
                  </a:txBody>
                  <a:tcPr anchor="ctr"/>
                </a:tc>
              </a:tr>
              <a:tr h="38180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TX-13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5.64</a:t>
                      </a:r>
                      <a:endParaRPr lang="en-US" dirty="0"/>
                    </a:p>
                  </a:txBody>
                  <a:tcPr anchor="ctr"/>
                </a:tc>
              </a:tr>
              <a:tr h="3818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TX-14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3.03</a:t>
                      </a:r>
                      <a:endParaRPr lang="en-US" dirty="0"/>
                    </a:p>
                  </a:txBody>
                  <a:tcPr anchor="ctr"/>
                </a:tc>
              </a:tr>
              <a:tr h="3818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TX-15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2.40</a:t>
                      </a:r>
                      <a:endParaRPr lang="en-US" dirty="0"/>
                    </a:p>
                  </a:txBody>
                  <a:tcPr anchor="ctr"/>
                </a:tc>
              </a:tr>
              <a:tr h="3818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TX-16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0.27</a:t>
                      </a:r>
                      <a:endParaRPr lang="en-US" dirty="0"/>
                    </a:p>
                  </a:txBody>
                  <a:tcPr anchor="ctr"/>
                </a:tc>
              </a:tr>
              <a:tr h="3818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TX-17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-1.19</a:t>
                      </a:r>
                      <a:endParaRPr lang="en-US" dirty="0"/>
                    </a:p>
                  </a:txBody>
                  <a:tcPr anchor="ctr"/>
                </a:tc>
              </a:tr>
              <a:tr h="3818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TX-18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-0.98</a:t>
                      </a:r>
                      <a:endParaRPr lang="en-US" dirty="0"/>
                    </a:p>
                  </a:txBody>
                  <a:tcPr anchor="ctr"/>
                </a:tc>
              </a:tr>
              <a:tr h="3818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TX-19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-2.10</a:t>
                      </a:r>
                      <a:endParaRPr lang="en-US" dirty="0"/>
                    </a:p>
                  </a:txBody>
                  <a:tcPr anchor="ctr"/>
                </a:tc>
              </a:tr>
              <a:tr h="3818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TX-110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-3.15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123728" y="5733256"/>
            <a:ext cx="5882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link Budget Calculations for B1 Floor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b="1" dirty="0" smtClean="0"/>
          </a:p>
          <a:p>
            <a:endParaRPr lang="en-US" dirty="0"/>
          </a:p>
        </p:txBody>
      </p:sp>
      <p:pic>
        <p:nvPicPr>
          <p:cNvPr id="4" name="Content Placeholder 4" descr="B1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2133600"/>
            <a:ext cx="8915400" cy="33078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03848" y="5733256"/>
            <a:ext cx="366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Antenna Location in B1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340768"/>
            <a:ext cx="5562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500" dirty="0" smtClean="0"/>
              <a:t>Final Design</a:t>
            </a:r>
            <a:endParaRPr lang="en-US" sz="2500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332656"/>
            <a:ext cx="246253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Cont’d</a:t>
            </a:r>
            <a:b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(Indoor Link Budget)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8229600" cy="4525963"/>
          </a:xfrm>
        </p:spPr>
        <p:txBody>
          <a:bodyPr>
            <a:normAutofit/>
          </a:bodyPr>
          <a:lstStyle/>
          <a:p>
            <a:r>
              <a:rPr lang="en-US" sz="2500" dirty="0" smtClean="0"/>
              <a:t>Power Splitting</a:t>
            </a:r>
            <a:br>
              <a:rPr lang="en-US" sz="2500" dirty="0" smtClean="0"/>
            </a:br>
            <a:endParaRPr lang="en-US" sz="2500" dirty="0"/>
          </a:p>
        </p:txBody>
      </p:sp>
      <p:pic>
        <p:nvPicPr>
          <p:cNvPr id="5" name="Picture 2" descr="C:\Users\User\Desktop\Editting - 34\project tx25-4FINA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066800"/>
            <a:ext cx="9144000" cy="5517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1"/>
          <a:ext cx="9144005" cy="591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8276"/>
                <a:gridCol w="1269126"/>
                <a:gridCol w="1143000"/>
                <a:gridCol w="662151"/>
                <a:gridCol w="709449"/>
                <a:gridCol w="472966"/>
                <a:gridCol w="1024759"/>
                <a:gridCol w="1103586"/>
                <a:gridCol w="1056291"/>
                <a:gridCol w="914401"/>
              </a:tblGrid>
              <a:tr h="67255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Floor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Antenna #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RBS output power</a:t>
                      </a:r>
                      <a:r>
                        <a:rPr lang="en-US" sz="1400" baseline="0" dirty="0" smtClean="0"/>
                        <a:t> (</a:t>
                      </a:r>
                      <a:r>
                        <a:rPr lang="en-US" sz="1400" baseline="0" dirty="0" err="1" smtClean="0"/>
                        <a:t>dBm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Cable Length (m)</a:t>
                      </a:r>
                      <a:endParaRPr lang="en-US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 Port</a:t>
                      </a:r>
                      <a:r>
                        <a:rPr lang="en-US" sz="1400" baseline="0" dirty="0" smtClean="0"/>
                        <a:t> Splitter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 Port</a:t>
                      </a:r>
                      <a:r>
                        <a:rPr lang="en-US" sz="1400" baseline="0" dirty="0" smtClean="0"/>
                        <a:t> Splitter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 Port Splitter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TX Power (</a:t>
                      </a:r>
                      <a:r>
                        <a:rPr lang="en-US" sz="1400" dirty="0" err="1" smtClean="0"/>
                        <a:t>dBm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 anchor="ctr"/>
                </a:tc>
              </a:tr>
              <a:tr h="2802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35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7.47</a:t>
                      </a:r>
                      <a:endParaRPr lang="en-US" sz="1400" dirty="0"/>
                    </a:p>
                  </a:txBody>
                  <a:tcPr anchor="ctr"/>
                </a:tc>
              </a:tr>
              <a:tr h="2802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8.66</a:t>
                      </a:r>
                      <a:endParaRPr lang="en-US" sz="1400" dirty="0"/>
                    </a:p>
                  </a:txBody>
                  <a:tcPr anchor="ctr"/>
                </a:tc>
              </a:tr>
              <a:tr h="2802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7.53</a:t>
                      </a:r>
                      <a:endParaRPr lang="en-US" sz="1400" dirty="0"/>
                    </a:p>
                  </a:txBody>
                  <a:tcPr anchor="ctr"/>
                </a:tc>
              </a:tr>
              <a:tr h="2802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7.53</a:t>
                      </a:r>
                      <a:endParaRPr lang="en-US" sz="1400" dirty="0"/>
                    </a:p>
                  </a:txBody>
                  <a:tcPr anchor="ctr"/>
                </a:tc>
              </a:tr>
              <a:tr h="2802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6.76</a:t>
                      </a:r>
                      <a:endParaRPr lang="en-US" sz="1400" dirty="0"/>
                    </a:p>
                  </a:txBody>
                  <a:tcPr anchor="ctr"/>
                </a:tc>
              </a:tr>
              <a:tr h="2802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16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48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10.07</a:t>
                      </a:r>
                      <a:endParaRPr lang="en-US" sz="1400" dirty="0"/>
                    </a:p>
                  </a:txBody>
                  <a:tcPr anchor="ctr"/>
                </a:tc>
              </a:tr>
              <a:tr h="2802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17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11.89</a:t>
                      </a:r>
                      <a:endParaRPr lang="en-US" sz="1400" dirty="0"/>
                    </a:p>
                  </a:txBody>
                  <a:tcPr anchor="ctr"/>
                </a:tc>
              </a:tr>
              <a:tr h="2802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12.03</a:t>
                      </a:r>
                      <a:endParaRPr lang="en-US" sz="1400" dirty="0"/>
                    </a:p>
                  </a:txBody>
                  <a:tcPr anchor="ctr"/>
                </a:tc>
              </a:tr>
              <a:tr h="2802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19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13.22</a:t>
                      </a:r>
                      <a:endParaRPr lang="en-US" sz="1400" dirty="0"/>
                    </a:p>
                  </a:txBody>
                  <a:tcPr anchor="ctr"/>
                </a:tc>
              </a:tr>
              <a:tr h="2802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12.03</a:t>
                      </a:r>
                      <a:endParaRPr lang="en-US" sz="1400" dirty="0"/>
                    </a:p>
                  </a:txBody>
                  <a:tcPr anchor="ctr"/>
                </a:tc>
              </a:tr>
              <a:tr h="2802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11.05</a:t>
                      </a:r>
                      <a:endParaRPr lang="en-US" sz="1400" dirty="0"/>
                    </a:p>
                  </a:txBody>
                  <a:tcPr anchor="ctr"/>
                </a:tc>
              </a:tr>
              <a:tr h="2802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28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6.81</a:t>
                      </a:r>
                      <a:endParaRPr lang="en-US" sz="1400" dirty="0"/>
                    </a:p>
                  </a:txBody>
                  <a:tcPr anchor="ctr"/>
                </a:tc>
              </a:tr>
              <a:tr h="2802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7.79</a:t>
                      </a:r>
                      <a:endParaRPr lang="en-US" sz="1400" dirty="0"/>
                    </a:p>
                  </a:txBody>
                  <a:tcPr anchor="ctr"/>
                </a:tc>
              </a:tr>
              <a:tr h="2802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7.30</a:t>
                      </a:r>
                      <a:endParaRPr lang="en-US" sz="1400" dirty="0"/>
                    </a:p>
                  </a:txBody>
                  <a:tcPr anchor="ctr"/>
                </a:tc>
              </a:tr>
              <a:tr h="2802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115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8.28</a:t>
                      </a:r>
                      <a:endParaRPr lang="en-US" sz="1400" dirty="0"/>
                    </a:p>
                  </a:txBody>
                  <a:tcPr anchor="ctr"/>
                </a:tc>
              </a:tr>
              <a:tr h="2802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116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28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6.81</a:t>
                      </a:r>
                      <a:endParaRPr lang="en-US" sz="1400" dirty="0"/>
                    </a:p>
                  </a:txBody>
                  <a:tcPr anchor="ctr"/>
                </a:tc>
              </a:tr>
              <a:tr h="2802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117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6.39</a:t>
                      </a:r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491880" y="6093296"/>
            <a:ext cx="2868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link Budget for B1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67358" y="5867400"/>
            <a:ext cx="26100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Lifts link Budget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990600"/>
          <a:ext cx="817626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5880"/>
                <a:gridCol w="1104900"/>
                <a:gridCol w="736600"/>
                <a:gridCol w="736600"/>
                <a:gridCol w="363220"/>
                <a:gridCol w="990600"/>
                <a:gridCol w="990600"/>
                <a:gridCol w="1043940"/>
                <a:gridCol w="883920"/>
              </a:tblGrid>
              <a:tr h="118547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Antenna #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RBS output power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dBm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Cable Length (m)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Port</a:t>
                      </a:r>
                      <a:r>
                        <a:rPr lang="en-US" baseline="0" dirty="0" smtClean="0"/>
                        <a:t> Splitter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 Port</a:t>
                      </a:r>
                      <a:r>
                        <a:rPr lang="en-US" baseline="0" dirty="0" smtClean="0"/>
                        <a:t> Splitter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Port Splitter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TX Power (</a:t>
                      </a:r>
                      <a:r>
                        <a:rPr lang="en-US" dirty="0" err="1" smtClean="0"/>
                        <a:t>dBm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anchor="ctr"/>
                </a:tc>
              </a:tr>
              <a:tr h="36476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19.43</a:t>
                      </a:r>
                      <a:endParaRPr lang="en-US" dirty="0"/>
                    </a:p>
                  </a:txBody>
                  <a:tcPr anchor="ctr"/>
                </a:tc>
              </a:tr>
              <a:tr h="36476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19.43</a:t>
                      </a:r>
                      <a:endParaRPr lang="en-US" dirty="0"/>
                    </a:p>
                  </a:txBody>
                  <a:tcPr anchor="ctr"/>
                </a:tc>
              </a:tr>
              <a:tr h="36476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LC1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17.25</a:t>
                      </a:r>
                      <a:endParaRPr lang="en-US" dirty="0"/>
                    </a:p>
                  </a:txBody>
                  <a:tcPr anchor="ctr"/>
                </a:tc>
              </a:tr>
              <a:tr h="36476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LC2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17.25</a:t>
                      </a:r>
                      <a:endParaRPr lang="en-US" dirty="0"/>
                    </a:p>
                  </a:txBody>
                  <a:tcPr anchor="ctr"/>
                </a:tc>
              </a:tr>
              <a:tr h="36476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LC3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17.18</a:t>
                      </a:r>
                      <a:endParaRPr lang="en-US" dirty="0"/>
                    </a:p>
                  </a:txBody>
                  <a:tcPr anchor="ctr"/>
                </a:tc>
              </a:tr>
              <a:tr h="36476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LC4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18.87</a:t>
                      </a:r>
                      <a:endParaRPr lang="en-US" dirty="0"/>
                    </a:p>
                  </a:txBody>
                  <a:tcPr anchor="ctr"/>
                </a:tc>
              </a:tr>
              <a:tr h="36476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LC5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18.80</a:t>
                      </a:r>
                      <a:endParaRPr lang="en-US" dirty="0"/>
                    </a:p>
                  </a:txBody>
                  <a:tcPr anchor="ctr"/>
                </a:tc>
              </a:tr>
              <a:tr h="36476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LB1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17.41</a:t>
                      </a:r>
                      <a:endParaRPr lang="en-US" dirty="0"/>
                    </a:p>
                  </a:txBody>
                  <a:tcPr anchor="ctr"/>
                </a:tc>
              </a:tr>
              <a:tr h="36476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LB4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17.48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2" y="548680"/>
            <a:ext cx="367650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500" dirty="0" smtClean="0"/>
              <a:t>2- Path loss Calculations</a:t>
            </a:r>
            <a:endParaRPr lang="en-US" sz="25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981200"/>
            <a:ext cx="6480720" cy="432048"/>
          </a:xfrm>
          <a:prstGeom prst="rect">
            <a:avLst/>
          </a:prstGeom>
          <a:noFill/>
        </p:spPr>
      </p:pic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2667000"/>
            <a:ext cx="51026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FSPL : Free Space Path Loss ( dB )</a:t>
            </a:r>
          </a:p>
          <a:p>
            <a:r>
              <a:rPr lang="en-US" sz="2400" dirty="0" smtClean="0"/>
              <a:t>d: Distance in (Km)</a:t>
            </a:r>
          </a:p>
          <a:p>
            <a:r>
              <a:rPr lang="en-US" sz="2400" dirty="0" smtClean="0"/>
              <a:t>f: frequency ( MHz)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332656"/>
            <a:ext cx="304923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Cont’d</a:t>
            </a:r>
            <a:b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(Indoor Link Calculations)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63688" y="5373216"/>
            <a:ext cx="5633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Path Loss Samples Of Basement Two</a:t>
            </a:r>
            <a:endParaRPr lang="en-US" sz="2400" dirty="0"/>
          </a:p>
        </p:txBody>
      </p:sp>
      <p:pic>
        <p:nvPicPr>
          <p:cNvPr id="5" name="Picture 4" descr="B2.pn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142556"/>
            <a:ext cx="8065827" cy="3214436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79512" y="3284984"/>
          <a:ext cx="8748464" cy="1537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1664"/>
                <a:gridCol w="851664"/>
                <a:gridCol w="851664"/>
                <a:gridCol w="851664"/>
                <a:gridCol w="967576"/>
                <a:gridCol w="967576"/>
                <a:gridCol w="967576"/>
                <a:gridCol w="735752"/>
                <a:gridCol w="851664"/>
                <a:gridCol w="851664"/>
              </a:tblGrid>
              <a:tr h="80559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Floor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Point #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TX Power (</a:t>
                      </a:r>
                      <a:r>
                        <a:rPr lang="en-US" sz="1400" b="1" dirty="0" err="1" smtClean="0"/>
                        <a:t>dBm</a:t>
                      </a:r>
                      <a:r>
                        <a:rPr lang="en-US" sz="1400" b="1" dirty="0" smtClean="0"/>
                        <a:t>)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EIRP</a:t>
                      </a:r>
                      <a:br>
                        <a:rPr lang="en-US" sz="1400" b="1" dirty="0" smtClean="0"/>
                      </a:br>
                      <a:r>
                        <a:rPr lang="en-US" sz="1400" b="1" dirty="0" smtClean="0"/>
                        <a:t>(</a:t>
                      </a:r>
                      <a:r>
                        <a:rPr lang="en-US" sz="1400" b="1" dirty="0" err="1" smtClean="0"/>
                        <a:t>dBm</a:t>
                      </a:r>
                      <a:r>
                        <a:rPr lang="en-US" sz="1400" b="1" dirty="0" smtClean="0"/>
                        <a:t>)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Distance</a:t>
                      </a:r>
                    </a:p>
                    <a:p>
                      <a:pPr algn="ctr"/>
                      <a:r>
                        <a:rPr lang="en-US" sz="1400" b="1" dirty="0" smtClean="0"/>
                        <a:t>(m)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Freq.</a:t>
                      </a:r>
                    </a:p>
                    <a:p>
                      <a:pPr algn="ctr"/>
                      <a:r>
                        <a:rPr lang="en-US" sz="1400" b="1" dirty="0" smtClean="0"/>
                        <a:t>(MHz)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FSPL</a:t>
                      </a:r>
                    </a:p>
                    <a:p>
                      <a:pPr algn="ctr"/>
                      <a:r>
                        <a:rPr lang="en-US" sz="1400" b="1" dirty="0" smtClean="0"/>
                        <a:t>(dB)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# of walls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Loss In</a:t>
                      </a:r>
                      <a:r>
                        <a:rPr lang="en-US" sz="1400" b="1" baseline="0" dirty="0" smtClean="0"/>
                        <a:t> Walls</a:t>
                      </a:r>
                    </a:p>
                    <a:p>
                      <a:pPr algn="ctr"/>
                      <a:r>
                        <a:rPr lang="en-US" sz="1400" b="1" baseline="0" dirty="0" smtClean="0"/>
                        <a:t>(dB)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RX Power (</a:t>
                      </a:r>
                      <a:r>
                        <a:rPr lang="en-US" sz="1400" b="1" dirty="0" err="1" smtClean="0"/>
                        <a:t>dBm</a:t>
                      </a:r>
                      <a:r>
                        <a:rPr lang="en-US" sz="1400" b="1" dirty="0" smtClean="0"/>
                        <a:t>)</a:t>
                      </a:r>
                      <a:endParaRPr lang="en-US" sz="1400" b="1" dirty="0"/>
                    </a:p>
                  </a:txBody>
                  <a:tcPr anchor="ctr"/>
                </a:tc>
              </a:tr>
              <a:tr h="32223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P212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10.47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12.47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09.60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950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-51.7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4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-12.80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-52.07</a:t>
                      </a:r>
                      <a:endParaRPr lang="en-US" sz="1500" dirty="0"/>
                    </a:p>
                  </a:txBody>
                  <a:tcPr anchor="ctr"/>
                </a:tc>
              </a:tr>
              <a:tr h="32223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P210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11.66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13.66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11.30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950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-53.1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-3.20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-42.69</a:t>
                      </a:r>
                      <a:endParaRPr lang="en-US" sz="15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1- Link budget.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55576" y="1772816"/>
          <a:ext cx="72390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750"/>
                <a:gridCol w="1809750"/>
                <a:gridCol w="1809750"/>
                <a:gridCol w="1809750"/>
              </a:tblGrid>
              <a:tr h="5818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Antenna #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Hand Calculations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iBwave</a:t>
                      </a:r>
                      <a:r>
                        <a:rPr lang="en-US" dirty="0" smtClean="0"/>
                        <a:t> Calculations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Difference </a:t>
                      </a:r>
                    </a:p>
                  </a:txBody>
                  <a:tcPr anchor="ctr"/>
                </a:tc>
              </a:tr>
              <a:tr h="33250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8.82 </a:t>
                      </a:r>
                      <a:r>
                        <a:rPr lang="en-US" dirty="0" err="1" smtClean="0"/>
                        <a:t>dBm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7.76 </a:t>
                      </a:r>
                      <a:r>
                        <a:rPr lang="en-US" dirty="0" err="1" smtClean="0"/>
                        <a:t>dBm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1.06 dB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6" name="Content Placeholder 3" descr="115.jpg"/>
          <p:cNvPicPr>
            <a:picLocks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68" y="2852936"/>
            <a:ext cx="7391400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3810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2- Path Loss </a:t>
            </a:r>
            <a:endParaRPr lang="en-US" dirty="0"/>
          </a:p>
        </p:txBody>
      </p:sp>
      <p:pic>
        <p:nvPicPr>
          <p:cNvPr id="8" name="Picture 7" descr="- B2.jpe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7624" y="908720"/>
            <a:ext cx="7620000" cy="5638800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411760" y="3933056"/>
          <a:ext cx="6096000" cy="129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6477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Sample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Hand calculation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iBwave</a:t>
                      </a:r>
                      <a:r>
                        <a:rPr lang="en-US" dirty="0" smtClean="0"/>
                        <a:t> calculation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Results</a:t>
                      </a:r>
                      <a:endParaRPr lang="en-US" dirty="0"/>
                    </a:p>
                  </a:txBody>
                  <a:tcPr anchor="ctr"/>
                </a:tc>
              </a:tr>
              <a:tr h="6477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p212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-52 </a:t>
                      </a:r>
                      <a:r>
                        <a:rPr lang="en-US" dirty="0" err="1" smtClean="0"/>
                        <a:t>dBm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-51 to -54 </a:t>
                      </a:r>
                      <a:r>
                        <a:rPr lang="en-US" dirty="0" err="1" smtClean="0"/>
                        <a:t>dBm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Deep indoor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- B1.jpe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5877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- B2.jpe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5949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- B3.jpe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5949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- B4.jpe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021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User\Desktop\perediction only\- B5.jpe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Problems’ </a:t>
            </a:r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389120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/>
              <a:t>This project discussed the problems existing in An Najah Educational National Hospital which are </a:t>
            </a:r>
            <a:r>
              <a:rPr lang="en-US" sz="2400" b="1" dirty="0" smtClean="0"/>
              <a:t>poor quality calls</a:t>
            </a:r>
            <a:r>
              <a:rPr lang="en-US" sz="2400" dirty="0" smtClean="0"/>
              <a:t>, </a:t>
            </a:r>
            <a:r>
              <a:rPr lang="en-US" sz="2400" b="1" dirty="0" smtClean="0"/>
              <a:t>drop calls </a:t>
            </a:r>
            <a:r>
              <a:rPr lang="en-US" sz="2400" dirty="0" smtClean="0"/>
              <a:t>and </a:t>
            </a:r>
            <a:r>
              <a:rPr lang="en-US" sz="2400" b="1" dirty="0" smtClean="0"/>
              <a:t>call setup failure</a:t>
            </a:r>
            <a:r>
              <a:rPr lang="en-US" sz="2400" dirty="0" smtClean="0"/>
              <a:t>. These problems are because of </a:t>
            </a:r>
            <a:r>
              <a:rPr lang="en-US" sz="2400" b="1" dirty="0" smtClean="0"/>
              <a:t>weak signal strength</a:t>
            </a:r>
            <a:r>
              <a:rPr lang="en-US" sz="2400" dirty="0" smtClean="0"/>
              <a:t>.</a:t>
            </a:r>
          </a:p>
          <a:p>
            <a:pPr algn="just"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Indoor systems can be a solution if the coverage, quality and capacity from outdoor cells are weak.</a:t>
            </a:r>
          </a:p>
          <a:p>
            <a:pPr algn="just"/>
            <a:r>
              <a:rPr lang="en-US" dirty="0" smtClean="0"/>
              <a:t>The indoor system will radiate a dominant signal inside a building.</a:t>
            </a:r>
          </a:p>
          <a:p>
            <a:pPr algn="just"/>
            <a:r>
              <a:rPr lang="en-US" dirty="0" smtClean="0"/>
              <a:t>The way of splitting affects on RX-signal.</a:t>
            </a:r>
          </a:p>
          <a:p>
            <a:pPr algn="just"/>
            <a:r>
              <a:rPr lang="en-US" dirty="0" smtClean="0"/>
              <a:t>The design process includes: capacity dimensioning, choosing the components, deciding the target coverage level and distributing the antennas inside the building.</a:t>
            </a:r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This design solve the existing problems completely which means that the goal of this project has been achieved.</a:t>
            </a:r>
          </a:p>
          <a:p>
            <a:pPr algn="just"/>
            <a:r>
              <a:rPr lang="en-US" dirty="0" smtClean="0"/>
              <a:t>The most important areas inside the hospital have a deep indoor signal level ( &gt;-64 </a:t>
            </a:r>
            <a:r>
              <a:rPr lang="en-US" dirty="0" err="1" smtClean="0"/>
              <a:t>dBm</a:t>
            </a:r>
            <a:r>
              <a:rPr lang="en-US" dirty="0" smtClean="0"/>
              <a:t> ).</a:t>
            </a:r>
          </a:p>
          <a:p>
            <a:pPr algn="just"/>
            <a:r>
              <a:rPr lang="en-US" dirty="0" smtClean="0"/>
              <a:t>The design can serve 900 subscribers.</a:t>
            </a:r>
          </a:p>
          <a:p>
            <a:pPr algn="just"/>
            <a:endParaRPr lang="en-US" dirty="0" smtClean="0"/>
          </a:p>
          <a:p>
            <a:pPr algn="just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55576" y="476672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Cont’d</a:t>
            </a:r>
            <a:b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Conclustion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6172200" cy="88625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Questions </a:t>
            </a:r>
            <a:endParaRPr lang="en-US" sz="4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7400" y="764704"/>
            <a:ext cx="3276600" cy="4647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TeachingHospital2-500x353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43608" y="1556792"/>
            <a:ext cx="4176464" cy="33276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1520" y="242088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BIG THANKS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rgbClr val="813C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AN-Najah National University </a:t>
            </a:r>
            <a:br>
              <a:rPr lang="en-US" dirty="0" smtClean="0">
                <a:solidFill>
                  <a:srgbClr val="813C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JAWWAL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COMPANY</a:t>
            </a:r>
            <a:endParaRPr lang="en-U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NNU Seal logo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2780928"/>
            <a:ext cx="1537329" cy="1524000"/>
          </a:xfrm>
          <a:prstGeom prst="rect">
            <a:avLst/>
          </a:prstGeom>
        </p:spPr>
      </p:pic>
      <p:pic>
        <p:nvPicPr>
          <p:cNvPr id="4" name="Picture 3" descr="logo_jawwal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4941168"/>
            <a:ext cx="1152128" cy="1593631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Project’s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62400"/>
          </a:xfrm>
        </p:spPr>
        <p:txBody>
          <a:bodyPr>
            <a:normAutofit/>
          </a:bodyPr>
          <a:lstStyle/>
          <a:p>
            <a:pPr algn="just"/>
            <a:r>
              <a:rPr lang="en-US" sz="2400" b="1" dirty="0"/>
              <a:t>S</a:t>
            </a:r>
            <a:r>
              <a:rPr lang="en-US" sz="2400" b="1" dirty="0" smtClean="0"/>
              <a:t>olve </a:t>
            </a:r>
            <a:r>
              <a:rPr lang="en-US" sz="2400" b="1" dirty="0"/>
              <a:t>the problems</a:t>
            </a:r>
            <a:r>
              <a:rPr lang="en-US" sz="2400" dirty="0"/>
              <a:t> </a:t>
            </a:r>
            <a:r>
              <a:rPr lang="en-US" sz="2400" dirty="0" smtClean="0"/>
              <a:t>inside </a:t>
            </a:r>
            <a:r>
              <a:rPr lang="en-US" sz="2400" dirty="0"/>
              <a:t>the building of An Najah Educational National Hospital  which is considered to serve the areas  north of the West </a:t>
            </a:r>
            <a:r>
              <a:rPr lang="en-US" sz="2400" dirty="0" smtClean="0"/>
              <a:t>Bank, </a:t>
            </a:r>
            <a:r>
              <a:rPr lang="en-US" sz="2400" b="1" dirty="0" smtClean="0"/>
              <a:t>with an acceptable range of coverage, capacity, quality.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b="1" dirty="0" smtClean="0"/>
              <a:t>Design a system </a:t>
            </a:r>
            <a:r>
              <a:rPr lang="en-US" sz="2400" dirty="0" smtClean="0"/>
              <a:t>that will </a:t>
            </a:r>
            <a:r>
              <a:rPr lang="en-US" sz="2400" b="1" dirty="0" smtClean="0"/>
              <a:t>distribute</a:t>
            </a:r>
            <a:r>
              <a:rPr lang="en-US" sz="2400" dirty="0" smtClean="0"/>
              <a:t> a uniform strong signal </a:t>
            </a:r>
            <a:r>
              <a:rPr lang="en-US" sz="2400" b="1" dirty="0" smtClean="0"/>
              <a:t>inside</a:t>
            </a:r>
            <a:r>
              <a:rPr lang="en-US" sz="2400" dirty="0" smtClean="0"/>
              <a:t> the building, from the </a:t>
            </a:r>
            <a:r>
              <a:rPr lang="en-US" sz="2400" b="1" dirty="0" smtClean="0"/>
              <a:t>indoor cell</a:t>
            </a:r>
            <a:r>
              <a:rPr lang="en-US" sz="2400" dirty="0" smtClean="0"/>
              <a:t>, using </a:t>
            </a:r>
            <a:r>
              <a:rPr lang="en-US" sz="2400" b="1" dirty="0" smtClean="0"/>
              <a:t>indoor system </a:t>
            </a:r>
            <a:r>
              <a:rPr lang="en-US" sz="2400" dirty="0" smtClean="0"/>
              <a:t>in order to provide sufficient coverage, quality, capacity and dominance.</a:t>
            </a:r>
          </a:p>
          <a:p>
            <a:pPr algn="just"/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07704" y="3717032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RX-Level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Deep Indoor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-45 </a:t>
                      </a:r>
                      <a:r>
                        <a:rPr lang="en-US" b="1" dirty="0" err="1" smtClean="0"/>
                        <a:t>dBm</a:t>
                      </a:r>
                      <a:r>
                        <a:rPr lang="en-US" b="1" dirty="0" smtClean="0"/>
                        <a:t> to -64 </a:t>
                      </a:r>
                      <a:r>
                        <a:rPr lang="en-US" b="1" dirty="0" err="1" smtClean="0"/>
                        <a:t>dBm</a:t>
                      </a:r>
                      <a:endParaRPr lang="en-US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Indoor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-65 </a:t>
                      </a:r>
                      <a:r>
                        <a:rPr lang="en-US" b="1" dirty="0" err="1" smtClean="0"/>
                        <a:t>dBm</a:t>
                      </a:r>
                      <a:r>
                        <a:rPr lang="en-US" b="1" dirty="0" smtClean="0"/>
                        <a:t> to -74 </a:t>
                      </a:r>
                      <a:r>
                        <a:rPr lang="en-US" b="1" dirty="0" err="1" smtClean="0"/>
                        <a:t>dBm</a:t>
                      </a:r>
                      <a:endParaRPr lang="en-US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InCar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-75 </a:t>
                      </a:r>
                      <a:r>
                        <a:rPr lang="en-US" dirty="0" err="1" smtClean="0"/>
                        <a:t>dBm</a:t>
                      </a:r>
                      <a:r>
                        <a:rPr lang="en-US" dirty="0" smtClean="0"/>
                        <a:t> to -84 </a:t>
                      </a:r>
                      <a:r>
                        <a:rPr lang="en-US" dirty="0" err="1" smtClean="0"/>
                        <a:t>dBm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Outdoor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-85 </a:t>
                      </a:r>
                      <a:r>
                        <a:rPr lang="en-US" dirty="0" err="1" smtClean="0"/>
                        <a:t>dBm</a:t>
                      </a:r>
                      <a:r>
                        <a:rPr lang="en-US" dirty="0" smtClean="0"/>
                        <a:t> to -94 </a:t>
                      </a:r>
                      <a:r>
                        <a:rPr lang="en-US" dirty="0" err="1" smtClean="0"/>
                        <a:t>dBm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Bad Service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-95 </a:t>
                      </a:r>
                      <a:r>
                        <a:rPr lang="en-US" dirty="0" err="1" smtClean="0"/>
                        <a:t>dBm</a:t>
                      </a:r>
                      <a:r>
                        <a:rPr lang="en-US" dirty="0" smtClean="0"/>
                        <a:t> to -110 </a:t>
                      </a:r>
                      <a:r>
                        <a:rPr lang="en-US" dirty="0" err="1" smtClean="0"/>
                        <a:t>dBm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sz="2400" dirty="0" smtClean="0"/>
              <a:t>1-</a:t>
            </a:r>
            <a:r>
              <a:rPr lang="en-US" dirty="0" smtClean="0"/>
              <a:t> </a:t>
            </a:r>
            <a:r>
              <a:rPr lang="en-US" sz="2400" dirty="0" smtClean="0"/>
              <a:t>Radio Base Station (RBS) : Ericsson 2308, 4 TRUs, 34 </a:t>
            </a:r>
            <a:r>
              <a:rPr lang="en-US" sz="2400" dirty="0" err="1" smtClean="0"/>
              <a:t>dBm</a:t>
            </a:r>
            <a:r>
              <a:rPr lang="en-US" sz="2400" dirty="0" smtClean="0"/>
              <a:t> output power.</a:t>
            </a:r>
            <a:endParaRPr lang="en-US" dirty="0" smtClean="0"/>
          </a:p>
          <a:p>
            <a:pPr algn="just">
              <a:buNone/>
            </a:pPr>
            <a:endParaRPr lang="en-US" dirty="0" smtClean="0"/>
          </a:p>
        </p:txBody>
      </p:sp>
      <p:pic>
        <p:nvPicPr>
          <p:cNvPr id="5" name="Picture 4" descr="rbsa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2276872"/>
            <a:ext cx="7613042" cy="37273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df450_small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1574876" y="4841948"/>
            <a:ext cx="2134552" cy="748815"/>
          </a:xfrm>
          <a:prstGeom prst="rect">
            <a:avLst/>
          </a:prstGeom>
        </p:spPr>
      </p:pic>
      <p:sp>
        <p:nvSpPr>
          <p:cNvPr id="10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50000"/>
              </a:lnSpc>
              <a:buNone/>
            </a:pPr>
            <a:r>
              <a:rPr lang="en-US" sz="2400" dirty="0" smtClean="0"/>
              <a:t>2- Antennas : Omni and Directional Antennas.</a:t>
            </a:r>
          </a:p>
          <a:p>
            <a:pPr>
              <a:lnSpc>
                <a:spcPct val="250000"/>
              </a:lnSpc>
              <a:buNone/>
            </a:pPr>
            <a:r>
              <a:rPr lang="en-US" sz="2400" dirty="0" smtClean="0"/>
              <a:t>3- Splitters : 2,3 and 4 ports.</a:t>
            </a:r>
          </a:p>
          <a:p>
            <a:pPr>
              <a:lnSpc>
                <a:spcPct val="250000"/>
              </a:lnSpc>
              <a:buNone/>
            </a:pPr>
            <a:r>
              <a:rPr lang="en-US" sz="2400" dirty="0" smtClean="0"/>
              <a:t>4- Cables: ½in with 7dB/100m loss.</a:t>
            </a:r>
          </a:p>
          <a:p>
            <a:pPr algn="ctr">
              <a:lnSpc>
                <a:spcPct val="250000"/>
              </a:lnSpc>
              <a:buNone/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Cont’d</a:t>
            </a:r>
            <a:br>
              <a:rPr lang="en-US" sz="2400" dirty="0" smtClean="0"/>
            </a:br>
            <a:r>
              <a:rPr lang="en-US" sz="1600" dirty="0" smtClean="0"/>
              <a:t>(System Components)</a:t>
            </a:r>
            <a:endParaRPr lang="en-US" sz="2400" dirty="0"/>
          </a:p>
        </p:txBody>
      </p:sp>
      <p:pic>
        <p:nvPicPr>
          <p:cNvPr id="5" name="Picture 4" descr="splitter.jpg"/>
          <p:cNvPicPr>
            <a:picLocks noChangeAspect="1"/>
          </p:cNvPicPr>
          <p:nvPr/>
        </p:nvPicPr>
        <p:blipFill>
          <a:blip r:embed="rId3" cstate="print"/>
          <a:srcRect l="72858" t="12546" b="37662"/>
          <a:stretch>
            <a:fillRect/>
          </a:stretch>
        </p:blipFill>
        <p:spPr>
          <a:xfrm>
            <a:off x="3419872" y="4149080"/>
            <a:ext cx="844443" cy="2286304"/>
          </a:xfrm>
          <a:prstGeom prst="rect">
            <a:avLst/>
          </a:prstGeom>
        </p:spPr>
      </p:pic>
      <p:pic>
        <p:nvPicPr>
          <p:cNvPr id="6" name="Picture 5" descr="antenna.jpg"/>
          <p:cNvPicPr>
            <a:picLocks noChangeAspect="1"/>
          </p:cNvPicPr>
          <p:nvPr/>
        </p:nvPicPr>
        <p:blipFill>
          <a:blip r:embed="rId4" cstate="print"/>
          <a:srcRect l="57924" t="15099" b="64300"/>
          <a:stretch>
            <a:fillRect/>
          </a:stretch>
        </p:blipFill>
        <p:spPr>
          <a:xfrm>
            <a:off x="4716016" y="4509120"/>
            <a:ext cx="2039989" cy="1412776"/>
          </a:xfrm>
          <a:prstGeom prst="rect">
            <a:avLst/>
          </a:prstGeom>
        </p:spPr>
      </p:pic>
      <p:pic>
        <p:nvPicPr>
          <p:cNvPr id="7" name="Picture 6" descr="directional.jpg"/>
          <p:cNvPicPr>
            <a:picLocks noChangeAspect="1"/>
          </p:cNvPicPr>
          <p:nvPr/>
        </p:nvPicPr>
        <p:blipFill>
          <a:blip r:embed="rId5" cstate="print"/>
          <a:srcRect l="60894" t="12600" b="60101"/>
          <a:stretch>
            <a:fillRect/>
          </a:stretch>
        </p:blipFill>
        <p:spPr>
          <a:xfrm>
            <a:off x="6588224" y="4437112"/>
            <a:ext cx="1895973" cy="1872208"/>
          </a:xfrm>
          <a:prstGeom prst="rect">
            <a:avLst/>
          </a:prstGeom>
        </p:spPr>
      </p:pic>
      <p:pic>
        <p:nvPicPr>
          <p:cNvPr id="8" name="Picture 7" descr="RBS 1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7382" t="10500" b="66400"/>
          <a:stretch>
            <a:fillRect/>
          </a:stretch>
        </p:blipFill>
        <p:spPr>
          <a:xfrm>
            <a:off x="0" y="4149080"/>
            <a:ext cx="2005166" cy="1584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Design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79512" y="1052736"/>
            <a:ext cx="8686800" cy="4968552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sz="2900" b="1" u="sng" dirty="0" smtClean="0"/>
              <a:t>1- Passive or Active Distributed Antenna Systems?</a:t>
            </a:r>
            <a:endParaRPr lang="en-US" sz="2900" b="1" dirty="0" smtClean="0"/>
          </a:p>
          <a:p>
            <a:pPr algn="just">
              <a:buNone/>
            </a:pPr>
            <a:endParaRPr lang="en-US" b="1" dirty="0" smtClean="0"/>
          </a:p>
          <a:p>
            <a:pPr algn="just">
              <a:buFont typeface="Wingdings" pitchFamily="2" charset="2"/>
              <a:buChar char="v"/>
            </a:pPr>
            <a:r>
              <a:rPr lang="en-US" sz="2600" dirty="0" smtClean="0"/>
              <a:t>Two system types can be used for indoor solution, Active DAS or Passive DAS. </a:t>
            </a:r>
          </a:p>
          <a:p>
            <a:pPr algn="just">
              <a:buFont typeface="Wingdings" pitchFamily="2" charset="2"/>
              <a:buChar char="v"/>
            </a:pPr>
            <a:r>
              <a:rPr lang="en-US" sz="2600" dirty="0" smtClean="0"/>
              <a:t>In this project </a:t>
            </a:r>
            <a:r>
              <a:rPr lang="en-US" sz="2600" b="1" dirty="0" smtClean="0"/>
              <a:t>Passive DAS </a:t>
            </a:r>
            <a:r>
              <a:rPr lang="en-US" sz="2600" dirty="0" smtClean="0"/>
              <a:t>has been used for these reasons:</a:t>
            </a:r>
          </a:p>
          <a:p>
            <a:pPr algn="just">
              <a:buNone/>
            </a:pPr>
            <a:r>
              <a:rPr lang="en-US" sz="2600" dirty="0" smtClean="0"/>
              <a:t> </a:t>
            </a:r>
          </a:p>
          <a:p>
            <a:pPr lvl="0"/>
            <a:r>
              <a:rPr lang="en-US" sz="2600" dirty="0" smtClean="0"/>
              <a:t>Components from different manufacturers are compatible.</a:t>
            </a:r>
          </a:p>
          <a:p>
            <a:pPr lvl="0" algn="just"/>
            <a:r>
              <a:rPr lang="en-US" sz="2600" dirty="0" smtClean="0"/>
              <a:t>It can be installed in harsh environment.</a:t>
            </a:r>
          </a:p>
          <a:p>
            <a:pPr lvl="0" algn="just"/>
            <a:r>
              <a:rPr lang="en-US" sz="2600" dirty="0" smtClean="0"/>
              <a:t>No high data rate needed.</a:t>
            </a:r>
          </a:p>
          <a:p>
            <a:pPr lvl="0" algn="just"/>
            <a:r>
              <a:rPr lang="en-US" sz="2600" dirty="0" smtClean="0"/>
              <a:t>No DC power supply is needed for the equipments. </a:t>
            </a:r>
          </a:p>
          <a:p>
            <a:pPr algn="just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sz="2500" b="1" u="sng" dirty="0" smtClean="0"/>
              <a:t>2- Capacity Dimensioning.</a:t>
            </a:r>
          </a:p>
          <a:p>
            <a:pPr algn="just">
              <a:buNone/>
            </a:pPr>
            <a:r>
              <a:rPr lang="en-US" sz="2400" dirty="0" smtClean="0"/>
              <a:t>    </a:t>
            </a:r>
          </a:p>
          <a:p>
            <a:pPr algn="just">
              <a:buFont typeface="Wingdings" pitchFamily="2" charset="2"/>
              <a:buChar char="v"/>
            </a:pPr>
            <a:r>
              <a:rPr lang="en-US" sz="2400" dirty="0" smtClean="0"/>
              <a:t>These conditions should be determined to calculate the number of channels that are needed to solve the capacity problem.</a:t>
            </a:r>
          </a:p>
          <a:p>
            <a:pPr algn="just">
              <a:buNone/>
            </a:pPr>
            <a:endParaRPr lang="en-US" sz="2400" dirty="0" smtClean="0"/>
          </a:p>
          <a:p>
            <a:pPr algn="just"/>
            <a:r>
              <a:rPr lang="en-US" sz="2400" dirty="0" smtClean="0"/>
              <a:t>Number of subscriber = 900 subscribers.</a:t>
            </a:r>
          </a:p>
          <a:p>
            <a:pPr algn="just"/>
            <a:r>
              <a:rPr lang="en-US" sz="2400" dirty="0" smtClean="0"/>
              <a:t>Types of subscriber : Normal = 25 </a:t>
            </a:r>
            <a:r>
              <a:rPr lang="en-US" sz="2400" dirty="0" err="1" smtClean="0"/>
              <a:t>mE</a:t>
            </a:r>
            <a:r>
              <a:rPr lang="en-US" sz="2400" dirty="0" smtClean="0"/>
              <a:t>.</a:t>
            </a:r>
          </a:p>
          <a:p>
            <a:pPr algn="just"/>
            <a:r>
              <a:rPr lang="en-US" sz="2400" dirty="0" smtClean="0"/>
              <a:t>Grade of service (Call Blocking Rate ) = 2%.</a:t>
            </a:r>
          </a:p>
          <a:p>
            <a:pPr algn="just">
              <a:buNone/>
            </a:pPr>
            <a:r>
              <a:rPr lang="en-US" sz="2400" dirty="0" smtClean="0"/>
              <a:t>	</a:t>
            </a:r>
          </a:p>
          <a:p>
            <a:pPr algn="just">
              <a:buNone/>
            </a:pPr>
            <a:endParaRPr lang="en-US" sz="24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900" dirty="0" smtClean="0"/>
              <a:t>Cont’d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1800" dirty="0" smtClean="0"/>
              <a:t>( The Design )</a:t>
            </a:r>
            <a:endParaRPr lang="en-US" sz="1800" dirty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45720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45720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457200" y="1171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429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818</TotalTime>
  <Words>1156</Words>
  <Application>Microsoft Office PowerPoint</Application>
  <PresentationFormat>On-screen Show (4:3)</PresentationFormat>
  <Paragraphs>590</Paragraphs>
  <Slides>33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Concourse</vt:lpstr>
      <vt:lpstr>Graduation Project  Indoor Cell Planning For An-Najah Educational National Hospital</vt:lpstr>
      <vt:lpstr>Slide 2</vt:lpstr>
      <vt:lpstr>Problems’ Description</vt:lpstr>
      <vt:lpstr>Project’s Goal</vt:lpstr>
      <vt:lpstr>Problem Solution</vt:lpstr>
      <vt:lpstr>System Components</vt:lpstr>
      <vt:lpstr>Cont’d (System Components)</vt:lpstr>
      <vt:lpstr>The Design</vt:lpstr>
      <vt:lpstr>Cont’d ( The Design )</vt:lpstr>
      <vt:lpstr>Slide 10</vt:lpstr>
      <vt:lpstr>Slide 11</vt:lpstr>
      <vt:lpstr>Indoor Link Calculations ( By Hand )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Software Results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Conclusion</vt:lpstr>
      <vt:lpstr>Slide 31</vt:lpstr>
      <vt:lpstr>Questions </vt:lpstr>
      <vt:lpstr>  BIG THANKS  AN-Najah National University         JAWWAL COMPANY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 Indoor Cell Planning For An-Najah Educational National Hospital</dc:title>
  <dc:creator>User</dc:creator>
  <cp:lastModifiedBy>User</cp:lastModifiedBy>
  <cp:revision>53</cp:revision>
  <dcterms:created xsi:type="dcterms:W3CDTF">2012-05-18T17:16:47Z</dcterms:created>
  <dcterms:modified xsi:type="dcterms:W3CDTF">2012-05-22T14:18:56Z</dcterms:modified>
</cp:coreProperties>
</file>