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8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4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88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6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0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1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7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9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3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0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C0196-C4E5-4842-A9AD-34AA3CB20497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CE59-EF86-4894-91B9-E1DA39297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9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294228"/>
            <a:ext cx="9144000" cy="1646715"/>
          </a:xfrm>
        </p:spPr>
        <p:txBody>
          <a:bodyPr>
            <a:normAutofit/>
          </a:bodyPr>
          <a:lstStyle/>
          <a:p>
            <a:r>
              <a:rPr lang="en-US" sz="4800" dirty="0"/>
              <a:t>Design of Sahab building at Palestine-Nablus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311879"/>
            <a:ext cx="9144000" cy="2945921"/>
          </a:xfrm>
        </p:spPr>
        <p:txBody>
          <a:bodyPr/>
          <a:lstStyle/>
          <a:p>
            <a:r>
              <a:rPr lang="en-US" dirty="0"/>
              <a:t>Prepared by: Ashraf Abu </a:t>
            </a:r>
            <a:r>
              <a:rPr lang="en-US" dirty="0" err="1"/>
              <a:t>Azezi</a:t>
            </a:r>
            <a:endParaRPr lang="en-US" dirty="0"/>
          </a:p>
          <a:p>
            <a:r>
              <a:rPr lang="en-US" dirty="0"/>
              <a:t>                  Aqeel </a:t>
            </a:r>
            <a:r>
              <a:rPr lang="en-US" dirty="0" err="1"/>
              <a:t>Hasson</a:t>
            </a:r>
            <a:r>
              <a:rPr lang="en-US" dirty="0"/>
              <a:t> </a:t>
            </a:r>
          </a:p>
          <a:p>
            <a:r>
              <a:rPr lang="en-US" dirty="0"/>
              <a:t>                 Khaled Salah</a:t>
            </a:r>
          </a:p>
          <a:p>
            <a:r>
              <a:rPr lang="en-US" dirty="0"/>
              <a:t>                           Mohammad Zaiter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850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6482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A50021"/>
                </a:solidFill>
              </a:rPr>
              <a:t>Check and design for Columns</a:t>
            </a:r>
            <a:br>
              <a:rPr lang="en-US" sz="3200" dirty="0">
                <a:solidFill>
                  <a:srgbClr val="A50021"/>
                </a:solidFill>
              </a:rPr>
            </a:br>
            <a:br>
              <a:rPr lang="en-US" sz="3200" dirty="0"/>
            </a:br>
            <a:br>
              <a:rPr lang="en-US" sz="3200" dirty="0"/>
            </a:br>
            <a:endParaRPr lang="en-US" sz="32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We use </a:t>
            </a:r>
            <a:r>
              <a:rPr lang="en-US" sz="1800" dirty="0" err="1"/>
              <a:t>Bressler’s</a:t>
            </a:r>
            <a:r>
              <a:rPr lang="en-US" sz="1800" dirty="0"/>
              <a:t> Reciprocal load method shall be applied to check the column section for the moments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946" y="2353390"/>
            <a:ext cx="5290543" cy="115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44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Figure shown interaction diagram between </a:t>
            </a:r>
            <a:r>
              <a:rPr lang="en-US" sz="1800" dirty="0" err="1"/>
              <a:t>ØPn</a:t>
            </a:r>
            <a:r>
              <a:rPr lang="en-US" sz="1800" dirty="0"/>
              <a:t> and ØMn,2, to check the column capacity for them.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err="1"/>
              <a:t>ØPn</a:t>
            </a:r>
            <a:r>
              <a:rPr lang="en-US" sz="1800" dirty="0"/>
              <a:t> and ØMn,2</a:t>
            </a:r>
          </a:p>
          <a:p>
            <a:pPr marL="0" indent="0">
              <a:buNone/>
            </a:pPr>
            <a:r>
              <a:rPr lang="en-US" sz="1800" dirty="0"/>
              <a:t>ØPn,3 = 4500 </a:t>
            </a:r>
            <a:r>
              <a:rPr lang="en-US" sz="1800" dirty="0" err="1"/>
              <a:t>kN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/>
              <a:t>ØPn,2 = 4500 </a:t>
            </a:r>
            <a:r>
              <a:rPr lang="en-US" sz="1800" dirty="0" err="1"/>
              <a:t>kN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ØPn</a:t>
            </a:r>
            <a:r>
              <a:rPr lang="en-US" sz="1800" dirty="0"/>
              <a:t>, o = Ø ƛ (0.85 </a:t>
            </a:r>
            <a:r>
              <a:rPr lang="en-US" sz="1800" dirty="0" err="1"/>
              <a:t>f’c</a:t>
            </a:r>
            <a:r>
              <a:rPr lang="en-US" sz="1800" dirty="0"/>
              <a:t> (Ag-As) + As </a:t>
            </a:r>
            <a:r>
              <a:rPr lang="en-US" sz="1800" dirty="0" err="1"/>
              <a:t>fy</a:t>
            </a:r>
            <a:r>
              <a:rPr lang="en-US" sz="1800" dirty="0"/>
              <a:t>) </a:t>
            </a:r>
            <a:r>
              <a:rPr lang="en-US" sz="1800" dirty="0" err="1"/>
              <a:t>ØPn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ØPn,o</a:t>
            </a:r>
            <a:r>
              <a:rPr lang="en-US" sz="1800" dirty="0"/>
              <a:t> = 4547.4 </a:t>
            </a:r>
            <a:r>
              <a:rPr lang="en-US" sz="1800" dirty="0" err="1"/>
              <a:t>kN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ØPn</a:t>
            </a:r>
            <a:r>
              <a:rPr lang="en-US" sz="1800" dirty="0"/>
              <a:t>=4453.6 KN </a:t>
            </a:r>
            <a:r>
              <a:rPr lang="ar-SA" sz="1800" dirty="0"/>
              <a:t>&lt;</a:t>
            </a:r>
            <a:r>
              <a:rPr lang="en-US" sz="1800" dirty="0"/>
              <a:t> 1957.7 KN then its ok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03753" y="2681452"/>
            <a:ext cx="4660265" cy="283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06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A50021"/>
                </a:solidFill>
              </a:rPr>
              <a:t>Check and design for Columns</a:t>
            </a:r>
            <a:br>
              <a:rPr lang="en-US" dirty="0">
                <a:solidFill>
                  <a:srgbClr val="A50021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Figure shown interaction diagram between </a:t>
            </a:r>
            <a:r>
              <a:rPr lang="en-US" sz="1800" dirty="0" err="1"/>
              <a:t>ØPn</a:t>
            </a:r>
            <a:r>
              <a:rPr lang="en-US" sz="1800" dirty="0"/>
              <a:t> and ØMn,3, to check the column capacity for them.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41949" y="2677954"/>
            <a:ext cx="4476115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27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A50021"/>
                </a:solidFill>
              </a:rPr>
              <a:t>Design for Columns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 column1 (400*800)</a:t>
            </a:r>
          </a:p>
          <a:p>
            <a:pPr marL="0" indent="0">
              <a:buNone/>
            </a:pPr>
            <a:r>
              <a:rPr lang="en-US" sz="2400" dirty="0"/>
              <a:t> column2 (1050*400)</a:t>
            </a:r>
          </a:p>
          <a:p>
            <a:pPr marL="0" indent="0">
              <a:buNone/>
            </a:pPr>
            <a:r>
              <a:rPr lang="en-US" sz="2400" dirty="0"/>
              <a:t> column3 (950*300)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AutoShape 2" descr="blob:https://web.whatsapp.com/0ee224e3-faa4-4bbc-a6f8-c5e514f9890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721" y="1437436"/>
            <a:ext cx="7884812" cy="425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2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A50021"/>
                </a:solidFill>
              </a:rPr>
              <a:t>Design for Column (C1)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7585" y="1825624"/>
            <a:ext cx="10836215" cy="47045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Check slenderness</a:t>
            </a:r>
          </a:p>
          <a:p>
            <a:pPr marL="0" indent="0">
              <a:buNone/>
            </a:pPr>
            <a:r>
              <a:rPr lang="en-US" sz="1200" dirty="0"/>
              <a:t>M1=12.3 </a:t>
            </a:r>
            <a:r>
              <a:rPr lang="en-US" sz="1200" dirty="0" err="1"/>
              <a:t>KN.m</a:t>
            </a:r>
            <a:r>
              <a:rPr lang="en-US" sz="1200" dirty="0"/>
              <a:t>, M2=25.7 </a:t>
            </a:r>
            <a:r>
              <a:rPr lang="en-US" sz="1200" dirty="0" err="1"/>
              <a:t>KN.m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R=0.3*0.4=0.12, Lu=3.1m </a:t>
            </a:r>
          </a:p>
          <a:p>
            <a:pPr marL="0" indent="0">
              <a:buNone/>
            </a:pPr>
            <a:r>
              <a:rPr lang="en-US" sz="1200" dirty="0"/>
              <a:t>K*Lu/r= 25.83</a:t>
            </a:r>
          </a:p>
          <a:p>
            <a:pPr marL="0" indent="0">
              <a:buNone/>
            </a:pPr>
            <a:r>
              <a:rPr lang="en-US" sz="1200" dirty="0"/>
              <a:t>34+12M1/M2= 39.7&lt;40 Then no slenderness, consider a short column.</a:t>
            </a:r>
          </a:p>
          <a:p>
            <a:pPr marL="0" indent="0">
              <a:buNone/>
            </a:pPr>
            <a:r>
              <a:rPr lang="en-US" sz="1200" dirty="0"/>
              <a:t>Pu=2601 KN, ρ From Etabs=0.01</a:t>
            </a:r>
          </a:p>
          <a:p>
            <a:pPr marL="0" indent="0">
              <a:buNone/>
            </a:pPr>
            <a:r>
              <a:rPr lang="en-US" sz="1200" dirty="0"/>
              <a:t>As=0.01*400*850=3400mm ,▲Use 14ø18</a:t>
            </a:r>
          </a:p>
          <a:p>
            <a:pPr marL="0" indent="0">
              <a:buNone/>
            </a:pPr>
            <a:r>
              <a:rPr lang="en-US" sz="1200" dirty="0"/>
              <a:t>Transverse </a:t>
            </a:r>
            <a:r>
              <a:rPr lang="en-US" sz="1200" dirty="0" err="1"/>
              <a:t>reinforcment</a:t>
            </a:r>
            <a:r>
              <a:rPr lang="en-US" sz="1200" dirty="0"/>
              <a:t>:</a:t>
            </a:r>
          </a:p>
          <a:p>
            <a:pPr marL="0" indent="0">
              <a:buNone/>
            </a:pPr>
            <a:r>
              <a:rPr lang="en-US" sz="1200" dirty="0"/>
              <a:t>The spacing between stirrups is as the following </a:t>
            </a:r>
          </a:p>
          <a:p>
            <a:pPr marL="0" indent="0">
              <a:buNone/>
            </a:pPr>
            <a:r>
              <a:rPr lang="en-US" sz="1200" dirty="0"/>
              <a:t>S &lt; 48ds= 48*10=480 mm</a:t>
            </a:r>
          </a:p>
          <a:p>
            <a:pPr marL="0" indent="0">
              <a:buNone/>
            </a:pPr>
            <a:r>
              <a:rPr lang="en-US" sz="1200" dirty="0"/>
              <a:t> &lt; 16dp=16*16=256 mm </a:t>
            </a:r>
          </a:p>
          <a:p>
            <a:pPr marL="0" indent="0">
              <a:buNone/>
            </a:pPr>
            <a:r>
              <a:rPr lang="en-US" sz="1200" dirty="0"/>
              <a:t> &lt; least lateral dimension of column=400 mm</a:t>
            </a:r>
          </a:p>
          <a:p>
            <a:pPr marL="0" indent="0">
              <a:buNone/>
            </a:pPr>
            <a:r>
              <a:rPr lang="en-US" sz="1200" dirty="0"/>
              <a:t>Use 1ø10/250mm.</a:t>
            </a:r>
          </a:p>
          <a:p>
            <a:pPr marL="0" indent="0">
              <a:buNone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59620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Cross section for column 1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↓</a:t>
            </a:r>
            <a:endParaRPr lang="en-US" sz="1800" dirty="0"/>
          </a:p>
          <a:p>
            <a:pPr marL="0" indent="0">
              <a:buNone/>
            </a:pPr>
            <a:r>
              <a:rPr lang="en-US" sz="1600" dirty="0"/>
              <a:t>for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800" dirty="0"/>
              <a:t>General longitudinal section in column 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⟶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698740" y="2216988"/>
            <a:ext cx="4037162" cy="1708031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7272068" y="2352738"/>
            <a:ext cx="3041297" cy="376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68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section in column 2</a:t>
            </a: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477" y="1825625"/>
            <a:ext cx="664904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15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section in column 3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813854" y="3244334"/>
            <a:ext cx="2564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Cross section in column 2</a:t>
            </a: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2160" y="1690688"/>
            <a:ext cx="70438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055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A50021"/>
                </a:solidFill>
              </a:rPr>
              <a:t>Check and design for beams</a:t>
            </a:r>
            <a:br>
              <a:rPr lang="en-US" dirty="0">
                <a:solidFill>
                  <a:srgbClr val="A50021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 Mu = 84.28 </a:t>
            </a:r>
            <a:r>
              <a:rPr lang="en-US" sz="1600" dirty="0" err="1"/>
              <a:t>KN.m</a:t>
            </a:r>
            <a:endParaRPr lang="en-US" sz="1600" dirty="0"/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area of steel for this beam due to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ultimate negative moment = 1011 mm2 .</a:t>
            </a:r>
          </a:p>
          <a:p>
            <a:pPr marL="0" indent="0">
              <a:buNone/>
            </a:pPr>
            <a:r>
              <a:rPr lang="en-US" sz="1600" dirty="0"/>
              <a:t>ρ =0.0051</a:t>
            </a:r>
          </a:p>
          <a:p>
            <a:pPr marL="0" indent="0">
              <a:buNone/>
            </a:pPr>
            <a:r>
              <a:rPr lang="en-US" sz="1600" dirty="0"/>
              <a:t>As = ρ b d = 0.0051× 800 × 240 = 979.2 mm2 </a:t>
            </a:r>
          </a:p>
          <a:p>
            <a:pPr marL="0" indent="0">
              <a:buNone/>
            </a:pPr>
            <a:r>
              <a:rPr lang="en-US" sz="1600" dirty="0"/>
              <a:t>. As min= ρ min × b × d = 0.00333 × 800 × 240 = 640 mm2 . </a:t>
            </a:r>
          </a:p>
          <a:p>
            <a:pPr marL="0" indent="0">
              <a:buNone/>
            </a:pPr>
            <a:r>
              <a:rPr lang="en-US" sz="1600" dirty="0"/>
              <a:t>As &gt;As min ,its ok.</a:t>
            </a:r>
          </a:p>
          <a:p>
            <a:pPr marL="0" indent="0">
              <a:buNone/>
            </a:pPr>
            <a:r>
              <a:rPr lang="en-US" sz="1600" dirty="0"/>
              <a:t>𝜌 </a:t>
            </a:r>
            <a:r>
              <a:rPr lang="en-US" sz="1600" dirty="0" err="1"/>
              <a:t>max.singly</a:t>
            </a:r>
            <a:r>
              <a:rPr lang="en-US" sz="1600" dirty="0"/>
              <a:t> = 0.01806 </a:t>
            </a:r>
          </a:p>
          <a:p>
            <a:pPr marL="0" indent="0">
              <a:buNone/>
            </a:pPr>
            <a:r>
              <a:rPr lang="en-US" sz="1600" dirty="0"/>
              <a:t>As, max = 0.01806*800*240 = 3476.5 mm2 Ok</a:t>
            </a:r>
          </a:p>
          <a:p>
            <a:pPr marL="0" indent="0">
              <a:buNone/>
            </a:pPr>
            <a:r>
              <a:rPr lang="en-US" sz="1600" dirty="0"/>
              <a:t> Difference percentage between the longitudinal reinforcement from the manual and from ETABS</a:t>
            </a:r>
          </a:p>
          <a:p>
            <a:pPr marL="0" indent="0">
              <a:buNone/>
            </a:pPr>
            <a:r>
              <a:rPr lang="en-US" sz="1600" dirty="0"/>
              <a:t>Difference percentage = 𝑨𝒔 𝒇𝒓𝒐𝒎 𝒎𝒂𝒏𝒖𝒂𝒍−𝑨𝒔 𝒇𝒓𝒐𝒎 𝑬𝑻𝑨𝑩𝑺 /𝑨𝒔 𝒇𝒓𝒐𝒎 𝑬𝑻𝑨𝑩𝑺 * 100% = 3.2%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31457" y="2215359"/>
            <a:ext cx="5522343" cy="1304218"/>
          </a:xfrm>
          <a:prstGeom prst="rect">
            <a:avLst/>
          </a:prstGeom>
        </p:spPr>
      </p:pic>
      <p:pic>
        <p:nvPicPr>
          <p:cNvPr id="5" name="صورة 122">
            <a:extLst>
              <a:ext uri="{FF2B5EF4-FFF2-40B4-BE49-F238E27FC236}">
                <a16:creationId xmlns:a16="http://schemas.microsoft.com/office/drawing/2014/main" id="{EDA18E0A-338A-F202-1CDA-416B90CC7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070" y="4095794"/>
            <a:ext cx="292417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80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Shear Design Verification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Vu = 77.654 </a:t>
            </a:r>
            <a:r>
              <a:rPr lang="en-US" sz="2000" dirty="0" err="1"/>
              <a:t>kN</a:t>
            </a: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Vc</a:t>
            </a:r>
            <a:r>
              <a:rPr lang="en-US" sz="2000" dirty="0"/>
              <a:t> =1/6 *√28 *</a:t>
            </a:r>
            <a:r>
              <a:rPr lang="en-US" sz="2000" dirty="0" err="1"/>
              <a:t>bw</a:t>
            </a:r>
            <a:r>
              <a:rPr lang="en-US" sz="2000" dirty="0"/>
              <a:t>*d = 1/6 *√28 *800*240/ 1000 = 169.32 </a:t>
            </a:r>
            <a:r>
              <a:rPr lang="en-US" sz="2000" dirty="0" err="1"/>
              <a:t>kN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Ø </a:t>
            </a:r>
            <a:r>
              <a:rPr lang="en-US" sz="2000" dirty="0" err="1"/>
              <a:t>Vc</a:t>
            </a:r>
            <a:r>
              <a:rPr lang="en-US" sz="2000" dirty="0"/>
              <a:t>=0.75*169.32= 127 KN</a:t>
            </a:r>
          </a:p>
          <a:p>
            <a:pPr marL="0" indent="0">
              <a:buNone/>
            </a:pPr>
            <a:r>
              <a:rPr lang="en-US" sz="2000" dirty="0" err="1"/>
              <a:t>ØVc</a:t>
            </a:r>
            <a:r>
              <a:rPr lang="en-US" sz="2000" dirty="0"/>
              <a:t> &gt; Vu then no need for shear reinforcement, use Av/s min</a:t>
            </a:r>
          </a:p>
          <a:p>
            <a:pPr marL="0" indent="0">
              <a:buNone/>
            </a:pPr>
            <a:r>
              <a:rPr lang="en-US" sz="2000" dirty="0"/>
              <a:t>𝐴𝑣/𝑆_𝑚𝑖𝑛 = max of (0.062 √𝑓𝑐∗𝑏𝑤 / </a:t>
            </a:r>
            <a:r>
              <a:rPr lang="en-US" sz="2000" dirty="0" err="1"/>
              <a:t>fy</a:t>
            </a:r>
            <a:r>
              <a:rPr lang="en-US" sz="2000" dirty="0"/>
              <a:t> , 0.35∗𝑏𝑤 /𝑓𝑦) </a:t>
            </a:r>
          </a:p>
          <a:p>
            <a:pPr marL="0" indent="0">
              <a:buNone/>
            </a:pPr>
            <a:r>
              <a:rPr lang="en-US" sz="2000" dirty="0"/>
              <a:t>(0.062 √𝑓𝑐∗𝑏𝑤 /𝑓y = 625 mm^2/m</a:t>
            </a:r>
          </a:p>
          <a:p>
            <a:pPr marL="0" indent="0">
              <a:buNone/>
            </a:pPr>
            <a:r>
              <a:rPr lang="en-US" sz="2000" dirty="0"/>
              <a:t> 0.35∗𝑏𝑤 /𝑓𝑦= 666.67 mm^2/m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4254259" y="1890713"/>
            <a:ext cx="594360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0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2734" y="1825625"/>
            <a:ext cx="53265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93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2000" b="1" dirty="0"/>
              <a:t>Design of beams</a:t>
            </a:r>
            <a:br>
              <a:rPr lang="en-US" sz="2000" b="1" dirty="0"/>
            </a:br>
            <a:endParaRPr lang="en-US" sz="20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98740" y="1825625"/>
            <a:ext cx="10655060" cy="45147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H=300,D=240,B=800</a:t>
            </a:r>
          </a:p>
          <a:p>
            <a:pPr marL="0" indent="0">
              <a:buNone/>
            </a:pPr>
            <a:r>
              <a:rPr lang="en-US" sz="1400" dirty="0"/>
              <a:t>As Bottom = 640mm2 .</a:t>
            </a:r>
          </a:p>
          <a:p>
            <a:pPr marL="0" indent="0">
              <a:buNone/>
            </a:pPr>
            <a:r>
              <a:rPr lang="en-US" sz="1400" dirty="0"/>
              <a:t>As Top1 = 640 mm2 . </a:t>
            </a:r>
          </a:p>
          <a:p>
            <a:pPr marL="0" indent="0">
              <a:buNone/>
            </a:pPr>
            <a:r>
              <a:rPr lang="en-US" sz="1400" dirty="0"/>
              <a:t>As Top2 =976 mm2 .</a:t>
            </a:r>
          </a:p>
          <a:p>
            <a:pPr marL="0" indent="0">
              <a:buNone/>
            </a:pPr>
            <a:r>
              <a:rPr lang="en-US" sz="1400" dirty="0"/>
              <a:t>As, min = 0.0033*800*240 = 633.6 mm2 → O.K</a:t>
            </a:r>
          </a:p>
          <a:p>
            <a:pPr marL="0" indent="0">
              <a:buNone/>
            </a:pPr>
            <a:r>
              <a:rPr lang="en-US" sz="1400" dirty="0"/>
              <a:t>𝜌 </a:t>
            </a:r>
            <a:r>
              <a:rPr lang="en-US" sz="1400" dirty="0" err="1"/>
              <a:t>max.singly</a:t>
            </a:r>
            <a:r>
              <a:rPr lang="en-US" sz="1400" dirty="0"/>
              <a:t> = 0.01806</a:t>
            </a:r>
          </a:p>
          <a:p>
            <a:pPr marL="0" indent="0">
              <a:buNone/>
            </a:pPr>
            <a:r>
              <a:rPr lang="en-US" sz="1400" dirty="0"/>
              <a:t> As, max = 0.01806*800*240 = 3467.52 mm2 → O.K.</a:t>
            </a:r>
          </a:p>
          <a:p>
            <a:pPr marL="0" indent="0">
              <a:buNone/>
            </a:pPr>
            <a:r>
              <a:rPr lang="en-US" sz="1400" b="1" dirty="0"/>
              <a:t>❖ Longitudinal Reinforcement: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Bottom Steel:</a:t>
            </a:r>
          </a:p>
          <a:p>
            <a:pPr marL="0" indent="0">
              <a:buNone/>
            </a:pPr>
            <a:r>
              <a:rPr lang="en-US" sz="1400" dirty="0"/>
              <a:t> As = 640mm2 → use 4Ø14</a:t>
            </a:r>
          </a:p>
          <a:p>
            <a:pPr marL="0" indent="0">
              <a:buNone/>
            </a:pPr>
            <a:r>
              <a:rPr lang="en-US" sz="1400" dirty="0"/>
              <a:t>Top1 Steel: </a:t>
            </a:r>
          </a:p>
          <a:p>
            <a:pPr marL="0" indent="0">
              <a:buNone/>
            </a:pPr>
            <a:r>
              <a:rPr lang="en-US" sz="1400" dirty="0"/>
              <a:t>As = 640mm → use 4Ø14</a:t>
            </a:r>
          </a:p>
          <a:p>
            <a:pPr marL="0" indent="0">
              <a:buNone/>
            </a:pPr>
            <a:r>
              <a:rPr lang="en-US" sz="1400" dirty="0"/>
              <a:t> Top2 Steel:</a:t>
            </a:r>
          </a:p>
          <a:p>
            <a:pPr marL="0" indent="0">
              <a:buNone/>
            </a:pPr>
            <a:r>
              <a:rPr lang="en-US" sz="1400" dirty="0"/>
              <a:t> As = 976 mm2 → use 5Ø16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6" name="عنصر نائب للمحتوى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69120" y="2162339"/>
            <a:ext cx="4152900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49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Shear strength: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Av/s=0.6667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Av=2*78.5=157 mm^2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S=235 mm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S max=min of (d/2, 600)=(240/2,600).Then </a:t>
            </a:r>
            <a:r>
              <a:rPr lang="en-US" sz="2400" b="1" dirty="0" err="1"/>
              <a:t>Smax</a:t>
            </a:r>
            <a:r>
              <a:rPr lang="en-US" sz="2400" b="1" dirty="0"/>
              <a:t>=120mm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Use </a:t>
            </a:r>
            <a:r>
              <a:rPr lang="en-US" sz="2400" dirty="0"/>
              <a:t> 2 Ø10 each 120 mm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6386152" y="2025859"/>
            <a:ext cx="326707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53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Reinforcement for beams</a:t>
            </a: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 rotWithShape="1">
          <a:blip r:embed="rId2"/>
          <a:srcRect t="4086"/>
          <a:stretch/>
        </p:blipFill>
        <p:spPr bwMode="auto">
          <a:xfrm>
            <a:off x="4368671" y="1489195"/>
            <a:ext cx="3609933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95664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88366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longitudinal section                       Cross section For beam3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14204" y="2989982"/>
            <a:ext cx="4495800" cy="3052044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2593" y="2273384"/>
            <a:ext cx="5381445" cy="313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65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810" y="1089744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Cross section For Beam</a:t>
            </a:r>
            <a:r>
              <a:rPr lang="ar-SA" sz="2400" dirty="0"/>
              <a:t>5</a:t>
            </a:r>
            <a:r>
              <a:rPr lang="en-US" sz="2400" dirty="0"/>
              <a:t>                                           Cross section For Beam2</a:t>
            </a: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566" y="2162969"/>
            <a:ext cx="4588534" cy="2961122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6635" y="2741133"/>
            <a:ext cx="5133975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584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Stair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800" dirty="0"/>
              <a:t>Weight of staircase = 0.02 ∗ 23 + 0.05 ∗ 17 + 0.03 ∗ 27 = 2.12𝐾𝑁/𝑚2 .</a:t>
            </a:r>
          </a:p>
          <a:p>
            <a:pPr marL="0" indent="0">
              <a:buNone/>
            </a:pPr>
            <a:r>
              <a:rPr lang="en-US" sz="1800" dirty="0"/>
              <a:t>Stair width = 30cm and height = 15cm, so:</a:t>
            </a:r>
          </a:p>
          <a:p>
            <a:pPr marL="0" indent="0">
              <a:buNone/>
            </a:pPr>
            <a:r>
              <a:rPr lang="en-US" sz="1800" dirty="0"/>
              <a:t>Wight of concrete triangle of the stair = 0.5∗0.17∗0.3/ 0.345^2 = 0.214𝐾𝑁/𝑚2 .</a:t>
            </a:r>
          </a:p>
          <a:p>
            <a:pPr marL="0" indent="0">
              <a:buNone/>
            </a:pPr>
            <a:r>
              <a:rPr lang="en-US" sz="1800" dirty="0"/>
              <a:t>Total S.D load on the stair= 2.12 + 0.214 = 2.334 𝐾𝑁/𝑚2</a:t>
            </a:r>
          </a:p>
          <a:p>
            <a:pPr marL="0" indent="0">
              <a:buNone/>
            </a:pPr>
            <a:r>
              <a:rPr lang="en-US" sz="1800" dirty="0"/>
              <a:t>Dead load of stair slab= 25 ∗ 0.2 = 5 𝐾𝑁/𝑚2</a:t>
            </a:r>
          </a:p>
          <a:p>
            <a:pPr marL="0" indent="0">
              <a:buNone/>
            </a:pPr>
            <a:r>
              <a:rPr lang="en-US" sz="1800" dirty="0"/>
              <a:t>Wu=1.2𝐷 + 1.6𝐿 </a:t>
            </a:r>
          </a:p>
          <a:p>
            <a:pPr marL="0" indent="0">
              <a:buNone/>
            </a:pPr>
            <a:r>
              <a:rPr lang="en-US" sz="1800" dirty="0"/>
              <a:t>𝑊𝑢 = 1.2 ∗ (5 + 2.334) + 1.6 ∗ 5 = 16.8 𝐾𝑁/𝑚𝑚2.</a:t>
            </a:r>
          </a:p>
          <a:p>
            <a:pPr marL="0" indent="0">
              <a:buNone/>
            </a:pPr>
            <a:r>
              <a:rPr lang="en-US" sz="1800" dirty="0" err="1"/>
              <a:t>f’c</a:t>
            </a:r>
            <a:r>
              <a:rPr lang="en-US" sz="1800" dirty="0"/>
              <a:t> = 28 </a:t>
            </a:r>
            <a:r>
              <a:rPr lang="en-US" sz="1800" dirty="0" err="1"/>
              <a:t>MPa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err="1"/>
              <a:t>fy</a:t>
            </a:r>
            <a:r>
              <a:rPr lang="en-US" sz="1800" dirty="0"/>
              <a:t> = 420 </a:t>
            </a:r>
            <a:r>
              <a:rPr lang="en-US" sz="1800" dirty="0" err="1"/>
              <a:t>MPa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/>
              <a:t>d=160 mm</a:t>
            </a:r>
          </a:p>
          <a:p>
            <a:pPr marL="0" indent="0">
              <a:buNone/>
            </a:pPr>
            <a:r>
              <a:rPr lang="en-US" sz="1800" dirty="0"/>
              <a:t>Assume simply supported slab:</a:t>
            </a:r>
          </a:p>
          <a:p>
            <a:pPr marL="0" indent="0">
              <a:buNone/>
            </a:pPr>
            <a:r>
              <a:rPr lang="en-US" sz="1800" dirty="0"/>
              <a:t>✓ Shear check</a:t>
            </a:r>
          </a:p>
          <a:p>
            <a:pPr marL="0" indent="0">
              <a:buNone/>
            </a:pPr>
            <a:r>
              <a:rPr lang="en-US" sz="1800" dirty="0"/>
              <a:t>𝑉𝑢 = 𝑤𝑢∗𝐿 2 = 16.8∗2.75/ 2 = 23.3𝐾</a:t>
            </a:r>
          </a:p>
          <a:p>
            <a:pPr marL="0" indent="0">
              <a:buNone/>
            </a:pPr>
            <a:r>
              <a:rPr lang="en-US" sz="1800" dirty="0"/>
              <a:t>∅ </a:t>
            </a:r>
            <a:r>
              <a:rPr lang="en-US" sz="1800" dirty="0" err="1"/>
              <a:t>Vc</a:t>
            </a:r>
            <a:r>
              <a:rPr lang="en-US" sz="1800" dirty="0"/>
              <a:t> = ∅/ 6 ∗ 𝜆 ∗ √</a:t>
            </a:r>
            <a:r>
              <a:rPr lang="en-US" sz="1800" dirty="0" err="1"/>
              <a:t>f’c</a:t>
            </a:r>
            <a:r>
              <a:rPr lang="en-US" sz="1800" dirty="0"/>
              <a:t> ∗ 𝑏𝑤 ∗ 𝑑= ∅ /6 ∗ 1 ∗ √28 ∗ 1000 ∗ 160=105.8KN &gt; Vu ,OK</a:t>
            </a:r>
          </a:p>
          <a:p>
            <a:pPr marL="0" indent="0">
              <a:buNone/>
            </a:pPr>
            <a:r>
              <a:rPr lang="en-US" sz="1800" dirty="0"/>
              <a:t>✓ Flexural reinforcement</a:t>
            </a:r>
          </a:p>
          <a:p>
            <a:pPr marL="0" indent="0">
              <a:buNone/>
            </a:pPr>
            <a:r>
              <a:rPr lang="en-US" sz="1800" dirty="0"/>
              <a:t>Mu = 𝑤𝑢∗𝐿^2 /8 = 16.8∗2.75^2/ 8 = 15.88𝐾𝑁. M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0100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3600" dirty="0"/>
              <a:t>Reinforcement for staircase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صورة 3" descr="C:\Users\hp\Downloads\WhatsApp Image 2023-06-13 at 12.44.33 PM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419" y="1825625"/>
            <a:ext cx="6819900" cy="3910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2435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view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3646" y="1825625"/>
            <a:ext cx="772470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Location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325" y="1977231"/>
            <a:ext cx="546735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35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 Check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long term deflections for slab systems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عنصر نائب للمحتوى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439" y="2301258"/>
            <a:ext cx="7448550" cy="294322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4320475" y="5720115"/>
            <a:ext cx="3740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Table of Deflection Limits – ACI318-11</a:t>
            </a:r>
            <a:endParaRPr lang="ar-J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16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026543"/>
            <a:ext cx="10515600" cy="664145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Long term deflection combination: 2D+2SD+1.5 L 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 rotWithShape="1">
          <a:blip r:embed="rId2"/>
          <a:srcRect b="5196"/>
          <a:stretch/>
        </p:blipFill>
        <p:spPr bwMode="auto">
          <a:xfrm>
            <a:off x="3266004" y="1825625"/>
            <a:ext cx="5659991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60039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Check deflection In X direction</a:t>
            </a:r>
            <a:r>
              <a:rPr lang="en-US" sz="3600" dirty="0"/>
              <a:t>: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long term deflection allowable deflection =L/240 = (6.305/240) *1000=26.27 mm .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middle = 15.12 mm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right side = 3.11 mm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left side = 10.9 mm</a:t>
            </a:r>
          </a:p>
          <a:p>
            <a:pPr marL="0" indent="0">
              <a:buNone/>
            </a:pPr>
            <a:r>
              <a:rPr lang="en-US" sz="2400" dirty="0"/>
              <a:t>Relative long-term deflection = 15.12 – 3.11+10.9/2 = 8.17&lt; 26.27 it is ok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2312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 deflection In Y direction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long term deflection allowable deflection =L/240 = (6.17/240) *1000=25.7 mm .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middle = 15.12 mm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top = 15.17 mm</a:t>
            </a:r>
          </a:p>
          <a:p>
            <a:pPr marL="0" indent="0">
              <a:buNone/>
            </a:pPr>
            <a:r>
              <a:rPr lang="en-US" sz="2400" dirty="0"/>
              <a:t>long-term deflections for slab systems at the bottom = 13.5 mm</a:t>
            </a:r>
          </a:p>
          <a:p>
            <a:pPr marL="0" indent="0">
              <a:buNone/>
            </a:pPr>
            <a:r>
              <a:rPr lang="en-US" sz="2400" dirty="0"/>
              <a:t>Relative long-term deflection = 15.12– 15.17+13.5/2 = 0.78 &lt; 25.7 it is ok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1265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Check for Gravity and Lateral Loads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structural members that were designed are: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1- Columns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2- Beams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3- Slabs (One way and two way Ribbed slab)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4- Shear walls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5- Footings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6- Stairs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04612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1104</Words>
  <Application>Microsoft Office PowerPoint</Application>
  <PresentationFormat>Widescreen</PresentationFormat>
  <Paragraphs>132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Wingdings</vt:lpstr>
      <vt:lpstr>نسق Office</vt:lpstr>
      <vt:lpstr>Design of Sahab building at Palestine-Nablus</vt:lpstr>
      <vt:lpstr>PowerPoint Presentation</vt:lpstr>
      <vt:lpstr>Plan view</vt:lpstr>
      <vt:lpstr>Site Location</vt:lpstr>
      <vt:lpstr>Deflection Check</vt:lpstr>
      <vt:lpstr>Long term deflection combination: 2D+2SD+1.5 L  </vt:lpstr>
      <vt:lpstr>Check deflection In X direction: </vt:lpstr>
      <vt:lpstr>Check deflection In Y direction: </vt:lpstr>
      <vt:lpstr>Design and Check for Gravity and Lateral Loads </vt:lpstr>
      <vt:lpstr>Check and design for Columns   </vt:lpstr>
      <vt:lpstr>PowerPoint Presentation</vt:lpstr>
      <vt:lpstr>Check and design for Columns </vt:lpstr>
      <vt:lpstr>Design for Columns</vt:lpstr>
      <vt:lpstr>Design for Column (C1)</vt:lpstr>
      <vt:lpstr>PowerPoint Presentation</vt:lpstr>
      <vt:lpstr>Cross section in column 2</vt:lpstr>
      <vt:lpstr>Cross section in column 3</vt:lpstr>
      <vt:lpstr>Check and design for beams </vt:lpstr>
      <vt:lpstr>Shear Design Verification</vt:lpstr>
      <vt:lpstr>Design of beams </vt:lpstr>
      <vt:lpstr>PowerPoint Presentation</vt:lpstr>
      <vt:lpstr>Reinforcement for beams</vt:lpstr>
      <vt:lpstr>PowerPoint Presentation</vt:lpstr>
      <vt:lpstr>Cross section For Beam5                                           Cross section For Beam2</vt:lpstr>
      <vt:lpstr>Design of Stair</vt:lpstr>
      <vt:lpstr>Reinforcement for staircase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Sahab building at Palestine-Nablus</dc:title>
  <dc:creator>حساب Microsoft</dc:creator>
  <cp:lastModifiedBy>Asus</cp:lastModifiedBy>
  <cp:revision>12</cp:revision>
  <dcterms:created xsi:type="dcterms:W3CDTF">2023-06-15T07:49:10Z</dcterms:created>
  <dcterms:modified xsi:type="dcterms:W3CDTF">2023-06-21T09:40:40Z</dcterms:modified>
</cp:coreProperties>
</file>