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58" r:id="rId3"/>
    <p:sldId id="259" r:id="rId4"/>
    <p:sldId id="260" r:id="rId5"/>
    <p:sldId id="261" r:id="rId6"/>
    <p:sldId id="263" r:id="rId7"/>
    <p:sldId id="265" r:id="rId8"/>
    <p:sldId id="266" r:id="rId9"/>
    <p:sldId id="267" r:id="rId10"/>
    <p:sldId id="269" r:id="rId11"/>
    <p:sldId id="270" r:id="rId12"/>
    <p:sldId id="271" r:id="rId13"/>
    <p:sldId id="272" r:id="rId14"/>
    <p:sldId id="273" r:id="rId15"/>
    <p:sldId id="274" r:id="rId16"/>
    <p:sldId id="282" r:id="rId17"/>
    <p:sldId id="283" r:id="rId18"/>
    <p:sldId id="284" r:id="rId19"/>
    <p:sldId id="285" r:id="rId20"/>
    <p:sldId id="286" r:id="rId21"/>
    <p:sldId id="287" r:id="rId22"/>
    <p:sldId id="288" r:id="rId23"/>
    <p:sldId id="289" r:id="rId24"/>
    <p:sldId id="290" r:id="rId25"/>
    <p:sldId id="275" r:id="rId26"/>
    <p:sldId id="276" r:id="rId27"/>
    <p:sldId id="277" r:id="rId28"/>
    <p:sldId id="278" r:id="rId29"/>
    <p:sldId id="279" r:id="rId30"/>
    <p:sldId id="280" r:id="rId31"/>
    <p:sldId id="281" r:id="rId32"/>
    <p:sldId id="292" r:id="rId33"/>
    <p:sldId id="293" r:id="rId34"/>
    <p:sldId id="294" r:id="rId35"/>
    <p:sldId id="295" r:id="rId36"/>
    <p:sldId id="296" r:id="rId37"/>
    <p:sldId id="297" r:id="rId38"/>
    <p:sldId id="298" r:id="rId39"/>
    <p:sldId id="299" r:id="rId40"/>
    <p:sldId id="300" r:id="rId41"/>
    <p:sldId id="301" r:id="rId42"/>
    <p:sldId id="302" r:id="rId43"/>
    <p:sldId id="303" r:id="rId44"/>
    <p:sldId id="304" r:id="rId45"/>
    <p:sldId id="305" r:id="rId4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70" d="100"/>
          <a:sy n="70"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6/16/2020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6/16/2020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6/16/2020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6/16/2020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6/16/2020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4298" y="303840"/>
            <a:ext cx="8911687" cy="5049671"/>
          </a:xfrm>
        </p:spPr>
        <p:txBody>
          <a:bodyPr>
            <a:normAutofit/>
          </a:bodyPr>
          <a:lstStyle/>
          <a:p>
            <a:r>
              <a:rPr lang="en-US" sz="1600" dirty="0"/>
              <a:t/>
            </a:r>
            <a:br>
              <a:rPr lang="en-US" sz="1600" dirty="0"/>
            </a:br>
            <a:r>
              <a:rPr lang="ar-JO" sz="1600" dirty="0" smtClean="0"/>
              <a:t>بسم الله الرحمن الرحيم                                        </a:t>
            </a:r>
            <a:endParaRPr lang="en-US" sz="1600" dirty="0"/>
          </a:p>
        </p:txBody>
      </p:sp>
      <p:pic>
        <p:nvPicPr>
          <p:cNvPr id="3" name="صورة 4" descr="logo. najah.png">
            <a:extLst>
              <a:ext uri="{FF2B5EF4-FFF2-40B4-BE49-F238E27FC236}">
                <a16:creationId xmlns:a16="http://schemas.microsoft.com/office/drawing/2014/main" id="{39923324-AABE-4F91-B4F5-9E49EBBC1153}"/>
              </a:ext>
            </a:extLst>
          </p:cNvPr>
          <p:cNvPicPr>
            <a:picLocks noChangeAspect="1"/>
          </p:cNvPicPr>
          <p:nvPr/>
        </p:nvPicPr>
        <p:blipFill>
          <a:blip r:embed="rId2" cstate="print"/>
          <a:stretch>
            <a:fillRect/>
          </a:stretch>
        </p:blipFill>
        <p:spPr>
          <a:xfrm>
            <a:off x="4755142" y="1040065"/>
            <a:ext cx="1904999" cy="1788610"/>
          </a:xfrm>
          <a:prstGeom prst="rect">
            <a:avLst/>
          </a:prstGeom>
        </p:spPr>
      </p:pic>
      <p:sp>
        <p:nvSpPr>
          <p:cNvPr id="4" name="Rectangle 3"/>
          <p:cNvSpPr/>
          <p:nvPr/>
        </p:nvSpPr>
        <p:spPr>
          <a:xfrm>
            <a:off x="2730042" y="3078603"/>
            <a:ext cx="6764740" cy="2693045"/>
          </a:xfrm>
          <a:prstGeom prst="rect">
            <a:avLst/>
          </a:prstGeom>
        </p:spPr>
        <p:txBody>
          <a:bodyPr wrap="square">
            <a:spAutoFit/>
          </a:bodyPr>
          <a:lstStyle/>
          <a:p>
            <a:pPr algn="ctr" rtl="1">
              <a:spcAft>
                <a:spcPts val="600"/>
              </a:spcAft>
              <a:tabLst>
                <a:tab pos="3333115" algn="r"/>
              </a:tabLst>
            </a:pPr>
            <a:r>
              <a:rPr lang="en-US" sz="2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Development of a Water Master Plan for Jenin Governorate (2020-2040</a:t>
            </a:r>
            <a:r>
              <a:rPr lang="en-US" sz="28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ar-JO" sz="28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ctr" rtl="1">
              <a:spcAft>
                <a:spcPts val="600"/>
              </a:spcAft>
              <a:tabLst>
                <a:tab pos="3333115" algn="r"/>
              </a:tabLst>
            </a:pPr>
            <a:endParaRPr lang="ar-JO" sz="16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ctr" rtl="1">
              <a:spcAft>
                <a:spcPts val="600"/>
              </a:spcAft>
              <a:tabLst>
                <a:tab pos="3333115" algn="r"/>
              </a:tabLst>
            </a:pPr>
            <a:r>
              <a:rPr lang="en-US"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Prepared by                     </a:t>
            </a:r>
          </a:p>
          <a:p>
            <a:pPr algn="ctr" rtl="1">
              <a:spcAft>
                <a:spcPts val="600"/>
              </a:spcAft>
              <a:tabLst>
                <a:tab pos="3333115" algn="r"/>
              </a:tabLst>
            </a:pPr>
            <a:endPar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ctr" rtl="1">
              <a:spcAft>
                <a:spcPts val="600"/>
              </a:spcAft>
              <a:tabLst>
                <a:tab pos="3333115" algn="r"/>
              </a:tabLst>
            </a:pPr>
            <a:r>
              <a:rPr lang="en-US"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Yasmeen Nairat                               Ayah Dweikat                              </a:t>
            </a:r>
          </a:p>
          <a:p>
            <a:pPr algn="ctr" rtl="1">
              <a:spcAft>
                <a:spcPts val="600"/>
              </a:spcAft>
              <a:tabLst>
                <a:tab pos="3333115" algn="r"/>
              </a:tabLst>
            </a:pPr>
            <a:r>
              <a:rPr lang="en-US"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Isra  Balati                               Amna  Melham                        </a:t>
            </a:r>
            <a:endPar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
        <p:nvSpPr>
          <p:cNvPr id="5" name="TextBox 4"/>
          <p:cNvSpPr txBox="1"/>
          <p:nvPr/>
        </p:nvSpPr>
        <p:spPr>
          <a:xfrm>
            <a:off x="3545058" y="6189785"/>
            <a:ext cx="5500468" cy="369332"/>
          </a:xfrm>
          <a:prstGeom prst="rect">
            <a:avLst/>
          </a:prstGeom>
          <a:noFill/>
        </p:spPr>
        <p:txBody>
          <a:bodyPr wrap="square" rtlCol="0">
            <a:spAutoFit/>
          </a:bodyPr>
          <a:lstStyle/>
          <a:p>
            <a:pPr rtl="1"/>
            <a:r>
              <a:rPr lang="en-US" b="1"/>
              <a:t>Under supervision of: Dr. Anan Jayyousi</a:t>
            </a:r>
            <a:endParaRPr lang="en-US"/>
          </a:p>
        </p:txBody>
      </p:sp>
    </p:spTree>
    <p:extLst>
      <p:ext uri="{BB962C8B-B14F-4D97-AF65-F5344CB8AC3E}">
        <p14:creationId xmlns:p14="http://schemas.microsoft.com/office/powerpoint/2010/main" val="15279159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3"/>
          <p:cNvPicPr/>
          <p:nvPr/>
        </p:nvPicPr>
        <p:blipFill>
          <a:blip r:embed="rId2">
            <a:extLst>
              <a:ext uri="{28A0092B-C50C-407E-A947-70E740481C1C}">
                <a14:useLocalDpi xmlns:a14="http://schemas.microsoft.com/office/drawing/2010/main" val="0"/>
              </a:ext>
            </a:extLst>
          </a:blip>
          <a:srcRect/>
          <a:stretch>
            <a:fillRect/>
          </a:stretch>
        </p:blipFill>
        <p:spPr bwMode="auto">
          <a:xfrm>
            <a:off x="4257675" y="354842"/>
            <a:ext cx="4053812" cy="6141492"/>
          </a:xfrm>
          <a:prstGeom prst="rect">
            <a:avLst/>
          </a:prstGeom>
          <a:noFill/>
          <a:ln>
            <a:noFill/>
          </a:ln>
        </p:spPr>
      </p:pic>
      <p:sp>
        <p:nvSpPr>
          <p:cNvPr id="3" name="Right Arrow 2"/>
          <p:cNvSpPr/>
          <p:nvPr/>
        </p:nvSpPr>
        <p:spPr>
          <a:xfrm>
            <a:off x="3425588" y="5800299"/>
            <a:ext cx="627797" cy="2729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124221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9222" y="2051225"/>
            <a:ext cx="7478973" cy="646331"/>
          </a:xfrm>
          <a:prstGeom prst="rect">
            <a:avLst/>
          </a:prstGeom>
          <a:noFill/>
        </p:spPr>
        <p:txBody>
          <a:bodyPr wrap="square" rtlCol="0">
            <a:spAutoFit/>
          </a:bodyPr>
          <a:lstStyle/>
          <a:p>
            <a:r>
              <a:rPr lang="en-US" dirty="0" smtClean="0"/>
              <a:t>Demand (year) = (The population (year) * Demand unit (year L/Capita/Day) </a:t>
            </a:r>
            <a:r>
              <a:rPr lang="en-US" dirty="0"/>
              <a:t>* 365 (</a:t>
            </a:r>
            <a:r>
              <a:rPr lang="en-US" dirty="0" smtClean="0"/>
              <a:t>day/year</a:t>
            </a:r>
            <a:r>
              <a:rPr lang="en-US" dirty="0"/>
              <a:t>) </a:t>
            </a:r>
            <a:r>
              <a:rPr lang="en-US" dirty="0" smtClean="0"/>
              <a:t>/</a:t>
            </a:r>
            <a:r>
              <a:rPr lang="ar-SA" dirty="0" smtClean="0"/>
              <a:t>)</a:t>
            </a:r>
            <a:r>
              <a:rPr lang="en-US" dirty="0" smtClean="0"/>
              <a:t>1000 </a:t>
            </a:r>
            <a:r>
              <a:rPr lang="en-US" dirty="0"/>
              <a:t>(L/m3) </a:t>
            </a:r>
            <a:r>
              <a:rPr lang="ar-SA" dirty="0" smtClean="0"/>
              <a:t>*</a:t>
            </a:r>
            <a:r>
              <a:rPr lang="en-US" dirty="0" smtClean="0"/>
              <a:t> </a:t>
            </a:r>
            <a:r>
              <a:rPr lang="en-US" dirty="0"/>
              <a:t>(1-loss %))</a:t>
            </a:r>
          </a:p>
        </p:txBody>
      </p:sp>
      <p:sp>
        <p:nvSpPr>
          <p:cNvPr id="4" name="TextBox 3"/>
          <p:cNvSpPr txBox="1"/>
          <p:nvPr/>
        </p:nvSpPr>
        <p:spPr>
          <a:xfrm>
            <a:off x="2347414" y="600501"/>
            <a:ext cx="5049671" cy="646331"/>
          </a:xfrm>
          <a:prstGeom prst="rect">
            <a:avLst/>
          </a:prstGeom>
          <a:noFill/>
        </p:spPr>
        <p:txBody>
          <a:bodyPr wrap="square" rtlCol="0">
            <a:spAutoFit/>
          </a:bodyPr>
          <a:lstStyle/>
          <a:p>
            <a:r>
              <a:rPr lang="en-US" sz="3600" b="1" dirty="0">
                <a:solidFill>
                  <a:srgbClr val="0070C0"/>
                </a:solidFill>
              </a:rPr>
              <a:t>Future water demand</a:t>
            </a:r>
          </a:p>
        </p:txBody>
      </p:sp>
      <p:graphicFrame>
        <p:nvGraphicFramePr>
          <p:cNvPr id="5" name="Table 4"/>
          <p:cNvGraphicFramePr>
            <a:graphicFrameLocks noGrp="1"/>
          </p:cNvGraphicFramePr>
          <p:nvPr>
            <p:extLst>
              <p:ext uri="{D42A27DB-BD31-4B8C-83A1-F6EECF244321}">
                <p14:modId xmlns:p14="http://schemas.microsoft.com/office/powerpoint/2010/main" val="654678524"/>
              </p:ext>
            </p:extLst>
          </p:nvPr>
        </p:nvGraphicFramePr>
        <p:xfrm>
          <a:off x="3369481" y="3138985"/>
          <a:ext cx="5337792" cy="2397760"/>
        </p:xfrm>
        <a:graphic>
          <a:graphicData uri="http://schemas.openxmlformats.org/drawingml/2006/table">
            <a:tbl>
              <a:tblPr firstRow="1" bandRow="1">
                <a:tableStyleId>{5C22544A-7EE6-4342-B048-85BDC9FD1C3A}</a:tableStyleId>
              </a:tblPr>
              <a:tblGrid>
                <a:gridCol w="1334448">
                  <a:extLst>
                    <a:ext uri="{9D8B030D-6E8A-4147-A177-3AD203B41FA5}">
                      <a16:colId xmlns:a16="http://schemas.microsoft.com/office/drawing/2014/main" val="1761001670"/>
                    </a:ext>
                  </a:extLst>
                </a:gridCol>
                <a:gridCol w="1334448">
                  <a:extLst>
                    <a:ext uri="{9D8B030D-6E8A-4147-A177-3AD203B41FA5}">
                      <a16:colId xmlns:a16="http://schemas.microsoft.com/office/drawing/2014/main" val="1053418840"/>
                    </a:ext>
                  </a:extLst>
                </a:gridCol>
                <a:gridCol w="1334448">
                  <a:extLst>
                    <a:ext uri="{9D8B030D-6E8A-4147-A177-3AD203B41FA5}">
                      <a16:colId xmlns:a16="http://schemas.microsoft.com/office/drawing/2014/main" val="1534329277"/>
                    </a:ext>
                  </a:extLst>
                </a:gridCol>
                <a:gridCol w="1334448">
                  <a:extLst>
                    <a:ext uri="{9D8B030D-6E8A-4147-A177-3AD203B41FA5}">
                      <a16:colId xmlns:a16="http://schemas.microsoft.com/office/drawing/2014/main" val="256422945"/>
                    </a:ext>
                  </a:extLst>
                </a:gridCol>
              </a:tblGrid>
              <a:tr h="370840">
                <a:tc>
                  <a:txBody>
                    <a:bodyPr/>
                    <a:lstStyle/>
                    <a:p>
                      <a:pPr algn="ctr"/>
                      <a:r>
                        <a:rPr lang="en-US" dirty="0" smtClean="0"/>
                        <a:t>Year </a:t>
                      </a:r>
                      <a:endParaRPr lang="en-US" dirty="0"/>
                    </a:p>
                  </a:txBody>
                  <a:tcPr/>
                </a:tc>
                <a:tc>
                  <a:txBody>
                    <a:bodyPr/>
                    <a:lstStyle/>
                    <a:p>
                      <a:pPr algn="ctr"/>
                      <a:r>
                        <a:rPr lang="en-US" dirty="0" smtClean="0"/>
                        <a:t>Demand unit (l/c/day)</a:t>
                      </a:r>
                      <a:endParaRPr lang="en-US" dirty="0"/>
                    </a:p>
                  </a:txBody>
                  <a:tcPr/>
                </a:tc>
                <a:tc>
                  <a:txBody>
                    <a:bodyPr/>
                    <a:lstStyle/>
                    <a:p>
                      <a:pPr algn="ctr"/>
                      <a:r>
                        <a:rPr lang="en-US" dirty="0" smtClean="0"/>
                        <a:t>N</a:t>
                      </a:r>
                      <a:endParaRPr lang="en-US" dirty="0"/>
                    </a:p>
                  </a:txBody>
                  <a:tcPr/>
                </a:tc>
                <a:tc>
                  <a:txBody>
                    <a:bodyPr/>
                    <a:lstStyle/>
                    <a:p>
                      <a:pPr algn="ctr"/>
                      <a:r>
                        <a:rPr lang="en-US" dirty="0" smtClean="0"/>
                        <a:t>Loss %</a:t>
                      </a:r>
                      <a:endParaRPr lang="en-US" dirty="0"/>
                    </a:p>
                  </a:txBody>
                  <a:tcPr/>
                </a:tc>
                <a:extLst>
                  <a:ext uri="{0D108BD9-81ED-4DB2-BD59-A6C34878D82A}">
                    <a16:rowId xmlns:a16="http://schemas.microsoft.com/office/drawing/2014/main" val="4109869286"/>
                  </a:ext>
                </a:extLst>
              </a:tr>
              <a:tr h="370840">
                <a:tc>
                  <a:txBody>
                    <a:bodyPr/>
                    <a:lstStyle/>
                    <a:p>
                      <a:pPr algn="ctr"/>
                      <a:r>
                        <a:rPr lang="en-US" dirty="0" smtClean="0"/>
                        <a:t>2020</a:t>
                      </a:r>
                      <a:endParaRPr lang="en-US" dirty="0"/>
                    </a:p>
                  </a:txBody>
                  <a:tcPr/>
                </a:tc>
                <a:tc>
                  <a:txBody>
                    <a:bodyPr/>
                    <a:lstStyle/>
                    <a:p>
                      <a:pPr algn="ctr"/>
                      <a:r>
                        <a:rPr lang="en-US" dirty="0" smtClean="0"/>
                        <a:t>60</a:t>
                      </a:r>
                      <a:endParaRPr lang="en-US" dirty="0"/>
                    </a:p>
                  </a:txBody>
                  <a:tcPr/>
                </a:tc>
                <a:tc>
                  <a:txBody>
                    <a:bodyPr/>
                    <a:lstStyle/>
                    <a:p>
                      <a:pPr algn="ctr"/>
                      <a:r>
                        <a:rPr lang="en-US" dirty="0" smtClean="0"/>
                        <a:t>3</a:t>
                      </a:r>
                      <a:endParaRPr lang="en-US" dirty="0"/>
                    </a:p>
                  </a:txBody>
                  <a:tcPr/>
                </a:tc>
                <a:tc>
                  <a:txBody>
                    <a:bodyPr/>
                    <a:lstStyle/>
                    <a:p>
                      <a:pPr algn="ctr"/>
                      <a:r>
                        <a:rPr lang="en-US" dirty="0" smtClean="0"/>
                        <a:t>46.12</a:t>
                      </a:r>
                      <a:endParaRPr lang="en-US" dirty="0"/>
                    </a:p>
                  </a:txBody>
                  <a:tcPr/>
                </a:tc>
                <a:extLst>
                  <a:ext uri="{0D108BD9-81ED-4DB2-BD59-A6C34878D82A}">
                    <a16:rowId xmlns:a16="http://schemas.microsoft.com/office/drawing/2014/main" val="3728607234"/>
                  </a:ext>
                </a:extLst>
              </a:tr>
              <a:tr h="370840">
                <a:tc>
                  <a:txBody>
                    <a:bodyPr/>
                    <a:lstStyle/>
                    <a:p>
                      <a:pPr algn="ctr"/>
                      <a:r>
                        <a:rPr lang="en-US" dirty="0" smtClean="0"/>
                        <a:t>2025</a:t>
                      </a:r>
                      <a:endParaRPr lang="en-US" dirty="0"/>
                    </a:p>
                  </a:txBody>
                  <a:tcPr/>
                </a:tc>
                <a:tc>
                  <a:txBody>
                    <a:bodyPr/>
                    <a:lstStyle/>
                    <a:p>
                      <a:pPr algn="ctr"/>
                      <a:r>
                        <a:rPr lang="en-US" dirty="0" smtClean="0"/>
                        <a:t>80</a:t>
                      </a:r>
                      <a:endParaRPr lang="en-US" dirty="0"/>
                    </a:p>
                  </a:txBody>
                  <a:tcPr/>
                </a:tc>
                <a:tc>
                  <a:txBody>
                    <a:bodyPr/>
                    <a:lstStyle/>
                    <a:p>
                      <a:pPr algn="ctr"/>
                      <a:r>
                        <a:rPr lang="en-US" dirty="0" smtClean="0"/>
                        <a:t>8</a:t>
                      </a:r>
                      <a:endParaRPr lang="en-US" dirty="0"/>
                    </a:p>
                  </a:txBody>
                  <a:tcPr/>
                </a:tc>
                <a:tc>
                  <a:txBody>
                    <a:bodyPr/>
                    <a:lstStyle/>
                    <a:p>
                      <a:pPr algn="ctr"/>
                      <a:r>
                        <a:rPr lang="en-US" dirty="0" smtClean="0"/>
                        <a:t>35</a:t>
                      </a:r>
                      <a:endParaRPr lang="en-US" dirty="0"/>
                    </a:p>
                  </a:txBody>
                  <a:tcPr/>
                </a:tc>
                <a:extLst>
                  <a:ext uri="{0D108BD9-81ED-4DB2-BD59-A6C34878D82A}">
                    <a16:rowId xmlns:a16="http://schemas.microsoft.com/office/drawing/2014/main" val="920678497"/>
                  </a:ext>
                </a:extLst>
              </a:tr>
              <a:tr h="370840">
                <a:tc>
                  <a:txBody>
                    <a:bodyPr/>
                    <a:lstStyle/>
                    <a:p>
                      <a:pPr algn="ctr"/>
                      <a:r>
                        <a:rPr lang="en-US" dirty="0" smtClean="0"/>
                        <a:t>2030</a:t>
                      </a:r>
                      <a:endParaRPr lang="en-US" dirty="0"/>
                    </a:p>
                  </a:txBody>
                  <a:tcPr/>
                </a:tc>
                <a:tc>
                  <a:txBody>
                    <a:bodyPr/>
                    <a:lstStyle/>
                    <a:p>
                      <a:pPr algn="ctr"/>
                      <a:r>
                        <a:rPr lang="en-US" dirty="0" smtClean="0"/>
                        <a:t>100</a:t>
                      </a:r>
                      <a:endParaRPr lang="en-US" dirty="0"/>
                    </a:p>
                  </a:txBody>
                  <a:tcPr/>
                </a:tc>
                <a:tc>
                  <a:txBody>
                    <a:bodyPr/>
                    <a:lstStyle/>
                    <a:p>
                      <a:pPr algn="ctr"/>
                      <a:r>
                        <a:rPr lang="en-US" dirty="0" smtClean="0"/>
                        <a:t>13</a:t>
                      </a:r>
                      <a:endParaRPr lang="en-US" dirty="0"/>
                    </a:p>
                  </a:txBody>
                  <a:tcPr/>
                </a:tc>
                <a:tc>
                  <a:txBody>
                    <a:bodyPr/>
                    <a:lstStyle/>
                    <a:p>
                      <a:pPr algn="ctr"/>
                      <a:r>
                        <a:rPr lang="en-US" dirty="0" smtClean="0"/>
                        <a:t>25</a:t>
                      </a:r>
                      <a:endParaRPr lang="en-US" dirty="0"/>
                    </a:p>
                  </a:txBody>
                  <a:tcPr/>
                </a:tc>
                <a:extLst>
                  <a:ext uri="{0D108BD9-81ED-4DB2-BD59-A6C34878D82A}">
                    <a16:rowId xmlns:a16="http://schemas.microsoft.com/office/drawing/2014/main" val="192164823"/>
                  </a:ext>
                </a:extLst>
              </a:tr>
              <a:tr h="370840">
                <a:tc>
                  <a:txBody>
                    <a:bodyPr/>
                    <a:lstStyle/>
                    <a:p>
                      <a:pPr algn="ctr"/>
                      <a:r>
                        <a:rPr lang="en-US" dirty="0" smtClean="0"/>
                        <a:t>2040</a:t>
                      </a:r>
                      <a:endParaRPr lang="en-US" dirty="0"/>
                    </a:p>
                  </a:txBody>
                  <a:tcPr/>
                </a:tc>
                <a:tc>
                  <a:txBody>
                    <a:bodyPr/>
                    <a:lstStyle/>
                    <a:p>
                      <a:pPr algn="ctr"/>
                      <a:r>
                        <a:rPr lang="en-US" dirty="0" smtClean="0"/>
                        <a:t>120</a:t>
                      </a:r>
                      <a:endParaRPr lang="en-US" dirty="0"/>
                    </a:p>
                  </a:txBody>
                  <a:tcPr/>
                </a:tc>
                <a:tc>
                  <a:txBody>
                    <a:bodyPr/>
                    <a:lstStyle/>
                    <a:p>
                      <a:pPr algn="ctr"/>
                      <a:r>
                        <a:rPr lang="en-US" dirty="0" smtClean="0"/>
                        <a:t>23</a:t>
                      </a:r>
                      <a:endParaRPr lang="en-US" dirty="0"/>
                    </a:p>
                  </a:txBody>
                  <a:tcPr/>
                </a:tc>
                <a:tc>
                  <a:txBody>
                    <a:bodyPr/>
                    <a:lstStyle/>
                    <a:p>
                      <a:pPr algn="ctr"/>
                      <a:r>
                        <a:rPr lang="en-US" dirty="0" smtClean="0"/>
                        <a:t>15</a:t>
                      </a:r>
                      <a:endParaRPr lang="en-US" dirty="0"/>
                    </a:p>
                  </a:txBody>
                  <a:tcPr/>
                </a:tc>
                <a:extLst>
                  <a:ext uri="{0D108BD9-81ED-4DB2-BD59-A6C34878D82A}">
                    <a16:rowId xmlns:a16="http://schemas.microsoft.com/office/drawing/2014/main" val="3159645531"/>
                  </a:ext>
                </a:extLst>
              </a:tr>
            </a:tbl>
          </a:graphicData>
        </a:graphic>
      </p:graphicFrame>
    </p:spTree>
    <p:extLst>
      <p:ext uri="{BB962C8B-B14F-4D97-AF65-F5344CB8AC3E}">
        <p14:creationId xmlns:p14="http://schemas.microsoft.com/office/powerpoint/2010/main" val="29050361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Clusters in Jenin Government</a:t>
            </a:r>
          </a:p>
        </p:txBody>
      </p:sp>
      <p:sp>
        <p:nvSpPr>
          <p:cNvPr id="3" name="Content Placeholder 2"/>
          <p:cNvSpPr>
            <a:spLocks noGrp="1"/>
          </p:cNvSpPr>
          <p:nvPr>
            <p:ph idx="1"/>
          </p:nvPr>
        </p:nvSpPr>
        <p:spPr>
          <a:xfrm>
            <a:off x="2589212" y="2142698"/>
            <a:ext cx="8915400" cy="3768523"/>
          </a:xfrm>
        </p:spPr>
        <p:txBody>
          <a:bodyPr>
            <a:normAutofit/>
          </a:bodyPr>
          <a:lstStyle/>
          <a:p>
            <a:r>
              <a:rPr lang="en-US" sz="2400" b="1" dirty="0"/>
              <a:t>We divided </a:t>
            </a:r>
            <a:r>
              <a:rPr lang="en-US" sz="2400" b="1" dirty="0" smtClean="0"/>
              <a:t>J</a:t>
            </a:r>
            <a:r>
              <a:rPr lang="en-US" sz="2400" b="1" dirty="0"/>
              <a:t>e</a:t>
            </a:r>
            <a:r>
              <a:rPr lang="en-US" sz="2400" b="1" dirty="0" smtClean="0"/>
              <a:t>nin government into clusters </a:t>
            </a:r>
            <a:r>
              <a:rPr lang="en-US" sz="2400" b="1" dirty="0"/>
              <a:t>based on several factors, and these factors are:</a:t>
            </a:r>
            <a:endParaRPr lang="ar-SA" sz="2400" b="1" dirty="0" smtClean="0"/>
          </a:p>
          <a:p>
            <a:pPr lvl="0">
              <a:buFont typeface="+mj-lt"/>
              <a:buAutoNum type="arabicPeriod"/>
            </a:pPr>
            <a:r>
              <a:rPr lang="en-US" sz="2400" b="1" dirty="0" smtClean="0"/>
              <a:t>Some </a:t>
            </a:r>
            <a:r>
              <a:rPr lang="en-US" sz="2400" b="1" dirty="0"/>
              <a:t>communities get water from certain sources in the present time, so we cannot separate them in the future.  </a:t>
            </a:r>
          </a:p>
          <a:p>
            <a:pPr lvl="0">
              <a:buFont typeface="+mj-lt"/>
              <a:buAutoNum type="arabicPeriod"/>
            </a:pPr>
            <a:r>
              <a:rPr lang="en-US" sz="2400" b="1" dirty="0"/>
              <a:t>Administrative divisions.</a:t>
            </a:r>
          </a:p>
          <a:p>
            <a:pPr lvl="0">
              <a:buFont typeface="+mj-lt"/>
              <a:buAutoNum type="arabicPeriod"/>
            </a:pPr>
            <a:r>
              <a:rPr lang="en-US" sz="2400" b="1" dirty="0"/>
              <a:t>Social divisions.</a:t>
            </a:r>
          </a:p>
          <a:p>
            <a:pPr>
              <a:buFont typeface="+mj-lt"/>
              <a:buAutoNum type="arabicPeriod"/>
            </a:pPr>
            <a:r>
              <a:rPr lang="en-US" sz="2400" b="1" dirty="0"/>
              <a:t>Commercial divisions</a:t>
            </a:r>
          </a:p>
          <a:p>
            <a:endParaRPr lang="en-US" sz="2400" b="1" dirty="0"/>
          </a:p>
        </p:txBody>
      </p:sp>
    </p:spTree>
    <p:extLst>
      <p:ext uri="{BB962C8B-B14F-4D97-AF65-F5344CB8AC3E}">
        <p14:creationId xmlns:p14="http://schemas.microsoft.com/office/powerpoint/2010/main" val="2963860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678975" y="1420536"/>
            <a:ext cx="4584543" cy="4164936"/>
          </a:xfrm>
          <a:prstGeom prst="rect">
            <a:avLst/>
          </a:prstGeom>
        </p:spPr>
      </p:pic>
      <p:sp>
        <p:nvSpPr>
          <p:cNvPr id="5" name="TextBox 4"/>
          <p:cNvSpPr txBox="1"/>
          <p:nvPr/>
        </p:nvSpPr>
        <p:spPr>
          <a:xfrm>
            <a:off x="2047164" y="1420536"/>
            <a:ext cx="3794077" cy="3046988"/>
          </a:xfrm>
          <a:prstGeom prst="rect">
            <a:avLst/>
          </a:prstGeom>
          <a:noFill/>
        </p:spPr>
        <p:txBody>
          <a:bodyPr wrap="square" rtlCol="0">
            <a:spAutoFit/>
          </a:bodyPr>
          <a:lstStyle/>
          <a:p>
            <a:r>
              <a:rPr lang="en-US" sz="2400" dirty="0"/>
              <a:t>this cluster. </a:t>
            </a:r>
          </a:p>
          <a:p>
            <a:pPr marL="285750" lvl="0" indent="-285750">
              <a:buFont typeface="Arial" panose="020B0604020202020204" pitchFamily="34" charset="0"/>
              <a:buChar char="•"/>
            </a:pPr>
            <a:r>
              <a:rPr lang="en-US" sz="2400" dirty="0" err="1" smtClean="0"/>
              <a:t>Qabaytia</a:t>
            </a:r>
            <a:r>
              <a:rPr lang="en-US" sz="2400" dirty="0" smtClean="0"/>
              <a:t> </a:t>
            </a:r>
            <a:r>
              <a:rPr lang="en-US" sz="2400" dirty="0"/>
              <a:t>cluster.</a:t>
            </a:r>
          </a:p>
          <a:p>
            <a:pPr marL="285750" lvl="0" indent="-285750">
              <a:buFont typeface="Arial" panose="020B0604020202020204" pitchFamily="34" charset="0"/>
              <a:buChar char="•"/>
            </a:pPr>
            <a:r>
              <a:rPr lang="en-US" sz="2400" dirty="0"/>
              <a:t>Araba cluster.</a:t>
            </a:r>
          </a:p>
          <a:p>
            <a:pPr marL="285750" lvl="0" indent="-285750">
              <a:buFont typeface="Arial" panose="020B0604020202020204" pitchFamily="34" charset="0"/>
              <a:buChar char="•"/>
            </a:pPr>
            <a:r>
              <a:rPr lang="en-US" sz="2400" dirty="0"/>
              <a:t>Yabad cluster.</a:t>
            </a:r>
          </a:p>
          <a:p>
            <a:pPr marL="285750" lvl="0" indent="-285750">
              <a:buFont typeface="Arial" panose="020B0604020202020204" pitchFamily="34" charset="0"/>
              <a:buChar char="•"/>
            </a:pPr>
            <a:r>
              <a:rPr lang="en-US" sz="2400" dirty="0"/>
              <a:t>Jenin cluster.</a:t>
            </a:r>
          </a:p>
          <a:p>
            <a:pPr marL="285750" lvl="0" indent="-285750">
              <a:buFont typeface="Arial" panose="020B0604020202020204" pitchFamily="34" charset="0"/>
              <a:buChar char="•"/>
            </a:pPr>
            <a:r>
              <a:rPr lang="en-US" sz="2400" dirty="0" err="1"/>
              <a:t>Faqquaa</a:t>
            </a:r>
            <a:r>
              <a:rPr lang="en-US" sz="2400" dirty="0"/>
              <a:t> cluster.</a:t>
            </a:r>
          </a:p>
          <a:p>
            <a:pPr marL="285750" lvl="0" indent="-285750">
              <a:buFont typeface="Arial" panose="020B0604020202020204" pitchFamily="34" charset="0"/>
              <a:buChar char="•"/>
            </a:pPr>
            <a:r>
              <a:rPr lang="en-US" sz="2400" dirty="0"/>
              <a:t>AL-</a:t>
            </a:r>
            <a:r>
              <a:rPr lang="en-US" sz="2400" dirty="0" err="1"/>
              <a:t>Yammun</a:t>
            </a:r>
            <a:r>
              <a:rPr lang="en-US" sz="2400" dirty="0"/>
              <a:t> cluster.</a:t>
            </a:r>
          </a:p>
          <a:p>
            <a:pPr marL="285750" indent="-285750">
              <a:buFont typeface="Arial" panose="020B0604020202020204" pitchFamily="34" charset="0"/>
              <a:buChar char="•"/>
            </a:pPr>
            <a:r>
              <a:rPr lang="en-US" sz="2400" dirty="0"/>
              <a:t>Raba cluster</a:t>
            </a:r>
          </a:p>
        </p:txBody>
      </p:sp>
    </p:spTree>
    <p:extLst>
      <p:ext uri="{BB962C8B-B14F-4D97-AF65-F5344CB8AC3E}">
        <p14:creationId xmlns:p14="http://schemas.microsoft.com/office/powerpoint/2010/main" val="27828138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2415654" y="1569492"/>
            <a:ext cx="8570793" cy="4885898"/>
          </a:xfrm>
          <a:prstGeom prst="rect">
            <a:avLst/>
          </a:prstGeom>
          <a:noFill/>
          <a:ln>
            <a:noFill/>
          </a:ln>
        </p:spPr>
      </p:pic>
      <p:sp>
        <p:nvSpPr>
          <p:cNvPr id="6" name="TextBox 5"/>
          <p:cNvSpPr txBox="1"/>
          <p:nvPr/>
        </p:nvSpPr>
        <p:spPr>
          <a:xfrm>
            <a:off x="2579427" y="641445"/>
            <a:ext cx="7315200" cy="707886"/>
          </a:xfrm>
          <a:prstGeom prst="rect">
            <a:avLst/>
          </a:prstGeom>
          <a:noFill/>
        </p:spPr>
        <p:txBody>
          <a:bodyPr wrap="square" rtlCol="0">
            <a:spAutoFit/>
          </a:bodyPr>
          <a:lstStyle/>
          <a:p>
            <a:pPr algn="ctr"/>
            <a:r>
              <a:rPr lang="en-US" sz="2000" b="1" dirty="0">
                <a:solidFill>
                  <a:srgbClr val="0070C0"/>
                </a:solidFill>
              </a:rPr>
              <a:t>Population and Supply in the years 2017, 2020, 2025, 2030 and 2040</a:t>
            </a:r>
            <a:r>
              <a:rPr lang="en-US" dirty="0"/>
              <a:t>.</a:t>
            </a:r>
          </a:p>
        </p:txBody>
      </p:sp>
    </p:spTree>
    <p:extLst>
      <p:ext uri="{BB962C8B-B14F-4D97-AF65-F5344CB8AC3E}">
        <p14:creationId xmlns:p14="http://schemas.microsoft.com/office/powerpoint/2010/main" val="39846308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1883391" y="1624084"/>
            <a:ext cx="8911987" cy="4858603"/>
          </a:xfrm>
          <a:prstGeom prst="rect">
            <a:avLst/>
          </a:prstGeom>
          <a:noFill/>
          <a:ln>
            <a:noFill/>
          </a:ln>
        </p:spPr>
      </p:pic>
      <p:sp>
        <p:nvSpPr>
          <p:cNvPr id="3" name="TextBox 2"/>
          <p:cNvSpPr txBox="1"/>
          <p:nvPr/>
        </p:nvSpPr>
        <p:spPr>
          <a:xfrm>
            <a:off x="3384645" y="532263"/>
            <a:ext cx="6141492" cy="707886"/>
          </a:xfrm>
          <a:prstGeom prst="rect">
            <a:avLst/>
          </a:prstGeom>
          <a:noFill/>
        </p:spPr>
        <p:txBody>
          <a:bodyPr wrap="square" rtlCol="0">
            <a:spAutoFit/>
          </a:bodyPr>
          <a:lstStyle/>
          <a:p>
            <a:pPr algn="ctr"/>
            <a:r>
              <a:rPr lang="en-US" sz="2000" b="1" dirty="0">
                <a:solidFill>
                  <a:srgbClr val="0070C0"/>
                </a:solidFill>
              </a:rPr>
              <a:t>Population and Demand in the years 2020, 2025, 2030 and 2040</a:t>
            </a:r>
          </a:p>
        </p:txBody>
      </p:sp>
    </p:spTree>
    <p:extLst>
      <p:ext uri="{BB962C8B-B14F-4D97-AF65-F5344CB8AC3E}">
        <p14:creationId xmlns:p14="http://schemas.microsoft.com/office/powerpoint/2010/main" val="25990678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8856" y="216147"/>
            <a:ext cx="8911687" cy="1280890"/>
          </a:xfrm>
        </p:spPr>
        <p:txBody>
          <a:bodyPr/>
          <a:lstStyle/>
          <a:p>
            <a:pPr algn="ctr"/>
            <a:r>
              <a:rPr lang="en-US" dirty="0"/>
              <a:t>Population and Supply for the year 2020 (m</a:t>
            </a:r>
            <a:r>
              <a:rPr lang="en-US" baseline="30000" dirty="0"/>
              <a:t>3</a:t>
            </a:r>
            <a:r>
              <a:rPr lang="en-US" dirty="0"/>
              <a:t>).</a:t>
            </a:r>
          </a:p>
        </p:txBody>
      </p:sp>
      <p:pic>
        <p:nvPicPr>
          <p:cNvPr id="3" name="صورة 1"/>
          <p:cNvPicPr/>
          <p:nvPr/>
        </p:nvPicPr>
        <p:blipFill>
          <a:blip r:embed="rId2">
            <a:extLst>
              <a:ext uri="{28A0092B-C50C-407E-A947-70E740481C1C}">
                <a14:useLocalDpi xmlns:a14="http://schemas.microsoft.com/office/drawing/2010/main" val="0"/>
              </a:ext>
            </a:extLst>
          </a:blip>
          <a:stretch>
            <a:fillRect/>
          </a:stretch>
        </p:blipFill>
        <p:spPr>
          <a:xfrm>
            <a:off x="3221502" y="1497037"/>
            <a:ext cx="6654018" cy="4874455"/>
          </a:xfrm>
          <a:prstGeom prst="rect">
            <a:avLst/>
          </a:prstGeom>
        </p:spPr>
      </p:pic>
    </p:spTree>
    <p:extLst>
      <p:ext uri="{BB962C8B-B14F-4D97-AF65-F5344CB8AC3E}">
        <p14:creationId xmlns:p14="http://schemas.microsoft.com/office/powerpoint/2010/main" val="34071381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i="1" dirty="0"/>
              <a:t>Population and Supply for the year 2025(m</a:t>
            </a:r>
            <a:r>
              <a:rPr lang="en-US" i="1" baseline="30000" dirty="0"/>
              <a:t>3</a:t>
            </a:r>
            <a:r>
              <a:rPr lang="en-US" i="1" dirty="0"/>
              <a:t>).</a:t>
            </a:r>
            <a:br>
              <a:rPr lang="en-US" i="1" dirty="0"/>
            </a:br>
            <a:endParaRPr lang="en-US" dirty="0"/>
          </a:p>
        </p:txBody>
      </p:sp>
      <p:pic>
        <p:nvPicPr>
          <p:cNvPr id="3" name="صورة 2"/>
          <p:cNvPicPr/>
          <p:nvPr/>
        </p:nvPicPr>
        <p:blipFill>
          <a:blip r:embed="rId2">
            <a:extLst>
              <a:ext uri="{28A0092B-C50C-407E-A947-70E740481C1C}">
                <a14:useLocalDpi xmlns:a14="http://schemas.microsoft.com/office/drawing/2010/main" val="0"/>
              </a:ext>
            </a:extLst>
          </a:blip>
          <a:stretch>
            <a:fillRect/>
          </a:stretch>
        </p:blipFill>
        <p:spPr>
          <a:xfrm>
            <a:off x="3263705" y="2186354"/>
            <a:ext cx="6738424" cy="4453597"/>
          </a:xfrm>
          <a:prstGeom prst="rect">
            <a:avLst/>
          </a:prstGeom>
        </p:spPr>
      </p:pic>
    </p:spTree>
    <p:extLst>
      <p:ext uri="{BB962C8B-B14F-4D97-AF65-F5344CB8AC3E}">
        <p14:creationId xmlns:p14="http://schemas.microsoft.com/office/powerpoint/2010/main" val="33020037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Population and Supply for the year 2030(m</a:t>
            </a:r>
            <a:r>
              <a:rPr lang="en-US" baseline="30000" dirty="0"/>
              <a:t>3</a:t>
            </a:r>
            <a:r>
              <a:rPr lang="en-US" dirty="0"/>
              <a:t>).</a:t>
            </a:r>
          </a:p>
        </p:txBody>
      </p:sp>
      <p:pic>
        <p:nvPicPr>
          <p:cNvPr id="3" name="صورة 5"/>
          <p:cNvPicPr/>
          <p:nvPr/>
        </p:nvPicPr>
        <p:blipFill>
          <a:blip r:embed="rId2">
            <a:extLst>
              <a:ext uri="{28A0092B-C50C-407E-A947-70E740481C1C}">
                <a14:useLocalDpi xmlns:a14="http://schemas.microsoft.com/office/drawing/2010/main" val="0"/>
              </a:ext>
            </a:extLst>
          </a:blip>
          <a:stretch>
            <a:fillRect/>
          </a:stretch>
        </p:blipFill>
        <p:spPr>
          <a:xfrm>
            <a:off x="3561250" y="1722120"/>
            <a:ext cx="5892239" cy="4953000"/>
          </a:xfrm>
          <a:prstGeom prst="rect">
            <a:avLst/>
          </a:prstGeom>
        </p:spPr>
      </p:pic>
    </p:spTree>
    <p:extLst>
      <p:ext uri="{BB962C8B-B14F-4D97-AF65-F5344CB8AC3E}">
        <p14:creationId xmlns:p14="http://schemas.microsoft.com/office/powerpoint/2010/main" val="35265398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i="1" dirty="0"/>
              <a:t>Population and Supply for the year 2040(m</a:t>
            </a:r>
            <a:r>
              <a:rPr lang="en-US" i="1" baseline="30000" dirty="0"/>
              <a:t>3</a:t>
            </a:r>
            <a:r>
              <a:rPr lang="en-US" i="1" dirty="0"/>
              <a:t>).</a:t>
            </a:r>
            <a:br>
              <a:rPr lang="en-US" i="1" dirty="0"/>
            </a:br>
            <a:endParaRPr lang="en-US" dirty="0"/>
          </a:p>
        </p:txBody>
      </p:sp>
      <p:pic>
        <p:nvPicPr>
          <p:cNvPr id="3" name="صورة 6"/>
          <p:cNvPicPr/>
          <p:nvPr/>
        </p:nvPicPr>
        <p:blipFill>
          <a:blip r:embed="rId2">
            <a:extLst>
              <a:ext uri="{28A0092B-C50C-407E-A947-70E740481C1C}">
                <a14:useLocalDpi xmlns:a14="http://schemas.microsoft.com/office/drawing/2010/main" val="0"/>
              </a:ext>
            </a:extLst>
          </a:blip>
          <a:stretch>
            <a:fillRect/>
          </a:stretch>
        </p:blipFill>
        <p:spPr>
          <a:xfrm>
            <a:off x="3516923" y="1692787"/>
            <a:ext cx="6386733" cy="4919029"/>
          </a:xfrm>
          <a:prstGeom prst="rect">
            <a:avLst/>
          </a:prstGeom>
        </p:spPr>
      </p:pic>
    </p:spTree>
    <p:extLst>
      <p:ext uri="{BB962C8B-B14F-4D97-AF65-F5344CB8AC3E}">
        <p14:creationId xmlns:p14="http://schemas.microsoft.com/office/powerpoint/2010/main" val="30109734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sz="2400" b="1" dirty="0" smtClean="0"/>
              <a:t>we </a:t>
            </a:r>
            <a:r>
              <a:rPr lang="en-US" sz="2400" b="1" dirty="0"/>
              <a:t>will choose Jenin Governorate as an area to study the future problem of water lack by studying the difference between the required and existing quantity of water that Jenin need it in the next 20 years by developing a Master plan that will propose a new water resources with an investigation plan to implement the project during the next 20 years.</a:t>
            </a:r>
          </a:p>
        </p:txBody>
      </p:sp>
    </p:spTree>
    <p:extLst>
      <p:ext uri="{BB962C8B-B14F-4D97-AF65-F5344CB8AC3E}">
        <p14:creationId xmlns:p14="http://schemas.microsoft.com/office/powerpoint/2010/main" val="2401455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i="1" dirty="0"/>
              <a:t>Population and Demand in the year 2020(m</a:t>
            </a:r>
            <a:r>
              <a:rPr lang="en-US" i="1" baseline="30000" dirty="0"/>
              <a:t>3</a:t>
            </a:r>
            <a:r>
              <a:rPr lang="en-US" i="1" dirty="0"/>
              <a:t>).</a:t>
            </a:r>
            <a:br>
              <a:rPr lang="en-US" i="1" dirty="0"/>
            </a:br>
            <a:endParaRPr lang="en-US" dirty="0"/>
          </a:p>
        </p:txBody>
      </p:sp>
      <p:pic>
        <p:nvPicPr>
          <p:cNvPr id="3" name="صورة 7"/>
          <p:cNvPicPr/>
          <p:nvPr/>
        </p:nvPicPr>
        <p:blipFill>
          <a:blip r:embed="rId2">
            <a:extLst>
              <a:ext uri="{28A0092B-C50C-407E-A947-70E740481C1C}">
                <a14:useLocalDpi xmlns:a14="http://schemas.microsoft.com/office/drawing/2010/main" val="0"/>
              </a:ext>
            </a:extLst>
          </a:blip>
          <a:stretch>
            <a:fillRect/>
          </a:stretch>
        </p:blipFill>
        <p:spPr>
          <a:xfrm>
            <a:off x="3826412" y="1674057"/>
            <a:ext cx="6020973" cy="5078436"/>
          </a:xfrm>
          <a:prstGeom prst="rect">
            <a:avLst/>
          </a:prstGeom>
        </p:spPr>
      </p:pic>
    </p:spTree>
    <p:extLst>
      <p:ext uri="{BB962C8B-B14F-4D97-AF65-F5344CB8AC3E}">
        <p14:creationId xmlns:p14="http://schemas.microsoft.com/office/powerpoint/2010/main" val="16548110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i="1" dirty="0"/>
              <a:t>Population and Demand in the year 2025(m</a:t>
            </a:r>
            <a:r>
              <a:rPr lang="en-US" i="1" baseline="30000" dirty="0"/>
              <a:t>3</a:t>
            </a:r>
            <a:r>
              <a:rPr lang="en-US" i="1" dirty="0"/>
              <a:t>).</a:t>
            </a:r>
            <a:br>
              <a:rPr lang="en-US" i="1" dirty="0"/>
            </a:br>
            <a:endParaRPr lang="en-US" dirty="0"/>
          </a:p>
        </p:txBody>
      </p:sp>
      <p:pic>
        <p:nvPicPr>
          <p:cNvPr id="3" name="صورة 8"/>
          <p:cNvPicPr/>
          <p:nvPr/>
        </p:nvPicPr>
        <p:blipFill>
          <a:blip r:embed="rId2">
            <a:extLst>
              <a:ext uri="{28A0092B-C50C-407E-A947-70E740481C1C}">
                <a14:useLocalDpi xmlns:a14="http://schemas.microsoft.com/office/drawing/2010/main" val="0"/>
              </a:ext>
            </a:extLst>
          </a:blip>
          <a:stretch>
            <a:fillRect/>
          </a:stretch>
        </p:blipFill>
        <p:spPr>
          <a:xfrm>
            <a:off x="3591730" y="1905000"/>
            <a:ext cx="6663618" cy="4839285"/>
          </a:xfrm>
          <a:prstGeom prst="rect">
            <a:avLst/>
          </a:prstGeom>
        </p:spPr>
      </p:pic>
    </p:spTree>
    <p:extLst>
      <p:ext uri="{BB962C8B-B14F-4D97-AF65-F5344CB8AC3E}">
        <p14:creationId xmlns:p14="http://schemas.microsoft.com/office/powerpoint/2010/main" val="15085071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i="1" dirty="0"/>
              <a:t>Population and Demand in the year 2025(m</a:t>
            </a:r>
            <a:r>
              <a:rPr lang="en-US" i="1" baseline="30000" dirty="0"/>
              <a:t>3</a:t>
            </a:r>
            <a:r>
              <a:rPr lang="en-US" i="1" dirty="0"/>
              <a:t>).</a:t>
            </a:r>
            <a:br>
              <a:rPr lang="en-US" i="1" dirty="0"/>
            </a:br>
            <a:endParaRPr lang="en-US" dirty="0"/>
          </a:p>
        </p:txBody>
      </p:sp>
      <p:pic>
        <p:nvPicPr>
          <p:cNvPr id="4" name="صورة 8"/>
          <p:cNvPicPr/>
          <p:nvPr/>
        </p:nvPicPr>
        <p:blipFill>
          <a:blip r:embed="rId2">
            <a:extLst>
              <a:ext uri="{28A0092B-C50C-407E-A947-70E740481C1C}">
                <a14:useLocalDpi xmlns:a14="http://schemas.microsoft.com/office/drawing/2010/main" val="0"/>
              </a:ext>
            </a:extLst>
          </a:blip>
          <a:stretch>
            <a:fillRect/>
          </a:stretch>
        </p:blipFill>
        <p:spPr>
          <a:xfrm>
            <a:off x="4135901" y="1905000"/>
            <a:ext cx="6105379" cy="4661852"/>
          </a:xfrm>
          <a:prstGeom prst="rect">
            <a:avLst/>
          </a:prstGeom>
        </p:spPr>
      </p:pic>
    </p:spTree>
    <p:extLst>
      <p:ext uri="{BB962C8B-B14F-4D97-AF65-F5344CB8AC3E}">
        <p14:creationId xmlns:p14="http://schemas.microsoft.com/office/powerpoint/2010/main" val="28417517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i="1" dirty="0" smtClean="0"/>
              <a:t>Population </a:t>
            </a:r>
            <a:r>
              <a:rPr lang="en-US" i="1" dirty="0"/>
              <a:t>and Demand in the year 2030(m</a:t>
            </a:r>
            <a:r>
              <a:rPr lang="en-US" i="1" baseline="30000" dirty="0"/>
              <a:t>3</a:t>
            </a:r>
            <a:r>
              <a:rPr lang="en-US" i="1" dirty="0"/>
              <a:t>).</a:t>
            </a:r>
            <a:br>
              <a:rPr lang="en-US" i="1" dirty="0"/>
            </a:br>
            <a:endParaRPr lang="en-US" dirty="0"/>
          </a:p>
        </p:txBody>
      </p:sp>
      <p:pic>
        <p:nvPicPr>
          <p:cNvPr id="3" name="صورة 9"/>
          <p:cNvPicPr/>
          <p:nvPr/>
        </p:nvPicPr>
        <p:blipFill>
          <a:blip r:embed="rId2">
            <a:extLst>
              <a:ext uri="{28A0092B-C50C-407E-A947-70E740481C1C}">
                <a14:useLocalDpi xmlns:a14="http://schemas.microsoft.com/office/drawing/2010/main" val="0"/>
              </a:ext>
            </a:extLst>
          </a:blip>
          <a:stretch>
            <a:fillRect/>
          </a:stretch>
        </p:blipFill>
        <p:spPr>
          <a:xfrm>
            <a:off x="3756074" y="1716258"/>
            <a:ext cx="6316394" cy="4870255"/>
          </a:xfrm>
          <a:prstGeom prst="rect">
            <a:avLst/>
          </a:prstGeom>
        </p:spPr>
      </p:pic>
    </p:spTree>
    <p:extLst>
      <p:ext uri="{BB962C8B-B14F-4D97-AF65-F5344CB8AC3E}">
        <p14:creationId xmlns:p14="http://schemas.microsoft.com/office/powerpoint/2010/main" val="15889367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i="1" dirty="0"/>
              <a:t>Population and Demand in the year 2040(m</a:t>
            </a:r>
            <a:r>
              <a:rPr lang="en-US" i="1" baseline="30000" dirty="0"/>
              <a:t>3</a:t>
            </a:r>
            <a:r>
              <a:rPr lang="en-US" i="1" dirty="0"/>
              <a:t>).</a:t>
            </a:r>
            <a:br>
              <a:rPr lang="en-US" i="1" dirty="0"/>
            </a:br>
            <a:endParaRPr lang="en-US" dirty="0"/>
          </a:p>
        </p:txBody>
      </p:sp>
      <p:pic>
        <p:nvPicPr>
          <p:cNvPr id="3" name="صورة 10"/>
          <p:cNvPicPr/>
          <p:nvPr/>
        </p:nvPicPr>
        <p:blipFill>
          <a:blip r:embed="rId2">
            <a:extLst>
              <a:ext uri="{28A0092B-C50C-407E-A947-70E740481C1C}">
                <a14:useLocalDpi xmlns:a14="http://schemas.microsoft.com/office/drawing/2010/main" val="0"/>
              </a:ext>
            </a:extLst>
          </a:blip>
          <a:stretch>
            <a:fillRect/>
          </a:stretch>
        </p:blipFill>
        <p:spPr>
          <a:xfrm>
            <a:off x="3784209" y="1905001"/>
            <a:ext cx="6274191" cy="4749018"/>
          </a:xfrm>
          <a:prstGeom prst="rect">
            <a:avLst/>
          </a:prstGeom>
        </p:spPr>
      </p:pic>
    </p:spTree>
    <p:extLst>
      <p:ext uri="{BB962C8B-B14F-4D97-AF65-F5344CB8AC3E}">
        <p14:creationId xmlns:p14="http://schemas.microsoft.com/office/powerpoint/2010/main" val="29197751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cap="all" dirty="0"/>
              <a:t>Gap of water demand in Jenin governorate</a:t>
            </a:r>
            <a:br>
              <a:rPr lang="en-US" b="1" cap="all" dirty="0"/>
            </a:br>
            <a:endParaRPr lang="en-US" dirty="0"/>
          </a:p>
        </p:txBody>
      </p:sp>
      <p:sp>
        <p:nvSpPr>
          <p:cNvPr id="3" name="Content Placeholder 2"/>
          <p:cNvSpPr>
            <a:spLocks noGrp="1"/>
          </p:cNvSpPr>
          <p:nvPr>
            <p:ph idx="1"/>
          </p:nvPr>
        </p:nvSpPr>
        <p:spPr/>
        <p:txBody>
          <a:bodyPr>
            <a:normAutofit/>
          </a:bodyPr>
          <a:lstStyle/>
          <a:p>
            <a:r>
              <a:rPr lang="en-US" sz="2400" b="1" dirty="0"/>
              <a:t>After we found population and demand in years of present and future time, and by knowing about the amount of water supply in Jenin government in </a:t>
            </a:r>
            <a:r>
              <a:rPr lang="en-US" sz="2400" b="1" dirty="0" smtClean="0"/>
              <a:t>2017</a:t>
            </a:r>
            <a:r>
              <a:rPr lang="ar-SA" sz="2400" b="1" dirty="0" smtClean="0"/>
              <a:t>,</a:t>
            </a:r>
            <a:r>
              <a:rPr lang="en-US" sz="2400" b="1" dirty="0"/>
              <a:t> </a:t>
            </a:r>
            <a:r>
              <a:rPr lang="en-US" sz="2400" b="1" dirty="0" smtClean="0"/>
              <a:t> </a:t>
            </a:r>
            <a:r>
              <a:rPr lang="en-US" sz="2400" b="1" dirty="0"/>
              <a:t>we consider that the amount of water supply are constant in the next years in the future (2020-2040</a:t>
            </a:r>
            <a:r>
              <a:rPr lang="en-US" sz="2400" b="1" dirty="0" smtClean="0"/>
              <a:t>)</a:t>
            </a:r>
            <a:endParaRPr lang="ar-SA" sz="2400" b="1" dirty="0" smtClean="0"/>
          </a:p>
          <a:p>
            <a:r>
              <a:rPr lang="en-US" sz="2400" b="1" dirty="0"/>
              <a:t>So depending on this information and assumption, we account the amount of gap of the water </a:t>
            </a:r>
            <a:endParaRPr lang="ar-JO" sz="2400" b="1" dirty="0" smtClean="0"/>
          </a:p>
          <a:p>
            <a:r>
              <a:rPr lang="en-US" sz="2400" b="1" dirty="0" smtClean="0"/>
              <a:t>We use this formula</a:t>
            </a:r>
          </a:p>
          <a:p>
            <a:pPr marL="0" indent="0">
              <a:buNone/>
            </a:pPr>
            <a:r>
              <a:rPr lang="en-US" sz="2400" b="1" dirty="0"/>
              <a:t>Amount of gap = demand – supply.</a:t>
            </a:r>
          </a:p>
          <a:p>
            <a:pPr marL="0" indent="0">
              <a:buNone/>
            </a:pPr>
            <a:endParaRPr lang="ar-SA" sz="2400" b="1" dirty="0" smtClean="0"/>
          </a:p>
          <a:p>
            <a:endParaRPr lang="ar-SA" sz="2400" b="1" dirty="0"/>
          </a:p>
          <a:p>
            <a:endParaRPr lang="en-US" sz="2400" b="1" dirty="0"/>
          </a:p>
        </p:txBody>
      </p:sp>
    </p:spTree>
    <p:extLst>
      <p:ext uri="{BB962C8B-B14F-4D97-AF65-F5344CB8AC3E}">
        <p14:creationId xmlns:p14="http://schemas.microsoft.com/office/powerpoint/2010/main" val="13340210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2756849" y="1514901"/>
            <a:ext cx="6932706" cy="5063320"/>
          </a:xfrm>
          <a:prstGeom prst="rect">
            <a:avLst/>
          </a:prstGeom>
        </p:spPr>
      </p:pic>
      <p:sp>
        <p:nvSpPr>
          <p:cNvPr id="3" name="TextBox 2"/>
          <p:cNvSpPr txBox="1"/>
          <p:nvPr/>
        </p:nvSpPr>
        <p:spPr>
          <a:xfrm>
            <a:off x="3057097" y="628471"/>
            <a:ext cx="5854891" cy="400110"/>
          </a:xfrm>
          <a:prstGeom prst="rect">
            <a:avLst/>
          </a:prstGeom>
          <a:noFill/>
        </p:spPr>
        <p:txBody>
          <a:bodyPr wrap="square" rtlCol="0">
            <a:spAutoFit/>
          </a:bodyPr>
          <a:lstStyle/>
          <a:p>
            <a:r>
              <a:rPr lang="en-US" sz="2000" b="1" dirty="0">
                <a:solidFill>
                  <a:srgbClr val="0070C0"/>
                </a:solidFill>
              </a:rPr>
              <a:t>Population and Gap for the year 2020(m</a:t>
            </a:r>
            <a:r>
              <a:rPr lang="en-US" sz="2000" b="1" baseline="30000" dirty="0">
                <a:solidFill>
                  <a:srgbClr val="0070C0"/>
                </a:solidFill>
              </a:rPr>
              <a:t>3</a:t>
            </a:r>
            <a:r>
              <a:rPr lang="en-US" sz="2000" b="1" dirty="0">
                <a:solidFill>
                  <a:srgbClr val="0070C0"/>
                </a:solidFill>
              </a:rPr>
              <a:t>).</a:t>
            </a:r>
          </a:p>
        </p:txBody>
      </p:sp>
    </p:spTree>
    <p:extLst>
      <p:ext uri="{BB962C8B-B14F-4D97-AF65-F5344CB8AC3E}">
        <p14:creationId xmlns:p14="http://schemas.microsoft.com/office/powerpoint/2010/main" val="10105452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2620371" y="1404481"/>
            <a:ext cx="7001302" cy="4954137"/>
          </a:xfrm>
          <a:prstGeom prst="rect">
            <a:avLst/>
          </a:prstGeom>
        </p:spPr>
      </p:pic>
      <p:sp>
        <p:nvSpPr>
          <p:cNvPr id="3" name="TextBox 2"/>
          <p:cNvSpPr txBox="1"/>
          <p:nvPr/>
        </p:nvSpPr>
        <p:spPr>
          <a:xfrm>
            <a:off x="2947916" y="750626"/>
            <a:ext cx="5868538" cy="400110"/>
          </a:xfrm>
          <a:prstGeom prst="rect">
            <a:avLst/>
          </a:prstGeom>
          <a:noFill/>
        </p:spPr>
        <p:txBody>
          <a:bodyPr wrap="square" rtlCol="0">
            <a:spAutoFit/>
          </a:bodyPr>
          <a:lstStyle/>
          <a:p>
            <a:r>
              <a:rPr lang="en-US" dirty="0" smtClean="0"/>
              <a:t> </a:t>
            </a:r>
            <a:r>
              <a:rPr lang="en-US" sz="2000" b="1" dirty="0">
                <a:solidFill>
                  <a:srgbClr val="0070C0"/>
                </a:solidFill>
              </a:rPr>
              <a:t>Population and Gap for the year 2025(m</a:t>
            </a:r>
            <a:r>
              <a:rPr lang="en-US" sz="2000" b="1" baseline="30000" dirty="0">
                <a:solidFill>
                  <a:srgbClr val="0070C0"/>
                </a:solidFill>
              </a:rPr>
              <a:t>3</a:t>
            </a:r>
            <a:r>
              <a:rPr lang="en-US" sz="2000" b="1" dirty="0">
                <a:solidFill>
                  <a:srgbClr val="0070C0"/>
                </a:solidFill>
              </a:rPr>
              <a:t>).</a:t>
            </a:r>
          </a:p>
        </p:txBody>
      </p:sp>
    </p:spTree>
    <p:extLst>
      <p:ext uri="{BB962C8B-B14F-4D97-AF65-F5344CB8AC3E}">
        <p14:creationId xmlns:p14="http://schemas.microsoft.com/office/powerpoint/2010/main" val="626831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2811437" y="1241947"/>
            <a:ext cx="7055893" cy="5158853"/>
          </a:xfrm>
          <a:prstGeom prst="rect">
            <a:avLst/>
          </a:prstGeom>
        </p:spPr>
      </p:pic>
      <p:sp>
        <p:nvSpPr>
          <p:cNvPr id="3" name="TextBox 2"/>
          <p:cNvSpPr txBox="1"/>
          <p:nvPr/>
        </p:nvSpPr>
        <p:spPr>
          <a:xfrm>
            <a:off x="2811437" y="696036"/>
            <a:ext cx="5404514" cy="400110"/>
          </a:xfrm>
          <a:prstGeom prst="rect">
            <a:avLst/>
          </a:prstGeom>
          <a:noFill/>
        </p:spPr>
        <p:txBody>
          <a:bodyPr wrap="square" rtlCol="0">
            <a:spAutoFit/>
          </a:bodyPr>
          <a:lstStyle/>
          <a:p>
            <a:r>
              <a:rPr lang="en-US" sz="2000" b="1" dirty="0">
                <a:solidFill>
                  <a:srgbClr val="0070C0"/>
                </a:solidFill>
              </a:rPr>
              <a:t>Population and Gap for the year 2030(m</a:t>
            </a:r>
            <a:r>
              <a:rPr lang="en-US" sz="2000" b="1" baseline="30000" dirty="0">
                <a:solidFill>
                  <a:srgbClr val="0070C0"/>
                </a:solidFill>
              </a:rPr>
              <a:t>3</a:t>
            </a:r>
            <a:r>
              <a:rPr lang="en-US" sz="2000" b="1" dirty="0">
                <a:solidFill>
                  <a:srgbClr val="0070C0"/>
                </a:solidFill>
              </a:rPr>
              <a:t>).</a:t>
            </a:r>
          </a:p>
        </p:txBody>
      </p:sp>
    </p:spTree>
    <p:extLst>
      <p:ext uri="{BB962C8B-B14F-4D97-AF65-F5344CB8AC3E}">
        <p14:creationId xmlns:p14="http://schemas.microsoft.com/office/powerpoint/2010/main" val="95053916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3193575" y="1335721"/>
            <a:ext cx="6346208" cy="4983191"/>
          </a:xfrm>
          <a:prstGeom prst="rect">
            <a:avLst/>
          </a:prstGeom>
        </p:spPr>
      </p:pic>
      <p:sp>
        <p:nvSpPr>
          <p:cNvPr id="3" name="TextBox 2"/>
          <p:cNvSpPr txBox="1"/>
          <p:nvPr/>
        </p:nvSpPr>
        <p:spPr>
          <a:xfrm>
            <a:off x="3193575" y="655093"/>
            <a:ext cx="5895834" cy="400110"/>
          </a:xfrm>
          <a:prstGeom prst="rect">
            <a:avLst/>
          </a:prstGeom>
          <a:noFill/>
        </p:spPr>
        <p:txBody>
          <a:bodyPr wrap="square" rtlCol="0">
            <a:spAutoFit/>
          </a:bodyPr>
          <a:lstStyle/>
          <a:p>
            <a:r>
              <a:rPr lang="en-US" sz="2000" b="1" dirty="0" smtClean="0">
                <a:solidFill>
                  <a:srgbClr val="0070C0"/>
                </a:solidFill>
              </a:rPr>
              <a:t> </a:t>
            </a:r>
            <a:r>
              <a:rPr lang="en-US" sz="2000" b="1" dirty="0">
                <a:solidFill>
                  <a:srgbClr val="0070C0"/>
                </a:solidFill>
              </a:rPr>
              <a:t>Population and Gap for the year 2040(m</a:t>
            </a:r>
            <a:r>
              <a:rPr lang="en-US" sz="2000" b="1" baseline="30000" dirty="0">
                <a:solidFill>
                  <a:srgbClr val="0070C0"/>
                </a:solidFill>
              </a:rPr>
              <a:t>3</a:t>
            </a:r>
            <a:r>
              <a:rPr lang="en-US" dirty="0"/>
              <a:t>).</a:t>
            </a:r>
          </a:p>
        </p:txBody>
      </p:sp>
    </p:spTree>
    <p:extLst>
      <p:ext uri="{BB962C8B-B14F-4D97-AF65-F5344CB8AC3E}">
        <p14:creationId xmlns:p14="http://schemas.microsoft.com/office/powerpoint/2010/main" val="6388953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027269"/>
          </a:xfrm>
        </p:spPr>
        <p:txBody>
          <a:bodyPr/>
          <a:lstStyle/>
          <a:p>
            <a:r>
              <a:rPr lang="en-US" dirty="0" smtClean="0"/>
              <a:t>OVERVIEW OF JENIN </a:t>
            </a:r>
            <a:endParaRPr lang="en-US" dirty="0"/>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1439237" y="2275503"/>
            <a:ext cx="5759656" cy="3988820"/>
          </a:xfrm>
          <a:prstGeom prst="rect">
            <a:avLst/>
          </a:prstGeom>
        </p:spPr>
      </p:pic>
      <p:pic>
        <p:nvPicPr>
          <p:cNvPr id="9" name="Content Placeholder 4" descr="A close up of a map&#10;&#10;Description generated with high confidence">
            <a:extLst>
              <a:ext uri="{FF2B5EF4-FFF2-40B4-BE49-F238E27FC236}">
                <a16:creationId xmlns:a16="http://schemas.microsoft.com/office/drawing/2014/main" id="{96189B18-0040-4FEC-AF49-7D0CF6AF382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443231" y="2486072"/>
            <a:ext cx="2919556" cy="3778251"/>
          </a:xfrm>
        </p:spPr>
      </p:pic>
      <p:sp>
        <p:nvSpPr>
          <p:cNvPr id="10" name="TextBox 9"/>
          <p:cNvSpPr txBox="1"/>
          <p:nvPr/>
        </p:nvSpPr>
        <p:spPr>
          <a:xfrm>
            <a:off x="1623934" y="1594109"/>
            <a:ext cx="4299194" cy="369332"/>
          </a:xfrm>
          <a:prstGeom prst="rect">
            <a:avLst/>
          </a:prstGeom>
          <a:noFill/>
        </p:spPr>
        <p:txBody>
          <a:bodyPr wrap="square" rtlCol="0">
            <a:spAutoFit/>
          </a:bodyPr>
          <a:lstStyle/>
          <a:p>
            <a:pPr marL="285750" indent="-285750">
              <a:buFont typeface="Wingdings" panose="05000000000000000000" pitchFamily="2" charset="2"/>
              <a:buChar char="v"/>
            </a:pPr>
            <a:r>
              <a:rPr lang="en-US" dirty="0" smtClean="0"/>
              <a:t> LOCATION AND COMMUNTIES  </a:t>
            </a:r>
            <a:endParaRPr lang="en-US" dirty="0"/>
          </a:p>
        </p:txBody>
      </p:sp>
    </p:spTree>
    <p:extLst>
      <p:ext uri="{BB962C8B-B14F-4D97-AF65-F5344CB8AC3E}">
        <p14:creationId xmlns:p14="http://schemas.microsoft.com/office/powerpoint/2010/main" val="17319815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cap="all" dirty="0"/>
              <a:t>Introduction to Graduation Project 2</a:t>
            </a:r>
            <a:br>
              <a:rPr lang="en-US" b="1" cap="all" dirty="0"/>
            </a:br>
            <a:endParaRPr lang="en-US" dirty="0"/>
          </a:p>
        </p:txBody>
      </p:sp>
      <p:sp>
        <p:nvSpPr>
          <p:cNvPr id="3" name="Content Placeholder 2"/>
          <p:cNvSpPr>
            <a:spLocks noGrp="1"/>
          </p:cNvSpPr>
          <p:nvPr>
            <p:ph idx="1"/>
          </p:nvPr>
        </p:nvSpPr>
        <p:spPr>
          <a:xfrm>
            <a:off x="2589212" y="1589649"/>
            <a:ext cx="8915400" cy="4321573"/>
          </a:xfrm>
        </p:spPr>
        <p:txBody>
          <a:bodyPr>
            <a:noAutofit/>
          </a:bodyPr>
          <a:lstStyle/>
          <a:p>
            <a:r>
              <a:rPr lang="en-US" sz="2400" b="1" dirty="0"/>
              <a:t>After finding Gap in this part of the project, the purpose of the second part of the graduation project is suppose a suitable solutions of this Gap. </a:t>
            </a:r>
          </a:p>
          <a:p>
            <a:r>
              <a:rPr lang="en-US" sz="2400" b="1" dirty="0"/>
              <a:t>The solutions is divided into two types:</a:t>
            </a:r>
          </a:p>
          <a:p>
            <a:pPr marL="0" lvl="0" indent="0">
              <a:buNone/>
            </a:pPr>
            <a:r>
              <a:rPr lang="en-US" sz="2400" b="1" dirty="0" smtClean="0"/>
              <a:t>1-The </a:t>
            </a:r>
            <a:r>
              <a:rPr lang="en-US" sz="2400" b="1" dirty="0"/>
              <a:t>short-term solutions:</a:t>
            </a:r>
          </a:p>
          <a:p>
            <a:pPr lvl="0"/>
            <a:r>
              <a:rPr lang="en-US" sz="2400" b="1" dirty="0"/>
              <a:t>Decrease the network losses</a:t>
            </a:r>
          </a:p>
          <a:p>
            <a:pPr marL="0" indent="0">
              <a:buNone/>
            </a:pPr>
            <a:r>
              <a:rPr lang="en-US" sz="2400" b="1" dirty="0" smtClean="0"/>
              <a:t> By </a:t>
            </a:r>
            <a:r>
              <a:rPr lang="en-US" sz="2400" b="1" dirty="0"/>
              <a:t>the frequent maintenance on the pipelines networks</a:t>
            </a:r>
          </a:p>
          <a:p>
            <a:pPr marL="0" lvl="0" indent="0">
              <a:buNone/>
            </a:pPr>
            <a:r>
              <a:rPr lang="en-US" sz="2400" b="1" dirty="0" smtClean="0"/>
              <a:t>2-The </a:t>
            </a:r>
            <a:r>
              <a:rPr lang="en-US" sz="2400" b="1" dirty="0"/>
              <a:t>long-term solutions:</a:t>
            </a:r>
          </a:p>
          <a:p>
            <a:pPr lvl="0"/>
            <a:r>
              <a:rPr lang="en-US" sz="2400" b="1" dirty="0"/>
              <a:t>Construction of wells </a:t>
            </a:r>
          </a:p>
          <a:p>
            <a:pPr lvl="0"/>
            <a:r>
              <a:rPr lang="en-US" sz="2400" b="1" dirty="0"/>
              <a:t>Taking water from Jordon Valley </a:t>
            </a:r>
          </a:p>
          <a:p>
            <a:endParaRPr lang="en-US" sz="2400" b="1" dirty="0"/>
          </a:p>
        </p:txBody>
      </p:sp>
    </p:spTree>
    <p:extLst>
      <p:ext uri="{BB962C8B-B14F-4D97-AF65-F5344CB8AC3E}">
        <p14:creationId xmlns:p14="http://schemas.microsoft.com/office/powerpoint/2010/main" val="25751484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46585" y="2138289"/>
            <a:ext cx="6485206" cy="1323439"/>
          </a:xfrm>
          <a:prstGeom prst="rect">
            <a:avLst/>
          </a:prstGeom>
          <a:noFill/>
        </p:spPr>
        <p:txBody>
          <a:bodyPr wrap="square" rtlCol="0">
            <a:spAutoFit/>
          </a:bodyPr>
          <a:lstStyle/>
          <a:p>
            <a:r>
              <a:rPr lang="en-US" sz="8000" dirty="0" smtClean="0">
                <a:solidFill>
                  <a:schemeClr val="accent1"/>
                </a:solidFill>
                <a:latin typeface="Algerian" panose="04020705040A02060702" pitchFamily="82" charset="0"/>
              </a:rPr>
              <a:t>Thank you</a:t>
            </a:r>
            <a:endParaRPr lang="en-US" sz="8000" dirty="0">
              <a:solidFill>
                <a:schemeClr val="accent1"/>
              </a:solidFill>
              <a:latin typeface="Algerian" panose="04020705040A02060702" pitchFamily="82" charset="0"/>
            </a:endParaRPr>
          </a:p>
        </p:txBody>
      </p:sp>
    </p:spTree>
    <p:extLst>
      <p:ext uri="{BB962C8B-B14F-4D97-AF65-F5344CB8AC3E}">
        <p14:creationId xmlns:p14="http://schemas.microsoft.com/office/powerpoint/2010/main" val="30295614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Plans to cover the gap</a:t>
            </a:r>
          </a:p>
        </p:txBody>
      </p:sp>
      <p:sp>
        <p:nvSpPr>
          <p:cNvPr id="3" name="Content Placeholder 2"/>
          <p:cNvSpPr>
            <a:spLocks noGrp="1"/>
          </p:cNvSpPr>
          <p:nvPr>
            <p:ph idx="1"/>
          </p:nvPr>
        </p:nvSpPr>
        <p:spPr/>
        <p:txBody>
          <a:bodyPr/>
          <a:lstStyle/>
          <a:p>
            <a:r>
              <a:rPr lang="en-US" sz="2000" b="1" u="sng" dirty="0"/>
              <a:t>The short-term </a:t>
            </a:r>
            <a:r>
              <a:rPr lang="en-US" sz="2000" b="1" u="sng" dirty="0" smtClean="0"/>
              <a:t>solutions</a:t>
            </a:r>
            <a:endParaRPr lang="ar-JO" sz="2000" b="1" u="sng" dirty="0" smtClean="0"/>
          </a:p>
          <a:p>
            <a:pPr>
              <a:buFont typeface="Wingdings" panose="05000000000000000000" pitchFamily="2" charset="2"/>
              <a:buChar char="v"/>
            </a:pPr>
            <a:r>
              <a:rPr lang="en-US" sz="2000" b="1" dirty="0" smtClean="0"/>
              <a:t>Maintenance of the existing networks</a:t>
            </a:r>
            <a:endParaRPr lang="ar-JO" sz="2000" b="1" dirty="0" smtClean="0"/>
          </a:p>
          <a:p>
            <a:pPr>
              <a:buFont typeface="Wingdings" panose="05000000000000000000" pitchFamily="2" charset="2"/>
              <a:buChar char="v"/>
            </a:pPr>
            <a:r>
              <a:rPr lang="en-US" sz="2000" b="1" dirty="0" smtClean="0"/>
              <a:t>Rain </a:t>
            </a:r>
            <a:r>
              <a:rPr lang="en-US" sz="2000" b="1" dirty="0"/>
              <a:t>Water Harvesting</a:t>
            </a:r>
            <a:endParaRPr lang="ar-JO" sz="2000" b="1" dirty="0"/>
          </a:p>
          <a:p>
            <a:pPr>
              <a:buFont typeface="Wingdings" panose="05000000000000000000" pitchFamily="2" charset="2"/>
              <a:buChar char="v"/>
            </a:pPr>
            <a:endParaRPr lang="ar-JO" sz="2000" b="1" dirty="0"/>
          </a:p>
          <a:p>
            <a:pPr lvl="0"/>
            <a:r>
              <a:rPr lang="en-US" sz="2000" b="1" u="sng" dirty="0"/>
              <a:t>The long-Term Solutions:</a:t>
            </a:r>
            <a:endParaRPr lang="en-US" sz="2000" u="sng" dirty="0"/>
          </a:p>
          <a:p>
            <a:pPr lvl="0">
              <a:buFont typeface="Wingdings" panose="05000000000000000000" pitchFamily="2" charset="2"/>
              <a:buChar char="v"/>
            </a:pPr>
            <a:r>
              <a:rPr lang="en-US" b="1" dirty="0"/>
              <a:t>Taking water from Jordon Valley </a:t>
            </a:r>
          </a:p>
          <a:p>
            <a:pPr lvl="0">
              <a:buFont typeface="Wingdings" panose="05000000000000000000" pitchFamily="2" charset="2"/>
              <a:buChar char="v"/>
            </a:pPr>
            <a:r>
              <a:rPr lang="en-US" b="1" dirty="0"/>
              <a:t>Construction of wells</a:t>
            </a:r>
            <a:endParaRPr lang="en-US" sz="2000" b="1" dirty="0"/>
          </a:p>
          <a:p>
            <a:pPr marL="0" indent="0">
              <a:buNone/>
            </a:pPr>
            <a:endParaRPr lang="ar-JO" sz="2000" b="1" dirty="0" smtClean="0"/>
          </a:p>
          <a:p>
            <a:endParaRPr lang="ar-JO" sz="2000" b="1" dirty="0"/>
          </a:p>
          <a:p>
            <a:endParaRPr lang="ar-JO" sz="2000" b="1" dirty="0" smtClean="0"/>
          </a:p>
          <a:p>
            <a:endParaRPr lang="ar-JO" sz="2000" b="1" dirty="0" smtClean="0"/>
          </a:p>
          <a:p>
            <a:pPr marL="0" indent="0">
              <a:buNone/>
            </a:pPr>
            <a:endParaRPr lang="en-US" b="1" dirty="0"/>
          </a:p>
          <a:p>
            <a:pPr marL="0" indent="0">
              <a:buNone/>
            </a:pPr>
            <a:endParaRPr lang="en-US" b="1" dirty="0"/>
          </a:p>
        </p:txBody>
      </p:sp>
    </p:spTree>
    <p:extLst>
      <p:ext uri="{BB962C8B-B14F-4D97-AF65-F5344CB8AC3E}">
        <p14:creationId xmlns:p14="http://schemas.microsoft.com/office/powerpoint/2010/main" val="9106020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Maintenance of the existing networks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marL="0" indent="0">
                  <a:buNone/>
                </a:pPr>
                <a:r>
                  <a:rPr lang="en-US" b="1" dirty="0" smtClean="0"/>
                  <a:t>The </a:t>
                </a:r>
                <a:r>
                  <a:rPr lang="en-US" b="1" dirty="0"/>
                  <a:t>plan will be done as a steps. </a:t>
                </a:r>
              </a:p>
              <a:p>
                <a:pPr lvl="0">
                  <a:buFont typeface="Wingdings" panose="05000000000000000000" pitchFamily="2" charset="2"/>
                  <a:buChar char="v"/>
                </a:pPr>
                <a:r>
                  <a:rPr lang="en-US" b="1" dirty="0"/>
                  <a:t>In the interval [2020-2025] the percentage of water will be saved by maintenance will be </a:t>
                </a:r>
                <a14:m>
                  <m:oMath xmlns:m="http://schemas.openxmlformats.org/officeDocument/2006/math">
                    <m:f>
                      <m:fPr>
                        <m:ctrlPr>
                          <a:rPr lang="en-US" b="1" i="1"/>
                        </m:ctrlPr>
                      </m:fPr>
                      <m:num>
                        <m:r>
                          <a:rPr lang="en-US" b="1" i="1"/>
                          <m:t>𝟐𝟏</m:t>
                        </m:r>
                        <m:r>
                          <a:rPr lang="en-US" b="1" i="1"/>
                          <m:t>.</m:t>
                        </m:r>
                        <m:r>
                          <a:rPr lang="en-US" b="1" i="1"/>
                          <m:t>𝟏𝟐</m:t>
                        </m:r>
                      </m:num>
                      <m:den>
                        <m:r>
                          <a:rPr lang="en-US" b="1" i="1"/>
                          <m:t>𝟐</m:t>
                        </m:r>
                      </m:den>
                    </m:f>
                  </m:oMath>
                </a14:m>
                <a:r>
                  <a:rPr lang="en-US" b="1" dirty="0"/>
                  <a:t> = 10.56% from the supplied amount of water.</a:t>
                </a:r>
              </a:p>
              <a:p>
                <a:pPr lvl="0">
                  <a:buFont typeface="Wingdings" panose="05000000000000000000" pitchFamily="2" charset="2"/>
                  <a:buChar char="v"/>
                </a:pPr>
                <a:r>
                  <a:rPr lang="en-US" b="1" dirty="0"/>
                  <a:t>In the interval [2025-2030] the percentage of water will be saved by maintenance will be 21.12% from the supplied amount of water.</a:t>
                </a:r>
              </a:p>
              <a:p>
                <a:pPr>
                  <a:buFont typeface="Wingdings" panose="05000000000000000000" pitchFamily="2" charset="2"/>
                  <a:buChar char="v"/>
                </a:pPr>
                <a:r>
                  <a:rPr lang="en-US" b="1" dirty="0"/>
                  <a:t>In the interval [2030-2040] the percentage of water will be saved by maintenance will be 21.12% from the supplied amount of water</a:t>
                </a:r>
                <a:endParaRPr lang="en-US" b="1"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616" t="-806"/>
                </a:stretch>
              </a:blipFill>
            </p:spPr>
            <p:txBody>
              <a:bodyPr/>
              <a:lstStyle/>
              <a:p>
                <a:r>
                  <a:rPr lang="en-US">
                    <a:noFill/>
                  </a:rPr>
                  <a:t> </a:t>
                </a:r>
              </a:p>
            </p:txBody>
          </p:sp>
        </mc:Fallback>
      </mc:AlternateContent>
    </p:spTree>
    <p:extLst>
      <p:ext uri="{BB962C8B-B14F-4D97-AF65-F5344CB8AC3E}">
        <p14:creationId xmlns:p14="http://schemas.microsoft.com/office/powerpoint/2010/main" val="30733560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93075" y="1388130"/>
            <a:ext cx="7178721" cy="4275690"/>
          </a:xfrm>
        </p:spPr>
      </p:pic>
    </p:spTree>
    <p:extLst>
      <p:ext uri="{BB962C8B-B14F-4D97-AF65-F5344CB8AC3E}">
        <p14:creationId xmlns:p14="http://schemas.microsoft.com/office/powerpoint/2010/main" val="15925208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Rain Water Harvesting</a:t>
            </a:r>
            <a:r>
              <a:rPr lang="ar-JO" b="1" dirty="0"/>
              <a:t/>
            </a:r>
            <a:br>
              <a:rPr lang="ar-JO" b="1" dirty="0"/>
            </a:br>
            <a:endParaRPr lang="en-US" dirty="0"/>
          </a:p>
        </p:txBody>
      </p:sp>
      <p:sp>
        <p:nvSpPr>
          <p:cNvPr id="3" name="Content Placeholder 2"/>
          <p:cNvSpPr>
            <a:spLocks noGrp="1"/>
          </p:cNvSpPr>
          <p:nvPr>
            <p:ph idx="1"/>
          </p:nvPr>
        </p:nvSpPr>
        <p:spPr/>
        <p:txBody>
          <a:bodyPr>
            <a:noAutofit/>
          </a:bodyPr>
          <a:lstStyle/>
          <a:p>
            <a:pPr marL="457200" lvl="0" indent="-457200">
              <a:lnSpc>
                <a:spcPct val="150000"/>
              </a:lnSpc>
              <a:buFont typeface="Wingdings" panose="05000000000000000000" pitchFamily="2" charset="2"/>
              <a:buChar char="Ø"/>
            </a:pPr>
            <a:r>
              <a:rPr lang="en-US" sz="2600" b="1" dirty="0">
                <a:solidFill>
                  <a:schemeClr val="tx1"/>
                </a:solidFill>
                <a:latin typeface="Times New Roman" panose="02020603050405020304" pitchFamily="18" charset="0"/>
                <a:cs typeface="Times New Roman" panose="02020603050405020304" pitchFamily="18" charset="0"/>
              </a:rPr>
              <a:t>Avg. family size is </a:t>
            </a:r>
            <a:r>
              <a:rPr lang="en-US" sz="2600" b="1" dirty="0" smtClean="0">
                <a:solidFill>
                  <a:schemeClr val="tx1"/>
                </a:solidFill>
                <a:latin typeface="Times New Roman" panose="02020603050405020304" pitchFamily="18" charset="0"/>
                <a:cs typeface="Times New Roman" panose="02020603050405020304" pitchFamily="18" charset="0"/>
              </a:rPr>
              <a:t>4.8 </a:t>
            </a:r>
            <a:r>
              <a:rPr lang="en-US" sz="2600" b="1" dirty="0">
                <a:solidFill>
                  <a:schemeClr val="tx1"/>
                </a:solidFill>
                <a:latin typeface="Times New Roman" panose="02020603050405020304" pitchFamily="18" charset="0"/>
                <a:cs typeface="Times New Roman" panose="02020603050405020304" pitchFamily="18" charset="0"/>
              </a:rPr>
              <a:t>capita.</a:t>
            </a:r>
          </a:p>
          <a:p>
            <a:pPr marL="457200" lvl="0" indent="-457200">
              <a:lnSpc>
                <a:spcPct val="150000"/>
              </a:lnSpc>
              <a:buFont typeface="Wingdings" panose="05000000000000000000" pitchFamily="2" charset="2"/>
              <a:buChar char="Ø"/>
            </a:pPr>
            <a:r>
              <a:rPr lang="en-US" sz="2600" b="1" dirty="0">
                <a:solidFill>
                  <a:schemeClr val="tx1"/>
                </a:solidFill>
                <a:latin typeface="Times New Roman" panose="02020603050405020304" pitchFamily="18" charset="0"/>
                <a:cs typeface="Times New Roman" panose="02020603050405020304" pitchFamily="18" charset="0"/>
              </a:rPr>
              <a:t>No. of floor in each building is </a:t>
            </a:r>
            <a:r>
              <a:rPr lang="en-US" sz="2600" b="1" dirty="0" smtClean="0">
                <a:solidFill>
                  <a:schemeClr val="tx1"/>
                </a:solidFill>
                <a:latin typeface="Times New Roman" panose="02020603050405020304" pitchFamily="18" charset="0"/>
                <a:cs typeface="Times New Roman" panose="02020603050405020304" pitchFamily="18" charset="0"/>
              </a:rPr>
              <a:t>3 floors.</a:t>
            </a:r>
            <a:endParaRPr lang="en-US" sz="2600" b="1" dirty="0">
              <a:solidFill>
                <a:schemeClr val="tx1"/>
              </a:solidFill>
              <a:latin typeface="Times New Roman" panose="02020603050405020304" pitchFamily="18" charset="0"/>
              <a:cs typeface="Times New Roman" panose="02020603050405020304" pitchFamily="18" charset="0"/>
            </a:endParaRPr>
          </a:p>
          <a:p>
            <a:pPr marL="457200" lvl="0" indent="-457200">
              <a:lnSpc>
                <a:spcPct val="150000"/>
              </a:lnSpc>
              <a:buFont typeface="Wingdings" panose="05000000000000000000" pitchFamily="2" charset="2"/>
              <a:buChar char="Ø"/>
            </a:pPr>
            <a:r>
              <a:rPr lang="en-US" sz="2600" b="1" dirty="0">
                <a:solidFill>
                  <a:schemeClr val="tx1"/>
                </a:solidFill>
                <a:latin typeface="Times New Roman" panose="02020603050405020304" pitchFamily="18" charset="0"/>
                <a:cs typeface="Times New Roman" panose="02020603050405020304" pitchFamily="18" charset="0"/>
              </a:rPr>
              <a:t>Avg. area of each apartment is </a:t>
            </a:r>
            <a:r>
              <a:rPr lang="en-US" sz="2600" b="1" dirty="0" smtClean="0">
                <a:solidFill>
                  <a:schemeClr val="tx1"/>
                </a:solidFill>
                <a:latin typeface="Times New Roman" panose="02020603050405020304" pitchFamily="18" charset="0"/>
                <a:cs typeface="Times New Roman" panose="02020603050405020304" pitchFamily="18" charset="0"/>
              </a:rPr>
              <a:t>167.7 </a:t>
            </a:r>
            <a:r>
              <a:rPr lang="en-US" sz="2600" b="1" dirty="0">
                <a:solidFill>
                  <a:schemeClr val="tx1"/>
                </a:solidFill>
                <a:latin typeface="Times New Roman" panose="02020603050405020304" pitchFamily="18" charset="0"/>
                <a:cs typeface="Times New Roman" panose="02020603050405020304" pitchFamily="18" charset="0"/>
              </a:rPr>
              <a:t>m</a:t>
            </a:r>
            <a:r>
              <a:rPr lang="en-US" sz="2600" b="1" baseline="30000" dirty="0">
                <a:solidFill>
                  <a:schemeClr val="tx1"/>
                </a:solidFill>
                <a:latin typeface="Times New Roman" panose="02020603050405020304" pitchFamily="18" charset="0"/>
                <a:cs typeface="Times New Roman" panose="02020603050405020304" pitchFamily="18" charset="0"/>
              </a:rPr>
              <a:t>2</a:t>
            </a:r>
            <a:r>
              <a:rPr lang="en-US" sz="2600" b="1" dirty="0">
                <a:solidFill>
                  <a:schemeClr val="tx1"/>
                </a:solidFill>
                <a:latin typeface="Times New Roman" panose="02020603050405020304" pitchFamily="18" charset="0"/>
                <a:cs typeface="Times New Roman" panose="02020603050405020304" pitchFamily="18" charset="0"/>
              </a:rPr>
              <a:t>.</a:t>
            </a:r>
          </a:p>
          <a:p>
            <a:pPr marL="457200" lvl="0" indent="-457200">
              <a:lnSpc>
                <a:spcPct val="150000"/>
              </a:lnSpc>
              <a:buFont typeface="Wingdings" panose="05000000000000000000" pitchFamily="2" charset="2"/>
              <a:buChar char="Ø"/>
            </a:pPr>
            <a:r>
              <a:rPr lang="en-US" sz="2600" b="1" dirty="0">
                <a:solidFill>
                  <a:schemeClr val="tx1"/>
                </a:solidFill>
                <a:latin typeface="Times New Roman" panose="02020603050405020304" pitchFamily="18" charset="0"/>
                <a:cs typeface="Times New Roman" panose="02020603050405020304" pitchFamily="18" charset="0"/>
              </a:rPr>
              <a:t>Avg. annual rainfall is </a:t>
            </a:r>
            <a:r>
              <a:rPr lang="en-US" sz="2600" b="1" dirty="0" smtClean="0">
                <a:solidFill>
                  <a:schemeClr val="tx1"/>
                </a:solidFill>
                <a:latin typeface="Times New Roman" panose="02020603050405020304" pitchFamily="18" charset="0"/>
                <a:cs typeface="Times New Roman" panose="02020603050405020304" pitchFamily="18" charset="0"/>
              </a:rPr>
              <a:t>528 </a:t>
            </a:r>
            <a:r>
              <a:rPr lang="en-US" sz="2600" b="1" dirty="0">
                <a:solidFill>
                  <a:schemeClr val="tx1"/>
                </a:solidFill>
                <a:latin typeface="Times New Roman" panose="02020603050405020304" pitchFamily="18" charset="0"/>
                <a:cs typeface="Times New Roman" panose="02020603050405020304" pitchFamily="18" charset="0"/>
              </a:rPr>
              <a:t>mm.</a:t>
            </a:r>
          </a:p>
          <a:p>
            <a:pPr marL="0" indent="0">
              <a:buNone/>
            </a:pPr>
            <a:endParaRPr lang="en-US" sz="2600" b="1" dirty="0"/>
          </a:p>
        </p:txBody>
      </p:sp>
    </p:spTree>
    <p:extLst>
      <p:ext uri="{BB962C8B-B14F-4D97-AF65-F5344CB8AC3E}">
        <p14:creationId xmlns:p14="http://schemas.microsoft.com/office/powerpoint/2010/main" val="23992412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3234520" y="1364349"/>
            <a:ext cx="6311645" cy="4435950"/>
          </a:xfrm>
          <a:prstGeom prst="rect">
            <a:avLst/>
          </a:prstGeom>
        </p:spPr>
      </p:pic>
    </p:spTree>
    <p:extLst>
      <p:ext uri="{BB962C8B-B14F-4D97-AF65-F5344CB8AC3E}">
        <p14:creationId xmlns:p14="http://schemas.microsoft.com/office/powerpoint/2010/main" val="21222520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3100" b="1" i="1" u="sng" dirty="0"/>
              <a:t>The amount of water saved </a:t>
            </a:r>
            <a:r>
              <a:rPr lang="en-US" sz="3100" b="1" i="1" u="sng" dirty="0" smtClean="0"/>
              <a:t>from</a:t>
            </a:r>
            <a:r>
              <a:rPr lang="ar-SA" sz="3100" b="1" i="1" u="sng" dirty="0"/>
              <a:t> </a:t>
            </a:r>
            <a:r>
              <a:rPr lang="en-US" sz="3100" b="1" i="1" u="sng" dirty="0" smtClean="0"/>
              <a:t>The </a:t>
            </a:r>
            <a:r>
              <a:rPr lang="en-US" sz="3100" b="1" i="1" u="sng" dirty="0"/>
              <a:t>short-term solutions</a:t>
            </a:r>
            <a:r>
              <a:rPr lang="ar-JO" b="1" u="sng" dirty="0"/>
              <a:t/>
            </a:r>
            <a:br>
              <a:rPr lang="ar-JO" b="1" u="sng" dirty="0"/>
            </a:br>
            <a:r>
              <a:rPr lang="ar-SA" dirty="0" smtClean="0"/>
              <a:t> </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89362" y="2538484"/>
            <a:ext cx="6373504" cy="2975212"/>
          </a:xfrm>
          <a:prstGeom prst="rect">
            <a:avLst/>
          </a:prstGeom>
          <a:noFill/>
          <a:ln>
            <a:noFill/>
          </a:ln>
        </p:spPr>
      </p:pic>
      <p:sp>
        <p:nvSpPr>
          <p:cNvPr id="5" name="TextBox 4"/>
          <p:cNvSpPr txBox="1"/>
          <p:nvPr/>
        </p:nvSpPr>
        <p:spPr>
          <a:xfrm>
            <a:off x="3589362" y="2095227"/>
            <a:ext cx="6059605" cy="369332"/>
          </a:xfrm>
          <a:prstGeom prst="rect">
            <a:avLst/>
          </a:prstGeom>
          <a:noFill/>
        </p:spPr>
        <p:txBody>
          <a:bodyPr wrap="square" rtlCol="0">
            <a:spAutoFit/>
          </a:bodyPr>
          <a:lstStyle/>
          <a:p>
            <a:r>
              <a:rPr lang="en-US" dirty="0"/>
              <a:t>Total Amount of Water Provided from </a:t>
            </a:r>
            <a:r>
              <a:rPr lang="en-US" dirty="0" smtClean="0"/>
              <a:t>Two Solutions</a:t>
            </a:r>
            <a:endParaRPr lang="en-US" dirty="0"/>
          </a:p>
        </p:txBody>
      </p:sp>
    </p:spTree>
    <p:extLst>
      <p:ext uri="{BB962C8B-B14F-4D97-AF65-F5344CB8AC3E}">
        <p14:creationId xmlns:p14="http://schemas.microsoft.com/office/powerpoint/2010/main" val="14487894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9278" y="635356"/>
            <a:ext cx="8911687" cy="1280890"/>
          </a:xfrm>
        </p:spPr>
        <p:txBody>
          <a:bodyPr/>
          <a:lstStyle/>
          <a:p>
            <a:pPr algn="ctr"/>
            <a:r>
              <a:rPr lang="en-US" b="1" dirty="0"/>
              <a:t>Remain Gap</a:t>
            </a:r>
            <a:r>
              <a:rPr lang="en-US" dirty="0"/>
              <a:t/>
            </a:r>
            <a:br>
              <a:rPr lang="en-US" dirty="0"/>
            </a:b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43701" y="2470244"/>
            <a:ext cx="6619164" cy="3357350"/>
          </a:xfrm>
          <a:prstGeom prst="rect">
            <a:avLst/>
          </a:prstGeom>
          <a:noFill/>
          <a:ln>
            <a:noFill/>
          </a:ln>
        </p:spPr>
      </p:pic>
      <p:sp>
        <p:nvSpPr>
          <p:cNvPr id="5" name="TextBox 4"/>
          <p:cNvSpPr txBox="1"/>
          <p:nvPr/>
        </p:nvSpPr>
        <p:spPr>
          <a:xfrm>
            <a:off x="3343701" y="2100912"/>
            <a:ext cx="6277970" cy="369332"/>
          </a:xfrm>
          <a:prstGeom prst="rect">
            <a:avLst/>
          </a:prstGeom>
          <a:noFill/>
        </p:spPr>
        <p:txBody>
          <a:bodyPr wrap="square" rtlCol="0">
            <a:spAutoFit/>
          </a:bodyPr>
          <a:lstStyle/>
          <a:p>
            <a:r>
              <a:rPr lang="en-US"/>
              <a:t>The New Gap Results from Short Term Solutions</a:t>
            </a:r>
            <a:endParaRPr lang="en-US" dirty="0"/>
          </a:p>
        </p:txBody>
      </p:sp>
    </p:spTree>
    <p:extLst>
      <p:ext uri="{BB962C8B-B14F-4D97-AF65-F5344CB8AC3E}">
        <p14:creationId xmlns:p14="http://schemas.microsoft.com/office/powerpoint/2010/main" val="10026221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a:t>The Population and the New Gap for Jenin Governorate in 2025.</a:t>
            </a:r>
            <a:br>
              <a:rPr lang="en-US" i="1" dirty="0"/>
            </a:b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466531" y="1787856"/>
            <a:ext cx="6291618" cy="4885899"/>
          </a:xfrm>
          <a:prstGeom prst="rect">
            <a:avLst/>
          </a:prstGeom>
        </p:spPr>
      </p:pic>
    </p:spTree>
    <p:extLst>
      <p:ext uri="{BB962C8B-B14F-4D97-AF65-F5344CB8AC3E}">
        <p14:creationId xmlns:p14="http://schemas.microsoft.com/office/powerpoint/2010/main" val="2790875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OF JENIN </a:t>
            </a:r>
            <a:endParaRPr lang="en-US" dirty="0"/>
          </a:p>
        </p:txBody>
      </p:sp>
      <p:sp>
        <p:nvSpPr>
          <p:cNvPr id="3" name="Content Placeholder 2"/>
          <p:cNvSpPr>
            <a:spLocks noGrp="1"/>
          </p:cNvSpPr>
          <p:nvPr>
            <p:ph idx="1"/>
          </p:nvPr>
        </p:nvSpPr>
        <p:spPr>
          <a:xfrm>
            <a:off x="2361063" y="1392072"/>
            <a:ext cx="9143549" cy="4519150"/>
          </a:xfrm>
        </p:spPr>
        <p:txBody>
          <a:bodyPr>
            <a:normAutofit/>
          </a:bodyPr>
          <a:lstStyle/>
          <a:p>
            <a:r>
              <a:rPr lang="en-US" sz="2000" b="1" dirty="0" smtClean="0"/>
              <a:t>Topography </a:t>
            </a:r>
          </a:p>
          <a:p>
            <a:endParaRPr lang="en-US" sz="2000" b="1" dirty="0"/>
          </a:p>
        </p:txBody>
      </p:sp>
      <p:pic>
        <p:nvPicPr>
          <p:cNvPr id="5" name="Picture 4"/>
          <p:cNvPicPr>
            <a:picLocks noChangeAspect="1"/>
          </p:cNvPicPr>
          <p:nvPr/>
        </p:nvPicPr>
        <p:blipFill>
          <a:blip r:embed="rId2"/>
          <a:stretch>
            <a:fillRect/>
          </a:stretch>
        </p:blipFill>
        <p:spPr>
          <a:xfrm>
            <a:off x="2592925" y="1971675"/>
            <a:ext cx="6278120" cy="4169818"/>
          </a:xfrm>
          <a:prstGeom prst="rect">
            <a:avLst/>
          </a:prstGeom>
        </p:spPr>
      </p:pic>
    </p:spTree>
    <p:extLst>
      <p:ext uri="{BB962C8B-B14F-4D97-AF65-F5344CB8AC3E}">
        <p14:creationId xmlns:p14="http://schemas.microsoft.com/office/powerpoint/2010/main" val="16686665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a:t>The Population and the New Gap for Jenin Governorate in 2030.</a:t>
            </a:r>
            <a:br>
              <a:rPr lang="en-US" i="1" dirty="0"/>
            </a:b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439236" y="1905000"/>
            <a:ext cx="6291618" cy="4735773"/>
          </a:xfrm>
          <a:prstGeom prst="rect">
            <a:avLst/>
          </a:prstGeom>
        </p:spPr>
      </p:pic>
    </p:spTree>
    <p:extLst>
      <p:ext uri="{BB962C8B-B14F-4D97-AF65-F5344CB8AC3E}">
        <p14:creationId xmlns:p14="http://schemas.microsoft.com/office/powerpoint/2010/main" val="5221763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Population and the New Gap for Jenin Governorate in 2040.</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248167" y="1905000"/>
            <a:ext cx="6782937" cy="4749421"/>
          </a:xfrm>
          <a:prstGeom prst="rect">
            <a:avLst/>
          </a:prstGeom>
        </p:spPr>
      </p:pic>
    </p:spTree>
    <p:extLst>
      <p:ext uri="{BB962C8B-B14F-4D97-AF65-F5344CB8AC3E}">
        <p14:creationId xmlns:p14="http://schemas.microsoft.com/office/powerpoint/2010/main" val="5154571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a:t>The long-Term Solutions:</a:t>
            </a:r>
            <a:r>
              <a:rPr lang="en-US" dirty="0"/>
              <a:t/>
            </a:r>
            <a:br>
              <a:rPr lang="en-US" dirty="0"/>
            </a:br>
            <a:endParaRPr lang="en-US" dirty="0"/>
          </a:p>
        </p:txBody>
      </p:sp>
      <p:sp>
        <p:nvSpPr>
          <p:cNvPr id="3" name="Content Placeholder 2"/>
          <p:cNvSpPr>
            <a:spLocks noGrp="1"/>
          </p:cNvSpPr>
          <p:nvPr>
            <p:ph idx="1"/>
          </p:nvPr>
        </p:nvSpPr>
        <p:spPr/>
        <p:txBody>
          <a:bodyPr/>
          <a:lstStyle/>
          <a:p>
            <a:pPr lvl="0"/>
            <a:r>
              <a:rPr lang="en-US" sz="2400" b="1" dirty="0"/>
              <a:t>Taking water from Jordon Valley </a:t>
            </a:r>
          </a:p>
          <a:p>
            <a:pPr marL="0" indent="0">
              <a:buNone/>
            </a:pPr>
            <a:r>
              <a:rPr lang="en-US" sz="2000" b="1" dirty="0"/>
              <a:t>Palestinians are allowed to </a:t>
            </a:r>
            <a:r>
              <a:rPr lang="en-US" sz="2000" b="1" dirty="0" smtClean="0"/>
              <a:t>use</a:t>
            </a:r>
            <a:r>
              <a:rPr lang="ar-JO" sz="2000" b="1" dirty="0" smtClean="0"/>
              <a:t> </a:t>
            </a:r>
            <a:r>
              <a:rPr lang="en-US" sz="2000" b="1" dirty="0" smtClean="0"/>
              <a:t>only </a:t>
            </a:r>
            <a:r>
              <a:rPr lang="en-US" sz="2000" b="1" dirty="0"/>
              <a:t>permitted to use 40% of the water in this basin or approximately 58 mcm of water per year. Since its occupation in </a:t>
            </a:r>
            <a:r>
              <a:rPr lang="en-US" sz="2000" b="1" dirty="0" smtClean="0"/>
              <a:t>1967</a:t>
            </a:r>
            <a:endParaRPr lang="ar-JO" sz="2000" b="1" dirty="0" smtClean="0"/>
          </a:p>
          <a:p>
            <a:pPr marL="0" indent="0">
              <a:buNone/>
            </a:pPr>
            <a:r>
              <a:rPr lang="en-US" sz="2000" b="1" dirty="0"/>
              <a:t>Based on the right of the Palestinian people to Jordan waters according to the agreements, in this project, water will be taken from the Jordan Valley for use in Jenin for agricultural uses. This is because in the project it will solve the water gap in home use. Therefore, the agricultural aspect is taken into account in the project</a:t>
            </a:r>
          </a:p>
        </p:txBody>
      </p:sp>
    </p:spTree>
    <p:extLst>
      <p:ext uri="{BB962C8B-B14F-4D97-AF65-F5344CB8AC3E}">
        <p14:creationId xmlns:p14="http://schemas.microsoft.com/office/powerpoint/2010/main" val="23865009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Construction of wells</a:t>
            </a:r>
            <a:r>
              <a:rPr lang="en-US" dirty="0"/>
              <a:t/>
            </a:r>
            <a:br>
              <a:rPr lang="en-US" dirty="0"/>
            </a:br>
            <a:endParaRPr lang="en-US" dirty="0"/>
          </a:p>
        </p:txBody>
      </p:sp>
      <p:sp>
        <p:nvSpPr>
          <p:cNvPr id="3" name="Content Placeholder 2"/>
          <p:cNvSpPr>
            <a:spLocks noGrp="1"/>
          </p:cNvSpPr>
          <p:nvPr>
            <p:ph idx="1"/>
          </p:nvPr>
        </p:nvSpPr>
        <p:spPr>
          <a:xfrm>
            <a:off x="2592924" y="2133599"/>
            <a:ext cx="8911687" cy="4335439"/>
          </a:xfrm>
        </p:spPr>
        <p:txBody>
          <a:bodyPr>
            <a:normAutofit/>
          </a:bodyPr>
          <a:lstStyle/>
          <a:p>
            <a:r>
              <a:rPr lang="en-US" sz="2000" b="1" dirty="0"/>
              <a:t>These wells will be supplied with water from the northeastern basin, because the Jenin site is in the northeastern basin</a:t>
            </a:r>
            <a:r>
              <a:rPr lang="en-US" sz="2000" b="1" dirty="0" smtClean="0"/>
              <a:t>.</a:t>
            </a:r>
            <a:endParaRPr lang="ar-JO" sz="2000" b="1" dirty="0" smtClean="0"/>
          </a:p>
          <a:p>
            <a:pPr marL="982663" indent="0">
              <a:buNone/>
            </a:pPr>
            <a:r>
              <a:rPr lang="en-US" sz="1600" b="1" dirty="0"/>
              <a:t>The New Gap for the Intervals of the Plan in each Cluster</a:t>
            </a:r>
            <a:r>
              <a:rPr lang="en-US" sz="1600" dirty="0"/>
              <a:t>.</a:t>
            </a:r>
            <a:endParaRPr lang="en-US" sz="1600" b="1"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3684895" y="3275463"/>
            <a:ext cx="5718412" cy="2838734"/>
          </a:xfrm>
          <a:prstGeom prst="rect">
            <a:avLst/>
          </a:prstGeom>
          <a:noFill/>
          <a:ln>
            <a:noFill/>
          </a:ln>
        </p:spPr>
      </p:pic>
    </p:spTree>
    <p:extLst>
      <p:ext uri="{BB962C8B-B14F-4D97-AF65-F5344CB8AC3E}">
        <p14:creationId xmlns:p14="http://schemas.microsoft.com/office/powerpoint/2010/main" val="31711585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indent="0">
              <a:buNone/>
            </a:pPr>
            <a:r>
              <a:rPr lang="en-US" sz="2000" b="1" dirty="0"/>
              <a:t>The Plan will take a three terms to be construct and supply water to </a:t>
            </a:r>
            <a:r>
              <a:rPr lang="en-US" sz="2000" b="1" dirty="0" smtClean="0"/>
              <a:t>the </a:t>
            </a:r>
            <a:r>
              <a:rPr lang="en-US" sz="2000" b="1" dirty="0"/>
              <a:t>clusters</a:t>
            </a:r>
            <a:r>
              <a:rPr lang="en-US" sz="2000" b="1" dirty="0" smtClean="0"/>
              <a:t>.</a:t>
            </a:r>
            <a:endParaRPr lang="ar-JO" sz="2000" b="1" dirty="0" smtClean="0"/>
          </a:p>
          <a:p>
            <a:pPr>
              <a:buFont typeface="Wingdings" panose="05000000000000000000" pitchFamily="2" charset="2"/>
              <a:buChar char="q"/>
            </a:pPr>
            <a:r>
              <a:rPr lang="en-US" b="1" dirty="0"/>
              <a:t>Short-term Plan</a:t>
            </a:r>
            <a:r>
              <a:rPr lang="en-US" dirty="0"/>
              <a:t>: </a:t>
            </a:r>
            <a:endParaRPr lang="ar-JO" dirty="0" smtClean="0"/>
          </a:p>
          <a:p>
            <a:pPr marL="0" indent="0">
              <a:buNone/>
            </a:pPr>
            <a:r>
              <a:rPr lang="en-US" b="1" dirty="0"/>
              <a:t>Wells will be constructed equal 1,400,000 </a:t>
            </a:r>
            <a:r>
              <a:rPr lang="en-US" b="1" dirty="0" smtClean="0"/>
              <a:t>m3</a:t>
            </a:r>
            <a:endParaRPr lang="ar-JO" b="1" dirty="0" smtClean="0"/>
          </a:p>
          <a:p>
            <a:pPr marL="0" indent="0">
              <a:buNone/>
            </a:pPr>
            <a:r>
              <a:rPr lang="en-US" b="1" dirty="0"/>
              <a:t>his results that </a:t>
            </a:r>
            <a:r>
              <a:rPr lang="en-US" b="1" u="sng" dirty="0"/>
              <a:t>5 wells is needed to construct in Jenin Governorate </a:t>
            </a:r>
            <a:r>
              <a:rPr lang="en-US" b="1" dirty="0"/>
              <a:t>through the interval until </a:t>
            </a:r>
            <a:r>
              <a:rPr lang="en-US" b="1" dirty="0" smtClean="0"/>
              <a:t>2025.</a:t>
            </a:r>
            <a:endParaRPr lang="ar-JO" b="1" dirty="0" smtClean="0"/>
          </a:p>
          <a:p>
            <a:pPr marL="0" indent="0">
              <a:buNone/>
            </a:pPr>
            <a:endParaRPr lang="ar-JO" b="1" dirty="0"/>
          </a:p>
          <a:p>
            <a:pPr marL="0" indent="0">
              <a:buNone/>
            </a:pPr>
            <a:r>
              <a:rPr lang="en-US" b="1" dirty="0"/>
              <a:t>5 wells, 3 in the North and 2 in the east of Jenin Governorate</a:t>
            </a:r>
          </a:p>
        </p:txBody>
      </p:sp>
      <p:sp>
        <p:nvSpPr>
          <p:cNvPr id="4" name="Right Arrow 3"/>
          <p:cNvSpPr/>
          <p:nvPr/>
        </p:nvSpPr>
        <p:spPr>
          <a:xfrm>
            <a:off x="1596639" y="4831307"/>
            <a:ext cx="859959" cy="2866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1389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Proposed Wells in Jenin Governorate for the Year 2025.</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043451" y="1905000"/>
            <a:ext cx="6755641" cy="4219528"/>
          </a:xfrm>
          <a:prstGeom prst="rect">
            <a:avLst/>
          </a:prstGeom>
        </p:spPr>
      </p:pic>
    </p:spTree>
    <p:extLst>
      <p:ext uri="{BB962C8B-B14F-4D97-AF65-F5344CB8AC3E}">
        <p14:creationId xmlns:p14="http://schemas.microsoft.com/office/powerpoint/2010/main" val="993304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all" dirty="0"/>
              <a:t>Existing Water Supply System</a:t>
            </a:r>
            <a:br>
              <a:rPr lang="en-US" b="1" cap="all" dirty="0"/>
            </a:br>
            <a:endParaRPr lang="en-US" dirty="0"/>
          </a:p>
        </p:txBody>
      </p:sp>
      <p:sp>
        <p:nvSpPr>
          <p:cNvPr id="3" name="Content Placeholder 2"/>
          <p:cNvSpPr>
            <a:spLocks noGrp="1"/>
          </p:cNvSpPr>
          <p:nvPr>
            <p:ph idx="1"/>
          </p:nvPr>
        </p:nvSpPr>
        <p:spPr>
          <a:xfrm>
            <a:off x="2466382" y="1264555"/>
            <a:ext cx="8915400" cy="4819401"/>
          </a:xfrm>
        </p:spPr>
        <p:txBody>
          <a:bodyPr/>
          <a:lstStyle/>
          <a:p>
            <a:pPr marL="0" indent="0">
              <a:buNone/>
            </a:pPr>
            <a:r>
              <a:rPr lang="en-US" dirty="0" smtClean="0">
                <a:solidFill>
                  <a:schemeClr val="tx1"/>
                </a:solidFill>
                <a:latin typeface="Times New Roman" panose="02020603050405020304" pitchFamily="18" charset="0"/>
                <a:cs typeface="Times New Roman" panose="02020603050405020304" pitchFamily="18" charset="0"/>
              </a:rPr>
              <a:t> </a:t>
            </a:r>
            <a:endParaRPr lang="en-US" dirty="0">
              <a:solidFill>
                <a:schemeClr val="tx1"/>
              </a:solidFill>
              <a:latin typeface="Times New Roman" panose="02020603050405020304" pitchFamily="18" charset="0"/>
              <a:cs typeface="Times New Roman" panose="02020603050405020304" pitchFamily="18" charset="0"/>
            </a:endParaRPr>
          </a:p>
          <a:p>
            <a:r>
              <a:rPr lang="en-US" dirty="0"/>
              <a:t>Water Resources:</a:t>
            </a: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965127" y="3118475"/>
            <a:ext cx="8788857" cy="2756412"/>
          </a:xfrm>
          <a:prstGeom prst="rect">
            <a:avLst/>
          </a:prstGeom>
          <a:noFill/>
          <a:ln>
            <a:noFill/>
          </a:ln>
        </p:spPr>
      </p:pic>
      <p:sp>
        <p:nvSpPr>
          <p:cNvPr id="6" name="TextBox 5"/>
          <p:cNvSpPr txBox="1"/>
          <p:nvPr/>
        </p:nvSpPr>
        <p:spPr>
          <a:xfrm>
            <a:off x="2704530" y="2540074"/>
            <a:ext cx="6767015" cy="369332"/>
          </a:xfrm>
          <a:prstGeom prst="rect">
            <a:avLst/>
          </a:prstGeom>
          <a:noFill/>
        </p:spPr>
        <p:txBody>
          <a:bodyPr wrap="square" rtlCol="0">
            <a:spAutoFit/>
          </a:bodyPr>
          <a:lstStyle/>
          <a:p>
            <a:r>
              <a:rPr lang="en-US" dirty="0"/>
              <a:t>Selected Indicators for Water Statistics in the West Bank..</a:t>
            </a:r>
          </a:p>
        </p:txBody>
      </p:sp>
    </p:spTree>
    <p:extLst>
      <p:ext uri="{BB962C8B-B14F-4D97-AF65-F5344CB8AC3E}">
        <p14:creationId xmlns:p14="http://schemas.microsoft.com/office/powerpoint/2010/main" val="27999504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648297" y="1243206"/>
            <a:ext cx="6086901" cy="646331"/>
          </a:xfrm>
          <a:prstGeom prst="rect">
            <a:avLst/>
          </a:prstGeom>
          <a:noFill/>
        </p:spPr>
        <p:txBody>
          <a:bodyPr wrap="square" rtlCol="0">
            <a:spAutoFit/>
          </a:bodyPr>
          <a:lstStyle/>
          <a:p>
            <a:r>
              <a:rPr lang="en-US" dirty="0"/>
              <a:t>Water Produced per Basin in the West Bank For Jenin Governorate.</a:t>
            </a:r>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2648297" y="2129892"/>
            <a:ext cx="6753367" cy="1433014"/>
          </a:xfrm>
          <a:prstGeom prst="rect">
            <a:avLst/>
          </a:prstGeom>
          <a:noFill/>
          <a:ln>
            <a:noFill/>
          </a:ln>
        </p:spPr>
      </p:pic>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2741556" y="4984780"/>
            <a:ext cx="6660108" cy="1424840"/>
          </a:xfrm>
          <a:prstGeom prst="rect">
            <a:avLst/>
          </a:prstGeom>
          <a:noFill/>
          <a:ln>
            <a:noFill/>
          </a:ln>
        </p:spPr>
      </p:pic>
      <p:sp>
        <p:nvSpPr>
          <p:cNvPr id="8" name="TextBox 7"/>
          <p:cNvSpPr txBox="1"/>
          <p:nvPr/>
        </p:nvSpPr>
        <p:spPr>
          <a:xfrm>
            <a:off x="2539113" y="4186049"/>
            <a:ext cx="6753367" cy="646331"/>
          </a:xfrm>
          <a:prstGeom prst="rect">
            <a:avLst/>
          </a:prstGeom>
          <a:noFill/>
        </p:spPr>
        <p:txBody>
          <a:bodyPr wrap="square" rtlCol="0">
            <a:spAutoFit/>
          </a:bodyPr>
          <a:lstStyle/>
          <a:p>
            <a:r>
              <a:rPr lang="en-US" i="1"/>
              <a:t>Palestinian Water Wells and its Annual Pumping Quantity for Jenin Governorate and Type of Use.</a:t>
            </a:r>
          </a:p>
        </p:txBody>
      </p:sp>
    </p:spTree>
    <p:extLst>
      <p:ext uri="{BB962C8B-B14F-4D97-AF65-F5344CB8AC3E}">
        <p14:creationId xmlns:p14="http://schemas.microsoft.com/office/powerpoint/2010/main" val="29177326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02257" y="832513"/>
            <a:ext cx="6933062" cy="646331"/>
          </a:xfrm>
          <a:prstGeom prst="rect">
            <a:avLst/>
          </a:prstGeom>
          <a:noFill/>
        </p:spPr>
        <p:txBody>
          <a:bodyPr wrap="square" rtlCol="0">
            <a:spAutoFit/>
          </a:bodyPr>
          <a:lstStyle/>
          <a:p>
            <a:pPr algn="ctr"/>
            <a:r>
              <a:rPr lang="en-US" b="1" i="1" dirty="0" smtClean="0"/>
              <a:t>Domestic </a:t>
            </a:r>
            <a:r>
              <a:rPr lang="en-US" b="1" i="1" dirty="0"/>
              <a:t>Sector, Water Consumed, Total Losses, Population and Daily Consumption per Capita in Jenin Governorate</a:t>
            </a:r>
            <a:r>
              <a:rPr lang="en-US" i="1" dirty="0"/>
              <a:t>.</a:t>
            </a: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2552131" y="1746912"/>
            <a:ext cx="7083188" cy="1569493"/>
          </a:xfrm>
          <a:prstGeom prst="rect">
            <a:avLst/>
          </a:prstGeom>
          <a:noFill/>
          <a:ln>
            <a:noFill/>
          </a:ln>
        </p:spPr>
      </p:pic>
      <p:sp>
        <p:nvSpPr>
          <p:cNvPr id="4" name="TextBox 3"/>
          <p:cNvSpPr txBox="1"/>
          <p:nvPr/>
        </p:nvSpPr>
        <p:spPr>
          <a:xfrm>
            <a:off x="2606721" y="3957850"/>
            <a:ext cx="7028598" cy="646331"/>
          </a:xfrm>
          <a:prstGeom prst="rect">
            <a:avLst/>
          </a:prstGeom>
          <a:noFill/>
        </p:spPr>
        <p:txBody>
          <a:bodyPr wrap="square" rtlCol="0">
            <a:spAutoFit/>
          </a:bodyPr>
          <a:lstStyle/>
          <a:p>
            <a:pPr algn="ctr"/>
            <a:r>
              <a:rPr lang="en-US" b="1" dirty="0" smtClean="0"/>
              <a:t>Needed</a:t>
            </a:r>
            <a:r>
              <a:rPr lang="en-US" b="1" dirty="0"/>
              <a:t>, Supply and Consumed Quantities, Population and Deficit in Domestic Supply in Jenin Governorate</a:t>
            </a:r>
            <a:r>
              <a:rPr lang="en-US" dirty="0"/>
              <a:t>.</a:t>
            </a:r>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2552131" y="4844955"/>
            <a:ext cx="7083188" cy="1774209"/>
          </a:xfrm>
          <a:prstGeom prst="rect">
            <a:avLst/>
          </a:prstGeom>
          <a:noFill/>
          <a:ln>
            <a:noFill/>
          </a:ln>
        </p:spPr>
      </p:pic>
      <p:sp>
        <p:nvSpPr>
          <p:cNvPr id="6" name="TextBox 5"/>
          <p:cNvSpPr txBox="1"/>
          <p:nvPr/>
        </p:nvSpPr>
        <p:spPr>
          <a:xfrm>
            <a:off x="2041076" y="3399807"/>
            <a:ext cx="3391468" cy="369332"/>
          </a:xfrm>
          <a:prstGeom prst="rect">
            <a:avLst/>
          </a:prstGeom>
          <a:noFill/>
        </p:spPr>
        <p:txBody>
          <a:bodyPr wrap="square" rtlCol="0">
            <a:spAutoFit/>
          </a:bodyPr>
          <a:lstStyle/>
          <a:p>
            <a:r>
              <a:rPr lang="en-US" dirty="0" smtClean="0"/>
              <a:t>       </a:t>
            </a:r>
            <a:endParaRPr lang="en-US" dirty="0"/>
          </a:p>
        </p:txBody>
      </p:sp>
    </p:spTree>
    <p:extLst>
      <p:ext uri="{BB962C8B-B14F-4D97-AF65-F5344CB8AC3E}">
        <p14:creationId xmlns:p14="http://schemas.microsoft.com/office/powerpoint/2010/main" val="9436204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Water Networks:</a:t>
            </a:r>
            <a:br>
              <a:rPr lang="en-US" b="1" dirty="0"/>
            </a:b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5240739" y="2088107"/>
            <a:ext cx="5786651" cy="4449169"/>
          </a:xfrm>
          <a:prstGeom prst="rect">
            <a:avLst/>
          </a:prstGeom>
        </p:spPr>
      </p:pic>
      <p:sp>
        <p:nvSpPr>
          <p:cNvPr id="5" name="TextBox 4"/>
          <p:cNvSpPr txBox="1"/>
          <p:nvPr/>
        </p:nvSpPr>
        <p:spPr>
          <a:xfrm>
            <a:off x="1487606" y="2197290"/>
            <a:ext cx="3289110" cy="3785652"/>
          </a:xfrm>
          <a:prstGeom prst="rect">
            <a:avLst/>
          </a:prstGeom>
          <a:noFill/>
        </p:spPr>
        <p:txBody>
          <a:bodyPr wrap="square" rtlCol="0">
            <a:spAutoFit/>
          </a:bodyPr>
          <a:lstStyle/>
          <a:p>
            <a:r>
              <a:rPr lang="en-US" sz="2400" b="1" dirty="0"/>
              <a:t>In the </a:t>
            </a:r>
            <a:r>
              <a:rPr lang="en-US" sz="2400" b="1" dirty="0" smtClean="0"/>
              <a:t>Figure, </a:t>
            </a:r>
            <a:r>
              <a:rPr lang="en-US" sz="2400" b="1" dirty="0"/>
              <a:t>the main pipelines in Jenin Governorate that we will work on it to develop the water plan in Jenin in the future. It’s the most important part because water reach to Jenin by it</a:t>
            </a:r>
          </a:p>
        </p:txBody>
      </p:sp>
    </p:spTree>
    <p:extLst>
      <p:ext uri="{BB962C8B-B14F-4D97-AF65-F5344CB8AC3E}">
        <p14:creationId xmlns:p14="http://schemas.microsoft.com/office/powerpoint/2010/main" val="10043779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Present Water Demand:</a:t>
            </a:r>
            <a:br>
              <a:rPr lang="en-US" b="1" dirty="0"/>
            </a:br>
            <a:endParaRPr lang="en-US" dirty="0"/>
          </a:p>
        </p:txBody>
      </p:sp>
      <p:sp>
        <p:nvSpPr>
          <p:cNvPr id="3" name="Content Placeholder 2"/>
          <p:cNvSpPr>
            <a:spLocks noGrp="1"/>
          </p:cNvSpPr>
          <p:nvPr>
            <p:ph idx="1"/>
          </p:nvPr>
        </p:nvSpPr>
        <p:spPr>
          <a:xfrm>
            <a:off x="2480030" y="1542196"/>
            <a:ext cx="8915400" cy="5315803"/>
          </a:xfrm>
        </p:spPr>
        <p:txBody>
          <a:bodyPr>
            <a:normAutofit/>
          </a:bodyPr>
          <a:lstStyle/>
          <a:p>
            <a:r>
              <a:rPr lang="en-US" sz="2000" b="1" dirty="0"/>
              <a:t>We collected data on the population and current water demand in each city, village, and cluster. This information is obtained from the Palestinian Central Bureau of Statistics and the Water Authority according to 2017 statistics.</a:t>
            </a:r>
          </a:p>
          <a:p>
            <a:r>
              <a:rPr lang="en-US" sz="2000" b="1" dirty="0" smtClean="0"/>
              <a:t>Using </a:t>
            </a:r>
            <a:r>
              <a:rPr lang="en-US" sz="2000" b="1" dirty="0"/>
              <a:t>the formula</a:t>
            </a:r>
            <a:r>
              <a:rPr lang="en-US" sz="2000" b="1" dirty="0" smtClean="0"/>
              <a:t>:</a:t>
            </a:r>
            <a:endParaRPr lang="ar-SA" sz="2000" b="1" dirty="0" smtClean="0"/>
          </a:p>
          <a:p>
            <a:r>
              <a:rPr lang="ar-SA" sz="2000" b="1" dirty="0"/>
              <a:t> </a:t>
            </a:r>
            <a:r>
              <a:rPr lang="en-US" sz="2000" b="1" dirty="0"/>
              <a:t>P</a:t>
            </a:r>
            <a:r>
              <a:rPr lang="en-US" sz="2000" b="1" baseline="-25000" dirty="0"/>
              <a:t>future </a:t>
            </a:r>
            <a:r>
              <a:rPr lang="en-US" sz="2000" b="1" dirty="0"/>
              <a:t>= P</a:t>
            </a:r>
            <a:r>
              <a:rPr lang="en-US" sz="2000" b="1" baseline="-25000" dirty="0"/>
              <a:t>now</a:t>
            </a:r>
            <a:r>
              <a:rPr lang="en-US" sz="2000" b="1" dirty="0"/>
              <a:t> * (1+r)</a:t>
            </a:r>
            <a:r>
              <a:rPr lang="en-US" sz="2000" b="1" baseline="30000" dirty="0"/>
              <a:t>n</a:t>
            </a:r>
            <a:r>
              <a:rPr lang="en-US" sz="2000" b="1" dirty="0"/>
              <a:t> </a:t>
            </a:r>
            <a:endParaRPr lang="ar-SA" sz="2000" b="1" dirty="0" smtClean="0"/>
          </a:p>
          <a:p>
            <a:pPr marL="0" indent="0">
              <a:buNone/>
            </a:pPr>
            <a:r>
              <a:rPr lang="en-US" sz="2000" b="1" dirty="0" smtClean="0"/>
              <a:t>P</a:t>
            </a:r>
            <a:r>
              <a:rPr lang="en-US" sz="2000" b="1" baseline="-25000" dirty="0" smtClean="0"/>
              <a:t>now</a:t>
            </a:r>
            <a:r>
              <a:rPr lang="en-US" sz="2000" b="1" dirty="0"/>
              <a:t>: Population in 2017</a:t>
            </a:r>
          </a:p>
          <a:p>
            <a:pPr marL="0" indent="0">
              <a:buNone/>
            </a:pPr>
            <a:r>
              <a:rPr lang="en-US" sz="2000" b="1" dirty="0"/>
              <a:t>P</a:t>
            </a:r>
            <a:r>
              <a:rPr lang="en-US" sz="2000" b="1" baseline="-25000" dirty="0"/>
              <a:t>future</a:t>
            </a:r>
            <a:r>
              <a:rPr lang="en-US" sz="2000" b="1" dirty="0"/>
              <a:t>: Population in 2020.</a:t>
            </a:r>
          </a:p>
          <a:p>
            <a:pPr marL="0" indent="0">
              <a:buNone/>
            </a:pPr>
            <a:r>
              <a:rPr lang="en-US" sz="2000" b="1" dirty="0"/>
              <a:t>n: No. of years, n =3 years.</a:t>
            </a:r>
          </a:p>
          <a:p>
            <a:pPr marL="0" indent="0">
              <a:buNone/>
            </a:pPr>
            <a:r>
              <a:rPr lang="en-US" sz="2000" b="1" dirty="0"/>
              <a:t>r: growth rate. We take it from the following table </a:t>
            </a:r>
          </a:p>
        </p:txBody>
      </p:sp>
      <p:pic>
        <p:nvPicPr>
          <p:cNvPr id="4" name="صورة 1"/>
          <p:cNvPicPr/>
          <p:nvPr/>
        </p:nvPicPr>
        <p:blipFill>
          <a:blip r:embed="rId2">
            <a:extLst>
              <a:ext uri="{28A0092B-C50C-407E-A947-70E740481C1C}">
                <a14:useLocalDpi xmlns:a14="http://schemas.microsoft.com/office/drawing/2010/main" val="0"/>
              </a:ext>
            </a:extLst>
          </a:blip>
          <a:srcRect/>
          <a:stretch>
            <a:fillRect/>
          </a:stretch>
        </p:blipFill>
        <p:spPr bwMode="auto">
          <a:xfrm>
            <a:off x="3924087" y="5677467"/>
            <a:ext cx="5572125" cy="887105"/>
          </a:xfrm>
          <a:prstGeom prst="rect">
            <a:avLst/>
          </a:prstGeom>
          <a:noFill/>
          <a:ln>
            <a:noFill/>
          </a:ln>
        </p:spPr>
      </p:pic>
    </p:spTree>
    <p:extLst>
      <p:ext uri="{BB962C8B-B14F-4D97-AF65-F5344CB8AC3E}">
        <p14:creationId xmlns:p14="http://schemas.microsoft.com/office/powerpoint/2010/main" val="2133547370"/>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6204</TotalTime>
  <Words>1122</Words>
  <Application>Microsoft Office PowerPoint</Application>
  <PresentationFormat>Widescreen</PresentationFormat>
  <Paragraphs>143</Paragraphs>
  <Slides>45</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45</vt:i4>
      </vt:variant>
    </vt:vector>
  </HeadingPairs>
  <TitlesOfParts>
    <vt:vector size="54" baseType="lpstr">
      <vt:lpstr>Algerian</vt:lpstr>
      <vt:lpstr>Arial</vt:lpstr>
      <vt:lpstr>Calibri</vt:lpstr>
      <vt:lpstr>Century Gothic</vt:lpstr>
      <vt:lpstr>Tahoma</vt:lpstr>
      <vt:lpstr>Times New Roman</vt:lpstr>
      <vt:lpstr>Wingdings</vt:lpstr>
      <vt:lpstr>Wingdings 3</vt:lpstr>
      <vt:lpstr>Wisp</vt:lpstr>
      <vt:lpstr> بسم الله الرحمن الرحيم                                        </vt:lpstr>
      <vt:lpstr>Introduction</vt:lpstr>
      <vt:lpstr>OVERVIEW OF JENIN </vt:lpstr>
      <vt:lpstr>OVERVIEW OF JENIN </vt:lpstr>
      <vt:lpstr>Existing Water Supply System </vt:lpstr>
      <vt:lpstr>PowerPoint Presentation</vt:lpstr>
      <vt:lpstr>PowerPoint Presentation</vt:lpstr>
      <vt:lpstr>Water Networks: </vt:lpstr>
      <vt:lpstr>Present Water Demand: </vt:lpstr>
      <vt:lpstr>PowerPoint Presentation</vt:lpstr>
      <vt:lpstr>PowerPoint Presentation</vt:lpstr>
      <vt:lpstr>Clusters in Jenin Government</vt:lpstr>
      <vt:lpstr>PowerPoint Presentation</vt:lpstr>
      <vt:lpstr>PowerPoint Presentation</vt:lpstr>
      <vt:lpstr>PowerPoint Presentation</vt:lpstr>
      <vt:lpstr>Population and Supply for the year 2020 (m3).</vt:lpstr>
      <vt:lpstr>Population and Supply for the year 2025(m3). </vt:lpstr>
      <vt:lpstr>Population and Supply for the year 2030(m3).</vt:lpstr>
      <vt:lpstr>Population and Supply for the year 2040(m3). </vt:lpstr>
      <vt:lpstr>Population and Demand in the year 2020(m3). </vt:lpstr>
      <vt:lpstr>Population and Demand in the year 2025(m3). </vt:lpstr>
      <vt:lpstr>Population and Demand in the year 2025(m3). </vt:lpstr>
      <vt:lpstr>Population and Demand in the year 2030(m3). </vt:lpstr>
      <vt:lpstr>Population and Demand in the year 2040(m3). </vt:lpstr>
      <vt:lpstr>Gap of water demand in Jenin governorate </vt:lpstr>
      <vt:lpstr>PowerPoint Presentation</vt:lpstr>
      <vt:lpstr>PowerPoint Presentation</vt:lpstr>
      <vt:lpstr>PowerPoint Presentation</vt:lpstr>
      <vt:lpstr>PowerPoint Presentation</vt:lpstr>
      <vt:lpstr>Introduction to Graduation Project 2 </vt:lpstr>
      <vt:lpstr>PowerPoint Presentation</vt:lpstr>
      <vt:lpstr>Plans to cover the gap</vt:lpstr>
      <vt:lpstr>Maintenance of the existing networks</vt:lpstr>
      <vt:lpstr>PowerPoint Presentation</vt:lpstr>
      <vt:lpstr>Rain Water Harvesting </vt:lpstr>
      <vt:lpstr>PowerPoint Presentation</vt:lpstr>
      <vt:lpstr>The amount of water saved from The short-term solutions  </vt:lpstr>
      <vt:lpstr>Remain Gap </vt:lpstr>
      <vt:lpstr>The Population and the New Gap for Jenin Governorate in 2025. </vt:lpstr>
      <vt:lpstr>The Population and the New Gap for Jenin Governorate in 2030. </vt:lpstr>
      <vt:lpstr>The Population and the New Gap for Jenin Governorate in 2040.</vt:lpstr>
      <vt:lpstr>The long-Term Solutions: </vt:lpstr>
      <vt:lpstr>Construction of wells </vt:lpstr>
      <vt:lpstr>PowerPoint Presentation</vt:lpstr>
      <vt:lpstr>The Proposed Wells in Jenin Governorate for the Year 2025.</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dc:title>
  <dc:creator>Windows User</dc:creator>
  <cp:lastModifiedBy>Windows User</cp:lastModifiedBy>
  <cp:revision>30</cp:revision>
  <dcterms:created xsi:type="dcterms:W3CDTF">2019-12-21T09:27:50Z</dcterms:created>
  <dcterms:modified xsi:type="dcterms:W3CDTF">2020-06-16T14:00:19Z</dcterms:modified>
</cp:coreProperties>
</file>