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7" r:id="rId2"/>
    <p:sldId id="258" r:id="rId3"/>
    <p:sldId id="298" r:id="rId4"/>
    <p:sldId id="261" r:id="rId5"/>
    <p:sldId id="263" r:id="rId6"/>
    <p:sldId id="267" r:id="rId7"/>
    <p:sldId id="302" r:id="rId8"/>
    <p:sldId id="278" r:id="rId9"/>
    <p:sldId id="280" r:id="rId10"/>
    <p:sldId id="417" r:id="rId11"/>
    <p:sldId id="282" r:id="rId12"/>
    <p:sldId id="284" r:id="rId13"/>
    <p:sldId id="418" r:id="rId14"/>
    <p:sldId id="383" r:id="rId15"/>
    <p:sldId id="384" r:id="rId16"/>
    <p:sldId id="388" r:id="rId17"/>
    <p:sldId id="385" r:id="rId18"/>
    <p:sldId id="414" r:id="rId19"/>
    <p:sldId id="296" r:id="rId20"/>
    <p:sldId id="357" r:id="rId21"/>
    <p:sldId id="389" r:id="rId22"/>
    <p:sldId id="297" r:id="rId23"/>
    <p:sldId id="307" r:id="rId24"/>
    <p:sldId id="377" r:id="rId25"/>
    <p:sldId id="379" r:id="rId26"/>
    <p:sldId id="378" r:id="rId27"/>
    <p:sldId id="390" r:id="rId28"/>
    <p:sldId id="391" r:id="rId29"/>
    <p:sldId id="392" r:id="rId30"/>
    <p:sldId id="408" r:id="rId31"/>
    <p:sldId id="393" r:id="rId32"/>
    <p:sldId id="394" r:id="rId33"/>
    <p:sldId id="395" r:id="rId34"/>
    <p:sldId id="317" r:id="rId35"/>
    <p:sldId id="318" r:id="rId36"/>
    <p:sldId id="319" r:id="rId37"/>
    <p:sldId id="320" r:id="rId38"/>
    <p:sldId id="345" r:id="rId39"/>
    <p:sldId id="380" r:id="rId40"/>
    <p:sldId id="381" r:id="rId41"/>
    <p:sldId id="382" r:id="rId42"/>
    <p:sldId id="359" r:id="rId43"/>
    <p:sldId id="372" r:id="rId44"/>
    <p:sldId id="387" r:id="rId45"/>
    <p:sldId id="416" r:id="rId46"/>
    <p:sldId id="373" r:id="rId47"/>
    <p:sldId id="370" r:id="rId48"/>
    <p:sldId id="411" r:id="rId49"/>
    <p:sldId id="412" r:id="rId50"/>
    <p:sldId id="413" r:id="rId51"/>
    <p:sldId id="400" r:id="rId52"/>
    <p:sldId id="402" r:id="rId53"/>
    <p:sldId id="403" r:id="rId54"/>
    <p:sldId id="409" r:id="rId55"/>
    <p:sldId id="404" r:id="rId56"/>
    <p:sldId id="405" r:id="rId57"/>
    <p:sldId id="407" r:id="rId58"/>
    <p:sldId id="406" r:id="rId59"/>
    <p:sldId id="354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339" autoAdjust="0"/>
    <p:restoredTop sz="94660"/>
  </p:normalViewPr>
  <p:slideViewPr>
    <p:cSldViewPr>
      <p:cViewPr varScale="1">
        <p:scale>
          <a:sx n="73" d="100"/>
          <a:sy n="73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5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8F2D7A-0047-4F84-8F91-4AA87F341068}" type="datetimeFigureOut">
              <a:rPr lang="ar-SA" smtClean="0"/>
              <a:pPr/>
              <a:t>01/04/1439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2863ADD-56BE-4399-A7E4-FCE7737D763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799391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14CE61-16BB-46C0-A9C8-FA9E355A8ABB}" type="datetimeFigureOut">
              <a:rPr lang="en-US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2F51483-9A2C-4633-AB3E-F6A2A8134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4967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7448-903C-4C7B-9755-3D716F32F090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93B8189-A7E1-470D-9A0B-911208515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D831-F0A8-4B85-B533-3FECDB093377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66F6-6B24-404F-8248-FD753423C4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CBD4-6143-4BBE-A954-F07AA29DEEB6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931D5-D22B-4A23-8949-ACC37D80B6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4B8E-83C6-4E10-8277-D04869031DD2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895D2-6BF3-4236-8206-7ED7DD4485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D905-9E79-431E-8EDD-9CBB848641A0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B6BDDDF-C458-4CCC-A6A2-C005D7CAA4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CD76-0DA6-43F1-AC3A-DF4D60950ADD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11050-D496-4A59-B5F0-1960320220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458A2-105E-4954-BF36-E14624D8420B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F16F9-4B87-4A3B-986A-EDF617CDBB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8520-68F4-4745-A238-2AFB8E1529D2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C8A3E-4E75-4379-812C-FCC354D3BD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176E-95EF-4137-BD92-A023E4518601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1605C-E49D-45C2-A69E-5367039860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C22E2-640D-4E02-A60A-5CC2363A2D84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0604-45FA-4132-9177-91FAD46C9B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1452-B232-430F-BE91-F28534D09BF1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7D7B04-30A4-4408-9EA4-8B0065B6C5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C47230-1C76-4DE0-AF4B-2B4174E0FCAC}" type="datetime1">
              <a:rPr lang="en-US" smtClean="0"/>
              <a:pPr>
                <a:defRPr/>
              </a:pPr>
              <a:t>12/19/2017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D87F2C0-32AC-4582-BF09-ED8C2F26A96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2500312"/>
          </a:xfrm>
        </p:spPr>
        <p:txBody>
          <a:bodyPr/>
          <a:lstStyle/>
          <a:p>
            <a:pPr algn="ctr" eaLnBrk="1" hangingPunct="1"/>
            <a:r>
              <a:rPr lang="en-US" altLang="ar-SA" sz="2000" b="1" dirty="0" smtClean="0">
                <a:solidFill>
                  <a:schemeClr val="tx1"/>
                </a:solidFill>
              </a:rPr>
              <a:t>An-</a:t>
            </a:r>
            <a:r>
              <a:rPr lang="en-US" altLang="ar-SA" sz="2000" b="1" dirty="0" err="1" smtClean="0">
                <a:solidFill>
                  <a:schemeClr val="tx1"/>
                </a:solidFill>
              </a:rPr>
              <a:t>Najah</a:t>
            </a:r>
            <a:r>
              <a:rPr lang="en-US" altLang="ar-SA" sz="2000" b="1" dirty="0" smtClean="0">
                <a:solidFill>
                  <a:schemeClr val="tx1"/>
                </a:solidFill>
              </a:rPr>
              <a:t> National University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Faculty of Engineering and Information Technology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Civil Engineering Department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Graduation Project 2</a:t>
            </a:r>
            <a:r>
              <a:rPr lang="en-US" altLang="ar-SA" sz="2000" dirty="0" smtClean="0">
                <a:solidFill>
                  <a:schemeClr val="accent1"/>
                </a:solidFill>
              </a:rPr>
              <a:t/>
            </a:r>
            <a:br>
              <a:rPr lang="en-US" altLang="ar-SA" sz="2000" dirty="0" smtClean="0">
                <a:solidFill>
                  <a:schemeClr val="accent1"/>
                </a:solidFill>
              </a:rPr>
            </a:br>
            <a:r>
              <a:rPr lang="en-US" altLang="ar-SA" sz="2000" b="1" dirty="0" smtClean="0">
                <a:solidFill>
                  <a:schemeClr val="accent1"/>
                </a:solidFill>
                <a:latin typeface="+mn-lt"/>
              </a:rPr>
              <a:t>Structural Design of </a:t>
            </a:r>
            <a:r>
              <a:rPr lang="en-US" altLang="ar-SA" sz="2000" b="1" dirty="0" err="1" smtClean="0">
                <a:solidFill>
                  <a:schemeClr val="accent1"/>
                </a:solidFill>
                <a:latin typeface="+mn-lt"/>
              </a:rPr>
              <a:t>Iktaba</a:t>
            </a:r>
            <a:r>
              <a:rPr lang="en-US" altLang="ar-SA" sz="2000" b="1" dirty="0" smtClean="0">
                <a:solidFill>
                  <a:schemeClr val="accent1"/>
                </a:solidFill>
                <a:latin typeface="+mn-lt"/>
              </a:rPr>
              <a:t> Comprehensive activity center  </a:t>
            </a:r>
            <a:endParaRPr lang="en-US" altLang="en-US" sz="2000" b="1" dirty="0" smtClean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8229600" cy="2986088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Prepared by: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100" b="1" dirty="0" smtClean="0">
                <a:latin typeface="+mj-lt"/>
              </a:rPr>
              <a:t>Raya Ahmad </a:t>
            </a:r>
            <a:r>
              <a:rPr lang="en-US" sz="2100" b="1" dirty="0" err="1" smtClean="0">
                <a:latin typeface="+mj-lt"/>
              </a:rPr>
              <a:t>Tammam</a:t>
            </a:r>
            <a:r>
              <a:rPr lang="en-US" sz="2100" b="1" dirty="0" smtClean="0">
                <a:latin typeface="+mj-lt"/>
              </a:rPr>
              <a:t> </a:t>
            </a: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Under supervision of: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100" b="1" dirty="0" smtClean="0">
                <a:latin typeface="+mj-lt"/>
              </a:rPr>
              <a:t>Dr . </a:t>
            </a:r>
            <a:r>
              <a:rPr lang="en-US" sz="2100" b="1" dirty="0" err="1" smtClean="0">
                <a:latin typeface="+mj-lt"/>
              </a:rPr>
              <a:t>Imad</a:t>
            </a:r>
            <a:r>
              <a:rPr lang="en-US" sz="2100" b="1" dirty="0" smtClean="0">
                <a:latin typeface="+mj-lt"/>
              </a:rPr>
              <a:t> Al-</a:t>
            </a:r>
            <a:r>
              <a:rPr lang="en-US" sz="2100" b="1" dirty="0" err="1" smtClean="0">
                <a:latin typeface="+mj-lt"/>
              </a:rPr>
              <a:t>Qasem</a:t>
            </a:r>
            <a:r>
              <a:rPr lang="en-US" sz="2100" b="1" dirty="0" smtClean="0">
                <a:latin typeface="+mj-lt"/>
              </a:rPr>
              <a:t>  </a:t>
            </a: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6175" y="304800"/>
            <a:ext cx="15065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slab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066800"/>
            <a:ext cx="6476999" cy="50683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4953000" cy="2209800"/>
          </a:xfrm>
          <a:prstGeom prst="rect">
            <a:avLst/>
          </a:prstGeom>
        </p:spPr>
      </p:pic>
      <p:pic>
        <p:nvPicPr>
          <p:cNvPr id="7" name="صورة 6" descr="بدون عنوان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514600"/>
            <a:ext cx="5105400" cy="1524213"/>
          </a:xfrm>
          <a:prstGeom prst="rect">
            <a:avLst/>
          </a:prstGeom>
        </p:spPr>
      </p:pic>
      <p:pic>
        <p:nvPicPr>
          <p:cNvPr id="8" name="صورة 7" descr="بدون عنوان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962400"/>
            <a:ext cx="4344007" cy="1286055"/>
          </a:xfrm>
          <a:prstGeom prst="rect">
            <a:avLst/>
          </a:prstGeom>
        </p:spPr>
      </p:pic>
      <p:pic>
        <p:nvPicPr>
          <p:cNvPr id="9" name="صورة 8" descr="بدون عنوان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5505261"/>
            <a:ext cx="4353533" cy="1352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رابط مستقيم 6"/>
          <p:cNvCxnSpPr/>
          <p:nvPr/>
        </p:nvCxnSpPr>
        <p:spPr>
          <a:xfrm rot="5400000">
            <a:off x="1753394" y="3733006"/>
            <a:ext cx="533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4429744" cy="4038866"/>
          </a:xfrm>
          <a:prstGeom prst="rect">
            <a:avLst/>
          </a:prstGeom>
        </p:spPr>
      </p:pic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599" y="838200"/>
            <a:ext cx="4724401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ljjf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143000"/>
            <a:ext cx="6477000" cy="472439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sz="2800" dirty="0" smtClean="0"/>
              <a:t>Design for beam </a:t>
            </a:r>
            <a:r>
              <a:rPr lang="en-US" sz="2800" dirty="0" smtClean="0"/>
              <a:t>B17 B18 B19  </a:t>
            </a:r>
            <a:r>
              <a:rPr lang="en-US" sz="2800" dirty="0" smtClean="0"/>
              <a:t>:</a:t>
            </a:r>
            <a:endParaRPr lang="ar-SA" sz="2800" dirty="0"/>
          </a:p>
        </p:txBody>
      </p:sp>
      <p:pic>
        <p:nvPicPr>
          <p:cNvPr id="4" name="عنصر نائب للمحتوى 3" descr="التقاط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371600"/>
            <a:ext cx="6172200" cy="1143000"/>
          </a:xfrm>
        </p:spPr>
      </p:pic>
      <p:pic>
        <p:nvPicPr>
          <p:cNvPr id="5" name="صورة 4" descr="slab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371600" y="2667000"/>
            <a:ext cx="5410200" cy="1648055"/>
          </a:xfrm>
          <a:prstGeom prst="rect">
            <a:avLst/>
          </a:prstGeom>
        </p:spPr>
      </p:pic>
      <p:pic>
        <p:nvPicPr>
          <p:cNvPr id="6" name="صورة 5" descr="بدون عنوان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4343400"/>
            <a:ext cx="4800600" cy="1962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38200"/>
            <a:ext cx="6477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604" y="762000"/>
            <a:ext cx="6099596" cy="5404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خرا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533400"/>
            <a:ext cx="5638800" cy="2057400"/>
          </a:xfrm>
          <a:prstGeom prst="rect">
            <a:avLst/>
          </a:prstGeom>
        </p:spPr>
      </p:pic>
      <p:pic>
        <p:nvPicPr>
          <p:cNvPr id="3" name="صورة 2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743201"/>
            <a:ext cx="57912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gh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14400"/>
            <a:ext cx="6143951" cy="441959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0" y="6172200"/>
            <a:ext cx="8229600" cy="38100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8" name="صورة 7" descr="hhj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49" y="2514600"/>
            <a:ext cx="8436226" cy="1224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7048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500" dirty="0" smtClean="0">
                <a:solidFill>
                  <a:srgbClr val="0070C0"/>
                </a:solidFill>
              </a:rPr>
              <a:t>`</a:t>
            </a:r>
            <a:endParaRPr lang="en-GB" sz="45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5" y="762000"/>
            <a:ext cx="8110565" cy="60198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1600" b="1" dirty="0"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latin typeface="Monotype Corsiva" pitchFamily="66" charset="0"/>
              </a:rPr>
              <a:t>Introduction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Architectural  </a:t>
            </a:r>
            <a:r>
              <a:rPr lang="en-US" sz="2800" b="1" dirty="0">
                <a:latin typeface="Monotype Corsiva" pitchFamily="66" charset="0"/>
              </a:rPr>
              <a:t>Drawing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endParaRPr lang="en-US" sz="2800" b="1" dirty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atin typeface="Monotype Corsiva" pitchFamily="66" charset="0"/>
                <a:cs typeface="Andalus" pitchFamily="2" charset="-78"/>
              </a:rPr>
              <a:t>Preliminary Structural Design</a:t>
            </a: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endParaRPr lang="en-US" sz="2800" b="1" dirty="0">
              <a:latin typeface="Monotype Corsiva" pitchFamily="66" charset="0"/>
              <a:cs typeface="Andalus" pitchFamily="2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Three </a:t>
            </a:r>
            <a:r>
              <a:rPr lang="en-US" sz="2800" b="1" dirty="0">
                <a:latin typeface="Monotype Corsiva" pitchFamily="66" charset="0"/>
              </a:rPr>
              <a:t>Dimensional  Structural Analysis. </a:t>
            </a:r>
            <a:endParaRPr lang="en-US" sz="2800" b="1" dirty="0" smtClean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of  columns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of footings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800" b="1" dirty="0" smtClean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endParaRPr lang="en-US" sz="2800" b="1" dirty="0">
              <a:latin typeface="Monotype Corsiva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63976" y="275923"/>
            <a:ext cx="220284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lang="en-US" sz="4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Outline :</a:t>
            </a:r>
            <a:endParaRPr lang="en-GB" sz="4500" dirty="0">
              <a:solidFill>
                <a:srgbClr val="0070C0"/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8943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صورة 3" descr="3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609600"/>
            <a:ext cx="6934199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st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685800"/>
            <a:ext cx="6934200" cy="5867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000" b="1" dirty="0" smtClean="0"/>
              <a:t> Structural Modeling of the Building</a:t>
            </a:r>
            <a:endParaRPr lang="en-US" altLang="en-US" sz="3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Units: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The main units are kilo Newton (KN) for loads and meter (m) for lengths.</a:t>
            </a:r>
            <a:endParaRPr lang="en-US" alt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alt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Materials: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Concrete 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MPa was  used  for all structural elements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modifiers for beam 0.35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columns 0.7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slab 0.25 ,0.025 ,0.025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u="sng" smtClean="0"/>
              <a:t>Loads Patterns</a:t>
            </a:r>
            <a:endParaRPr lang="ar-SA" altLang="en-US" sz="3000" u="sng" smtClean="0"/>
          </a:p>
        </p:txBody>
      </p:sp>
      <p:pic>
        <p:nvPicPr>
          <p:cNvPr id="5" name="صورة 4" descr="load pattern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2439670"/>
            <a:ext cx="7315200" cy="3275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sz="2800" dirty="0" smtClean="0"/>
              <a:t>Definition of load combinations :</a:t>
            </a:r>
            <a:endParaRPr lang="ar-SA" sz="2800" dirty="0"/>
          </a:p>
        </p:txBody>
      </p:sp>
      <p:pic>
        <p:nvPicPr>
          <p:cNvPr id="8" name="عنصر نائب للمحتوى 5" descr="comb3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676399"/>
            <a:ext cx="6857999" cy="4800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sz="2400" dirty="0" smtClean="0"/>
              <a:t>Definition of load combinations :</a:t>
            </a:r>
            <a:endParaRPr lang="ar-SA" sz="2400" dirty="0"/>
          </a:p>
        </p:txBody>
      </p:sp>
      <p:pic>
        <p:nvPicPr>
          <p:cNvPr id="8" name="عنصر نائب للمحتوى 7" descr="comb4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447800"/>
            <a:ext cx="72390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sz="2800" dirty="0" smtClean="0"/>
              <a:t>Definition of load combinations :</a:t>
            </a:r>
            <a:endParaRPr lang="ar-SA" sz="2800" dirty="0"/>
          </a:p>
        </p:txBody>
      </p:sp>
      <p:pic>
        <p:nvPicPr>
          <p:cNvPr id="6" name="عنصر نائب للمحتوى 5" descr="comb5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47800"/>
            <a:ext cx="7086600" cy="5105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r>
              <a:rPr lang="en-US" sz="2800" dirty="0" smtClean="0"/>
              <a:t>Definition of load combinations :</a:t>
            </a:r>
            <a:endParaRPr lang="ar-SA" sz="2800" dirty="0"/>
          </a:p>
        </p:txBody>
      </p:sp>
      <p:pic>
        <p:nvPicPr>
          <p:cNvPr id="4" name="عنصر نائب للمحتوى 3" descr="comb6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447801"/>
            <a:ext cx="7162799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r>
              <a:rPr lang="en-US" sz="2800" dirty="0" smtClean="0"/>
              <a:t>Definition of load combinations :</a:t>
            </a:r>
            <a:endParaRPr lang="ar-SA" sz="2800" dirty="0"/>
          </a:p>
        </p:txBody>
      </p:sp>
      <p:pic>
        <p:nvPicPr>
          <p:cNvPr id="4" name="عنصر نائب للمحتوى 3" descr="envelop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371600"/>
            <a:ext cx="6705600" cy="5181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r>
              <a:rPr lang="en-US" sz="2800" dirty="0" smtClean="0"/>
              <a:t>Definition of load combinations :</a:t>
            </a:r>
            <a:endParaRPr lang="ar-SA" sz="2800" dirty="0"/>
          </a:p>
        </p:txBody>
      </p:sp>
      <p:pic>
        <p:nvPicPr>
          <p:cNvPr id="4" name="عنصر نائب للمحتوى 3" descr="servic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447800"/>
            <a:ext cx="6934200" cy="502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33400"/>
          </a:xfrm>
        </p:spPr>
        <p:txBody>
          <a:bodyPr/>
          <a:lstStyle/>
          <a:p>
            <a:pPr eaLnBrk="1" hangingPunct="1"/>
            <a:r>
              <a:rPr lang="en-US" altLang="ar-SA" sz="3000" b="1" u="sng" smtClean="0"/>
              <a:t>Project Description</a:t>
            </a:r>
            <a:endParaRPr lang="ar-SA" altLang="en-US" sz="3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project is structural analysis and design </a:t>
            </a:r>
            <a:r>
              <a:rPr lang="en-US" sz="2200" dirty="0" smtClean="0">
                <a:cs typeface="Times New Roman" pitchFamily="18" charset="0"/>
              </a:rPr>
              <a:t>of  </a:t>
            </a:r>
            <a:r>
              <a:rPr lang="en-US" sz="2200" dirty="0" err="1" smtClean="0">
                <a:cs typeface="Times New Roman" pitchFamily="18" charset="0"/>
              </a:rPr>
              <a:t>Iktaba</a:t>
            </a:r>
            <a:r>
              <a:rPr lang="en-US" sz="2200" dirty="0" smtClean="0">
                <a:cs typeface="Times New Roman" pitchFamily="18" charset="0"/>
              </a:rPr>
              <a:t> comprehensive activity center –</a:t>
            </a:r>
            <a:r>
              <a:rPr lang="en-US" sz="2200" dirty="0" err="1" smtClean="0">
                <a:cs typeface="Times New Roman" pitchFamily="18" charset="0"/>
              </a:rPr>
              <a:t>Tulkarm</a:t>
            </a:r>
            <a:r>
              <a:rPr lang="en-US" sz="2200" dirty="0" smtClean="0">
                <a:cs typeface="Times New Roman" pitchFamily="18" charset="0"/>
              </a:rPr>
              <a:t>.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building </a:t>
            </a:r>
            <a:r>
              <a:rPr lang="en-US" sz="2200" dirty="0" smtClean="0">
                <a:cs typeface="Times New Roman" pitchFamily="18" charset="0"/>
              </a:rPr>
              <a:t>is three floors </a:t>
            </a:r>
            <a:r>
              <a:rPr lang="en-US" sz="2200" dirty="0">
                <a:cs typeface="Times New Roman" pitchFamily="18" charset="0"/>
              </a:rPr>
              <a:t>of reinforced concrete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Contains one block 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971800"/>
            <a:ext cx="6954008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r>
              <a:rPr lang="en-US" sz="2800" dirty="0" smtClean="0"/>
              <a:t>Definition of Response Spectrum :</a:t>
            </a:r>
            <a:endParaRPr lang="ar-SA" sz="2800" dirty="0"/>
          </a:p>
        </p:txBody>
      </p:sp>
      <p:pic>
        <p:nvPicPr>
          <p:cNvPr id="4" name="عنصر نائب للمحتوى 3" descr="earth quak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524000"/>
            <a:ext cx="6400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r>
              <a:rPr lang="en-US" sz="2800" dirty="0" smtClean="0"/>
              <a:t>Definition of load cases :</a:t>
            </a:r>
            <a:endParaRPr lang="ar-SA" sz="2800" dirty="0"/>
          </a:p>
        </p:txBody>
      </p:sp>
      <p:pic>
        <p:nvPicPr>
          <p:cNvPr id="4" name="عنصر نائب للمحتوى 3" descr="ex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371600"/>
            <a:ext cx="6781800" cy="5257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r>
              <a:rPr lang="en-US" sz="2800" dirty="0" smtClean="0"/>
              <a:t>Definition of load cases :</a:t>
            </a:r>
            <a:endParaRPr lang="ar-SA" sz="2800" dirty="0"/>
          </a:p>
        </p:txBody>
      </p:sp>
      <p:pic>
        <p:nvPicPr>
          <p:cNvPr id="4" name="عنصر نائب للمحتوى 3" descr="ey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371600"/>
            <a:ext cx="6934200" cy="5181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r>
              <a:rPr lang="en-US" sz="2800" dirty="0" smtClean="0"/>
              <a:t>Definition of mass source:</a:t>
            </a:r>
            <a:endParaRPr lang="ar-SA" sz="2800" dirty="0"/>
          </a:p>
        </p:txBody>
      </p:sp>
      <p:pic>
        <p:nvPicPr>
          <p:cNvPr id="4" name="عنصر نائب للمحتوى 3" descr="mass sourc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600201"/>
            <a:ext cx="6019799" cy="5105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743200"/>
            <a:ext cx="79248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deformed shap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90600" y="1524001"/>
            <a:ext cx="70866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2209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التقاط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" y="1752600"/>
            <a:ext cx="7239000" cy="2438400"/>
          </a:xfrm>
          <a:prstGeom prst="rect">
            <a:avLst/>
          </a:prstGeom>
        </p:spPr>
      </p:pic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4495800"/>
            <a:ext cx="64008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449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صورة 6" descr="بدون عنوان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905000" y="2895600"/>
            <a:ext cx="5001323" cy="2152951"/>
          </a:xfrm>
          <a:prstGeom prst="rect">
            <a:avLst/>
          </a:prstGeom>
        </p:spPr>
      </p:pic>
      <p:pic>
        <p:nvPicPr>
          <p:cNvPr id="8" name="صورة 7" descr="التقاط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676400"/>
            <a:ext cx="4034630" cy="1352707"/>
          </a:xfrm>
          <a:prstGeom prst="rect">
            <a:avLst/>
          </a:prstGeom>
        </p:spPr>
      </p:pic>
      <p:pic>
        <p:nvPicPr>
          <p:cNvPr id="9" name="صورة 8" descr="التقاط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5257800"/>
            <a:ext cx="5257800" cy="1371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28600" y="609600"/>
            <a:ext cx="8229600" cy="6858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100" u="sng" dirty="0" smtClean="0"/>
              <a:t>Deflection 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152400" y="3429000"/>
            <a:ext cx="48006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latin typeface="+mj-lt"/>
              </a:rPr>
              <a:t> </a:t>
            </a:r>
            <a:endParaRPr lang="ar-SA" dirty="0">
              <a:latin typeface="+mj-lt"/>
            </a:endParaRPr>
          </a:p>
        </p:txBody>
      </p:sp>
      <p:pic>
        <p:nvPicPr>
          <p:cNvPr id="13" name="صورة 12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5715000" cy="574693"/>
          </a:xfrm>
          <a:prstGeom prst="rect">
            <a:avLst/>
          </a:prstGeom>
        </p:spPr>
      </p:pic>
      <p:pic>
        <p:nvPicPr>
          <p:cNvPr id="14" name="صورة 13" descr="بدون عنوان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362200" y="1905000"/>
            <a:ext cx="5153745" cy="479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76400"/>
            <a:ext cx="7570895" cy="314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3000" b="1" u="sng" smtClean="0"/>
              <a:t>Analysis and Design Principles</a:t>
            </a:r>
            <a:endParaRPr lang="en-US" altLang="en-US" sz="3000" u="sn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144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500" dirty="0"/>
              <a:t>Three dimensional model is used to model the building using </a:t>
            </a:r>
            <a:r>
              <a:rPr lang="en-US" sz="2500" dirty="0" smtClean="0"/>
              <a:t>SAP2000 </a:t>
            </a:r>
            <a:r>
              <a:rPr lang="en-US" sz="2500" dirty="0"/>
              <a:t>program.</a:t>
            </a:r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500" dirty="0" smtClean="0"/>
              <a:t>The footings are considered as pin supports .</a:t>
            </a:r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500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2500" dirty="0">
              <a:latin typeface="+mj-lt"/>
            </a:endParaRPr>
          </a:p>
        </p:txBody>
      </p:sp>
      <p:pic>
        <p:nvPicPr>
          <p:cNvPr id="5" name="صورة 4" descr="بدون عنوان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048000"/>
            <a:ext cx="7097116" cy="3000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بدون عنوان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1219200"/>
            <a:ext cx="58674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71600"/>
            <a:ext cx="6400800" cy="2938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صورة 3" descr="groupsof column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057400"/>
            <a:ext cx="78486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C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85800"/>
            <a:ext cx="6400799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374861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43000"/>
            <a:ext cx="4210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057400"/>
            <a:ext cx="57912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r>
              <a:rPr lang="en-US" sz="2800" dirty="0" smtClean="0"/>
              <a:t>Column Group 1</a:t>
            </a:r>
            <a:endParaRPr lang="ar-SA" sz="2800" dirty="0"/>
          </a:p>
        </p:txBody>
      </p:sp>
      <p:pic>
        <p:nvPicPr>
          <p:cNvPr id="4" name="صورة 1" descr="group1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0706" y="2596142"/>
            <a:ext cx="6182588" cy="3067478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066801"/>
            <a:ext cx="641161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685800" y="914400"/>
            <a:ext cx="4038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Summary of Columns </a:t>
            </a:r>
            <a:endParaRPr lang="ar-SA" sz="2800" b="1" dirty="0">
              <a:solidFill>
                <a:srgbClr val="FF0000"/>
              </a:solidFill>
            </a:endParaRPr>
          </a:p>
        </p:txBody>
      </p:sp>
      <p:pic>
        <p:nvPicPr>
          <p:cNvPr id="4" name="صورة 3" descr="colum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81200"/>
            <a:ext cx="80772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/>
          <a:lstStyle/>
          <a:p>
            <a:r>
              <a:rPr lang="en-US" sz="2800" dirty="0" smtClean="0"/>
              <a:t>Column Group 2</a:t>
            </a:r>
            <a:endParaRPr lang="en-US" sz="2800" dirty="0"/>
          </a:p>
        </p:txBody>
      </p:sp>
      <p:pic>
        <p:nvPicPr>
          <p:cNvPr id="4" name="صورة 1" descr="group2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905000"/>
            <a:ext cx="67818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5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r>
              <a:rPr lang="en-US" sz="2800" dirty="0">
                <a:solidFill>
                  <a:srgbClr val="04617B"/>
                </a:solidFill>
              </a:rPr>
              <a:t>Column Group </a:t>
            </a:r>
            <a:r>
              <a:rPr lang="en-US" sz="2800" dirty="0" smtClean="0">
                <a:solidFill>
                  <a:srgbClr val="04617B"/>
                </a:solidFill>
              </a:rPr>
              <a:t>3</a:t>
            </a:r>
            <a:endParaRPr lang="en-US" dirty="0"/>
          </a:p>
        </p:txBody>
      </p:sp>
      <p:pic>
        <p:nvPicPr>
          <p:cNvPr id="4" name="صورة 1" descr="group3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828800"/>
            <a:ext cx="65532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74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052513"/>
            <a:ext cx="8461375" cy="561657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3500" b="1" u="sng" dirty="0" smtClean="0">
                <a:solidFill>
                  <a:schemeClr val="accent1">
                    <a:lumMod val="75000"/>
                  </a:schemeClr>
                </a:solidFill>
              </a:rPr>
              <a:t>Structural Materials</a:t>
            </a:r>
            <a:endParaRPr lang="en-GB" sz="3400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Concrete: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/>
              <a:t>     The concrete type for all structural Element is </a:t>
            </a:r>
            <a:r>
              <a:rPr lang="en-US" sz="2800" b="1" dirty="0" smtClean="0"/>
              <a:t>B</a:t>
            </a:r>
            <a:r>
              <a:rPr lang="en-US" sz="2800" b="1" dirty="0" smtClean="0">
                <a:latin typeface="+mj-lt"/>
              </a:rPr>
              <a:t>300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04800" y="5105400"/>
            <a:ext cx="8839200" cy="20159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500" i="1" u="sng" dirty="0">
                <a:solidFill>
                  <a:srgbClr val="FF0000"/>
                </a:solidFill>
              </a:rPr>
              <a:t>Steel</a:t>
            </a:r>
            <a:r>
              <a:rPr lang="en-US" sz="2000" i="1" u="sng" dirty="0">
                <a:solidFill>
                  <a:srgbClr val="FF0000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2200" i="1" u="sng" dirty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000" dirty="0"/>
              <a:t>The steel used in all reinforcements is ASTM A955 Grade 60, and this type has a tensile strength of 620 </a:t>
            </a:r>
            <a:r>
              <a:rPr lang="en-US" sz="2000" dirty="0" err="1"/>
              <a:t>MPa</a:t>
            </a:r>
            <a:r>
              <a:rPr lang="en-US" sz="2000" dirty="0"/>
              <a:t>, yield strength of 420 </a:t>
            </a:r>
            <a:r>
              <a:rPr lang="en-US" sz="2000" dirty="0" err="1"/>
              <a:t>MPa</a:t>
            </a:r>
            <a:r>
              <a:rPr lang="en-US" sz="2000" dirty="0"/>
              <a:t>, and modulus of elasticity of 200 </a:t>
            </a:r>
            <a:r>
              <a:rPr lang="en-US" sz="2000" dirty="0" err="1"/>
              <a:t>GPa</a:t>
            </a:r>
            <a:r>
              <a:rPr lang="en-US" sz="2000" dirty="0"/>
              <a:t>.</a:t>
            </a:r>
          </a:p>
          <a:p>
            <a:endParaRPr lang="ar-SA" dirty="0"/>
          </a:p>
        </p:txBody>
      </p:sp>
      <p:pic>
        <p:nvPicPr>
          <p:cNvPr id="6" name="صورة 5" descr="concre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590800"/>
            <a:ext cx="6629399" cy="2514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r>
              <a:rPr lang="en-US" sz="2800" dirty="0" smtClean="0"/>
              <a:t>Column Group 4</a:t>
            </a:r>
            <a:endParaRPr lang="en-US" sz="2800" dirty="0"/>
          </a:p>
        </p:txBody>
      </p:sp>
      <p:pic>
        <p:nvPicPr>
          <p:cNvPr id="4" name="صورة 1" descr="g4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627" y="2929564"/>
            <a:ext cx="6420746" cy="24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889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304800"/>
            <a:ext cx="5257800" cy="1066800"/>
          </a:xfrm>
        </p:spPr>
      </p:pic>
      <p:pic>
        <p:nvPicPr>
          <p:cNvPr id="6" name="صورة 5" descr="group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447800"/>
            <a:ext cx="5791200" cy="4934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hj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60960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f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23707"/>
            <a:ext cx="6172200" cy="4443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se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990600"/>
            <a:ext cx="62484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474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S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74676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a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685800"/>
            <a:ext cx="70866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jksa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04800"/>
            <a:ext cx="5029200" cy="1219200"/>
          </a:xfrm>
          <a:prstGeom prst="rect">
            <a:avLst/>
          </a:prstGeom>
        </p:spPr>
      </p:pic>
      <p:pic>
        <p:nvPicPr>
          <p:cNvPr id="3" name="صورة 2" descr="shear x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90600" y="1500505"/>
            <a:ext cx="6934200" cy="5357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sdf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00200"/>
            <a:ext cx="6019800" cy="2005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an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4841875"/>
            <a:ext cx="23034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2" descr="thank 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263" y="1158875"/>
            <a:ext cx="56165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77938"/>
            <a:ext cx="12874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765175"/>
            <a:ext cx="8229600" cy="5805488"/>
          </a:xfrm>
        </p:spPr>
        <p:txBody>
          <a:bodyPr>
            <a:normAutofit fontScale="85000" lnSpcReduction="20000"/>
          </a:bodyPr>
          <a:lstStyle/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Loads</a:t>
            </a:r>
            <a:endParaRPr lang="en-GB" sz="3600" b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3100" b="1" dirty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Gravity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loads: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Live load: </a:t>
            </a:r>
            <a:r>
              <a:rPr lang="en-US" sz="2600" dirty="0">
                <a:cs typeface="Times New Roman" pitchFamily="18" charset="0"/>
              </a:rPr>
              <a:t>according </a:t>
            </a:r>
            <a:r>
              <a:rPr lang="en-US" sz="2600">
                <a:cs typeface="Times New Roman" pitchFamily="18" charset="0"/>
              </a:rPr>
              <a:t>to </a:t>
            </a:r>
            <a:r>
              <a:rPr lang="en-US" sz="2600" smtClean="0">
                <a:latin typeface="+mj-lt"/>
                <a:cs typeface="Times New Roman" pitchFamily="18" charset="0"/>
              </a:rPr>
              <a:t>ACI-318</a:t>
            </a:r>
            <a:r>
              <a:rPr lang="en-US" sz="2600" smtClean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,</a:t>
            </a:r>
            <a:r>
              <a:rPr lang="en-US" sz="2600" dirty="0"/>
              <a:t> the following uniform live loads are used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915670" lvl="2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600" dirty="0"/>
              <a:t>Live load of </a:t>
            </a:r>
            <a:r>
              <a:rPr lang="en-US" sz="2600" b="1" dirty="0" smtClean="0">
                <a:solidFill>
                  <a:srgbClr val="E210C9"/>
                </a:solidFill>
                <a:latin typeface="+mj-lt"/>
              </a:rPr>
              <a:t>4.79 KN/m</a:t>
            </a:r>
            <a:r>
              <a:rPr lang="en-US" sz="2600" b="1" baseline="30000" dirty="0" smtClean="0">
                <a:solidFill>
                  <a:srgbClr val="E210C9"/>
                </a:solidFill>
                <a:latin typeface="+mj-lt"/>
              </a:rPr>
              <a:t>2</a:t>
            </a:r>
            <a:r>
              <a:rPr lang="en-US" sz="2600" b="1" dirty="0" smtClean="0">
                <a:solidFill>
                  <a:srgbClr val="E210C9"/>
                </a:solidFill>
                <a:latin typeface="+mj-lt"/>
              </a:rPr>
              <a:t> </a:t>
            </a:r>
            <a:r>
              <a:rPr lang="en-US" sz="2600" dirty="0"/>
              <a:t>is </a:t>
            </a:r>
            <a:r>
              <a:rPr lang="en-US" sz="2600" dirty="0" smtClean="0"/>
              <a:t>used for ground and first floor</a:t>
            </a:r>
          </a:p>
          <a:p>
            <a:pPr marL="915670" lvl="2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600" dirty="0" smtClean="0"/>
              <a:t>Live load of </a:t>
            </a:r>
            <a:r>
              <a:rPr lang="en-US" sz="2600" b="1" dirty="0" smtClean="0">
                <a:solidFill>
                  <a:srgbClr val="E210C9"/>
                </a:solidFill>
              </a:rPr>
              <a:t>10 KN/m</a:t>
            </a:r>
            <a:r>
              <a:rPr lang="en-US" sz="2600" b="1" baseline="30000" dirty="0" smtClean="0">
                <a:solidFill>
                  <a:srgbClr val="E210C9"/>
                </a:solidFill>
              </a:rPr>
              <a:t>2</a:t>
            </a:r>
            <a:r>
              <a:rPr lang="en-US" sz="2600" b="1" dirty="0" smtClean="0">
                <a:solidFill>
                  <a:srgbClr val="E210C9"/>
                </a:solidFill>
              </a:rPr>
              <a:t>  </a:t>
            </a:r>
            <a:r>
              <a:rPr lang="en-US" sz="2600" dirty="0" smtClean="0"/>
              <a:t>is used for the roof </a:t>
            </a:r>
            <a:endParaRPr lang="en-US" sz="26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  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Dead load: 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	The super imposed dead load on slabs = </a:t>
            </a:r>
            <a:r>
              <a:rPr lang="en-US" sz="2600" b="1" dirty="0" smtClean="0">
                <a:solidFill>
                  <a:srgbClr val="E210C9"/>
                </a:solidFill>
                <a:latin typeface="+mj-lt"/>
                <a:cs typeface="Times New Roman" pitchFamily="18" charset="0"/>
              </a:rPr>
              <a:t>5 </a:t>
            </a:r>
            <a:r>
              <a:rPr lang="en-US" sz="2600" b="1" dirty="0" err="1">
                <a:solidFill>
                  <a:srgbClr val="E210C9"/>
                </a:solidFill>
                <a:latin typeface="+mj-lt"/>
                <a:cs typeface="Times New Roman" pitchFamily="18" charset="0"/>
              </a:rPr>
              <a:t>kN</a:t>
            </a:r>
            <a:r>
              <a:rPr lang="en-US" sz="2600" b="1" dirty="0">
                <a:solidFill>
                  <a:srgbClr val="E210C9"/>
                </a:solidFill>
                <a:latin typeface="+mj-lt"/>
                <a:cs typeface="Times New Roman" pitchFamily="18" charset="0"/>
              </a:rPr>
              <a:t>/m</a:t>
            </a:r>
            <a:r>
              <a:rPr lang="en-US" sz="2600" b="1" baseline="30000" dirty="0">
                <a:solidFill>
                  <a:srgbClr val="E210C9"/>
                </a:solidFill>
                <a:latin typeface="+mj-lt"/>
                <a:cs typeface="Times New Roman" pitchFamily="18" charset="0"/>
              </a:rPr>
              <a:t>2</a:t>
            </a:r>
            <a:r>
              <a:rPr lang="en-US" sz="2600" i="1" dirty="0">
                <a:solidFill>
                  <a:srgbClr val="E210C9"/>
                </a:solidFill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i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366713" lvl="1" indent="-366713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</p:txBody>
      </p:sp>
      <p:pic>
        <p:nvPicPr>
          <p:cNvPr id="4" name="صورة 3" descr="live lo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105104"/>
            <a:ext cx="6248400" cy="1619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4775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</a:t>
            </a:r>
            <a:endParaRPr lang="ar-SA" altLang="en-US" sz="3000" u="sng" dirty="0" smtClean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625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Architectural Drawings</a:t>
            </a:r>
          </a:p>
        </p:txBody>
      </p:sp>
      <p:pic>
        <p:nvPicPr>
          <p:cNvPr id="3" name="صورة 2" descr="art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676400"/>
            <a:ext cx="64770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en-US" sz="3000" b="1" smtClean="0"/>
              <a:t>Preliminary Slabs Thickness and Loads</a:t>
            </a:r>
            <a:endParaRPr lang="en-US" altLang="en-US" sz="3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dirty="0" smtClean="0">
                <a:latin typeface="+mj-lt"/>
              </a:rPr>
              <a:t>According to ACI 318-11, Table 9.5(a), the thickness of one way slabs and beams can be obtained based on the deflection limit: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667000"/>
            <a:ext cx="68199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419600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صورة 9" descr="التقاط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5334000"/>
            <a:ext cx="3810000" cy="81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4214487</TotalTime>
  <Words>318</Words>
  <Application>Microsoft Office PowerPoint</Application>
  <PresentationFormat>عرض على الشاشة (3:4)‏</PresentationFormat>
  <Paragraphs>118</Paragraphs>
  <Slides>59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59</vt:i4>
      </vt:variant>
    </vt:vector>
  </HeadingPairs>
  <TitlesOfParts>
    <vt:vector size="60" baseType="lpstr">
      <vt:lpstr>Flow</vt:lpstr>
      <vt:lpstr>An-Najah National University Faculty of Engineering and Information Technology Civil Engineering Department Graduation Project 2 Structural Design of Iktaba Comprehensive activity center  </vt:lpstr>
      <vt:lpstr>`</vt:lpstr>
      <vt:lpstr>Project Description</vt:lpstr>
      <vt:lpstr>Analysis and Design Principles</vt:lpstr>
      <vt:lpstr>الشريحة 5</vt:lpstr>
      <vt:lpstr>الشريحة 6</vt:lpstr>
      <vt:lpstr>Load combinations</vt:lpstr>
      <vt:lpstr>Architectural Drawings</vt:lpstr>
      <vt:lpstr>Preliminary Slabs Thickness and Loads</vt:lpstr>
      <vt:lpstr>الشريحة 10</vt:lpstr>
      <vt:lpstr>الشريحة 11</vt:lpstr>
      <vt:lpstr>الشريحة 12</vt:lpstr>
      <vt:lpstr>الشريحة 13</vt:lpstr>
      <vt:lpstr>Design for beam B17 B18 B19  :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 Structural Modeling of the Building</vt:lpstr>
      <vt:lpstr>Loads Patterns</vt:lpstr>
      <vt:lpstr>Definition of load combinations :</vt:lpstr>
      <vt:lpstr>Definition of load combinations :</vt:lpstr>
      <vt:lpstr>Definition of load combinations :</vt:lpstr>
      <vt:lpstr>Definition of load combinations :</vt:lpstr>
      <vt:lpstr>Definition of load combinations :</vt:lpstr>
      <vt:lpstr>Definition of load combinations :</vt:lpstr>
      <vt:lpstr>Definition of Response Spectrum :</vt:lpstr>
      <vt:lpstr>Definition of load cases :</vt:lpstr>
      <vt:lpstr>Definition of load cases :</vt:lpstr>
      <vt:lpstr>Definition of mass source: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Column Group 1</vt:lpstr>
      <vt:lpstr>الشريحة 46</vt:lpstr>
      <vt:lpstr>الشريحة 47</vt:lpstr>
      <vt:lpstr>Column Group 2</vt:lpstr>
      <vt:lpstr>Column Group 3</vt:lpstr>
      <vt:lpstr>Column Group 4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abo alrob</dc:creator>
  <cp:lastModifiedBy>MooN</cp:lastModifiedBy>
  <cp:revision>209</cp:revision>
  <dcterms:created xsi:type="dcterms:W3CDTF">2015-12-18T09:15:46Z</dcterms:created>
  <dcterms:modified xsi:type="dcterms:W3CDTF">2017-12-19T12:50:51Z</dcterms:modified>
</cp:coreProperties>
</file>