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00"/>
  </p:notesMasterIdLst>
  <p:handoutMasterIdLst>
    <p:handoutMasterId r:id="rId101"/>
  </p:handoutMasterIdLst>
  <p:sldIdLst>
    <p:sldId id="256" r:id="rId5"/>
    <p:sldId id="286" r:id="rId6"/>
    <p:sldId id="290" r:id="rId7"/>
    <p:sldId id="289" r:id="rId8"/>
    <p:sldId id="394" r:id="rId9"/>
    <p:sldId id="265" r:id="rId10"/>
    <p:sldId id="291" r:id="rId11"/>
    <p:sldId id="406" r:id="rId12"/>
    <p:sldId id="292" r:id="rId13"/>
    <p:sldId id="293" r:id="rId14"/>
    <p:sldId id="294" r:id="rId15"/>
    <p:sldId id="402" r:id="rId16"/>
    <p:sldId id="403" r:id="rId17"/>
    <p:sldId id="295" r:id="rId18"/>
    <p:sldId id="404" r:id="rId19"/>
    <p:sldId id="305" r:id="rId20"/>
    <p:sldId id="420" r:id="rId21"/>
    <p:sldId id="421" r:id="rId22"/>
    <p:sldId id="309" r:id="rId23"/>
    <p:sldId id="407" r:id="rId24"/>
    <p:sldId id="411" r:id="rId25"/>
    <p:sldId id="257" r:id="rId26"/>
    <p:sldId id="261" r:id="rId27"/>
    <p:sldId id="262" r:id="rId28"/>
    <p:sldId id="258" r:id="rId29"/>
    <p:sldId id="259" r:id="rId30"/>
    <p:sldId id="260" r:id="rId31"/>
    <p:sldId id="263" r:id="rId32"/>
    <p:sldId id="264" r:id="rId33"/>
    <p:sldId id="432" r:id="rId34"/>
    <p:sldId id="413" r:id="rId35"/>
    <p:sldId id="266" r:id="rId36"/>
    <p:sldId id="267" r:id="rId37"/>
    <p:sldId id="268" r:id="rId38"/>
    <p:sldId id="270" r:id="rId39"/>
    <p:sldId id="272" r:id="rId40"/>
    <p:sldId id="273" r:id="rId41"/>
    <p:sldId id="274" r:id="rId42"/>
    <p:sldId id="414" r:id="rId43"/>
    <p:sldId id="276" r:id="rId44"/>
    <p:sldId id="415" r:id="rId45"/>
    <p:sldId id="278" r:id="rId46"/>
    <p:sldId id="280" r:id="rId47"/>
    <p:sldId id="282" r:id="rId48"/>
    <p:sldId id="283" r:id="rId49"/>
    <p:sldId id="284" r:id="rId50"/>
    <p:sldId id="285" r:id="rId51"/>
    <p:sldId id="287" r:id="rId52"/>
    <p:sldId id="288" r:id="rId53"/>
    <p:sldId id="416" r:id="rId54"/>
    <p:sldId id="417" r:id="rId55"/>
    <p:sldId id="418" r:id="rId56"/>
    <p:sldId id="423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425" r:id="rId65"/>
    <p:sldId id="332" r:id="rId66"/>
    <p:sldId id="338" r:id="rId67"/>
    <p:sldId id="339" r:id="rId68"/>
    <p:sldId id="340" r:id="rId69"/>
    <p:sldId id="341" r:id="rId70"/>
    <p:sldId id="342" r:id="rId71"/>
    <p:sldId id="343" r:id="rId72"/>
    <p:sldId id="427" r:id="rId73"/>
    <p:sldId id="428" r:id="rId74"/>
    <p:sldId id="429" r:id="rId75"/>
    <p:sldId id="430" r:id="rId76"/>
    <p:sldId id="426" r:id="rId77"/>
    <p:sldId id="346" r:id="rId78"/>
    <p:sldId id="352" r:id="rId79"/>
    <p:sldId id="347" r:id="rId80"/>
    <p:sldId id="354" r:id="rId81"/>
    <p:sldId id="355" r:id="rId82"/>
    <p:sldId id="356" r:id="rId83"/>
    <p:sldId id="348" r:id="rId84"/>
    <p:sldId id="349" r:id="rId85"/>
    <p:sldId id="408" r:id="rId86"/>
    <p:sldId id="350" r:id="rId87"/>
    <p:sldId id="367" r:id="rId88"/>
    <p:sldId id="361" r:id="rId89"/>
    <p:sldId id="362" r:id="rId90"/>
    <p:sldId id="363" r:id="rId91"/>
    <p:sldId id="368" r:id="rId92"/>
    <p:sldId id="364" r:id="rId93"/>
    <p:sldId id="369" r:id="rId94"/>
    <p:sldId id="365" r:id="rId95"/>
    <p:sldId id="431" r:id="rId96"/>
    <p:sldId id="308" r:id="rId97"/>
    <p:sldId id="277" r:id="rId98"/>
    <p:sldId id="275" r:id="rId9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الكاتب" initials="ا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94" autoAdjust="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41"/>
    </p:cViewPr>
  </p:sorterViewPr>
  <p:notesViewPr>
    <p:cSldViewPr snapToGrid="0">
      <p:cViewPr>
        <p:scale>
          <a:sx n="50" d="100"/>
          <a:sy n="50" d="100"/>
        </p:scale>
        <p:origin x="3480" y="5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commentAuthors" Target="commentAuthor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notesMaster" Target="notesMasters/notesMaster1.xml"/><Relationship Id="rId105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anbooz\Desktop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18-4A93-9235-CC058A28F5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B18-4A93-9235-CC058A28F5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B18-4A93-9235-CC058A28F5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B18-4A93-9235-CC058A28F58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B18-4A93-9235-CC058A28F58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B18-4A93-9235-CC058A28F5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Sheet1!$B$7:$B$12</c:f>
              <c:strCache>
                <c:ptCount val="6"/>
                <c:pt idx="0">
                  <c:v>Earth work</c:v>
                </c:pt>
                <c:pt idx="1">
                  <c:v>Foundation</c:v>
                </c:pt>
                <c:pt idx="2">
                  <c:v>Construction</c:v>
                </c:pt>
                <c:pt idx="3">
                  <c:v>Finishing</c:v>
                </c:pt>
                <c:pt idx="4">
                  <c:v>Electrical</c:v>
                </c:pt>
                <c:pt idx="5">
                  <c:v>Mechanical </c:v>
                </c:pt>
              </c:strCache>
            </c:strRef>
          </c:cat>
          <c:val>
            <c:numRef>
              <c:f>Sheet1!$C$7:$C$12</c:f>
              <c:numCache>
                <c:formatCode>_(* #,##0_);_(* \(#,##0\);_(* "-"??_);_(@_)</c:formatCode>
                <c:ptCount val="6"/>
                <c:pt idx="0">
                  <c:v>1646590</c:v>
                </c:pt>
                <c:pt idx="1">
                  <c:v>5722500</c:v>
                </c:pt>
                <c:pt idx="2">
                  <c:v>4616525</c:v>
                </c:pt>
                <c:pt idx="3">
                  <c:v>8998130</c:v>
                </c:pt>
                <c:pt idx="4">
                  <c:v>342380</c:v>
                </c:pt>
                <c:pt idx="5">
                  <c:v>2460584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B18-4A93-9235-CC058A28F58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013414750951206"/>
          <c:y val="0.93400450883092978"/>
          <c:w val="0.77973170498097588"/>
          <c:h val="6.59954911690702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04T20:36:26.95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1/6/2021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F815A-5A10-42A8-9FEC-3938D2D9BA48}" type="datetimeFigureOut">
              <a:rPr lang="en-US" noProof="0" smtClean="0"/>
              <a:t>1/6/2021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9DAF-093F-4482-AA38-346E9A2DEE9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1393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39417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670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16962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A6178-C4EB-471D-BF80-B74E48F874F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01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A6178-C4EB-471D-BF80-B74E48F874F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28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A6178-C4EB-471D-BF80-B74E48F874F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5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068BC-936F-446F-9DC0-26D3A15A7FE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07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941AB-BACF-4BE2-BD90-64FEFBA107C9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0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87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4391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94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0276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95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736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Half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BAF7-A9F4-4666-A96D-E0820914D8A4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10B130-61BF-42BB-A9D3-54F0E9975E1E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D4637A-B150-47D5-91AA-5443ECDF24E5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45A228-3ACD-436B-BAEA-C19CFB995DFF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808980A-AE2C-4B9A-923B-70728FF4B383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90E16CE-7F71-45E1-88F3-0F2422E4E14F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024FFFC-3734-4C7F-8BB4-1D72D8764C19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5E243F7-C034-42A6-94F7-39C26EF11897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F7416F4-3283-4DFF-BF8E-0F1B10C57C7B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43006F-FE7C-4D9C-9803-C7A1705E2E29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0B601BE-5173-46B7-B727-24C354628A9A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840A278-AE7C-4997-AAEA-F758452843B7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AE5DE6-4BFB-4DB3-8207-ABE7B804220D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BC0376-95EB-4B85-AD13-AB07742066DC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5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5" name="Straight Connector 24" descr="First divider line on slide">
            <a:extLst>
              <a:ext uri="{FF2B5EF4-FFF2-40B4-BE49-F238E27FC236}">
                <a16:creationId xmlns:a16="http://schemas.microsoft.com/office/drawing/2014/main" id="{402BCAE3-72EC-4098-A211-3555BFDE9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 descr="Second divider line on slide">
            <a:extLst>
              <a:ext uri="{FF2B5EF4-FFF2-40B4-BE49-F238E27FC236}">
                <a16:creationId xmlns:a16="http://schemas.microsoft.com/office/drawing/2014/main" id="{94A08494-9C0E-4AAF-BE9A-166FE994D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 descr="Third divider line on slide">
            <a:extLst>
              <a:ext uri="{FF2B5EF4-FFF2-40B4-BE49-F238E27FC236}">
                <a16:creationId xmlns:a16="http://schemas.microsoft.com/office/drawing/2014/main" id="{698FE6A1-AEF7-4FD7-A689-908A6B9CC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8035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 descr="Fourth divider line on slide">
            <a:extLst>
              <a:ext uri="{FF2B5EF4-FFF2-40B4-BE49-F238E27FC236}">
                <a16:creationId xmlns:a16="http://schemas.microsoft.com/office/drawing/2014/main" id="{636DD6E3-6313-40D8-B03E-60E2E5A6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42529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0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Emphasized text can go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906843" y="3429050"/>
            <a:ext cx="4522314" cy="2762949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6774740" y="3429000"/>
            <a:ext cx="4522407" cy="27622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463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750" y="2278063"/>
            <a:ext cx="4522787" cy="885825"/>
          </a:xfrm>
        </p:spPr>
        <p:txBody>
          <a:bodyPr anchor="ctr"/>
          <a:lstStyle>
            <a:lvl1pPr marL="0" indent="0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cxnSp>
        <p:nvCxnSpPr>
          <p:cNvPr id="10" name="Straight Connector 9" descr="Middle divider line">
            <a:extLst>
              <a:ext uri="{FF2B5EF4-FFF2-40B4-BE49-F238E27FC236}">
                <a16:creationId xmlns:a16="http://schemas.microsoft.com/office/drawing/2014/main" id="{2B940646-DE40-4E0F-AE42-6530784C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91763"/>
            <a:ext cx="0" cy="458812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/>
            <a:r>
              <a:rPr lang="en-US" noProof="0"/>
              <a:t>Click to edit Master text styles</a:t>
            </a:r>
          </a:p>
        </p:txBody>
      </p:sp>
      <p:cxnSp>
        <p:nvCxnSpPr>
          <p:cNvPr id="28" name="Straight Connector 27" descr="Center divider line">
            <a:extLst>
              <a:ext uri="{FF2B5EF4-FFF2-40B4-BE49-F238E27FC236}">
                <a16:creationId xmlns:a16="http://schemas.microsoft.com/office/drawing/2014/main" id="{AEACA101-2521-41AA-8F51-FF0BF783E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2438720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7" y="3995705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7" y="3424428"/>
            <a:ext cx="1964171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30" y="3424428"/>
            <a:ext cx="1964170" cy="504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5" y="4311393"/>
            <a:ext cx="1964172" cy="11303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7" y="4311393"/>
            <a:ext cx="1963737" cy="113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Short Bio</a:t>
            </a:r>
          </a:p>
        </p:txBody>
      </p:sp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729806" y="5480315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 anchorCtr="0"/>
          <a:lstStyle>
            <a:lvl1pPr algn="r"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Contact Number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Website Address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716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025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2331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2" y="6119080"/>
            <a:ext cx="16078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4763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22671" y="6119080"/>
            <a:ext cx="25815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487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1200" noProof="0" dirty="0">
                <a:solidFill>
                  <a:schemeClr val="tx2"/>
                </a:solidFill>
                <a:latin typeface="+mj-lt"/>
              </a:rPr>
              <a:t>Al Baidar Cultural Center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85" r:id="rId8"/>
    <p:sldLayoutId id="2147483668" r:id="rId9"/>
    <p:sldLayoutId id="2147483670" r:id="rId10"/>
    <p:sldLayoutId id="2147483653" r:id="rId11"/>
    <p:sldLayoutId id="2147483673" r:id="rId12"/>
    <p:sldLayoutId id="2147483674" r:id="rId13"/>
    <p:sldLayoutId id="2147483676" r:id="rId14"/>
    <p:sldLayoutId id="2147483677" r:id="rId15"/>
    <p:sldLayoutId id="2147483654" r:id="rId16"/>
    <p:sldLayoutId id="2147483660" r:id="rId17"/>
    <p:sldLayoutId id="2147483661" r:id="rId18"/>
    <p:sldLayoutId id="2147483678" r:id="rId19"/>
    <p:sldLayoutId id="2147483686" r:id="rId20"/>
    <p:sldLayoutId id="2147483687" r:id="rId21"/>
    <p:sldLayoutId id="2147483689" r:id="rId22"/>
    <p:sldLayoutId id="2147483690" r:id="rId23"/>
    <p:sldLayoutId id="2147483688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g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g"/><Relationship Id="rId5" Type="http://schemas.openxmlformats.org/officeDocument/2006/relationships/image" Target="../media/image98.jpg"/><Relationship Id="rId4" Type="http://schemas.openxmlformats.org/officeDocument/2006/relationships/image" Target="../media/image9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5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0.png"/><Relationship Id="rId5" Type="http://schemas.openxmlformats.org/officeDocument/2006/relationships/image" Target="../media/image149.jpeg"/><Relationship Id="rId4" Type="http://schemas.openxmlformats.org/officeDocument/2006/relationships/image" Target="../media/image148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5.jpeg"/><Relationship Id="rId4" Type="http://schemas.openxmlformats.org/officeDocument/2006/relationships/image" Target="../media/image15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2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982" y="5811652"/>
            <a:ext cx="1007943" cy="828076"/>
          </a:xfrm>
          <a:prstGeom prst="rect">
            <a:avLst/>
          </a:prstGeom>
        </p:spPr>
      </p:pic>
      <p:pic>
        <p:nvPicPr>
          <p:cNvPr id="17" name="عنصر نائب للصورة 16">
            <a:extLst>
              <a:ext uri="{FF2B5EF4-FFF2-40B4-BE49-F238E27FC236}">
                <a16:creationId xmlns:a16="http://schemas.microsoft.com/office/drawing/2014/main" id="{40ECE843-1787-438A-A325-7769DA2AB4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t="702" b="702"/>
          <a:stretch>
            <a:fillRect/>
          </a:stretch>
        </p:blipFill>
        <p:spPr>
          <a:xfrm>
            <a:off x="92075" y="99219"/>
            <a:ext cx="12007850" cy="6659562"/>
          </a:xfrm>
        </p:spPr>
      </p:pic>
      <p:sp>
        <p:nvSpPr>
          <p:cNvPr id="19" name="عنوان فرعي 18">
            <a:extLst>
              <a:ext uri="{FF2B5EF4-FFF2-40B4-BE49-F238E27FC236}">
                <a16:creationId xmlns:a16="http://schemas.microsoft.com/office/drawing/2014/main" id="{B7CEC374-5225-4B95-B1B7-3A2007D0D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5315" y="5289690"/>
            <a:ext cx="6840000" cy="936000"/>
          </a:xfrm>
          <a:solidFill>
            <a:schemeClr val="bg1">
              <a:lumMod val="85000"/>
              <a:alpha val="90000"/>
            </a:schemeClr>
          </a:solidFill>
        </p:spPr>
        <p:txBody>
          <a:bodyPr/>
          <a:lstStyle/>
          <a:p>
            <a:r>
              <a:rPr lang="en-US" sz="2400" b="1" spc="-150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An-Najah National university                                            </a:t>
            </a:r>
            <a:br>
              <a:rPr lang="en-US" sz="2400" b="1" spc="-150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sz="2400" b="1" spc="-150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Building Engineering Department</a:t>
            </a:r>
          </a:p>
        </p:txBody>
      </p:sp>
      <p:sp>
        <p:nvSpPr>
          <p:cNvPr id="22" name="عنوان 21">
            <a:extLst>
              <a:ext uri="{FF2B5EF4-FFF2-40B4-BE49-F238E27FC236}">
                <a16:creationId xmlns:a16="http://schemas.microsoft.com/office/drawing/2014/main" id="{F1A3C371-439D-4ED6-A7B0-132B8AECD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1355" y="218272"/>
            <a:ext cx="6840000" cy="1330610"/>
          </a:xfrm>
          <a:solidFill>
            <a:schemeClr val="bg1">
              <a:lumMod val="85000"/>
              <a:alpha val="80000"/>
            </a:schemeClr>
          </a:solidFill>
        </p:spPr>
        <p:txBody>
          <a:bodyPr/>
          <a:lstStyle/>
          <a:p>
            <a:pPr algn="ctr"/>
            <a:r>
              <a:rPr lang="en-US" dirty="0">
                <a:solidFill>
                  <a:srgbClr val="333333"/>
                </a:solidFill>
              </a:rPr>
              <a:t>Al Baidar Cultural Center</a:t>
            </a: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E8B8544B-AB87-4918-A5B1-44319740E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707" y="5333024"/>
            <a:ext cx="852901" cy="849332"/>
          </a:xfrm>
          <a:prstGeom prst="rect">
            <a:avLst/>
          </a:prstGeom>
        </p:spPr>
      </p:pic>
      <p:sp>
        <p:nvSpPr>
          <p:cNvPr id="26" name="Title 5">
            <a:extLst>
              <a:ext uri="{FF2B5EF4-FFF2-40B4-BE49-F238E27FC236}">
                <a16:creationId xmlns:a16="http://schemas.microsoft.com/office/drawing/2014/main" id="{D0178440-AC5E-4D91-A38E-70DFA3280654}"/>
              </a:ext>
            </a:extLst>
          </p:cNvPr>
          <p:cNvSpPr txBox="1">
            <a:spLocks/>
          </p:cNvSpPr>
          <p:nvPr/>
        </p:nvSpPr>
        <p:spPr>
          <a:xfrm>
            <a:off x="8716920" y="3429000"/>
            <a:ext cx="3220416" cy="2960094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vert="horz" lIns="432000" tIns="0" rIns="432000" bIns="144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0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by :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Ala’ Ismail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Issa Obaid</a:t>
            </a:r>
            <a:b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Tanbouz</a:t>
            </a:r>
          </a:p>
          <a:p>
            <a:pPr algn="ctr">
              <a:lnSpc>
                <a:spcPct val="150000"/>
              </a:lnSpc>
            </a:pPr>
            <a:r>
              <a:rPr lang="en-US" sz="20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Supervisor  :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Eng. Hasan Mathar</a:t>
            </a:r>
            <a:endParaRPr lang="en-US" sz="4000" b="1" dirty="0">
              <a:ln w="0"/>
              <a:solidFill>
                <a:srgbClr val="3333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523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Outlines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`</a:t>
            </a:r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71D8C-ECC5-4EDD-AC10-DDF4CA7E9D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4348" y="3661264"/>
            <a:ext cx="1800000" cy="504000"/>
          </a:xfrm>
        </p:spPr>
        <p:txBody>
          <a:bodyPr/>
          <a:lstStyle/>
          <a:p>
            <a:r>
              <a:rPr lang="en-US" dirty="0"/>
              <a:t>Architectural design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6593" y="3738286"/>
            <a:ext cx="1326984" cy="504000"/>
          </a:xfrm>
        </p:spPr>
        <p:txBody>
          <a:bodyPr/>
          <a:lstStyle/>
          <a:p>
            <a:r>
              <a:rPr lang="en-US" dirty="0"/>
              <a:t>Structural Design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50085" y="3670005"/>
            <a:ext cx="1800000" cy="504000"/>
          </a:xfrm>
        </p:spPr>
        <p:txBody>
          <a:bodyPr/>
          <a:lstStyle/>
          <a:p>
            <a:r>
              <a:rPr lang="en-US" dirty="0"/>
              <a:t>Environmental Design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CD29343-5246-427C-BFCC-F61B25177C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49718" y="3702043"/>
            <a:ext cx="1860609" cy="504000"/>
          </a:xfrm>
        </p:spPr>
        <p:txBody>
          <a:bodyPr/>
          <a:lstStyle/>
          <a:p>
            <a:r>
              <a:rPr lang="en-US" dirty="0"/>
              <a:t>Cost &amp; Quantity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248F5E2-762B-44E2-83B5-C078E3551B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16467" y="3702043"/>
            <a:ext cx="2230418" cy="713787"/>
          </a:xfrm>
        </p:spPr>
        <p:txBody>
          <a:bodyPr/>
          <a:lstStyle/>
          <a:p>
            <a:r>
              <a:rPr lang="en-US" dirty="0"/>
              <a:t>Electro mechanical Design </a:t>
            </a:r>
          </a:p>
        </p:txBody>
      </p:sp>
      <p:pic>
        <p:nvPicPr>
          <p:cNvPr id="28" name="عنصر نائب للصورة 27">
            <a:extLst>
              <a:ext uri="{FF2B5EF4-FFF2-40B4-BE49-F238E27FC236}">
                <a16:creationId xmlns:a16="http://schemas.microsoft.com/office/drawing/2014/main" id="{FE40E7A8-F80E-4C57-B0DB-AB3C08B2E88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/>
          <a:srcRect l="64" r="64"/>
          <a:stretch/>
        </p:blipFill>
        <p:spPr>
          <a:xfrm>
            <a:off x="714830" y="2199575"/>
            <a:ext cx="1229425" cy="1229425"/>
          </a:xfrm>
        </p:spPr>
      </p:pic>
      <p:pic>
        <p:nvPicPr>
          <p:cNvPr id="159" name="Picture Placeholder 158">
            <a:extLst>
              <a:ext uri="{FF2B5EF4-FFF2-40B4-BE49-F238E27FC236}">
                <a16:creationId xmlns:a16="http://schemas.microsoft.com/office/drawing/2014/main" id="{9F99EF5B-831D-4852-A739-269399B8FA7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6" r="23846"/>
          <a:stretch/>
        </p:blipFill>
        <p:spPr>
          <a:xfrm>
            <a:off x="4435373" y="2335211"/>
            <a:ext cx="1229425" cy="1229425"/>
          </a:xfrm>
        </p:spPr>
      </p:pic>
      <p:pic>
        <p:nvPicPr>
          <p:cNvPr id="24" name="عنصر نائب للصورة 23">
            <a:extLst>
              <a:ext uri="{FF2B5EF4-FFF2-40B4-BE49-F238E27FC236}">
                <a16:creationId xmlns:a16="http://schemas.microsoft.com/office/drawing/2014/main" id="{A8D0BFA6-4677-40CF-B8FC-41E87B25ECC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5"/>
          <a:srcRect l="64" r="64"/>
          <a:stretch/>
        </p:blipFill>
        <p:spPr>
          <a:xfrm>
            <a:off x="2635373" y="2210828"/>
            <a:ext cx="1229425" cy="1229425"/>
          </a:xfrm>
        </p:spPr>
      </p:pic>
      <p:pic>
        <p:nvPicPr>
          <p:cNvPr id="33" name="عنصر نائب للصورة 32">
            <a:extLst>
              <a:ext uri="{FF2B5EF4-FFF2-40B4-BE49-F238E27FC236}">
                <a16:creationId xmlns:a16="http://schemas.microsoft.com/office/drawing/2014/main" id="{BCCEA56D-BF7A-45F7-8E0A-B2AAEEF83033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/>
          <a:srcRect t="2330" b="2330"/>
          <a:stretch>
            <a:fillRect/>
          </a:stretch>
        </p:blipFill>
        <p:spPr>
          <a:xfrm>
            <a:off x="6516963" y="2320977"/>
            <a:ext cx="1229425" cy="1229425"/>
          </a:xfrm>
        </p:spPr>
      </p:pic>
      <p:pic>
        <p:nvPicPr>
          <p:cNvPr id="165" name="Picture Placeholder 164">
            <a:extLst>
              <a:ext uri="{FF2B5EF4-FFF2-40B4-BE49-F238E27FC236}">
                <a16:creationId xmlns:a16="http://schemas.microsoft.com/office/drawing/2014/main" id="{6D714D76-10CE-413E-BCF3-42860232AB9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/>
        </p:blipFill>
        <p:spPr>
          <a:xfrm>
            <a:off x="10677287" y="2292217"/>
            <a:ext cx="1229425" cy="1229425"/>
          </a:xfrm>
        </p:spPr>
      </p:pic>
      <p:pic>
        <p:nvPicPr>
          <p:cNvPr id="31" name="عنصر نائب للصورة 30">
            <a:extLst>
              <a:ext uri="{FF2B5EF4-FFF2-40B4-BE49-F238E27FC236}">
                <a16:creationId xmlns:a16="http://schemas.microsoft.com/office/drawing/2014/main" id="{9F2CB362-6F15-431F-9BBB-0B9CB3E2B5F6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8"/>
          <a:srcRect l="33" r="33"/>
          <a:stretch>
            <a:fillRect/>
          </a:stretch>
        </p:blipFill>
        <p:spPr>
          <a:xfrm>
            <a:off x="8598553" y="2320977"/>
            <a:ext cx="1230312" cy="1228725"/>
          </a:xfrm>
        </p:spPr>
      </p:pic>
      <p:sp>
        <p:nvSpPr>
          <p:cNvPr id="27" name="عنصر نائب للنص 26">
            <a:extLst>
              <a:ext uri="{FF2B5EF4-FFF2-40B4-BE49-F238E27FC236}">
                <a16:creationId xmlns:a16="http://schemas.microsoft.com/office/drawing/2014/main" id="{3F853CC9-648E-48D3-8705-A1D48A117AB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92000" y="3660439"/>
            <a:ext cx="1800000" cy="504825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3768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5" name="عنصر نائب للنص 34">
            <a:extLst>
              <a:ext uri="{FF2B5EF4-FFF2-40B4-BE49-F238E27FC236}">
                <a16:creationId xmlns:a16="http://schemas.microsoft.com/office/drawing/2014/main" id="{05590F8D-0EFF-4D80-9198-8ED3AB5452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8494" y="4691444"/>
            <a:ext cx="1800000" cy="504000"/>
          </a:xfrm>
        </p:spPr>
        <p:txBody>
          <a:bodyPr/>
          <a:lstStyle/>
          <a:p>
            <a:r>
              <a:rPr lang="en-US" dirty="0"/>
              <a:t>Location and Site Analysis </a:t>
            </a:r>
          </a:p>
          <a:p>
            <a:endParaRPr lang="en-US" dirty="0"/>
          </a:p>
        </p:txBody>
      </p:sp>
      <p:sp>
        <p:nvSpPr>
          <p:cNvPr id="36" name="عنصر نائب للنص 35">
            <a:extLst>
              <a:ext uri="{FF2B5EF4-FFF2-40B4-BE49-F238E27FC236}">
                <a16:creationId xmlns:a16="http://schemas.microsoft.com/office/drawing/2014/main" id="{6D2E1FD1-55F4-42A1-9BF3-F485CBF72E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46807" y="4691445"/>
            <a:ext cx="1800000" cy="504000"/>
          </a:xfrm>
        </p:spPr>
        <p:txBody>
          <a:bodyPr/>
          <a:lstStyle/>
          <a:p>
            <a:r>
              <a:rPr lang="en-US" dirty="0"/>
              <a:t>Architectural Plans</a:t>
            </a:r>
          </a:p>
          <a:p>
            <a:endParaRPr lang="en-US" dirty="0"/>
          </a:p>
        </p:txBody>
      </p:sp>
      <p:sp>
        <p:nvSpPr>
          <p:cNvPr id="37" name="عنصر نائب للنص 36">
            <a:extLst>
              <a:ext uri="{FF2B5EF4-FFF2-40B4-BE49-F238E27FC236}">
                <a16:creationId xmlns:a16="http://schemas.microsoft.com/office/drawing/2014/main" id="{E2B491CD-D685-4D11-9534-4194C46DA5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155120" y="4691445"/>
            <a:ext cx="1800000" cy="504000"/>
          </a:xfrm>
        </p:spPr>
        <p:txBody>
          <a:bodyPr/>
          <a:lstStyle/>
          <a:p>
            <a:r>
              <a:rPr lang="en-US" dirty="0"/>
              <a:t>Elevations and Sections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645A1B7-8B88-4D90-983D-BAA2E9AAFFD3}"/>
              </a:ext>
            </a:extLst>
          </p:cNvPr>
          <p:cNvSpPr txBox="1">
            <a:spLocks/>
          </p:cNvSpPr>
          <p:nvPr/>
        </p:nvSpPr>
        <p:spPr>
          <a:xfrm>
            <a:off x="414051" y="1835658"/>
            <a:ext cx="5307700" cy="6617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dirty="0"/>
              <a:t>Architectural Design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8" name="صورة 57">
            <a:extLst>
              <a:ext uri="{FF2B5EF4-FFF2-40B4-BE49-F238E27FC236}">
                <a16:creationId xmlns:a16="http://schemas.microsoft.com/office/drawing/2014/main" id="{CAEBDB35-1B9F-44D9-BCAB-DEDD42AED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765" y="1882313"/>
            <a:ext cx="5775604" cy="3248777"/>
          </a:xfrm>
          <a:prstGeom prst="rect">
            <a:avLst/>
          </a:prstGeom>
        </p:spPr>
      </p:pic>
      <p:pic>
        <p:nvPicPr>
          <p:cNvPr id="75" name="عنصر نائب للصورة 74">
            <a:extLst>
              <a:ext uri="{FF2B5EF4-FFF2-40B4-BE49-F238E27FC236}">
                <a16:creationId xmlns:a16="http://schemas.microsoft.com/office/drawing/2014/main" id="{16FEBDCB-9BBC-4AF6-9468-F11F9BC9AC5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l="12548" r="12548"/>
          <a:stretch>
            <a:fillRect/>
          </a:stretch>
        </p:blipFill>
        <p:spPr>
          <a:xfrm>
            <a:off x="2532095" y="2925814"/>
            <a:ext cx="1229425" cy="1229425"/>
          </a:xfrm>
        </p:spPr>
      </p:pic>
      <p:pic>
        <p:nvPicPr>
          <p:cNvPr id="77" name="عنصر نائب للصورة 76">
            <a:extLst>
              <a:ext uri="{FF2B5EF4-FFF2-40B4-BE49-F238E27FC236}">
                <a16:creationId xmlns:a16="http://schemas.microsoft.com/office/drawing/2014/main" id="{20403B84-AA97-4B2A-87C3-9322A859ABE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21911" r="21911"/>
          <a:stretch>
            <a:fillRect/>
          </a:stretch>
        </p:blipFill>
        <p:spPr>
          <a:xfrm>
            <a:off x="4440408" y="2925814"/>
            <a:ext cx="1229425" cy="1229425"/>
          </a:xfrm>
        </p:spPr>
      </p:pic>
      <p:pic>
        <p:nvPicPr>
          <p:cNvPr id="73" name="عنصر نائب للصورة 72">
            <a:extLst>
              <a:ext uri="{FF2B5EF4-FFF2-40B4-BE49-F238E27FC236}">
                <a16:creationId xmlns:a16="http://schemas.microsoft.com/office/drawing/2014/main" id="{32F51764-A7AB-411F-98A1-BA07D333683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 l="12548" r="12548"/>
          <a:stretch>
            <a:fillRect/>
          </a:stretch>
        </p:blipFill>
        <p:spPr>
          <a:xfrm>
            <a:off x="623782" y="2925814"/>
            <a:ext cx="1229425" cy="1229425"/>
          </a:xfrm>
        </p:spPr>
      </p:pic>
    </p:spTree>
    <p:extLst>
      <p:ext uri="{BB962C8B-B14F-4D97-AF65-F5344CB8AC3E}">
        <p14:creationId xmlns:p14="http://schemas.microsoft.com/office/powerpoint/2010/main" val="2057719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385482"/>
            <a:ext cx="11340000" cy="630917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Architectural Design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</a:t>
            </a:fld>
            <a:endParaRPr lang="en-US" noProof="0" dirty="0"/>
          </a:p>
        </p:txBody>
      </p:sp>
      <p:pic>
        <p:nvPicPr>
          <p:cNvPr id="11" name="عنصر نائب للمحتوى 10">
            <a:extLst>
              <a:ext uri="{FF2B5EF4-FFF2-40B4-BE49-F238E27FC236}">
                <a16:creationId xmlns:a16="http://schemas.microsoft.com/office/drawing/2014/main" id="{E8346010-4A80-47E1-B09F-F319BCB1E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053" y="1016399"/>
            <a:ext cx="5996128" cy="3372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9EAE5244-59E8-4198-85F3-BC0D5BAD2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809" y="2621902"/>
            <a:ext cx="5706188" cy="32097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772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4405732-0393-4179-BD3A-60ADA50ECF09}"/>
              </a:ext>
            </a:extLst>
          </p:cNvPr>
          <p:cNvSpPr txBox="1"/>
          <p:nvPr/>
        </p:nvSpPr>
        <p:spPr>
          <a:xfrm>
            <a:off x="167952" y="205274"/>
            <a:ext cx="11760418" cy="64474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2A5D8BF6-8BFA-4714-965C-9C045E87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2" y="171216"/>
            <a:ext cx="5426273" cy="3052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31BF3B51-18BD-4F1C-B607-9F9BCC2BE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248" y="3341390"/>
            <a:ext cx="5426271" cy="3052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BFEA69C-1513-4F66-A288-DD79AE1A2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51" y="3341390"/>
            <a:ext cx="5426270" cy="3052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65174261-C4B4-4414-9651-737389D72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247" y="171216"/>
            <a:ext cx="5426273" cy="3052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21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41DD5B3-8651-4B9B-A7E5-6560B2FD9D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 Baidar Cultural center is located in Nablus city of distance 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530 m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east from the center of the city. The area of the land </a:t>
                </a:r>
                <a:r>
                  <a:rPr lang="ar-P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700</a:t>
                </a:r>
                <a:r>
                  <a:rPr lang="ar-JO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JO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it located on 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430m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above of see level in Al-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Haddadin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Street.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41DD5B3-8651-4B9B-A7E5-6560B2FD9D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6">
            <a:extLst>
              <a:ext uri="{FF2B5EF4-FFF2-40B4-BE49-F238E27FC236}">
                <a16:creationId xmlns:a16="http://schemas.microsoft.com/office/drawing/2014/main" id="{68F35FE5-0290-47F2-B7E6-3CC40E48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and Site Plan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B8A96-4ECB-445D-90F1-4C7E558D2A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22F8D65-A5E7-4C67-865D-FA3CB8C95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44" y="2360451"/>
            <a:ext cx="5713564" cy="2483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498CD39-4207-486B-B8C0-727F00F0D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298" y="2360451"/>
            <a:ext cx="4614071" cy="3295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737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2" name="TextBox 1"/>
          <p:cNvSpPr txBox="1"/>
          <p:nvPr/>
        </p:nvSpPr>
        <p:spPr>
          <a:xfrm>
            <a:off x="8187338" y="1287991"/>
            <a:ext cx="1563153" cy="26089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Site Plan After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091154" y="1287992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Site Plan Before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عنصر نائب للمحتوى 13">
            <a:extLst>
              <a:ext uri="{FF2B5EF4-FFF2-40B4-BE49-F238E27FC236}">
                <a16:creationId xmlns:a16="http://schemas.microsoft.com/office/drawing/2014/main" id="{18755970-820C-41F7-9531-288E02C11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7023" y="2102904"/>
            <a:ext cx="5454636" cy="2921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C2397CC8-4501-4BC2-8123-F40CAD229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6" y="2102904"/>
            <a:ext cx="5834172" cy="2921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C009FB78-E59A-4046-B1E0-4C51A5E2CBE8}"/>
              </a:ext>
            </a:extLst>
          </p:cNvPr>
          <p:cNvSpPr/>
          <p:nvPr/>
        </p:nvSpPr>
        <p:spPr>
          <a:xfrm>
            <a:off x="393253" y="283396"/>
            <a:ext cx="2396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Site Plan with Analysis: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E72182CD-7276-4B96-8170-CE6EF5AA9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865" y="2603705"/>
            <a:ext cx="335987" cy="70829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88640D2-B8B0-45E7-9E78-75653A6B9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4062" y="2655438"/>
            <a:ext cx="335987" cy="708296"/>
          </a:xfrm>
          <a:prstGeom prst="rect">
            <a:avLst/>
          </a:prstGeom>
        </p:spPr>
      </p:pic>
      <p:cxnSp>
        <p:nvCxnSpPr>
          <p:cNvPr id="6" name="رابط كسهم مستقيم 5">
            <a:extLst>
              <a:ext uri="{FF2B5EF4-FFF2-40B4-BE49-F238E27FC236}">
                <a16:creationId xmlns:a16="http://schemas.microsoft.com/office/drawing/2014/main" id="{75E2739E-830D-4F7D-9A5D-6FECDF76D049}"/>
              </a:ext>
            </a:extLst>
          </p:cNvPr>
          <p:cNvCxnSpPr>
            <a:cxnSpLocks/>
          </p:cNvCxnSpPr>
          <p:nvPr/>
        </p:nvCxnSpPr>
        <p:spPr>
          <a:xfrm flipH="1" flipV="1">
            <a:off x="10398190" y="3855719"/>
            <a:ext cx="637540" cy="147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>
            <a:extLst>
              <a:ext uri="{FF2B5EF4-FFF2-40B4-BE49-F238E27FC236}">
                <a16:creationId xmlns:a16="http://schemas.microsoft.com/office/drawing/2014/main" id="{0A66A4C8-8125-415F-AA73-97AE8C5E8EC6}"/>
              </a:ext>
            </a:extLst>
          </p:cNvPr>
          <p:cNvCxnSpPr>
            <a:cxnSpLocks/>
          </p:cNvCxnSpPr>
          <p:nvPr/>
        </p:nvCxnSpPr>
        <p:spPr>
          <a:xfrm flipH="1" flipV="1">
            <a:off x="9786050" y="4003039"/>
            <a:ext cx="1059180" cy="325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>
            <a:extLst>
              <a:ext uri="{FF2B5EF4-FFF2-40B4-BE49-F238E27FC236}">
                <a16:creationId xmlns:a16="http://schemas.microsoft.com/office/drawing/2014/main" id="{E87EC082-2E81-4C03-8EBD-0674A6105599}"/>
              </a:ext>
            </a:extLst>
          </p:cNvPr>
          <p:cNvCxnSpPr/>
          <p:nvPr/>
        </p:nvCxnSpPr>
        <p:spPr>
          <a:xfrm flipV="1">
            <a:off x="7456870" y="3199605"/>
            <a:ext cx="510540" cy="22479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خطط انسيابي: رابط 17">
            <a:extLst>
              <a:ext uri="{FF2B5EF4-FFF2-40B4-BE49-F238E27FC236}">
                <a16:creationId xmlns:a16="http://schemas.microsoft.com/office/drawing/2014/main" id="{87BEDFFC-C2AE-4116-A93D-95A61637B53C}"/>
              </a:ext>
            </a:extLst>
          </p:cNvPr>
          <p:cNvSpPr/>
          <p:nvPr/>
        </p:nvSpPr>
        <p:spPr>
          <a:xfrm>
            <a:off x="9166322" y="2941109"/>
            <a:ext cx="816609" cy="223725"/>
          </a:xfrm>
          <a:prstGeom prst="flowChartConnector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مخطط انسيابي: رابط 18">
            <a:extLst>
              <a:ext uri="{FF2B5EF4-FFF2-40B4-BE49-F238E27FC236}">
                <a16:creationId xmlns:a16="http://schemas.microsoft.com/office/drawing/2014/main" id="{64C885D5-AF98-4D5A-9F5C-4809C55E5E63}"/>
              </a:ext>
            </a:extLst>
          </p:cNvPr>
          <p:cNvSpPr/>
          <p:nvPr/>
        </p:nvSpPr>
        <p:spPr>
          <a:xfrm>
            <a:off x="8874190" y="4270799"/>
            <a:ext cx="668456" cy="223725"/>
          </a:xfrm>
          <a:prstGeom prst="flowChartConnector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F7FD577-D7D1-4E80-ABB2-A92D37332F3D}"/>
              </a:ext>
            </a:extLst>
          </p:cNvPr>
          <p:cNvSpPr txBox="1"/>
          <p:nvPr/>
        </p:nvSpPr>
        <p:spPr>
          <a:xfrm>
            <a:off x="9466475" y="2773889"/>
            <a:ext cx="464821" cy="914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Exit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70990EB-8B96-48D1-93E1-F535EF7ED643}"/>
              </a:ext>
            </a:extLst>
          </p:cNvPr>
          <p:cNvSpPr txBox="1"/>
          <p:nvPr/>
        </p:nvSpPr>
        <p:spPr>
          <a:xfrm>
            <a:off x="8960448" y="4500869"/>
            <a:ext cx="564883" cy="4571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200" dirty="0" err="1">
                <a:solidFill>
                  <a:srgbClr val="FF0000"/>
                </a:solidFill>
                <a:latin typeface="+mn-lt"/>
              </a:rPr>
              <a:t>intrance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سهم: لليمين 24">
            <a:extLst>
              <a:ext uri="{FF2B5EF4-FFF2-40B4-BE49-F238E27FC236}">
                <a16:creationId xmlns:a16="http://schemas.microsoft.com/office/drawing/2014/main" id="{55BEE1A5-1EE0-4F27-8CD7-E03D8990ACEE}"/>
              </a:ext>
            </a:extLst>
          </p:cNvPr>
          <p:cNvSpPr/>
          <p:nvPr/>
        </p:nvSpPr>
        <p:spPr>
          <a:xfrm>
            <a:off x="7071353" y="2630188"/>
            <a:ext cx="4125976" cy="9144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1E77553-1AEF-4DD5-A01C-C957F04BE70C}"/>
              </a:ext>
            </a:extLst>
          </p:cNvPr>
          <p:cNvSpPr txBox="1"/>
          <p:nvPr/>
        </p:nvSpPr>
        <p:spPr>
          <a:xfrm>
            <a:off x="8612063" y="2466335"/>
            <a:ext cx="1536191" cy="1147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200" dirty="0">
                <a:latin typeface="+mn-lt"/>
              </a:rPr>
              <a:t>traffic movement</a:t>
            </a:r>
          </a:p>
        </p:txBody>
      </p:sp>
      <p:sp>
        <p:nvSpPr>
          <p:cNvPr id="27" name="مخطط انسيابي: رابط 26">
            <a:extLst>
              <a:ext uri="{FF2B5EF4-FFF2-40B4-BE49-F238E27FC236}">
                <a16:creationId xmlns:a16="http://schemas.microsoft.com/office/drawing/2014/main" id="{6C4CDD1B-1051-4CBA-9A92-AB8F72AD0862}"/>
              </a:ext>
            </a:extLst>
          </p:cNvPr>
          <p:cNvSpPr/>
          <p:nvPr/>
        </p:nvSpPr>
        <p:spPr>
          <a:xfrm rot="648279">
            <a:off x="9559100" y="4226752"/>
            <a:ext cx="831347" cy="172331"/>
          </a:xfrm>
          <a:prstGeom prst="flowChartConnector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مخطط انسيابي: رابط 27">
            <a:extLst>
              <a:ext uri="{FF2B5EF4-FFF2-40B4-BE49-F238E27FC236}">
                <a16:creationId xmlns:a16="http://schemas.microsoft.com/office/drawing/2014/main" id="{86EFE3E6-CBE3-4418-B786-DF3DFA6AD7CD}"/>
              </a:ext>
            </a:extLst>
          </p:cNvPr>
          <p:cNvSpPr/>
          <p:nvPr/>
        </p:nvSpPr>
        <p:spPr>
          <a:xfrm rot="648279">
            <a:off x="10015438" y="3184809"/>
            <a:ext cx="831347" cy="172331"/>
          </a:xfrm>
          <a:prstGeom prst="flowChartConnector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5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77673E6-1DF2-461C-B79A-AB86840481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6CC6FA8-EE7F-4421-A748-EC336F4FB32A}"/>
              </a:ext>
            </a:extLst>
          </p:cNvPr>
          <p:cNvSpPr txBox="1"/>
          <p:nvPr/>
        </p:nvSpPr>
        <p:spPr>
          <a:xfrm>
            <a:off x="364009" y="171952"/>
            <a:ext cx="1640541" cy="27790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Analysis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757B1CB7-0B42-4F7B-9B65-599E01542E2C}"/>
              </a:ext>
            </a:extLst>
          </p:cNvPr>
          <p:cNvSpPr txBox="1"/>
          <p:nvPr/>
        </p:nvSpPr>
        <p:spPr>
          <a:xfrm>
            <a:off x="2379228" y="3338406"/>
            <a:ext cx="1944494" cy="2810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 Path in Summer 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82A8825-A551-408D-AB98-FBD05067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79" y="712624"/>
            <a:ext cx="4605442" cy="25844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5CEBC7C5-5A7B-43B4-A245-15A986A62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888" y="712624"/>
            <a:ext cx="4040547" cy="2579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75DE2960-A922-4D3F-8903-A8D6FA46F1AB}"/>
              </a:ext>
            </a:extLst>
          </p:cNvPr>
          <p:cNvSpPr txBox="1"/>
          <p:nvPr/>
        </p:nvSpPr>
        <p:spPr>
          <a:xfrm>
            <a:off x="8213970" y="3338406"/>
            <a:ext cx="1944494" cy="2810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 Direction</a:t>
            </a:r>
          </a:p>
        </p:txBody>
      </p:sp>
      <p:pic>
        <p:nvPicPr>
          <p:cNvPr id="15" name="عنصر نائب للمحتوى 13">
            <a:extLst>
              <a:ext uri="{FF2B5EF4-FFF2-40B4-BE49-F238E27FC236}">
                <a16:creationId xmlns:a16="http://schemas.microsoft.com/office/drawing/2014/main" id="{7AF9F4E1-9B56-4259-8828-A0DD204E1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487000" y="3735148"/>
            <a:ext cx="5098788" cy="2731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A0713D64-7714-4085-8F57-2D41762EC3F8}"/>
              </a:ext>
            </a:extLst>
          </p:cNvPr>
          <p:cNvSpPr txBox="1"/>
          <p:nvPr/>
        </p:nvSpPr>
        <p:spPr>
          <a:xfrm>
            <a:off x="5340952" y="6473827"/>
            <a:ext cx="1944494" cy="28107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Sound Level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F8BE58A1-D8DE-42D2-A83C-76A869EAB032}"/>
              </a:ext>
            </a:extLst>
          </p:cNvPr>
          <p:cNvSpPr txBox="1"/>
          <p:nvPr/>
        </p:nvSpPr>
        <p:spPr>
          <a:xfrm>
            <a:off x="7335212" y="4246430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21E2498F-E1ED-44E1-BDD9-030F74D22EB2}"/>
              </a:ext>
            </a:extLst>
          </p:cNvPr>
          <p:cNvSpPr txBox="1"/>
          <p:nvPr/>
        </p:nvSpPr>
        <p:spPr>
          <a:xfrm>
            <a:off x="7978322" y="5005790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40D0C9FE-46C2-4EB8-956A-8871B0D7371C}"/>
              </a:ext>
            </a:extLst>
          </p:cNvPr>
          <p:cNvSpPr txBox="1"/>
          <p:nvPr/>
        </p:nvSpPr>
        <p:spPr>
          <a:xfrm>
            <a:off x="6096000" y="4222151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54789663-9BB2-4C5C-B102-711362C94EA8}"/>
              </a:ext>
            </a:extLst>
          </p:cNvPr>
          <p:cNvSpPr txBox="1"/>
          <p:nvPr/>
        </p:nvSpPr>
        <p:spPr>
          <a:xfrm>
            <a:off x="4910260" y="4145884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0AF16CE8-9337-4056-8022-DB3411EF8167}"/>
              </a:ext>
            </a:extLst>
          </p:cNvPr>
          <p:cNvSpPr txBox="1"/>
          <p:nvPr/>
        </p:nvSpPr>
        <p:spPr>
          <a:xfrm>
            <a:off x="3785680" y="4145884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C38855C0-5DCB-4639-BA3D-256271A82838}"/>
              </a:ext>
            </a:extLst>
          </p:cNvPr>
          <p:cNvSpPr txBox="1"/>
          <p:nvPr/>
        </p:nvSpPr>
        <p:spPr>
          <a:xfrm>
            <a:off x="3701860" y="4785012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D745D29F-D253-4C6A-B8C9-9631549F5C7C}"/>
              </a:ext>
            </a:extLst>
          </p:cNvPr>
          <p:cNvSpPr txBox="1"/>
          <p:nvPr/>
        </p:nvSpPr>
        <p:spPr>
          <a:xfrm>
            <a:off x="3785679" y="5424516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45E55764-2085-4D7D-9450-756D15B7CDA0}"/>
              </a:ext>
            </a:extLst>
          </p:cNvPr>
          <p:cNvSpPr txBox="1"/>
          <p:nvPr/>
        </p:nvSpPr>
        <p:spPr>
          <a:xfrm>
            <a:off x="4404609" y="6003697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8630A48C-DEB0-43F5-B0CA-FE0BF88C6AC7}"/>
              </a:ext>
            </a:extLst>
          </p:cNvPr>
          <p:cNvSpPr txBox="1"/>
          <p:nvPr/>
        </p:nvSpPr>
        <p:spPr>
          <a:xfrm>
            <a:off x="5744199" y="6019343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31B66A94-1F48-4A85-9EB6-C4086241A01E}"/>
              </a:ext>
            </a:extLst>
          </p:cNvPr>
          <p:cNvSpPr txBox="1"/>
          <p:nvPr/>
        </p:nvSpPr>
        <p:spPr>
          <a:xfrm>
            <a:off x="7394696" y="6019343"/>
            <a:ext cx="380927" cy="201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ar-P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D99D0C6A-77AD-49D0-BED8-3E16ECAB8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187" y="907622"/>
            <a:ext cx="335987" cy="708296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15C39073-D93D-446B-BAA9-CA84B016A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322" y="4069096"/>
            <a:ext cx="335987" cy="708296"/>
          </a:xfrm>
          <a:prstGeom prst="rect">
            <a:avLst/>
          </a:prstGeom>
        </p:spPr>
      </p:pic>
      <p:pic>
        <p:nvPicPr>
          <p:cNvPr id="31" name="صورة 30">
            <a:extLst>
              <a:ext uri="{FF2B5EF4-FFF2-40B4-BE49-F238E27FC236}">
                <a16:creationId xmlns:a16="http://schemas.microsoft.com/office/drawing/2014/main" id="{075E6FA0-8C1F-49E2-9998-37F23DE20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4808" y="2149539"/>
            <a:ext cx="335987" cy="7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08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2435288" y="1919063"/>
            <a:ext cx="2160495" cy="2689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Basement floor before </a:t>
            </a:r>
          </a:p>
        </p:txBody>
      </p:sp>
      <p:sp>
        <p:nvSpPr>
          <p:cNvPr id="8" name="Rectangle 7"/>
          <p:cNvSpPr/>
          <p:nvPr/>
        </p:nvSpPr>
        <p:spPr>
          <a:xfrm>
            <a:off x="7577978" y="1865975"/>
            <a:ext cx="2287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Basement floor after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1648" y="374549"/>
            <a:ext cx="4210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+mj-lt"/>
              </a:rPr>
              <a:t>Architectural Plans</a:t>
            </a:r>
          </a:p>
        </p:txBody>
      </p:sp>
      <p:pic>
        <p:nvPicPr>
          <p:cNvPr id="17" name="عنصر نائب للمحتوى 16">
            <a:extLst>
              <a:ext uri="{FF2B5EF4-FFF2-40B4-BE49-F238E27FC236}">
                <a16:creationId xmlns:a16="http://schemas.microsoft.com/office/drawing/2014/main" id="{78746477-570B-4496-AAA8-1456461216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739" y="2553917"/>
            <a:ext cx="4998261" cy="23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1D10F8D8-3447-4E69-80BB-0276917C6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074" y="2613035"/>
            <a:ext cx="335987" cy="70829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8D04815-A948-41CE-BF39-91F232B2F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247" y="2563249"/>
            <a:ext cx="4824344" cy="23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2DE27A0C-25F0-4CC1-8E93-21D2989A7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0762" y="2613035"/>
            <a:ext cx="335987" cy="708296"/>
          </a:xfrm>
          <a:prstGeom prst="rect">
            <a:avLst/>
          </a:prstGeom>
        </p:spPr>
      </p:pic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3A7A32F9-B9FD-400F-8632-C80E9883CBE5}"/>
              </a:ext>
            </a:extLst>
          </p:cNvPr>
          <p:cNvSpPr/>
          <p:nvPr/>
        </p:nvSpPr>
        <p:spPr>
          <a:xfrm rot="1050635">
            <a:off x="6711696" y="3480816"/>
            <a:ext cx="6096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8B50DEDB-8C85-4CE9-ACF5-99833CC28BA7}"/>
              </a:ext>
            </a:extLst>
          </p:cNvPr>
          <p:cNvSpPr/>
          <p:nvPr/>
        </p:nvSpPr>
        <p:spPr>
          <a:xfrm>
            <a:off x="8649619" y="2560013"/>
            <a:ext cx="609600" cy="5380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EA0EA4E5-8C25-4A2A-BA47-3793096F122F}"/>
              </a:ext>
            </a:extLst>
          </p:cNvPr>
          <p:cNvSpPr/>
          <p:nvPr/>
        </p:nvSpPr>
        <p:spPr>
          <a:xfrm>
            <a:off x="8101584" y="3864864"/>
            <a:ext cx="408432" cy="530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69EE217B-3B55-4FA3-BA71-EC041CCCE8F0}"/>
              </a:ext>
            </a:extLst>
          </p:cNvPr>
          <p:cNvSpPr/>
          <p:nvPr/>
        </p:nvSpPr>
        <p:spPr>
          <a:xfrm>
            <a:off x="9211056" y="3547872"/>
            <a:ext cx="408432" cy="530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6001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6" name="Rectangle 5"/>
          <p:cNvSpPr/>
          <p:nvPr/>
        </p:nvSpPr>
        <p:spPr>
          <a:xfrm>
            <a:off x="1775786" y="663328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pic>
        <p:nvPicPr>
          <p:cNvPr id="10" name="عنصر نائب للمحتوى 9">
            <a:extLst>
              <a:ext uri="{FF2B5EF4-FFF2-40B4-BE49-F238E27FC236}">
                <a16:creationId xmlns:a16="http://schemas.microsoft.com/office/drawing/2014/main" id="{FB8D2A4F-5B89-49AC-A02E-CCF26DB6E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31" y="1615716"/>
            <a:ext cx="5722043" cy="3880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B24FA88D-8F55-4891-A342-135705167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59" y="1615716"/>
            <a:ext cx="5669210" cy="3880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A74E4806-C2E2-48D0-8020-080557B9E4E3}"/>
              </a:ext>
            </a:extLst>
          </p:cNvPr>
          <p:cNvSpPr/>
          <p:nvPr/>
        </p:nvSpPr>
        <p:spPr>
          <a:xfrm>
            <a:off x="7526554" y="667566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After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F9740A7-A470-4CFD-9D5E-7667AE471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6369" y="4087272"/>
            <a:ext cx="335987" cy="70829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42BE72A4-64C1-4CFB-87A9-4B290D2FB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4396" y="4012626"/>
            <a:ext cx="335987" cy="708296"/>
          </a:xfrm>
          <a:prstGeom prst="rect">
            <a:avLst/>
          </a:prstGeom>
        </p:spPr>
      </p:pic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B9A5BE5E-C7D2-4DCF-9D82-BB8405995DFF}"/>
              </a:ext>
            </a:extLst>
          </p:cNvPr>
          <p:cNvSpPr/>
          <p:nvPr/>
        </p:nvSpPr>
        <p:spPr>
          <a:xfrm>
            <a:off x="7436498" y="4720922"/>
            <a:ext cx="697043" cy="708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46929456-49C9-4190-B03B-E1C6D95434EC}"/>
              </a:ext>
            </a:extLst>
          </p:cNvPr>
          <p:cNvSpPr/>
          <p:nvPr/>
        </p:nvSpPr>
        <p:spPr>
          <a:xfrm>
            <a:off x="11231326" y="2467787"/>
            <a:ext cx="697043" cy="708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1A706D88-DD18-4618-A62C-F9C68AC280FA}"/>
              </a:ext>
            </a:extLst>
          </p:cNvPr>
          <p:cNvSpPr/>
          <p:nvPr/>
        </p:nvSpPr>
        <p:spPr>
          <a:xfrm>
            <a:off x="9431505" y="4010170"/>
            <a:ext cx="697043" cy="7082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67BF8B8E-FB1D-4EC6-B3B5-A535ED07805F}"/>
              </a:ext>
            </a:extLst>
          </p:cNvPr>
          <p:cNvSpPr/>
          <p:nvPr/>
        </p:nvSpPr>
        <p:spPr>
          <a:xfrm>
            <a:off x="8920064" y="1615716"/>
            <a:ext cx="335903" cy="3717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B9FB5AC1-E2FD-4C6C-B266-C65F1A25B525}"/>
              </a:ext>
            </a:extLst>
          </p:cNvPr>
          <p:cNvSpPr/>
          <p:nvPr/>
        </p:nvSpPr>
        <p:spPr>
          <a:xfrm rot="720967">
            <a:off x="8941067" y="3820676"/>
            <a:ext cx="368803" cy="7241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8220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11</a:t>
            </a:fld>
            <a:endParaRPr lang="en-US" noProof="0" dirty="0"/>
          </a:p>
        </p:txBody>
      </p:sp>
      <p:pic>
        <p:nvPicPr>
          <p:cNvPr id="8" name="عنصر نائب للمحتوى 7">
            <a:extLst>
              <a:ext uri="{FF2B5EF4-FFF2-40B4-BE49-F238E27FC236}">
                <a16:creationId xmlns:a16="http://schemas.microsoft.com/office/drawing/2014/main" id="{17D511CB-66D6-4C1E-8B27-2C10C62AE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716" y="1809758"/>
            <a:ext cx="5371353" cy="385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DCCA5F3A-CE6C-4EB6-A40C-87C7B3004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100" y="1809759"/>
            <a:ext cx="5486718" cy="385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79DBDAF6-7C16-4692-8680-ABEDC7C283E9}"/>
              </a:ext>
            </a:extLst>
          </p:cNvPr>
          <p:cNvSpPr/>
          <p:nvPr/>
        </p:nvSpPr>
        <p:spPr>
          <a:xfrm>
            <a:off x="1999721" y="784626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F2E2CF8-3BF2-4889-9F99-AAF1E96C45E8}"/>
              </a:ext>
            </a:extLst>
          </p:cNvPr>
          <p:cNvSpPr/>
          <p:nvPr/>
        </p:nvSpPr>
        <p:spPr>
          <a:xfrm>
            <a:off x="7349272" y="784626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D1DA2B58-7F07-47CE-ABC2-CF0C224D9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155" y="4591125"/>
            <a:ext cx="335987" cy="708296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1048330-4BD2-4D8F-9A4C-B8D07E1D1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5441" y="4712423"/>
            <a:ext cx="335987" cy="708296"/>
          </a:xfrm>
          <a:prstGeom prst="rect">
            <a:avLst/>
          </a:prstGeom>
        </p:spPr>
      </p:pic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71E3EFEA-7EAE-42AD-9C86-844ADC0BEC95}"/>
              </a:ext>
            </a:extLst>
          </p:cNvPr>
          <p:cNvSpPr/>
          <p:nvPr/>
        </p:nvSpPr>
        <p:spPr>
          <a:xfrm rot="849940" flipV="1">
            <a:off x="8326666" y="4314674"/>
            <a:ext cx="2317307" cy="8079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85FEDABD-7FEE-41AC-A216-FA59C21A54B1}"/>
              </a:ext>
            </a:extLst>
          </p:cNvPr>
          <p:cNvSpPr/>
          <p:nvPr/>
        </p:nvSpPr>
        <p:spPr>
          <a:xfrm rot="849940" flipV="1">
            <a:off x="2525287" y="4187137"/>
            <a:ext cx="2317307" cy="8079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سهم: لليسار واليمين 1">
            <a:extLst>
              <a:ext uri="{FF2B5EF4-FFF2-40B4-BE49-F238E27FC236}">
                <a16:creationId xmlns:a16="http://schemas.microsoft.com/office/drawing/2014/main" id="{024352F1-C68E-4154-BF09-DD21FF3A2ECE}"/>
              </a:ext>
            </a:extLst>
          </p:cNvPr>
          <p:cNvSpPr/>
          <p:nvPr/>
        </p:nvSpPr>
        <p:spPr>
          <a:xfrm rot="17004707" flipV="1">
            <a:off x="9601200" y="3750461"/>
            <a:ext cx="989044" cy="8397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79DBDAF6-7C16-4692-8680-ABEDC7C283E9}"/>
              </a:ext>
            </a:extLst>
          </p:cNvPr>
          <p:cNvSpPr/>
          <p:nvPr/>
        </p:nvSpPr>
        <p:spPr>
          <a:xfrm>
            <a:off x="2018383" y="817042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F2E2CF8-3BF2-4889-9F99-AAF1E96C45E8}"/>
              </a:ext>
            </a:extLst>
          </p:cNvPr>
          <p:cNvSpPr/>
          <p:nvPr/>
        </p:nvSpPr>
        <p:spPr>
          <a:xfrm>
            <a:off x="7610529" y="817042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id="{F1B1B01C-2B0F-44CE-B748-84E6E5212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34" y="1812253"/>
            <a:ext cx="5638148" cy="385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4C29CE9-89DA-4F2E-940E-F122F3FC5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46" y="4609786"/>
            <a:ext cx="335987" cy="70829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E9D6F2E-2E9E-42FD-9552-A78520FED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8375" y="4749746"/>
            <a:ext cx="335987" cy="70829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1C871812-EE09-484D-9DD8-0FF20D4A9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30" y="1812253"/>
            <a:ext cx="5667536" cy="385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E6D5F02A-B52A-4AEF-8059-5B851E8101BD}"/>
              </a:ext>
            </a:extLst>
          </p:cNvPr>
          <p:cNvSpPr/>
          <p:nvPr/>
        </p:nvSpPr>
        <p:spPr>
          <a:xfrm rot="849940" flipV="1">
            <a:off x="2414762" y="2086594"/>
            <a:ext cx="3142791" cy="10329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F67F798C-DA6A-47CC-BE50-C997A6C1077A}"/>
              </a:ext>
            </a:extLst>
          </p:cNvPr>
          <p:cNvSpPr/>
          <p:nvPr/>
        </p:nvSpPr>
        <p:spPr>
          <a:xfrm rot="849940" flipV="1">
            <a:off x="8448446" y="2128638"/>
            <a:ext cx="3330372" cy="12216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7821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79DBDAF6-7C16-4692-8680-ABEDC7C283E9}"/>
              </a:ext>
            </a:extLst>
          </p:cNvPr>
          <p:cNvSpPr/>
          <p:nvPr/>
        </p:nvSpPr>
        <p:spPr>
          <a:xfrm>
            <a:off x="2018383" y="817042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F2E2CF8-3BF2-4889-9F99-AAF1E96C45E8}"/>
              </a:ext>
            </a:extLst>
          </p:cNvPr>
          <p:cNvSpPr/>
          <p:nvPr/>
        </p:nvSpPr>
        <p:spPr>
          <a:xfrm>
            <a:off x="7610529" y="817042"/>
            <a:ext cx="2411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Floor Before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/>
          </a:p>
        </p:txBody>
      </p:sp>
      <p:pic>
        <p:nvPicPr>
          <p:cNvPr id="7" name="عنصر نائب للمحتوى 6">
            <a:extLst>
              <a:ext uri="{FF2B5EF4-FFF2-40B4-BE49-F238E27FC236}">
                <a16:creationId xmlns:a16="http://schemas.microsoft.com/office/drawing/2014/main" id="{751A4E3D-D9F5-4015-89F4-755D05729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951" y="1809759"/>
            <a:ext cx="5409332" cy="3695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DBA70FF-D188-4963-A71C-A7CE482F1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718" y="1809759"/>
            <a:ext cx="5616860" cy="36953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5763182A-7738-4668-ADA8-BABD24EC6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69" y="4488488"/>
            <a:ext cx="335987" cy="70829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10B13DEC-55E6-48A4-9256-A8D4ACE55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3793" y="4647108"/>
            <a:ext cx="335987" cy="708296"/>
          </a:xfrm>
          <a:prstGeom prst="rect">
            <a:avLst/>
          </a:prstGeom>
        </p:spPr>
      </p:pic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4F8FE36F-453B-4CF3-A465-6B93199732D0}"/>
              </a:ext>
            </a:extLst>
          </p:cNvPr>
          <p:cNvSpPr/>
          <p:nvPr/>
        </p:nvSpPr>
        <p:spPr>
          <a:xfrm>
            <a:off x="9443536" y="1959512"/>
            <a:ext cx="578499" cy="5970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21701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2547308" y="1434095"/>
            <a:ext cx="770965" cy="34065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Before </a:t>
            </a:r>
          </a:p>
        </p:txBody>
      </p:sp>
      <p:sp>
        <p:nvSpPr>
          <p:cNvPr id="9" name="Rectangle 8"/>
          <p:cNvSpPr/>
          <p:nvPr/>
        </p:nvSpPr>
        <p:spPr>
          <a:xfrm>
            <a:off x="8247863" y="2592400"/>
            <a:ext cx="827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F5C82E4-A09D-49F4-AFF6-718F8D122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53" y="1868988"/>
            <a:ext cx="5259673" cy="2704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3A841BCD-34D5-41AF-9C89-B149113BF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21419"/>
            <a:ext cx="5715528" cy="2704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4955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2604006" y="1629554"/>
            <a:ext cx="770965" cy="34065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Before </a:t>
            </a:r>
          </a:p>
        </p:txBody>
      </p:sp>
      <p:sp>
        <p:nvSpPr>
          <p:cNvPr id="9" name="Rectangle 8"/>
          <p:cNvSpPr/>
          <p:nvPr/>
        </p:nvSpPr>
        <p:spPr>
          <a:xfrm>
            <a:off x="8499789" y="2508836"/>
            <a:ext cx="827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0C5A163-D554-47FB-BD6D-7ADB994BF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38" y="2076569"/>
            <a:ext cx="5781642" cy="2704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777716B-E9D5-4A70-9353-EDE929643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369" y="3137952"/>
            <a:ext cx="5676000" cy="2693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860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27" name="عنصر نائب للنص 26">
            <a:extLst>
              <a:ext uri="{FF2B5EF4-FFF2-40B4-BE49-F238E27FC236}">
                <a16:creationId xmlns:a16="http://schemas.microsoft.com/office/drawing/2014/main" id="{C65DBCF8-CD47-497C-A339-D1523B9E77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5439" y="5021093"/>
            <a:ext cx="1800000" cy="504000"/>
          </a:xfrm>
        </p:spPr>
        <p:txBody>
          <a:bodyPr/>
          <a:lstStyle/>
          <a:p>
            <a:r>
              <a:rPr lang="en-US" dirty="0"/>
              <a:t>Day Light</a:t>
            </a:r>
          </a:p>
        </p:txBody>
      </p:sp>
      <p:sp>
        <p:nvSpPr>
          <p:cNvPr id="28" name="عنصر نائب للنص 27">
            <a:extLst>
              <a:ext uri="{FF2B5EF4-FFF2-40B4-BE49-F238E27FC236}">
                <a16:creationId xmlns:a16="http://schemas.microsoft.com/office/drawing/2014/main" id="{540D918F-6574-427A-8978-268DA5E531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63752" y="5021094"/>
            <a:ext cx="1800000" cy="504000"/>
          </a:xfrm>
        </p:spPr>
        <p:txBody>
          <a:bodyPr/>
          <a:lstStyle/>
          <a:p>
            <a:r>
              <a:rPr lang="en-US" dirty="0"/>
              <a:t>Over Shadowing</a:t>
            </a:r>
          </a:p>
        </p:txBody>
      </p:sp>
      <p:sp>
        <p:nvSpPr>
          <p:cNvPr id="29" name="عنصر نائب للنص 28">
            <a:extLst>
              <a:ext uri="{FF2B5EF4-FFF2-40B4-BE49-F238E27FC236}">
                <a16:creationId xmlns:a16="http://schemas.microsoft.com/office/drawing/2014/main" id="{D056425F-B711-4334-91D0-C5AC571236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2065" y="5021094"/>
            <a:ext cx="1800000" cy="504000"/>
          </a:xfrm>
        </p:spPr>
        <p:txBody>
          <a:bodyPr/>
          <a:lstStyle/>
          <a:p>
            <a:r>
              <a:rPr lang="en-US" dirty="0"/>
              <a:t>Thermal Comfort</a:t>
            </a:r>
          </a:p>
        </p:txBody>
      </p:sp>
      <p:pic>
        <p:nvPicPr>
          <p:cNvPr id="53" name="عنصر نائب للصورة 52">
            <a:extLst>
              <a:ext uri="{FF2B5EF4-FFF2-40B4-BE49-F238E27FC236}">
                <a16:creationId xmlns:a16="http://schemas.microsoft.com/office/drawing/2014/main" id="{12112870-7383-4E9D-9B39-023EB48B157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t="8203" b="8203"/>
          <a:stretch>
            <a:fillRect/>
          </a:stretch>
        </p:blipFill>
        <p:spPr>
          <a:xfrm>
            <a:off x="2449415" y="3255591"/>
            <a:ext cx="1228725" cy="1228725"/>
          </a:xfrm>
        </p:spPr>
      </p:pic>
      <p:pic>
        <p:nvPicPr>
          <p:cNvPr id="49" name="عنصر نائب للصورة 48">
            <a:extLst>
              <a:ext uri="{FF2B5EF4-FFF2-40B4-BE49-F238E27FC236}">
                <a16:creationId xmlns:a16="http://schemas.microsoft.com/office/drawing/2014/main" id="{24E4E265-9583-4539-A334-E88E35CE6DA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23958" r="23958"/>
          <a:stretch>
            <a:fillRect/>
          </a:stretch>
        </p:blipFill>
        <p:spPr>
          <a:xfrm>
            <a:off x="4357590" y="3255591"/>
            <a:ext cx="1228725" cy="1228725"/>
          </a:xfrm>
        </p:spPr>
      </p:pic>
      <p:pic>
        <p:nvPicPr>
          <p:cNvPr id="51" name="عنصر نائب للصورة 50">
            <a:extLst>
              <a:ext uri="{FF2B5EF4-FFF2-40B4-BE49-F238E27FC236}">
                <a16:creationId xmlns:a16="http://schemas.microsoft.com/office/drawing/2014/main" id="{6BCFE10F-F236-4D6B-BD72-4DEF14CA114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l="25133" r="25133"/>
          <a:stretch>
            <a:fillRect/>
          </a:stretch>
        </p:blipFill>
        <p:spPr>
          <a:xfrm>
            <a:off x="541240" y="3255591"/>
            <a:ext cx="1228725" cy="1228725"/>
          </a:xfrm>
        </p:spPr>
      </p:pic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8576C726-841F-4300-A107-AC765CC5FC49}"/>
              </a:ext>
            </a:extLst>
          </p:cNvPr>
          <p:cNvSpPr txBox="1">
            <a:spLocks/>
          </p:cNvSpPr>
          <p:nvPr/>
        </p:nvSpPr>
        <p:spPr>
          <a:xfrm>
            <a:off x="756333" y="1670180"/>
            <a:ext cx="4419988" cy="12287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dirty="0"/>
              <a:t>Environmental Aspects 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5" name="صورة 54">
            <a:extLst>
              <a:ext uri="{FF2B5EF4-FFF2-40B4-BE49-F238E27FC236}">
                <a16:creationId xmlns:a16="http://schemas.microsoft.com/office/drawing/2014/main" id="{10AB6725-FCC1-4FAB-953E-9853A9D87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030" y="1836906"/>
            <a:ext cx="5957181" cy="335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7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979" y="0"/>
            <a:ext cx="9404723" cy="140053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Daylight: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2333" y="1029655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floor after modification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261" y="1506123"/>
            <a:ext cx="4878367" cy="4961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CFB8E1B5-8FF4-44C9-9317-DDE39EF55C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17</a:t>
            </a:fld>
            <a:endParaRPr lang="en-US" noProof="0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A82D30D-0F04-4639-A2EA-57737003E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44" y="1506123"/>
            <a:ext cx="4546301" cy="497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CB46780-4C8B-4D02-87FC-E4E3107A1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5424" y="1679494"/>
            <a:ext cx="335987" cy="70829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21AA332F-7E2B-45EB-93AF-9AAF278FA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435" y="1887533"/>
            <a:ext cx="335987" cy="708296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3F9BF7D3-D105-4206-AA10-2936430DF6FD}"/>
              </a:ext>
            </a:extLst>
          </p:cNvPr>
          <p:cNvSpPr txBox="1"/>
          <p:nvPr/>
        </p:nvSpPr>
        <p:spPr>
          <a:xfrm>
            <a:off x="1739800" y="1083995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floor Before modification</a:t>
            </a:r>
          </a:p>
        </p:txBody>
      </p:sp>
    </p:spTree>
    <p:extLst>
      <p:ext uri="{BB962C8B-B14F-4D97-AF65-F5344CB8AC3E}">
        <p14:creationId xmlns:p14="http://schemas.microsoft.com/office/powerpoint/2010/main" val="99389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953" y="205516"/>
            <a:ext cx="9404723" cy="140053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Overshadowing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1946023"/>
            <a:ext cx="6003376" cy="3894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776" y="1946023"/>
            <a:ext cx="5802167" cy="3894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90258" y="1406703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winter at 11AM_21. January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1739" y="1447148"/>
            <a:ext cx="351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winter at 1PM_21. January   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EA2BFADA-484A-4378-A3F3-3267D2FFB3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3152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141" y="293685"/>
            <a:ext cx="10515600" cy="876821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Comfort: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41" y="1082709"/>
            <a:ext cx="10515600" cy="477124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19</a:t>
            </a:fld>
            <a:endParaRPr lang="en-US" noProof="0" dirty="0"/>
          </a:p>
        </p:txBody>
      </p:sp>
      <p:graphicFrame>
        <p:nvGraphicFramePr>
          <p:cNvPr id="9" name="Content Placeholder 17">
            <a:extLst>
              <a:ext uri="{FF2B5EF4-FFF2-40B4-BE49-F238E27FC236}">
                <a16:creationId xmlns:a16="http://schemas.microsoft.com/office/drawing/2014/main" id="{DC829836-90B6-4CEE-BC8B-6E25056E55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698872"/>
              </p:ext>
            </p:extLst>
          </p:nvPr>
        </p:nvGraphicFramePr>
        <p:xfrm>
          <a:off x="725079" y="1885218"/>
          <a:ext cx="2605950" cy="1933362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1354975">
                  <a:extLst>
                    <a:ext uri="{9D8B030D-6E8A-4147-A177-3AD203B41FA5}">
                      <a16:colId xmlns:a16="http://schemas.microsoft.com/office/drawing/2014/main" val="43800288"/>
                    </a:ext>
                  </a:extLst>
                </a:gridCol>
                <a:gridCol w="1250975">
                  <a:extLst>
                    <a:ext uri="{9D8B030D-6E8A-4147-A177-3AD203B41FA5}">
                      <a16:colId xmlns:a16="http://schemas.microsoft.com/office/drawing/2014/main" val="1728604077"/>
                    </a:ext>
                  </a:extLst>
                </a:gridCol>
              </a:tblGrid>
              <a:tr h="6401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Component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U-value (W/m</a:t>
                      </a:r>
                      <a:r>
                        <a:rPr lang="en-US" sz="120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.k)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72037"/>
                  </a:ext>
                </a:extLst>
              </a:tr>
              <a:tr h="501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External wall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0.375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910020"/>
                  </a:ext>
                </a:extLst>
              </a:tr>
              <a:tr h="4965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Roof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021973"/>
                  </a:ext>
                </a:extLst>
              </a:tr>
              <a:tr h="2954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Glass (Double)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0.923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363610"/>
                  </a:ext>
                </a:extLst>
              </a:tr>
            </a:tbl>
          </a:graphicData>
        </a:graphic>
      </p:graphicFrame>
      <p:pic>
        <p:nvPicPr>
          <p:cNvPr id="13" name="صورة 12">
            <a:extLst>
              <a:ext uri="{FF2B5EF4-FFF2-40B4-BE49-F238E27FC236}">
                <a16:creationId xmlns:a16="http://schemas.microsoft.com/office/drawing/2014/main" id="{FA2CE50E-5FFF-4B58-B07F-921AC3EAC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656" y="1885219"/>
            <a:ext cx="3276884" cy="2987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0B3DB005-3715-403F-B2E4-5E724AFB01F4}"/>
              </a:ext>
            </a:extLst>
          </p:cNvPr>
          <p:cNvSpPr txBox="1"/>
          <p:nvPr/>
        </p:nvSpPr>
        <p:spPr>
          <a:xfrm>
            <a:off x="4548195" y="4936961"/>
            <a:ext cx="233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Wall Section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62D3357F-B044-4612-8F7B-FA073DA846D9}"/>
              </a:ext>
            </a:extLst>
          </p:cNvPr>
          <p:cNvSpPr txBox="1"/>
          <p:nvPr/>
        </p:nvSpPr>
        <p:spPr>
          <a:xfrm>
            <a:off x="8516226" y="4936961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Roof Section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BE32BE7C-3B8D-4A66-8044-D38AF5BCA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578" y="1885218"/>
            <a:ext cx="3292125" cy="2987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4376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2AA0641-F3DE-45D9-8C5B-9D6D64AC1C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20</a:t>
            </a:fld>
            <a:endParaRPr lang="en-US" noProof="0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3A9F5B2A-CF77-4701-95E8-8AA8B58F6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069" y="1401933"/>
            <a:ext cx="4676864" cy="13911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5B7302DC-8C82-48C6-A19A-372224AB85B5}"/>
              </a:ext>
            </a:extLst>
          </p:cNvPr>
          <p:cNvSpPr txBox="1"/>
          <p:nvPr/>
        </p:nvSpPr>
        <p:spPr>
          <a:xfrm>
            <a:off x="660142" y="444891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 Hour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2FC2A1-8E07-41B4-AEB7-0E83F669B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413299"/>
              </p:ext>
            </p:extLst>
          </p:nvPr>
        </p:nvGraphicFramePr>
        <p:xfrm>
          <a:off x="1649399" y="4064956"/>
          <a:ext cx="3672205" cy="1340170"/>
        </p:xfrm>
        <a:graphic>
          <a:graphicData uri="http://schemas.openxmlformats.org/drawingml/2006/table">
            <a:tbl>
              <a:tblPr firstRow="1" firstCol="1" bandRow="1"/>
              <a:tblGrid>
                <a:gridCol w="187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9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Design capacity (W/m²)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Rating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20-25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High 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26-40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Good 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41-60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61-80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accepted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2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Above 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Fail( consumes energy)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F0BAF3BE-815F-48C3-B6AF-DE94EC8009E4}"/>
              </a:ext>
            </a:extLst>
          </p:cNvPr>
          <p:cNvGraphicFramePr>
            <a:graphicFrameLocks noGrp="1"/>
          </p:cNvGraphicFramePr>
          <p:nvPr/>
        </p:nvGraphicFramePr>
        <p:xfrm>
          <a:off x="6692900" y="525607"/>
          <a:ext cx="4660900" cy="5100499"/>
        </p:xfrm>
        <a:graphic>
          <a:graphicData uri="http://schemas.openxmlformats.org/drawingml/2006/table">
            <a:tbl>
              <a:tblPr rtl="1"/>
              <a:tblGrid>
                <a:gridCol w="1364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5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2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9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1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Cooling Load/floor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area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(W/m2)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Space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Floor No.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No.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Reception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(1)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64.2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Administration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Multipurpose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37.8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Library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Reception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43.5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Cafeteria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Kitchen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44.9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Cafe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Gallery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(2)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39.2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Classrooms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Computer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45.1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Corridor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18.2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Lobby for 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Block(4)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17.4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VIP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artist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South artist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102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33.7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102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37.3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South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65.6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Corridor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51.2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Music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38.5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Lobby for 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62.8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Stores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Meeting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972.8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43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25" name="عنصر نائب للنص 24">
            <a:extLst>
              <a:ext uri="{FF2B5EF4-FFF2-40B4-BE49-F238E27FC236}">
                <a16:creationId xmlns:a16="http://schemas.microsoft.com/office/drawing/2014/main" id="{F6F5E625-8B50-4915-AFD0-351211A686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1637" y="4469419"/>
            <a:ext cx="1800000" cy="504000"/>
          </a:xfrm>
        </p:spPr>
        <p:txBody>
          <a:bodyPr/>
          <a:lstStyle/>
          <a:p>
            <a:r>
              <a:rPr lang="en-US" dirty="0"/>
              <a:t>Cheeks &amp; Design</a:t>
            </a:r>
          </a:p>
          <a:p>
            <a:endParaRPr lang="en-US" dirty="0"/>
          </a:p>
        </p:txBody>
      </p:sp>
      <p:sp>
        <p:nvSpPr>
          <p:cNvPr id="26" name="عنصر نائب للنص 25">
            <a:extLst>
              <a:ext uri="{FF2B5EF4-FFF2-40B4-BE49-F238E27FC236}">
                <a16:creationId xmlns:a16="http://schemas.microsoft.com/office/drawing/2014/main" id="{3A23ED05-105B-4821-AB3B-E4C8CE41E4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18611" y="4467713"/>
            <a:ext cx="1800000" cy="504000"/>
          </a:xfrm>
        </p:spPr>
        <p:txBody>
          <a:bodyPr/>
          <a:lstStyle/>
          <a:p>
            <a:r>
              <a:rPr lang="en-US" dirty="0"/>
              <a:t>Detailing</a:t>
            </a:r>
          </a:p>
        </p:txBody>
      </p:sp>
      <p:pic>
        <p:nvPicPr>
          <p:cNvPr id="47" name="عنصر نائب للصورة 46">
            <a:extLst>
              <a:ext uri="{FF2B5EF4-FFF2-40B4-BE49-F238E27FC236}">
                <a16:creationId xmlns:a16="http://schemas.microsoft.com/office/drawing/2014/main" id="{1E71B372-CE12-4578-975F-5E89856E243D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l="25059" r="25059"/>
          <a:stretch>
            <a:fillRect/>
          </a:stretch>
        </p:blipFill>
        <p:spPr>
          <a:xfrm>
            <a:off x="3204547" y="2775744"/>
            <a:ext cx="1228725" cy="1228725"/>
          </a:xfrm>
        </p:spPr>
      </p:pic>
      <p:sp>
        <p:nvSpPr>
          <p:cNvPr id="39" name="مربع نص 38">
            <a:extLst>
              <a:ext uri="{FF2B5EF4-FFF2-40B4-BE49-F238E27FC236}">
                <a16:creationId xmlns:a16="http://schemas.microsoft.com/office/drawing/2014/main" id="{32E188D2-5507-42B0-8E23-72061049D9AF}"/>
              </a:ext>
            </a:extLst>
          </p:cNvPr>
          <p:cNvSpPr txBox="1"/>
          <p:nvPr/>
        </p:nvSpPr>
        <p:spPr>
          <a:xfrm>
            <a:off x="1342751" y="1998890"/>
            <a:ext cx="26365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Aspects  </a:t>
            </a:r>
            <a:endParaRPr lang="en-US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عنصر نائب للصورة 44">
            <a:extLst>
              <a:ext uri="{FF2B5EF4-FFF2-40B4-BE49-F238E27FC236}">
                <a16:creationId xmlns:a16="http://schemas.microsoft.com/office/drawing/2014/main" id="{1C660BCF-8721-4F71-82A3-3760A8C6BB8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600" b="600"/>
          <a:stretch>
            <a:fillRect/>
          </a:stretch>
        </p:blipFill>
        <p:spPr>
          <a:xfrm>
            <a:off x="1277322" y="2813844"/>
            <a:ext cx="1228725" cy="1230312"/>
          </a:xfrm>
        </p:spPr>
      </p:pic>
      <p:pic>
        <p:nvPicPr>
          <p:cNvPr id="49" name="صورة 48">
            <a:extLst>
              <a:ext uri="{FF2B5EF4-FFF2-40B4-BE49-F238E27FC236}">
                <a16:creationId xmlns:a16="http://schemas.microsoft.com/office/drawing/2014/main" id="{9D6F738B-39D9-441E-BFCF-46E92B544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989" y="1665223"/>
            <a:ext cx="6564380" cy="36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06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37" y="988906"/>
            <a:ext cx="11340000" cy="432000"/>
          </a:xfrm>
        </p:spPr>
        <p:txBody>
          <a:bodyPr>
            <a:normAutofit fontScale="9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Codes: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426" y="1845734"/>
            <a:ext cx="10058400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ACI-318-14 for reinforcement concert design.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UBC-97 for earthquake design</a:t>
            </a:r>
            <a:r>
              <a:rPr lang="en-US" dirty="0"/>
              <a:t>. 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ADC723E-1823-4EFF-B6A5-6C45231F00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6755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493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444" y="1161906"/>
            <a:ext cx="10515600" cy="4351338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building divided to four blocks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44" y="2006709"/>
            <a:ext cx="5553075" cy="4124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006709"/>
            <a:ext cx="4648200" cy="4124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00688" y="1571605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No1.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6459" y="1575650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No2.</a:t>
            </a: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002CA6-D74A-4AD5-8C63-F409956299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1427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9493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Blocks</a:t>
            </a:r>
            <a:r>
              <a:rPr lang="en-US" sz="3400" dirty="0"/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" y="2133969"/>
            <a:ext cx="5978769" cy="3692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1" y="2133969"/>
            <a:ext cx="4372122" cy="3692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00256" y="1635235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</a:t>
            </a:r>
            <a:r>
              <a:rPr lang="ar-PS" sz="1600" dirty="0"/>
              <a:t>3</a:t>
            </a:r>
            <a:r>
              <a:rPr lang="en-US" sz="16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6348" y="1635235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No4.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8442182D-B2F4-4450-B058-6A221742FE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08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167" y="681037"/>
            <a:ext cx="11340000" cy="432000"/>
          </a:xfrm>
        </p:spPr>
        <p:txBody>
          <a:bodyPr/>
          <a:lstStyle/>
          <a:p>
            <a:r>
              <a:rPr lang="en-US" dirty="0"/>
              <a:t>Design data</a:t>
            </a:r>
            <a:r>
              <a:rPr lang="ar-PS" dirty="0"/>
              <a:t>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58883" cy="4351338"/>
          </a:xfrm>
        </p:spPr>
        <p:txBody>
          <a:bodyPr/>
          <a:lstStyle/>
          <a:p>
            <a:r>
              <a:rPr lang="en-US" sz="2400" dirty="0"/>
              <a:t>LODAS: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6195646" y="1825625"/>
                <a:ext cx="5846299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Material: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2200" dirty="0"/>
                  <a:t>- Concrete strength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28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𝑀𝑃𝑎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b="0" dirty="0"/>
              </a:p>
              <a:p>
                <a:pPr marL="0" indent="0">
                  <a:buNone/>
                </a:pPr>
                <a:r>
                  <a:rPr lang="en-US" sz="2200" dirty="0"/>
                  <a:t>- steel yield strength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𝐹𝑦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420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𝑀𝑃𝑎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200" b="0" dirty="0"/>
              </a:p>
              <a:p>
                <a:pPr>
                  <a:buFontTx/>
                  <a:buChar char="-"/>
                </a:pPr>
                <a:r>
                  <a:rPr lang="en-US" sz="2200" dirty="0" err="1"/>
                  <a:t>Cobiax</a:t>
                </a:r>
                <a:r>
                  <a:rPr lang="en-US" sz="2200" dirty="0"/>
                  <a:t>   _(52*52*36) cm.</a:t>
                </a:r>
              </a:p>
              <a:p>
                <a:pPr marL="0" indent="0">
                  <a:buNone/>
                </a:pPr>
                <a:r>
                  <a:rPr lang="en-US" sz="2200" dirty="0"/>
                  <a:t>                   _(52*52*56) cm.</a:t>
                </a:r>
              </a:p>
              <a:p>
                <a:r>
                  <a:rPr lang="en-US" sz="2400" dirty="0"/>
                  <a:t> soil:</a:t>
                </a:r>
              </a:p>
              <a:p>
                <a:pPr marL="0" indent="0">
                  <a:buNone/>
                </a:pPr>
                <a:r>
                  <a:rPr lang="en-US" sz="2200" dirty="0"/>
                  <a:t>Bearing capacity of the soil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𝑘𝑁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/>
                  <a:t>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646" y="1825625"/>
                <a:ext cx="5846299" cy="4351338"/>
              </a:xfrm>
              <a:prstGeom prst="rect">
                <a:avLst/>
              </a:prstGeom>
              <a:blipFill rotWithShape="0">
                <a:blip r:embed="rId2"/>
                <a:stretch>
                  <a:fillRect l="-135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69167" y="2897785"/>
          <a:ext cx="4696947" cy="3279178"/>
        </p:xfrm>
        <a:graphic>
          <a:graphicData uri="http://schemas.openxmlformats.org/drawingml/2006/table">
            <a:tbl>
              <a:tblPr/>
              <a:tblGrid>
                <a:gridCol w="1756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422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LOADS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LOAD (Kn/SM)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 (kN/SM)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1.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 Floors.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-Stair case.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2.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 Floors.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3.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 Floor.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-Ramp.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4.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 Floors.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-Roof of theater.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2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-Amphitheater slab.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70923" y="2504050"/>
            <a:ext cx="329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Loads. 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FEEDA0C-657D-4487-A48C-6498527672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1709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data</a:t>
            </a:r>
            <a:r>
              <a:rPr lang="ar-P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6366"/>
            <a:ext cx="10515600" cy="4351338"/>
          </a:xfrm>
        </p:spPr>
        <p:txBody>
          <a:bodyPr/>
          <a:lstStyle/>
          <a:p>
            <a:endParaRPr lang="en-US" sz="1400" dirty="0"/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factor: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1600" dirty="0"/>
              <a:t>      </a:t>
            </a:r>
            <a:endParaRPr lang="en-US" sz="2000" dirty="0"/>
          </a:p>
          <a:p>
            <a:pPr marL="0" indent="0">
              <a:buNone/>
            </a:pPr>
            <a:r>
              <a:rPr lang="en-US" sz="1600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341" y="1096875"/>
            <a:ext cx="3285792" cy="48408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87341" y="5862915"/>
            <a:ext cx="3775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Seismic zone factor UBS-97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052" y="2911929"/>
            <a:ext cx="2630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factor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820838"/>
              </p:ext>
            </p:extLst>
          </p:nvPr>
        </p:nvGraphicFramePr>
        <p:xfrm>
          <a:off x="580629" y="3244241"/>
          <a:ext cx="7273189" cy="2693464"/>
        </p:xfrm>
        <a:graphic>
          <a:graphicData uri="http://schemas.openxmlformats.org/drawingml/2006/table">
            <a:tbl>
              <a:tblPr/>
              <a:tblGrid>
                <a:gridCol w="3493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4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09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Seismic factor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5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 of the building in Nablus city.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Seismic zone factor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Soil profile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Acceleration seismic coefficient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(Ca)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Velocity seismic coefficient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(Cv)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r-P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ar-P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Seismic importance coefficient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(Ι)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Structure design 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frame system -shear wall-concret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5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Over strength factor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(R)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06D02A-A739-45A5-8AEE-EE66C9D9B3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03547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checks: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9045"/>
            <a:ext cx="10515600" cy="498154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check: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200901" y="2222500"/>
            <a:ext cx="4152900" cy="3748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664008" y="1704872"/>
            <a:ext cx="1226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No2.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94" y="2222500"/>
            <a:ext cx="5259317" cy="3738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82229" y="1652147"/>
            <a:ext cx="1079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No1.</a:t>
            </a:r>
          </a:p>
        </p:txBody>
      </p:sp>
      <p:sp>
        <p:nvSpPr>
          <p:cNvPr id="8" name="عنصر نائب لرقم الشريحة 7">
            <a:extLst>
              <a:ext uri="{FF2B5EF4-FFF2-40B4-BE49-F238E27FC236}">
                <a16:creationId xmlns:a16="http://schemas.microsoft.com/office/drawing/2014/main" id="{2080BD3C-CD47-4514-A05F-AA8CFCD642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15854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check: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61499" y="2217999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No4.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63631" y="2718148"/>
            <a:ext cx="6016690" cy="31877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496046" y="2222956"/>
            <a:ext cx="5365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Block No3.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3"/>
          <a:srcRect l="20979" t="23885" r="5921" b="12240"/>
          <a:stretch/>
        </p:blipFill>
        <p:spPr>
          <a:xfrm>
            <a:off x="6463401" y="2718148"/>
            <a:ext cx="5308599" cy="3187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45AF63C-E442-4EDC-A15C-7EC35706ED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35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328" y="811017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 check:</a:t>
            </a:r>
            <a:endParaRPr lang="ar-S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%of the error in equilibrium check must be less than 5%.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601039"/>
          <a:ext cx="3884112" cy="3849864"/>
        </p:xfrm>
        <a:graphic>
          <a:graphicData uri="http://schemas.openxmlformats.org/drawingml/2006/table">
            <a:tbl>
              <a:tblPr/>
              <a:tblGrid>
                <a:gridCol w="773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5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168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Equilibrium check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 of load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Dead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55839.3612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55232.2841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1.0871849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17684.8872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17827.23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-0.804884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 laad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18757.8694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18968.93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-1.125184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Dead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25717.75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25468.5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0.969175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9224.875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9256.9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-0.347159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1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 laad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9104.732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9037.6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0.7373309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Dead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24713.84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24670.6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9593.856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9593.38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 laad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6825.718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23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Dead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61300.76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59969.2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2.1722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13686.79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13686.76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11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 laad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18987.92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18963.36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5732744" y="811017"/>
            <a:ext cx="54254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Stress-Strain check: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%of the error in stress strain check must be less than:</a:t>
            </a:r>
          </a:p>
          <a:p>
            <a:pPr marL="0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of column.</a:t>
            </a:r>
          </a:p>
          <a:p>
            <a:pPr marL="0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25% for beam and slab in two-way system.</a:t>
            </a:r>
          </a:p>
          <a:p>
            <a:pPr marL="0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5%  for beam and slab in one-way system.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732744" y="2530257"/>
          <a:ext cx="4713962" cy="3995807"/>
        </p:xfrm>
        <a:graphic>
          <a:graphicData uri="http://schemas.openxmlformats.org/drawingml/2006/table">
            <a:tbl>
              <a:tblPr/>
              <a:tblGrid>
                <a:gridCol w="10467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7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418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Stress strain check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 of load (kN)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 of load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Column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ultimate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1069.18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1058.79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 way slab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39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Column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ultimate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2099.53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4.089963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Beam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15.69767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Two-way slab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39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Column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ultimate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2501.3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2472.72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two-way Slab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-12.6154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239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Etabs (V16)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 calculated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Column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ultimate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-7.2249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-4.5455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one-way Slab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live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F979F4F-F6A9-4039-A9EF-18156EEEC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8812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75390B0-384B-43CE-A636-4BE73FCEDB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30</a:t>
            </a:fld>
            <a:endParaRPr lang="en-US" noProof="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57A8C17-8433-47EF-8AC0-3818DAF5730F}"/>
              </a:ext>
            </a:extLst>
          </p:cNvPr>
          <p:cNvSpPr txBox="1"/>
          <p:nvPr/>
        </p:nvSpPr>
        <p:spPr>
          <a:xfrm>
            <a:off x="4404049" y="2976243"/>
            <a:ext cx="9899779" cy="36109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Seismic Design </a:t>
            </a:r>
          </a:p>
        </p:txBody>
      </p:sp>
    </p:spTree>
    <p:extLst>
      <p:ext uri="{BB962C8B-B14F-4D97-AF65-F5344CB8AC3E}">
        <p14:creationId xmlns:p14="http://schemas.microsoft.com/office/powerpoint/2010/main" val="1282433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662781"/>
            <a:ext cx="11739209" cy="4351338"/>
          </a:xfrm>
        </p:spPr>
        <p:txBody>
          <a:bodyPr>
            <a:normAutofit/>
          </a:bodyPr>
          <a:lstStyle/>
          <a:p>
            <a:pPr marL="2667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Block 1.</a:t>
            </a:r>
            <a:endParaRPr lang="ar-S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T manual= 0.461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Tx Etabs =0.41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Ty Etabs =0.35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642584" y="2609854"/>
            <a:ext cx="4629737" cy="3477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7352079" y="5559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2.</a:t>
            </a:r>
            <a:endParaRPr lang="ar-S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manual= 0.31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Etabs =0.295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Etabs =0.377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37" y="2609854"/>
            <a:ext cx="6244432" cy="3477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D746EE3-33BE-4B9B-9D3F-4225E5E229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930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811017"/>
            <a:ext cx="10291409" cy="4351338"/>
          </a:xfrm>
        </p:spPr>
        <p:txBody>
          <a:bodyPr>
            <a:normAutofit/>
          </a:bodyPr>
          <a:lstStyle/>
          <a:p>
            <a:pPr marL="2667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3.</a:t>
            </a:r>
            <a:endParaRPr lang="ar-S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manual= 0.23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Tx Etabs =0.126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Etabs =0.08 sec.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478759" y="81101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4.</a:t>
            </a:r>
            <a:endParaRPr lang="ar-S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manual= 0.46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Etabs =0.41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 Etabs =0.39 sec.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46968" y="3108959"/>
            <a:ext cx="5131200" cy="3107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5685392" y="3108960"/>
            <a:ext cx="5943600" cy="3107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94FC9C4-9163-46A0-9C44-04B105E6B3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5439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71" y="893204"/>
            <a:ext cx="6224686" cy="4351338"/>
          </a:xfrm>
        </p:spPr>
        <p:txBody>
          <a:bodyPr>
            <a:norm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partition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summation of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Ux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bee reach 90%.</a:t>
            </a: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1.</a:t>
            </a:r>
            <a:endParaRPr lang="ar-S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a 31 mode. 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096000" y="163357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2.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a 15 mode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67" y="2455680"/>
            <a:ext cx="5595493" cy="3917089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671653" y="2593387"/>
          <a:ext cx="4876800" cy="337756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0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UY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2.25E-05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2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2.07E-06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50D97F7-B4A0-4489-870A-DA721A09CB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33437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138" y="-1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6" y="662781"/>
            <a:ext cx="6224686" cy="4351338"/>
          </a:xfrm>
        </p:spPr>
        <p:txBody>
          <a:bodyPr>
            <a:norm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partition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summation of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Ux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bee reach 90%.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84260" y="12210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4.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a 50 mode.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27" y="2218767"/>
            <a:ext cx="5182246" cy="45224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599" y="2218767"/>
            <a:ext cx="5429659" cy="453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7340" y="1542068"/>
            <a:ext cx="25838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3.</a:t>
            </a:r>
          </a:p>
          <a:p>
            <a:pPr marL="0" lvl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a 50 mode. </a:t>
            </a:r>
          </a:p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8219551-055E-4DD5-A724-8DC8232B1F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1518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5" y="662781"/>
            <a:ext cx="8364569" cy="4351338"/>
          </a:xfrm>
        </p:spPr>
        <p:txBody>
          <a:bodyPr>
            <a:norm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Drift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displacement from Etabs for the two direction must be less than the limit displacement.</a:t>
            </a:r>
          </a:p>
          <a:p>
            <a:pPr marL="457200" lvl="1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738319"/>
            <a:ext cx="58381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1.</a:t>
            </a:r>
          </a:p>
          <a:p>
            <a:pPr marL="0" lvl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manual displacement less than the limit.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7156" y="4226546"/>
            <a:ext cx="566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2.</a:t>
            </a:r>
          </a:p>
          <a:p>
            <a:pPr marL="0" lvl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manual displacement less than the limit.</a:t>
            </a:r>
          </a:p>
          <a:p>
            <a:pPr marL="0"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849685" y="4847575"/>
          <a:ext cx="6277626" cy="1669886"/>
        </p:xfrm>
        <a:graphic>
          <a:graphicData uri="http://schemas.openxmlformats.org/drawingml/2006/table">
            <a:tbl>
              <a:tblPr firstRow="1" firstCol="1" bandRow="1"/>
              <a:tblGrid>
                <a:gridCol w="697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75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679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story 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distx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7156" y="2417525"/>
          <a:ext cx="6352785" cy="1809023"/>
        </p:xfrm>
        <a:graphic>
          <a:graphicData uri="http://schemas.openxmlformats.org/drawingml/2006/table">
            <a:tbl>
              <a:tblPr firstRow="1" firstCol="1" bandRow="1"/>
              <a:tblGrid>
                <a:gridCol w="705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58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168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story 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A0A2E0A-3E35-45D5-8E82-F72DA2CD1E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18851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5" y="662781"/>
            <a:ext cx="8364569" cy="4351338"/>
          </a:xfrm>
        </p:spPr>
        <p:txBody>
          <a:bodyPr>
            <a:norm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Drift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displacement from Etabs for the two direction must be less than the limit displacement.</a:t>
            </a:r>
          </a:p>
          <a:p>
            <a:pPr marL="457200" lvl="1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738319"/>
            <a:ext cx="58381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3.</a:t>
            </a:r>
          </a:p>
          <a:p>
            <a:pPr marL="0" lvl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manual displacement less than the limit.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38200" y="3813790"/>
            <a:ext cx="566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4.</a:t>
            </a:r>
          </a:p>
          <a:p>
            <a:pPr marL="0" lvl="1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manual displacement less than the limit.</a:t>
            </a:r>
          </a:p>
          <a:p>
            <a:pPr marL="0" lvl="1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49682" y="2480558"/>
          <a:ext cx="6402888" cy="939047"/>
        </p:xfrm>
        <a:graphic>
          <a:graphicData uri="http://schemas.openxmlformats.org/drawingml/2006/table">
            <a:tbl>
              <a:tblPr firstRow="1" firstCol="1" bandRow="1"/>
              <a:tblGrid>
                <a:gridCol w="711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14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239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story 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838200" y="4607238"/>
          <a:ext cx="6263010" cy="1380203"/>
        </p:xfrm>
        <a:graphic>
          <a:graphicData uri="http://schemas.openxmlformats.org/drawingml/2006/table">
            <a:tbl>
              <a:tblPr firstRow="1" firstCol="1" bandRow="1"/>
              <a:tblGrid>
                <a:gridCol w="695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58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0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story 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x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m y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 (mm)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5E7FF3C-0EA0-43A0-96F5-1B0706FDC5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5754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Seismic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655" y="662781"/>
            <a:ext cx="8364569" cy="4351338"/>
          </a:xfrm>
        </p:spPr>
        <p:txBody>
          <a:bodyPr>
            <a:normAutofit/>
          </a:bodyPr>
          <a:lstStyle/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 shear check:</a:t>
            </a:r>
          </a:p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% of errors in base shear check must be less than 5%.</a:t>
            </a:r>
          </a:p>
          <a:p>
            <a:pPr marL="457200" lvl="1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517" y="1831013"/>
            <a:ext cx="58381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Blocks: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2493795"/>
          <a:ext cx="4898721" cy="3408003"/>
        </p:xfrm>
        <a:graphic>
          <a:graphicData uri="http://schemas.openxmlformats.org/drawingml/2006/table">
            <a:tbl>
              <a:tblPr/>
              <a:tblGrid>
                <a:gridCol w="1387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409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 shear check.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No.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V_Etabs (kN)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V_manual (kN)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of error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1.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EQx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9949.8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9953.6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9680.42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9953.6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2.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EQx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4649.39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4677.589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4456.08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4677.589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3.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EQx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4316.69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  4.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EQx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10433.43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EQy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10459.53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1BD27F0-453F-4B0E-8160-C222F077C8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0604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96046"/>
            <a:ext cx="5469294" cy="1007706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Deflection check: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9851" y="1903752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Deflection limit = Ln/240.</a:t>
            </a:r>
          </a:p>
          <a:p>
            <a:pPr marL="457200" lvl="1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we checks all of the panel in the building, we made sure that there no values ​​from Etabs exceeding the limit.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9C94622-40A8-4C82-AC01-7EB75CBB8C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0707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06" y="4385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detailing of the structure elements: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144" y="1101319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1.Footings: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used three type of footings in this building.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 footing.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footing.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 footing.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3AE61FE-83BB-48D3-A4C7-ABCF937591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62695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049" y="11273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420" y="113501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 footing (Block2).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 footing with thickness 60cm.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 reinforcement. 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2595" y="1710006"/>
            <a:ext cx="368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Bottom reinforcement y-axis: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7974" y="1710005"/>
            <a:ext cx="32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Bottom reinforcement x-axis: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11" y="2151627"/>
            <a:ext cx="4495995" cy="4495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850" y="2151627"/>
            <a:ext cx="4966780" cy="4495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50DD25A-3CF3-42E6-8DCB-5E10FDBF32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51076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049" y="11273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049" y="0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 footing (Block2).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 reinforcement. 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4591" y="1284408"/>
            <a:ext cx="368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Top reinforcement y-axis: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1822" y="1280987"/>
            <a:ext cx="3283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Top reinforcement x-axis: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49" y="1739231"/>
            <a:ext cx="4800600" cy="4848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875" y="1739231"/>
            <a:ext cx="4819650" cy="4673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E23A06A-4530-4AE3-AC00-5B1E8DB15F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47527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049" y="11273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419" y="-94982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Matt footing (Block2).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049" y="743691"/>
            <a:ext cx="3681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Matt footing 60cm.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49" y="750616"/>
            <a:ext cx="2860631" cy="25614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329" y="4153557"/>
            <a:ext cx="506730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177227" y="6309456"/>
            <a:ext cx="25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SEC A-A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329" y="548544"/>
            <a:ext cx="7477258" cy="3445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EDED76E-0DDC-4976-A1F3-6D2B8447D9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93314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6161" y="265134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82" y="55105"/>
            <a:ext cx="8364569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footing (Block3).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076" y="2463100"/>
            <a:ext cx="394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H_Section F1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75" y="5192845"/>
            <a:ext cx="394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V_section F1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261" y="2371725"/>
            <a:ext cx="4146791" cy="2408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538" y="1068506"/>
            <a:ext cx="3001937" cy="3022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538" y="4373284"/>
            <a:ext cx="3001937" cy="1843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7796522" y="1409422"/>
            <a:ext cx="83645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 footing (Block3).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19422" y="3400425"/>
            <a:ext cx="3945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V_section SW 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1576637-4BD8-46ED-87D0-E0479501E4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20281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944" y="274607"/>
            <a:ext cx="8364569" cy="132885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columns: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used two type of  columns shape this building, rectangular shape and circular shape with</a:t>
            </a:r>
            <a:r>
              <a:rPr lang="ar-S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one dimension of  each shape.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033" y="2219720"/>
            <a:ext cx="5036885" cy="38391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68233" y="1881166"/>
            <a:ext cx="3319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Rectangular column 60*100cm.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60947" y="1881166"/>
            <a:ext cx="3319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Circlular</a:t>
            </a:r>
            <a:r>
              <a:rPr lang="en-US" sz="1600" dirty="0"/>
              <a:t> column 120cm.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54" y="2219720"/>
            <a:ext cx="6362700" cy="41833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C0371D7-4F4F-4044-909C-DFABF355DC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622805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38" y="31315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detailing of the structure elements: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049" y="620917"/>
            <a:ext cx="8364569" cy="132885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Slabs: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used different systems of slab in this building.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37780" y="1638714"/>
            <a:ext cx="8364569" cy="3096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Voided slab with thickness 50cm.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Voided slab with thickness  70cm.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way solid slab with thickness 450cm.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way solid slab with thickness  400cm.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Two way 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olid slab with thickness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way 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olid slab with thickness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Two way solid slab with thickness 270cm.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way  solid slab with thickness  150cm.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3671E55-AADE-462C-AE39-92C0ECF493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242399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53" y="0"/>
            <a:ext cx="8364569" cy="13778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Voided slab with thickness 50cm (Block2):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53" y="1177641"/>
            <a:ext cx="5562600" cy="5229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649" y="1177641"/>
            <a:ext cx="5786266" cy="279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63661" y="823490"/>
            <a:ext cx="254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Basement floor layout.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31350" y="808309"/>
            <a:ext cx="2542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Section in slab.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90E66D3-2EBF-40E4-A439-F852B363E5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50993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53" y="0"/>
            <a:ext cx="8364569" cy="13778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Voided slab with thickness 50cm (Block2):</a:t>
            </a:r>
          </a:p>
          <a:p>
            <a:pPr marL="0" indent="0">
              <a:buNone/>
            </a:pPr>
            <a:r>
              <a:rPr lang="en-US" sz="1600" dirty="0"/>
              <a:t>    Basement floor reinforcement.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8039" y="1196015"/>
            <a:ext cx="3983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Bottom reinforcement bars y-axis 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45602" y="1202310"/>
            <a:ext cx="3983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Bottom reinforcement bars x-axis 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00" y="1635589"/>
            <a:ext cx="4728390" cy="4591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316" y="1635590"/>
            <a:ext cx="5286375" cy="4591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429E45C-773B-41F9-9B65-AC4C1A0643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69267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066" y="544303"/>
            <a:ext cx="99804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Beams:</a:t>
            </a: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 designed many different dimension of in this building.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72" y="1610959"/>
            <a:ext cx="10515600" cy="4870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311041" y="1241627"/>
            <a:ext cx="3569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Beams of first floor (Block1)</a:t>
            </a: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0BFC683-6096-4E22-923E-FAC7CCF8A4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48</a:t>
            </a:fld>
            <a:endParaRPr lang="en-US" noProof="0" dirty="0"/>
          </a:p>
        </p:txBody>
      </p:sp>
      <p:sp>
        <p:nvSpPr>
          <p:cNvPr id="2" name="سهم: لليمين 1">
            <a:extLst>
              <a:ext uri="{FF2B5EF4-FFF2-40B4-BE49-F238E27FC236}">
                <a16:creationId xmlns:a16="http://schemas.microsoft.com/office/drawing/2014/main" id="{B2A2ED77-938F-4A6D-9615-EB53C6BCEB3B}"/>
              </a:ext>
            </a:extLst>
          </p:cNvPr>
          <p:cNvSpPr/>
          <p:nvPr/>
        </p:nvSpPr>
        <p:spPr>
          <a:xfrm>
            <a:off x="162391" y="3988838"/>
            <a:ext cx="815350" cy="20060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81" y="488319"/>
            <a:ext cx="99804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4" y="955920"/>
            <a:ext cx="11664202" cy="4007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826" y="5325700"/>
            <a:ext cx="8785615" cy="1223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2157" y="463238"/>
            <a:ext cx="315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Detailing of beam B7.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4127BA49-E4CD-487A-A9F0-3CDEBF06CD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09671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56" y="227537"/>
            <a:ext cx="8364569" cy="132885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Shear wall: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We are used thickness 30cm for shear wall.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37780" y="1638714"/>
            <a:ext cx="8364569" cy="3096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087" y="2191929"/>
            <a:ext cx="6284694" cy="4010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908910" y="1781437"/>
            <a:ext cx="332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Horizontal section in SW4.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6192" y="1751746"/>
            <a:ext cx="332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Block 2 walls.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44" y="2191929"/>
            <a:ext cx="4163798" cy="40416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3E1147C-8B81-4BE8-BE87-96688A17BA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116444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862" y="222439"/>
            <a:ext cx="8364569" cy="13288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Stair case: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Stair case (Block 1)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137780" y="1638714"/>
            <a:ext cx="8364569" cy="3096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018" y="845355"/>
            <a:ext cx="6220413" cy="2434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018" y="3508310"/>
            <a:ext cx="6220413" cy="2884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8" y="1945725"/>
            <a:ext cx="3573031" cy="3038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7107BDF-AC1B-48EC-B1E2-23F93674EA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35115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263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Ramp design:</a:t>
            </a:r>
            <a:b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(B3)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894" y="3325281"/>
            <a:ext cx="5572969" cy="2697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85935" y="6022673"/>
            <a:ext cx="2175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Section A-A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30" y="1578279"/>
            <a:ext cx="4353855" cy="2688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096000" y="2940246"/>
            <a:ext cx="3999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Reinforcement for top&amp; bottom bars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894" y="169613"/>
            <a:ext cx="5572969" cy="2770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790210" y="4327033"/>
            <a:ext cx="2175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Block 3.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962AA4D4-36A0-4BBF-8B6F-AB6613B136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52</a:t>
            </a:fld>
            <a:endParaRPr lang="en-US" noProof="0" dirty="0"/>
          </a:p>
        </p:txBody>
      </p:sp>
      <p:sp>
        <p:nvSpPr>
          <p:cNvPr id="13" name="سهم: لليمين 12">
            <a:extLst>
              <a:ext uri="{FF2B5EF4-FFF2-40B4-BE49-F238E27FC236}">
                <a16:creationId xmlns:a16="http://schemas.microsoft.com/office/drawing/2014/main" id="{33E2784F-CBCB-4370-8B31-DBC49116E00A}"/>
              </a:ext>
            </a:extLst>
          </p:cNvPr>
          <p:cNvSpPr/>
          <p:nvPr/>
        </p:nvSpPr>
        <p:spPr>
          <a:xfrm>
            <a:off x="4186923" y="5351108"/>
            <a:ext cx="815350" cy="20060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53</a:t>
            </a:fld>
            <a:endParaRPr lang="en-US" noProof="0" dirty="0"/>
          </a:p>
        </p:txBody>
      </p:sp>
      <p:sp>
        <p:nvSpPr>
          <p:cNvPr id="27" name="عنصر نائب للنص 26">
            <a:extLst>
              <a:ext uri="{FF2B5EF4-FFF2-40B4-BE49-F238E27FC236}">
                <a16:creationId xmlns:a16="http://schemas.microsoft.com/office/drawing/2014/main" id="{C65DBCF8-CD47-497C-A339-D1523B9E77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00967" y="3486847"/>
            <a:ext cx="1800000" cy="504000"/>
          </a:xfrm>
        </p:spPr>
        <p:txBody>
          <a:bodyPr/>
          <a:lstStyle/>
          <a:p>
            <a:r>
              <a:rPr lang="en-US" dirty="0"/>
              <a:t>HVAV 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28" name="عنصر نائب للنص 27">
            <a:extLst>
              <a:ext uri="{FF2B5EF4-FFF2-40B4-BE49-F238E27FC236}">
                <a16:creationId xmlns:a16="http://schemas.microsoft.com/office/drawing/2014/main" id="{540D918F-6574-427A-8978-268DA5E531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00967" y="3486847"/>
            <a:ext cx="2138581" cy="503999"/>
          </a:xfrm>
        </p:spPr>
        <p:txBody>
          <a:bodyPr/>
          <a:lstStyle/>
          <a:p>
            <a:pPr lvl="0"/>
            <a:r>
              <a:rPr lang="en-US" dirty="0"/>
              <a:t>Artificial lighting</a:t>
            </a:r>
            <a:r>
              <a:rPr lang="ar-PS" dirty="0"/>
              <a:t> &amp;</a:t>
            </a:r>
            <a:r>
              <a:rPr lang="en-US" dirty="0"/>
              <a:t> Electrical</a:t>
            </a:r>
            <a:r>
              <a:rPr lang="ar-PS" dirty="0"/>
              <a:t> </a:t>
            </a:r>
            <a:endParaRPr lang="en-US" dirty="0"/>
          </a:p>
        </p:txBody>
      </p:sp>
      <p:sp>
        <p:nvSpPr>
          <p:cNvPr id="29" name="عنصر نائب للنص 28">
            <a:extLst>
              <a:ext uri="{FF2B5EF4-FFF2-40B4-BE49-F238E27FC236}">
                <a16:creationId xmlns:a16="http://schemas.microsoft.com/office/drawing/2014/main" id="{D056425F-B711-4334-91D0-C5AC571236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0967" y="5867190"/>
            <a:ext cx="1800000" cy="504000"/>
          </a:xfrm>
        </p:spPr>
        <p:txBody>
          <a:bodyPr/>
          <a:lstStyle/>
          <a:p>
            <a:r>
              <a:rPr lang="en-US" dirty="0"/>
              <a:t>Acoustical 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14" name="عنصر نائب للنص 13">
            <a:extLst>
              <a:ext uri="{FF2B5EF4-FFF2-40B4-BE49-F238E27FC236}">
                <a16:creationId xmlns:a16="http://schemas.microsoft.com/office/drawing/2014/main" id="{E22C5BBD-F30B-4E61-8A10-86A6B05F8B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9280" y="5867190"/>
            <a:ext cx="1800000" cy="504000"/>
          </a:xfrm>
        </p:spPr>
        <p:txBody>
          <a:bodyPr/>
          <a:lstStyle/>
          <a:p>
            <a:r>
              <a:rPr lang="en-US" dirty="0"/>
              <a:t>Water Supply &amp;</a:t>
            </a:r>
            <a:br>
              <a:rPr lang="en-US" dirty="0"/>
            </a:br>
            <a:r>
              <a:rPr lang="en-US" dirty="0"/>
              <a:t>Drainage</a:t>
            </a:r>
          </a:p>
        </p:txBody>
      </p:sp>
      <p:pic>
        <p:nvPicPr>
          <p:cNvPr id="26" name="عنصر نائب للصورة 25">
            <a:extLst>
              <a:ext uri="{FF2B5EF4-FFF2-40B4-BE49-F238E27FC236}">
                <a16:creationId xmlns:a16="http://schemas.microsoft.com/office/drawing/2014/main" id="{C595D3EE-0C99-4DE7-BEFB-7D4B9C8D8D7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12835" r="12835"/>
          <a:stretch>
            <a:fillRect/>
          </a:stretch>
        </p:blipFill>
        <p:spPr>
          <a:xfrm>
            <a:off x="1285519" y="1720817"/>
            <a:ext cx="1230312" cy="1230313"/>
          </a:xfrm>
        </p:spPr>
      </p:pic>
      <p:pic>
        <p:nvPicPr>
          <p:cNvPr id="31" name="عنصر نائب للصورة 30">
            <a:extLst>
              <a:ext uri="{FF2B5EF4-FFF2-40B4-BE49-F238E27FC236}">
                <a16:creationId xmlns:a16="http://schemas.microsoft.com/office/drawing/2014/main" id="{7375FF89-8C01-4E7F-9927-4DFDF97245B5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5032" b="5032"/>
          <a:stretch>
            <a:fillRect/>
          </a:stretch>
        </p:blipFill>
        <p:spPr>
          <a:xfrm>
            <a:off x="3195281" y="1720817"/>
            <a:ext cx="1228725" cy="1230313"/>
          </a:xfrm>
        </p:spPr>
      </p:pic>
      <p:pic>
        <p:nvPicPr>
          <p:cNvPr id="33" name="عنصر نائب للصورة 32">
            <a:extLst>
              <a:ext uri="{FF2B5EF4-FFF2-40B4-BE49-F238E27FC236}">
                <a16:creationId xmlns:a16="http://schemas.microsoft.com/office/drawing/2014/main" id="{CF758C8B-2F89-46B7-83B2-4A0322ADB36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/>
          <a:srcRect l="25359" r="25359"/>
          <a:stretch>
            <a:fillRect/>
          </a:stretch>
        </p:blipFill>
        <p:spPr>
          <a:xfrm>
            <a:off x="1285519" y="4102067"/>
            <a:ext cx="1230312" cy="1228725"/>
          </a:xfrm>
        </p:spPr>
      </p:pic>
      <p:pic>
        <p:nvPicPr>
          <p:cNvPr id="35" name="عنصر نائب للصورة 34">
            <a:extLst>
              <a:ext uri="{FF2B5EF4-FFF2-40B4-BE49-F238E27FC236}">
                <a16:creationId xmlns:a16="http://schemas.microsoft.com/office/drawing/2014/main" id="{54355FF1-82C7-45D5-BC96-69B74ECAF7AB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5"/>
          <a:srcRect/>
          <a:stretch>
            <a:fillRect/>
          </a:stretch>
        </p:blipFill>
        <p:spPr>
          <a:xfrm>
            <a:off x="3195281" y="4102067"/>
            <a:ext cx="1228725" cy="1228725"/>
          </a:xfrm>
        </p:spPr>
      </p:pic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8576C726-841F-4300-A107-AC765CC5FC49}"/>
              </a:ext>
            </a:extLst>
          </p:cNvPr>
          <p:cNvSpPr txBox="1">
            <a:spLocks/>
          </p:cNvSpPr>
          <p:nvPr/>
        </p:nvSpPr>
        <p:spPr>
          <a:xfrm>
            <a:off x="0" y="784446"/>
            <a:ext cx="6232296" cy="61471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dirty="0"/>
              <a:t>Electromechanical Aspects 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7" name="صورة 36">
            <a:extLst>
              <a:ext uri="{FF2B5EF4-FFF2-40B4-BE49-F238E27FC236}">
                <a16:creationId xmlns:a16="http://schemas.microsoft.com/office/drawing/2014/main" id="{CE9164DA-8871-4DEB-ACBC-61EAA3013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0719" y="1941441"/>
            <a:ext cx="6537650" cy="3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841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0335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HVAC system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44848B4D-99C6-4E55-BE0F-CBB78927C6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26544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24" y="215000"/>
            <a:ext cx="3654848" cy="631162"/>
          </a:xfrm>
        </p:spPr>
        <p:txBody>
          <a:bodyPr>
            <a:normAutofit/>
          </a:bodyPr>
          <a:lstStyle/>
          <a:p>
            <a:r>
              <a:rPr lang="en-US" dirty="0"/>
              <a:t>  HVAC 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424" y="996288"/>
            <a:ext cx="651466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/>
              <a:t>VRF 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Refrigerant Flow) </a:t>
            </a:r>
            <a:r>
              <a:rPr lang="en-US" dirty="0"/>
              <a:t>system has been used.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VRF system contains three types of systems: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Cassette unit.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 coil unit.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 unit.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>
                <a:cs typeface="Times New Roman" panose="02020603050405020304" pitchFamily="18" charset="0"/>
              </a:rPr>
              <a:t>Equipment from different companies (TOSHIBA, LG, METALAIRE, </a:t>
            </a:r>
          </a:p>
          <a:p>
            <a:r>
              <a:rPr lang="en-US" dirty="0">
                <a:cs typeface="Times New Roman" panose="02020603050405020304" pitchFamily="18" charset="0"/>
              </a:rPr>
              <a:t>TROX) has been used.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5824" y="996288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Load: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7205713" y="1365620"/>
          <a:ext cx="4572305" cy="4990742"/>
        </p:xfrm>
        <a:graphic>
          <a:graphicData uri="http://schemas.openxmlformats.org/drawingml/2006/table">
            <a:tbl>
              <a:tblPr rtl="1"/>
              <a:tblGrid>
                <a:gridCol w="1338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7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Cooling Load (KW)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Space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Floor No.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No.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7.50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Reception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(1)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6.48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Administration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7.50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Multipurpose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12.85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Library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6.15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Reception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13.96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Cafeteria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9.25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Kitchen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4.58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Cafe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8.51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Gallery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 (2)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2.98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Classrooms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3.19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Computer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4.06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Corridor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1.82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Lobby for 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3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Block(4)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0.69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VIP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artist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South artist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6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691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South dressing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20.86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Corridor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3.23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Music rooms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10.73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Lobby for 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12.76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Theatre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11.49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Stores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2.64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Meeting room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F.F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842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155.23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08" marR="7408" marT="7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408" marR="7408" marT="740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B48DA3E9-AEFC-405A-8AA1-3C89988CA7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62127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84" y="228650"/>
            <a:ext cx="2983173" cy="87682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units: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797" y="1887984"/>
            <a:ext cx="5498626" cy="2658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141" y="1887984"/>
            <a:ext cx="3293639" cy="26582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28547" y="4708478"/>
            <a:ext cx="2654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Outdoor unit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dirty="0"/>
              <a:t> split unit.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7083" y="4708478"/>
            <a:ext cx="3330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unit for VRF system.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3A1396B2-2428-4953-B3AE-7CFAEA05FE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9842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349" y="433365"/>
            <a:ext cx="2669275" cy="3855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Indoor units: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9" y="1643825"/>
            <a:ext cx="3600953" cy="332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639" y="1643824"/>
            <a:ext cx="3378748" cy="332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725" y="1643825"/>
            <a:ext cx="3386949" cy="332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524785" y="5145206"/>
            <a:ext cx="1460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Cassette</a:t>
            </a:r>
            <a:r>
              <a:rPr lang="en-US" dirty="0"/>
              <a:t> unit.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3427" y="5145206"/>
            <a:ext cx="139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coil</a:t>
            </a:r>
            <a:r>
              <a:rPr lang="en-US" dirty="0"/>
              <a:t> unit.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6553" y="5145206"/>
            <a:ext cx="1671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Fresh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lang="en-US" dirty="0"/>
              <a:t> intake.</a:t>
            </a:r>
          </a:p>
        </p:txBody>
      </p:sp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496DF1AA-94DF-46E3-823E-DC87F607C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1395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6130" y="241827"/>
            <a:ext cx="25571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Indoor units: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685" y="1296290"/>
            <a:ext cx="3429902" cy="4936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706" y="3567431"/>
            <a:ext cx="4435521" cy="2665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707" y="372179"/>
            <a:ext cx="4435521" cy="2673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291130" y="6308473"/>
            <a:ext cx="1645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Square diffuser.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75995" y="6308473"/>
            <a:ext cx="1936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</a:t>
            </a:r>
            <a:r>
              <a:rPr lang="en-US" dirty="0"/>
              <a:t> diffuser.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4895" y="3122071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</a:t>
            </a:r>
            <a:r>
              <a:rPr lang="en-US" dirty="0"/>
              <a:t> unit.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1F4930EE-D437-4A02-8FB9-2161AE17F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55253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20123"/>
            <a:ext cx="6130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distribution of the HVAC systems in the Basement floor: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619" y="769914"/>
            <a:ext cx="6311947" cy="5586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464FBF71-7154-4E9C-956D-D879D88FB9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59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5221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21838"/>
            <a:ext cx="5887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distribution of the HVAC systems in the Ground floor: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645" y="946167"/>
            <a:ext cx="8378233" cy="5273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4B3B2085-792B-4292-9369-658B08DFB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23211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623B97A-8EC2-40BD-9447-C6BF2B5A4F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61</a:t>
            </a:fld>
            <a:endParaRPr lang="en-US" noProof="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9FE7A43-2AD0-48C4-B4FC-59D963248019}"/>
              </a:ext>
            </a:extLst>
          </p:cNvPr>
          <p:cNvSpPr txBox="1"/>
          <p:nvPr/>
        </p:nvSpPr>
        <p:spPr>
          <a:xfrm>
            <a:off x="3431333" y="2809688"/>
            <a:ext cx="514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000" dirty="0"/>
              <a:t>Artificial lighting Design </a:t>
            </a:r>
          </a:p>
        </p:txBody>
      </p:sp>
    </p:spTree>
    <p:extLst>
      <p:ext uri="{BB962C8B-B14F-4D97-AF65-F5344CB8AC3E}">
        <p14:creationId xmlns:p14="http://schemas.microsoft.com/office/powerpoint/2010/main" val="3319124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6982" y="458699"/>
            <a:ext cx="4467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Lighting design for the Theatre: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688" y="1420693"/>
            <a:ext cx="2715206" cy="1400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22" y="1420693"/>
            <a:ext cx="2715206" cy="1400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614" y="1420694"/>
            <a:ext cx="4772025" cy="42686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7323313" y="5533053"/>
            <a:ext cx="3761453" cy="56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lighting and switches.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39398"/>
              </p:ext>
            </p:extLst>
          </p:nvPr>
        </p:nvGraphicFramePr>
        <p:xfrm>
          <a:off x="556654" y="3934423"/>
          <a:ext cx="5499347" cy="1313812"/>
        </p:xfrm>
        <a:graphic>
          <a:graphicData uri="http://schemas.openxmlformats.org/drawingml/2006/table">
            <a:tbl>
              <a:tblPr rtl="1"/>
              <a:tblGrid>
                <a:gridCol w="1130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7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UGR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UGR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Lux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Stage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Theatre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336956" y="3386515"/>
            <a:ext cx="1922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results: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36956" y="855050"/>
            <a:ext cx="2101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Luminaires selected: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410AC28-E2B7-4C45-9F5C-AFD3354B6A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44355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9062" y="643118"/>
            <a:ext cx="2552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views for the Theatre: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2" y="1473958"/>
            <a:ext cx="5732061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341" y="1473957"/>
            <a:ext cx="5732059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9F9F34C-940F-4396-9B0D-1A35CBC1CA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72447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1893" y="684897"/>
            <a:ext cx="2101857" cy="561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Luminaires selected: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3601" y="4756041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results: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05985" y="315565"/>
            <a:ext cx="427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Lighting design for the Multipurpose room: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844" y="1392004"/>
            <a:ext cx="4035508" cy="4645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7954436" y="6113882"/>
            <a:ext cx="3627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lighting and switches.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13" y="1392004"/>
            <a:ext cx="2209800" cy="1409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783" y="1392004"/>
            <a:ext cx="2228850" cy="14192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26" y="2984802"/>
            <a:ext cx="2229187" cy="1360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1783" y="2994327"/>
            <a:ext cx="827297" cy="13506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0636" y="2984801"/>
            <a:ext cx="1289997" cy="1360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86086" y="5283404"/>
          <a:ext cx="6769100" cy="367665"/>
        </p:xfrm>
        <a:graphic>
          <a:graphicData uri="http://schemas.openxmlformats.org/drawingml/2006/table">
            <a:tbl>
              <a:tblPr rtl="1"/>
              <a:tblGrid>
                <a:gridCol w="128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75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74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Uniformity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Uniformity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UGR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UGR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Lux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Multipurpose room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6F324D0-D923-4A4C-871B-651E41C098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8277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9062" y="643118"/>
            <a:ext cx="3698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views for the Multipurpose room: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2" y="1473957"/>
            <a:ext cx="5732060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114" y="1473957"/>
            <a:ext cx="5732060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6C95AAA-620D-43A7-8185-788C98DF47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6998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6764" y="424586"/>
            <a:ext cx="3474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Lighting design for the Classroom: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38684" y="5892581"/>
            <a:ext cx="362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lighting and switches.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8254" y="3728008"/>
            <a:ext cx="1922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results: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58254" y="1116675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Luminaires selected: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72" y="1682318"/>
            <a:ext cx="2778811" cy="1400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79660" y="4292415"/>
          <a:ext cx="6769100" cy="367665"/>
        </p:xfrm>
        <a:graphic>
          <a:graphicData uri="http://schemas.openxmlformats.org/drawingml/2006/table">
            <a:tbl>
              <a:tblPr rtl="1"/>
              <a:tblGrid>
                <a:gridCol w="1284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75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74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Uniformity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Uniformity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UGR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UGR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Required Lux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Lux design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Classroom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771" y="1682318"/>
            <a:ext cx="2913743" cy="40913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035B6D6-2774-4138-8340-F38E7E5CEA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86296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9062" y="643118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views for the Classroom: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2" y="1473955"/>
            <a:ext cx="5732060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658" y="1473955"/>
            <a:ext cx="5732060" cy="4299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4E48972-5C63-4DDE-84D9-B3842E48E6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194805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91251" y="1090182"/>
          <a:ext cx="5372520" cy="2523876"/>
        </p:xfrm>
        <a:graphic>
          <a:graphicData uri="http://schemas.openxmlformats.org/drawingml/2006/table">
            <a:tbl>
              <a:tblPr firstRow="1" firstCol="1" bandRow="1"/>
              <a:tblGrid>
                <a:gridCol w="1076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2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2158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Basement floor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Space 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lux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Lux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standard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design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Parking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Store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Mechanical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Service office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Lobby for theatre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VIP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Corridor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Dressing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Artists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91251" y="414049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Lighting design for all the floors: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91251" y="3767455"/>
          <a:ext cx="5387035" cy="2434532"/>
        </p:xfrm>
        <a:graphic>
          <a:graphicData uri="http://schemas.openxmlformats.org/drawingml/2006/table">
            <a:tbl>
              <a:tblPr firstRow="1" firstCol="1" bandRow="1"/>
              <a:tblGrid>
                <a:gridCol w="1099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9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7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1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0515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Ground floor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Space 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lux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Lux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Multipurpose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Administration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Reception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Music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Gallery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Retail store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Control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573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Theatre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Stage 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4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Seats 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394948" y="1091270"/>
          <a:ext cx="5440045" cy="1788926"/>
        </p:xfrm>
        <a:graphic>
          <a:graphicData uri="http://schemas.openxmlformats.org/drawingml/2006/table">
            <a:tbl>
              <a:tblPr firstRow="1" firstCol="1" bandRow="1"/>
              <a:tblGrid>
                <a:gridCol w="1174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1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57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3850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First floor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Space 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lux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Lux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Library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Reception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Classroom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Meeting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Computer room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corridor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404927" y="3225324"/>
          <a:ext cx="5478145" cy="1339850"/>
        </p:xfrm>
        <a:graphic>
          <a:graphicData uri="http://schemas.openxmlformats.org/drawingml/2006/table">
            <a:tbl>
              <a:tblPr firstRow="1" firstCol="1" bandRow="1"/>
              <a:tblGrid>
                <a:gridCol w="1180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86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2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0210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Second floor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Space 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lux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Lux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Cafeteria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3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Kitchen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386195" y="4821532"/>
          <a:ext cx="5515610" cy="1262380"/>
        </p:xfrm>
        <a:graphic>
          <a:graphicData uri="http://schemas.openxmlformats.org/drawingml/2006/table">
            <a:tbl>
              <a:tblPr firstRow="1" firstCol="1" bandRow="1"/>
              <a:tblGrid>
                <a:gridCol w="1209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1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49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3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5135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Third floor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Space name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lux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Lux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UGR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Uniformity design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Cafe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E70F548B-2A86-4959-97BD-A2654FDCC6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41877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BD0A08D-5593-4688-B09B-6BE772D16A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69</a:t>
            </a:fld>
            <a:endParaRPr lang="en-US" noProof="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882E29A-824D-42FA-A9E5-50AAFE1E3831}"/>
              </a:ext>
            </a:extLst>
          </p:cNvPr>
          <p:cNvSpPr txBox="1"/>
          <p:nvPr/>
        </p:nvSpPr>
        <p:spPr>
          <a:xfrm>
            <a:off x="4084476" y="2819019"/>
            <a:ext cx="514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000" dirty="0"/>
              <a:t>Power Design  </a:t>
            </a:r>
          </a:p>
        </p:txBody>
      </p:sp>
    </p:spTree>
    <p:extLst>
      <p:ext uri="{BB962C8B-B14F-4D97-AF65-F5344CB8AC3E}">
        <p14:creationId xmlns:p14="http://schemas.microsoft.com/office/powerpoint/2010/main" val="5426991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14656" y="1529556"/>
            <a:ext cx="2158998" cy="1683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789"/>
          <a:stretch/>
        </p:blipFill>
        <p:spPr>
          <a:xfrm>
            <a:off x="1426592" y="1529556"/>
            <a:ext cx="7381031" cy="3798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0202" y="466161"/>
            <a:ext cx="6835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Distribution socket for multipurpose &amp; administration space in G.F_Block1.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C201BB5-D01D-445E-A8F8-5805735BE5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10704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069079"/>
              </p:ext>
            </p:extLst>
          </p:nvPr>
        </p:nvGraphicFramePr>
        <p:xfrm>
          <a:off x="317501" y="518738"/>
          <a:ext cx="6222996" cy="2371024"/>
        </p:xfrm>
        <a:graphic>
          <a:graphicData uri="http://schemas.openxmlformats.org/drawingml/2006/table">
            <a:tbl>
              <a:tblPr/>
              <a:tblGrid>
                <a:gridCol w="419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11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46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20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G. F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Special  load 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Normal load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Light  load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power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 load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 C.B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 cable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C.B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Cable (IEC )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# No of Power         branch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# No of branch       for Light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Phase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7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Watt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Watt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Watt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Watt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Amp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Amp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Amp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Amp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D.B.1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5250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4003.1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4777.48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24.13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27.75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31.91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(36 A ) 6 mm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D.B.2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648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1268.4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6.41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7.37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8.47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(18A ) 1.5 mm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D.B.3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7500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3661.4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5179.12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26.16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30.08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34.59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(36A ) 6 mm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82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M.D.B (G.F)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 load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11225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18.00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20.70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23.81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(24 A) , 4 mm^2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02" marR="9502" marT="95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317501" y="174061"/>
            <a:ext cx="5880100" cy="344677"/>
          </a:xfrm>
          <a:prstGeom prst="rect">
            <a:avLst/>
          </a:prstGeom>
        </p:spPr>
        <p:txBody>
          <a:bodyPr vert="horz" wrap="square" lIns="121889" tIns="60944" rIns="121889" bIns="60944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858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electrical load of power, lighting system in the ground floor.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17501" y="3262182"/>
          <a:ext cx="6184900" cy="1633993"/>
        </p:xfrm>
        <a:graphic>
          <a:graphicData uri="http://schemas.openxmlformats.org/drawingml/2006/table">
            <a:tbl>
              <a:tblPr/>
              <a:tblGrid>
                <a:gridCol w="1155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15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1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5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13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61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64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51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 distribution Board for elevators and escalator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load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C.B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cable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0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9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 three elevators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D.B.E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33.68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38.73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44.54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(44 A ) 6 mm2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93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one escalator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D.B.S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 A ) 2.5 mm3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9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phases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Each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M.D.B.ES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(131 A ) 50 mm2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17501" y="290124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858"/>
            <a:r>
              <a:rPr lang="en-US" dirty="0">
                <a:latin typeface="Times New Roman" pitchFamily="18" charset="0"/>
                <a:cs typeface="Times New Roman" pitchFamily="18" charset="0"/>
              </a:rPr>
              <a:t>The electrical load of elevator and escalator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7501" y="497538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8858"/>
            <a:r>
              <a:rPr lang="en-US" dirty="0">
                <a:latin typeface="Times New Roman" pitchFamily="18" charset="0"/>
                <a:cs typeface="Times New Roman" pitchFamily="18" charset="0"/>
              </a:rPr>
              <a:t>The electrical load of Hvac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55977" y="5423932"/>
          <a:ext cx="8889246" cy="1143000"/>
        </p:xfrm>
        <a:graphic>
          <a:graphicData uri="http://schemas.openxmlformats.org/drawingml/2006/table">
            <a:tbl>
              <a:tblPr/>
              <a:tblGrid>
                <a:gridCol w="1893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88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88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59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8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88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 distribution Board for Hvac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blocks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load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C.B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cable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Hvac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D.B.B1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154.83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(180 A ) 95 mm2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Hvac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D.B.B2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82.99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95.44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(97 A ) 35 mm3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Hvac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D.B.B3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109.06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125.41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(149 A ) 70 mm3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phases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Each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M.D.B.BH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99.43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114.35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(149 A ) 70 mm2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C8F377DE-CF33-4896-8704-DA5C89C62F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702171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215900" y="418339"/>
            <a:ext cx="5880100" cy="344677"/>
          </a:xfrm>
          <a:prstGeom prst="rect">
            <a:avLst/>
          </a:prstGeom>
        </p:spPr>
        <p:txBody>
          <a:bodyPr vert="horz" wrap="square" lIns="121889" tIns="60944" rIns="121889" bIns="60944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858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The distribution boards for lighting and socket.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64" y="1026934"/>
            <a:ext cx="7043738" cy="48041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عنصر نائب لرقم الشريحة 2">
            <a:extLst>
              <a:ext uri="{FF2B5EF4-FFF2-40B4-BE49-F238E27FC236}">
                <a16:creationId xmlns:a16="http://schemas.microsoft.com/office/drawing/2014/main" id="{8EBF184F-0D9C-4908-8803-B1515E7EF8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87062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D087745-0DFF-4A0B-A698-4AA03EACC9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73</a:t>
            </a:fld>
            <a:endParaRPr lang="en-US" noProof="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9DFEA78-AB2F-4F24-9D03-BCEE9EE3E26C}"/>
              </a:ext>
            </a:extLst>
          </p:cNvPr>
          <p:cNvSpPr txBox="1"/>
          <p:nvPr/>
        </p:nvSpPr>
        <p:spPr>
          <a:xfrm>
            <a:off x="3935186" y="2865671"/>
            <a:ext cx="38652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/>
              <a:t>Acoustical Design</a:t>
            </a:r>
          </a:p>
        </p:txBody>
      </p:sp>
    </p:spTree>
    <p:extLst>
      <p:ext uri="{BB962C8B-B14F-4D97-AF65-F5344CB8AC3E}">
        <p14:creationId xmlns:p14="http://schemas.microsoft.com/office/powerpoint/2010/main" val="13296978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508001" y="1256859"/>
            <a:ext cx="9130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spaces that were designed acoustically in the building by using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Ecotect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program: 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508001" y="2700096"/>
            <a:ext cx="9130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absorption coefficient for the finished material were used in classroom, meeting room</a:t>
            </a:r>
          </a:p>
        </p:txBody>
      </p:sp>
      <p:sp>
        <p:nvSpPr>
          <p:cNvPr id="10" name="مستطيل 6"/>
          <p:cNvSpPr/>
          <p:nvPr/>
        </p:nvSpPr>
        <p:spPr>
          <a:xfrm>
            <a:off x="298579" y="575124"/>
            <a:ext cx="91301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Acoustical Design:</a:t>
            </a:r>
          </a:p>
        </p:txBody>
      </p:sp>
      <p:sp>
        <p:nvSpPr>
          <p:cNvPr id="11" name="مستطيل 6"/>
          <p:cNvSpPr/>
          <p:nvPr/>
        </p:nvSpPr>
        <p:spPr>
          <a:xfrm>
            <a:off x="852055" y="1839978"/>
            <a:ext cx="9130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Classroom.</a:t>
            </a:r>
          </a:p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Meeting room.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69993" y="3324902"/>
          <a:ext cx="6687403" cy="2780636"/>
        </p:xfrm>
        <a:graphic>
          <a:graphicData uri="http://schemas.openxmlformats.org/drawingml/2006/table">
            <a:tbl>
              <a:tblPr firstRow="1" firstCol="1" bandRow="1"/>
              <a:tblGrid>
                <a:gridCol w="1337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00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2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2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4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24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1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Finish material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Absorption coefficient at every frequency (HZ)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1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Wooden floor suspended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Glass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Door (hollow)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Ceiling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Terrazzo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913C9746-9FD9-4097-9048-7C57958852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76485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9731" y="1301032"/>
            <a:ext cx="4459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Classroom RT60 according to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Millington.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مستطيل 6"/>
          <p:cNvSpPr/>
          <p:nvPr/>
        </p:nvSpPr>
        <p:spPr>
          <a:xfrm>
            <a:off x="313504" y="289132"/>
            <a:ext cx="2948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Reverberation Time (RT60):</a:t>
            </a:r>
          </a:p>
        </p:txBody>
      </p:sp>
      <p:pic>
        <p:nvPicPr>
          <p:cNvPr id="13" name="Pictur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313504" y="2012963"/>
            <a:ext cx="4968179" cy="1408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1050621" y="3743531"/>
          <a:ext cx="2693670" cy="1740789"/>
        </p:xfrm>
        <a:graphic>
          <a:graphicData uri="http://schemas.openxmlformats.org/drawingml/2006/table">
            <a:tbl>
              <a:tblPr firstRow="1" firstCol="1" bandRow="1"/>
              <a:tblGrid>
                <a:gridCol w="946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20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0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189827" y="1301032"/>
            <a:ext cx="484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Meeting room RT60 according to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Millington.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3"/>
          <a:stretch>
            <a:fillRect/>
          </a:stretch>
        </p:blipFill>
        <p:spPr>
          <a:xfrm>
            <a:off x="6189827" y="2012963"/>
            <a:ext cx="5300450" cy="1408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7483057" y="3764128"/>
          <a:ext cx="2713990" cy="1740789"/>
        </p:xfrm>
        <a:graphic>
          <a:graphicData uri="http://schemas.openxmlformats.org/drawingml/2006/table">
            <a:tbl>
              <a:tblPr firstRow="1" firstCol="1" bandRow="1"/>
              <a:tblGrid>
                <a:gridCol w="953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RT(60)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8kHz: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8BCB02D5-3947-41BD-8AB1-858FADA6EF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91746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6"/>
          <p:cNvSpPr/>
          <p:nvPr/>
        </p:nvSpPr>
        <p:spPr>
          <a:xfrm>
            <a:off x="286207" y="234541"/>
            <a:ext cx="3425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Acoustical design for the Theatre: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0" y="948832"/>
            <a:ext cx="6127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absorption coefficient for the finished material were used in the Theatre.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33104" y="1651894"/>
          <a:ext cx="5461635" cy="1740789"/>
        </p:xfrm>
        <a:graphic>
          <a:graphicData uri="http://schemas.openxmlformats.org/drawingml/2006/table">
            <a:tbl>
              <a:tblPr firstRow="1" firstCol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Finish material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Absorption coefficient at every frequency (HZ)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Sonogama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Wood panel 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Gypsum 12.5 MMB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Carpet heavy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Fabric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PLYWD 1/2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6826795" y="1595163"/>
            <a:ext cx="4267698" cy="4483574"/>
          </a:xfrm>
          <a:prstGeom prst="rect">
            <a:avLst/>
          </a:prstGeom>
        </p:spPr>
      </p:pic>
      <p:sp>
        <p:nvSpPr>
          <p:cNvPr id="15" name="مستطيل 8"/>
          <p:cNvSpPr/>
          <p:nvPr/>
        </p:nvSpPr>
        <p:spPr>
          <a:xfrm>
            <a:off x="6566849" y="948832"/>
            <a:ext cx="6127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Theatre RT60 according to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Eyring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F4F928EC-C665-4621-BC3B-F4293B7DDA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61124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412333" y="1735152"/>
            <a:ext cx="1505540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ranklin Gothic Book" panose="020B0503020102020204" pitchFamily="34" charset="0"/>
                <a:cs typeface="Times New Roman" panose="02020603050405020304" pitchFamily="18" charset="0"/>
              </a:rPr>
              <a:t>Internal walls </a:t>
            </a:r>
          </a:p>
        </p:txBody>
      </p:sp>
      <p:sp>
        <p:nvSpPr>
          <p:cNvPr id="8" name="Rectangle 7"/>
          <p:cNvSpPr/>
          <p:nvPr/>
        </p:nvSpPr>
        <p:spPr>
          <a:xfrm>
            <a:off x="5078921" y="1780364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External glazing walls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1319651" y="1735152"/>
            <a:ext cx="1511952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ranklin Gothic Book" panose="020B0503020102020204" pitchFamily="34" charset="0"/>
                <a:cs typeface="Times New Roman" panose="02020603050405020304" pitchFamily="18" charset="0"/>
              </a:rPr>
              <a:t>External walls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66392" y="460330"/>
            <a:ext cx="3000139" cy="78632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STC and IIC:</a:t>
            </a:r>
          </a:p>
        </p:txBody>
      </p:sp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06" y="2120514"/>
            <a:ext cx="3376442" cy="4048274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035" y="2149696"/>
            <a:ext cx="2994136" cy="4048274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09" y="2149697"/>
            <a:ext cx="3372358" cy="4120168"/>
          </a:xfrm>
          <a:prstGeom prst="rect">
            <a:avLst/>
          </a:prstGeom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C134C317-570B-4153-826F-CCF221195C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04514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17204" y="177902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Floor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0889" y="1754955"/>
            <a:ext cx="864339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Franklin Gothic Book" panose="020B0503020102020204" pitchFamily="34" charset="0"/>
                <a:cs typeface="Times New Roman" panose="02020603050405020304" pitchFamily="18" charset="0"/>
              </a:rPr>
              <a:t>Ceiling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66392" y="460330"/>
            <a:ext cx="3000139" cy="78632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STC and IIC:</a:t>
            </a:r>
          </a:p>
        </p:txBody>
      </p:sp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082" y="2120513"/>
            <a:ext cx="3529954" cy="4061923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63" y="2120514"/>
            <a:ext cx="3397086" cy="4061922"/>
          </a:xfrm>
          <a:prstGeom prst="rect">
            <a:avLst/>
          </a:prstGeom>
        </p:spPr>
      </p:pic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D1D0D658-17DF-49C0-BF50-4F7990F1B7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973820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550771" y="775512"/>
            <a:ext cx="3310458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Total Sound pressure level (SPL):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212638" y="3219454"/>
            <a:ext cx="2089033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669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Articulation loss %: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9"/>
          <p:cNvSpPr>
            <a:spLocks noGrp="1"/>
          </p:cNvSpPr>
          <p:nvPr>
            <p:ph type="title"/>
          </p:nvPr>
        </p:nvSpPr>
        <p:spPr>
          <a:xfrm>
            <a:off x="192078" y="78812"/>
            <a:ext cx="2861013" cy="60652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Loud speaker:</a:t>
            </a:r>
          </a:p>
        </p:txBody>
      </p:sp>
      <p:pic>
        <p:nvPicPr>
          <p:cNvPr id="20" name="Picture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334" y="1149589"/>
            <a:ext cx="5581115" cy="1695788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443" y="3745919"/>
            <a:ext cx="5581115" cy="1770046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1" y="3545440"/>
            <a:ext cx="5107122" cy="2825750"/>
          </a:xfrm>
          <a:prstGeom prst="rect">
            <a:avLst/>
          </a:prstGeom>
        </p:spPr>
      </p:pic>
      <p:pic>
        <p:nvPicPr>
          <p:cNvPr id="24" name="Picture 23"/>
          <p:cNvPicPr/>
          <p:nvPr/>
        </p:nvPicPr>
        <p:blipFill>
          <a:blip r:embed="rId5"/>
          <a:stretch>
            <a:fillRect/>
          </a:stretch>
        </p:blipFill>
        <p:spPr>
          <a:xfrm>
            <a:off x="21094" y="1420177"/>
            <a:ext cx="1824727" cy="2048485"/>
          </a:xfrm>
          <a:prstGeom prst="rect">
            <a:avLst/>
          </a:prstGeom>
        </p:spPr>
      </p:pic>
      <p:pic>
        <p:nvPicPr>
          <p:cNvPr id="25" name="Picture 2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11" y="1416873"/>
            <a:ext cx="1857312" cy="195816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200518"/>
              </p:ext>
            </p:extLst>
          </p:nvPr>
        </p:nvGraphicFramePr>
        <p:xfrm>
          <a:off x="3962710" y="1997483"/>
          <a:ext cx="1466778" cy="1034934"/>
        </p:xfrm>
        <a:graphic>
          <a:graphicData uri="http://schemas.openxmlformats.org/drawingml/2006/table">
            <a:tbl>
              <a:tblPr rtl="1"/>
              <a:tblGrid>
                <a:gridCol w="865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97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978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S112V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78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MAX2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C6E7123-A28B-4FA4-BE6B-DF3E94FDA9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272928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9483" y="2847373"/>
            <a:ext cx="5949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 fighting system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54290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51939" y="251798"/>
            <a:ext cx="44764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symbols of the fire fighting and evacuation systems in the building.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7231530" y="182301"/>
            <a:ext cx="23148" cy="64933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13"/>
          <p:cNvSpPr/>
          <p:nvPr/>
        </p:nvSpPr>
        <p:spPr>
          <a:xfrm>
            <a:off x="260723" y="367239"/>
            <a:ext cx="378821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083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166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249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332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415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498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581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664" algn="l" defTabSz="91416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firefighting plan of the ground floor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496369" y="6155190"/>
            <a:ext cx="432000" cy="432000"/>
          </a:xfrm>
        </p:spPr>
        <p:txBody>
          <a:bodyPr/>
          <a:lstStyle/>
          <a:p>
            <a:fld id="{19B51A1E-902D-48AF-9020-955120F399B6}" type="slidenum">
              <a:rPr lang="en-US" noProof="0" smtClean="0"/>
              <a:pPr/>
              <a:t>81</a:t>
            </a:fld>
            <a:endParaRPr lang="en-US" noProof="0" dirty="0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707883F2-3E5D-4D0C-A9B6-C017506FF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00" y="1430317"/>
            <a:ext cx="6346795" cy="4149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5190D9E9-73BD-4875-9F4A-10792A2C8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671" y="1093360"/>
            <a:ext cx="2061376" cy="1920427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5C88B5C8-570F-4319-AFB3-5616945E0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630" y="3013787"/>
            <a:ext cx="1841457" cy="189444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C6F68E9-8A1C-47D6-9810-B4F6AE1C7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298" y="4931093"/>
            <a:ext cx="2390031" cy="143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847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B31982FA-A531-403B-AD1A-2EB8E0CF7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82</a:t>
            </a:fld>
            <a:endParaRPr lang="en-US" noProof="0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34D69F5-711A-4915-98DA-592B294ED86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92" y="572230"/>
            <a:ext cx="1876425" cy="1876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E074961-876E-4C6C-9BCA-6EE6E17BB0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757" y="572230"/>
            <a:ext cx="1876425" cy="18905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0A85F0B-AE18-498C-8AA9-B37A4BCAF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682" y="3525645"/>
            <a:ext cx="2393906" cy="179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5A8EDE7-67C0-4BD3-8869-F1DB3ADB6A6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02" y="3547400"/>
            <a:ext cx="2581275" cy="1958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B81CF9E2-95F9-49D2-93F9-11F120A7CCE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180" y="970768"/>
            <a:ext cx="2534194" cy="950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D06385B-4DDE-4571-A664-0AE6659D96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39894"/>
            <a:ext cx="2258555" cy="1876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6">
            <a:extLst>
              <a:ext uri="{FF2B5EF4-FFF2-40B4-BE49-F238E27FC236}">
                <a16:creationId xmlns:a16="http://schemas.microsoft.com/office/drawing/2014/main" id="{BA18B992-617C-44BA-BFAC-823C78323525}"/>
              </a:ext>
            </a:extLst>
          </p:cNvPr>
          <p:cNvSpPr/>
          <p:nvPr/>
        </p:nvSpPr>
        <p:spPr>
          <a:xfrm>
            <a:off x="740981" y="2425310"/>
            <a:ext cx="1711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Smoke detector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FFFE8ACA-8386-4ED7-B0D4-E5F3956FE6F8}"/>
              </a:ext>
            </a:extLst>
          </p:cNvPr>
          <p:cNvSpPr/>
          <p:nvPr/>
        </p:nvSpPr>
        <p:spPr>
          <a:xfrm>
            <a:off x="2952592" y="2461773"/>
            <a:ext cx="1510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Heat detector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9197D1E7-FA59-47A0-8A95-2D24A193148F}"/>
              </a:ext>
            </a:extLst>
          </p:cNvPr>
          <p:cNvSpPr/>
          <p:nvPr/>
        </p:nvSpPr>
        <p:spPr>
          <a:xfrm>
            <a:off x="2152472" y="5321074"/>
            <a:ext cx="104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Fire hose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F7AB4F5-470A-4F6E-97D6-4445537EF633}"/>
              </a:ext>
            </a:extLst>
          </p:cNvPr>
          <p:cNvSpPr/>
          <p:nvPr/>
        </p:nvSpPr>
        <p:spPr>
          <a:xfrm>
            <a:off x="8062109" y="5463302"/>
            <a:ext cx="1208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Stand pipe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22C0C44B-33E2-425B-9F62-303C511E20C5}"/>
              </a:ext>
            </a:extLst>
          </p:cNvPr>
          <p:cNvSpPr/>
          <p:nvPr/>
        </p:nvSpPr>
        <p:spPr>
          <a:xfrm>
            <a:off x="7130276" y="2603013"/>
            <a:ext cx="2699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Signs and emergency light</a:t>
            </a:r>
          </a:p>
        </p:txBody>
      </p:sp>
    </p:spTree>
    <p:extLst>
      <p:ext uri="{BB962C8B-B14F-4D97-AF65-F5344CB8AC3E}">
        <p14:creationId xmlns:p14="http://schemas.microsoft.com/office/powerpoint/2010/main" val="14037901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5580" y="286119"/>
            <a:ext cx="4401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Extinguishers according to the space: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855" y="273688"/>
            <a:ext cx="4401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sprinklers according to the space: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83</a:t>
            </a:fld>
            <a:endParaRPr lang="en-US" noProof="0" dirty="0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3C00F10-C2FE-497C-950D-4537CC1EF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30" y="856565"/>
            <a:ext cx="3268071" cy="3661138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C71A1BCC-31F3-4FB0-8274-B3AF3145BBF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543" y="4688202"/>
            <a:ext cx="1959121" cy="1712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5A2A6A39-72F1-4B04-8BC6-F68170D08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904" y="856565"/>
            <a:ext cx="4434436" cy="3481854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9511F592-18A5-4B1C-8150-08B61608214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218" y="4688203"/>
            <a:ext cx="1723365" cy="1712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78847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766" y="2811514"/>
            <a:ext cx="5949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Supply System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315388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352" y="228829"/>
            <a:ext cx="11340000" cy="805129"/>
          </a:xfrm>
        </p:spPr>
        <p:txBody>
          <a:bodyPr/>
          <a:lstStyle/>
          <a:p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supply system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>
            <a:off x="5685781" y="228829"/>
            <a:ext cx="20894" cy="6094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82705" y="93237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Tanks Used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85</a:t>
            </a:fld>
            <a:endParaRPr lang="en-US" noProof="0" dirty="0"/>
          </a:p>
        </p:txBody>
      </p:sp>
      <p:pic>
        <p:nvPicPr>
          <p:cNvPr id="8" name="Picture 349">
            <a:extLst>
              <a:ext uri="{FF2B5EF4-FFF2-40B4-BE49-F238E27FC236}">
                <a16:creationId xmlns:a16="http://schemas.microsoft.com/office/drawing/2014/main" id="{CD1FEE5B-C731-43D2-862F-EF122891B1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7940" y="1951935"/>
            <a:ext cx="2718996" cy="2954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F699892E-C6D3-46FA-AFF4-F97BC59A1DA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82" y="1951935"/>
            <a:ext cx="2607310" cy="3053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350599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75" y="255804"/>
            <a:ext cx="10689074" cy="605641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consumption </a:t>
            </a:r>
          </a:p>
        </p:txBody>
      </p:sp>
      <p:sp>
        <p:nvSpPr>
          <p:cNvPr id="9" name="Rectangle 8"/>
          <p:cNvSpPr/>
          <p:nvPr/>
        </p:nvSpPr>
        <p:spPr>
          <a:xfrm>
            <a:off x="7420874" y="2040189"/>
            <a:ext cx="2529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Firefighting consumption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2875" y="1218427"/>
            <a:ext cx="454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Water Consumption for drinking and domestic: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39916" y="3566517"/>
            <a:ext cx="23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Franklin Gothic Book" panose="020B0503020102020204" pitchFamily="34" charset="0"/>
                <a:cs typeface="Tahoma" panose="020B0604030504040204" pitchFamily="34" charset="0"/>
              </a:rPr>
              <a:t>Irrigation consumption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21677" y="4147948"/>
            <a:ext cx="3667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cube needed is 181 cubes  and 12 cubes for hot water use 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86</a:t>
            </a:fld>
            <a:endParaRPr lang="en-US" noProof="0" dirty="0"/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83661E20-4F80-4041-A7E9-9A76AEDB6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74" y="4147948"/>
            <a:ext cx="5037257" cy="92972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301D5A22-B1EF-4440-A9CD-6FED274FF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304" y="2409521"/>
            <a:ext cx="3642676" cy="39627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9F50B63-7ED4-4AB5-AD8F-498D0765D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873" y="1750448"/>
            <a:ext cx="5037257" cy="144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490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6230471" y="618565"/>
            <a:ext cx="80682" cy="60153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87</a:t>
            </a:fld>
            <a:endParaRPr lang="en-US" noProof="0" dirty="0"/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7F64DE81-E90F-4E84-A163-6D1CED761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55" y="1255737"/>
            <a:ext cx="4707400" cy="3887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CBDA239-8371-4FCC-BE70-120E60C3F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733" y="1255737"/>
            <a:ext cx="5645653" cy="3887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00895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766" y="2811514"/>
            <a:ext cx="5949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Drainage System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75852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369" y="270810"/>
            <a:ext cx="11340000" cy="894364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Pipes used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07413"/>
                <a:ext cx="10515600" cy="4788821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total number of fixture units is 369 fu the main diameter for the main stack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buFont typeface="Wingdings" panose="05000000000000000000" pitchFamily="2" charset="2"/>
                  <a:buChar char="v"/>
                </a:pPr>
                <a:r>
                  <a:rPr lang="en-US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diameters for the pipes as follows </a:t>
                </a:r>
              </a:p>
              <a:p>
                <a:pPr lvl="0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Horizontal pipe for the water closet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slope 1%</a:t>
                </a:r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Horizontal pipe for the lavatory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slope 2%</a:t>
                </a:r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Horizontal pipe for the kitchen sink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slope 2%</a:t>
                </a:r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pipe between the manholes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slope1%</a:t>
                </a:r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rain water main vertical stack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̎</m:t>
                        </m:r>
                      </m:sup>
                    </m:sSup>
                  </m:oMath>
                </a14:m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07413"/>
                <a:ext cx="10515600" cy="4788821"/>
              </a:xfrm>
              <a:blipFill>
                <a:blip r:embed="rId2"/>
                <a:stretch>
                  <a:fillRect l="-1797" t="-2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89854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90</a:t>
            </a:fld>
            <a:endParaRPr lang="en-US" noProof="0" dirty="0"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0479FB89-4D59-4C7B-8BE7-D92BB200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307" y="1126778"/>
            <a:ext cx="5862139" cy="4604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544A0436-B883-4966-8672-3E1F4D4F2BEF}"/>
              </a:ext>
            </a:extLst>
          </p:cNvPr>
          <p:cNvSpPr txBox="1"/>
          <p:nvPr/>
        </p:nvSpPr>
        <p:spPr>
          <a:xfrm>
            <a:off x="4780383" y="5771336"/>
            <a:ext cx="2099985" cy="432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Bath Room Drainage </a:t>
            </a:r>
          </a:p>
        </p:txBody>
      </p:sp>
    </p:spTree>
    <p:extLst>
      <p:ext uri="{BB962C8B-B14F-4D97-AF65-F5344CB8AC3E}">
        <p14:creationId xmlns:p14="http://schemas.microsoft.com/office/powerpoint/2010/main" val="30027325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91</a:t>
            </a:fld>
            <a:endParaRPr lang="en-US" noProof="0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6131121" y="616850"/>
            <a:ext cx="17929" cy="5287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صورة 7">
            <a:extLst>
              <a:ext uri="{FF2B5EF4-FFF2-40B4-BE49-F238E27FC236}">
                <a16:creationId xmlns:a16="http://schemas.microsoft.com/office/drawing/2014/main" id="{9B77C585-5E44-4274-9F7C-A241F203E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638" y="1417145"/>
            <a:ext cx="4732430" cy="4023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A91876C-957E-4F9D-84BE-F4CD7533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94" y="1417145"/>
            <a:ext cx="5697898" cy="4023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8751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93C36B2-38B9-403F-B451-D964BD443D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92</a:t>
            </a:fld>
            <a:endParaRPr lang="en-US" noProof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55250FA-6A3B-4E16-A3C1-74EDA0C6BE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800" y="426101"/>
            <a:ext cx="5599738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Over-lap between all systems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79F9D3E-DDB1-411A-AF86-81AA5D340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163900"/>
            <a:ext cx="6271803" cy="3970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8F08C45-4F6E-40F8-B00F-BEA75E5F3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041" y="1163900"/>
            <a:ext cx="4102123" cy="3970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2AC6C3E1-656F-48ED-848F-2AB4D7C2C1A1}"/>
              </a:ext>
            </a:extLst>
          </p:cNvPr>
          <p:cNvSpPr txBox="1"/>
          <p:nvPr/>
        </p:nvSpPr>
        <p:spPr>
          <a:xfrm>
            <a:off x="2089828" y="5509434"/>
            <a:ext cx="2783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 –lap for Ground Floor  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4F141B8E-1B87-4C1F-ADAF-52516C6A74B6}"/>
              </a:ext>
            </a:extLst>
          </p:cNvPr>
          <p:cNvSpPr txBox="1"/>
          <p:nvPr/>
        </p:nvSpPr>
        <p:spPr>
          <a:xfrm>
            <a:off x="8027208" y="5509434"/>
            <a:ext cx="247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 –lap for First Floor  </a:t>
            </a:r>
          </a:p>
        </p:txBody>
      </p:sp>
    </p:spTree>
    <p:extLst>
      <p:ext uri="{BB962C8B-B14F-4D97-AF65-F5344CB8AC3E}">
        <p14:creationId xmlns:p14="http://schemas.microsoft.com/office/powerpoint/2010/main" val="39062527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93</a:t>
            </a:fld>
            <a:endParaRPr lang="en-US" noProof="0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645A1B7-8B88-4D90-983D-BAA2E9AAFFD3}"/>
              </a:ext>
            </a:extLst>
          </p:cNvPr>
          <p:cNvSpPr txBox="1">
            <a:spLocks noGrp="1"/>
          </p:cNvSpPr>
          <p:nvPr>
            <p:ph idx="15"/>
          </p:nvPr>
        </p:nvSpPr>
        <p:spPr>
          <a:xfrm>
            <a:off x="360972" y="3220648"/>
            <a:ext cx="5602941" cy="3724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Quantity Surveying and Cost Estimation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DF6AE8-6133-4C1E-91DD-755705ACF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360972" y="297229"/>
            <a:ext cx="1838129" cy="1915995"/>
            <a:chOff x="9862160" y="831132"/>
            <a:chExt cx="1850209" cy="1915995"/>
          </a:xfrm>
        </p:grpSpPr>
        <p:sp>
          <p:nvSpPr>
            <p:cNvPr id="10" name="Freeform: Shape 15" title="triangles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6" title="triangles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7" title="triangles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8" title="triangles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9" title="triangles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20" title="triangles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21" title="triangles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22" title="triangles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23" title="triangles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24" title="triangles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25" title="triangles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6" title="triangles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7" title="triangles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8" title="triangles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4" name="عنصر نائب للصورة 23">
            <a:extLst>
              <a:ext uri="{FF2B5EF4-FFF2-40B4-BE49-F238E27FC236}">
                <a16:creationId xmlns:a16="http://schemas.microsoft.com/office/drawing/2014/main" id="{14A928EA-4E6A-4138-9D34-992BB2298C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739" r="739"/>
          <a:stretch>
            <a:fillRect/>
          </a:stretch>
        </p:blipFill>
        <p:spPr>
          <a:xfrm>
            <a:off x="5459169" y="1373753"/>
            <a:ext cx="6469200" cy="3693790"/>
          </a:xfrm>
        </p:spPr>
      </p:pic>
    </p:spTree>
    <p:extLst>
      <p:ext uri="{BB962C8B-B14F-4D97-AF65-F5344CB8AC3E}">
        <p14:creationId xmlns:p14="http://schemas.microsoft.com/office/powerpoint/2010/main" val="21666207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9E91-9331-4D7D-9534-00A6BAB6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2" y="154547"/>
            <a:ext cx="11368588" cy="941147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total cost of the building is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23,786,709 NIS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the total area of the building is 9700m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which means that the total unit cost per m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2452 NIS/m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nearly 800 $/m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08DE63-22D3-42B8-803D-E9D8BE04D5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009901" y="1463675"/>
            <a:ext cx="4315605" cy="333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Earth work                        = 1,646,590    NIS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Foundation                       =  5,722,500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NIS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Building (construction)    =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4,616,525   NIS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Finishing                          = 8,998,130 NIS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Electrical                          = 342,380  NIS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Mechanical                      = 2,460,584 NIS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7" name="Chart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578995"/>
              </p:ext>
            </p:extLst>
          </p:nvPr>
        </p:nvGraphicFramePr>
        <p:xfrm>
          <a:off x="5508171" y="1095694"/>
          <a:ext cx="5763208" cy="440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38090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F665-80EE-4503-AEF8-83FD1987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8" y="4725896"/>
            <a:ext cx="11340000" cy="432000"/>
          </a:xfrm>
        </p:spPr>
        <p:txBody>
          <a:bodyPr/>
          <a:lstStyle/>
          <a:p>
            <a:pPr algn="ctr"/>
            <a:r>
              <a:rPr lang="en-US" dirty="0"/>
              <a:t>Team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0B2821-A8E7-46E4-B168-879973D325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24903" y="5278970"/>
            <a:ext cx="1964170" cy="504000"/>
          </a:xfrm>
        </p:spPr>
        <p:txBody>
          <a:bodyPr/>
          <a:lstStyle/>
          <a:p>
            <a:r>
              <a:rPr lang="en-US" dirty="0"/>
              <a:t>Ala’ Ismail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DAA7A7-68A8-441E-AF97-3634DB9699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13914" y="5292195"/>
            <a:ext cx="1964171" cy="504000"/>
          </a:xfrm>
        </p:spPr>
        <p:txBody>
          <a:bodyPr/>
          <a:lstStyle/>
          <a:p>
            <a:r>
              <a:rPr lang="en-US" dirty="0"/>
              <a:t>Issa Obaid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D45246F-921D-40B3-8F49-8C6BC23173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02926" y="5278970"/>
            <a:ext cx="2993289" cy="504000"/>
          </a:xfrm>
        </p:spPr>
        <p:txBody>
          <a:bodyPr/>
          <a:lstStyle/>
          <a:p>
            <a:r>
              <a:rPr lang="en-US" dirty="0"/>
              <a:t>Muhammad Tanbouz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728585-A663-4E22-87F7-AAD670071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34" name="Freeform: Shape 33" title="triangles">
              <a:extLst>
                <a:ext uri="{FF2B5EF4-FFF2-40B4-BE49-F238E27FC236}">
                  <a16:creationId xmlns:a16="http://schemas.microsoft.com/office/drawing/2014/main" id="{74632BF7-7DCC-4CB0-A278-AD3B28FE96BA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 title="triangles">
              <a:extLst>
                <a:ext uri="{FF2B5EF4-FFF2-40B4-BE49-F238E27FC236}">
                  <a16:creationId xmlns:a16="http://schemas.microsoft.com/office/drawing/2014/main" id="{F3B7A750-FBC6-4475-9937-5A5FF7957A67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 title="triangles">
              <a:extLst>
                <a:ext uri="{FF2B5EF4-FFF2-40B4-BE49-F238E27FC236}">
                  <a16:creationId xmlns:a16="http://schemas.microsoft.com/office/drawing/2014/main" id="{2AEBF1D4-D3EA-4EFC-96B4-BE3208DC9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 title="triangles">
              <a:extLst>
                <a:ext uri="{FF2B5EF4-FFF2-40B4-BE49-F238E27FC236}">
                  <a16:creationId xmlns:a16="http://schemas.microsoft.com/office/drawing/2014/main" id="{9482C603-BF06-493B-A4FB-922E55E073FE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Freeform: Shape 37" title="triangles">
              <a:extLst>
                <a:ext uri="{FF2B5EF4-FFF2-40B4-BE49-F238E27FC236}">
                  <a16:creationId xmlns:a16="http://schemas.microsoft.com/office/drawing/2014/main" id="{8896E3A5-9F33-4D5C-9F1D-5072AAC7EDCD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 title="triangles">
              <a:extLst>
                <a:ext uri="{FF2B5EF4-FFF2-40B4-BE49-F238E27FC236}">
                  <a16:creationId xmlns:a16="http://schemas.microsoft.com/office/drawing/2014/main" id="{5CE56383-9C4D-4A22-8C3F-2BFAC639C530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 title="triangles">
              <a:extLst>
                <a:ext uri="{FF2B5EF4-FFF2-40B4-BE49-F238E27FC236}">
                  <a16:creationId xmlns:a16="http://schemas.microsoft.com/office/drawing/2014/main" id="{2B4AB49B-299B-45F1-A97B-165C71460A30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 title="triangles">
              <a:extLst>
                <a:ext uri="{FF2B5EF4-FFF2-40B4-BE49-F238E27FC236}">
                  <a16:creationId xmlns:a16="http://schemas.microsoft.com/office/drawing/2014/main" id="{223660C9-E786-4F4A-96A1-E22F6991217D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 title="triangles">
              <a:extLst>
                <a:ext uri="{FF2B5EF4-FFF2-40B4-BE49-F238E27FC236}">
                  <a16:creationId xmlns:a16="http://schemas.microsoft.com/office/drawing/2014/main" id="{2C75C772-F093-4933-898C-D9C65C0F3F73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 title="triangles">
              <a:extLst>
                <a:ext uri="{FF2B5EF4-FFF2-40B4-BE49-F238E27FC236}">
                  <a16:creationId xmlns:a16="http://schemas.microsoft.com/office/drawing/2014/main" id="{8D768F9C-760D-410A-A60E-6285E1D66EAC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 title="triangles">
              <a:extLst>
                <a:ext uri="{FF2B5EF4-FFF2-40B4-BE49-F238E27FC236}">
                  <a16:creationId xmlns:a16="http://schemas.microsoft.com/office/drawing/2014/main" id="{77C89462-3651-42AB-8271-83D9F6A88F96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 title="triangles">
              <a:extLst>
                <a:ext uri="{FF2B5EF4-FFF2-40B4-BE49-F238E27FC236}">
                  <a16:creationId xmlns:a16="http://schemas.microsoft.com/office/drawing/2014/main" id="{25A77506-DAFD-4EFD-BEC3-4B1CC7FED70B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 title="triangles">
              <a:extLst>
                <a:ext uri="{FF2B5EF4-FFF2-40B4-BE49-F238E27FC236}">
                  <a16:creationId xmlns:a16="http://schemas.microsoft.com/office/drawing/2014/main" id="{A2F7BBCC-60DA-4FA5-BB5C-2491F61740CB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 title="triangles">
              <a:extLst>
                <a:ext uri="{FF2B5EF4-FFF2-40B4-BE49-F238E27FC236}">
                  <a16:creationId xmlns:a16="http://schemas.microsoft.com/office/drawing/2014/main" id="{5506F340-1304-4556-9102-17C00BB75390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6F736D-1910-4E6F-9F86-9A9B0FCF47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95</a:t>
            </a:fld>
            <a:endParaRPr lang="en-US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4440549-1E13-4CC7-B7AD-06BECE9F6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062" y="106910"/>
            <a:ext cx="7844402" cy="4412476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3EDBF5AC-E656-47F6-BDF1-658E2BAEAFD4}"/>
              </a:ext>
            </a:extLst>
          </p:cNvPr>
          <p:cNvSpPr txBox="1">
            <a:spLocks/>
          </p:cNvSpPr>
          <p:nvPr/>
        </p:nvSpPr>
        <p:spPr>
          <a:xfrm>
            <a:off x="2780521" y="3833245"/>
            <a:ext cx="6008915" cy="4574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288000" tIns="144000" rIns="432000" bIns="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Thank You</a:t>
            </a:r>
          </a:p>
        </p:txBody>
      </p:sp>
    </p:spTree>
    <p:extLst>
      <p:ext uri="{BB962C8B-B14F-4D97-AF65-F5344CB8AC3E}">
        <p14:creationId xmlns:p14="http://schemas.microsoft.com/office/powerpoint/2010/main" val="493802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5_Green pitch deck_AAS_v4" id="{7774237F-020F-43A5-B912-064E6C199417}" vid="{D87B7C14-9379-4774-A3D4-9FA5066AD9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BF51BA-BD97-4518-9266-AD3D615498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1961DD-CF27-443B-BFF6-660110ED05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490261-1200-4EC7-95B0-2241EE54AA34}">
  <ds:schemaRefs>
    <ds:schemaRef ds:uri="http://purl.org/dc/elements/1.1/"/>
    <ds:schemaRef ds:uri="http://purl.org/dc/dcmitype/"/>
    <ds:schemaRef ds:uri="http://schemas.microsoft.com/office/2006/metadata/properties"/>
    <ds:schemaRef ds:uri="16c05727-aa75-4e4a-9b5f-8a80a1165891"/>
    <ds:schemaRef ds:uri="http://schemas.microsoft.com/office/2006/documentManagement/types"/>
    <ds:schemaRef ds:uri="http://schemas.openxmlformats.org/package/2006/metadata/core-properties"/>
    <ds:schemaRef ds:uri="71af3243-3dd4-4a8d-8c0d-dd76da1f02a5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pitch deck(2)</Template>
  <TotalTime>0</TotalTime>
  <Words>4103</Words>
  <Application>Microsoft Office PowerPoint</Application>
  <PresentationFormat>شاشة عريضة</PresentationFormat>
  <Paragraphs>1901</Paragraphs>
  <Slides>95</Slides>
  <Notes>12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95</vt:i4>
      </vt:variant>
    </vt:vector>
  </HeadingPairs>
  <TitlesOfParts>
    <vt:vector size="103" baseType="lpstr">
      <vt:lpstr>Arial</vt:lpstr>
      <vt:lpstr>Calibri</vt:lpstr>
      <vt:lpstr>Calibri Light</vt:lpstr>
      <vt:lpstr>Cambria Math</vt:lpstr>
      <vt:lpstr>Rockwell</vt:lpstr>
      <vt:lpstr>Times New Roman</vt:lpstr>
      <vt:lpstr>Wingdings</vt:lpstr>
      <vt:lpstr>Office Theme</vt:lpstr>
      <vt:lpstr>Al Baidar Cultural Center</vt:lpstr>
      <vt:lpstr>The Outlines </vt:lpstr>
      <vt:lpstr>عرض تقديمي في PowerPoint</vt:lpstr>
      <vt:lpstr> Architectural Design  </vt:lpstr>
      <vt:lpstr>عرض تقديمي في PowerPoint</vt:lpstr>
      <vt:lpstr>Location and Site Plan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Elevations </vt:lpstr>
      <vt:lpstr>Sections</vt:lpstr>
      <vt:lpstr>عرض تقديمي في PowerPoint</vt:lpstr>
      <vt:lpstr>Daylight:</vt:lpstr>
      <vt:lpstr>Overshadowing : </vt:lpstr>
      <vt:lpstr>Thermal Comfort:</vt:lpstr>
      <vt:lpstr>عرض تقديمي في PowerPoint</vt:lpstr>
      <vt:lpstr>عرض تقديمي في PowerPoint</vt:lpstr>
      <vt:lpstr>Codes:</vt:lpstr>
      <vt:lpstr>Blocks.</vt:lpstr>
      <vt:lpstr>Blocks.</vt:lpstr>
      <vt:lpstr>Design data: </vt:lpstr>
      <vt:lpstr>Design data:</vt:lpstr>
      <vt:lpstr>checks: </vt:lpstr>
      <vt:lpstr>check: </vt:lpstr>
      <vt:lpstr>check: </vt:lpstr>
      <vt:lpstr>عرض تقديمي في PowerPoint</vt:lpstr>
      <vt:lpstr>Seismic check: </vt:lpstr>
      <vt:lpstr>Seismic check: </vt:lpstr>
      <vt:lpstr>Seismic check: </vt:lpstr>
      <vt:lpstr>Seismic check: </vt:lpstr>
      <vt:lpstr>Seismic check: </vt:lpstr>
      <vt:lpstr>Seismic check: </vt:lpstr>
      <vt:lpstr>Seismic check: </vt:lpstr>
      <vt:lpstr>Deflection check: </vt:lpstr>
      <vt:lpstr>Design and detailing of the structure elements:  </vt:lpstr>
      <vt:lpstr>  </vt:lpstr>
      <vt:lpstr>  </vt:lpstr>
      <vt:lpstr>  </vt:lpstr>
      <vt:lpstr>  </vt:lpstr>
      <vt:lpstr>عرض تقديمي في PowerPoint</vt:lpstr>
      <vt:lpstr>Design and detailing of the structure elements: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Ramp design: Block (B3)</vt:lpstr>
      <vt:lpstr>عرض تقديمي في PowerPoint</vt:lpstr>
      <vt:lpstr>HVAC system</vt:lpstr>
      <vt:lpstr>  HVAC Design</vt:lpstr>
      <vt:lpstr>Outdoor units:</vt:lpstr>
      <vt:lpstr>Indoor units: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STC and IIC:</vt:lpstr>
      <vt:lpstr>STC and IIC:</vt:lpstr>
      <vt:lpstr>Loud speaker: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 Water supply system  </vt:lpstr>
      <vt:lpstr>Water consumption </vt:lpstr>
      <vt:lpstr>عرض تقديمي في PowerPoint</vt:lpstr>
      <vt:lpstr>عرض تقديمي في PowerPoint</vt:lpstr>
      <vt:lpstr>Pipes used </vt:lpstr>
      <vt:lpstr>عرض تقديمي في PowerPoint</vt:lpstr>
      <vt:lpstr>عرض تقديمي في PowerPoint</vt:lpstr>
      <vt:lpstr>Over-lap between all systems</vt:lpstr>
      <vt:lpstr>عرض تقديمي في PowerPoint</vt:lpstr>
      <vt:lpstr>The total cost of the building is 23,786,709 NIS and the total area of the building is 9700m2 which means that the total unit cost per m2 is 2452 NIS/m2, nearly 800 $/m2.</vt:lpstr>
      <vt:lpstr>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2020-06-02T20:57:07Z</dcterms:created>
  <dcterms:modified xsi:type="dcterms:W3CDTF">2021-01-06T08:54:22Z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