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65"/>
  </p:notesMasterIdLst>
  <p:sldIdLst>
    <p:sldId id="257" r:id="rId2"/>
    <p:sldId id="259" r:id="rId3"/>
    <p:sldId id="260" r:id="rId4"/>
    <p:sldId id="262" r:id="rId5"/>
    <p:sldId id="263" r:id="rId6"/>
    <p:sldId id="357" r:id="rId7"/>
    <p:sldId id="264" r:id="rId8"/>
    <p:sldId id="268" r:id="rId9"/>
    <p:sldId id="358" r:id="rId10"/>
    <p:sldId id="269" r:id="rId11"/>
    <p:sldId id="359" r:id="rId12"/>
    <p:sldId id="349" r:id="rId13"/>
    <p:sldId id="270" r:id="rId14"/>
    <p:sldId id="272" r:id="rId15"/>
    <p:sldId id="361" r:id="rId16"/>
    <p:sldId id="275" r:id="rId17"/>
    <p:sldId id="276" r:id="rId18"/>
    <p:sldId id="278" r:id="rId19"/>
    <p:sldId id="279" r:id="rId20"/>
    <p:sldId id="281" r:id="rId21"/>
    <p:sldId id="286" r:id="rId22"/>
    <p:sldId id="287" r:id="rId23"/>
    <p:sldId id="288" r:id="rId24"/>
    <p:sldId id="290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1" r:id="rId34"/>
    <p:sldId id="302" r:id="rId35"/>
    <p:sldId id="304" r:id="rId36"/>
    <p:sldId id="305" r:id="rId37"/>
    <p:sldId id="306" r:id="rId38"/>
    <p:sldId id="307" r:id="rId39"/>
    <p:sldId id="308" r:id="rId40"/>
    <p:sldId id="309" r:id="rId41"/>
    <p:sldId id="360" r:id="rId42"/>
    <p:sldId id="314" r:id="rId43"/>
    <p:sldId id="316" r:id="rId44"/>
    <p:sldId id="317" r:id="rId45"/>
    <p:sldId id="318" r:id="rId46"/>
    <p:sldId id="319" r:id="rId47"/>
    <p:sldId id="348" r:id="rId48"/>
    <p:sldId id="320" r:id="rId49"/>
    <p:sldId id="321" r:id="rId50"/>
    <p:sldId id="323" r:id="rId51"/>
    <p:sldId id="324" r:id="rId52"/>
    <p:sldId id="328" r:id="rId53"/>
    <p:sldId id="329" r:id="rId54"/>
    <p:sldId id="330" r:id="rId55"/>
    <p:sldId id="332" r:id="rId56"/>
    <p:sldId id="334" r:id="rId57"/>
    <p:sldId id="335" r:id="rId58"/>
    <p:sldId id="336" r:id="rId59"/>
    <p:sldId id="337" r:id="rId60"/>
    <p:sldId id="338" r:id="rId61"/>
    <p:sldId id="353" r:id="rId62"/>
    <p:sldId id="354" r:id="rId63"/>
    <p:sldId id="344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234C7-CBDB-4355-91ED-1A8D2295FB39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F44E26-DAD0-4B3A-847E-9E87CA445E17}">
      <dgm:prSet phldrT="[نص]"/>
      <dgm:spPr>
        <a:xfrm rot="5400000">
          <a:off x="-58907" y="60203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1</a:t>
          </a:r>
        </a:p>
      </dgm:t>
    </dgm:pt>
    <dgm:pt modelId="{954D72C7-F816-471C-93CF-CC332C1156AD}" type="parTrans" cxnId="{9A5188EF-9D41-4FCF-806C-A9DC291FDDC4}">
      <dgm:prSet/>
      <dgm:spPr/>
      <dgm:t>
        <a:bodyPr/>
        <a:lstStyle/>
        <a:p>
          <a:endParaRPr lang="en-US"/>
        </a:p>
      </dgm:t>
    </dgm:pt>
    <dgm:pt modelId="{6956DD63-424A-4E3A-A33B-678008B81D6C}" type="sibTrans" cxnId="{9A5188EF-9D41-4FCF-806C-A9DC291FDDC4}">
      <dgm:prSet/>
      <dgm:spPr/>
      <dgm:t>
        <a:bodyPr/>
        <a:lstStyle/>
        <a:p>
          <a:endParaRPr lang="en-US"/>
        </a:p>
      </dgm:t>
    </dgm:pt>
    <dgm:pt modelId="{EC8CEFFD-E772-437F-968D-434507D0B79C}">
      <dgm:prSet phldrT="[نص]" custT="1"/>
      <dgm:spPr>
        <a:xfrm rot="5400000">
          <a:off x="2646972" y="-2370467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Mass source: 100% for dead laods and SID , 25% for live laods.</a:t>
          </a:r>
        </a:p>
      </dgm:t>
    </dgm:pt>
    <dgm:pt modelId="{7E25B64F-5243-4977-9A74-4BD8C25F99BA}" type="parTrans" cxnId="{B6129F8D-066A-41B9-AC1D-1836EBA20077}">
      <dgm:prSet/>
      <dgm:spPr/>
      <dgm:t>
        <a:bodyPr/>
        <a:lstStyle/>
        <a:p>
          <a:endParaRPr lang="en-US"/>
        </a:p>
      </dgm:t>
    </dgm:pt>
    <dgm:pt modelId="{490EE1BD-C200-4A49-8721-94C5B01998C9}" type="sibTrans" cxnId="{B6129F8D-066A-41B9-AC1D-1836EBA20077}">
      <dgm:prSet/>
      <dgm:spPr/>
      <dgm:t>
        <a:bodyPr/>
        <a:lstStyle/>
        <a:p>
          <a:endParaRPr lang="en-US"/>
        </a:p>
      </dgm:t>
    </dgm:pt>
    <dgm:pt modelId="{C09EC1B2-0D1C-4E96-B1C1-65D0A1B1442A}">
      <dgm:prSet phldrT="[نص]"/>
      <dgm:spPr>
        <a:xfrm rot="5400000">
          <a:off x="-58907" y="408309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2</a:t>
          </a:r>
        </a:p>
      </dgm:t>
    </dgm:pt>
    <dgm:pt modelId="{D6D9D1E6-19CA-411C-BEDF-4333C91BD437}" type="parTrans" cxnId="{4C4D1E86-1D73-4158-A7E7-D3AAAACFF022}">
      <dgm:prSet/>
      <dgm:spPr/>
      <dgm:t>
        <a:bodyPr/>
        <a:lstStyle/>
        <a:p>
          <a:endParaRPr lang="en-US"/>
        </a:p>
      </dgm:t>
    </dgm:pt>
    <dgm:pt modelId="{75145B93-E9CE-4542-BBC1-623626AE500F}" type="sibTrans" cxnId="{4C4D1E86-1D73-4158-A7E7-D3AAAACFF022}">
      <dgm:prSet/>
      <dgm:spPr/>
      <dgm:t>
        <a:bodyPr/>
        <a:lstStyle/>
        <a:p>
          <a:endParaRPr lang="en-US"/>
        </a:p>
      </dgm:t>
    </dgm:pt>
    <dgm:pt modelId="{13E2F572-EF11-4FFD-AF62-886477F933E0}">
      <dgm:prSet phldrT="[نص]" custT="1"/>
      <dgm:spPr>
        <a:xfrm rot="5400000">
          <a:off x="2611739" y="-2034531"/>
          <a:ext cx="325730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Seismic zone : The faculty is located in Ramallah city Therefore, the seismic zone is 2B and the Z value is equal to 0.20.  </a:t>
          </a:r>
        </a:p>
      </dgm:t>
    </dgm:pt>
    <dgm:pt modelId="{ADE07BE5-5710-4B18-849E-971877103F02}" type="parTrans" cxnId="{08D555AE-9E39-4396-97C6-06D05E4808DD}">
      <dgm:prSet/>
      <dgm:spPr/>
      <dgm:t>
        <a:bodyPr/>
        <a:lstStyle/>
        <a:p>
          <a:endParaRPr lang="en-US"/>
        </a:p>
      </dgm:t>
    </dgm:pt>
    <dgm:pt modelId="{B10B2D53-6DF0-4517-89FC-D0BB037E2C34}" type="sibTrans" cxnId="{08D555AE-9E39-4396-97C6-06D05E4808DD}">
      <dgm:prSet/>
      <dgm:spPr/>
      <dgm:t>
        <a:bodyPr/>
        <a:lstStyle/>
        <a:p>
          <a:endParaRPr lang="en-US"/>
        </a:p>
      </dgm:t>
    </dgm:pt>
    <dgm:pt modelId="{62887CD7-7449-4CBC-916C-ACBEAD6B1C0E}">
      <dgm:prSet phldrT="[نص]"/>
      <dgm:spPr>
        <a:xfrm rot="5400000">
          <a:off x="-58907" y="720673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3</a:t>
          </a:r>
        </a:p>
      </dgm:t>
    </dgm:pt>
    <dgm:pt modelId="{CE140E20-978D-465F-B7E1-214103712840}" type="parTrans" cxnId="{3E3F242E-7C71-44C7-B81B-2C43586D312B}">
      <dgm:prSet/>
      <dgm:spPr/>
      <dgm:t>
        <a:bodyPr/>
        <a:lstStyle/>
        <a:p>
          <a:endParaRPr lang="en-US"/>
        </a:p>
      </dgm:t>
    </dgm:pt>
    <dgm:pt modelId="{1C4EA756-F032-4620-AF94-655C81005E46}" type="sibTrans" cxnId="{3E3F242E-7C71-44C7-B81B-2C43586D312B}">
      <dgm:prSet/>
      <dgm:spPr/>
      <dgm:t>
        <a:bodyPr/>
        <a:lstStyle/>
        <a:p>
          <a:endParaRPr lang="en-US"/>
        </a:p>
      </dgm:t>
    </dgm:pt>
    <dgm:pt modelId="{02F8D2B8-C721-4EC2-9639-592CCB5FBEE1}">
      <dgm:prSet phldrT="[نص]" custT="1"/>
      <dgm:spPr>
        <a:xfrm rot="5400000">
          <a:off x="2646972" y="-1710306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Soil profile: The soil type is clay so the soil profile is  SD .</a:t>
          </a:r>
        </a:p>
      </dgm:t>
    </dgm:pt>
    <dgm:pt modelId="{6AE2957E-01A9-4003-9E45-635A709E7908}" type="parTrans" cxnId="{101A300B-3466-4BB1-A07A-5575DC77B0E0}">
      <dgm:prSet/>
      <dgm:spPr/>
      <dgm:t>
        <a:bodyPr/>
        <a:lstStyle/>
        <a:p>
          <a:endParaRPr lang="en-US"/>
        </a:p>
      </dgm:t>
    </dgm:pt>
    <dgm:pt modelId="{A39D5C3D-2874-4A69-BDE8-1CDB3EC6DAB0}" type="sibTrans" cxnId="{101A300B-3466-4BB1-A07A-5575DC77B0E0}">
      <dgm:prSet/>
      <dgm:spPr/>
      <dgm:t>
        <a:bodyPr/>
        <a:lstStyle/>
        <a:p>
          <a:endParaRPr lang="en-US"/>
        </a:p>
      </dgm:t>
    </dgm:pt>
    <dgm:pt modelId="{C605A160-3C03-49DB-BE93-D8466A4130F5}">
      <dgm:prSet/>
      <dgm:spPr>
        <a:xfrm rot="5400000">
          <a:off x="-58907" y="1033036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4</a:t>
          </a:r>
        </a:p>
      </dgm:t>
    </dgm:pt>
    <dgm:pt modelId="{378DBF46-E7BF-43E1-9D8A-D65CBF6AC1F9}" type="parTrans" cxnId="{6B428302-21C7-439E-B7CC-C735868505C8}">
      <dgm:prSet/>
      <dgm:spPr/>
      <dgm:t>
        <a:bodyPr/>
        <a:lstStyle/>
        <a:p>
          <a:endParaRPr lang="en-US"/>
        </a:p>
      </dgm:t>
    </dgm:pt>
    <dgm:pt modelId="{F0A4E427-8C28-464F-A7BB-007BC7DAE85B}" type="sibTrans" cxnId="{6B428302-21C7-439E-B7CC-C735868505C8}">
      <dgm:prSet/>
      <dgm:spPr/>
      <dgm:t>
        <a:bodyPr/>
        <a:lstStyle/>
        <a:p>
          <a:endParaRPr lang="en-US"/>
        </a:p>
      </dgm:t>
    </dgm:pt>
    <dgm:pt modelId="{1D853FD4-0079-472B-B133-94947AA5F94A}">
      <dgm:prSet/>
      <dgm:spPr>
        <a:xfrm rot="5400000">
          <a:off x="-58907" y="1345400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5</a:t>
          </a:r>
        </a:p>
      </dgm:t>
    </dgm:pt>
    <dgm:pt modelId="{E2C582DB-9F77-4D36-B79A-AEC6FDE62E7C}" type="parTrans" cxnId="{491FB77C-BF52-4706-AC00-F3431A766FB7}">
      <dgm:prSet/>
      <dgm:spPr/>
      <dgm:t>
        <a:bodyPr/>
        <a:lstStyle/>
        <a:p>
          <a:endParaRPr lang="en-US"/>
        </a:p>
      </dgm:t>
    </dgm:pt>
    <dgm:pt modelId="{C3CCFE90-2B3C-4505-AB47-0548C976B83A}" type="sibTrans" cxnId="{491FB77C-BF52-4706-AC00-F3431A766FB7}">
      <dgm:prSet/>
      <dgm:spPr/>
      <dgm:t>
        <a:bodyPr/>
        <a:lstStyle/>
        <a:p>
          <a:endParaRPr lang="en-US"/>
        </a:p>
      </dgm:t>
    </dgm:pt>
    <dgm:pt modelId="{DDAD1563-2CF5-4C2C-BEF1-C45791480140}">
      <dgm:prSet/>
      <dgm:spPr>
        <a:xfrm rot="5400000">
          <a:off x="-58907" y="1657763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6</a:t>
          </a:r>
        </a:p>
      </dgm:t>
    </dgm:pt>
    <dgm:pt modelId="{3BDF61FB-3A05-460C-8BCE-1585EE46233B}" type="parTrans" cxnId="{673359CB-27FD-4D0C-84F2-1648FD6AD727}">
      <dgm:prSet/>
      <dgm:spPr/>
      <dgm:t>
        <a:bodyPr/>
        <a:lstStyle/>
        <a:p>
          <a:endParaRPr lang="en-US"/>
        </a:p>
      </dgm:t>
    </dgm:pt>
    <dgm:pt modelId="{58C239DC-9B00-4276-8AAF-6F9A36A9C82C}" type="sibTrans" cxnId="{673359CB-27FD-4D0C-84F2-1648FD6AD727}">
      <dgm:prSet/>
      <dgm:spPr/>
      <dgm:t>
        <a:bodyPr/>
        <a:lstStyle/>
        <a:p>
          <a:endParaRPr lang="en-US"/>
        </a:p>
      </dgm:t>
    </dgm:pt>
    <dgm:pt modelId="{807AB36F-223E-4E9D-83CC-FD45E5A7D615}">
      <dgm:prSet custT="1"/>
      <dgm:spPr>
        <a:xfrm rot="5400000">
          <a:off x="2646972" y="-1417365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Force Reduction Factor R = 5.5 (Building Frame System - shear wall)</a:t>
          </a:r>
        </a:p>
      </dgm:t>
    </dgm:pt>
    <dgm:pt modelId="{E9CA5917-2C5F-42E8-A72B-35DBCD0AC98D}" type="parTrans" cxnId="{6421C21E-8EB5-408F-BA7C-20AC7C3A5D12}">
      <dgm:prSet/>
      <dgm:spPr/>
      <dgm:t>
        <a:bodyPr/>
        <a:lstStyle/>
        <a:p>
          <a:endParaRPr lang="en-US"/>
        </a:p>
      </dgm:t>
    </dgm:pt>
    <dgm:pt modelId="{2EC858D8-4667-46E1-AE16-1FDA9170DF01}" type="sibTrans" cxnId="{6421C21E-8EB5-408F-BA7C-20AC7C3A5D12}">
      <dgm:prSet/>
      <dgm:spPr/>
      <dgm:t>
        <a:bodyPr/>
        <a:lstStyle/>
        <a:p>
          <a:endParaRPr lang="en-US"/>
        </a:p>
      </dgm:t>
    </dgm:pt>
    <dgm:pt modelId="{938A11B4-B48F-454D-A3E8-1BB6E34E8EE2}">
      <dgm:prSet custT="1"/>
      <dgm:spPr>
        <a:xfrm rot="5400000">
          <a:off x="2646972" y="-1085579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Importance Factor I = 1.0</a:t>
          </a:r>
        </a:p>
      </dgm:t>
    </dgm:pt>
    <dgm:pt modelId="{6F746C5E-331C-40AA-8C03-9F8F38392313}" type="parTrans" cxnId="{07052A51-DE5D-44EC-8A5D-056761479810}">
      <dgm:prSet/>
      <dgm:spPr/>
      <dgm:t>
        <a:bodyPr/>
        <a:lstStyle/>
        <a:p>
          <a:endParaRPr lang="en-US"/>
        </a:p>
      </dgm:t>
    </dgm:pt>
    <dgm:pt modelId="{41DFE725-CDB5-448D-B9FB-45B81A134E78}" type="sibTrans" cxnId="{07052A51-DE5D-44EC-8A5D-056761479810}">
      <dgm:prSet/>
      <dgm:spPr/>
      <dgm:t>
        <a:bodyPr/>
        <a:lstStyle/>
        <a:p>
          <a:endParaRPr lang="en-US"/>
        </a:p>
      </dgm:t>
    </dgm:pt>
    <dgm:pt modelId="{B1C49307-2ACA-4E3B-9B14-6E336EE65E1F}">
      <dgm:prSet custT="1"/>
      <dgm:spPr>
        <a:xfrm rot="5400000">
          <a:off x="2646972" y="-773215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Acceleration-Dependent Seismic Coefficient Ca = 0.2 </a:t>
          </a:r>
        </a:p>
      </dgm:t>
    </dgm:pt>
    <dgm:pt modelId="{CF336CBF-4FEA-465B-A6F5-23A5C681A63D}" type="parTrans" cxnId="{F72FDB6E-4B0C-4856-AD42-87A20E8B26C5}">
      <dgm:prSet/>
      <dgm:spPr/>
      <dgm:t>
        <a:bodyPr/>
        <a:lstStyle/>
        <a:p>
          <a:endParaRPr lang="en-US"/>
        </a:p>
      </dgm:t>
    </dgm:pt>
    <dgm:pt modelId="{4CBCFDAC-5DBA-4564-97B5-F244A38C4FF8}" type="sibTrans" cxnId="{F72FDB6E-4B0C-4856-AD42-87A20E8B26C5}">
      <dgm:prSet/>
      <dgm:spPr/>
      <dgm:t>
        <a:bodyPr/>
        <a:lstStyle/>
        <a:p>
          <a:endParaRPr lang="en-US"/>
        </a:p>
      </dgm:t>
    </dgm:pt>
    <dgm:pt modelId="{C32B5F03-1AB9-40A7-A5E9-4A00D3E72524}">
      <dgm:prSet/>
      <dgm:spPr>
        <a:xfrm rot="5400000">
          <a:off x="-58907" y="1970127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7</a:t>
          </a:r>
        </a:p>
      </dgm:t>
    </dgm:pt>
    <dgm:pt modelId="{0A509147-A8CD-4885-989B-E877BCD2264F}" type="parTrans" cxnId="{1803739C-8A03-4449-AC84-0357B391CCA2}">
      <dgm:prSet/>
      <dgm:spPr/>
      <dgm:t>
        <a:bodyPr/>
        <a:lstStyle/>
        <a:p>
          <a:endParaRPr lang="en-US"/>
        </a:p>
      </dgm:t>
    </dgm:pt>
    <dgm:pt modelId="{20851D4E-FB31-4670-BFA4-8ACA9182ED53}" type="sibTrans" cxnId="{1803739C-8A03-4449-AC84-0357B391CCA2}">
      <dgm:prSet/>
      <dgm:spPr/>
      <dgm:t>
        <a:bodyPr/>
        <a:lstStyle/>
        <a:p>
          <a:endParaRPr lang="en-US"/>
        </a:p>
      </dgm:t>
    </dgm:pt>
    <dgm:pt modelId="{97A67528-352D-42A3-BCC8-F62115AE7627}">
      <dgm:prSet custT="1"/>
      <dgm:spPr>
        <a:xfrm rot="5400000">
          <a:off x="2646972" y="-460852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Velocity-Dependent Seismic Coefficient Cv = 0.2 </a:t>
          </a:r>
        </a:p>
      </dgm:t>
    </dgm:pt>
    <dgm:pt modelId="{484F33D3-5A12-488E-ACA0-CC986C0FE608}" type="parTrans" cxnId="{71A2ECE5-96F0-4CAC-8194-F5E3ADD86107}">
      <dgm:prSet/>
      <dgm:spPr/>
      <dgm:t>
        <a:bodyPr/>
        <a:lstStyle/>
        <a:p>
          <a:endParaRPr lang="en-US"/>
        </a:p>
      </dgm:t>
    </dgm:pt>
    <dgm:pt modelId="{FC525F97-E49E-486A-BEB7-233BDCA86A9E}" type="sibTrans" cxnId="{71A2ECE5-96F0-4CAC-8194-F5E3ADD86107}">
      <dgm:prSet/>
      <dgm:spPr/>
      <dgm:t>
        <a:bodyPr/>
        <a:lstStyle/>
        <a:p>
          <a:endParaRPr lang="en-US"/>
        </a:p>
      </dgm:t>
    </dgm:pt>
    <dgm:pt modelId="{CB7A529A-62C5-499F-9E83-46468F4FE8BF}">
      <dgm:prSet/>
      <dgm:spPr>
        <a:xfrm rot="5400000">
          <a:off x="-58907" y="2282490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8</a:t>
          </a:r>
        </a:p>
      </dgm:t>
    </dgm:pt>
    <dgm:pt modelId="{22FE86A4-85A4-49DA-9720-C50ED8A4A1EA}" type="parTrans" cxnId="{28EC1933-0FD8-4C73-B780-C6756112D71B}">
      <dgm:prSet/>
      <dgm:spPr/>
      <dgm:t>
        <a:bodyPr/>
        <a:lstStyle/>
        <a:p>
          <a:endParaRPr lang="en-US"/>
        </a:p>
      </dgm:t>
    </dgm:pt>
    <dgm:pt modelId="{000A2621-54F3-418F-BBC5-F2106D8DCDEC}" type="sibTrans" cxnId="{28EC1933-0FD8-4C73-B780-C6756112D71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3535BB33-6058-452C-9146-F300C516187C}">
          <dgm:prSet custT="1"/>
          <dgm:spPr>
            <a:xfrm rot="5400000">
              <a:off x="2646972" y="-148488"/>
              <a:ext cx="255264" cy="4999409"/>
            </a:xfrm>
            <a:prstGeom prst="round2Same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dgm:spPr>
          <dgm:t>
            <a:bodyPr/>
            <a:lstStyle/>
            <a:p>
              <a:r>
                <a:rPr lang="en-US" sz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Response spectrum scale factor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20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</m:ctrlPr>
                    </m:fPr>
                    <m:num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𝐼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Cambria Math"/>
                          <a:cs typeface="+mn-cs"/>
                        </a:rPr>
                        <m:t>×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𝑔</m:t>
                      </m:r>
                    </m:num>
                    <m:den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𝑅</m:t>
                      </m:r>
                    </m:den>
                  </m:f>
                </m:oMath>
              </a14:m>
              <a:r>
                <a:rPr lang="en-US" sz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 = </a:t>
              </a:r>
              <a14:m>
                <m:oMath xmlns:m="http://schemas.openxmlformats.org/officeDocument/2006/math">
                  <m:f>
                    <m:fPr>
                      <m:ctrlPr>
                        <a:rPr lang="en-US" sz="120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</m:ctrlPr>
                    </m:fPr>
                    <m:num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1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.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25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 ∗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9810</m:t>
                      </m:r>
                    </m:num>
                    <m:den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5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.</m:t>
                      </m:r>
                      <m:r>
                        <a:rPr lang="en-US" sz="1200" b="0" i="1">
                          <a:solidFill>
                            <a:sysClr val="windowText" lastClr="000000">
                              <a:hueOff val="0"/>
                              <a:satOff val="0"/>
                              <a:lumOff val="0"/>
                              <a:alphaOff val="0"/>
                            </a:sysClr>
                          </a:solidFill>
                          <a:latin typeface="Cambria Math"/>
                          <a:ea typeface="+mn-ea"/>
                          <a:cs typeface="+mn-cs"/>
                        </a:rPr>
                        <m:t>5</m:t>
                      </m:r>
                    </m:den>
                  </m:f>
                </m:oMath>
              </a14:m>
              <a:r>
                <a:rPr lang="en-US" sz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 = 2230</a:t>
              </a:r>
            </a:p>
          </dgm:t>
        </dgm:pt>
      </mc:Choice>
      <mc:Fallback xmlns="">
        <dgm:pt modelId="{3535BB33-6058-452C-9146-F300C516187C}">
          <dgm:prSet custT="1"/>
          <dgm:spPr>
            <a:xfrm rot="5400000">
              <a:off x="2646972" y="-148488"/>
              <a:ext cx="255264" cy="4999409"/>
            </a:xfrm>
            <a:prstGeom prst="round2Same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rgbClr val="5B9BD5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dgm:spPr>
          <dgm:t>
            <a:bodyPr/>
            <a:lstStyle/>
            <a:p>
              <a:r>
                <a:rPr lang="en-US" sz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Response spectrum scale factor = </a:t>
              </a:r>
              <a:r>
                <a:rPr lang="en-US" sz="120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 panose="02040503050406030204" pitchFamily="18" charset="0"/>
                  <a:ea typeface="+mn-ea"/>
                  <a:cs typeface="+mn-cs"/>
                </a:rPr>
                <a:t>(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/>
                  <a:ea typeface="+mn-ea"/>
                  <a:cs typeface="+mn-cs"/>
                </a:rPr>
                <a:t>𝐼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/>
                  <a:ea typeface="Cambria Math"/>
                  <a:cs typeface="+mn-cs"/>
                </a:rPr>
                <a:t>×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/>
                  <a:ea typeface="+mn-ea"/>
                  <a:cs typeface="+mn-cs"/>
                </a:rPr>
                <a:t>𝑔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 panose="02040503050406030204" pitchFamily="18" charset="0"/>
                  <a:ea typeface="+mn-ea"/>
                  <a:cs typeface="+mn-cs"/>
                </a:rPr>
                <a:t>)/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/>
                  <a:ea typeface="+mn-ea"/>
                  <a:cs typeface="+mn-cs"/>
                </a:rPr>
                <a:t>𝑅</a:t>
              </a:r>
              <a:r>
                <a:rPr lang="en-US" sz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 = </a:t>
              </a:r>
              <a:r>
                <a:rPr lang="en-US" sz="120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 panose="02040503050406030204" pitchFamily="18" charset="0"/>
                  <a:ea typeface="+mn-ea"/>
                  <a:cs typeface="+mn-cs"/>
                </a:rPr>
                <a:t>(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/>
                  <a:ea typeface="+mn-ea"/>
                  <a:cs typeface="+mn-cs"/>
                </a:rPr>
                <a:t>1.25 ∗9810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 panose="02040503050406030204" pitchFamily="18" charset="0"/>
                  <a:ea typeface="+mn-ea"/>
                  <a:cs typeface="+mn-cs"/>
                </a:rPr>
                <a:t>)/</a:t>
              </a:r>
              <a:r>
                <a:rPr lang="en-US" sz="1200" b="0" i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mbria Math"/>
                  <a:ea typeface="+mn-ea"/>
                  <a:cs typeface="+mn-cs"/>
                </a:rPr>
                <a:t>5.5</a:t>
              </a:r>
              <a:r>
                <a:rPr lang="en-US" sz="120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 = 2230</a:t>
              </a:r>
            </a:p>
          </dgm:t>
        </dgm:pt>
      </mc:Fallback>
    </mc:AlternateContent>
    <dgm:pt modelId="{20960831-D132-496B-BE14-85DD22A9EAA5}" type="parTrans" cxnId="{62E36914-CA5B-405F-86F8-2F9947CDFBBB}">
      <dgm:prSet/>
      <dgm:spPr/>
      <dgm:t>
        <a:bodyPr/>
        <a:lstStyle/>
        <a:p>
          <a:endParaRPr lang="en-US"/>
        </a:p>
      </dgm:t>
    </dgm:pt>
    <dgm:pt modelId="{D72D1186-E3D3-44B0-BB66-627E9EDC42C8}" type="sibTrans" cxnId="{62E36914-CA5B-405F-86F8-2F9947CDFBBB}">
      <dgm:prSet/>
      <dgm:spPr/>
      <dgm:t>
        <a:bodyPr/>
        <a:lstStyle/>
        <a:p>
          <a:endParaRPr lang="en-US"/>
        </a:p>
      </dgm:t>
    </dgm:pt>
    <dgm:pt modelId="{BC5FBCFD-A244-49D8-9D02-85C34352CBDA}" type="pres">
      <dgm:prSet presAssocID="{944234C7-CBDB-4355-91ED-1A8D2295FB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A1A582-8BC8-4A20-9E97-F9A96037EBEA}" type="pres">
      <dgm:prSet presAssocID="{AEF44E26-DAD0-4B3A-847E-9E87CA445E17}" presName="composite" presStyleCnt="0"/>
      <dgm:spPr/>
    </dgm:pt>
    <dgm:pt modelId="{3C0DA2E4-7CB2-4AC7-9FDF-EAC2538D2A73}" type="pres">
      <dgm:prSet presAssocID="{AEF44E26-DAD0-4B3A-847E-9E87CA445E17}" presName="parentText" presStyleLbl="alignNode1" presStyleIdx="0" presStyleCnt="8" custLinFactNeighborX="0" custLinFactNeighborY="-1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01E3D-5086-467F-9615-AB87D056260C}" type="pres">
      <dgm:prSet presAssocID="{AEF44E26-DAD0-4B3A-847E-9E87CA445E17}" presName="descendantText" presStyleLbl="alignAcc1" presStyleIdx="0" presStyleCnt="8" custLinFactNeighborX="0" custLinFactNeighborY="-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8738C9-809A-4C6A-BAF4-F1BAA16CBA1B}" type="pres">
      <dgm:prSet presAssocID="{6956DD63-424A-4E3A-A33B-678008B81D6C}" presName="sp" presStyleCnt="0"/>
      <dgm:spPr/>
    </dgm:pt>
    <dgm:pt modelId="{812BE589-F644-40F4-BDA6-4AA9340ABEC5}" type="pres">
      <dgm:prSet presAssocID="{C09EC1B2-0D1C-4E96-B1C1-65D0A1B1442A}" presName="composite" presStyleCnt="0"/>
      <dgm:spPr/>
    </dgm:pt>
    <dgm:pt modelId="{2AF46744-0B98-40DB-AFA2-A40605AC74DE}" type="pres">
      <dgm:prSet presAssocID="{C09EC1B2-0D1C-4E96-B1C1-65D0A1B1442A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7C5AA2-6AAC-41E1-82EE-93E3429E6D85}" type="pres">
      <dgm:prSet presAssocID="{C09EC1B2-0D1C-4E96-B1C1-65D0A1B1442A}" presName="descendantText" presStyleLbl="alignAcc1" presStyleIdx="1" presStyleCnt="8" custScaleY="127605" custLinFactNeighborX="0" custLinFactNeighborY="-4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663FE-954C-4E6B-AD9F-A3E367305CDC}" type="pres">
      <dgm:prSet presAssocID="{75145B93-E9CE-4542-BBC1-623626AE500F}" presName="sp" presStyleCnt="0"/>
      <dgm:spPr/>
    </dgm:pt>
    <dgm:pt modelId="{23BC2858-83E2-41E3-B8A4-55A086909B3B}" type="pres">
      <dgm:prSet presAssocID="{62887CD7-7449-4CBC-916C-ACBEAD6B1C0E}" presName="composite" presStyleCnt="0"/>
      <dgm:spPr/>
    </dgm:pt>
    <dgm:pt modelId="{72E03FCF-863D-4083-8A91-69E4098A63B8}" type="pres">
      <dgm:prSet presAssocID="{62887CD7-7449-4CBC-916C-ACBEAD6B1C0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C7EDA-3345-4529-877C-933D0D6E39B1}" type="pres">
      <dgm:prSet presAssocID="{62887CD7-7449-4CBC-916C-ACBEAD6B1C0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C0CE4-D87C-4A27-944E-AE6A3826B2D5}" type="pres">
      <dgm:prSet presAssocID="{1C4EA756-F032-4620-AF94-655C81005E46}" presName="sp" presStyleCnt="0"/>
      <dgm:spPr/>
    </dgm:pt>
    <dgm:pt modelId="{C89DCCA0-E954-40A7-AA45-2A2876E1191B}" type="pres">
      <dgm:prSet presAssocID="{C605A160-3C03-49DB-BE93-D8466A4130F5}" presName="composite" presStyleCnt="0"/>
      <dgm:spPr/>
    </dgm:pt>
    <dgm:pt modelId="{1818F21E-8797-4916-BA61-CCA3A1C75F94}" type="pres">
      <dgm:prSet presAssocID="{C605A160-3C03-49DB-BE93-D8466A4130F5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2D82B-6A5A-4A65-914C-0138EE0CD6D3}" type="pres">
      <dgm:prSet presAssocID="{C605A160-3C03-49DB-BE93-D8466A4130F5}" presName="descendantText" presStyleLbl="alignAcc1" presStyleIdx="3" presStyleCnt="8" custLinFactNeighborY="-7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EC183-465B-42B3-A8A3-96EF40562246}" type="pres">
      <dgm:prSet presAssocID="{F0A4E427-8C28-464F-A7BB-007BC7DAE85B}" presName="sp" presStyleCnt="0"/>
      <dgm:spPr/>
    </dgm:pt>
    <dgm:pt modelId="{038DDB6E-332E-495A-8A45-08DF07CF5CB5}" type="pres">
      <dgm:prSet presAssocID="{1D853FD4-0079-472B-B133-94947AA5F94A}" presName="composite" presStyleCnt="0"/>
      <dgm:spPr/>
    </dgm:pt>
    <dgm:pt modelId="{89E12078-2FBD-4D1C-89F6-51A6C360EDF0}" type="pres">
      <dgm:prSet presAssocID="{1D853FD4-0079-472B-B133-94947AA5F94A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87781-E245-407C-B926-DBB459BD9C12}" type="pres">
      <dgm:prSet presAssocID="{1D853FD4-0079-472B-B133-94947AA5F94A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4222-002F-4B3B-B372-5668F9E4CDDA}" type="pres">
      <dgm:prSet presAssocID="{C3CCFE90-2B3C-4505-AB47-0548C976B83A}" presName="sp" presStyleCnt="0"/>
      <dgm:spPr/>
    </dgm:pt>
    <dgm:pt modelId="{7CC00892-77AE-4AA2-8A6D-5ABF1D65CAF1}" type="pres">
      <dgm:prSet presAssocID="{DDAD1563-2CF5-4C2C-BEF1-C45791480140}" presName="composite" presStyleCnt="0"/>
      <dgm:spPr/>
    </dgm:pt>
    <dgm:pt modelId="{FCC1FA07-09E0-4613-8782-D29F2AE64ADB}" type="pres">
      <dgm:prSet presAssocID="{DDAD1563-2CF5-4C2C-BEF1-C45791480140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7CFC8-58E2-4C24-9D32-F098D285DB77}" type="pres">
      <dgm:prSet presAssocID="{DDAD1563-2CF5-4C2C-BEF1-C45791480140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2E518-DA29-4707-9874-6C2628BAA343}" type="pres">
      <dgm:prSet presAssocID="{58C239DC-9B00-4276-8AAF-6F9A36A9C82C}" presName="sp" presStyleCnt="0"/>
      <dgm:spPr/>
    </dgm:pt>
    <dgm:pt modelId="{F67B38CE-1743-4023-A410-1895855AD184}" type="pres">
      <dgm:prSet presAssocID="{C32B5F03-1AB9-40A7-A5E9-4A00D3E72524}" presName="composite" presStyleCnt="0"/>
      <dgm:spPr/>
    </dgm:pt>
    <dgm:pt modelId="{C6B6B4B0-5C17-4C9B-8BDA-1F05155C413C}" type="pres">
      <dgm:prSet presAssocID="{C32B5F03-1AB9-40A7-A5E9-4A00D3E72524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3CDA2-48CC-45A2-BA61-E64B02E40CE9}" type="pres">
      <dgm:prSet presAssocID="{C32B5F03-1AB9-40A7-A5E9-4A00D3E72524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664929-89E3-4056-997A-4931DF75767C}" type="pres">
      <dgm:prSet presAssocID="{20851D4E-FB31-4670-BFA4-8ACA9182ED53}" presName="sp" presStyleCnt="0"/>
      <dgm:spPr/>
    </dgm:pt>
    <dgm:pt modelId="{42E90906-7457-4F30-A0C6-11F68FD58EBA}" type="pres">
      <dgm:prSet presAssocID="{CB7A529A-62C5-499F-9E83-46468F4FE8BF}" presName="composite" presStyleCnt="0"/>
      <dgm:spPr/>
    </dgm:pt>
    <dgm:pt modelId="{E311ABAC-1BAC-42CC-BDC3-F0F0BC097F91}" type="pres">
      <dgm:prSet presAssocID="{CB7A529A-62C5-499F-9E83-46468F4FE8BF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D73D74-1E06-4C5E-844C-76D44BD60D09}" type="pres">
      <dgm:prSet presAssocID="{CB7A529A-62C5-499F-9E83-46468F4FE8BF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21C21E-8EB5-408F-BA7C-20AC7C3A5D12}" srcId="{C605A160-3C03-49DB-BE93-D8466A4130F5}" destId="{807AB36F-223E-4E9D-83CC-FD45E5A7D615}" srcOrd="0" destOrd="0" parTransId="{E9CA5917-2C5F-42E8-A72B-35DBCD0AC98D}" sibTransId="{2EC858D8-4667-46E1-AE16-1FDA9170DF01}"/>
    <dgm:cxn modelId="{77C4CF51-C7CD-43F5-82D9-4620D3CEF178}" type="presOf" srcId="{CB7A529A-62C5-499F-9E83-46468F4FE8BF}" destId="{E311ABAC-1BAC-42CC-BDC3-F0F0BC097F91}" srcOrd="0" destOrd="0" presId="urn:microsoft.com/office/officeart/2005/8/layout/chevron2"/>
    <dgm:cxn modelId="{3390A20B-5C20-4051-80F4-D0B0BA0FACDD}" type="presOf" srcId="{C605A160-3C03-49DB-BE93-D8466A4130F5}" destId="{1818F21E-8797-4916-BA61-CCA3A1C75F94}" srcOrd="0" destOrd="0" presId="urn:microsoft.com/office/officeart/2005/8/layout/chevron2"/>
    <dgm:cxn modelId="{EBA464FD-4DE1-41E1-97BD-87E75795DBA6}" type="presOf" srcId="{EC8CEFFD-E772-437F-968D-434507D0B79C}" destId="{C8F01E3D-5086-467F-9615-AB87D056260C}" srcOrd="0" destOrd="0" presId="urn:microsoft.com/office/officeart/2005/8/layout/chevron2"/>
    <dgm:cxn modelId="{673359CB-27FD-4D0C-84F2-1648FD6AD727}" srcId="{944234C7-CBDB-4355-91ED-1A8D2295FB39}" destId="{DDAD1563-2CF5-4C2C-BEF1-C45791480140}" srcOrd="5" destOrd="0" parTransId="{3BDF61FB-3A05-460C-8BCE-1585EE46233B}" sibTransId="{58C239DC-9B00-4276-8AAF-6F9A36A9C82C}"/>
    <dgm:cxn modelId="{B0C4A5E0-00E2-406B-90D1-3BDA20E40B35}" type="presOf" srcId="{13E2F572-EF11-4FFD-AF62-886477F933E0}" destId="{437C5AA2-6AAC-41E1-82EE-93E3429E6D85}" srcOrd="0" destOrd="0" presId="urn:microsoft.com/office/officeart/2005/8/layout/chevron2"/>
    <dgm:cxn modelId="{C673A3C9-154D-406E-891E-E72C730BEB04}" type="presOf" srcId="{97A67528-352D-42A3-BCC8-F62115AE7627}" destId="{C373CDA2-48CC-45A2-BA61-E64B02E40CE9}" srcOrd="0" destOrd="0" presId="urn:microsoft.com/office/officeart/2005/8/layout/chevron2"/>
    <dgm:cxn modelId="{350C6015-D6F7-480D-B52E-872E629FBB4D}" type="presOf" srcId="{AEF44E26-DAD0-4B3A-847E-9E87CA445E17}" destId="{3C0DA2E4-7CB2-4AC7-9FDF-EAC2538D2A73}" srcOrd="0" destOrd="0" presId="urn:microsoft.com/office/officeart/2005/8/layout/chevron2"/>
    <dgm:cxn modelId="{F018ABBC-B52F-42ED-8B92-876EBB784978}" type="presOf" srcId="{DDAD1563-2CF5-4C2C-BEF1-C45791480140}" destId="{FCC1FA07-09E0-4613-8782-D29F2AE64ADB}" srcOrd="0" destOrd="0" presId="urn:microsoft.com/office/officeart/2005/8/layout/chevron2"/>
    <dgm:cxn modelId="{71A2ECE5-96F0-4CAC-8194-F5E3ADD86107}" srcId="{C32B5F03-1AB9-40A7-A5E9-4A00D3E72524}" destId="{97A67528-352D-42A3-BCC8-F62115AE7627}" srcOrd="0" destOrd="0" parTransId="{484F33D3-5A12-488E-ACA0-CC986C0FE608}" sibTransId="{FC525F97-E49E-486A-BEB7-233BDCA86A9E}"/>
    <dgm:cxn modelId="{54A874F0-4DE5-406F-8D7B-C3B6BFD2F8EA}" type="presOf" srcId="{938A11B4-B48F-454D-A3E8-1BB6E34E8EE2}" destId="{18787781-E245-407C-B926-DBB459BD9C12}" srcOrd="0" destOrd="0" presId="urn:microsoft.com/office/officeart/2005/8/layout/chevron2"/>
    <dgm:cxn modelId="{E64039E7-1EAC-4D00-94AC-FE2B38DEC184}" type="presOf" srcId="{1D853FD4-0079-472B-B133-94947AA5F94A}" destId="{89E12078-2FBD-4D1C-89F6-51A6C360EDF0}" srcOrd="0" destOrd="0" presId="urn:microsoft.com/office/officeart/2005/8/layout/chevron2"/>
    <dgm:cxn modelId="{101A300B-3466-4BB1-A07A-5575DC77B0E0}" srcId="{62887CD7-7449-4CBC-916C-ACBEAD6B1C0E}" destId="{02F8D2B8-C721-4EC2-9639-592CCB5FBEE1}" srcOrd="0" destOrd="0" parTransId="{6AE2957E-01A9-4003-9E45-635A709E7908}" sibTransId="{A39D5C3D-2874-4A69-BDE8-1CDB3EC6DAB0}"/>
    <dgm:cxn modelId="{D0F1D631-E6C0-4268-B72F-FA2D2A9AF195}" type="presOf" srcId="{02F8D2B8-C721-4EC2-9639-592CCB5FBEE1}" destId="{621C7EDA-3345-4529-877C-933D0D6E39B1}" srcOrd="0" destOrd="0" presId="urn:microsoft.com/office/officeart/2005/8/layout/chevron2"/>
    <dgm:cxn modelId="{4C4D1E86-1D73-4158-A7E7-D3AAAACFF022}" srcId="{944234C7-CBDB-4355-91ED-1A8D2295FB39}" destId="{C09EC1B2-0D1C-4E96-B1C1-65D0A1B1442A}" srcOrd="1" destOrd="0" parTransId="{D6D9D1E6-19CA-411C-BEDF-4333C91BD437}" sibTransId="{75145B93-E9CE-4542-BBC1-623626AE500F}"/>
    <dgm:cxn modelId="{08D555AE-9E39-4396-97C6-06D05E4808DD}" srcId="{C09EC1B2-0D1C-4E96-B1C1-65D0A1B1442A}" destId="{13E2F572-EF11-4FFD-AF62-886477F933E0}" srcOrd="0" destOrd="0" parTransId="{ADE07BE5-5710-4B18-849E-971877103F02}" sibTransId="{B10B2D53-6DF0-4517-89FC-D0BB037E2C34}"/>
    <dgm:cxn modelId="{7DA91993-644D-49C1-91A6-A5C1AD69F7D0}" type="presOf" srcId="{B1C49307-2ACA-4E3B-9B14-6E336EE65E1F}" destId="{E637CFC8-58E2-4C24-9D32-F098D285DB77}" srcOrd="0" destOrd="0" presId="urn:microsoft.com/office/officeart/2005/8/layout/chevron2"/>
    <dgm:cxn modelId="{D22ACD01-5D4D-4E61-97CE-52356396A9D0}" type="presOf" srcId="{3535BB33-6058-452C-9146-F300C516187C}" destId="{41D73D74-1E06-4C5E-844C-76D44BD60D09}" srcOrd="0" destOrd="0" presId="urn:microsoft.com/office/officeart/2005/8/layout/chevron2"/>
    <dgm:cxn modelId="{07052A51-DE5D-44EC-8A5D-056761479810}" srcId="{1D853FD4-0079-472B-B133-94947AA5F94A}" destId="{938A11B4-B48F-454D-A3E8-1BB6E34E8EE2}" srcOrd="0" destOrd="0" parTransId="{6F746C5E-331C-40AA-8C03-9F8F38392313}" sibTransId="{41DFE725-CDB5-448D-B9FB-45B81A134E78}"/>
    <dgm:cxn modelId="{28EC1933-0FD8-4C73-B780-C6756112D71B}" srcId="{944234C7-CBDB-4355-91ED-1A8D2295FB39}" destId="{CB7A529A-62C5-499F-9E83-46468F4FE8BF}" srcOrd="7" destOrd="0" parTransId="{22FE86A4-85A4-49DA-9720-C50ED8A4A1EA}" sibTransId="{000A2621-54F3-418F-BBC5-F2106D8DCDEC}"/>
    <dgm:cxn modelId="{62E36914-CA5B-405F-86F8-2F9947CDFBBB}" srcId="{CB7A529A-62C5-499F-9E83-46468F4FE8BF}" destId="{3535BB33-6058-452C-9146-F300C516187C}" srcOrd="0" destOrd="0" parTransId="{20960831-D132-496B-BE14-85DD22A9EAA5}" sibTransId="{D72D1186-E3D3-44B0-BB66-627E9EDC42C8}"/>
    <dgm:cxn modelId="{491FB77C-BF52-4706-AC00-F3431A766FB7}" srcId="{944234C7-CBDB-4355-91ED-1A8D2295FB39}" destId="{1D853FD4-0079-472B-B133-94947AA5F94A}" srcOrd="4" destOrd="0" parTransId="{E2C582DB-9F77-4D36-B79A-AEC6FDE62E7C}" sibTransId="{C3CCFE90-2B3C-4505-AB47-0548C976B83A}"/>
    <dgm:cxn modelId="{6B428302-21C7-439E-B7CC-C735868505C8}" srcId="{944234C7-CBDB-4355-91ED-1A8D2295FB39}" destId="{C605A160-3C03-49DB-BE93-D8466A4130F5}" srcOrd="3" destOrd="0" parTransId="{378DBF46-E7BF-43E1-9D8A-D65CBF6AC1F9}" sibTransId="{F0A4E427-8C28-464F-A7BB-007BC7DAE85B}"/>
    <dgm:cxn modelId="{1803739C-8A03-4449-AC84-0357B391CCA2}" srcId="{944234C7-CBDB-4355-91ED-1A8D2295FB39}" destId="{C32B5F03-1AB9-40A7-A5E9-4A00D3E72524}" srcOrd="6" destOrd="0" parTransId="{0A509147-A8CD-4885-989B-E877BCD2264F}" sibTransId="{20851D4E-FB31-4670-BFA4-8ACA9182ED53}"/>
    <dgm:cxn modelId="{61E0DF3F-3818-4CCB-87A7-C2A9B8643B41}" type="presOf" srcId="{944234C7-CBDB-4355-91ED-1A8D2295FB39}" destId="{BC5FBCFD-A244-49D8-9D02-85C34352CBDA}" srcOrd="0" destOrd="0" presId="urn:microsoft.com/office/officeart/2005/8/layout/chevron2"/>
    <dgm:cxn modelId="{A725B0DB-2610-44C5-A5F0-E2B7BC447A79}" type="presOf" srcId="{C32B5F03-1AB9-40A7-A5E9-4A00D3E72524}" destId="{C6B6B4B0-5C17-4C9B-8BDA-1F05155C413C}" srcOrd="0" destOrd="0" presId="urn:microsoft.com/office/officeart/2005/8/layout/chevron2"/>
    <dgm:cxn modelId="{B6129F8D-066A-41B9-AC1D-1836EBA20077}" srcId="{AEF44E26-DAD0-4B3A-847E-9E87CA445E17}" destId="{EC8CEFFD-E772-437F-968D-434507D0B79C}" srcOrd="0" destOrd="0" parTransId="{7E25B64F-5243-4977-9A74-4BD8C25F99BA}" sibTransId="{490EE1BD-C200-4A49-8721-94C5B01998C9}"/>
    <dgm:cxn modelId="{3E3F242E-7C71-44C7-B81B-2C43586D312B}" srcId="{944234C7-CBDB-4355-91ED-1A8D2295FB39}" destId="{62887CD7-7449-4CBC-916C-ACBEAD6B1C0E}" srcOrd="2" destOrd="0" parTransId="{CE140E20-978D-465F-B7E1-214103712840}" sibTransId="{1C4EA756-F032-4620-AF94-655C81005E46}"/>
    <dgm:cxn modelId="{8990E008-F406-45CE-88FD-77D517D7035A}" type="presOf" srcId="{C09EC1B2-0D1C-4E96-B1C1-65D0A1B1442A}" destId="{2AF46744-0B98-40DB-AFA2-A40605AC74DE}" srcOrd="0" destOrd="0" presId="urn:microsoft.com/office/officeart/2005/8/layout/chevron2"/>
    <dgm:cxn modelId="{8D677451-8A6C-40B9-BC3F-564886F810C2}" type="presOf" srcId="{62887CD7-7449-4CBC-916C-ACBEAD6B1C0E}" destId="{72E03FCF-863D-4083-8A91-69E4098A63B8}" srcOrd="0" destOrd="0" presId="urn:microsoft.com/office/officeart/2005/8/layout/chevron2"/>
    <dgm:cxn modelId="{F72FDB6E-4B0C-4856-AD42-87A20E8B26C5}" srcId="{DDAD1563-2CF5-4C2C-BEF1-C45791480140}" destId="{B1C49307-2ACA-4E3B-9B14-6E336EE65E1F}" srcOrd="0" destOrd="0" parTransId="{CF336CBF-4FEA-465B-A6F5-23A5C681A63D}" sibTransId="{4CBCFDAC-5DBA-4564-97B5-F244A38C4FF8}"/>
    <dgm:cxn modelId="{9A5188EF-9D41-4FCF-806C-A9DC291FDDC4}" srcId="{944234C7-CBDB-4355-91ED-1A8D2295FB39}" destId="{AEF44E26-DAD0-4B3A-847E-9E87CA445E17}" srcOrd="0" destOrd="0" parTransId="{954D72C7-F816-471C-93CF-CC332C1156AD}" sibTransId="{6956DD63-424A-4E3A-A33B-678008B81D6C}"/>
    <dgm:cxn modelId="{70CE9261-8E58-47DA-AD6D-8CA78AE6D922}" type="presOf" srcId="{807AB36F-223E-4E9D-83CC-FD45E5A7D615}" destId="{3472D82B-6A5A-4A65-914C-0138EE0CD6D3}" srcOrd="0" destOrd="0" presId="urn:microsoft.com/office/officeart/2005/8/layout/chevron2"/>
    <dgm:cxn modelId="{6C73A1CB-38B3-46B8-B119-FD8F2E49F60A}" type="presParOf" srcId="{BC5FBCFD-A244-49D8-9D02-85C34352CBDA}" destId="{33A1A582-8BC8-4A20-9E97-F9A96037EBEA}" srcOrd="0" destOrd="0" presId="urn:microsoft.com/office/officeart/2005/8/layout/chevron2"/>
    <dgm:cxn modelId="{43831DD3-3577-418D-8670-A49BEFC23404}" type="presParOf" srcId="{33A1A582-8BC8-4A20-9E97-F9A96037EBEA}" destId="{3C0DA2E4-7CB2-4AC7-9FDF-EAC2538D2A73}" srcOrd="0" destOrd="0" presId="urn:microsoft.com/office/officeart/2005/8/layout/chevron2"/>
    <dgm:cxn modelId="{E54D149D-5BA1-4812-9887-9DEE53B103B4}" type="presParOf" srcId="{33A1A582-8BC8-4A20-9E97-F9A96037EBEA}" destId="{C8F01E3D-5086-467F-9615-AB87D056260C}" srcOrd="1" destOrd="0" presId="urn:microsoft.com/office/officeart/2005/8/layout/chevron2"/>
    <dgm:cxn modelId="{FF0F9DF1-DEDC-43CC-A760-8C49C2B6AF81}" type="presParOf" srcId="{BC5FBCFD-A244-49D8-9D02-85C34352CBDA}" destId="{9A8738C9-809A-4C6A-BAF4-F1BAA16CBA1B}" srcOrd="1" destOrd="0" presId="urn:microsoft.com/office/officeart/2005/8/layout/chevron2"/>
    <dgm:cxn modelId="{38AB2D08-4FE0-48FF-87B4-0716B4424517}" type="presParOf" srcId="{BC5FBCFD-A244-49D8-9D02-85C34352CBDA}" destId="{812BE589-F644-40F4-BDA6-4AA9340ABEC5}" srcOrd="2" destOrd="0" presId="urn:microsoft.com/office/officeart/2005/8/layout/chevron2"/>
    <dgm:cxn modelId="{DAC33B40-B6ED-4631-A98E-1205D2647DBE}" type="presParOf" srcId="{812BE589-F644-40F4-BDA6-4AA9340ABEC5}" destId="{2AF46744-0B98-40DB-AFA2-A40605AC74DE}" srcOrd="0" destOrd="0" presId="urn:microsoft.com/office/officeart/2005/8/layout/chevron2"/>
    <dgm:cxn modelId="{801F3C12-0442-4B8B-9163-881AAB79860F}" type="presParOf" srcId="{812BE589-F644-40F4-BDA6-4AA9340ABEC5}" destId="{437C5AA2-6AAC-41E1-82EE-93E3429E6D85}" srcOrd="1" destOrd="0" presId="urn:microsoft.com/office/officeart/2005/8/layout/chevron2"/>
    <dgm:cxn modelId="{B93459BE-964E-4AEF-887F-C76B3547BAD3}" type="presParOf" srcId="{BC5FBCFD-A244-49D8-9D02-85C34352CBDA}" destId="{854663FE-954C-4E6B-AD9F-A3E367305CDC}" srcOrd="3" destOrd="0" presId="urn:microsoft.com/office/officeart/2005/8/layout/chevron2"/>
    <dgm:cxn modelId="{870E8C06-8A54-4CC1-9D94-67E5F220009B}" type="presParOf" srcId="{BC5FBCFD-A244-49D8-9D02-85C34352CBDA}" destId="{23BC2858-83E2-41E3-B8A4-55A086909B3B}" srcOrd="4" destOrd="0" presId="urn:microsoft.com/office/officeart/2005/8/layout/chevron2"/>
    <dgm:cxn modelId="{33E70EDC-F873-42C8-AC46-7A41643F1B2A}" type="presParOf" srcId="{23BC2858-83E2-41E3-B8A4-55A086909B3B}" destId="{72E03FCF-863D-4083-8A91-69E4098A63B8}" srcOrd="0" destOrd="0" presId="urn:microsoft.com/office/officeart/2005/8/layout/chevron2"/>
    <dgm:cxn modelId="{307F099A-174C-461F-ADB1-4246EDCB786B}" type="presParOf" srcId="{23BC2858-83E2-41E3-B8A4-55A086909B3B}" destId="{621C7EDA-3345-4529-877C-933D0D6E39B1}" srcOrd="1" destOrd="0" presId="urn:microsoft.com/office/officeart/2005/8/layout/chevron2"/>
    <dgm:cxn modelId="{16584EC1-3980-4DD6-8C62-3FBBF75E9242}" type="presParOf" srcId="{BC5FBCFD-A244-49D8-9D02-85C34352CBDA}" destId="{2DEC0CE4-D87C-4A27-944E-AE6A3826B2D5}" srcOrd="5" destOrd="0" presId="urn:microsoft.com/office/officeart/2005/8/layout/chevron2"/>
    <dgm:cxn modelId="{02CD8653-3D63-4DD6-836A-997B22099452}" type="presParOf" srcId="{BC5FBCFD-A244-49D8-9D02-85C34352CBDA}" destId="{C89DCCA0-E954-40A7-AA45-2A2876E1191B}" srcOrd="6" destOrd="0" presId="urn:microsoft.com/office/officeart/2005/8/layout/chevron2"/>
    <dgm:cxn modelId="{222913FF-E494-4327-9F75-27E8A6E6C354}" type="presParOf" srcId="{C89DCCA0-E954-40A7-AA45-2A2876E1191B}" destId="{1818F21E-8797-4916-BA61-CCA3A1C75F94}" srcOrd="0" destOrd="0" presId="urn:microsoft.com/office/officeart/2005/8/layout/chevron2"/>
    <dgm:cxn modelId="{E9611F6C-0B80-4465-A091-227DF11CC507}" type="presParOf" srcId="{C89DCCA0-E954-40A7-AA45-2A2876E1191B}" destId="{3472D82B-6A5A-4A65-914C-0138EE0CD6D3}" srcOrd="1" destOrd="0" presId="urn:microsoft.com/office/officeart/2005/8/layout/chevron2"/>
    <dgm:cxn modelId="{E9DCF412-88DF-4553-92BF-6489D71D866B}" type="presParOf" srcId="{BC5FBCFD-A244-49D8-9D02-85C34352CBDA}" destId="{D33EC183-465B-42B3-A8A3-96EF40562246}" srcOrd="7" destOrd="0" presId="urn:microsoft.com/office/officeart/2005/8/layout/chevron2"/>
    <dgm:cxn modelId="{E3F62F46-FFAA-4D5D-BB4E-02FE841A0CC6}" type="presParOf" srcId="{BC5FBCFD-A244-49D8-9D02-85C34352CBDA}" destId="{038DDB6E-332E-495A-8A45-08DF07CF5CB5}" srcOrd="8" destOrd="0" presId="urn:microsoft.com/office/officeart/2005/8/layout/chevron2"/>
    <dgm:cxn modelId="{A489F2E1-6821-4347-8B38-1D2ABC79C79F}" type="presParOf" srcId="{038DDB6E-332E-495A-8A45-08DF07CF5CB5}" destId="{89E12078-2FBD-4D1C-89F6-51A6C360EDF0}" srcOrd="0" destOrd="0" presId="urn:microsoft.com/office/officeart/2005/8/layout/chevron2"/>
    <dgm:cxn modelId="{1EFB449B-57AE-47FC-B7AC-FBAAA3C942E7}" type="presParOf" srcId="{038DDB6E-332E-495A-8A45-08DF07CF5CB5}" destId="{18787781-E245-407C-B926-DBB459BD9C12}" srcOrd="1" destOrd="0" presId="urn:microsoft.com/office/officeart/2005/8/layout/chevron2"/>
    <dgm:cxn modelId="{D34D8D83-2010-4C91-98A9-EE06EA5B7399}" type="presParOf" srcId="{BC5FBCFD-A244-49D8-9D02-85C34352CBDA}" destId="{3FF84222-002F-4B3B-B372-5668F9E4CDDA}" srcOrd="9" destOrd="0" presId="urn:microsoft.com/office/officeart/2005/8/layout/chevron2"/>
    <dgm:cxn modelId="{00AE8C8B-8770-4F83-B74E-4D83C852FE77}" type="presParOf" srcId="{BC5FBCFD-A244-49D8-9D02-85C34352CBDA}" destId="{7CC00892-77AE-4AA2-8A6D-5ABF1D65CAF1}" srcOrd="10" destOrd="0" presId="urn:microsoft.com/office/officeart/2005/8/layout/chevron2"/>
    <dgm:cxn modelId="{85F20F91-69FD-4033-826F-D9527B02DD9A}" type="presParOf" srcId="{7CC00892-77AE-4AA2-8A6D-5ABF1D65CAF1}" destId="{FCC1FA07-09E0-4613-8782-D29F2AE64ADB}" srcOrd="0" destOrd="0" presId="urn:microsoft.com/office/officeart/2005/8/layout/chevron2"/>
    <dgm:cxn modelId="{F6A50668-04B8-4626-A42E-41651FC274DE}" type="presParOf" srcId="{7CC00892-77AE-4AA2-8A6D-5ABF1D65CAF1}" destId="{E637CFC8-58E2-4C24-9D32-F098D285DB77}" srcOrd="1" destOrd="0" presId="urn:microsoft.com/office/officeart/2005/8/layout/chevron2"/>
    <dgm:cxn modelId="{4324961E-2E4C-4F91-8757-CEA959372A85}" type="presParOf" srcId="{BC5FBCFD-A244-49D8-9D02-85C34352CBDA}" destId="{F892E518-DA29-4707-9874-6C2628BAA343}" srcOrd="11" destOrd="0" presId="urn:microsoft.com/office/officeart/2005/8/layout/chevron2"/>
    <dgm:cxn modelId="{77FEEA0D-2DE6-40E6-B61C-33F70D15DD5B}" type="presParOf" srcId="{BC5FBCFD-A244-49D8-9D02-85C34352CBDA}" destId="{F67B38CE-1743-4023-A410-1895855AD184}" srcOrd="12" destOrd="0" presId="urn:microsoft.com/office/officeart/2005/8/layout/chevron2"/>
    <dgm:cxn modelId="{A86E3974-C501-4E21-83C1-9F3B770FEBE1}" type="presParOf" srcId="{F67B38CE-1743-4023-A410-1895855AD184}" destId="{C6B6B4B0-5C17-4C9B-8BDA-1F05155C413C}" srcOrd="0" destOrd="0" presId="urn:microsoft.com/office/officeart/2005/8/layout/chevron2"/>
    <dgm:cxn modelId="{F3A0A1E1-CF4C-4236-9F73-EF385A206272}" type="presParOf" srcId="{F67B38CE-1743-4023-A410-1895855AD184}" destId="{C373CDA2-48CC-45A2-BA61-E64B02E40CE9}" srcOrd="1" destOrd="0" presId="urn:microsoft.com/office/officeart/2005/8/layout/chevron2"/>
    <dgm:cxn modelId="{DFE6C905-076A-4056-9614-2E652915EB50}" type="presParOf" srcId="{BC5FBCFD-A244-49D8-9D02-85C34352CBDA}" destId="{00664929-89E3-4056-997A-4931DF75767C}" srcOrd="13" destOrd="0" presId="urn:microsoft.com/office/officeart/2005/8/layout/chevron2"/>
    <dgm:cxn modelId="{A1A4BD27-896E-4389-A040-B352C54BA3B3}" type="presParOf" srcId="{BC5FBCFD-A244-49D8-9D02-85C34352CBDA}" destId="{42E90906-7457-4F30-A0C6-11F68FD58EBA}" srcOrd="14" destOrd="0" presId="urn:microsoft.com/office/officeart/2005/8/layout/chevron2"/>
    <dgm:cxn modelId="{25507A8B-A305-41BD-8A21-768C597DA47E}" type="presParOf" srcId="{42E90906-7457-4F30-A0C6-11F68FD58EBA}" destId="{E311ABAC-1BAC-42CC-BDC3-F0F0BC097F91}" srcOrd="0" destOrd="0" presId="urn:microsoft.com/office/officeart/2005/8/layout/chevron2"/>
    <dgm:cxn modelId="{B306F1E5-5422-4E27-8B37-7BF6B9137255}" type="presParOf" srcId="{42E90906-7457-4F30-A0C6-11F68FD58EBA}" destId="{41D73D74-1E06-4C5E-844C-76D44BD60D0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4234C7-CBDB-4355-91ED-1A8D2295FB39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F44E26-DAD0-4B3A-847E-9E87CA445E17}">
      <dgm:prSet phldrT="[نص]"/>
      <dgm:spPr>
        <a:xfrm rot="5400000">
          <a:off x="-58907" y="60203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1</a:t>
          </a:r>
        </a:p>
      </dgm:t>
    </dgm:pt>
    <dgm:pt modelId="{954D72C7-F816-471C-93CF-CC332C1156AD}" type="parTrans" cxnId="{9A5188EF-9D41-4FCF-806C-A9DC291FDDC4}">
      <dgm:prSet/>
      <dgm:spPr/>
      <dgm:t>
        <a:bodyPr/>
        <a:lstStyle/>
        <a:p>
          <a:endParaRPr lang="en-US"/>
        </a:p>
      </dgm:t>
    </dgm:pt>
    <dgm:pt modelId="{6956DD63-424A-4E3A-A33B-678008B81D6C}" type="sibTrans" cxnId="{9A5188EF-9D41-4FCF-806C-A9DC291FDDC4}">
      <dgm:prSet/>
      <dgm:spPr/>
      <dgm:t>
        <a:bodyPr/>
        <a:lstStyle/>
        <a:p>
          <a:endParaRPr lang="en-US"/>
        </a:p>
      </dgm:t>
    </dgm:pt>
    <dgm:pt modelId="{EC8CEFFD-E772-437F-968D-434507D0B79C}">
      <dgm:prSet phldrT="[نص]" custT="1"/>
      <dgm:spPr>
        <a:xfrm rot="5400000">
          <a:off x="2646972" y="-2370467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Mass source: 100% for dead laods and SID , 25% for live laods.</a:t>
          </a:r>
        </a:p>
      </dgm:t>
    </dgm:pt>
    <dgm:pt modelId="{7E25B64F-5243-4977-9A74-4BD8C25F99BA}" type="parTrans" cxnId="{B6129F8D-066A-41B9-AC1D-1836EBA20077}">
      <dgm:prSet/>
      <dgm:spPr/>
      <dgm:t>
        <a:bodyPr/>
        <a:lstStyle/>
        <a:p>
          <a:endParaRPr lang="en-US"/>
        </a:p>
      </dgm:t>
    </dgm:pt>
    <dgm:pt modelId="{490EE1BD-C200-4A49-8721-94C5B01998C9}" type="sibTrans" cxnId="{B6129F8D-066A-41B9-AC1D-1836EBA20077}">
      <dgm:prSet/>
      <dgm:spPr/>
      <dgm:t>
        <a:bodyPr/>
        <a:lstStyle/>
        <a:p>
          <a:endParaRPr lang="en-US"/>
        </a:p>
      </dgm:t>
    </dgm:pt>
    <dgm:pt modelId="{C09EC1B2-0D1C-4E96-B1C1-65D0A1B1442A}">
      <dgm:prSet phldrT="[نص]"/>
      <dgm:spPr>
        <a:xfrm rot="5400000">
          <a:off x="-58907" y="408309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2</a:t>
          </a:r>
        </a:p>
      </dgm:t>
    </dgm:pt>
    <dgm:pt modelId="{D6D9D1E6-19CA-411C-BEDF-4333C91BD437}" type="parTrans" cxnId="{4C4D1E86-1D73-4158-A7E7-D3AAAACFF022}">
      <dgm:prSet/>
      <dgm:spPr/>
      <dgm:t>
        <a:bodyPr/>
        <a:lstStyle/>
        <a:p>
          <a:endParaRPr lang="en-US"/>
        </a:p>
      </dgm:t>
    </dgm:pt>
    <dgm:pt modelId="{75145B93-E9CE-4542-BBC1-623626AE500F}" type="sibTrans" cxnId="{4C4D1E86-1D73-4158-A7E7-D3AAAACFF022}">
      <dgm:prSet/>
      <dgm:spPr/>
      <dgm:t>
        <a:bodyPr/>
        <a:lstStyle/>
        <a:p>
          <a:endParaRPr lang="en-US"/>
        </a:p>
      </dgm:t>
    </dgm:pt>
    <dgm:pt modelId="{13E2F572-EF11-4FFD-AF62-886477F933E0}">
      <dgm:prSet phldrT="[نص]" custT="1"/>
      <dgm:spPr>
        <a:xfrm rot="5400000">
          <a:off x="2611739" y="-2034531"/>
          <a:ext cx="325730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Seismic zone : The faculty is located in Ramallah city Therefore, the seismic zone is 2B and the Z value is equal to 0.20.  </a:t>
          </a:r>
        </a:p>
      </dgm:t>
    </dgm:pt>
    <dgm:pt modelId="{ADE07BE5-5710-4B18-849E-971877103F02}" type="parTrans" cxnId="{08D555AE-9E39-4396-97C6-06D05E4808DD}">
      <dgm:prSet/>
      <dgm:spPr/>
      <dgm:t>
        <a:bodyPr/>
        <a:lstStyle/>
        <a:p>
          <a:endParaRPr lang="en-US"/>
        </a:p>
      </dgm:t>
    </dgm:pt>
    <dgm:pt modelId="{B10B2D53-6DF0-4517-89FC-D0BB037E2C34}" type="sibTrans" cxnId="{08D555AE-9E39-4396-97C6-06D05E4808DD}">
      <dgm:prSet/>
      <dgm:spPr/>
      <dgm:t>
        <a:bodyPr/>
        <a:lstStyle/>
        <a:p>
          <a:endParaRPr lang="en-US"/>
        </a:p>
      </dgm:t>
    </dgm:pt>
    <dgm:pt modelId="{62887CD7-7449-4CBC-916C-ACBEAD6B1C0E}">
      <dgm:prSet phldrT="[نص]"/>
      <dgm:spPr>
        <a:xfrm rot="5400000">
          <a:off x="-58907" y="720673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3</a:t>
          </a:r>
        </a:p>
      </dgm:t>
    </dgm:pt>
    <dgm:pt modelId="{CE140E20-978D-465F-B7E1-214103712840}" type="parTrans" cxnId="{3E3F242E-7C71-44C7-B81B-2C43586D312B}">
      <dgm:prSet/>
      <dgm:spPr/>
      <dgm:t>
        <a:bodyPr/>
        <a:lstStyle/>
        <a:p>
          <a:endParaRPr lang="en-US"/>
        </a:p>
      </dgm:t>
    </dgm:pt>
    <dgm:pt modelId="{1C4EA756-F032-4620-AF94-655C81005E46}" type="sibTrans" cxnId="{3E3F242E-7C71-44C7-B81B-2C43586D312B}">
      <dgm:prSet/>
      <dgm:spPr/>
      <dgm:t>
        <a:bodyPr/>
        <a:lstStyle/>
        <a:p>
          <a:endParaRPr lang="en-US"/>
        </a:p>
      </dgm:t>
    </dgm:pt>
    <dgm:pt modelId="{02F8D2B8-C721-4EC2-9639-592CCB5FBEE1}">
      <dgm:prSet phldrT="[نص]" custT="1"/>
      <dgm:spPr>
        <a:xfrm rot="5400000">
          <a:off x="2646972" y="-1710306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Soil profile: The soil type is clay so the soil profile is  SD .</a:t>
          </a:r>
        </a:p>
      </dgm:t>
    </dgm:pt>
    <dgm:pt modelId="{6AE2957E-01A9-4003-9E45-635A709E7908}" type="parTrans" cxnId="{101A300B-3466-4BB1-A07A-5575DC77B0E0}">
      <dgm:prSet/>
      <dgm:spPr/>
      <dgm:t>
        <a:bodyPr/>
        <a:lstStyle/>
        <a:p>
          <a:endParaRPr lang="en-US"/>
        </a:p>
      </dgm:t>
    </dgm:pt>
    <dgm:pt modelId="{A39D5C3D-2874-4A69-BDE8-1CDB3EC6DAB0}" type="sibTrans" cxnId="{101A300B-3466-4BB1-A07A-5575DC77B0E0}">
      <dgm:prSet/>
      <dgm:spPr/>
      <dgm:t>
        <a:bodyPr/>
        <a:lstStyle/>
        <a:p>
          <a:endParaRPr lang="en-US"/>
        </a:p>
      </dgm:t>
    </dgm:pt>
    <dgm:pt modelId="{C605A160-3C03-49DB-BE93-D8466A4130F5}">
      <dgm:prSet/>
      <dgm:spPr>
        <a:xfrm rot="5400000">
          <a:off x="-58907" y="1033036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4</a:t>
          </a:r>
        </a:p>
      </dgm:t>
    </dgm:pt>
    <dgm:pt modelId="{378DBF46-E7BF-43E1-9D8A-D65CBF6AC1F9}" type="parTrans" cxnId="{6B428302-21C7-439E-B7CC-C735868505C8}">
      <dgm:prSet/>
      <dgm:spPr/>
      <dgm:t>
        <a:bodyPr/>
        <a:lstStyle/>
        <a:p>
          <a:endParaRPr lang="en-US"/>
        </a:p>
      </dgm:t>
    </dgm:pt>
    <dgm:pt modelId="{F0A4E427-8C28-464F-A7BB-007BC7DAE85B}" type="sibTrans" cxnId="{6B428302-21C7-439E-B7CC-C735868505C8}">
      <dgm:prSet/>
      <dgm:spPr/>
      <dgm:t>
        <a:bodyPr/>
        <a:lstStyle/>
        <a:p>
          <a:endParaRPr lang="en-US"/>
        </a:p>
      </dgm:t>
    </dgm:pt>
    <dgm:pt modelId="{1D853FD4-0079-472B-B133-94947AA5F94A}">
      <dgm:prSet/>
      <dgm:spPr>
        <a:xfrm rot="5400000">
          <a:off x="-58907" y="1345400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5</a:t>
          </a:r>
        </a:p>
      </dgm:t>
    </dgm:pt>
    <dgm:pt modelId="{E2C582DB-9F77-4D36-B79A-AEC6FDE62E7C}" type="parTrans" cxnId="{491FB77C-BF52-4706-AC00-F3431A766FB7}">
      <dgm:prSet/>
      <dgm:spPr/>
      <dgm:t>
        <a:bodyPr/>
        <a:lstStyle/>
        <a:p>
          <a:endParaRPr lang="en-US"/>
        </a:p>
      </dgm:t>
    </dgm:pt>
    <dgm:pt modelId="{C3CCFE90-2B3C-4505-AB47-0548C976B83A}" type="sibTrans" cxnId="{491FB77C-BF52-4706-AC00-F3431A766FB7}">
      <dgm:prSet/>
      <dgm:spPr/>
      <dgm:t>
        <a:bodyPr/>
        <a:lstStyle/>
        <a:p>
          <a:endParaRPr lang="en-US"/>
        </a:p>
      </dgm:t>
    </dgm:pt>
    <dgm:pt modelId="{DDAD1563-2CF5-4C2C-BEF1-C45791480140}">
      <dgm:prSet/>
      <dgm:spPr>
        <a:xfrm rot="5400000">
          <a:off x="-58907" y="1657763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6</a:t>
          </a:r>
        </a:p>
      </dgm:t>
    </dgm:pt>
    <dgm:pt modelId="{3BDF61FB-3A05-460C-8BCE-1585EE46233B}" type="parTrans" cxnId="{673359CB-27FD-4D0C-84F2-1648FD6AD727}">
      <dgm:prSet/>
      <dgm:spPr/>
      <dgm:t>
        <a:bodyPr/>
        <a:lstStyle/>
        <a:p>
          <a:endParaRPr lang="en-US"/>
        </a:p>
      </dgm:t>
    </dgm:pt>
    <dgm:pt modelId="{58C239DC-9B00-4276-8AAF-6F9A36A9C82C}" type="sibTrans" cxnId="{673359CB-27FD-4D0C-84F2-1648FD6AD727}">
      <dgm:prSet/>
      <dgm:spPr/>
      <dgm:t>
        <a:bodyPr/>
        <a:lstStyle/>
        <a:p>
          <a:endParaRPr lang="en-US"/>
        </a:p>
      </dgm:t>
    </dgm:pt>
    <dgm:pt modelId="{807AB36F-223E-4E9D-83CC-FD45E5A7D615}">
      <dgm:prSet custT="1"/>
      <dgm:spPr>
        <a:xfrm rot="5400000">
          <a:off x="2646972" y="-1417365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Force Reduction Factor R = 5.5 (Building Frame System - shear wall)</a:t>
          </a:r>
        </a:p>
      </dgm:t>
    </dgm:pt>
    <dgm:pt modelId="{E9CA5917-2C5F-42E8-A72B-35DBCD0AC98D}" type="parTrans" cxnId="{6421C21E-8EB5-408F-BA7C-20AC7C3A5D12}">
      <dgm:prSet/>
      <dgm:spPr/>
      <dgm:t>
        <a:bodyPr/>
        <a:lstStyle/>
        <a:p>
          <a:endParaRPr lang="en-US"/>
        </a:p>
      </dgm:t>
    </dgm:pt>
    <dgm:pt modelId="{2EC858D8-4667-46E1-AE16-1FDA9170DF01}" type="sibTrans" cxnId="{6421C21E-8EB5-408F-BA7C-20AC7C3A5D12}">
      <dgm:prSet/>
      <dgm:spPr/>
      <dgm:t>
        <a:bodyPr/>
        <a:lstStyle/>
        <a:p>
          <a:endParaRPr lang="en-US"/>
        </a:p>
      </dgm:t>
    </dgm:pt>
    <dgm:pt modelId="{938A11B4-B48F-454D-A3E8-1BB6E34E8EE2}">
      <dgm:prSet custT="1"/>
      <dgm:spPr>
        <a:xfrm rot="5400000">
          <a:off x="2646972" y="-1085579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Importance Factor I = 1.0</a:t>
          </a:r>
        </a:p>
      </dgm:t>
    </dgm:pt>
    <dgm:pt modelId="{6F746C5E-331C-40AA-8C03-9F8F38392313}" type="parTrans" cxnId="{07052A51-DE5D-44EC-8A5D-056761479810}">
      <dgm:prSet/>
      <dgm:spPr/>
      <dgm:t>
        <a:bodyPr/>
        <a:lstStyle/>
        <a:p>
          <a:endParaRPr lang="en-US"/>
        </a:p>
      </dgm:t>
    </dgm:pt>
    <dgm:pt modelId="{41DFE725-CDB5-448D-B9FB-45B81A134E78}" type="sibTrans" cxnId="{07052A51-DE5D-44EC-8A5D-056761479810}">
      <dgm:prSet/>
      <dgm:spPr/>
      <dgm:t>
        <a:bodyPr/>
        <a:lstStyle/>
        <a:p>
          <a:endParaRPr lang="en-US"/>
        </a:p>
      </dgm:t>
    </dgm:pt>
    <dgm:pt modelId="{B1C49307-2ACA-4E3B-9B14-6E336EE65E1F}">
      <dgm:prSet custT="1"/>
      <dgm:spPr>
        <a:xfrm rot="5400000">
          <a:off x="2646972" y="-773215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Acceleration-Dependent Seismic Coefficient Ca = 0.2 </a:t>
          </a:r>
        </a:p>
      </dgm:t>
    </dgm:pt>
    <dgm:pt modelId="{CF336CBF-4FEA-465B-A6F5-23A5C681A63D}" type="parTrans" cxnId="{F72FDB6E-4B0C-4856-AD42-87A20E8B26C5}">
      <dgm:prSet/>
      <dgm:spPr/>
      <dgm:t>
        <a:bodyPr/>
        <a:lstStyle/>
        <a:p>
          <a:endParaRPr lang="en-US"/>
        </a:p>
      </dgm:t>
    </dgm:pt>
    <dgm:pt modelId="{4CBCFDAC-5DBA-4564-97B5-F244A38C4FF8}" type="sibTrans" cxnId="{F72FDB6E-4B0C-4856-AD42-87A20E8B26C5}">
      <dgm:prSet/>
      <dgm:spPr/>
      <dgm:t>
        <a:bodyPr/>
        <a:lstStyle/>
        <a:p>
          <a:endParaRPr lang="en-US"/>
        </a:p>
      </dgm:t>
    </dgm:pt>
    <dgm:pt modelId="{C32B5F03-1AB9-40A7-A5E9-4A00D3E72524}">
      <dgm:prSet/>
      <dgm:spPr>
        <a:xfrm rot="5400000">
          <a:off x="-58907" y="1970127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7</a:t>
          </a:r>
        </a:p>
      </dgm:t>
    </dgm:pt>
    <dgm:pt modelId="{0A509147-A8CD-4885-989B-E877BCD2264F}" type="parTrans" cxnId="{1803739C-8A03-4449-AC84-0357B391CCA2}">
      <dgm:prSet/>
      <dgm:spPr/>
      <dgm:t>
        <a:bodyPr/>
        <a:lstStyle/>
        <a:p>
          <a:endParaRPr lang="en-US"/>
        </a:p>
      </dgm:t>
    </dgm:pt>
    <dgm:pt modelId="{20851D4E-FB31-4670-BFA4-8ACA9182ED53}" type="sibTrans" cxnId="{1803739C-8A03-4449-AC84-0357B391CCA2}">
      <dgm:prSet/>
      <dgm:spPr/>
      <dgm:t>
        <a:bodyPr/>
        <a:lstStyle/>
        <a:p>
          <a:endParaRPr lang="en-US"/>
        </a:p>
      </dgm:t>
    </dgm:pt>
    <dgm:pt modelId="{97A67528-352D-42A3-BCC8-F62115AE7627}">
      <dgm:prSet custT="1"/>
      <dgm:spPr>
        <a:xfrm rot="5400000">
          <a:off x="2646972" y="-460852"/>
          <a:ext cx="255264" cy="4999409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Velocity-Dependent Seismic Coefficient Cv = 0.2 </a:t>
          </a:r>
        </a:p>
      </dgm:t>
    </dgm:pt>
    <dgm:pt modelId="{484F33D3-5A12-488E-ACA0-CC986C0FE608}" type="parTrans" cxnId="{71A2ECE5-96F0-4CAC-8194-F5E3ADD86107}">
      <dgm:prSet/>
      <dgm:spPr/>
      <dgm:t>
        <a:bodyPr/>
        <a:lstStyle/>
        <a:p>
          <a:endParaRPr lang="en-US"/>
        </a:p>
      </dgm:t>
    </dgm:pt>
    <dgm:pt modelId="{FC525F97-E49E-486A-BEB7-233BDCA86A9E}" type="sibTrans" cxnId="{71A2ECE5-96F0-4CAC-8194-F5E3ADD86107}">
      <dgm:prSet/>
      <dgm:spPr/>
      <dgm:t>
        <a:bodyPr/>
        <a:lstStyle/>
        <a:p>
          <a:endParaRPr lang="en-US"/>
        </a:p>
      </dgm:t>
    </dgm:pt>
    <dgm:pt modelId="{CB7A529A-62C5-499F-9E83-46468F4FE8BF}">
      <dgm:prSet/>
      <dgm:spPr>
        <a:xfrm rot="5400000">
          <a:off x="-58907" y="2282490"/>
          <a:ext cx="392715" cy="27490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8</a:t>
          </a:r>
        </a:p>
      </dgm:t>
    </dgm:pt>
    <dgm:pt modelId="{22FE86A4-85A4-49DA-9720-C50ED8A4A1EA}" type="parTrans" cxnId="{28EC1933-0FD8-4C73-B780-C6756112D71B}">
      <dgm:prSet/>
      <dgm:spPr/>
      <dgm:t>
        <a:bodyPr/>
        <a:lstStyle/>
        <a:p>
          <a:endParaRPr lang="en-US"/>
        </a:p>
      </dgm:t>
    </dgm:pt>
    <dgm:pt modelId="{000A2621-54F3-418F-BBC5-F2106D8DCDEC}" type="sibTrans" cxnId="{28EC1933-0FD8-4C73-B780-C6756112D71B}">
      <dgm:prSet/>
      <dgm:spPr/>
      <dgm:t>
        <a:bodyPr/>
        <a:lstStyle/>
        <a:p>
          <a:endParaRPr lang="en-US"/>
        </a:p>
      </dgm:t>
    </dgm:pt>
    <dgm:pt modelId="{3535BB33-6058-452C-9146-F300C516187C}">
      <dgm:prSet custT="1"/>
      <dgm:spPr>
        <a:xfrm rot="5400000">
          <a:off x="2646972" y="-148488"/>
          <a:ext cx="255264" cy="4999409"/>
        </a:xfrm>
        <a:prstGeom prst="round2SameRect">
          <a:avLst/>
        </a:prstGeom>
        <a:blipFill rotWithShape="0">
          <a:blip xmlns:r="http://schemas.openxmlformats.org/officeDocument/2006/relationships" r:embed="rId1"/>
          <a:stretch>
            <a:fillRect l="-89" b="-1961"/>
          </a:stretch>
        </a:blip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ar-SA">
              <a:noFill/>
            </a:rPr>
            <a:t> </a:t>
          </a:r>
        </a:p>
      </dgm:t>
    </dgm:pt>
    <dgm:pt modelId="{20960831-D132-496B-BE14-85DD22A9EAA5}" type="parTrans" cxnId="{62E36914-CA5B-405F-86F8-2F9947CDFBBB}">
      <dgm:prSet/>
      <dgm:spPr/>
      <dgm:t>
        <a:bodyPr/>
        <a:lstStyle/>
        <a:p>
          <a:endParaRPr lang="en-US"/>
        </a:p>
      </dgm:t>
    </dgm:pt>
    <dgm:pt modelId="{D72D1186-E3D3-44B0-BB66-627E9EDC42C8}" type="sibTrans" cxnId="{62E36914-CA5B-405F-86F8-2F9947CDFBBB}">
      <dgm:prSet/>
      <dgm:spPr/>
      <dgm:t>
        <a:bodyPr/>
        <a:lstStyle/>
        <a:p>
          <a:endParaRPr lang="en-US"/>
        </a:p>
      </dgm:t>
    </dgm:pt>
    <dgm:pt modelId="{BC5FBCFD-A244-49D8-9D02-85C34352CBDA}" type="pres">
      <dgm:prSet presAssocID="{944234C7-CBDB-4355-91ED-1A8D2295FB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A1A582-8BC8-4A20-9E97-F9A96037EBEA}" type="pres">
      <dgm:prSet presAssocID="{AEF44E26-DAD0-4B3A-847E-9E87CA445E17}" presName="composite" presStyleCnt="0"/>
      <dgm:spPr/>
    </dgm:pt>
    <dgm:pt modelId="{3C0DA2E4-7CB2-4AC7-9FDF-EAC2538D2A73}" type="pres">
      <dgm:prSet presAssocID="{AEF44E26-DAD0-4B3A-847E-9E87CA445E17}" presName="parentText" presStyleLbl="alignNode1" presStyleIdx="0" presStyleCnt="8" custLinFactNeighborX="0" custLinFactNeighborY="-1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01E3D-5086-467F-9615-AB87D056260C}" type="pres">
      <dgm:prSet presAssocID="{AEF44E26-DAD0-4B3A-847E-9E87CA445E17}" presName="descendantText" presStyleLbl="alignAcc1" presStyleIdx="0" presStyleCnt="8" custLinFactNeighborX="0" custLinFactNeighborY="-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8738C9-809A-4C6A-BAF4-F1BAA16CBA1B}" type="pres">
      <dgm:prSet presAssocID="{6956DD63-424A-4E3A-A33B-678008B81D6C}" presName="sp" presStyleCnt="0"/>
      <dgm:spPr/>
    </dgm:pt>
    <dgm:pt modelId="{812BE589-F644-40F4-BDA6-4AA9340ABEC5}" type="pres">
      <dgm:prSet presAssocID="{C09EC1B2-0D1C-4E96-B1C1-65D0A1B1442A}" presName="composite" presStyleCnt="0"/>
      <dgm:spPr/>
    </dgm:pt>
    <dgm:pt modelId="{2AF46744-0B98-40DB-AFA2-A40605AC74DE}" type="pres">
      <dgm:prSet presAssocID="{C09EC1B2-0D1C-4E96-B1C1-65D0A1B1442A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7C5AA2-6AAC-41E1-82EE-93E3429E6D85}" type="pres">
      <dgm:prSet presAssocID="{C09EC1B2-0D1C-4E96-B1C1-65D0A1B1442A}" presName="descendantText" presStyleLbl="alignAcc1" presStyleIdx="1" presStyleCnt="8" custScaleY="127605" custLinFactNeighborX="0" custLinFactNeighborY="-4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663FE-954C-4E6B-AD9F-A3E367305CDC}" type="pres">
      <dgm:prSet presAssocID="{75145B93-E9CE-4542-BBC1-623626AE500F}" presName="sp" presStyleCnt="0"/>
      <dgm:spPr/>
    </dgm:pt>
    <dgm:pt modelId="{23BC2858-83E2-41E3-B8A4-55A086909B3B}" type="pres">
      <dgm:prSet presAssocID="{62887CD7-7449-4CBC-916C-ACBEAD6B1C0E}" presName="composite" presStyleCnt="0"/>
      <dgm:spPr/>
    </dgm:pt>
    <dgm:pt modelId="{72E03FCF-863D-4083-8A91-69E4098A63B8}" type="pres">
      <dgm:prSet presAssocID="{62887CD7-7449-4CBC-916C-ACBEAD6B1C0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C7EDA-3345-4529-877C-933D0D6E39B1}" type="pres">
      <dgm:prSet presAssocID="{62887CD7-7449-4CBC-916C-ACBEAD6B1C0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C0CE4-D87C-4A27-944E-AE6A3826B2D5}" type="pres">
      <dgm:prSet presAssocID="{1C4EA756-F032-4620-AF94-655C81005E46}" presName="sp" presStyleCnt="0"/>
      <dgm:spPr/>
    </dgm:pt>
    <dgm:pt modelId="{C89DCCA0-E954-40A7-AA45-2A2876E1191B}" type="pres">
      <dgm:prSet presAssocID="{C605A160-3C03-49DB-BE93-D8466A4130F5}" presName="composite" presStyleCnt="0"/>
      <dgm:spPr/>
    </dgm:pt>
    <dgm:pt modelId="{1818F21E-8797-4916-BA61-CCA3A1C75F94}" type="pres">
      <dgm:prSet presAssocID="{C605A160-3C03-49DB-BE93-D8466A4130F5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2D82B-6A5A-4A65-914C-0138EE0CD6D3}" type="pres">
      <dgm:prSet presAssocID="{C605A160-3C03-49DB-BE93-D8466A4130F5}" presName="descendantText" presStyleLbl="alignAcc1" presStyleIdx="3" presStyleCnt="8" custLinFactNeighborY="-7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EC183-465B-42B3-A8A3-96EF40562246}" type="pres">
      <dgm:prSet presAssocID="{F0A4E427-8C28-464F-A7BB-007BC7DAE85B}" presName="sp" presStyleCnt="0"/>
      <dgm:spPr/>
    </dgm:pt>
    <dgm:pt modelId="{038DDB6E-332E-495A-8A45-08DF07CF5CB5}" type="pres">
      <dgm:prSet presAssocID="{1D853FD4-0079-472B-B133-94947AA5F94A}" presName="composite" presStyleCnt="0"/>
      <dgm:spPr/>
    </dgm:pt>
    <dgm:pt modelId="{89E12078-2FBD-4D1C-89F6-51A6C360EDF0}" type="pres">
      <dgm:prSet presAssocID="{1D853FD4-0079-472B-B133-94947AA5F94A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787781-E245-407C-B926-DBB459BD9C12}" type="pres">
      <dgm:prSet presAssocID="{1D853FD4-0079-472B-B133-94947AA5F94A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4222-002F-4B3B-B372-5668F9E4CDDA}" type="pres">
      <dgm:prSet presAssocID="{C3CCFE90-2B3C-4505-AB47-0548C976B83A}" presName="sp" presStyleCnt="0"/>
      <dgm:spPr/>
    </dgm:pt>
    <dgm:pt modelId="{7CC00892-77AE-4AA2-8A6D-5ABF1D65CAF1}" type="pres">
      <dgm:prSet presAssocID="{DDAD1563-2CF5-4C2C-BEF1-C45791480140}" presName="composite" presStyleCnt="0"/>
      <dgm:spPr/>
    </dgm:pt>
    <dgm:pt modelId="{FCC1FA07-09E0-4613-8782-D29F2AE64ADB}" type="pres">
      <dgm:prSet presAssocID="{DDAD1563-2CF5-4C2C-BEF1-C45791480140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37CFC8-58E2-4C24-9D32-F098D285DB77}" type="pres">
      <dgm:prSet presAssocID="{DDAD1563-2CF5-4C2C-BEF1-C45791480140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2E518-DA29-4707-9874-6C2628BAA343}" type="pres">
      <dgm:prSet presAssocID="{58C239DC-9B00-4276-8AAF-6F9A36A9C82C}" presName="sp" presStyleCnt="0"/>
      <dgm:spPr/>
    </dgm:pt>
    <dgm:pt modelId="{F67B38CE-1743-4023-A410-1895855AD184}" type="pres">
      <dgm:prSet presAssocID="{C32B5F03-1AB9-40A7-A5E9-4A00D3E72524}" presName="composite" presStyleCnt="0"/>
      <dgm:spPr/>
    </dgm:pt>
    <dgm:pt modelId="{C6B6B4B0-5C17-4C9B-8BDA-1F05155C413C}" type="pres">
      <dgm:prSet presAssocID="{C32B5F03-1AB9-40A7-A5E9-4A00D3E72524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3CDA2-48CC-45A2-BA61-E64B02E40CE9}" type="pres">
      <dgm:prSet presAssocID="{C32B5F03-1AB9-40A7-A5E9-4A00D3E72524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664929-89E3-4056-997A-4931DF75767C}" type="pres">
      <dgm:prSet presAssocID="{20851D4E-FB31-4670-BFA4-8ACA9182ED53}" presName="sp" presStyleCnt="0"/>
      <dgm:spPr/>
    </dgm:pt>
    <dgm:pt modelId="{42E90906-7457-4F30-A0C6-11F68FD58EBA}" type="pres">
      <dgm:prSet presAssocID="{CB7A529A-62C5-499F-9E83-46468F4FE8BF}" presName="composite" presStyleCnt="0"/>
      <dgm:spPr/>
    </dgm:pt>
    <dgm:pt modelId="{E311ABAC-1BAC-42CC-BDC3-F0F0BC097F91}" type="pres">
      <dgm:prSet presAssocID="{CB7A529A-62C5-499F-9E83-46468F4FE8BF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D73D74-1E06-4C5E-844C-76D44BD60D09}" type="pres">
      <dgm:prSet presAssocID="{CB7A529A-62C5-499F-9E83-46468F4FE8BF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21C21E-8EB5-408F-BA7C-20AC7C3A5D12}" srcId="{C605A160-3C03-49DB-BE93-D8466A4130F5}" destId="{807AB36F-223E-4E9D-83CC-FD45E5A7D615}" srcOrd="0" destOrd="0" parTransId="{E9CA5917-2C5F-42E8-A72B-35DBCD0AC98D}" sibTransId="{2EC858D8-4667-46E1-AE16-1FDA9170DF01}"/>
    <dgm:cxn modelId="{77C4CF51-C7CD-43F5-82D9-4620D3CEF178}" type="presOf" srcId="{CB7A529A-62C5-499F-9E83-46468F4FE8BF}" destId="{E311ABAC-1BAC-42CC-BDC3-F0F0BC097F91}" srcOrd="0" destOrd="0" presId="urn:microsoft.com/office/officeart/2005/8/layout/chevron2"/>
    <dgm:cxn modelId="{3390A20B-5C20-4051-80F4-D0B0BA0FACDD}" type="presOf" srcId="{C605A160-3C03-49DB-BE93-D8466A4130F5}" destId="{1818F21E-8797-4916-BA61-CCA3A1C75F94}" srcOrd="0" destOrd="0" presId="urn:microsoft.com/office/officeart/2005/8/layout/chevron2"/>
    <dgm:cxn modelId="{EBA464FD-4DE1-41E1-97BD-87E75795DBA6}" type="presOf" srcId="{EC8CEFFD-E772-437F-968D-434507D0B79C}" destId="{C8F01E3D-5086-467F-9615-AB87D056260C}" srcOrd="0" destOrd="0" presId="urn:microsoft.com/office/officeart/2005/8/layout/chevron2"/>
    <dgm:cxn modelId="{673359CB-27FD-4D0C-84F2-1648FD6AD727}" srcId="{944234C7-CBDB-4355-91ED-1A8D2295FB39}" destId="{DDAD1563-2CF5-4C2C-BEF1-C45791480140}" srcOrd="5" destOrd="0" parTransId="{3BDF61FB-3A05-460C-8BCE-1585EE46233B}" sibTransId="{58C239DC-9B00-4276-8AAF-6F9A36A9C82C}"/>
    <dgm:cxn modelId="{B0C4A5E0-00E2-406B-90D1-3BDA20E40B35}" type="presOf" srcId="{13E2F572-EF11-4FFD-AF62-886477F933E0}" destId="{437C5AA2-6AAC-41E1-82EE-93E3429E6D85}" srcOrd="0" destOrd="0" presId="urn:microsoft.com/office/officeart/2005/8/layout/chevron2"/>
    <dgm:cxn modelId="{C673A3C9-154D-406E-891E-E72C730BEB04}" type="presOf" srcId="{97A67528-352D-42A3-BCC8-F62115AE7627}" destId="{C373CDA2-48CC-45A2-BA61-E64B02E40CE9}" srcOrd="0" destOrd="0" presId="urn:microsoft.com/office/officeart/2005/8/layout/chevron2"/>
    <dgm:cxn modelId="{350C6015-D6F7-480D-B52E-872E629FBB4D}" type="presOf" srcId="{AEF44E26-DAD0-4B3A-847E-9E87CA445E17}" destId="{3C0DA2E4-7CB2-4AC7-9FDF-EAC2538D2A73}" srcOrd="0" destOrd="0" presId="urn:microsoft.com/office/officeart/2005/8/layout/chevron2"/>
    <dgm:cxn modelId="{F018ABBC-B52F-42ED-8B92-876EBB784978}" type="presOf" srcId="{DDAD1563-2CF5-4C2C-BEF1-C45791480140}" destId="{FCC1FA07-09E0-4613-8782-D29F2AE64ADB}" srcOrd="0" destOrd="0" presId="urn:microsoft.com/office/officeart/2005/8/layout/chevron2"/>
    <dgm:cxn modelId="{71A2ECE5-96F0-4CAC-8194-F5E3ADD86107}" srcId="{C32B5F03-1AB9-40A7-A5E9-4A00D3E72524}" destId="{97A67528-352D-42A3-BCC8-F62115AE7627}" srcOrd="0" destOrd="0" parTransId="{484F33D3-5A12-488E-ACA0-CC986C0FE608}" sibTransId="{FC525F97-E49E-486A-BEB7-233BDCA86A9E}"/>
    <dgm:cxn modelId="{54A874F0-4DE5-406F-8D7B-C3B6BFD2F8EA}" type="presOf" srcId="{938A11B4-B48F-454D-A3E8-1BB6E34E8EE2}" destId="{18787781-E245-407C-B926-DBB459BD9C12}" srcOrd="0" destOrd="0" presId="urn:microsoft.com/office/officeart/2005/8/layout/chevron2"/>
    <dgm:cxn modelId="{E64039E7-1EAC-4D00-94AC-FE2B38DEC184}" type="presOf" srcId="{1D853FD4-0079-472B-B133-94947AA5F94A}" destId="{89E12078-2FBD-4D1C-89F6-51A6C360EDF0}" srcOrd="0" destOrd="0" presId="urn:microsoft.com/office/officeart/2005/8/layout/chevron2"/>
    <dgm:cxn modelId="{101A300B-3466-4BB1-A07A-5575DC77B0E0}" srcId="{62887CD7-7449-4CBC-916C-ACBEAD6B1C0E}" destId="{02F8D2B8-C721-4EC2-9639-592CCB5FBEE1}" srcOrd="0" destOrd="0" parTransId="{6AE2957E-01A9-4003-9E45-635A709E7908}" sibTransId="{A39D5C3D-2874-4A69-BDE8-1CDB3EC6DAB0}"/>
    <dgm:cxn modelId="{D0F1D631-E6C0-4268-B72F-FA2D2A9AF195}" type="presOf" srcId="{02F8D2B8-C721-4EC2-9639-592CCB5FBEE1}" destId="{621C7EDA-3345-4529-877C-933D0D6E39B1}" srcOrd="0" destOrd="0" presId="urn:microsoft.com/office/officeart/2005/8/layout/chevron2"/>
    <dgm:cxn modelId="{4C4D1E86-1D73-4158-A7E7-D3AAAACFF022}" srcId="{944234C7-CBDB-4355-91ED-1A8D2295FB39}" destId="{C09EC1B2-0D1C-4E96-B1C1-65D0A1B1442A}" srcOrd="1" destOrd="0" parTransId="{D6D9D1E6-19CA-411C-BEDF-4333C91BD437}" sibTransId="{75145B93-E9CE-4542-BBC1-623626AE500F}"/>
    <dgm:cxn modelId="{08D555AE-9E39-4396-97C6-06D05E4808DD}" srcId="{C09EC1B2-0D1C-4E96-B1C1-65D0A1B1442A}" destId="{13E2F572-EF11-4FFD-AF62-886477F933E0}" srcOrd="0" destOrd="0" parTransId="{ADE07BE5-5710-4B18-849E-971877103F02}" sibTransId="{B10B2D53-6DF0-4517-89FC-D0BB037E2C34}"/>
    <dgm:cxn modelId="{7DA91993-644D-49C1-91A6-A5C1AD69F7D0}" type="presOf" srcId="{B1C49307-2ACA-4E3B-9B14-6E336EE65E1F}" destId="{E637CFC8-58E2-4C24-9D32-F098D285DB77}" srcOrd="0" destOrd="0" presId="urn:microsoft.com/office/officeart/2005/8/layout/chevron2"/>
    <dgm:cxn modelId="{D22ACD01-5D4D-4E61-97CE-52356396A9D0}" type="presOf" srcId="{3535BB33-6058-452C-9146-F300C516187C}" destId="{41D73D74-1E06-4C5E-844C-76D44BD60D09}" srcOrd="0" destOrd="0" presId="urn:microsoft.com/office/officeart/2005/8/layout/chevron2"/>
    <dgm:cxn modelId="{07052A51-DE5D-44EC-8A5D-056761479810}" srcId="{1D853FD4-0079-472B-B133-94947AA5F94A}" destId="{938A11B4-B48F-454D-A3E8-1BB6E34E8EE2}" srcOrd="0" destOrd="0" parTransId="{6F746C5E-331C-40AA-8C03-9F8F38392313}" sibTransId="{41DFE725-CDB5-448D-B9FB-45B81A134E78}"/>
    <dgm:cxn modelId="{28EC1933-0FD8-4C73-B780-C6756112D71B}" srcId="{944234C7-CBDB-4355-91ED-1A8D2295FB39}" destId="{CB7A529A-62C5-499F-9E83-46468F4FE8BF}" srcOrd="7" destOrd="0" parTransId="{22FE86A4-85A4-49DA-9720-C50ED8A4A1EA}" sibTransId="{000A2621-54F3-418F-BBC5-F2106D8DCDEC}"/>
    <dgm:cxn modelId="{62E36914-CA5B-405F-86F8-2F9947CDFBBB}" srcId="{CB7A529A-62C5-499F-9E83-46468F4FE8BF}" destId="{3535BB33-6058-452C-9146-F300C516187C}" srcOrd="0" destOrd="0" parTransId="{20960831-D132-496B-BE14-85DD22A9EAA5}" sibTransId="{D72D1186-E3D3-44B0-BB66-627E9EDC42C8}"/>
    <dgm:cxn modelId="{491FB77C-BF52-4706-AC00-F3431A766FB7}" srcId="{944234C7-CBDB-4355-91ED-1A8D2295FB39}" destId="{1D853FD4-0079-472B-B133-94947AA5F94A}" srcOrd="4" destOrd="0" parTransId="{E2C582DB-9F77-4D36-B79A-AEC6FDE62E7C}" sibTransId="{C3CCFE90-2B3C-4505-AB47-0548C976B83A}"/>
    <dgm:cxn modelId="{6B428302-21C7-439E-B7CC-C735868505C8}" srcId="{944234C7-CBDB-4355-91ED-1A8D2295FB39}" destId="{C605A160-3C03-49DB-BE93-D8466A4130F5}" srcOrd="3" destOrd="0" parTransId="{378DBF46-E7BF-43E1-9D8A-D65CBF6AC1F9}" sibTransId="{F0A4E427-8C28-464F-A7BB-007BC7DAE85B}"/>
    <dgm:cxn modelId="{1803739C-8A03-4449-AC84-0357B391CCA2}" srcId="{944234C7-CBDB-4355-91ED-1A8D2295FB39}" destId="{C32B5F03-1AB9-40A7-A5E9-4A00D3E72524}" srcOrd="6" destOrd="0" parTransId="{0A509147-A8CD-4885-989B-E877BCD2264F}" sibTransId="{20851D4E-FB31-4670-BFA4-8ACA9182ED53}"/>
    <dgm:cxn modelId="{61E0DF3F-3818-4CCB-87A7-C2A9B8643B41}" type="presOf" srcId="{944234C7-CBDB-4355-91ED-1A8D2295FB39}" destId="{BC5FBCFD-A244-49D8-9D02-85C34352CBDA}" srcOrd="0" destOrd="0" presId="urn:microsoft.com/office/officeart/2005/8/layout/chevron2"/>
    <dgm:cxn modelId="{A725B0DB-2610-44C5-A5F0-E2B7BC447A79}" type="presOf" srcId="{C32B5F03-1AB9-40A7-A5E9-4A00D3E72524}" destId="{C6B6B4B0-5C17-4C9B-8BDA-1F05155C413C}" srcOrd="0" destOrd="0" presId="urn:microsoft.com/office/officeart/2005/8/layout/chevron2"/>
    <dgm:cxn modelId="{B6129F8D-066A-41B9-AC1D-1836EBA20077}" srcId="{AEF44E26-DAD0-4B3A-847E-9E87CA445E17}" destId="{EC8CEFFD-E772-437F-968D-434507D0B79C}" srcOrd="0" destOrd="0" parTransId="{7E25B64F-5243-4977-9A74-4BD8C25F99BA}" sibTransId="{490EE1BD-C200-4A49-8721-94C5B01998C9}"/>
    <dgm:cxn modelId="{3E3F242E-7C71-44C7-B81B-2C43586D312B}" srcId="{944234C7-CBDB-4355-91ED-1A8D2295FB39}" destId="{62887CD7-7449-4CBC-916C-ACBEAD6B1C0E}" srcOrd="2" destOrd="0" parTransId="{CE140E20-978D-465F-B7E1-214103712840}" sibTransId="{1C4EA756-F032-4620-AF94-655C81005E46}"/>
    <dgm:cxn modelId="{8990E008-F406-45CE-88FD-77D517D7035A}" type="presOf" srcId="{C09EC1B2-0D1C-4E96-B1C1-65D0A1B1442A}" destId="{2AF46744-0B98-40DB-AFA2-A40605AC74DE}" srcOrd="0" destOrd="0" presId="urn:microsoft.com/office/officeart/2005/8/layout/chevron2"/>
    <dgm:cxn modelId="{8D677451-8A6C-40B9-BC3F-564886F810C2}" type="presOf" srcId="{62887CD7-7449-4CBC-916C-ACBEAD6B1C0E}" destId="{72E03FCF-863D-4083-8A91-69E4098A63B8}" srcOrd="0" destOrd="0" presId="urn:microsoft.com/office/officeart/2005/8/layout/chevron2"/>
    <dgm:cxn modelId="{F72FDB6E-4B0C-4856-AD42-87A20E8B26C5}" srcId="{DDAD1563-2CF5-4C2C-BEF1-C45791480140}" destId="{B1C49307-2ACA-4E3B-9B14-6E336EE65E1F}" srcOrd="0" destOrd="0" parTransId="{CF336CBF-4FEA-465B-A6F5-23A5C681A63D}" sibTransId="{4CBCFDAC-5DBA-4564-97B5-F244A38C4FF8}"/>
    <dgm:cxn modelId="{9A5188EF-9D41-4FCF-806C-A9DC291FDDC4}" srcId="{944234C7-CBDB-4355-91ED-1A8D2295FB39}" destId="{AEF44E26-DAD0-4B3A-847E-9E87CA445E17}" srcOrd="0" destOrd="0" parTransId="{954D72C7-F816-471C-93CF-CC332C1156AD}" sibTransId="{6956DD63-424A-4E3A-A33B-678008B81D6C}"/>
    <dgm:cxn modelId="{70CE9261-8E58-47DA-AD6D-8CA78AE6D922}" type="presOf" srcId="{807AB36F-223E-4E9D-83CC-FD45E5A7D615}" destId="{3472D82B-6A5A-4A65-914C-0138EE0CD6D3}" srcOrd="0" destOrd="0" presId="urn:microsoft.com/office/officeart/2005/8/layout/chevron2"/>
    <dgm:cxn modelId="{6C73A1CB-38B3-46B8-B119-FD8F2E49F60A}" type="presParOf" srcId="{BC5FBCFD-A244-49D8-9D02-85C34352CBDA}" destId="{33A1A582-8BC8-4A20-9E97-F9A96037EBEA}" srcOrd="0" destOrd="0" presId="urn:microsoft.com/office/officeart/2005/8/layout/chevron2"/>
    <dgm:cxn modelId="{43831DD3-3577-418D-8670-A49BEFC23404}" type="presParOf" srcId="{33A1A582-8BC8-4A20-9E97-F9A96037EBEA}" destId="{3C0DA2E4-7CB2-4AC7-9FDF-EAC2538D2A73}" srcOrd="0" destOrd="0" presId="urn:microsoft.com/office/officeart/2005/8/layout/chevron2"/>
    <dgm:cxn modelId="{E54D149D-5BA1-4812-9887-9DEE53B103B4}" type="presParOf" srcId="{33A1A582-8BC8-4A20-9E97-F9A96037EBEA}" destId="{C8F01E3D-5086-467F-9615-AB87D056260C}" srcOrd="1" destOrd="0" presId="urn:microsoft.com/office/officeart/2005/8/layout/chevron2"/>
    <dgm:cxn modelId="{FF0F9DF1-DEDC-43CC-A760-8C49C2B6AF81}" type="presParOf" srcId="{BC5FBCFD-A244-49D8-9D02-85C34352CBDA}" destId="{9A8738C9-809A-4C6A-BAF4-F1BAA16CBA1B}" srcOrd="1" destOrd="0" presId="urn:microsoft.com/office/officeart/2005/8/layout/chevron2"/>
    <dgm:cxn modelId="{38AB2D08-4FE0-48FF-87B4-0716B4424517}" type="presParOf" srcId="{BC5FBCFD-A244-49D8-9D02-85C34352CBDA}" destId="{812BE589-F644-40F4-BDA6-4AA9340ABEC5}" srcOrd="2" destOrd="0" presId="urn:microsoft.com/office/officeart/2005/8/layout/chevron2"/>
    <dgm:cxn modelId="{DAC33B40-B6ED-4631-A98E-1205D2647DBE}" type="presParOf" srcId="{812BE589-F644-40F4-BDA6-4AA9340ABEC5}" destId="{2AF46744-0B98-40DB-AFA2-A40605AC74DE}" srcOrd="0" destOrd="0" presId="urn:microsoft.com/office/officeart/2005/8/layout/chevron2"/>
    <dgm:cxn modelId="{801F3C12-0442-4B8B-9163-881AAB79860F}" type="presParOf" srcId="{812BE589-F644-40F4-BDA6-4AA9340ABEC5}" destId="{437C5AA2-6AAC-41E1-82EE-93E3429E6D85}" srcOrd="1" destOrd="0" presId="urn:microsoft.com/office/officeart/2005/8/layout/chevron2"/>
    <dgm:cxn modelId="{B93459BE-964E-4AEF-887F-C76B3547BAD3}" type="presParOf" srcId="{BC5FBCFD-A244-49D8-9D02-85C34352CBDA}" destId="{854663FE-954C-4E6B-AD9F-A3E367305CDC}" srcOrd="3" destOrd="0" presId="urn:microsoft.com/office/officeart/2005/8/layout/chevron2"/>
    <dgm:cxn modelId="{870E8C06-8A54-4CC1-9D94-67E5F220009B}" type="presParOf" srcId="{BC5FBCFD-A244-49D8-9D02-85C34352CBDA}" destId="{23BC2858-83E2-41E3-B8A4-55A086909B3B}" srcOrd="4" destOrd="0" presId="urn:microsoft.com/office/officeart/2005/8/layout/chevron2"/>
    <dgm:cxn modelId="{33E70EDC-F873-42C8-AC46-7A41643F1B2A}" type="presParOf" srcId="{23BC2858-83E2-41E3-B8A4-55A086909B3B}" destId="{72E03FCF-863D-4083-8A91-69E4098A63B8}" srcOrd="0" destOrd="0" presId="urn:microsoft.com/office/officeart/2005/8/layout/chevron2"/>
    <dgm:cxn modelId="{307F099A-174C-461F-ADB1-4246EDCB786B}" type="presParOf" srcId="{23BC2858-83E2-41E3-B8A4-55A086909B3B}" destId="{621C7EDA-3345-4529-877C-933D0D6E39B1}" srcOrd="1" destOrd="0" presId="urn:microsoft.com/office/officeart/2005/8/layout/chevron2"/>
    <dgm:cxn modelId="{16584EC1-3980-4DD6-8C62-3FBBF75E9242}" type="presParOf" srcId="{BC5FBCFD-A244-49D8-9D02-85C34352CBDA}" destId="{2DEC0CE4-D87C-4A27-944E-AE6A3826B2D5}" srcOrd="5" destOrd="0" presId="urn:microsoft.com/office/officeart/2005/8/layout/chevron2"/>
    <dgm:cxn modelId="{02CD8653-3D63-4DD6-836A-997B22099452}" type="presParOf" srcId="{BC5FBCFD-A244-49D8-9D02-85C34352CBDA}" destId="{C89DCCA0-E954-40A7-AA45-2A2876E1191B}" srcOrd="6" destOrd="0" presId="urn:microsoft.com/office/officeart/2005/8/layout/chevron2"/>
    <dgm:cxn modelId="{222913FF-E494-4327-9F75-27E8A6E6C354}" type="presParOf" srcId="{C89DCCA0-E954-40A7-AA45-2A2876E1191B}" destId="{1818F21E-8797-4916-BA61-CCA3A1C75F94}" srcOrd="0" destOrd="0" presId="urn:microsoft.com/office/officeart/2005/8/layout/chevron2"/>
    <dgm:cxn modelId="{E9611F6C-0B80-4465-A091-227DF11CC507}" type="presParOf" srcId="{C89DCCA0-E954-40A7-AA45-2A2876E1191B}" destId="{3472D82B-6A5A-4A65-914C-0138EE0CD6D3}" srcOrd="1" destOrd="0" presId="urn:microsoft.com/office/officeart/2005/8/layout/chevron2"/>
    <dgm:cxn modelId="{E9DCF412-88DF-4553-92BF-6489D71D866B}" type="presParOf" srcId="{BC5FBCFD-A244-49D8-9D02-85C34352CBDA}" destId="{D33EC183-465B-42B3-A8A3-96EF40562246}" srcOrd="7" destOrd="0" presId="urn:microsoft.com/office/officeart/2005/8/layout/chevron2"/>
    <dgm:cxn modelId="{E3F62F46-FFAA-4D5D-BB4E-02FE841A0CC6}" type="presParOf" srcId="{BC5FBCFD-A244-49D8-9D02-85C34352CBDA}" destId="{038DDB6E-332E-495A-8A45-08DF07CF5CB5}" srcOrd="8" destOrd="0" presId="urn:microsoft.com/office/officeart/2005/8/layout/chevron2"/>
    <dgm:cxn modelId="{A489F2E1-6821-4347-8B38-1D2ABC79C79F}" type="presParOf" srcId="{038DDB6E-332E-495A-8A45-08DF07CF5CB5}" destId="{89E12078-2FBD-4D1C-89F6-51A6C360EDF0}" srcOrd="0" destOrd="0" presId="urn:microsoft.com/office/officeart/2005/8/layout/chevron2"/>
    <dgm:cxn modelId="{1EFB449B-57AE-47FC-B7AC-FBAAA3C942E7}" type="presParOf" srcId="{038DDB6E-332E-495A-8A45-08DF07CF5CB5}" destId="{18787781-E245-407C-B926-DBB459BD9C12}" srcOrd="1" destOrd="0" presId="urn:microsoft.com/office/officeart/2005/8/layout/chevron2"/>
    <dgm:cxn modelId="{D34D8D83-2010-4C91-98A9-EE06EA5B7399}" type="presParOf" srcId="{BC5FBCFD-A244-49D8-9D02-85C34352CBDA}" destId="{3FF84222-002F-4B3B-B372-5668F9E4CDDA}" srcOrd="9" destOrd="0" presId="urn:microsoft.com/office/officeart/2005/8/layout/chevron2"/>
    <dgm:cxn modelId="{00AE8C8B-8770-4F83-B74E-4D83C852FE77}" type="presParOf" srcId="{BC5FBCFD-A244-49D8-9D02-85C34352CBDA}" destId="{7CC00892-77AE-4AA2-8A6D-5ABF1D65CAF1}" srcOrd="10" destOrd="0" presId="urn:microsoft.com/office/officeart/2005/8/layout/chevron2"/>
    <dgm:cxn modelId="{85F20F91-69FD-4033-826F-D9527B02DD9A}" type="presParOf" srcId="{7CC00892-77AE-4AA2-8A6D-5ABF1D65CAF1}" destId="{FCC1FA07-09E0-4613-8782-D29F2AE64ADB}" srcOrd="0" destOrd="0" presId="urn:microsoft.com/office/officeart/2005/8/layout/chevron2"/>
    <dgm:cxn modelId="{F6A50668-04B8-4626-A42E-41651FC274DE}" type="presParOf" srcId="{7CC00892-77AE-4AA2-8A6D-5ABF1D65CAF1}" destId="{E637CFC8-58E2-4C24-9D32-F098D285DB77}" srcOrd="1" destOrd="0" presId="urn:microsoft.com/office/officeart/2005/8/layout/chevron2"/>
    <dgm:cxn modelId="{4324961E-2E4C-4F91-8757-CEA959372A85}" type="presParOf" srcId="{BC5FBCFD-A244-49D8-9D02-85C34352CBDA}" destId="{F892E518-DA29-4707-9874-6C2628BAA343}" srcOrd="11" destOrd="0" presId="urn:microsoft.com/office/officeart/2005/8/layout/chevron2"/>
    <dgm:cxn modelId="{77FEEA0D-2DE6-40E6-B61C-33F70D15DD5B}" type="presParOf" srcId="{BC5FBCFD-A244-49D8-9D02-85C34352CBDA}" destId="{F67B38CE-1743-4023-A410-1895855AD184}" srcOrd="12" destOrd="0" presId="urn:microsoft.com/office/officeart/2005/8/layout/chevron2"/>
    <dgm:cxn modelId="{A86E3974-C501-4E21-83C1-9F3B770FEBE1}" type="presParOf" srcId="{F67B38CE-1743-4023-A410-1895855AD184}" destId="{C6B6B4B0-5C17-4C9B-8BDA-1F05155C413C}" srcOrd="0" destOrd="0" presId="urn:microsoft.com/office/officeart/2005/8/layout/chevron2"/>
    <dgm:cxn modelId="{F3A0A1E1-CF4C-4236-9F73-EF385A206272}" type="presParOf" srcId="{F67B38CE-1743-4023-A410-1895855AD184}" destId="{C373CDA2-48CC-45A2-BA61-E64B02E40CE9}" srcOrd="1" destOrd="0" presId="urn:microsoft.com/office/officeart/2005/8/layout/chevron2"/>
    <dgm:cxn modelId="{DFE6C905-076A-4056-9614-2E652915EB50}" type="presParOf" srcId="{BC5FBCFD-A244-49D8-9D02-85C34352CBDA}" destId="{00664929-89E3-4056-997A-4931DF75767C}" srcOrd="13" destOrd="0" presId="urn:microsoft.com/office/officeart/2005/8/layout/chevron2"/>
    <dgm:cxn modelId="{A1A4BD27-896E-4389-A040-B352C54BA3B3}" type="presParOf" srcId="{BC5FBCFD-A244-49D8-9D02-85C34352CBDA}" destId="{42E90906-7457-4F30-A0C6-11F68FD58EBA}" srcOrd="14" destOrd="0" presId="urn:microsoft.com/office/officeart/2005/8/layout/chevron2"/>
    <dgm:cxn modelId="{25507A8B-A305-41BD-8A21-768C597DA47E}" type="presParOf" srcId="{42E90906-7457-4F30-A0C6-11F68FD58EBA}" destId="{E311ABAC-1BAC-42CC-BDC3-F0F0BC097F91}" srcOrd="0" destOrd="0" presId="urn:microsoft.com/office/officeart/2005/8/layout/chevron2"/>
    <dgm:cxn modelId="{B306F1E5-5422-4E27-8B37-7BF6B9137255}" type="presParOf" srcId="{42E90906-7457-4F30-A0C6-11F68FD58EBA}" destId="{41D73D74-1E06-4C5E-844C-76D44BD60D0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0DA2E4-7CB2-4AC7-9FDF-EAC2538D2A73}">
      <dsp:nvSpPr>
        <dsp:cNvPr id="0" name=""/>
        <dsp:cNvSpPr/>
      </dsp:nvSpPr>
      <dsp:spPr>
        <a:xfrm rot="5400000">
          <a:off x="-71389" y="73868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1</a:t>
          </a:r>
        </a:p>
      </dsp:txBody>
      <dsp:txXfrm rot="-5400000">
        <a:off x="0" y="169054"/>
        <a:ext cx="333150" cy="142778"/>
      </dsp:txXfrm>
    </dsp:sp>
    <dsp:sp modelId="{C8F01E3D-5086-467F-9615-AB87D056260C}">
      <dsp:nvSpPr>
        <dsp:cNvPr id="0" name=""/>
        <dsp:cNvSpPr/>
      </dsp:nvSpPr>
      <dsp:spPr>
        <a:xfrm rot="5400000">
          <a:off x="3607767" y="-3271763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Mass source: 100% for dead laods and SID , 25% for live laods.</a:t>
          </a:r>
        </a:p>
      </dsp:txBody>
      <dsp:txXfrm rot="-5400000">
        <a:off x="333151" y="17954"/>
        <a:ext cx="6843486" cy="279151"/>
      </dsp:txXfrm>
    </dsp:sp>
    <dsp:sp modelId="{2AF46744-0B98-40DB-AFA2-A40605AC74DE}">
      <dsp:nvSpPr>
        <dsp:cNvPr id="0" name=""/>
        <dsp:cNvSpPr/>
      </dsp:nvSpPr>
      <dsp:spPr>
        <a:xfrm rot="5400000">
          <a:off x="-71389" y="516290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2</a:t>
          </a:r>
        </a:p>
      </dsp:txBody>
      <dsp:txXfrm rot="-5400000">
        <a:off x="0" y="611476"/>
        <a:ext cx="333150" cy="142778"/>
      </dsp:txXfrm>
    </dsp:sp>
    <dsp:sp modelId="{437C5AA2-6AAC-41E1-82EE-93E3429E6D85}">
      <dsp:nvSpPr>
        <dsp:cNvPr id="0" name=""/>
        <dsp:cNvSpPr/>
      </dsp:nvSpPr>
      <dsp:spPr>
        <a:xfrm rot="5400000">
          <a:off x="3565068" y="-2844091"/>
          <a:ext cx="394750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Seismic zone : The faculty is located in Ramallah city Therefore, the seismic zone is 2B and the Z value is equal to 0.20.  </a:t>
          </a:r>
        </a:p>
      </dsp:txBody>
      <dsp:txXfrm rot="-5400000">
        <a:off x="333150" y="407097"/>
        <a:ext cx="6839317" cy="356210"/>
      </dsp:txXfrm>
    </dsp:sp>
    <dsp:sp modelId="{72E03FCF-863D-4083-8A91-69E4098A63B8}">
      <dsp:nvSpPr>
        <dsp:cNvPr id="0" name=""/>
        <dsp:cNvSpPr/>
      </dsp:nvSpPr>
      <dsp:spPr>
        <a:xfrm rot="5400000">
          <a:off x="-71389" y="915394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3</a:t>
          </a:r>
        </a:p>
      </dsp:txBody>
      <dsp:txXfrm rot="-5400000">
        <a:off x="0" y="1010580"/>
        <a:ext cx="333150" cy="142778"/>
      </dsp:txXfrm>
    </dsp:sp>
    <dsp:sp modelId="{621C7EDA-3345-4529-877C-933D0D6E39B1}">
      <dsp:nvSpPr>
        <dsp:cNvPr id="0" name=""/>
        <dsp:cNvSpPr/>
      </dsp:nvSpPr>
      <dsp:spPr>
        <a:xfrm rot="5400000">
          <a:off x="3607767" y="-2430611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Soil profile: The soil type is clay so the soil profile is  SD .</a:t>
          </a:r>
        </a:p>
      </dsp:txBody>
      <dsp:txXfrm rot="-5400000">
        <a:off x="333151" y="859106"/>
        <a:ext cx="6843486" cy="279151"/>
      </dsp:txXfrm>
    </dsp:sp>
    <dsp:sp modelId="{1818F21E-8797-4916-BA61-CCA3A1C75F94}">
      <dsp:nvSpPr>
        <dsp:cNvPr id="0" name=""/>
        <dsp:cNvSpPr/>
      </dsp:nvSpPr>
      <dsp:spPr>
        <a:xfrm rot="5400000">
          <a:off x="-71389" y="1314499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4</a:t>
          </a:r>
        </a:p>
      </dsp:txBody>
      <dsp:txXfrm rot="-5400000">
        <a:off x="0" y="1409685"/>
        <a:ext cx="333150" cy="142778"/>
      </dsp:txXfrm>
    </dsp:sp>
    <dsp:sp modelId="{3472D82B-6A5A-4A65-914C-0138EE0CD6D3}">
      <dsp:nvSpPr>
        <dsp:cNvPr id="0" name=""/>
        <dsp:cNvSpPr/>
      </dsp:nvSpPr>
      <dsp:spPr>
        <a:xfrm rot="5400000">
          <a:off x="3607767" y="-2055045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Force Reduction Factor R = 5.5 (Building Frame System - shear wall)</a:t>
          </a:r>
        </a:p>
      </dsp:txBody>
      <dsp:txXfrm rot="-5400000">
        <a:off x="333151" y="1234672"/>
        <a:ext cx="6843486" cy="279151"/>
      </dsp:txXfrm>
    </dsp:sp>
    <dsp:sp modelId="{89E12078-2FBD-4D1C-89F6-51A6C360EDF0}">
      <dsp:nvSpPr>
        <dsp:cNvPr id="0" name=""/>
        <dsp:cNvSpPr/>
      </dsp:nvSpPr>
      <dsp:spPr>
        <a:xfrm rot="5400000">
          <a:off x="-71389" y="1713603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5</a:t>
          </a:r>
        </a:p>
      </dsp:txBody>
      <dsp:txXfrm rot="-5400000">
        <a:off x="0" y="1808789"/>
        <a:ext cx="333150" cy="142778"/>
      </dsp:txXfrm>
    </dsp:sp>
    <dsp:sp modelId="{18787781-E245-407C-B926-DBB459BD9C12}">
      <dsp:nvSpPr>
        <dsp:cNvPr id="0" name=""/>
        <dsp:cNvSpPr/>
      </dsp:nvSpPr>
      <dsp:spPr>
        <a:xfrm rot="5400000">
          <a:off x="3607767" y="-1632402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Importance Factor I = 1.0</a:t>
          </a:r>
        </a:p>
      </dsp:txBody>
      <dsp:txXfrm rot="-5400000">
        <a:off x="333151" y="1657315"/>
        <a:ext cx="6843486" cy="279151"/>
      </dsp:txXfrm>
    </dsp:sp>
    <dsp:sp modelId="{FCC1FA07-09E0-4613-8782-D29F2AE64ADB}">
      <dsp:nvSpPr>
        <dsp:cNvPr id="0" name=""/>
        <dsp:cNvSpPr/>
      </dsp:nvSpPr>
      <dsp:spPr>
        <a:xfrm rot="5400000">
          <a:off x="-71389" y="2112708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6</a:t>
          </a:r>
        </a:p>
      </dsp:txBody>
      <dsp:txXfrm rot="-5400000">
        <a:off x="0" y="2207894"/>
        <a:ext cx="333150" cy="142778"/>
      </dsp:txXfrm>
    </dsp:sp>
    <dsp:sp modelId="{E637CFC8-58E2-4C24-9D32-F098D285DB77}">
      <dsp:nvSpPr>
        <dsp:cNvPr id="0" name=""/>
        <dsp:cNvSpPr/>
      </dsp:nvSpPr>
      <dsp:spPr>
        <a:xfrm rot="5400000">
          <a:off x="3607767" y="-1233297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Acceleration-Dependent Seismic Coefficient Ca = 0.2 </a:t>
          </a:r>
        </a:p>
      </dsp:txBody>
      <dsp:txXfrm rot="-5400000">
        <a:off x="333151" y="2056420"/>
        <a:ext cx="6843486" cy="279151"/>
      </dsp:txXfrm>
    </dsp:sp>
    <dsp:sp modelId="{C6B6B4B0-5C17-4C9B-8BDA-1F05155C413C}">
      <dsp:nvSpPr>
        <dsp:cNvPr id="0" name=""/>
        <dsp:cNvSpPr/>
      </dsp:nvSpPr>
      <dsp:spPr>
        <a:xfrm rot="5400000">
          <a:off x="-71389" y="2511813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7</a:t>
          </a:r>
        </a:p>
      </dsp:txBody>
      <dsp:txXfrm rot="-5400000">
        <a:off x="0" y="2606999"/>
        <a:ext cx="333150" cy="142778"/>
      </dsp:txXfrm>
    </dsp:sp>
    <dsp:sp modelId="{C373CDA2-48CC-45A2-BA61-E64B02E40CE9}">
      <dsp:nvSpPr>
        <dsp:cNvPr id="0" name=""/>
        <dsp:cNvSpPr/>
      </dsp:nvSpPr>
      <dsp:spPr>
        <a:xfrm rot="5400000">
          <a:off x="3607767" y="-834193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Velocity-Dependent Seismic Coefficient Cv = 0.2 </a:t>
          </a:r>
        </a:p>
      </dsp:txBody>
      <dsp:txXfrm rot="-5400000">
        <a:off x="333151" y="2455524"/>
        <a:ext cx="6843486" cy="279151"/>
      </dsp:txXfrm>
    </dsp:sp>
    <dsp:sp modelId="{E311ABAC-1BAC-42CC-BDC3-F0F0BC097F91}">
      <dsp:nvSpPr>
        <dsp:cNvPr id="0" name=""/>
        <dsp:cNvSpPr/>
      </dsp:nvSpPr>
      <dsp:spPr>
        <a:xfrm rot="5400000">
          <a:off x="-71389" y="2910917"/>
          <a:ext cx="475928" cy="333150"/>
        </a:xfrm>
        <a:prstGeom prst="chevron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8</a:t>
          </a:r>
        </a:p>
      </dsp:txBody>
      <dsp:txXfrm rot="-5400000">
        <a:off x="0" y="3006103"/>
        <a:ext cx="333150" cy="142778"/>
      </dsp:txXfrm>
    </dsp:sp>
    <dsp:sp modelId="{41D73D74-1E06-4C5E-844C-76D44BD60D09}">
      <dsp:nvSpPr>
        <dsp:cNvPr id="0" name=""/>
        <dsp:cNvSpPr/>
      </dsp:nvSpPr>
      <dsp:spPr>
        <a:xfrm rot="5400000">
          <a:off x="3607767" y="-435088"/>
          <a:ext cx="309353" cy="6858587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Response spectrum scale factor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20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</m:ctrlPr>
                </m:fPr>
                <m:num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𝐼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Cambria Math"/>
                      <a:cs typeface="+mn-cs"/>
                    </a:rPr>
                    <m:t>×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𝑔</m:t>
                  </m:r>
                </m:num>
                <m:den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𝑅</m:t>
                  </m:r>
                </m:den>
              </m:f>
            </m:oMath>
          </a14:m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= </a:t>
          </a: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US" sz="120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 panose="02040503050406030204" pitchFamily="18" charset="0"/>
                      <a:ea typeface="+mn-ea"/>
                      <a:cs typeface="+mn-cs"/>
                    </a:rPr>
                  </m:ctrlPr>
                </m:fPr>
                <m:num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1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.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25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 ∗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9810</m:t>
                  </m:r>
                </m:num>
                <m:den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5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.</m:t>
                  </m:r>
                  <m:r>
                    <a:rPr lang="en-US" sz="1200" b="0" i="1" kern="1200">
                      <a:solidFill>
                        <a:sysClr val="windowText" lastClr="000000">
                          <a:hueOff val="0"/>
                          <a:satOff val="0"/>
                          <a:lumOff val="0"/>
                          <a:alphaOff val="0"/>
                        </a:sysClr>
                      </a:solidFill>
                      <a:latin typeface="Cambria Math"/>
                      <a:ea typeface="+mn-ea"/>
                      <a:cs typeface="+mn-cs"/>
                    </a:rPr>
                    <m:t>5</m:t>
                  </m:r>
                </m:den>
              </m:f>
            </m:oMath>
          </a14:m>
          <a:r>
            <a:rPr lang="en-US" sz="12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itchFamily="18" charset="0"/>
              <a:ea typeface="+mn-ea"/>
              <a:cs typeface="Times New Roman" pitchFamily="18" charset="0"/>
            </a:rPr>
            <a:t> = 2230</a:t>
          </a:r>
        </a:p>
      </dsp:txBody>
      <dsp:txXfrm rot="-5400000">
        <a:off x="333151" y="2854629"/>
        <a:ext cx="6843486" cy="279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A1AA8-3D7E-4439-928C-6312426C52E7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479A4-0BA4-4F8F-8CD2-97F791DD2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7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479A4-0BA4-4F8F-8CD2-97F791DD25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4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F6F0-293E-446E-99ED-6868694D9E61}" type="datetime1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4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14EB-C43B-4F49-B887-457E09400AC4}" type="datetime1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1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5BAC-8FA7-4EA8-AC87-62B66A533AA7}" type="datetime1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8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6D1E-48B7-4644-8665-8CBB9E294BF2}" type="datetime1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2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E9E15-3184-4CF2-B427-919801E4183B}" type="datetime1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3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42B1-F21E-4B1C-8C3F-E29F9FEFA6E7}" type="datetime1">
              <a:rPr lang="en-US" smtClean="0"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9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9E37-D916-4F3E-9380-DA125D39AA65}" type="datetime1">
              <a:rPr lang="en-US" smtClean="0"/>
              <a:t>6/21/2022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B7C3-03A0-4FBC-8940-5B4C27E3C1EF}" type="datetime1">
              <a:rPr lang="en-US" smtClean="0"/>
              <a:t>6/21/2022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9202-3D53-49D7-A4D0-4E02DF724CCB}" type="datetime1">
              <a:rPr lang="en-US" smtClean="0"/>
              <a:t>6/21/2022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8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55037-15FE-4F76-B2D6-A514E26A964E}" type="datetime1">
              <a:rPr lang="en-US" smtClean="0"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5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57C96-B234-45E0-B6A5-68C7F4C52FA8}" type="datetime1">
              <a:rPr lang="en-US" smtClean="0"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7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018A1-CC77-4605-A8BB-741503994C3C}" type="datetime1">
              <a:rPr lang="en-US" smtClean="0"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94616-A0DB-474E-9059-499CDA1763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2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2" t="2417" r="291"/>
          <a:stretch/>
        </p:blipFill>
        <p:spPr>
          <a:xfrm>
            <a:off x="0" y="-878541"/>
            <a:ext cx="12281647" cy="7736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31" y="903074"/>
            <a:ext cx="2367428" cy="2265291"/>
          </a:xfrm>
          <a:prstGeom prst="rect">
            <a:avLst/>
          </a:prstGeom>
        </p:spPr>
      </p:pic>
      <p:sp>
        <p:nvSpPr>
          <p:cNvPr id="6" name="TextBox 9"/>
          <p:cNvSpPr txBox="1"/>
          <p:nvPr/>
        </p:nvSpPr>
        <p:spPr>
          <a:xfrm>
            <a:off x="209007" y="3091892"/>
            <a:ext cx="12174582" cy="271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69" b="1" dirty="0">
                <a:latin typeface="Times New Roman" panose="02020603050405020304" pitchFamily="18" charset="0"/>
                <a:cs typeface="+mj-cs"/>
              </a:rPr>
              <a:t> </a:t>
            </a:r>
            <a:endParaRPr lang="en-US" sz="1569" dirty="0">
              <a:latin typeface="Times New Roman" panose="02020603050405020304" pitchFamily="18" charset="0"/>
              <a:cs typeface="+mj-cs"/>
            </a:endParaRPr>
          </a:p>
          <a:p>
            <a:pPr algn="ctr"/>
            <a:r>
              <a:rPr lang="en-US" sz="1569" b="1" dirty="0">
                <a:latin typeface="Times New Roman" panose="02020603050405020304" pitchFamily="18" charset="0"/>
                <a:cs typeface="+mj-cs"/>
              </a:rPr>
              <a:t>Graduation Project – </a:t>
            </a:r>
            <a:r>
              <a:rPr lang="en-US" sz="1569" b="1" dirty="0" smtClean="0">
                <a:latin typeface="Times New Roman" panose="02020603050405020304" pitchFamily="18" charset="0"/>
                <a:cs typeface="+mj-cs"/>
              </a:rPr>
              <a:t>II</a:t>
            </a:r>
            <a:endParaRPr lang="en-US" sz="1569" dirty="0">
              <a:latin typeface="Times New Roman" panose="02020603050405020304" pitchFamily="18" charset="0"/>
              <a:cs typeface="+mj-cs"/>
            </a:endParaRPr>
          </a:p>
          <a:p>
            <a:pPr algn="ctr"/>
            <a:r>
              <a:rPr lang="en-US" sz="3200" b="1" dirty="0">
                <a:cs typeface="+mj-cs"/>
              </a:rPr>
              <a:t>Integrated Re-design </a:t>
            </a:r>
            <a:r>
              <a:rPr lang="en-US" sz="3200" b="1" dirty="0" err="1">
                <a:cs typeface="+mj-cs"/>
              </a:rPr>
              <a:t>Ayesh</a:t>
            </a:r>
            <a:r>
              <a:rPr lang="en-US" sz="3200" b="1" dirty="0">
                <a:cs typeface="+mj-cs"/>
              </a:rPr>
              <a:t> office Building in Ramallah AL-</a:t>
            </a:r>
            <a:r>
              <a:rPr lang="en-US" sz="3200" b="1" dirty="0" err="1">
                <a:cs typeface="+mj-cs"/>
              </a:rPr>
              <a:t>Bireh</a:t>
            </a:r>
            <a:r>
              <a:rPr lang="en-US" sz="3200" b="1" dirty="0">
                <a:cs typeface="+mj-cs"/>
              </a:rPr>
              <a:t> </a:t>
            </a:r>
            <a:endParaRPr lang="en-US" sz="3200" b="1" dirty="0" smtClean="0">
              <a:cs typeface="+mj-cs"/>
            </a:endParaRPr>
          </a:p>
          <a:p>
            <a:pPr algn="ctr"/>
            <a:r>
              <a:rPr lang="en-US" sz="2000" b="1" dirty="0" err="1" smtClean="0">
                <a:latin typeface="Times New Roman" panose="02020603050405020304" pitchFamily="18" charset="0"/>
                <a:cs typeface="+mj-cs"/>
              </a:rPr>
              <a:t>Sajeda</a:t>
            </a:r>
            <a:r>
              <a:rPr lang="en-US" sz="2000" b="1" dirty="0" smtClean="0">
                <a:latin typeface="Times New Roman" panose="02020603050405020304" pitchFamily="18" charset="0"/>
                <a:cs typeface="+mj-cs"/>
              </a:rPr>
              <a:t> Murad</a:t>
            </a:r>
          </a:p>
          <a:p>
            <a:pPr algn="ctr"/>
            <a:r>
              <a:rPr lang="en-US" sz="2000" b="1" dirty="0" err="1">
                <a:latin typeface="Times New Roman" panose="02020603050405020304" pitchFamily="18" charset="0"/>
                <a:cs typeface="+mj-cs"/>
              </a:rPr>
              <a:t>Alaa</a:t>
            </a:r>
            <a:r>
              <a:rPr lang="en-US" sz="2000" b="1" dirty="0">
                <a:latin typeface="Times New Roman" panose="02020603050405020304" pitchFamily="18" charset="0"/>
                <a:cs typeface="+mj-cs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+mj-cs"/>
              </a:rPr>
              <a:t>dumaidi</a:t>
            </a:r>
            <a:endParaRPr lang="en-US" sz="2000" b="1" dirty="0" smtClean="0">
              <a:latin typeface="Times New Roman" panose="02020603050405020304" pitchFamily="18" charset="0"/>
              <a:cs typeface="+mj-cs"/>
            </a:endParaRP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+mj-cs"/>
              </a:rPr>
              <a:t>Ahmad </a:t>
            </a:r>
            <a:r>
              <a:rPr lang="en-US" sz="2000" b="1" dirty="0" err="1">
                <a:latin typeface="Times New Roman" panose="02020603050405020304" pitchFamily="18" charset="0"/>
                <a:cs typeface="+mj-cs"/>
              </a:rPr>
              <a:t>Kiwan</a:t>
            </a:r>
            <a:endParaRPr lang="en-US" sz="2000" b="1" dirty="0" smtClean="0">
              <a:latin typeface="Times New Roman" panose="02020603050405020304" pitchFamily="18" charset="0"/>
              <a:cs typeface="+mj-cs"/>
            </a:endParaRPr>
          </a:p>
          <a:p>
            <a:pPr algn="ctr"/>
            <a:r>
              <a:rPr lang="en-US" sz="1569" b="1" dirty="0" smtClean="0">
                <a:latin typeface="Times New Roman" panose="02020603050405020304" pitchFamily="18" charset="0"/>
                <a:cs typeface="+mj-cs"/>
              </a:rPr>
              <a:t>2020-2021</a:t>
            </a:r>
          </a:p>
          <a:p>
            <a:pPr algn="ctr"/>
            <a:r>
              <a:rPr lang="en-US" sz="1569" b="1" dirty="0" smtClean="0">
                <a:latin typeface="Times New Roman" panose="02020603050405020304" pitchFamily="18" charset="0"/>
                <a:cs typeface="+mj-cs"/>
              </a:rPr>
              <a:t>Supervised </a:t>
            </a:r>
            <a:r>
              <a:rPr lang="en-US" sz="1569" b="1" dirty="0">
                <a:latin typeface="Times New Roman" panose="02020603050405020304" pitchFamily="18" charset="0"/>
                <a:cs typeface="+mj-cs"/>
              </a:rPr>
              <a:t>name: Dr. </a:t>
            </a:r>
            <a:r>
              <a:rPr lang="en-US" sz="1569" b="1" dirty="0" err="1" smtClean="0">
                <a:latin typeface="Times New Roman" panose="02020603050405020304" pitchFamily="18" charset="0"/>
                <a:cs typeface="+mj-cs"/>
              </a:rPr>
              <a:t>Nermen</a:t>
            </a:r>
            <a:r>
              <a:rPr lang="en-US" sz="1569" b="1" dirty="0" smtClean="0">
                <a:latin typeface="Times New Roman" panose="02020603050405020304" pitchFamily="18" charset="0"/>
                <a:cs typeface="+mj-cs"/>
              </a:rPr>
              <a:t> </a:t>
            </a:r>
            <a:r>
              <a:rPr lang="en-US" sz="1569" b="1" dirty="0" err="1" smtClean="0">
                <a:latin typeface="Times New Roman" panose="02020603050405020304" pitchFamily="18" charset="0"/>
                <a:cs typeface="+mj-cs"/>
              </a:rPr>
              <a:t>AlBarq</a:t>
            </a:r>
            <a:endParaRPr lang="en-US" sz="1569" b="1" dirty="0">
              <a:latin typeface="Times New Roman" panose="02020603050405020304" pitchFamily="18" charset="0"/>
              <a:cs typeface="+mj-cs"/>
            </a:endParaRPr>
          </a:p>
          <a:p>
            <a:pPr algn="ctr"/>
            <a:endParaRPr lang="en-US" sz="1569" dirty="0"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4007956" y="211382"/>
            <a:ext cx="3815796" cy="575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569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b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56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08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700" y="208077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897" t="5693"/>
          <a:stretch/>
        </p:blipFill>
        <p:spPr>
          <a:xfrm>
            <a:off x="3152503" y="246309"/>
            <a:ext cx="5947954" cy="611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530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1885" y="174960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767" y="452471"/>
            <a:ext cx="5944896" cy="6086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354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8582" y="495744"/>
            <a:ext cx="1565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 VIEW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C:\Users\ZBOOK\Downloads\منظور 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t="2515" r="13675"/>
          <a:stretch/>
        </p:blipFill>
        <p:spPr bwMode="auto">
          <a:xfrm>
            <a:off x="6043749" y="1234488"/>
            <a:ext cx="5614851" cy="4347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ZBOOK\Downloads\منظور 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" t="905" r="23501" b="-1003"/>
          <a:stretch/>
        </p:blipFill>
        <p:spPr bwMode="auto">
          <a:xfrm>
            <a:off x="452845" y="1219199"/>
            <a:ext cx="5442857" cy="4415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233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95969"/>
            <a:ext cx="9144000" cy="4644993"/>
          </a:xfrm>
        </p:spPr>
        <p:txBody>
          <a:bodyPr anchor="ctr"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Adjustments</a:t>
            </a:r>
            <a:r>
              <a:rPr lang="ar-J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design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32674" y="469692"/>
            <a:ext cx="6280030" cy="6354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spc="5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68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6258" y="264429"/>
            <a:ext cx="10515600" cy="72437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Adjustments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14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063988" y="2290127"/>
            <a:ext cx="5274310" cy="3496945"/>
          </a:xfrm>
          <a:prstGeom prst="rect">
            <a:avLst/>
          </a:prstGeom>
        </p:spPr>
      </p:pic>
      <p:pic>
        <p:nvPicPr>
          <p:cNvPr id="12" name="Picture 11" descr="C:\Users\ZBOOK\Downloads\منظور 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3" t="2226"/>
          <a:stretch/>
        </p:blipFill>
        <p:spPr bwMode="auto">
          <a:xfrm>
            <a:off x="6731725" y="2481942"/>
            <a:ext cx="4013109" cy="290067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227908" y="1185047"/>
            <a:ext cx="82208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Horizontal louvers were added on the south elevation.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Vertical louvers were added on the west &amp; east elevations.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the external wall, roof ,floor were isolated to get the required  U 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+mj-cs"/>
              </a:rPr>
              <a:t>The double class used  </a:t>
            </a:r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3577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15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/>
          <a:srcRect l="10577" t="3705" r="6215" b="3321"/>
          <a:stretch/>
        </p:blipFill>
        <p:spPr>
          <a:xfrm>
            <a:off x="7047410" y="1701876"/>
            <a:ext cx="3126378" cy="283899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82353" y="753683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Daylighting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:\Users\icloud\Desktop\Ayesh center\ground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" r="14928"/>
          <a:stretch/>
        </p:blipFill>
        <p:spPr bwMode="auto">
          <a:xfrm>
            <a:off x="1911894" y="1889760"/>
            <a:ext cx="3025866" cy="27207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75152" y="1139170"/>
            <a:ext cx="79989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before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8293365" y="1013287"/>
            <a:ext cx="63446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after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5284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Elemental properties of structural and material layers within the element: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83961" cy="4235541"/>
          </a:xfrm>
        </p:spPr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96928" y="5611946"/>
            <a:ext cx="3637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external wall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=0.321&lt;0.5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34355" y="1690688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97696" y="5611946"/>
            <a:ext cx="3060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floor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0.421&lt;0.85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16</a:t>
            </a:fld>
            <a:endParaRPr lang="en-US"/>
          </a:p>
        </p:txBody>
      </p:sp>
      <p:pic>
        <p:nvPicPr>
          <p:cNvPr id="17" name="Picture 16"/>
          <p:cNvPicPr/>
          <p:nvPr/>
        </p:nvPicPr>
        <p:blipFill>
          <a:blip r:embed="rId2"/>
          <a:stretch>
            <a:fillRect/>
          </a:stretch>
        </p:blipFill>
        <p:spPr>
          <a:xfrm>
            <a:off x="838199" y="2374062"/>
            <a:ext cx="2828109" cy="2328450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 rotWithShape="1">
          <a:blip r:embed="rId3"/>
          <a:srcRect r="28721" b="12535"/>
          <a:stretch/>
        </p:blipFill>
        <p:spPr bwMode="auto">
          <a:xfrm>
            <a:off x="3177006" y="3262625"/>
            <a:ext cx="2339340" cy="2232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>
          <a:blip r:embed="rId4"/>
          <a:stretch>
            <a:fillRect/>
          </a:stretch>
        </p:blipFill>
        <p:spPr>
          <a:xfrm>
            <a:off x="6364064" y="2238479"/>
            <a:ext cx="2816270" cy="2464033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5"/>
          <a:stretch>
            <a:fillRect/>
          </a:stretch>
        </p:blipFill>
        <p:spPr>
          <a:xfrm>
            <a:off x="8862060" y="3144982"/>
            <a:ext cx="2491740" cy="240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9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3081" y="1303967"/>
            <a:ext cx="114646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Roof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6"/>
            <a:ext cx="10515600" cy="102372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Elemental properties of structural and material layers within the element: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79549" y="5898276"/>
            <a:ext cx="2938625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U-value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roof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=0.324&lt;0.39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17</a:t>
            </a:fld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552633" y="2160545"/>
            <a:ext cx="3253831" cy="2858223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775" y="3431177"/>
            <a:ext cx="2284996" cy="22580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46820" y="1883934"/>
            <a:ext cx="4512774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(double glazing, low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Clr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6mm/6mm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XENON)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63766" y="1098870"/>
            <a:ext cx="1578189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Window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4"/>
          <a:stretch>
            <a:fillRect/>
          </a:stretch>
        </p:blipFill>
        <p:spPr>
          <a:xfrm>
            <a:off x="6614160" y="3264823"/>
            <a:ext cx="336804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35560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26811" y="1971893"/>
            <a:ext cx="7858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heating &amp; cooling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after adjustment  :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13309"/>
              </p:ext>
            </p:extLst>
          </p:nvPr>
        </p:nvGraphicFramePr>
        <p:xfrm>
          <a:off x="2609594" y="2900208"/>
          <a:ext cx="6001006" cy="9964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7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9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4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8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cs typeface="+mj-cs"/>
                        </a:rPr>
                        <a:t>Block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cs typeface="+mj-cs"/>
                        </a:rPr>
                        <a:t>Design cooling Capacity (kW)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cs typeface="+mj-cs"/>
                        </a:rPr>
                        <a:t>Design Heating Capacity (kW)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6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cs typeface="+mj-cs"/>
                        </a:rPr>
                        <a:t>Totals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u="none" strike="noStrike" dirty="0">
                          <a:effectLst/>
                          <a:cs typeface="+mj-cs"/>
                        </a:rPr>
                        <a:t>723.87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u="none" strike="noStrike" dirty="0">
                          <a:effectLst/>
                          <a:cs typeface="+mj-cs"/>
                        </a:rPr>
                        <a:t>325.64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909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" y="304166"/>
            <a:ext cx="5841274" cy="4360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83" y="767874"/>
            <a:ext cx="11283462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heating load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ar-JO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 =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325.64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heating Load Per Floor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Area= 27.38(W/m2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for cooling load analysis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load =</a:t>
            </a:r>
            <a:r>
              <a:rPr lang="ar-S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723.87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kw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Cooling Load Per Floor Area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(W/m2) =60.8W</a:t>
            </a:r>
            <a:endParaRPr lang="ar-J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7384868" y="234497"/>
            <a:ext cx="4466828" cy="297896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727490" y="3426614"/>
            <a:ext cx="4999355" cy="338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56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56465" y="1975309"/>
            <a:ext cx="6512665" cy="2264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the project 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aspects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aspects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aspects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Electro-mechanical </a:t>
            </a:r>
          </a:p>
          <a:p>
            <a:pPr marL="281779" indent="-281779">
              <a:buFont typeface="Arial" panose="020B0604020202020204" pitchFamily="34" charset="0"/>
              <a:buChar char="•"/>
            </a:pPr>
            <a:r>
              <a:rPr lang="en-US" sz="235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Quantities  </a:t>
            </a:r>
            <a:endParaRPr lang="en-US" sz="235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23023" y="1174670"/>
            <a:ext cx="3467819" cy="543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765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291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304" y="1620528"/>
            <a:ext cx="2468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comfort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52524" y="2646919"/>
            <a:ext cx="4807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non-comfort hours in the building: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l="434"/>
          <a:stretch/>
        </p:blipFill>
        <p:spPr bwMode="auto">
          <a:xfrm>
            <a:off x="4960250" y="1459854"/>
            <a:ext cx="6844963" cy="43057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472069" y="3269258"/>
            <a:ext cx="4335061" cy="18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25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390111-9E61-4AEE-8B57-57D3DB9C5BB2}"/>
              </a:ext>
            </a:extLst>
          </p:cNvPr>
          <p:cNvSpPr txBox="1"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From the Design Builder 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program: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3F812AA4-A657-436E-9715-AD6211181F62}"/>
              </a:ext>
            </a:extLst>
          </p:cNvPr>
          <p:cNvSpPr txBox="1"/>
          <p:nvPr/>
        </p:nvSpPr>
        <p:spPr>
          <a:xfrm>
            <a:off x="839788" y="2565231"/>
            <a:ext cx="4572000" cy="154401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Heating Load =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325.64</a:t>
            </a:r>
            <a:r>
              <a:rPr lang="en-U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Cooling Load =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723.87</a:t>
            </a:r>
            <a:r>
              <a:rPr lang="en-US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kW.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Flowrate =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46004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L/s.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62763" y="126167"/>
            <a:ext cx="5524241" cy="774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HVAC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https://scontent.fjrs1-2.fna.fbcdn.net/v/t1.15752-9/129206629_435890691132915_6920526806809577485_n.png?_nc_cat=104&amp;ccb=2&amp;_nc_sid=ae9488&amp;_nc_ohc=b-yJmm-q-jMAX-tFb0k&amp;_nc_ht=scontent.fjrs1-2.fna&amp;oh=c601aebcc992766b49a54dd375cba0e5&amp;oe=5FEE5F4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979" y="2057400"/>
            <a:ext cx="4745899" cy="25988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958243"/>
              </p:ext>
            </p:extLst>
          </p:nvPr>
        </p:nvGraphicFramePr>
        <p:xfrm>
          <a:off x="839788" y="4218634"/>
          <a:ext cx="4700451" cy="6382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4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2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14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smtClean="0">
                          <a:effectLst/>
                          <a:cs typeface="+mj-cs"/>
                        </a:rPr>
                        <a:t>Design Flow Rate (m3/s)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smtClean="0">
                          <a:effectLst/>
                          <a:cs typeface="+mj-cs"/>
                        </a:rPr>
                        <a:t>Humidity (%)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cs typeface="+mj-cs"/>
                        </a:rPr>
                        <a:t># Of out door unit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41"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u="none" strike="noStrike" smtClean="0">
                          <a:effectLst/>
                          <a:cs typeface="+mj-cs"/>
                        </a:rPr>
                        <a:t>46.004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u="none" strike="noStrike" dirty="0" smtClean="0">
                          <a:effectLst/>
                          <a:cs typeface="+mj-cs"/>
                        </a:rPr>
                        <a:t>49.2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+mj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1100" u="none" strike="noStrike" dirty="0">
                          <a:effectLst/>
                          <a:cs typeface="+mj-cs"/>
                        </a:rPr>
                        <a:t>6</a:t>
                      </a:r>
                      <a:endParaRPr lang="ar-S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+mj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7240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478" y="32476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815" y="103349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Outdoor unit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ar-JO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VRF unit with capacity 135 KW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684" y="2146369"/>
            <a:ext cx="2580508" cy="18767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7478" y="4230323"/>
            <a:ext cx="3202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VRF units </a:t>
            </a:r>
            <a:r>
              <a:rPr lang="en-US" sz="1400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AP4814HT8P-E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5197415" y="106421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Indoor unit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22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914169" y="1167785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</a:rPr>
              <a:t>AP4814HT8P-E</a:t>
            </a:r>
            <a:endParaRPr lang="ar-SA" dirty="0"/>
          </a:p>
        </p:txBody>
      </p:sp>
      <p:pic>
        <p:nvPicPr>
          <p:cNvPr id="20" name="Picture 19"/>
          <p:cNvPicPr/>
          <p:nvPr/>
        </p:nvPicPr>
        <p:blipFill>
          <a:blip r:embed="rId3"/>
          <a:stretch>
            <a:fillRect/>
          </a:stretch>
        </p:blipFill>
        <p:spPr>
          <a:xfrm>
            <a:off x="6027366" y="2168426"/>
            <a:ext cx="1429270" cy="134227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628555" y="1637417"/>
            <a:ext cx="1113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 </a:t>
            </a:r>
          </a:p>
        </p:txBody>
      </p:sp>
      <p:pic>
        <p:nvPicPr>
          <p:cNvPr id="22" name="Picture 21"/>
          <p:cNvPicPr/>
          <p:nvPr/>
        </p:nvPicPr>
        <p:blipFill>
          <a:blip r:embed="rId4"/>
          <a:stretch>
            <a:fillRect/>
          </a:stretch>
        </p:blipFill>
        <p:spPr>
          <a:xfrm>
            <a:off x="7728034" y="2055699"/>
            <a:ext cx="2197100" cy="1801495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355569" y="4325463"/>
            <a:ext cx="3117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Rectangular diffuser  </a:t>
            </a:r>
            <a:r>
              <a:rPr lang="ar-J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.3X.3M)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8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072" y="-113212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554" y="1057174"/>
            <a:ext cx="2205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Supply diffusers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5515872" y="1097244"/>
            <a:ext cx="2246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Return diffusers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54940"/>
              </p:ext>
            </p:extLst>
          </p:nvPr>
        </p:nvGraphicFramePr>
        <p:xfrm>
          <a:off x="838201" y="1890830"/>
          <a:ext cx="9620791" cy="4173364"/>
        </p:xfrm>
        <a:graphic>
          <a:graphicData uri="http://schemas.openxmlformats.org/drawingml/2006/table">
            <a:tbl>
              <a:tblPr/>
              <a:tblGrid>
                <a:gridCol w="777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4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7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2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4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26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471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548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Block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Zone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Design Flow Rate (m3/s)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Design Capacity (kW)Cooling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Design Capacity (kW) Heating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Floor Area (m2)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No. Diffuser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L/S from catalogue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637"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G.F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0.1171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1.74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27.7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9"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9"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0.1292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0.1261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0.1259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1.87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0.1440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2.14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0.1439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2.18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Storage 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0.1989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2.99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Zone 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0.0074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W.C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0.0079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W.C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0.0074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W.C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0.0094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0.2236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3.38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2.27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Stair &amp; elevator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0.2041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3.23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room( Storage)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0.9617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15.48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6.55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228.8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Carddor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0.4937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137.3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Stair &amp; elevator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0.1212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38.1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9637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Stair &amp; elevator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0.3299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5.24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Carddor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0.4868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7.76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0.1586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0.2487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3.83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48.4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Stair &amp; elevator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0.0852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1.18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0.2125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3.37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46.3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0.1604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2.55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0.1341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28.4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0.2021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43.7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0.4635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7.18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0.3560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5.69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92.8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0.3933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6.29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2.61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103.4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963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Office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0.3192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4.99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2.29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71.6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9637"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Totals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6.5720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103.41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46.52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1563.2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ar-S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365" marR="5365" marT="53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072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24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508068" y="1325563"/>
            <a:ext cx="6904355" cy="506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192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3392" y="592699"/>
            <a:ext cx="5524241" cy="774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Structural  Design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823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28" y="467354"/>
            <a:ext cx="10446871" cy="55636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 material and code Data: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6" y="962576"/>
            <a:ext cx="4767678" cy="473807"/>
          </a:xfrm>
        </p:spPr>
        <p:txBody>
          <a:bodyPr>
            <a:norm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half" idx="2"/>
          </p:nvPr>
        </p:nvSpPr>
        <p:spPr>
          <a:xfrm>
            <a:off x="77638" y="3422632"/>
            <a:ext cx="11509552" cy="2872353"/>
          </a:xfrm>
        </p:spPr>
        <p:txBody>
          <a:bodyPr>
            <a:normAutofit/>
          </a:bodyPr>
          <a:lstStyle/>
          <a:p>
            <a:pPr marL="567770" indent="-567770">
              <a:lnSpc>
                <a:spcPct val="115000"/>
              </a:lnSpc>
              <a:spcBef>
                <a:spcPts val="0"/>
              </a:spcBef>
              <a:tabLst>
                <a:tab pos="774059" algn="l"/>
              </a:tabLst>
            </a:pP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Materials Data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tabLst>
                <a:tab pos="774059" algn="l"/>
              </a:tabLst>
            </a:pPr>
            <a:r>
              <a:rPr lang="en-US" sz="1686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Construction materials that were used in the building</a:t>
            </a:r>
            <a:r>
              <a:rPr lang="ar-JO" sz="1686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en-US" sz="1686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buFont typeface="+mj-lt"/>
              <a:buAutoNum type="alphaLcParenR"/>
              <a:tabLst>
                <a:tab pos="774059" algn="l"/>
              </a:tabLst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slab and beam use concrete B300 with </a:t>
            </a:r>
            <a:r>
              <a:rPr lang="en-US" sz="1686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fʹc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=24 MPa. </a:t>
            </a:r>
            <a:endParaRPr lang="en-US" sz="1686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buFont typeface="+mj-lt"/>
              <a:buAutoNum type="alphaLcParenR"/>
              <a:tabLst>
                <a:tab pos="774059" algn="l"/>
              </a:tabLst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For column and shear </a:t>
            </a:r>
            <a:r>
              <a:rPr lang="en-US" sz="1686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wall &amp; mat foundation 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use concrete B350 with </a:t>
            </a:r>
            <a:r>
              <a:rPr lang="en-US" sz="1686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fʹc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=28MPa.</a:t>
            </a:r>
            <a:endParaRPr lang="en-US" sz="1686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spcAft>
                <a:spcPts val="794"/>
              </a:spcAft>
              <a:buFont typeface="+mj-lt"/>
              <a:buAutoNum type="alphaLcParenR"/>
              <a:tabLst>
                <a:tab pos="774059" algn="l"/>
              </a:tabLst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Steel reinforcements with yielding strength </a:t>
            </a:r>
            <a:r>
              <a:rPr lang="en-US" sz="1686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fy</a:t>
            </a: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=420MPa</a:t>
            </a:r>
            <a:r>
              <a:rPr lang="en-US" sz="1686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0661" indent="-340661">
              <a:lnSpc>
                <a:spcPct val="115000"/>
              </a:lnSpc>
              <a:spcBef>
                <a:spcPts val="0"/>
              </a:spcBef>
              <a:spcAft>
                <a:spcPts val="794"/>
              </a:spcAft>
              <a:buFont typeface="+mj-lt"/>
              <a:buAutoNum type="alphaLcParenR"/>
              <a:tabLst>
                <a:tab pos="774059" algn="l"/>
              </a:tabLst>
            </a:pPr>
            <a:endParaRPr lang="en-US" sz="1686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794"/>
              </a:spcAft>
              <a:buNone/>
              <a:tabLst>
                <a:tab pos="774059" algn="l"/>
              </a:tabLst>
            </a:pPr>
            <a:endParaRPr lang="en-US" sz="1987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568322" y="3422632"/>
            <a:ext cx="5149725" cy="3660588"/>
          </a:xfrm>
          <a:prstGeom prst="rect">
            <a:avLst/>
          </a:prstGeom>
        </p:spPr>
        <p:txBody>
          <a:bodyPr/>
          <a:lstStyle/>
          <a:p>
            <a:pPr marL="0" indent="0" defTabSz="454216">
              <a:lnSpc>
                <a:spcPct val="100000"/>
              </a:lnSpc>
              <a:buClr>
                <a:srgbClr val="A53010"/>
              </a:buClr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</a:p>
          <a:p>
            <a:pPr marL="454216" indent="-454216" algn="just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Font typeface="+mj-lt"/>
              <a:buAutoNum type="alphaLcParenR"/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ASCE: American society of civil engineers.</a:t>
            </a:r>
            <a:endParaRPr lang="en-US" sz="1686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0661" indent="-340661" defTabSz="454216">
              <a:lnSpc>
                <a:spcPct val="100000"/>
              </a:lnSpc>
              <a:buClr>
                <a:schemeClr val="tx1"/>
              </a:buClr>
              <a:buFont typeface="+mj-lt"/>
              <a:buAutoNum type="alphaLcParenR"/>
            </a:pPr>
            <a:r>
              <a:rPr lang="en-US" sz="1686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ACI 318-14: American concrete institute 2014.</a:t>
            </a:r>
            <a:endParaRPr lang="en-US" sz="1686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661" indent="-340661">
              <a:buFont typeface="+mj-lt"/>
              <a:buAutoNum type="alphaLcParenR"/>
            </a:pPr>
            <a:r>
              <a:rPr lang="en-US" sz="1686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Jordanian National Building Codes - Loads and Forces Code.</a:t>
            </a:r>
          </a:p>
          <a:p>
            <a:r>
              <a:rPr lang="en-US" sz="1686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UBC-97 For seismic design </a:t>
            </a:r>
            <a:endParaRPr lang="en-US" sz="1686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167461"/>
              </p:ext>
            </p:extLst>
          </p:nvPr>
        </p:nvGraphicFramePr>
        <p:xfrm>
          <a:off x="3032013" y="1551885"/>
          <a:ext cx="5905500" cy="1752600"/>
        </p:xfrm>
        <a:graphic>
          <a:graphicData uri="http://schemas.openxmlformats.org/drawingml/2006/table">
            <a:tbl>
              <a:tblPr firstRow="1" firstCol="1" bandRow="1"/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Type of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Load considered (KN/m</a:t>
                      </a:r>
                      <a:r>
                        <a:rPr lang="en-US" sz="14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Live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 KN/m2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Live load ( Basement floor)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 KN/m2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6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Superimposed dead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5.96KN/m2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5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Partitions dead load /m height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1.66 KN/m2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0915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7545" y="378216"/>
            <a:ext cx="6533731" cy="786324"/>
          </a:xfrm>
        </p:spPr>
        <p:txBody>
          <a:bodyPr>
            <a:normAutofit/>
          </a:bodyPr>
          <a:lstStyle/>
          <a:p>
            <a:pPr marL="738101" lvl="1" indent="-283885" algn="l" fontAlgn="base">
              <a:lnSpc>
                <a:spcPct val="107000"/>
              </a:lnSpc>
              <a:spcBef>
                <a:spcPts val="1788"/>
              </a:spcBef>
            </a:pPr>
            <a:r>
              <a:rPr lang="en-US" sz="2353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The structural system of Slab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67106" y="881491"/>
            <a:ext cx="6975897" cy="100999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endParaRPr lang="ar-JO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ar-J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Slab thickness  design </a:t>
            </a:r>
            <a:r>
              <a:rPr lang="ar-J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: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1888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Two Way ribbed slab H=300mm.</a:t>
            </a:r>
            <a:endParaRPr lang="en-US" sz="1888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55276" y="1941210"/>
                <a:ext cx="6096000" cy="126092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Shear check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rtl="1">
                  <a:lnSpc>
                    <a:spcPct val="115000"/>
                  </a:lnSpc>
                  <a:spcAft>
                    <a:spcPts val="1267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Vu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300 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− (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12.752 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×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0.26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) =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296 </m:t>
                    </m:r>
                    <m:r>
                      <m:rPr>
                        <m:nor/>
                      </m:rPr>
                      <a:rPr lang="en-US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KN</m:t>
                    </m:r>
                  </m:oMath>
                </a14:m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ᴓ</a:t>
                </a:r>
                <a:r>
                  <a:rPr lang="en-US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Vc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00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𝐾𝑁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˃Vu→ </a:t>
                </a:r>
                <a:r>
                  <a:rPr lang="en-US" dirty="0"/>
                  <a:t>Vs=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𝑉𝑢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∅</m:t>
                        </m:r>
                      </m:den>
                    </m:f>
                  </m:oMath>
                </a14:m>
                <a:r>
                  <a:rPr lang="en-US" dirty="0"/>
                  <a:t>-</a:t>
                </a:r>
                <a:r>
                  <a:rPr lang="en-US" dirty="0" err="1" smtClean="0"/>
                  <a:t>Vc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76" y="1941210"/>
                <a:ext cx="6096000" cy="1260923"/>
              </a:xfrm>
              <a:prstGeom prst="rect">
                <a:avLst/>
              </a:prstGeom>
              <a:blipFill rotWithShape="0">
                <a:blip r:embed="rId2"/>
                <a:stretch>
                  <a:fillRect l="-900" t="-2899" b="-1449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124" y="857094"/>
            <a:ext cx="5410951" cy="4893156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 rotWithShape="1">
          <a:blip r:embed="rId4"/>
          <a:srcRect l="2907" t="9427" r="1585" b="4714"/>
          <a:stretch/>
        </p:blipFill>
        <p:spPr bwMode="auto">
          <a:xfrm>
            <a:off x="409740" y="3536455"/>
            <a:ext cx="5495384" cy="18454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70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6570" y="260759"/>
            <a:ext cx="3573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2800" b="1" spc="-50" dirty="0">
                <a:solidFill>
                  <a:srgbClr val="000000">
                    <a:lumMod val="75000"/>
                    <a:lumOff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Column distribution : 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6570" y="1266446"/>
            <a:ext cx="2950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Columns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/>
            </a:r>
            <a:b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984073"/>
              </p:ext>
            </p:extLst>
          </p:nvPr>
        </p:nvGraphicFramePr>
        <p:xfrm>
          <a:off x="244549" y="2024994"/>
          <a:ext cx="5668571" cy="1850319"/>
        </p:xfrm>
        <a:graphic>
          <a:graphicData uri="http://schemas.openxmlformats.org/drawingml/2006/table">
            <a:tbl>
              <a:tblPr/>
              <a:tblGrid>
                <a:gridCol w="2006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1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9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4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column type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length (cm)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 (cm)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9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rectangular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16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16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169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377" y="361917"/>
            <a:ext cx="5826034" cy="532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585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38" y="397696"/>
            <a:ext cx="5017548" cy="1099868"/>
          </a:xfrm>
        </p:spPr>
        <p:txBody>
          <a:bodyPr>
            <a:normAutofit/>
          </a:bodyPr>
          <a:lstStyle/>
          <a:p>
            <a:r>
              <a:rPr lang="en-US" sz="3576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Dimensions </a:t>
            </a:r>
            <a:r>
              <a:rPr lang="en-US" sz="3576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ar-JO" sz="3576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76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lang="en-US" sz="3576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  <a:t/>
            </a:r>
            <a:br>
              <a:rPr lang="en-US" sz="3576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568" r="5098"/>
          <a:stretch/>
        </p:blipFill>
        <p:spPr>
          <a:xfrm>
            <a:off x="5689386" y="653143"/>
            <a:ext cx="5690398" cy="5331553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705838"/>
              </p:ext>
            </p:extLst>
          </p:nvPr>
        </p:nvGraphicFramePr>
        <p:xfrm>
          <a:off x="299303" y="3515307"/>
          <a:ext cx="5698491" cy="815340"/>
        </p:xfrm>
        <a:graphic>
          <a:graphicData uri="http://schemas.openxmlformats.org/drawingml/2006/table">
            <a:tbl>
              <a:tblPr firstRow="1" firstCol="1" bandRow="1"/>
              <a:tblGrid>
                <a:gridCol w="1758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Beam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Depth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Effective depth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99303" y="3027546"/>
            <a:ext cx="387202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design in GF, FF,SF UP to Roof</a:t>
            </a:r>
            <a:endParaRPr lang="en-US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9303" y="1352749"/>
            <a:ext cx="278153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design in B3, B2,B1 </a:t>
            </a:r>
            <a:endParaRPr lang="en-US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606028"/>
              </p:ext>
            </p:extLst>
          </p:nvPr>
        </p:nvGraphicFramePr>
        <p:xfrm>
          <a:off x="349143" y="1889145"/>
          <a:ext cx="5839132" cy="609600"/>
        </p:xfrm>
        <a:graphic>
          <a:graphicData uri="http://schemas.openxmlformats.org/drawingml/2006/table">
            <a:tbl>
              <a:tblPr firstRow="1" firstCol="1" bandRow="1"/>
              <a:tblGrid>
                <a:gridCol w="1356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Beam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Width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Depth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Effective depth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097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74694" y="1000663"/>
            <a:ext cx="4262870" cy="7073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22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5133" y="966832"/>
            <a:ext cx="6096000" cy="37240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4300" lvl="0" indent="0">
              <a:lnSpc>
                <a:spcPct val="100000"/>
              </a:lnSpc>
              <a:spcBef>
                <a:spcPct val="20000"/>
              </a:spcBef>
              <a:buClr>
                <a:srgbClr val="629DD1"/>
              </a:buClr>
              <a:buNone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Checks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Compatibility  check   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Equilibrium  check    </a:t>
            </a:r>
            <a:endParaRPr lang="ar-JO" sz="20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Stress σ &amp; Strain ɛ check 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Period check 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Base </a:t>
            </a: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shear check</a:t>
            </a:r>
          </a:p>
          <a:p>
            <a:pPr marL="685800" lvl="0" indent="-342900">
              <a:lnSpc>
                <a:spcPct val="160000"/>
              </a:lnSpc>
              <a:spcBef>
                <a:spcPct val="20000"/>
              </a:spcBef>
              <a:buClr>
                <a:srgbClr val="629DD1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Drift check </a:t>
            </a:r>
          </a:p>
        </p:txBody>
      </p:sp>
      <p:sp>
        <p:nvSpPr>
          <p:cNvPr id="9" name="Rectangle 8"/>
          <p:cNvSpPr/>
          <p:nvPr/>
        </p:nvSpPr>
        <p:spPr>
          <a:xfrm>
            <a:off x="888991" y="390838"/>
            <a:ext cx="4009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Structural analysis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365" t="4417" r="8011" b="1376"/>
          <a:stretch/>
        </p:blipFill>
        <p:spPr bwMode="auto">
          <a:xfrm>
            <a:off x="6804116" y="1119278"/>
            <a:ext cx="2293620" cy="34524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5133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733" y="502892"/>
            <a:ext cx="5611393" cy="55516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Compatibility check and </a:t>
            </a:r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Period</a:t>
            </a:r>
            <a:endParaRPr lang="en-US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49482" y="796451"/>
            <a:ext cx="19607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Period check.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43194" y="4065168"/>
            <a:ext cx="5365631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=1.4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Ct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i="1" dirty="0" err="1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hn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baseline="30000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¾ </a:t>
            </a: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=1.4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×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0.0488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solidFill>
                  <a:srgbClr val="242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52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baseline="30000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¾ 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dirty="0" smtClean="0">
                <a:solidFill>
                  <a:srgbClr val="242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1.51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Sec.</a:t>
            </a: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𝑇𝑒𝑡𝑎𝑏𝑠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𝑠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ℎ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𝑜𝑢𝑙𝑑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𝑏𝑒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≤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𝑇𝑚𝑒𝑡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ℎ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𝑜𝑑𝑎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𝑇𝑥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1.437 &lt; 1.51 →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𝑂𝐾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𝑇𝑦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1.221 &lt; 1.51 → </a:t>
            </a:r>
            <a:r>
              <a:rPr lang="en-US" dirty="0" smtClean="0">
                <a:solidFill>
                  <a:srgbClr val="00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𝑂𝐾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31</a:t>
            </a:fld>
            <a:endParaRPr lang="en-US"/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l="6323" t="4158" r="11641" b="1066"/>
          <a:stretch/>
        </p:blipFill>
        <p:spPr bwMode="auto">
          <a:xfrm>
            <a:off x="1010874" y="1602377"/>
            <a:ext cx="2829606" cy="38965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565895"/>
              </p:ext>
            </p:extLst>
          </p:nvPr>
        </p:nvGraphicFramePr>
        <p:xfrm>
          <a:off x="5885545" y="1366164"/>
          <a:ext cx="5923280" cy="2699004"/>
        </p:xfrm>
        <a:graphic>
          <a:graphicData uri="http://schemas.openxmlformats.org/drawingml/2006/table">
            <a:tbl>
              <a:tblPr firstRow="1" firstCol="1" bandRow="1"/>
              <a:tblGrid>
                <a:gridCol w="740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04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129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Period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 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Sum UY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29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0.1941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0.1941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0.2578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0.0451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0.4519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0.4326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0.0305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0.4823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0.384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6.62E-06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0.0138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0.4961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0.1235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0.4794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0.6195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1.73E-05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0.0041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0.6266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9.65E-06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Modal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0.0002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0.0273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0.6313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0.6574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848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565" y="225358"/>
            <a:ext cx="10446871" cy="5933645"/>
          </a:xfrm>
        </p:spPr>
        <p:txBody>
          <a:bodyPr/>
          <a:lstStyle/>
          <a:p>
            <a:r>
              <a:rPr lang="en-US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Equilibrium check</a:t>
            </a:r>
            <a:r>
              <a:rPr lang="ar-SA" sz="3179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ar-JO" sz="3179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r-J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J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454216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r>
              <a:rPr lang="en-US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Doesn’t exceed 5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</a:p>
          <a:p>
            <a:r>
              <a:rPr lang="en-US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Deflection check:</a:t>
            </a:r>
            <a:r>
              <a:rPr lang="ar-JO" sz="235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353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794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Maximum deflection calculate by Etabs from serves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=36.75&lt;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45mm .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32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677" y="3271134"/>
            <a:ext cx="4373880" cy="282035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1477" y="1085306"/>
            <a:ext cx="3652520" cy="132588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613344"/>
              </p:ext>
            </p:extLst>
          </p:nvPr>
        </p:nvGraphicFramePr>
        <p:xfrm>
          <a:off x="5669282" y="1085306"/>
          <a:ext cx="4711335" cy="1325880"/>
        </p:xfrm>
        <a:graphic>
          <a:graphicData uri="http://schemas.openxmlformats.org/drawingml/2006/table">
            <a:tbl>
              <a:tblPr/>
              <a:tblGrid>
                <a:gridCol w="942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2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2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22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59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from etabs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from manual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error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live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40323.24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40056.07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0.66%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SID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69132.4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68667.54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344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43" y="22412"/>
            <a:ext cx="11277980" cy="681317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994"/>
              </a:spcAft>
              <a:buNone/>
            </a:pPr>
            <a:endParaRPr lang="en-US" sz="2384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226445"/>
              </p:ext>
            </p:extLst>
          </p:nvPr>
        </p:nvGraphicFramePr>
        <p:xfrm>
          <a:off x="1826684" y="1333623"/>
          <a:ext cx="7429459" cy="913130"/>
        </p:xfrm>
        <a:graphic>
          <a:graphicData uri="http://schemas.openxmlformats.org/drawingml/2006/table">
            <a:tbl>
              <a:tblPr firstRow="1" firstCol="1" bandRow="1"/>
              <a:tblGrid>
                <a:gridCol w="2158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8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0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156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Frame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manual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5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(kN.m)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5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135.9 </a:t>
                      </a:r>
                      <a:r>
                        <a:rPr lang="en-US" sz="18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KN.m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131.73 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3.16%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855" y="0"/>
            <a:ext cx="2467429" cy="157114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-122444" y="-125398"/>
            <a:ext cx="10446871" cy="6629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Stress-strain check:</a:t>
            </a:r>
          </a:p>
          <a:p>
            <a:pPr>
              <a:lnSpc>
                <a:spcPct val="115000"/>
              </a:lnSpc>
              <a:spcAft>
                <a:spcPts val="994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Slab internal force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384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Column internal force: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384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384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E94616-A0DB-474E-9059-499CDA17632C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317647"/>
              </p:ext>
            </p:extLst>
          </p:nvPr>
        </p:nvGraphicFramePr>
        <p:xfrm>
          <a:off x="1187650" y="2681199"/>
          <a:ext cx="8125097" cy="1495602"/>
        </p:xfrm>
        <a:graphic>
          <a:graphicData uri="http://schemas.openxmlformats.org/drawingml/2006/table">
            <a:tbl>
              <a:tblPr/>
              <a:tblGrid>
                <a:gridCol w="1959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69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51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63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Manual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ETABS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(KN)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%Error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live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2049.6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2062.3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SID load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3513.6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3535.53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0.62%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dead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4104.16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4346.75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 t="913" r="15654" b="55205"/>
          <a:stretch/>
        </p:blipFill>
        <p:spPr bwMode="auto">
          <a:xfrm>
            <a:off x="9405257" y="2633799"/>
            <a:ext cx="2786743" cy="14107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13077"/>
              </p:ext>
            </p:extLst>
          </p:nvPr>
        </p:nvGraphicFramePr>
        <p:xfrm>
          <a:off x="793643" y="4611247"/>
          <a:ext cx="8614698" cy="1179953"/>
        </p:xfrm>
        <a:graphic>
          <a:graphicData uri="http://schemas.openxmlformats.org/drawingml/2006/table">
            <a:tbl>
              <a:tblPr firstRow="1" firstCol="1" bandRow="1"/>
              <a:tblGrid>
                <a:gridCol w="1948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8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9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8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03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BEAM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 manual (KN)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 etabs (KN)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 Error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5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Beam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121.41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5056" y="4106407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internal force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29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5057" y="427923"/>
            <a:ext cx="4960188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2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SzPts val="1100"/>
            </a:pPr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Seismic </a:t>
            </a: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design criteria  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رسم تخطيطي 84"/>
              <p:cNvGraphicFramePr/>
              <p:nvPr>
                <p:extLst>
                  <p:ext uri="{D42A27DB-BD31-4B8C-83A1-F6EECF244321}">
                    <p14:modId xmlns:p14="http://schemas.microsoft.com/office/powerpoint/2010/main" val="515714904"/>
                  </p:ext>
                </p:extLst>
              </p:nvPr>
            </p:nvGraphicFramePr>
            <p:xfrm>
              <a:off x="1316536" y="1358537"/>
              <a:ext cx="7191738" cy="331855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رسم تخطيطي 84"/>
              <p:cNvGraphicFramePr/>
              <p:nvPr>
                <p:extLst>
                  <p:ext uri="{D42A27DB-BD31-4B8C-83A1-F6EECF244321}">
                    <p14:modId xmlns:p14="http://schemas.microsoft.com/office/powerpoint/2010/main" val="515714904"/>
                  </p:ext>
                </p:extLst>
              </p:nvPr>
            </p:nvGraphicFramePr>
            <p:xfrm>
              <a:off x="1316536" y="1358537"/>
              <a:ext cx="7191738" cy="331855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02998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30457" y="478159"/>
            <a:ext cx="6364563" cy="69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0000"/>
              </a:lnSpc>
            </a:pP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Base shear check 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992038" y="1895184"/>
            <a:ext cx="60729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ctr"/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EQx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Max=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29092.6292</a:t>
            </a:r>
          </a:p>
          <a:p>
            <a:pPr lvl="0" algn="ctr" fontAlgn="ctr"/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EQy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Max= </a:t>
            </a:r>
            <a:r>
              <a:rPr lang="ar-SA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29091.7554</a:t>
            </a:r>
          </a:p>
          <a:p>
            <a:pPr algn="ctr" fontAlgn="ctr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 ≥ V its ok.</a:t>
            </a:r>
          </a:p>
          <a:p>
            <a:pPr algn="ctr" fontAlgn="ctr"/>
            <a:endParaRPr lang="en-US" b="1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en-US" b="1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ctr"/>
            <a:endParaRPr lang="en-US" b="1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/>
            <a:endParaRPr lang="en-US" b="1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441500"/>
              </p:ext>
            </p:extLst>
          </p:nvPr>
        </p:nvGraphicFramePr>
        <p:xfrm>
          <a:off x="5045891" y="1341122"/>
          <a:ext cx="6307909" cy="4104162"/>
        </p:xfrm>
        <a:graphic>
          <a:graphicData uri="http://schemas.openxmlformats.org/drawingml/2006/table">
            <a:tbl>
              <a:tblPr/>
              <a:tblGrid>
                <a:gridCol w="3193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4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96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BASE SHEAR CHECK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6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Soil profile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Cv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0.0488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Tetabs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2.08E+05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Vmain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2.91E+04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39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Vsecondry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8.73E+03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559393"/>
              </p:ext>
            </p:extLst>
          </p:nvPr>
        </p:nvGraphicFramePr>
        <p:xfrm>
          <a:off x="322218" y="2812870"/>
          <a:ext cx="4188821" cy="1837213"/>
        </p:xfrm>
        <a:graphic>
          <a:graphicData uri="http://schemas.openxmlformats.org/drawingml/2006/table">
            <a:tbl>
              <a:tblPr/>
              <a:tblGrid>
                <a:gridCol w="1016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1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62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705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Case/Combo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393">
                <a:tc gridSpan="2"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70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After Scaling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7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EQx Max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ar-S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29092.6292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5490.6615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7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EQy Max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ar-S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12595.1634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j-cs"/>
                        </a:rPr>
                        <a:t>29091.7554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1540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3170" y="238859"/>
            <a:ext cx="2035833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Drift </a:t>
            </a:r>
            <a:r>
              <a:rPr lang="en-US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check </a:t>
            </a:r>
            <a:endParaRPr lang="en-US" sz="28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90980" y="5488286"/>
            <a:ext cx="6096000" cy="10259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˂ 0.7,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 M =2.5% * H, H: story height.</a:t>
            </a: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≥ 0.7,</a:t>
            </a:r>
            <a:r>
              <a:rPr lang="en-US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2420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 M =2.0% * H, H: story height.</a:t>
            </a:r>
            <a:endParaRPr lang="en-US" dirty="0">
              <a:solidFill>
                <a:srgbClr val="24202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5" y="4621369"/>
            <a:ext cx="4479290" cy="7600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011786"/>
              </p:ext>
            </p:extLst>
          </p:nvPr>
        </p:nvGraphicFramePr>
        <p:xfrm>
          <a:off x="517375" y="1006888"/>
          <a:ext cx="6719210" cy="3275805"/>
        </p:xfrm>
        <a:graphic>
          <a:graphicData uri="http://schemas.openxmlformats.org/drawingml/2006/table">
            <a:tbl>
              <a:tblPr/>
              <a:tblGrid>
                <a:gridCol w="728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82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931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Story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Height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 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 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Drift 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Drift Y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Delta X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Delta 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Delta Limits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_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_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GF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11.512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8.656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33.326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38.562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21.683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26.569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11.533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15.057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57.969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35.299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44.503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13.616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17.934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52.422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69.046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50.269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64.520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14.970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57.635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77.065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66.339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85.572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16.070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21.052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61.870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82.972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107.666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22.094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64.037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100.056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129.208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17.084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21.542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65.773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117.043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150.037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16.987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20.829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65.400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130.349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170.344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13.306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20.307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51.228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78.182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83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150.326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190.755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19.977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20.411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76.911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78.582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389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6204" y="388427"/>
            <a:ext cx="3302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Detailing requirements</a:t>
            </a:r>
            <a:r>
              <a:rPr lang="en-US" sz="2400" b="1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594863" y="878204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Diaphragm  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345" y="447699"/>
            <a:ext cx="6790509" cy="641030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/>
          <a:srcRect l="2907" t="9427" r="1585" b="4714"/>
          <a:stretch/>
        </p:blipFill>
        <p:spPr bwMode="auto">
          <a:xfrm>
            <a:off x="252986" y="1925370"/>
            <a:ext cx="5337917" cy="18106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30553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9961" y="853228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Rectangular columns </a:t>
            </a:r>
            <a:r>
              <a:rPr 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details:</a:t>
            </a:r>
          </a:p>
        </p:txBody>
      </p:sp>
      <p:sp>
        <p:nvSpPr>
          <p:cNvPr id="8" name="Rectangle 7"/>
          <p:cNvSpPr/>
          <p:nvPr/>
        </p:nvSpPr>
        <p:spPr>
          <a:xfrm>
            <a:off x="563399" y="170220"/>
            <a:ext cx="3307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details </a:t>
            </a:r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z="24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95" y="1666429"/>
            <a:ext cx="5464013" cy="39779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6824" y="2139501"/>
            <a:ext cx="3147333" cy="20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24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9278" y="374295"/>
            <a:ext cx="2143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Beams  </a:t>
            </a:r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z="24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788" t="2755" r="7462" b="2852"/>
          <a:stretch/>
        </p:blipFill>
        <p:spPr>
          <a:xfrm>
            <a:off x="478533" y="1052207"/>
            <a:ext cx="5477693" cy="5304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899" y="374295"/>
            <a:ext cx="7704488" cy="10897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158" y="2443222"/>
            <a:ext cx="3276884" cy="293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74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69744" y="836763"/>
            <a:ext cx="4840856" cy="7717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Architectural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1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2493" y="419339"/>
            <a:ext cx="3264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</a:t>
            </a:r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endParaRPr lang="en-US" sz="24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437" t="1346" r="3133"/>
          <a:stretch/>
        </p:blipFill>
        <p:spPr>
          <a:xfrm>
            <a:off x="572493" y="1072985"/>
            <a:ext cx="5347063" cy="49995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8383" r="3301"/>
          <a:stretch/>
        </p:blipFill>
        <p:spPr>
          <a:xfrm>
            <a:off x="5865152" y="1072986"/>
            <a:ext cx="5340028" cy="49490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0042" y="0"/>
            <a:ext cx="4199027" cy="124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582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41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l="8019" r="4413"/>
          <a:stretch/>
        </p:blipFill>
        <p:spPr>
          <a:xfrm>
            <a:off x="493486" y="1420868"/>
            <a:ext cx="4702628" cy="39333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2493" y="419339"/>
            <a:ext cx="3264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 foundation </a:t>
            </a:r>
            <a:r>
              <a:rPr lang="en-US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endParaRPr lang="en-US" sz="2400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3607" y="1117602"/>
            <a:ext cx="3786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Basement Retaining wall</a:t>
            </a:r>
            <a:endParaRPr lang="ar-SA" sz="2800" dirty="0"/>
          </a:p>
        </p:txBody>
      </p:sp>
      <p:sp>
        <p:nvSpPr>
          <p:cNvPr id="6" name="Rectangle 5"/>
          <p:cNvSpPr/>
          <p:nvPr/>
        </p:nvSpPr>
        <p:spPr>
          <a:xfrm>
            <a:off x="4992914" y="1602449"/>
            <a:ext cx="7547429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Shear check: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For toe and heal </a:t>
            </a:r>
            <a:r>
              <a:rPr lang="en-US" sz="24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2400" dirty="0">
                <a:cs typeface="+mj-cs"/>
              </a:rPr>
              <a:t>ØV</a:t>
            </a:r>
            <a:r>
              <a:rPr lang="en-US" sz="2400" baseline="-25000" dirty="0">
                <a:cs typeface="+mj-cs"/>
              </a:rPr>
              <a:t>C  </a:t>
            </a:r>
            <a:r>
              <a:rPr lang="en-US" sz="2400" dirty="0">
                <a:cs typeface="+mj-cs"/>
              </a:rPr>
              <a:t>= ( 0.75/6 )×√28 × 380 × 1000 ×10</a:t>
            </a:r>
            <a:r>
              <a:rPr lang="en-US" sz="2400" baseline="30000" dirty="0">
                <a:cs typeface="+mj-cs"/>
              </a:rPr>
              <a:t>-3</a:t>
            </a:r>
            <a:r>
              <a:rPr lang="en-US" sz="2400" dirty="0">
                <a:cs typeface="+mj-cs"/>
              </a:rPr>
              <a:t> = 251.3 KN/m </a:t>
            </a:r>
            <a:endParaRPr lang="en-US" sz="2400" u="sng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  <a:p>
            <a:pPr lvl="0"/>
            <a:r>
              <a:rPr lang="en-US" sz="2400" dirty="0">
                <a:cs typeface="+mj-cs"/>
              </a:rPr>
              <a:t>Toe maximum shear </a:t>
            </a:r>
            <a:r>
              <a:rPr lang="en-US" sz="2400" dirty="0" smtClean="0">
                <a:cs typeface="+mj-cs"/>
              </a:rPr>
              <a:t>is:98.45KN/m </a:t>
            </a:r>
            <a:r>
              <a:rPr lang="en-US" sz="2400" dirty="0">
                <a:cs typeface="+mj-cs"/>
              </a:rPr>
              <a:t>, less than ØV</a:t>
            </a:r>
            <a:r>
              <a:rPr lang="en-US" sz="2400" baseline="-25000" dirty="0">
                <a:cs typeface="+mj-cs"/>
              </a:rPr>
              <a:t>C </a:t>
            </a:r>
            <a:r>
              <a:rPr lang="en-US" sz="2400" dirty="0">
                <a:cs typeface="+mj-cs"/>
              </a:rPr>
              <a:t>→ ok </a:t>
            </a:r>
          </a:p>
          <a:p>
            <a:pPr lvl="0"/>
            <a:r>
              <a:rPr lang="en-US" sz="2400" dirty="0">
                <a:cs typeface="+mj-cs"/>
              </a:rPr>
              <a:t>Heel maximum shear is : </a:t>
            </a:r>
            <a:r>
              <a:rPr lang="en-US" sz="2400" dirty="0" smtClean="0">
                <a:cs typeface="+mj-cs"/>
              </a:rPr>
              <a:t>= </a:t>
            </a:r>
            <a:r>
              <a:rPr lang="en-US" sz="2400" dirty="0">
                <a:cs typeface="+mj-cs"/>
              </a:rPr>
              <a:t>154.48KN/m , less than ØV</a:t>
            </a:r>
            <a:r>
              <a:rPr lang="en-US" sz="2400" baseline="-25000" dirty="0">
                <a:cs typeface="+mj-cs"/>
              </a:rPr>
              <a:t>C </a:t>
            </a:r>
            <a:endParaRPr lang="en-US" sz="2400" dirty="0">
              <a:cs typeface="+mj-cs"/>
            </a:endParaRPr>
          </a:p>
          <a:p>
            <a:pPr lvl="0"/>
            <a:endParaRPr lang="en-US" dirty="0"/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3589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6747" y="457200"/>
            <a:ext cx="10254343" cy="8210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Lighting units and switches /</a:t>
            </a:r>
            <a:r>
              <a:rPr lang="en-US" sz="3200" b="1" dirty="0" smtClean="0">
                <a:ln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US" sz="3200" b="1" dirty="0">
                <a:ln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</a:p>
        </p:txBody>
      </p:sp>
    </p:spTree>
    <p:extLst>
      <p:ext uri="{BB962C8B-B14F-4D97-AF65-F5344CB8AC3E}">
        <p14:creationId xmlns:p14="http://schemas.microsoft.com/office/powerpoint/2010/main" val="2959813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5596" y="237674"/>
            <a:ext cx="580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Unit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layout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Plan for </a:t>
            </a:r>
            <a:r>
              <a:rPr lang="ar-SA" b="1" dirty="0">
                <a:cs typeface="+mj-cs"/>
              </a:rPr>
              <a:t>Mezzanine Floor </a:t>
            </a:r>
            <a:r>
              <a:rPr lang="ar-SA" b="1" dirty="0" smtClean="0">
                <a:cs typeface="+mj-cs"/>
              </a:rPr>
              <a:t>Plan</a:t>
            </a:r>
            <a:r>
              <a:rPr lang="en-US" b="1" dirty="0" smtClean="0">
                <a:cs typeface="+mj-cs"/>
              </a:rPr>
              <a:t> &amp;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ground floor.</a:t>
            </a:r>
            <a:endParaRPr lang="en-US" b="1" dirty="0"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508" r="8502"/>
          <a:stretch/>
        </p:blipFill>
        <p:spPr>
          <a:xfrm>
            <a:off x="1559239" y="1118209"/>
            <a:ext cx="7254241" cy="550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8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769" y="178162"/>
            <a:ext cx="2198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Unit layout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plan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first floor.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7475" y="587510"/>
            <a:ext cx="6386113" cy="576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164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8266" y="355017"/>
            <a:ext cx="2320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Lighting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Unit layout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plan for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second floor.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99" r="1985"/>
          <a:stretch/>
        </p:blipFill>
        <p:spPr>
          <a:xfrm>
            <a:off x="2398059" y="626396"/>
            <a:ext cx="7584141" cy="572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03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69" y="336091"/>
            <a:ext cx="3194144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●"/>
            </a:pPr>
            <a:r>
              <a:rPr lang="en-US" dirty="0" smtClean="0">
                <a:latin typeface="Times New Roman" panose="02020603050405020304" pitchFamily="18" charset="0"/>
                <a:ea typeface="Noto Sans Symbols"/>
                <a:cs typeface="Times New Roman" panose="02020603050405020304" pitchFamily="18" charset="0"/>
              </a:rPr>
              <a:t>Office Lab</a:t>
            </a:r>
            <a:r>
              <a:rPr lang="tr-TR" dirty="0" smtClean="0">
                <a:latin typeface="Times New Roman" panose="02020603050405020304" pitchFamily="18" charset="0"/>
                <a:ea typeface="Noto Sans Symbols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DIALUX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Times New Roman" panose="02020603050405020304" pitchFamily="18" charset="0"/>
              <a:ea typeface="Noto Sans Symbols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42233" y="3246751"/>
            <a:ext cx="3884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Luminaire layout plan for Computer lab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57840" y="3236067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UGR Check.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46</a:t>
            </a:fld>
            <a:endParaRPr lang="en-US"/>
          </a:p>
        </p:txBody>
      </p:sp>
      <p:pic>
        <p:nvPicPr>
          <p:cNvPr id="13" name="Picture 12" descr="C:\Users\ZBOOK\Desktop\Sajeda Project\ديالوكس\Office 12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05" y="845999"/>
            <a:ext cx="3505200" cy="2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0" name="Picture 23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0" t="3307" r="19598" b="6915"/>
          <a:stretch>
            <a:fillRect/>
          </a:stretch>
        </p:blipFill>
        <p:spPr bwMode="auto">
          <a:xfrm>
            <a:off x="5895703" y="911478"/>
            <a:ext cx="1608138" cy="191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Picture 23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5" t="21625" r="25040" b="23943"/>
          <a:stretch>
            <a:fillRect/>
          </a:stretch>
        </p:blipFill>
        <p:spPr bwMode="auto">
          <a:xfrm>
            <a:off x="4368888" y="863727"/>
            <a:ext cx="1608138" cy="155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3924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8" name="Picture 17"/>
          <p:cNvPicPr/>
          <p:nvPr/>
        </p:nvPicPr>
        <p:blipFill rotWithShape="1">
          <a:blip r:embed="rId5"/>
          <a:srcRect l="5058" t="3445" r="10293"/>
          <a:stretch/>
        </p:blipFill>
        <p:spPr bwMode="auto">
          <a:xfrm>
            <a:off x="8417242" y="1035589"/>
            <a:ext cx="3129915" cy="21355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 rotWithShape="1">
          <a:blip r:embed="rId6"/>
          <a:srcRect l="5005" t="10622" r="3971" b="2380"/>
          <a:stretch/>
        </p:blipFill>
        <p:spPr bwMode="auto">
          <a:xfrm>
            <a:off x="494105" y="4236519"/>
            <a:ext cx="3393440" cy="19551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>
          <a:blip r:embed="rId7"/>
          <a:stretch>
            <a:fillRect/>
          </a:stretch>
        </p:blipFill>
        <p:spPr>
          <a:xfrm>
            <a:off x="5346718" y="3974333"/>
            <a:ext cx="5591030" cy="209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88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47</a:t>
            </a:fld>
            <a:endParaRPr lang="en-US"/>
          </a:p>
        </p:txBody>
      </p:sp>
      <p:pic>
        <p:nvPicPr>
          <p:cNvPr id="9" name="Picture 8" descr="C:\Users\ZBOOK\Desktop\Sajeda Project\ديالوكس\Room 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66" y="452845"/>
            <a:ext cx="2812869" cy="1903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ZBOOK\Desktop\Sajeda Project\ديالوكس\Carad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63" y="2420983"/>
            <a:ext cx="2790372" cy="1782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ZBOOK\Desktop\Sajeda Project\ديالوكس\Storey 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60" y="1036320"/>
            <a:ext cx="6111240" cy="4513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ZBOOK\Desktop\Sajeda Project\ديالوكس\89hh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8" r="24344"/>
          <a:stretch/>
        </p:blipFill>
        <p:spPr bwMode="auto">
          <a:xfrm>
            <a:off x="597263" y="4267200"/>
            <a:ext cx="1781175" cy="24936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9101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Electrical power</a:t>
            </a:r>
          </a:p>
        </p:txBody>
      </p:sp>
    </p:spTree>
    <p:extLst>
      <p:ext uri="{BB962C8B-B14F-4D97-AF65-F5344CB8AC3E}">
        <p14:creationId xmlns:p14="http://schemas.microsoft.com/office/powerpoint/2010/main" val="4085990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5252" y="191239"/>
            <a:ext cx="5938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ar-SA" b="1" dirty="0"/>
              <a:t>Mezzanine Floor Plan</a:t>
            </a:r>
            <a:r>
              <a:rPr lang="en-US" b="1" dirty="0"/>
              <a:t> &amp;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49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03" y="617659"/>
            <a:ext cx="7323455" cy="592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3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311" y="306137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Basement Floor.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938" t="1627" r="1691"/>
          <a:stretch/>
        </p:blipFill>
        <p:spPr>
          <a:xfrm>
            <a:off x="115745" y="883146"/>
            <a:ext cx="5602148" cy="5655766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3"/>
          <a:srcRect l="1518" t="1138" r="-1"/>
          <a:stretch/>
        </p:blipFill>
        <p:spPr>
          <a:xfrm>
            <a:off x="6013475" y="787078"/>
            <a:ext cx="5792702" cy="575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385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6430" y="246510"/>
            <a:ext cx="2076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distribution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637" y="1052370"/>
            <a:ext cx="5570703" cy="530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99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890" y="208492"/>
            <a:ext cx="2076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 distribution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233" y="854823"/>
            <a:ext cx="5933498" cy="576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767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Mechanical system</a:t>
            </a:r>
          </a:p>
        </p:txBody>
      </p:sp>
    </p:spTree>
    <p:extLst>
      <p:ext uri="{BB962C8B-B14F-4D97-AF65-F5344CB8AC3E}">
        <p14:creationId xmlns:p14="http://schemas.microsoft.com/office/powerpoint/2010/main" val="364364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1886" y="4970839"/>
            <a:ext cx="2059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Diameter Of Pipes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8204" y="108345"/>
            <a:ext cx="3738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/>
              <a:t>Mezzanine Floor Plan</a:t>
            </a:r>
            <a:r>
              <a:rPr lang="en-US" b="1" dirty="0"/>
              <a:t> &amp;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ground 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04" y="477677"/>
            <a:ext cx="4789714" cy="4295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8754" y="1315175"/>
            <a:ext cx="6823691" cy="311609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158750"/>
              </p:ext>
            </p:extLst>
          </p:nvPr>
        </p:nvGraphicFramePr>
        <p:xfrm>
          <a:off x="391886" y="5473700"/>
          <a:ext cx="8432800" cy="899160"/>
        </p:xfrm>
        <a:graphic>
          <a:graphicData uri="http://schemas.openxmlformats.org/drawingml/2006/table">
            <a:tbl>
              <a:tblPr/>
              <a:tblGrid>
                <a:gridCol w="120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Meter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vertical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Horizontal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branch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Critical branch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Diam. (inch)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1/2”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ar-S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½”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Pressure loss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2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Total loss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ar-S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838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014" y="137943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252" y="723144"/>
            <a:ext cx="6170794" cy="571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97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95" y="1223782"/>
            <a:ext cx="5638240" cy="51325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8095" y="430807"/>
            <a:ext cx="31213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Drainage system 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distribution of manhole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306218" y="1812518"/>
            <a:ext cx="5274310" cy="128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54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FIREFIGHTING SYSTEM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6531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848" y="374132"/>
            <a:ext cx="6675698" cy="598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97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213" y="779185"/>
            <a:ext cx="6416596" cy="53344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298" y="779185"/>
            <a:ext cx="5319221" cy="552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2588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59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67155" y="560553"/>
            <a:ext cx="6280030" cy="6354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en-US" sz="4000" b="1" dirty="0">
                <a:solidFill>
                  <a:srgbClr val="35353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anose="02020603050405020304" pitchFamily="18" charset="0"/>
              </a:rPr>
              <a:t>Acoustical- design.</a:t>
            </a:r>
          </a:p>
        </p:txBody>
      </p:sp>
    </p:spTree>
    <p:extLst>
      <p:ext uri="{BB962C8B-B14F-4D97-AF65-F5344CB8AC3E}">
        <p14:creationId xmlns:p14="http://schemas.microsoft.com/office/powerpoint/2010/main" val="28112132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94613" y="927088"/>
            <a:ext cx="5827909" cy="54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8269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60</a:t>
            </a:fld>
            <a:endParaRPr lang="en-US"/>
          </a:p>
        </p:txBody>
      </p:sp>
      <p:pic>
        <p:nvPicPr>
          <p:cNvPr id="14345" name="Picture 2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86" y="797901"/>
            <a:ext cx="27051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661" y="2902916"/>
            <a:ext cx="2995749" cy="345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" t="1389" r="314" b="2699"/>
          <a:stretch>
            <a:fillRect/>
          </a:stretch>
        </p:blipFill>
        <p:spPr bwMode="auto">
          <a:xfrm>
            <a:off x="159538" y="3326792"/>
            <a:ext cx="6529733" cy="154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102342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3507" y="356927"/>
            <a:ext cx="6096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ar-SA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Office 1</a:t>
            </a:r>
            <a:endParaRPr lang="en-US" altLang="ar-SA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 of RT60= (0.5-1.1) Sec</a:t>
            </a:r>
            <a:r>
              <a:rPr lang="en-US" alt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altLang="ar-SA" sz="1100" dirty="0"/>
          </a:p>
        </p:txBody>
      </p:sp>
    </p:spTree>
    <p:extLst>
      <p:ext uri="{BB962C8B-B14F-4D97-AF65-F5344CB8AC3E}">
        <p14:creationId xmlns:p14="http://schemas.microsoft.com/office/powerpoint/2010/main" val="3832421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ZBOOK\Downloads\منظور 1.jpg"/>
          <p:cNvPicPr/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 t="1292" r="1402" b="907"/>
          <a:stretch/>
        </p:blipFill>
        <p:spPr bwMode="auto">
          <a:xfrm>
            <a:off x="8966" y="8964"/>
            <a:ext cx="12147175" cy="67862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48527" y="9976627"/>
            <a:ext cx="2743200" cy="365125"/>
          </a:xfrm>
        </p:spPr>
        <p:txBody>
          <a:bodyPr/>
          <a:lstStyle/>
          <a:p>
            <a:fld id="{6EE94616-A0DB-474E-9059-499CDA17632C}" type="slidenum">
              <a:rPr lang="en-US" smtClean="0"/>
              <a:t>61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29005" y="512147"/>
            <a:ext cx="8892072" cy="5505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cost estimate</a:t>
            </a:r>
          </a:p>
        </p:txBody>
      </p:sp>
    </p:spTree>
    <p:extLst>
      <p:ext uri="{BB962C8B-B14F-4D97-AF65-F5344CB8AC3E}">
        <p14:creationId xmlns:p14="http://schemas.microsoft.com/office/powerpoint/2010/main" val="224689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61856" y="5379882"/>
            <a:ext cx="9759407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Total cost that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estimated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cultural center =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10393589.07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NIS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.→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3093330.081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$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 for project building per m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3093330.081/11893.7=260$. 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530722"/>
              </p:ext>
            </p:extLst>
          </p:nvPr>
        </p:nvGraphicFramePr>
        <p:xfrm>
          <a:off x="3017370" y="733659"/>
          <a:ext cx="4597400" cy="3505200"/>
        </p:xfrm>
        <a:graphic>
          <a:graphicData uri="http://schemas.openxmlformats.org/drawingml/2006/table">
            <a:tbl>
              <a:tblPr firstRow="1" bandRow="1"/>
              <a:tblGrid>
                <a:gridCol w="204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4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Work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Budget Cost (NIS)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Sub-Structure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1554239.652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Super Structure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1806806.938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Non- Structure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182325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Finishing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2417599.133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Mechanical Work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2651154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Electrical Work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80235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safety work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External work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 Cost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ar-S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10393589.07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870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63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46690" y="2305778"/>
            <a:ext cx="8892072" cy="142216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Thank you for listening  </a:t>
            </a:r>
            <a:r>
              <a:rPr lang="en-US" sz="4000" b="1" dirty="0">
                <a:sym typeface="Wingdings" panose="05000000000000000000" pitchFamily="2" charset="2"/>
              </a:rPr>
              <a:t> </a:t>
            </a:r>
          </a:p>
          <a:p>
            <a:pPr algn="ctr"/>
            <a:r>
              <a:rPr lang="en-US" sz="4000" b="1" dirty="0"/>
              <a:t>Any questions</a:t>
            </a:r>
          </a:p>
        </p:txBody>
      </p:sp>
    </p:spTree>
    <p:extLst>
      <p:ext uri="{BB962C8B-B14F-4D97-AF65-F5344CB8AC3E}">
        <p14:creationId xmlns:p14="http://schemas.microsoft.com/office/powerpoint/2010/main" val="1405425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30475" y="6156295"/>
            <a:ext cx="3853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Before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Modification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.(Area 830 m2)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7305582" y="6156295"/>
            <a:ext cx="36327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Modification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.(Area 830m2)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0311" y="306136"/>
            <a:ext cx="2500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Ground Floor.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l="6999" t="3291" r="3137" b="2235"/>
          <a:stretch/>
        </p:blipFill>
        <p:spPr bwMode="auto">
          <a:xfrm>
            <a:off x="937550" y="1122935"/>
            <a:ext cx="4884516" cy="4762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230869" y="1122935"/>
            <a:ext cx="5782153" cy="447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74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8162" y="312899"/>
            <a:ext cx="3213365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818" t="5456" r="14239"/>
          <a:stretch/>
        </p:blipFill>
        <p:spPr>
          <a:xfrm>
            <a:off x="3335381" y="428884"/>
            <a:ext cx="5550762" cy="592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69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94616-A0DB-474E-9059-499CDA17632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0447" y="159644"/>
            <a:ext cx="2500328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123" y="410567"/>
            <a:ext cx="5910072" cy="594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27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1762</Words>
  <Application>Microsoft Office PowerPoint</Application>
  <PresentationFormat>شاشة عريضة</PresentationFormat>
  <Paragraphs>900</Paragraphs>
  <Slides>63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63</vt:i4>
      </vt:variant>
    </vt:vector>
  </HeadingPairs>
  <TitlesOfParts>
    <vt:vector size="73" baseType="lpstr">
      <vt:lpstr>Arial</vt:lpstr>
      <vt:lpstr>Calibri</vt:lpstr>
      <vt:lpstr>Calibri Light</vt:lpstr>
      <vt:lpstr>Cambria Math</vt:lpstr>
      <vt:lpstr>Century Gothic</vt:lpstr>
      <vt:lpstr>Noto Sans Symbols</vt:lpstr>
      <vt:lpstr>Symbol</vt:lpstr>
      <vt:lpstr>Times New Roman</vt:lpstr>
      <vt:lpstr>Wingdings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Environmental Adjustments</vt:lpstr>
      <vt:lpstr>عرض تقديمي في PowerPoint</vt:lpstr>
      <vt:lpstr>Elemental properties of structural and material layers within the element:</vt:lpstr>
      <vt:lpstr>عرض تقديمي في PowerPoint</vt:lpstr>
      <vt:lpstr>Thermal analysis</vt:lpstr>
      <vt:lpstr>Thermal analysis</vt:lpstr>
      <vt:lpstr>Thermal analysis</vt:lpstr>
      <vt:lpstr>عرض تقديمي في PowerPoint</vt:lpstr>
      <vt:lpstr>HVAC System </vt:lpstr>
      <vt:lpstr>HVAC System </vt:lpstr>
      <vt:lpstr>HVAC System </vt:lpstr>
      <vt:lpstr>عرض تقديمي في PowerPoint</vt:lpstr>
      <vt:lpstr>Load material and code Data:</vt:lpstr>
      <vt:lpstr> The structural system of Slab   </vt:lpstr>
      <vt:lpstr>عرض تقديمي في PowerPoint</vt:lpstr>
      <vt:lpstr>Dimensions of Beams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amani sobhi</dc:creator>
  <cp:lastModifiedBy>ADMIN_R</cp:lastModifiedBy>
  <cp:revision>78</cp:revision>
  <dcterms:created xsi:type="dcterms:W3CDTF">2021-06-02T22:55:21Z</dcterms:created>
  <dcterms:modified xsi:type="dcterms:W3CDTF">2022-06-21T07:25:20Z</dcterms:modified>
</cp:coreProperties>
</file>