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51"/>
  </p:notesMasterIdLst>
  <p:sldIdLst>
    <p:sldId id="256" r:id="rId2"/>
    <p:sldId id="336" r:id="rId3"/>
    <p:sldId id="337" r:id="rId4"/>
    <p:sldId id="338" r:id="rId5"/>
    <p:sldId id="339" r:id="rId6"/>
    <p:sldId id="340" r:id="rId7"/>
    <p:sldId id="347" r:id="rId8"/>
    <p:sldId id="348" r:id="rId9"/>
    <p:sldId id="396" r:id="rId10"/>
    <p:sldId id="397" r:id="rId11"/>
    <p:sldId id="398" r:id="rId12"/>
    <p:sldId id="399" r:id="rId13"/>
    <p:sldId id="400" r:id="rId14"/>
    <p:sldId id="401" r:id="rId15"/>
    <p:sldId id="402" r:id="rId16"/>
    <p:sldId id="403" r:id="rId17"/>
    <p:sldId id="404" r:id="rId18"/>
    <p:sldId id="405" r:id="rId19"/>
    <p:sldId id="407" r:id="rId20"/>
    <p:sldId id="408" r:id="rId21"/>
    <p:sldId id="409" r:id="rId22"/>
    <p:sldId id="410" r:id="rId23"/>
    <p:sldId id="411" r:id="rId24"/>
    <p:sldId id="412" r:id="rId25"/>
    <p:sldId id="413" r:id="rId26"/>
    <p:sldId id="414" r:id="rId27"/>
    <p:sldId id="415" r:id="rId28"/>
    <p:sldId id="416" r:id="rId29"/>
    <p:sldId id="417" r:id="rId30"/>
    <p:sldId id="418" r:id="rId31"/>
    <p:sldId id="374" r:id="rId32"/>
    <p:sldId id="380" r:id="rId33"/>
    <p:sldId id="381" r:id="rId34"/>
    <p:sldId id="379" r:id="rId35"/>
    <p:sldId id="375" r:id="rId36"/>
    <p:sldId id="377" r:id="rId37"/>
    <p:sldId id="376" r:id="rId38"/>
    <p:sldId id="382" r:id="rId39"/>
    <p:sldId id="385" r:id="rId40"/>
    <p:sldId id="383" r:id="rId41"/>
    <p:sldId id="384" r:id="rId42"/>
    <p:sldId id="387" r:id="rId43"/>
    <p:sldId id="388" r:id="rId44"/>
    <p:sldId id="390" r:id="rId45"/>
    <p:sldId id="389" r:id="rId46"/>
    <p:sldId id="391" r:id="rId47"/>
    <p:sldId id="392" r:id="rId48"/>
    <p:sldId id="393" r:id="rId49"/>
    <p:sldId id="394" r:id="rId5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00"/>
    <a:srgbClr val="9BC2E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21" autoAdjust="0"/>
    <p:restoredTop sz="78995" autoAdjust="0"/>
  </p:normalViewPr>
  <p:slideViewPr>
    <p:cSldViewPr snapToGrid="0">
      <p:cViewPr varScale="1">
        <p:scale>
          <a:sx n="57" d="100"/>
          <a:sy n="57" d="100"/>
        </p:scale>
        <p:origin x="-1206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23C515-12C5-4D0D-9ED0-E94E879BDC48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22F9BA-2805-4358-80CC-97CFF62144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72815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22F9BA-2805-4358-80CC-97CFF62144D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45766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project consists of three floors with a total area about 360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.The first floor has residence for the imam 56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center for learning Holy Quran 120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bathrooms 30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ar-SA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, place to ablutions</a:t>
            </a:r>
            <a:r>
              <a:rPr lang="ar-SA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21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place to special case 64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 second floor has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place for men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pray  292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 third floor has place for woman to pray 135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. In addition , it contains  minaret has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36 m high from ground and its base area about 10m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dome has 12.2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 high from ground and its base area about 13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22F9BA-2805-4358-80CC-97CFF62144D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666137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project consists of three floors with a total area about 360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.The first floor has residence for the imam 56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center for learning Holy Quran 120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bathrooms 30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ar-SA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, place to ablutions</a:t>
            </a:r>
            <a:r>
              <a:rPr lang="ar-SA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21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place to special case 64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 second floor has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place for men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pray  292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 third floor has place for woman to pray 135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. In addition , it contains  minaret has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36 m high from ground and its base area about 10m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dome has 12.2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 high from ground and its base area about 13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22F9BA-2805-4358-80CC-97CFF62144D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267729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project consists of three floors with a total area about 360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.The first floor has residence for the imam 56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center for learning Holy Quran 120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bathrooms 30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ar-SA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, place to ablutions</a:t>
            </a:r>
            <a:r>
              <a:rPr lang="ar-SA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21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place to special case 64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 second floor has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place for men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pray  292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 third floor has place for woman to pray 135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. In addition , it contains  minaret has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36 m high from ground and its base area about 10m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dome has 12.2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 high from ground and its base area about 13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22F9BA-2805-4358-80CC-97CFF62144D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513001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project consists of three floors with a total area about 360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.The first floor has residence for the imam 56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center for learning Holy Quran 120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bathrooms 30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ar-SA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, place to ablutions</a:t>
            </a:r>
            <a:r>
              <a:rPr lang="ar-SA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21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place to special case 64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 second floor has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place for men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pray  292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 third floor has place for woman to pray 135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. In addition , it contains  minaret has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36 m high from ground and its base area about 10m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dome has 12.2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 high from ground and its base area about 13 m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22F9BA-2805-4358-80CC-97CFF62144D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389979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22F9BA-2805-4358-80CC-97CFF62144D1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666137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22F9BA-2805-4358-80CC-97CFF62144D1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457662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22F9BA-2805-4358-80CC-97CFF62144D1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714066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22F9BA-2805-4358-80CC-97CFF62144D1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38149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34A7F-24C1-4EB5-B145-E06DEA83D667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71425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8F15-84F7-4B03-A502-D7C11241D5EC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25344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80A0E-03B4-4D50-B257-ABAC0933B6B7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728384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6D008-7CEC-4C53-B9DA-973A86CB7704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860862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A4122-4CC1-4C47-BBA6-D0AF60ED3E64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487251767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A4122-4CC1-4C47-BBA6-D0AF60ED3E64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56542506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F0AB9-0A4C-4029-93B2-9852F06648E7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365202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2B212-4D43-47D1-BA7D-3B2B4C15D1C1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25723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96D2D-C236-4FA9-985F-86831EE41491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42006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00D2F-A280-4C6D-8302-7687193177CF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3528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3CF8-8292-46CE-87D2-5454F6A4C4CE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20398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2A2BB-9199-415D-AF98-5822578328DE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95192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8BC5-81C7-4601-B482-9D194D73A694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76249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47AB0-DD44-4837-AC88-9E8C40A1E653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18642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31204-1E5F-4855-819A-D52F33AF657B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98486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2C898-B852-44F4-ACA4-7DD19C7EB7D6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77981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A4122-4CC1-4C47-BBA6-D0AF60ED3E64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3EA2D73-E629-4ECA-968C-7885F3435E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854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</p:sldLayoutIdLst>
  <p:hf hdr="0" ftr="0" dt="0"/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package" Target="../embeddings/Microsoft_Office_Word_Document2.docx"/><Relationship Id="rId4" Type="http://schemas.openxmlformats.org/officeDocument/2006/relationships/package" Target="../embeddings/Microsoft_Office_Word_Document1.docx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5081" y="2294313"/>
            <a:ext cx="8825658" cy="2436301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rgbClr val="000000"/>
                </a:solidFill>
              </a:rPr>
              <a:t>Graduation Project  II</a:t>
            </a:r>
            <a:r>
              <a:rPr lang="ar-SA" sz="5400" dirty="0">
                <a:solidFill>
                  <a:srgbClr val="000000"/>
                </a:solidFill>
              </a:rPr>
              <a:t/>
            </a:r>
            <a:br>
              <a:rPr lang="ar-SA" sz="5400" dirty="0">
                <a:solidFill>
                  <a:srgbClr val="000000"/>
                </a:solidFill>
              </a:rPr>
            </a:br>
            <a:r>
              <a:rPr lang="en-US" sz="4000" dirty="0">
                <a:solidFill>
                  <a:srgbClr val="000000"/>
                </a:solidFill>
              </a:rPr>
              <a:t>3D Dynamic Analysis And Design of</a:t>
            </a:r>
            <a:br>
              <a:rPr lang="en-US" sz="4000" dirty="0">
                <a:solidFill>
                  <a:srgbClr val="000000"/>
                </a:solidFill>
              </a:rPr>
            </a:br>
            <a:r>
              <a:rPr lang="en-US" sz="4000" dirty="0">
                <a:solidFill>
                  <a:srgbClr val="000000"/>
                </a:solidFill>
              </a:rPr>
              <a:t> Masjed Al –Kawther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Text Box 94"/>
          <p:cNvSpPr txBox="1"/>
          <p:nvPr/>
        </p:nvSpPr>
        <p:spPr>
          <a:xfrm>
            <a:off x="-656645" y="-41320"/>
            <a:ext cx="5245847" cy="243001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ar-SA" sz="2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ar-SA" sz="22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ar-SA" sz="2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100" dirty="0">
              <a:solidFill>
                <a:schemeClr val="bg2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An-Najah National University</a:t>
            </a:r>
            <a:endParaRPr lang="en-US" sz="1100" dirty="0">
              <a:solidFill>
                <a:srgbClr val="000000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Faculty of Engineering</a:t>
            </a:r>
            <a:endParaRPr lang="en-US" sz="1100" dirty="0">
              <a:solidFill>
                <a:srgbClr val="000000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Civil Engineering Department</a:t>
            </a:r>
            <a:endParaRPr lang="en-US" sz="1100" dirty="0">
              <a:solidFill>
                <a:srgbClr val="000000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dirty="0">
                <a:solidFill>
                  <a:schemeClr val="bg2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</p:txBody>
      </p:sp>
      <p:sp>
        <p:nvSpPr>
          <p:cNvPr id="12" name="Text Box 93"/>
          <p:cNvSpPr txBox="1"/>
          <p:nvPr/>
        </p:nvSpPr>
        <p:spPr>
          <a:xfrm>
            <a:off x="6963092" y="4883959"/>
            <a:ext cx="3977051" cy="176466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By:</a:t>
            </a:r>
            <a:endParaRPr lang="ar-SA" sz="2000" dirty="0">
              <a:solidFill>
                <a:srgbClr val="000000"/>
              </a:solidFill>
              <a:cs typeface="+mj-cs"/>
            </a:endParaRPr>
          </a:p>
          <a:p>
            <a:r>
              <a:rPr lang="en-US" sz="2400" dirty="0" err="1">
                <a:solidFill>
                  <a:srgbClr val="000000"/>
                </a:solidFill>
                <a:cs typeface="+mj-cs"/>
              </a:rPr>
              <a:t>Oday</a:t>
            </a:r>
            <a:r>
              <a:rPr lang="en-US" sz="2400" dirty="0">
                <a:solidFill>
                  <a:srgbClr val="000000"/>
                </a:solidFill>
                <a:cs typeface="+mj-cs"/>
              </a:rPr>
              <a:t> Sawalha </a:t>
            </a:r>
          </a:p>
          <a:p>
            <a:r>
              <a:rPr lang="en-US" sz="2400" dirty="0">
                <a:solidFill>
                  <a:srgbClr val="000000"/>
                </a:solidFill>
                <a:cs typeface="+mj-cs"/>
              </a:rPr>
              <a:t>Mohammad </a:t>
            </a:r>
            <a:r>
              <a:rPr lang="en-US" sz="2400" dirty="0" err="1">
                <a:solidFill>
                  <a:srgbClr val="000000"/>
                </a:solidFill>
                <a:cs typeface="+mj-cs"/>
              </a:rPr>
              <a:t>Zaki</a:t>
            </a:r>
          </a:p>
          <a:p>
            <a:r>
              <a:rPr lang="en-US" sz="2400" dirty="0">
                <a:solidFill>
                  <a:srgbClr val="000000"/>
                </a:solidFill>
                <a:cs typeface="+mj-cs"/>
              </a:rPr>
              <a:t>Laith Khaldi </a:t>
            </a:r>
            <a:endParaRPr lang="en-US" sz="2400" dirty="0">
              <a:solidFill>
                <a:srgbClr val="000000"/>
              </a:solidFill>
              <a:effectLst/>
              <a:ea typeface="Calibri" panose="020F0502020204030204" pitchFamily="34" charset="0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6137" y="4971011"/>
            <a:ext cx="35106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+mj-cs"/>
              </a:rPr>
              <a:t>Supervisor by :</a:t>
            </a:r>
          </a:p>
          <a:p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  <a:cs typeface="+mj-cs"/>
            </a:endParaRPr>
          </a:p>
          <a:p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+mj-cs"/>
              </a:rPr>
              <a:t> Dr . Riyad Awad </a:t>
            </a:r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582" y="218383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2003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3785" y="460231"/>
            <a:ext cx="5934075" cy="543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770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Subtitle 5"/>
          <p:cNvSpPr txBox="1">
            <a:spLocks/>
          </p:cNvSpPr>
          <p:nvPr/>
        </p:nvSpPr>
        <p:spPr>
          <a:xfrm>
            <a:off x="938448" y="1001664"/>
            <a:ext cx="9215202" cy="42942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sz="2800" dirty="0" smtClean="0">
                <a:solidFill>
                  <a:schemeClr val="tx1"/>
                </a:solidFill>
              </a:rPr>
              <a:t>The </a:t>
            </a:r>
            <a:r>
              <a:rPr lang="en-US" sz="2800" dirty="0">
                <a:solidFill>
                  <a:schemeClr val="tx1"/>
                </a:solidFill>
              </a:rPr>
              <a:t>mosque in zone 2A ( </a:t>
            </a:r>
            <a:r>
              <a:rPr lang="en-US" sz="2800" dirty="0" err="1">
                <a:solidFill>
                  <a:schemeClr val="tx1"/>
                </a:solidFill>
              </a:rPr>
              <a:t>Tulkarm</a:t>
            </a:r>
            <a:r>
              <a:rPr lang="en-US" sz="2800" dirty="0">
                <a:solidFill>
                  <a:schemeClr val="tx1"/>
                </a:solidFill>
              </a:rPr>
              <a:t> ) Z=0.15</a:t>
            </a:r>
            <a:endParaRPr lang="en-US" sz="2800" dirty="0" smtClean="0"/>
          </a:p>
          <a:p>
            <a:pPr algn="l" rtl="0"/>
            <a:r>
              <a:rPr lang="en-US" sz="2800" dirty="0">
                <a:solidFill>
                  <a:schemeClr val="tx1"/>
                </a:solidFill>
              </a:rPr>
              <a:t>The soil profile is </a:t>
            </a:r>
            <a:r>
              <a:rPr lang="en-US" sz="2800" dirty="0" err="1">
                <a:solidFill>
                  <a:schemeClr val="tx1"/>
                </a:solidFill>
              </a:rPr>
              <a:t>Sd</a:t>
            </a:r>
            <a:r>
              <a:rPr lang="en-US" sz="2800" dirty="0">
                <a:solidFill>
                  <a:schemeClr val="tx1"/>
                </a:solidFill>
              </a:rPr>
              <a:t> (the soil is stiff soil profile</a:t>
            </a:r>
            <a:r>
              <a:rPr lang="en-US" sz="2800" dirty="0" smtClean="0">
                <a:solidFill>
                  <a:schemeClr val="tx1"/>
                </a:solidFill>
              </a:rPr>
              <a:t>)</a:t>
            </a:r>
          </a:p>
          <a:p>
            <a:pPr algn="l" rtl="0"/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Importance factor = </a:t>
            </a:r>
            <a:r>
              <a:rPr lang="en-US" sz="2800" dirty="0" smtClean="0">
                <a:solidFill>
                  <a:schemeClr val="tx1"/>
                </a:solidFill>
              </a:rPr>
              <a:t>1.00</a:t>
            </a:r>
          </a:p>
          <a:p>
            <a:pPr algn="l" rtl="0"/>
            <a:r>
              <a:rPr lang="en-US" sz="2800" dirty="0">
                <a:solidFill>
                  <a:schemeClr val="tx1"/>
                </a:solidFill>
              </a:rPr>
              <a:t>The value of R = 5.5   because the type of structural is </a:t>
            </a:r>
            <a:r>
              <a:rPr lang="en-US" sz="2800" dirty="0" smtClean="0">
                <a:solidFill>
                  <a:schemeClr val="tx1"/>
                </a:solidFill>
              </a:rPr>
              <a:t>intermediate resistance </a:t>
            </a:r>
            <a:r>
              <a:rPr lang="en-US" sz="2800" dirty="0">
                <a:solidFill>
                  <a:schemeClr val="tx1"/>
                </a:solidFill>
              </a:rPr>
              <a:t>frame system 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algn="l" rtl="0"/>
            <a:r>
              <a:rPr lang="en-US" sz="2800" dirty="0" err="1" smtClean="0">
                <a:solidFill>
                  <a:schemeClr val="tx1"/>
                </a:solidFill>
              </a:rPr>
              <a:t>Ca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= 0.22</a:t>
            </a:r>
          </a:p>
          <a:p>
            <a:pPr algn="l" rtl="0"/>
            <a:r>
              <a:rPr lang="en-US" sz="2800" dirty="0" err="1">
                <a:solidFill>
                  <a:schemeClr val="tx1"/>
                </a:solidFill>
              </a:rPr>
              <a:t>Cv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= 0.32</a:t>
            </a:r>
            <a:endParaRPr lang="en-US" sz="2800" dirty="0">
              <a:solidFill>
                <a:schemeClr val="tx1"/>
              </a:solidFill>
            </a:endParaRPr>
          </a:p>
          <a:p>
            <a:pPr algn="l" rtl="0"/>
            <a:endParaRPr lang="en-US" sz="2800" dirty="0" smtClean="0">
              <a:solidFill>
                <a:schemeClr val="tx1"/>
              </a:solidFill>
            </a:endParaRPr>
          </a:p>
          <a:p>
            <a:pPr algn="l" rtl="0"/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608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صورة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9747" y="950118"/>
            <a:ext cx="8643303" cy="45100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61414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64364" y="360218"/>
            <a:ext cx="8596668" cy="1320800"/>
          </a:xfrm>
        </p:spPr>
        <p:txBody>
          <a:bodyPr/>
          <a:lstStyle/>
          <a:p>
            <a:r>
              <a:rPr lang="en-US" dirty="0" smtClean="0"/>
              <a:t>Check of sap result 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عنصر نائب للمحتوى 2"/>
          <p:cNvSpPr>
            <a:spLocks noGrp="1"/>
          </p:cNvSpPr>
          <p:nvPr>
            <p:ph idx="1"/>
          </p:nvPr>
        </p:nvSpPr>
        <p:spPr>
          <a:xfrm>
            <a:off x="793713" y="1373618"/>
            <a:ext cx="8596668" cy="3880773"/>
          </a:xfrm>
        </p:spPr>
        <p:txBody>
          <a:bodyPr/>
          <a:lstStyle/>
          <a:p>
            <a:pPr marL="0" lvl="0" indent="0" algn="l" rtl="0">
              <a:buNone/>
            </a:pP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Check time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:-</a:t>
            </a:r>
          </a:p>
          <a:p>
            <a:pPr marL="0" indent="0" algn="l" rtl="0">
              <a:buNone/>
            </a:pPr>
            <a:r>
              <a:rPr lang="en-US" dirty="0"/>
              <a:t>Check the percent of number of modes in X and Y directions that must be  represent 90% and more of cases of failure of building when the building  occur</a:t>
            </a:r>
          </a:p>
          <a:p>
            <a:pPr marL="0" lvl="0" indent="0" algn="l" rtl="0">
              <a:buNone/>
            </a:pPr>
            <a:endParaRPr lang="ar-S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76215" y="2889827"/>
            <a:ext cx="4871259" cy="3082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صورة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2105" y="2736388"/>
            <a:ext cx="4944110" cy="32359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515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64364" y="360218"/>
            <a:ext cx="8596668" cy="1320800"/>
          </a:xfrm>
        </p:spPr>
        <p:txBody>
          <a:bodyPr/>
          <a:lstStyle/>
          <a:p>
            <a:r>
              <a:rPr lang="en-US" dirty="0" smtClean="0"/>
              <a:t>Check of sap result 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عنصر نائب للمحتوى 2"/>
          <p:cNvSpPr>
            <a:spLocks noGrp="1"/>
          </p:cNvSpPr>
          <p:nvPr>
            <p:ph idx="1"/>
          </p:nvPr>
        </p:nvSpPr>
        <p:spPr>
          <a:xfrm>
            <a:off x="793713" y="1323743"/>
            <a:ext cx="8596668" cy="3880773"/>
          </a:xfrm>
        </p:spPr>
        <p:txBody>
          <a:bodyPr/>
          <a:lstStyle/>
          <a:p>
            <a:pPr marL="0" lvl="0" indent="0" algn="l" rtl="0">
              <a:buNone/>
            </a:pP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Check time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:-</a:t>
            </a:r>
          </a:p>
          <a:p>
            <a:pPr marL="0" lvl="0" indent="0" algn="l" rtl="0">
              <a:buNone/>
            </a:pP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  <a:p>
            <a:pPr marL="0" lvl="0" indent="0" algn="l" rtl="0">
              <a:buClr>
                <a:schemeClr val="tx1"/>
              </a:buClr>
              <a:buNone/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1- Equivalent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force method</a:t>
            </a:r>
          </a:p>
          <a:p>
            <a:endParaRPr lang="ar-SA" dirty="0"/>
          </a:p>
        </p:txBody>
      </p:sp>
      <p:pic>
        <p:nvPicPr>
          <p:cNvPr id="6" name="صورة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30284" y="3314005"/>
            <a:ext cx="7464829" cy="177061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عنوان 1"/>
          <p:cNvSpPr txBox="1">
            <a:spLocks/>
          </p:cNvSpPr>
          <p:nvPr/>
        </p:nvSpPr>
        <p:spPr>
          <a:xfrm>
            <a:off x="962737" y="5084619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Check period in y direction the sap result from one unit load = 0.0843 and this less than </a:t>
            </a:r>
            <a:r>
              <a:rPr lang="en-US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reyleigh’s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period = 0.106 OK</a:t>
            </a:r>
            <a:endParaRPr lang="ar-SA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789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92476" y="5148349"/>
            <a:ext cx="8596668" cy="1320800"/>
          </a:xfrm>
        </p:spPr>
        <p:txBody>
          <a:bodyPr>
            <a:normAutofit/>
          </a:bodyPr>
          <a:lstStyle/>
          <a:p>
            <a:pPr rtl="0"/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From this formula T = 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0.0731*(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10)</a:t>
            </a:r>
            <a:r>
              <a:rPr lang="en-US" sz="2000" baseline="30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0.75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=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0.41 &gt; 0.35 OK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" name="عنصر نائب للمحتوى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3908" y="1387889"/>
            <a:ext cx="7464828" cy="348336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1292476" y="0"/>
            <a:ext cx="4831233" cy="11490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buFont typeface="Wingdings 3" charset="2"/>
              <a:buNone/>
            </a:pPr>
            <a:endParaRPr lang="en-US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l" rtl="0">
              <a:buClr>
                <a:schemeClr val="tx1"/>
              </a:buClr>
              <a:buNone/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2- Method A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96281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32540" y="410094"/>
            <a:ext cx="8596668" cy="1320800"/>
          </a:xfrm>
        </p:spPr>
        <p:txBody>
          <a:bodyPr/>
          <a:lstStyle/>
          <a:p>
            <a:r>
              <a:rPr lang="en-US" dirty="0" smtClean="0"/>
              <a:t>Check shear due to seismic loads</a:t>
            </a:r>
            <a:endParaRPr lang="ar-SA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732540" y="1430367"/>
                <a:ext cx="8596668" cy="3880773"/>
              </a:xfrm>
            </p:spPr>
            <p:txBody>
              <a:bodyPr/>
              <a:lstStyle/>
              <a:p>
                <a:pPr algn="l" rtl="0">
                  <a:buFont typeface="Wingdings" pitchFamily="2" charset="2"/>
                  <a:buChar char="Ø"/>
                </a:pPr>
                <a:r>
                  <a:rPr lang="en-US" dirty="0" err="1"/>
                  <a:t>V</a:t>
                </a:r>
                <a:r>
                  <a:rPr lang="en-US" dirty="0" smtClean="0"/>
                  <a:t/>
                </a:r>
                <a:r>
                  <a:rPr lang="en-US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/>
                          <m:t>Cv</m:t>
                        </m:r>
                        <m:r>
                          <a:rPr lang="en-US" i="1"/>
                          <m:t>∗</m:t>
                        </m:r>
                        <m:r>
                          <m:rPr>
                            <m:sty m:val="p"/>
                          </m:rPr>
                          <a:rPr lang="en-US"/>
                          <m:t>I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/>
                          <m:t>Tx</m:t>
                        </m:r>
                        <m:r>
                          <a:rPr lang="en-US" i="1"/>
                          <m:t>∗</m:t>
                        </m:r>
                        <m:r>
                          <m:rPr>
                            <m:sty m:val="p"/>
                          </m:rPr>
                          <a:rPr lang="en-US"/>
                          <m:t>R</m:t>
                        </m:r>
                      </m:den>
                    </m:f>
                  </m:oMath>
                </a14:m>
                <a:r>
                  <a:rPr lang="en-US" dirty="0"/>
                  <a:t/>
                </a:r>
                <a:r>
                  <a:rPr lang="en-US" dirty="0" smtClean="0"/>
                  <a:t>* W  ; W is the total of structural  loads that affected  by earthquake .</a:t>
                </a:r>
              </a:p>
              <a:p>
                <a:pPr marL="0" indent="0" algn="l" rtl="0">
                  <a:buNone/>
                </a:pPr>
                <a:r>
                  <a:rPr lang="en-US" dirty="0" smtClean="0"/>
                  <a:t>W include dead load ,wall </a:t>
                </a:r>
                <a:r>
                  <a:rPr lang="en-US" dirty="0" smtClean="0"/>
                  <a:t>l</a:t>
                </a:r>
                <a:r>
                  <a:rPr lang="en-US" dirty="0" smtClean="0"/>
                  <a:t>oad and </a:t>
                </a:r>
              </a:p>
              <a:p>
                <a:pPr marL="0" indent="0" algn="l" rtl="0">
                  <a:buNone/>
                </a:pPr>
                <a:r>
                  <a:rPr lang="en-US" dirty="0" smtClean="0"/>
                  <a:t>superimposed dead load .</a:t>
                </a:r>
              </a:p>
              <a:p>
                <a:pPr marL="0" indent="0" algn="l" rtl="0">
                  <a:buNone/>
                </a:pPr>
                <a:r>
                  <a:rPr lang="en-US" dirty="0"/>
                  <a:t/>
                </a:r>
                <a:r>
                  <a:rPr lang="en-US" dirty="0" smtClean="0"/>
                  <a:t>; T the max period in the same of shear direction</a:t>
                </a:r>
              </a:p>
              <a:p>
                <a:pPr marL="0" indent="0" algn="l" rtl="0">
                  <a:buNone/>
                </a:pPr>
                <a:endParaRPr lang="en-US" dirty="0" smtClean="0"/>
              </a:p>
            </p:txBody>
          </p:sp>
        </mc:Choice>
        <mc:Fallback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2540" y="1430367"/>
                <a:ext cx="8596668" cy="3880773"/>
              </a:xfrm>
              <a:blipFill rotWithShape="1">
                <a:blip r:embed="rId2"/>
                <a:stretch>
                  <a:fillRect l="-567" r="-71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49387" y="3212174"/>
            <a:ext cx="3097877" cy="3238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صورة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0273" y="3212174"/>
            <a:ext cx="4014470" cy="3093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84536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schemeClr val="tx2"/>
                </a:solidFill>
              </a:rPr>
              <a:t>Must static earthquake force in X and Y equal dynamic earthquake force .</a:t>
            </a:r>
            <a:endParaRPr lang="ar-SA" sz="1800" dirty="0">
              <a:solidFill>
                <a:schemeClr val="tx2"/>
              </a:solidFill>
            </a:endParaRPr>
          </a:p>
        </p:txBody>
      </p:sp>
      <p:pic>
        <p:nvPicPr>
          <p:cNvPr id="13" name="صورة 1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9825" y="1320367"/>
            <a:ext cx="4633941" cy="34524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صورة 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7381" y="1320367"/>
            <a:ext cx="4271760" cy="34720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53413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/>
              <a:t>Check the distribution of shear on the building on height each slab:</a:t>
            </a:r>
            <a:br>
              <a:rPr lang="en-US" dirty="0"/>
            </a:b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24804" y="2235429"/>
            <a:ext cx="6792446" cy="1156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9" name="عنوان 1"/>
              <p:cNvSpPr txBox="1">
                <a:spLocks/>
              </p:cNvSpPr>
              <p:nvPr/>
            </p:nvSpPr>
            <p:spPr>
              <a:xfrm>
                <a:off x="1024804" y="3835860"/>
                <a:ext cx="8596668" cy="1320800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 fontScale="97500"/>
              </a:bodyPr>
              <a:lstStyle>
                <a:lvl1pPr algn="l" defTabSz="457200" rtl="1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accent1"/>
                    </a:solidFill>
                    <a:latin typeface="+mj-lt"/>
                    <a:ea typeface="+mj-ea"/>
                    <a:cs typeface="+mj-cs"/>
                  </a:defRPr>
                </a:lvl1pPr>
                <a:lvl2pPr rtl="1" eaLnBrk="1" hangingPunct="1">
                  <a:defRPr>
                    <a:solidFill>
                      <a:schemeClr val="tx2"/>
                    </a:solidFill>
                  </a:defRPr>
                </a:lvl2pPr>
                <a:lvl3pPr rtl="1" eaLnBrk="1" hangingPunct="1">
                  <a:defRPr>
                    <a:solidFill>
                      <a:schemeClr val="tx2"/>
                    </a:solidFill>
                  </a:defRPr>
                </a:lvl3pPr>
                <a:lvl4pPr rtl="1" eaLnBrk="1" hangingPunct="1">
                  <a:defRPr>
                    <a:solidFill>
                      <a:schemeClr val="tx2"/>
                    </a:solidFill>
                  </a:defRPr>
                </a:lvl4pPr>
                <a:lvl5pPr rtl="1" eaLnBrk="1" hangingPunct="1">
                  <a:defRPr>
                    <a:solidFill>
                      <a:schemeClr val="tx2"/>
                    </a:solidFill>
                  </a:defRPr>
                </a:lvl5pPr>
                <a:lvl6pPr rtl="1" eaLnBrk="1" hangingPunct="1">
                  <a:defRPr>
                    <a:solidFill>
                      <a:schemeClr val="tx2"/>
                    </a:solidFill>
                  </a:defRPr>
                </a:lvl6pPr>
                <a:lvl7pPr rtl="1" eaLnBrk="1" hangingPunct="1">
                  <a:defRPr>
                    <a:solidFill>
                      <a:schemeClr val="tx2"/>
                    </a:solidFill>
                  </a:defRPr>
                </a:lvl7pPr>
                <a:lvl8pPr rtl="1" eaLnBrk="1" hangingPunct="1">
                  <a:defRPr>
                    <a:solidFill>
                      <a:schemeClr val="tx2"/>
                    </a:solidFill>
                  </a:defRPr>
                </a:lvl8pPr>
                <a:lvl9pPr rtl="1"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en-US" sz="2000" dirty="0" smtClean="0">
                    <a:solidFill>
                      <a:schemeClr val="tx2"/>
                    </a:solidFill>
                  </a:rPr>
                  <a:t>If T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≤</m:t>
                    </m:r>
                  </m:oMath>
                </a14:m>
                <a:r>
                  <a:rPr lang="en-US" sz="2000" dirty="0" smtClean="0">
                    <a:solidFill>
                      <a:schemeClr val="tx2"/>
                    </a:solidFill>
                  </a:rPr>
                  <a:t> 0.5 sec then K = 1</a:t>
                </a:r>
              </a:p>
              <a:p>
                <a:r>
                  <a:rPr lang="en-US" sz="2000" dirty="0" smtClean="0">
                    <a:solidFill>
                      <a:schemeClr val="tx2"/>
                    </a:solidFill>
                  </a:rPr>
                  <a:t>W the same of W in previous slide . </a:t>
                </a:r>
                <a:br>
                  <a:rPr lang="en-US" sz="2000" dirty="0" smtClean="0">
                    <a:solidFill>
                      <a:schemeClr val="tx2"/>
                    </a:solidFill>
                  </a:rPr>
                </a:br>
                <a:endParaRPr lang="ar-SA" sz="2000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9" name="عنوا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4804" y="3835860"/>
                <a:ext cx="8596668" cy="1320800"/>
              </a:xfrm>
              <a:prstGeom prst="rect">
                <a:avLst/>
              </a:prstGeom>
              <a:blipFill rotWithShape="1">
                <a:blip r:embed="rId3"/>
                <a:stretch>
                  <a:fillRect l="-638" t="-2765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77725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7126" y="449050"/>
            <a:ext cx="8596668" cy="1159617"/>
          </a:xfrm>
        </p:spPr>
        <p:txBody>
          <a:bodyPr>
            <a:normAutofit/>
          </a:bodyPr>
          <a:lstStyle/>
          <a:p>
            <a:pPr lvl="0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</a:pPr>
            <a:r>
              <a:rPr lang="en-US" sz="4000" cap="all" dirty="0">
                <a:solidFill>
                  <a:schemeClr val="tx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DESIGN OF FOOTINGS :</a:t>
            </a:r>
            <a:endParaRPr lang="en-US" sz="4000" dirty="0">
              <a:solidFill>
                <a:schemeClr val="tx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94933" y="1197505"/>
            <a:ext cx="4436535" cy="5255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6872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8402" y="1500188"/>
            <a:ext cx="8596668" cy="531812"/>
          </a:xfrm>
        </p:spPr>
        <p:txBody>
          <a:bodyPr>
            <a:normAutofit fontScale="90000"/>
          </a:bodyPr>
          <a:lstStyle/>
          <a:p>
            <a:r>
              <a:rPr lang="en-US" dirty="0"/>
              <a:t>Outline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8402" y="2343151"/>
            <a:ext cx="8596668" cy="3880773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/>
              <a:t>Introduction</a:t>
            </a:r>
          </a:p>
          <a:p>
            <a:pPr algn="l" rtl="0"/>
            <a:r>
              <a:rPr lang="en-US" sz="2800" dirty="0"/>
              <a:t>3-D dynamic Analysis and design for </a:t>
            </a:r>
            <a:r>
              <a:rPr lang="en-US" sz="2800" dirty="0" err="1"/>
              <a:t>Massjed</a:t>
            </a:r>
            <a:endParaRPr lang="en-US" sz="2800" dirty="0"/>
          </a:p>
          <a:p>
            <a:pPr algn="l" rtl="0"/>
            <a:r>
              <a:rPr lang="en-US" sz="2800" dirty="0"/>
              <a:t>Minaret Analysis and design </a:t>
            </a:r>
          </a:p>
          <a:p>
            <a:pPr algn="l" rtl="0"/>
            <a:r>
              <a:rPr lang="en-US" sz="2800" dirty="0"/>
              <a:t>Discussion </a:t>
            </a:r>
            <a:r>
              <a:rPr lang="en-US" sz="2800" dirty="0" smtClean="0"/>
              <a:t>&amp; </a:t>
            </a:r>
            <a:r>
              <a:rPr lang="en-US" sz="2800" dirty="0"/>
              <a:t>Conclusion</a:t>
            </a:r>
          </a:p>
          <a:p>
            <a:pPr marL="0" indent="0" algn="l" rtl="0">
              <a:buNone/>
            </a:pPr>
            <a:r>
              <a:rPr lang="en-US" sz="2800" dirty="0">
                <a:solidFill>
                  <a:srgbClr val="EEECE1"/>
                </a:solidFill>
              </a:rPr>
              <a:t/>
            </a:r>
            <a:br>
              <a:rPr lang="en-US" sz="2800" dirty="0">
                <a:solidFill>
                  <a:srgbClr val="EEECE1"/>
                </a:solidFill>
              </a:rPr>
            </a:b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4560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3148" y="3792517"/>
            <a:ext cx="2489944" cy="21982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5081" y="2294313"/>
            <a:ext cx="8825658" cy="2436301"/>
          </a:xfrm>
        </p:spPr>
        <p:txBody>
          <a:bodyPr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2" name="Text Box 93"/>
          <p:cNvSpPr txBox="1"/>
          <p:nvPr/>
        </p:nvSpPr>
        <p:spPr>
          <a:xfrm>
            <a:off x="6963092" y="4867026"/>
            <a:ext cx="3977051" cy="176466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2400" dirty="0">
              <a:solidFill>
                <a:srgbClr val="000000"/>
              </a:solidFill>
              <a:effectLst/>
              <a:ea typeface="Calibri" panose="020F0502020204030204" pitchFamily="34" charset="0"/>
              <a:cs typeface="+mj-cs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16571205"/>
              </p:ext>
            </p:extLst>
          </p:nvPr>
        </p:nvGraphicFramePr>
        <p:xfrm>
          <a:off x="749983" y="1263443"/>
          <a:ext cx="8986686" cy="194190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947008">
                  <a:extLst>
                    <a:ext uri="{9D8B030D-6E8A-4147-A177-3AD203B41FA5}">
                      <a16:colId xmlns:a16="http://schemas.microsoft.com/office/drawing/2014/main" xmlns="" val="379552595"/>
                    </a:ext>
                  </a:extLst>
                </a:gridCol>
                <a:gridCol w="2403649">
                  <a:extLst>
                    <a:ext uri="{9D8B030D-6E8A-4147-A177-3AD203B41FA5}">
                      <a16:colId xmlns:a16="http://schemas.microsoft.com/office/drawing/2014/main" xmlns="" val="2567175353"/>
                    </a:ext>
                  </a:extLst>
                </a:gridCol>
                <a:gridCol w="2567534">
                  <a:extLst>
                    <a:ext uri="{9D8B030D-6E8A-4147-A177-3AD203B41FA5}">
                      <a16:colId xmlns:a16="http://schemas.microsoft.com/office/drawing/2014/main" xmlns="" val="1607722929"/>
                    </a:ext>
                  </a:extLst>
                </a:gridCol>
                <a:gridCol w="2068495">
                  <a:extLst>
                    <a:ext uri="{9D8B030D-6E8A-4147-A177-3AD203B41FA5}">
                      <a16:colId xmlns:a16="http://schemas.microsoft.com/office/drawing/2014/main" xmlns="" val="1260497915"/>
                    </a:ext>
                  </a:extLst>
                </a:gridCol>
              </a:tblGrid>
              <a:tr h="1015715">
                <a:tc>
                  <a:txBody>
                    <a:bodyPr/>
                    <a:lstStyle/>
                    <a:p>
                      <a:pPr algn="ctr" rtl="1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Dimension</a:t>
                      </a:r>
                      <a:endParaRPr lang="ar-S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Max.service</a:t>
                      </a:r>
                    </a:p>
                    <a:p>
                      <a:pPr algn="ctr" rtl="1"/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Moment</a:t>
                      </a:r>
                      <a:endParaRPr lang="ar-SA" dirty="0">
                        <a:solidFill>
                          <a:schemeClr val="tx1"/>
                        </a:solidFill>
                      </a:endParaRPr>
                    </a:p>
                    <a:p>
                      <a:pPr algn="ctr" rtl="1"/>
                      <a:endParaRPr lang="ar-S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Max.service</a:t>
                      </a:r>
                    </a:p>
                    <a:p>
                      <a:pPr algn="ctr" rtl="1"/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load</a:t>
                      </a:r>
                      <a:endParaRPr lang="ar-S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Group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       </a:t>
                      </a:r>
                      <a:endParaRPr lang="ar-S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78025989"/>
                  </a:ext>
                </a:extLst>
              </a:tr>
              <a:tr h="550338"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2.2*3.2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22       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1055 KN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F1          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47567993"/>
                  </a:ext>
                </a:extLst>
              </a:tr>
              <a:tr h="375853"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1.6*3.2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21       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782.1 KN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F2          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83632477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3863" y="3792518"/>
            <a:ext cx="2845470" cy="2198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200394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734" y="179388"/>
            <a:ext cx="4419599" cy="531812"/>
          </a:xfrm>
        </p:spPr>
        <p:txBody>
          <a:bodyPr>
            <a:normAutofit fontScale="90000"/>
          </a:bodyPr>
          <a:lstStyle/>
          <a:p>
            <a:r>
              <a:rPr lang="en-US" dirty="0"/>
              <a:t> </a:t>
            </a:r>
            <a:r>
              <a:rPr lang="en-US" dirty="0">
                <a:solidFill>
                  <a:schemeClr val="tx1"/>
                </a:solidFill>
              </a:rPr>
              <a:t>Design footing :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sz="2200" dirty="0">
                <a:solidFill>
                  <a:schemeClr val="tx1"/>
                </a:solidFill>
              </a:rPr>
              <a:t>Determine single footing area F1 :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5" y="2343151"/>
            <a:ext cx="8596668" cy="388077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dirty="0">
                <a:solidFill>
                  <a:srgbClr val="EEECE1"/>
                </a:solidFill>
              </a:rPr>
              <a:t/>
            </a:r>
            <a:br>
              <a:rPr lang="en-US" sz="2800" dirty="0">
                <a:solidFill>
                  <a:srgbClr val="EEECE1"/>
                </a:solidFill>
              </a:rPr>
            </a:b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75734" y="1090332"/>
            <a:ext cx="6096000" cy="4663200"/>
          </a:xfrm>
          <a:prstGeom prst="rect">
            <a:avLst/>
          </a:prstGeom>
        </p:spPr>
        <p:txBody>
          <a:bodyPr>
            <a:spAutoFit/>
          </a:bodyPr>
          <a:lstStyle/>
          <a:p>
            <a:pPr rtl="1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If M = 0, Af = (1055.2) *1.1/250 = 4.63 m^2.</a:t>
            </a:r>
            <a:r>
              <a:rPr lang="en-US" sz="1200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Af = (4.63) ^1/2 = 2.2m.</a:t>
            </a:r>
            <a:endParaRPr lang="en-US" sz="1200" dirty="0"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rtl="1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With moment assume L = 3m and we want to estimate W.</a:t>
            </a:r>
            <a:endParaRPr lang="en-US" sz="1200" dirty="0"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rtl="1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Q = 1.1*(1055.2)/B*3 + (22*1.5)/ ((1/12) *B*3^3) + 12(B/2)/ ((1/12) *3*B^3) = 250KN/m^2.</a:t>
            </a:r>
            <a:endParaRPr lang="en-US" sz="1200" dirty="0"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rtl="1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We solve this equation and we found B = 1.6m &gt;&gt;&gt;&gt;&gt; use B = 2m.</a:t>
            </a:r>
            <a:endParaRPr lang="en-US" sz="1200" dirty="0"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rtl="1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Check footing:</a:t>
            </a:r>
            <a:endParaRPr lang="en-US" sz="1200" dirty="0"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rtl="1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Q max = 1.1*(1055.2)/2*3 + (22*1.5)/ ((1/12) *2*3^3) + 12(2/2)/ ((1/12) *3*2^3) = 200&lt;250&gt;&gt;&gt;OK.</a:t>
            </a:r>
            <a:endParaRPr lang="en-US" sz="1200" dirty="0"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rtl="1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Q min = 1.1*(1055.2)/2*3 - (22*1.5)/ ((1/12) *2*3^3) - 12(2/2)/ ((1/12) *3*2^3) = 186.8&gt;0 &gt;&gt;OK.</a:t>
            </a:r>
            <a:endParaRPr lang="en-US" sz="1200" dirty="0"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rtl="1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Use footing (2*3) m</a:t>
            </a:r>
            <a:endParaRPr lang="en-US" sz="12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56091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914400" y="101601"/>
            <a:ext cx="4284134" cy="1103821"/>
          </a:xfrm>
        </p:spPr>
        <p:txBody>
          <a:bodyPr/>
          <a:lstStyle/>
          <a:p>
            <a:pPr algn="l"/>
            <a:r>
              <a:rPr lang="en-US" sz="3200" dirty="0">
                <a:solidFill>
                  <a:schemeClr val="tx1"/>
                </a:solidFill>
              </a:rPr>
              <a:t>Design footing :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Determine single footing thickness for F1 :</a:t>
            </a:r>
            <a:endParaRPr lang="en-US" sz="20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914400" y="1205422"/>
            <a:ext cx="8825658" cy="3608436"/>
          </a:xfrm>
        </p:spPr>
        <p:txBody>
          <a:bodyPr>
            <a:noAutofit/>
          </a:bodyPr>
          <a:lstStyle/>
          <a:p>
            <a:pPr algn="l" rtl="0"/>
            <a:r>
              <a:rPr lang="en-US" dirty="0">
                <a:solidFill>
                  <a:schemeClr val="tx1"/>
                </a:solidFill>
              </a:rPr>
              <a:t>Assume h = 500mm and d = 420 mm.</a:t>
            </a:r>
          </a:p>
          <a:p>
            <a:pPr algn="l" rtl="0"/>
            <a:r>
              <a:rPr lang="ar-SA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Check of wide beam shear:</a:t>
            </a:r>
          </a:p>
          <a:p>
            <a:pPr algn="l" rtl="0"/>
            <a:r>
              <a:rPr lang="en-US" dirty="0">
                <a:solidFill>
                  <a:schemeClr val="tx1"/>
                </a:solidFill>
              </a:rPr>
              <a:t>We find Vu at distance d from face of support.</a:t>
            </a:r>
          </a:p>
          <a:p>
            <a:pPr algn="l" rtl="0"/>
            <a:r>
              <a:rPr lang="en-US" dirty="0">
                <a:solidFill>
                  <a:schemeClr val="tx1"/>
                </a:solidFill>
              </a:rPr>
              <a:t>Vu = ((287+249)/2) *.78*1 = 209KN.</a:t>
            </a:r>
          </a:p>
          <a:p>
            <a:pPr algn="l" rtl="0"/>
            <a:r>
              <a:rPr lang="en-US" dirty="0">
                <a:solidFill>
                  <a:schemeClr val="tx1"/>
                </a:solidFill>
              </a:rPr>
              <a:t>VC = (1/6) * 0.75*1*(24) ^1/2 *1000*520/1000 = 257.2KN&gt;209KN&gt;&gt;&gt;&gt;OK</a:t>
            </a:r>
            <a:r>
              <a:rPr lang="ar-SA" dirty="0">
                <a:solidFill>
                  <a:schemeClr val="tx1"/>
                </a:solidFill>
              </a:rPr>
              <a:t>ᴓ</a:t>
            </a:r>
            <a:endParaRPr lang="en-US" dirty="0">
              <a:solidFill>
                <a:schemeClr val="tx1"/>
              </a:solidFill>
            </a:endParaRPr>
          </a:p>
          <a:p>
            <a:pPr algn="l" rtl="0"/>
            <a:r>
              <a:rPr lang="en-US" dirty="0">
                <a:solidFill>
                  <a:schemeClr val="tx1"/>
                </a:solidFill>
              </a:rPr>
              <a:t>Check of Punching shear:</a:t>
            </a:r>
          </a:p>
          <a:p>
            <a:pPr algn="l" rtl="0"/>
            <a:r>
              <a:rPr lang="en-US" dirty="0">
                <a:solidFill>
                  <a:schemeClr val="tx1"/>
                </a:solidFill>
              </a:rPr>
              <a:t>Vu, p = 287*2*3 = 1722KN</a:t>
            </a:r>
          </a:p>
          <a:p>
            <a:pPr algn="l" rtl="0"/>
            <a:r>
              <a:rPr lang="en-US" dirty="0">
                <a:solidFill>
                  <a:schemeClr val="tx1"/>
                </a:solidFill>
              </a:rPr>
              <a:t>VC = 0.75*0.33*(24) ^1/2 *4080*420/1000 = 2077.7&gt;1722&gt;&gt;&gt;&gt;OK. </a:t>
            </a:r>
            <a:r>
              <a:rPr lang="ar-SA" dirty="0">
                <a:solidFill>
                  <a:schemeClr val="tx1"/>
                </a:solidFill>
              </a:rPr>
              <a:t>ᴓ</a:t>
            </a:r>
            <a:endParaRPr lang="en-US" dirty="0">
              <a:solidFill>
                <a:schemeClr val="tx1"/>
              </a:solidFill>
            </a:endParaRPr>
          </a:p>
          <a:p>
            <a:pPr algn="l" rtl="0"/>
            <a:r>
              <a:rPr lang="en-US" dirty="0">
                <a:solidFill>
                  <a:schemeClr val="tx1"/>
                </a:solidFill>
              </a:rPr>
              <a:t>Use footing thickness = 500mm.</a:t>
            </a:r>
          </a:p>
          <a:p>
            <a:pPr algn="r"/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2705" y="4695325"/>
            <a:ext cx="5131657" cy="1986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442099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35467"/>
            <a:ext cx="3437466" cy="93133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Design footing :</a:t>
            </a:r>
            <a:r>
              <a:rPr lang="en-US" sz="4800" dirty="0">
                <a:solidFill>
                  <a:schemeClr val="tx1"/>
                </a:solidFill>
              </a:rPr>
              <a:t/>
            </a:r>
            <a:br>
              <a:rPr lang="en-US" sz="4800" dirty="0">
                <a:solidFill>
                  <a:schemeClr val="tx1"/>
                </a:solidFill>
              </a:rPr>
            </a:br>
            <a:r>
              <a:rPr lang="en-US" sz="2200" dirty="0">
                <a:solidFill>
                  <a:schemeClr val="tx1"/>
                </a:solidFill>
                <a:latin typeface="Book Antiqua" panose="02040602050305030304" pitchFamily="18" charset="0"/>
              </a:rPr>
              <a:t>Design single footing F1:</a:t>
            </a:r>
            <a:endParaRPr lang="ar-SA" sz="2200" dirty="0">
              <a:latin typeface="Book Antiqua" panose="02040602050305030304" pitchFamily="18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1066800"/>
            <a:ext cx="5278475" cy="264296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947956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8783" y="1560057"/>
            <a:ext cx="4984451" cy="353906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9414" y="2040972"/>
            <a:ext cx="4730843" cy="305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010909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Design of columns :</a:t>
            </a:r>
            <a:endParaRPr lang="ar-SA" sz="32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50989"/>
            <a:ext cx="8596668" cy="3880773"/>
          </a:xfrm>
        </p:spPr>
        <p:txBody>
          <a:bodyPr>
            <a:normAutofit/>
          </a:bodyPr>
          <a:lstStyle/>
          <a:p>
            <a:pPr algn="l"/>
            <a:r>
              <a:rPr lang="en-US" sz="2000" dirty="0">
                <a:latin typeface="Book Antiqua" panose="02040602050305030304" pitchFamily="18" charset="0"/>
              </a:rPr>
              <a:t>Select the certain column</a:t>
            </a:r>
            <a:endParaRPr lang="ar-SA" sz="2000" dirty="0">
              <a:latin typeface="Book Antiqua" panose="0204060205030503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1522" y="2147976"/>
            <a:ext cx="5207278" cy="3283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901914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cap="all" dirty="0">
                <a:solidFill>
                  <a:schemeClr val="tx1"/>
                </a:solidFill>
              </a:rPr>
              <a:t>DESIGN OF columns</a:t>
            </a:r>
            <a:endParaRPr lang="ar-SA" sz="28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35664" y="1270000"/>
                <a:ext cx="8596668" cy="3880773"/>
              </a:xfrm>
            </p:spPr>
            <p:txBody>
              <a:bodyPr>
                <a:normAutofit/>
              </a:bodyPr>
              <a:lstStyle/>
              <a:p>
                <a:pPr marL="0" indent="0" algn="l">
                  <a:buNone/>
                </a:pPr>
                <a:r>
                  <a:rPr lang="en-US" sz="2400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Check Slenderness in Sway(Unbraced) Frames:</a:t>
                </a:r>
              </a:p>
              <a:p>
                <a:pPr marL="0" indent="0" algn="l" rtl="0">
                  <a:buNone/>
                </a:pPr>
                <a:r>
                  <a:rPr lang="en-US" sz="2000" dirty="0"/>
                  <a:t>Length of column = 5m. </a:t>
                </a:r>
              </a:p>
              <a:p>
                <a:pPr marL="0" indent="0" algn="l" rtl="0">
                  <a:buNone/>
                </a:pPr>
                <a:r>
                  <a:rPr lang="en-US" sz="2000" dirty="0"/>
                  <a:t>Ultimate force = 428.23 KN (From structural analysis program). </a:t>
                </a:r>
              </a:p>
              <a:p>
                <a:pPr marL="0" indent="0" algn="l" rtl="0">
                  <a:buNone/>
                </a:pPr>
                <a:r>
                  <a:rPr lang="en-US" sz="2000" dirty="0"/>
                  <a:t>Ultimate moment (Down) M1 = -220.03 kN.m </a:t>
                </a:r>
              </a:p>
              <a:p>
                <a:pPr marL="0" indent="0" algn="l" rtl="0">
                  <a:buNone/>
                </a:pPr>
                <a:r>
                  <a:rPr lang="en-US" sz="2000" dirty="0"/>
                  <a:t>Ultimate moment (Up) M2= 856.63 kN.m </a:t>
                </a:r>
              </a:p>
              <a:p>
                <a:pPr marL="0" indent="0" algn="l" rtl="0">
                  <a:buNone/>
                </a:pPr>
                <a:r>
                  <a:rPr lang="en-US" sz="2000" dirty="0"/>
                  <a:t>Check slenderness: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/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/>
                          <m:t>k</m:t>
                        </m:r>
                        <m:r>
                          <a:rPr lang="en-US" sz="2000"/>
                          <m:t>×</m:t>
                        </m:r>
                        <m:sSub>
                          <m:sSubPr>
                            <m:ctrlPr>
                              <a:rPr lang="en-US" sz="2000" i="1"/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/>
                              <m:t>l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/>
                              <m:t>u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sz="2000"/>
                          <m:t>r</m:t>
                        </m:r>
                      </m:den>
                    </m:f>
                    <m:r>
                      <a:rPr lang="en-US" sz="2000"/>
                      <m:t>≤</m:t>
                    </m:r>
                    <m:r>
                      <a:rPr lang="en-US" sz="2000"/>
                      <m:t>34</m:t>
                    </m:r>
                    <m:r>
                      <a:rPr lang="en-US" sz="2000" i="1"/>
                      <m:t>−</m:t>
                    </m:r>
                    <m:r>
                      <a:rPr lang="en-US" sz="2000"/>
                      <m:t>12</m:t>
                    </m:r>
                    <m:f>
                      <m:fPr>
                        <m:ctrlPr>
                          <a:rPr lang="en-US" sz="2000" i="1"/>
                        </m:ctrlPr>
                      </m:fPr>
                      <m:num>
                        <m:sSub>
                          <m:sSubPr>
                            <m:ctrlPr>
                              <a:rPr lang="en-US" sz="2000" i="1"/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/>
                              <m:t>M</m:t>
                            </m:r>
                          </m:e>
                          <m:sub>
                            <m:r>
                              <a:rPr lang="en-US" sz="2000"/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000" i="1"/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/>
                              <m:t>M</m:t>
                            </m:r>
                          </m:e>
                          <m:sub>
                            <m:r>
                              <a:rPr lang="en-US" sz="2000"/>
                              <m:t>2</m:t>
                            </m:r>
                          </m:sub>
                        </m:sSub>
                      </m:den>
                    </m:f>
                    <m:r>
                      <a:rPr lang="en-US" sz="2000"/>
                      <m:t>,  </m:t>
                    </m:r>
                  </m:oMath>
                </a14:m>
                <a:endParaRPr lang="en-US" sz="2000" dirty="0"/>
              </a:p>
              <a:p>
                <a:pPr marL="0" indent="0" algn="l" rtl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/>
                      <m:t>Where</m:t>
                    </m:r>
                    <m:r>
                      <a:rPr lang="en-US" sz="2000"/>
                      <m:t>: </m:t>
                    </m:r>
                    <m:r>
                      <m:rPr>
                        <m:sty m:val="p"/>
                      </m:rPr>
                      <a:rPr lang="en-US" sz="2000"/>
                      <m:t>r</m:t>
                    </m:r>
                    <m:r>
                      <a:rPr lang="en-US" sz="2000"/>
                      <m:t> = </m:t>
                    </m:r>
                    <m:r>
                      <a:rPr lang="en-US" sz="2000"/>
                      <m:t>0</m:t>
                    </m:r>
                    <m:r>
                      <a:rPr lang="en-US" sz="2000"/>
                      <m:t>.</m:t>
                    </m:r>
                    <m:r>
                      <a:rPr lang="en-US" sz="2000"/>
                      <m:t>3</m:t>
                    </m:r>
                    <m:r>
                      <a:rPr lang="en-US" sz="2000"/>
                      <m:t> × </m:t>
                    </m:r>
                    <m:r>
                      <m:rPr>
                        <m:sty m:val="p"/>
                      </m:rPr>
                      <a:rPr lang="en-US" sz="2000"/>
                      <m:t>h</m:t>
                    </m:r>
                    <m:r>
                      <a:rPr lang="en-US" sz="2000"/>
                      <m:t> = </m:t>
                    </m:r>
                    <m:r>
                      <a:rPr lang="en-US" sz="2000"/>
                      <m:t>0</m:t>
                    </m:r>
                    <m:r>
                      <a:rPr lang="en-US" sz="2000"/>
                      <m:t>.</m:t>
                    </m:r>
                    <m:r>
                      <a:rPr lang="en-US" sz="2000"/>
                      <m:t>3</m:t>
                    </m:r>
                    <m:r>
                      <a:rPr lang="en-US" sz="2000"/>
                      <m:t> × </m:t>
                    </m:r>
                    <m:r>
                      <a:rPr lang="en-US" sz="2000"/>
                      <m:t>0</m:t>
                    </m:r>
                    <m:r>
                      <a:rPr lang="en-US" sz="2000"/>
                      <m:t>.</m:t>
                    </m:r>
                    <m:r>
                      <a:rPr lang="en-US" sz="2000"/>
                      <m:t>6</m:t>
                    </m:r>
                    <m:r>
                      <a:rPr lang="en-US" sz="2000"/>
                      <m:t> </m:t>
                    </m:r>
                  </m:oMath>
                </a14:m>
                <a:r>
                  <a:rPr lang="en-US" sz="2000" dirty="0"/>
                  <a:t>= 0.18</a:t>
                </a:r>
              </a:p>
              <a:p>
                <a:pPr marL="0" indent="0" algn="l" rtl="0">
                  <a:buNone/>
                </a:pPr>
                <a:r>
                  <a:rPr lang="en-US" sz="2000" dirty="0"/>
                  <a:t/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/>
                        </m:ctrlPr>
                      </m:fPr>
                      <m:num>
                        <m:r>
                          <a:rPr lang="en-US" sz="2000"/>
                          <m:t>1</m:t>
                        </m:r>
                        <m:r>
                          <a:rPr lang="en-US" sz="2000"/>
                          <m:t>×</m:t>
                        </m:r>
                        <m:r>
                          <a:rPr lang="en-US" sz="2000"/>
                          <m:t>5</m:t>
                        </m:r>
                      </m:num>
                      <m:den>
                        <m:r>
                          <a:rPr lang="en-US" sz="2000"/>
                          <m:t>0</m:t>
                        </m:r>
                        <m:r>
                          <a:rPr lang="en-US" sz="2000"/>
                          <m:t>.</m:t>
                        </m:r>
                        <m:r>
                          <a:rPr lang="en-US" sz="2000"/>
                          <m:t>18</m:t>
                        </m:r>
                      </m:den>
                    </m:f>
                    <m:r>
                      <a:rPr lang="en-US" sz="2000"/>
                      <m:t>=</m:t>
                    </m:r>
                    <m:r>
                      <a:rPr lang="en-US" sz="2000"/>
                      <m:t>27</m:t>
                    </m:r>
                    <m:r>
                      <a:rPr lang="en-US" sz="2000"/>
                      <m:t>.</m:t>
                    </m:r>
                    <m:r>
                      <a:rPr lang="en-US" sz="2000"/>
                      <m:t>78</m:t>
                    </m:r>
                    <m:r>
                      <a:rPr lang="en-US" sz="2000"/>
                      <m:t>&lt;</m:t>
                    </m:r>
                    <m:r>
                      <a:rPr lang="en-US" sz="2000"/>
                      <m:t>34</m:t>
                    </m:r>
                    <m:r>
                      <a:rPr lang="en-US" sz="2000"/>
                      <m:t>+</m:t>
                    </m:r>
                    <m:r>
                      <a:rPr lang="en-US" sz="2000"/>
                      <m:t>12</m:t>
                    </m:r>
                    <m:r>
                      <a:rPr lang="en-US" sz="2000"/>
                      <m:t>(</m:t>
                    </m:r>
                    <m:f>
                      <m:fPr>
                        <m:ctrlPr>
                          <a:rPr lang="en-US" sz="2000" i="1"/>
                        </m:ctrlPr>
                      </m:fPr>
                      <m:num>
                        <m:r>
                          <a:rPr lang="en-US" sz="2000"/>
                          <m:t>220</m:t>
                        </m:r>
                        <m:r>
                          <a:rPr lang="en-US" sz="2000"/>
                          <m:t>.</m:t>
                        </m:r>
                        <m:r>
                          <a:rPr lang="en-US" sz="2000"/>
                          <m:t>03</m:t>
                        </m:r>
                      </m:num>
                      <m:den>
                        <m:r>
                          <a:rPr lang="en-US" sz="2000"/>
                          <m:t>856</m:t>
                        </m:r>
                        <m:r>
                          <a:rPr lang="en-US" sz="2000"/>
                          <m:t>.</m:t>
                        </m:r>
                        <m:r>
                          <a:rPr lang="en-US" sz="2000"/>
                          <m:t>63</m:t>
                        </m:r>
                      </m:den>
                    </m:f>
                    <m:r>
                      <a:rPr lang="en-US" sz="2000"/>
                      <m:t>)=</m:t>
                    </m:r>
                    <m:r>
                      <a:rPr lang="en-US" sz="2000"/>
                      <m:t>37</m:t>
                    </m:r>
                    <m:r>
                      <a:rPr lang="en-US" sz="2000"/>
                      <m:t>.</m:t>
                    </m:r>
                    <m:r>
                      <a:rPr lang="en-US" sz="2000"/>
                      <m:t>1</m:t>
                    </m:r>
                    <m:r>
                      <a:rPr lang="en-US" sz="2000"/>
                      <m:t>&lt;</m:t>
                    </m:r>
                    <m:r>
                      <a:rPr lang="en-US" sz="2000"/>
                      <m:t>40</m:t>
                    </m:r>
                    <m:r>
                      <a:rPr lang="en-US" sz="2000"/>
                      <m:t>    </m:t>
                    </m:r>
                    <m:r>
                      <m:rPr>
                        <m:sty m:val="p"/>
                      </m:rPr>
                      <a:rPr lang="en-US" sz="2000"/>
                      <m:t>Thus</m:t>
                    </m:r>
                    <m:r>
                      <a:rPr lang="en-US" sz="2000"/>
                      <m:t>, </m:t>
                    </m:r>
                    <m:r>
                      <m:rPr>
                        <m:sty m:val="p"/>
                      </m:rPr>
                      <a:rPr lang="en-US" sz="2000"/>
                      <m:t>Short</m:t>
                    </m:r>
                    <m:r>
                      <a:rPr lang="en-US" sz="2000"/>
                      <m:t> </m:t>
                    </m:r>
                    <m:r>
                      <m:rPr>
                        <m:sty m:val="p"/>
                      </m:rPr>
                      <a:rPr lang="en-US" sz="2000"/>
                      <m:t>column</m:t>
                    </m:r>
                    <m:r>
                      <a:rPr lang="en-US" sz="2000"/>
                      <m:t>.</m:t>
                    </m:r>
                  </m:oMath>
                </a14:m>
                <a:endParaRPr lang="en-US" sz="2000" dirty="0"/>
              </a:p>
              <a:p>
                <a:pPr marL="0" indent="0" algn="l">
                  <a:buNone/>
                </a:pPr>
                <a:endParaRPr lang="ar-SA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5664" y="1270000"/>
                <a:ext cx="8596668" cy="3880773"/>
              </a:xfrm>
              <a:blipFill>
                <a:blip r:embed="rId2"/>
                <a:stretch>
                  <a:fillRect l="-993" t="-1256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275405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800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Check the magnitude of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</a:rPr>
                      <m:t>𝜌</m:t>
                    </m:r>
                  </m:oMath>
                </a14:m>
                <a:endParaRPr lang="ar-SA" sz="2800" dirty="0">
                  <a:solidFill>
                    <a:schemeClr val="tx1"/>
                  </a:solidFill>
                  <a:latin typeface="Book Antiqua" panose="02040602050305030304" pitchFamily="18" charset="0"/>
                </a:endParaRPr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348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796" y="1270000"/>
            <a:ext cx="8596668" cy="3880773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/>
              <a:t>Between SAP and manual by use :</a:t>
            </a:r>
          </a:p>
          <a:p>
            <a:pPr marL="0" indent="0" algn="l">
              <a:buNone/>
            </a:pPr>
            <a:r>
              <a:rPr lang="en-US" dirty="0"/>
              <a:t> 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/>
              <a:t>Reciprocal load method 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/>
              <a:t>Section designer method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333241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2800" cap="all" dirty="0">
                <a:solidFill>
                  <a:schemeClr val="tx1"/>
                </a:solidFill>
              </a:rPr>
              <a:t>DESIGN OF columns :</a:t>
            </a:r>
            <a:endParaRPr lang="ar-SA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9065" y="1588294"/>
            <a:ext cx="8596668" cy="3880773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/>
              <a:t> use </a:t>
            </a:r>
            <a:r>
              <a:rPr lang="en-US" i="1" dirty="0"/>
              <a:t> </a:t>
            </a:r>
            <a:r>
              <a:rPr lang="el-GR" i="1" dirty="0"/>
              <a:t> ρ=2.8 </a:t>
            </a:r>
            <a:r>
              <a:rPr lang="en-US" i="1" dirty="0"/>
              <a:t> and  b = 600 mm and H =600mm</a:t>
            </a:r>
          </a:p>
          <a:p>
            <a:pPr marL="0" indent="0" algn="l" rtl="0">
              <a:buNone/>
            </a:pPr>
            <a:r>
              <a:rPr lang="en-US" i="1" dirty="0"/>
              <a:t>As = </a:t>
            </a:r>
            <a:r>
              <a:rPr lang="el-GR" i="1" dirty="0"/>
              <a:t>ρ</a:t>
            </a:r>
            <a:r>
              <a:rPr lang="en-US" i="1" dirty="0"/>
              <a:t> * Ag</a:t>
            </a:r>
            <a:r>
              <a:rPr lang="en-US" dirty="0"/>
              <a:t> = .028* 600 *600 = 10080 mm ^2</a:t>
            </a:r>
          </a:p>
          <a:p>
            <a:pPr marL="0" indent="0" algn="l" rtl="0">
              <a:buNone/>
            </a:pPr>
            <a:r>
              <a:rPr lang="en-US" i="1" dirty="0"/>
              <a:t>Use 20Ø25 &amp; 2Ø12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8157" y="3054562"/>
            <a:ext cx="2458085" cy="2137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566196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cap="all" dirty="0">
                <a:solidFill>
                  <a:schemeClr val="tx1"/>
                </a:solidFill>
              </a:rPr>
              <a:t>DESIGN OF columns :</a:t>
            </a:r>
            <a:endParaRPr lang="ar-SA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129866" y="1068771"/>
            <a:ext cx="3262669" cy="51551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405" y="1818738"/>
            <a:ext cx="4152900" cy="1714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405" y="3533238"/>
            <a:ext cx="4676775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58491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524933" y="1118815"/>
            <a:ext cx="4279804" cy="814739"/>
          </a:xfrm>
        </p:spPr>
        <p:txBody>
          <a:bodyPr/>
          <a:lstStyle/>
          <a:p>
            <a:pPr algn="ctr"/>
            <a:r>
              <a:rPr lang="en-US" sz="3200" dirty="0"/>
              <a:t>Introduction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471848" y="2335164"/>
            <a:ext cx="8825658" cy="2576456"/>
          </a:xfrm>
        </p:spPr>
        <p:txBody>
          <a:bodyPr>
            <a:noAutofit/>
          </a:bodyPr>
          <a:lstStyle/>
          <a:p>
            <a:pPr marL="342900" indent="-342900" algn="l" rtl="0">
              <a:buFont typeface="Wingdings 3" charset="2"/>
              <a:buChar char=""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Site</a:t>
            </a:r>
          </a:p>
          <a:p>
            <a:pPr marL="342900" indent="-342900" algn="l" rtl="0">
              <a:buFont typeface="Wingdings 3" charset="2"/>
              <a:buChar char=""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Project description</a:t>
            </a:r>
          </a:p>
          <a:p>
            <a:pPr marL="342900" indent="-342900" algn="l" rtl="0">
              <a:buFont typeface="Wingdings 3" charset="2"/>
              <a:buChar char=""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Materials</a:t>
            </a:r>
          </a:p>
          <a:p>
            <a:pPr marL="342900" indent="-342900" algn="l" rtl="0">
              <a:buFont typeface="Wingdings 3" charset="2"/>
              <a:buChar char=""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Loading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4420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8" y="474664"/>
            <a:ext cx="8596668" cy="1320800"/>
          </a:xfrm>
        </p:spPr>
        <p:txBody>
          <a:bodyPr>
            <a:normAutofit/>
          </a:bodyPr>
          <a:lstStyle/>
          <a:p>
            <a:r>
              <a:rPr lang="en-US" sz="2800" cap="all" dirty="0">
                <a:solidFill>
                  <a:schemeClr val="tx1"/>
                </a:solidFill>
              </a:rPr>
              <a:t>DESIGN OF columns :</a:t>
            </a:r>
            <a:endParaRPr lang="ar-SA" sz="28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00479" y="1708150"/>
            <a:ext cx="3203521" cy="418465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610311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77334" y="914400"/>
            <a:ext cx="8632920" cy="3880053"/>
          </a:xfrm>
        </p:spPr>
        <p:txBody>
          <a:bodyPr>
            <a:normAutofit fontScale="92500" lnSpcReduction="20000"/>
          </a:bodyPr>
          <a:lstStyle/>
          <a:p>
            <a:pPr algn="ctr" rtl="0">
              <a:buNone/>
            </a:pPr>
            <a:r>
              <a:rPr lang="en-US" sz="7200" dirty="0" smtClean="0"/>
              <a:t>Minaret</a:t>
            </a:r>
            <a:r>
              <a:rPr lang="en-US" sz="72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7200" dirty="0" smtClean="0"/>
              <a:t>Analysis and design</a:t>
            </a:r>
          </a:p>
          <a:p>
            <a:pPr algn="l" rtl="0"/>
            <a:endParaRPr lang="en-US" sz="2400" dirty="0" smtClean="0">
              <a:solidFill>
                <a:schemeClr val="accent5"/>
              </a:solidFill>
            </a:endParaRPr>
          </a:p>
          <a:p>
            <a:pPr algn="l" rtl="0"/>
            <a:endParaRPr lang="en-US" sz="2400" dirty="0" smtClean="0">
              <a:solidFill>
                <a:schemeClr val="accent5"/>
              </a:solidFill>
            </a:endParaRPr>
          </a:p>
          <a:p>
            <a:pPr algn="l" rtl="0"/>
            <a:r>
              <a:rPr lang="en-US" sz="2400" dirty="0" smtClean="0">
                <a:solidFill>
                  <a:schemeClr val="accent5"/>
                </a:solidFill>
              </a:rPr>
              <a:t>Modes and Periods</a:t>
            </a:r>
          </a:p>
          <a:p>
            <a:pPr algn="l" rtl="0"/>
            <a:r>
              <a:rPr lang="en-US" sz="2400" dirty="0" smtClean="0">
                <a:solidFill>
                  <a:schemeClr val="accent5"/>
                </a:solidFill>
              </a:rPr>
              <a:t>Response Spectrum Analysis</a:t>
            </a:r>
          </a:p>
          <a:p>
            <a:pPr algn="l" rtl="0"/>
            <a:r>
              <a:rPr lang="en-US" sz="2400" dirty="0" smtClean="0">
                <a:solidFill>
                  <a:schemeClr val="accent5"/>
                </a:solidFill>
              </a:rPr>
              <a:t>design</a:t>
            </a:r>
          </a:p>
          <a:p>
            <a:pPr algn="l" rtl="0">
              <a:buNone/>
            </a:pPr>
            <a:endParaRPr lang="en-US" sz="2400" dirty="0" smtClean="0"/>
          </a:p>
          <a:p>
            <a:pPr algn="l" rtl="0">
              <a:buNone/>
            </a:pPr>
            <a:endParaRPr lang="en-US" sz="2000" dirty="0" smtClean="0"/>
          </a:p>
          <a:p>
            <a:pPr algn="ctr" rtl="0">
              <a:buNone/>
            </a:pPr>
            <a:endParaRPr lang="ar-SA" sz="7200" dirty="0">
              <a:latin typeface="Agency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chemeClr val="tx1"/>
                </a:solidFill>
              </a:rPr>
              <a:t>Minaret Analysis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sz="2000" i="1" dirty="0" smtClean="0"/>
              <a:t> </a:t>
            </a:r>
            <a:r>
              <a:rPr lang="en-US" sz="2000" i="1" dirty="0" smtClean="0">
                <a:solidFill>
                  <a:schemeClr val="accent5"/>
                </a:solidFill>
              </a:rPr>
              <a:t>Preliminary</a:t>
            </a:r>
            <a:r>
              <a:rPr lang="en-US" sz="2000" dirty="0" smtClean="0">
                <a:solidFill>
                  <a:schemeClr val="accent5"/>
                </a:solidFill>
              </a:rPr>
              <a:t> model </a:t>
            </a:r>
            <a:endParaRPr lang="ar-SA" dirty="0">
              <a:solidFill>
                <a:schemeClr val="accent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13314" y="1994333"/>
            <a:ext cx="1971602" cy="4140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1"/>
                </a:solidFill>
              </a:rPr>
              <a:t>Minaret Analysis</a:t>
            </a:r>
            <a:endParaRPr lang="ar-SA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8182" y="1329316"/>
            <a:ext cx="4937760" cy="5270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516" y="498764"/>
            <a:ext cx="8675486" cy="1431636"/>
          </a:xfrm>
        </p:spPr>
        <p:txBody>
          <a:bodyPr>
            <a:normAutofit fontScale="90000"/>
          </a:bodyPr>
          <a:lstStyle/>
          <a:p>
            <a:pPr rtl="0"/>
            <a:r>
              <a:rPr lang="en-US" sz="4400" dirty="0" smtClean="0">
                <a:solidFill>
                  <a:schemeClr val="tx1"/>
                </a:solidFill>
              </a:rPr>
              <a:t>Minaret Analysis</a:t>
            </a:r>
            <a:br>
              <a:rPr lang="en-US" sz="4400" dirty="0" smtClean="0">
                <a:solidFill>
                  <a:schemeClr val="tx1"/>
                </a:solidFill>
              </a:rPr>
            </a:br>
            <a:r>
              <a:rPr lang="en-US" sz="4400" dirty="0" smtClean="0">
                <a:solidFill>
                  <a:schemeClr val="accent5"/>
                </a:solidFill>
              </a:rPr>
              <a:t> </a:t>
            </a:r>
            <a:r>
              <a:rPr lang="en-US" dirty="0" smtClean="0">
                <a:solidFill>
                  <a:schemeClr val="accent5"/>
                </a:solidFill>
              </a:rPr>
              <a:t/>
            </a:r>
            <a:br>
              <a:rPr lang="en-US" dirty="0" smtClean="0">
                <a:solidFill>
                  <a:schemeClr val="accent5"/>
                </a:solidFill>
              </a:rPr>
            </a:br>
            <a:r>
              <a:rPr lang="en-US" dirty="0" smtClean="0">
                <a:solidFill>
                  <a:schemeClr val="accent5"/>
                </a:solidFill>
              </a:rPr>
              <a:t>mode 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71752" y="1196311"/>
            <a:ext cx="2212422" cy="5451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2499360"/>
          </a:xfrm>
        </p:spPr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chemeClr val="tx1"/>
                </a:solidFill>
              </a:rPr>
              <a:t>Minaret Analysis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accent5"/>
                </a:solidFill>
              </a:rPr>
              <a:t>Period in X-direction</a:t>
            </a:r>
            <a:br>
              <a:rPr lang="en-US" dirty="0" smtClean="0">
                <a:solidFill>
                  <a:schemeClr val="accent5"/>
                </a:solidFill>
              </a:rPr>
            </a:br>
            <a:r>
              <a:rPr lang="en-US" dirty="0" smtClean="0">
                <a:solidFill>
                  <a:schemeClr val="accent5"/>
                </a:solidFill>
              </a:rPr>
              <a:t>From SAP (mode 1): T=0.548 sec.</a:t>
            </a:r>
            <a:r>
              <a:rPr lang="en-US" sz="2000" dirty="0" smtClean="0">
                <a:solidFill>
                  <a:schemeClr val="accent5"/>
                </a:solidFill>
              </a:rPr>
              <a:t/>
            </a:r>
            <a:br>
              <a:rPr lang="en-US" sz="2000" dirty="0" smtClean="0">
                <a:solidFill>
                  <a:schemeClr val="accent5"/>
                </a:solidFill>
              </a:rPr>
            </a:br>
            <a:endParaRPr lang="ar-SA" dirty="0">
              <a:solidFill>
                <a:schemeClr val="accent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31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04308" y="3884569"/>
            <a:ext cx="7091795" cy="102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chemeClr val="tx1"/>
                </a:solidFill>
              </a:rPr>
              <a:t>Minaret Analysis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sz="2700" dirty="0" smtClean="0">
                <a:solidFill>
                  <a:schemeClr val="accent5"/>
                </a:solidFill>
              </a:rPr>
              <a:t>Period in X-direction</a:t>
            </a:r>
            <a:br>
              <a:rPr lang="en-US" sz="2700" dirty="0" smtClean="0">
                <a:solidFill>
                  <a:schemeClr val="accent5"/>
                </a:solidFill>
              </a:rPr>
            </a:br>
            <a:r>
              <a:rPr lang="en-US" sz="2700" dirty="0" smtClean="0">
                <a:solidFill>
                  <a:schemeClr val="accent5"/>
                </a:solidFill>
              </a:rPr>
              <a:t>manual calculation  (approximated method)</a:t>
            </a:r>
            <a:br>
              <a:rPr lang="en-US" sz="2700" dirty="0" smtClean="0">
                <a:solidFill>
                  <a:schemeClr val="accent5"/>
                </a:solidFill>
              </a:rPr>
            </a:br>
            <a:r>
              <a:rPr lang="en-US" sz="2700" dirty="0" smtClean="0">
                <a:solidFill>
                  <a:schemeClr val="accent5"/>
                </a:solidFill>
              </a:rPr>
              <a:t/>
            </a:r>
            <a:br>
              <a:rPr lang="en-US" sz="2700" dirty="0" smtClean="0">
                <a:solidFill>
                  <a:schemeClr val="accent5"/>
                </a:solidFill>
              </a:rPr>
            </a:br>
            <a:r>
              <a:rPr lang="en-US" dirty="0" smtClean="0">
                <a:solidFill>
                  <a:schemeClr val="accent5"/>
                </a:solidFill>
              </a:rPr>
              <a:t> </a:t>
            </a:r>
            <a:r>
              <a:rPr lang="en-US" sz="2000" dirty="0" smtClean="0">
                <a:solidFill>
                  <a:schemeClr val="accent5"/>
                </a:solidFill>
              </a:rPr>
              <a:t/>
            </a:r>
            <a:br>
              <a:rPr lang="en-US" sz="2000" dirty="0" smtClean="0">
                <a:solidFill>
                  <a:schemeClr val="accent5"/>
                </a:solidFill>
              </a:rPr>
            </a:b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7439" y="3568065"/>
            <a:ext cx="4946636" cy="1519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sz="4400" dirty="0" smtClean="0">
                <a:solidFill>
                  <a:schemeClr val="tx1"/>
                </a:solidFill>
              </a:rPr>
              <a:t>Minaret Analysis</a:t>
            </a:r>
            <a:br>
              <a:rPr lang="en-US" sz="4400" dirty="0" smtClean="0">
                <a:solidFill>
                  <a:schemeClr val="tx1"/>
                </a:solidFill>
              </a:rPr>
            </a:br>
            <a:r>
              <a:rPr lang="en-US" sz="4000" dirty="0" smtClean="0">
                <a:solidFill>
                  <a:schemeClr val="tx1"/>
                </a:solidFill>
              </a:rPr>
              <a:t/>
            </a:r>
            <a:br>
              <a:rPr lang="en-US" sz="4000" dirty="0" smtClean="0">
                <a:solidFill>
                  <a:schemeClr val="tx1"/>
                </a:solidFill>
              </a:rPr>
            </a:br>
            <a:r>
              <a:rPr lang="en-US" sz="3100" i="1" dirty="0" smtClean="0">
                <a:solidFill>
                  <a:schemeClr val="accent5"/>
                </a:solidFill>
              </a:rPr>
              <a:t>Modal Mass Participation Ratio</a:t>
            </a:r>
            <a:r>
              <a:rPr lang="en-US" sz="2400" i="1" dirty="0" smtClean="0"/>
              <a:t/>
            </a:r>
            <a:br>
              <a:rPr lang="en-US" sz="2400" i="1" dirty="0" smtClean="0"/>
            </a:br>
            <a:endParaRPr lang="ar-SA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z="1400" smtClean="0">
                <a:solidFill>
                  <a:schemeClr val="tx1"/>
                </a:solidFill>
              </a:rPr>
              <a:pPr/>
              <a:t>37</a:t>
            </a:fld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895" y="3189934"/>
            <a:ext cx="8778240" cy="2130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sz="4400" dirty="0" smtClean="0">
                <a:solidFill>
                  <a:schemeClr val="tx1"/>
                </a:solidFill>
              </a:rPr>
              <a:t>Minaret Analysis</a:t>
            </a:r>
            <a:r>
              <a:rPr lang="en-US" sz="4000" dirty="0" smtClean="0">
                <a:solidFill>
                  <a:schemeClr val="tx1"/>
                </a:solidFill>
              </a:rPr>
              <a:t/>
            </a:r>
            <a:br>
              <a:rPr lang="en-US" sz="4000" dirty="0" smtClean="0">
                <a:solidFill>
                  <a:schemeClr val="tx1"/>
                </a:solidFill>
              </a:rPr>
            </a:br>
            <a:r>
              <a:rPr lang="en-US" sz="4000" dirty="0" smtClean="0">
                <a:solidFill>
                  <a:schemeClr val="tx1"/>
                </a:solidFill>
              </a:rPr>
              <a:t/>
            </a:r>
            <a:br>
              <a:rPr lang="en-US" sz="4000" dirty="0" smtClean="0">
                <a:solidFill>
                  <a:schemeClr val="tx1"/>
                </a:solidFill>
              </a:rPr>
            </a:br>
            <a:r>
              <a:rPr lang="en-US" sz="4000" dirty="0" smtClean="0">
                <a:solidFill>
                  <a:schemeClr val="tx1"/>
                </a:solidFill>
              </a:rPr>
              <a:t/>
            </a:r>
            <a:br>
              <a:rPr lang="en-US" sz="4000" dirty="0" smtClean="0">
                <a:solidFill>
                  <a:schemeClr val="tx1"/>
                </a:solidFill>
              </a:rPr>
            </a:br>
            <a:r>
              <a:rPr lang="en-US" sz="3100" dirty="0" smtClean="0">
                <a:solidFill>
                  <a:schemeClr val="accent5"/>
                </a:solidFill>
              </a:rPr>
              <a:t>drift check  </a:t>
            </a:r>
            <a:endParaRPr lang="ar-SA" sz="3100" dirty="0">
              <a:solidFill>
                <a:schemeClr val="accent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348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25681" y="3389701"/>
            <a:ext cx="4970268" cy="2495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10095"/>
            <a:ext cx="8596668" cy="1320800"/>
          </a:xfrm>
        </p:spPr>
        <p:txBody>
          <a:bodyPr>
            <a:normAutofit fontScale="90000"/>
          </a:bodyPr>
          <a:lstStyle/>
          <a:p>
            <a:pPr rtl="0"/>
            <a:r>
              <a:rPr lang="en-US" sz="4400" dirty="0" smtClean="0">
                <a:solidFill>
                  <a:schemeClr val="tx1"/>
                </a:solidFill>
              </a:rPr>
              <a:t>Minaret Analysis</a:t>
            </a:r>
            <a:br>
              <a:rPr lang="en-US" sz="4400" dirty="0" smtClean="0">
                <a:solidFill>
                  <a:schemeClr val="tx1"/>
                </a:solidFill>
              </a:rPr>
            </a:br>
            <a:r>
              <a:rPr lang="en-US" sz="4400" dirty="0" smtClean="0">
                <a:solidFill>
                  <a:schemeClr val="tx1"/>
                </a:solidFill>
              </a:rPr>
              <a:t/>
            </a:r>
            <a:br>
              <a:rPr lang="en-US" sz="4400" dirty="0" smtClean="0">
                <a:solidFill>
                  <a:schemeClr val="tx1"/>
                </a:solidFill>
              </a:rPr>
            </a:br>
            <a:r>
              <a:rPr lang="en-US" sz="4800" dirty="0" smtClean="0">
                <a:solidFill>
                  <a:schemeClr val="tx1"/>
                </a:solidFill>
              </a:rPr>
              <a:t/>
            </a:r>
            <a:br>
              <a:rPr lang="en-US" sz="4800" dirty="0" smtClean="0">
                <a:solidFill>
                  <a:schemeClr val="tx1"/>
                </a:solidFill>
              </a:rPr>
            </a:br>
            <a:r>
              <a:rPr lang="en-US" sz="2700" cap="all" dirty="0" smtClean="0">
                <a:solidFill>
                  <a:schemeClr val="accent5"/>
                </a:solidFill>
              </a:rPr>
              <a:t>Response Spectrum Analysis</a:t>
            </a:r>
            <a:br>
              <a:rPr lang="en-US" sz="2700" cap="all" dirty="0" smtClean="0">
                <a:solidFill>
                  <a:schemeClr val="accent5"/>
                </a:solidFill>
              </a:rPr>
            </a:br>
            <a:r>
              <a:rPr lang="ar-SA" sz="2700" cap="all" dirty="0" smtClean="0">
                <a:solidFill>
                  <a:schemeClr val="accent5"/>
                </a:solidFill>
              </a:rPr>
              <a:t/>
            </a:r>
            <a:br>
              <a:rPr lang="ar-SA" sz="2700" cap="all" dirty="0" smtClean="0">
                <a:solidFill>
                  <a:schemeClr val="accent5"/>
                </a:solidFill>
              </a:rPr>
            </a:br>
            <a:r>
              <a:rPr lang="en-US" sz="2700" cap="all" dirty="0" smtClean="0">
                <a:solidFill>
                  <a:schemeClr val="accent5"/>
                </a:solidFill>
              </a:rPr>
              <a:t>based on </a:t>
            </a:r>
            <a:r>
              <a:rPr lang="en-US" sz="2700" cap="all" dirty="0" err="1" smtClean="0">
                <a:solidFill>
                  <a:schemeClr val="accent5"/>
                </a:solidFill>
              </a:rPr>
              <a:t>uBC</a:t>
            </a:r>
            <a:r>
              <a:rPr lang="en-US" sz="2700" cap="all" dirty="0" smtClean="0">
                <a:solidFill>
                  <a:schemeClr val="accent5"/>
                </a:solidFill>
              </a:rPr>
              <a:t> 97</a:t>
            </a:r>
            <a:br>
              <a:rPr lang="en-US" sz="2700" cap="all" dirty="0" smtClean="0">
                <a:solidFill>
                  <a:schemeClr val="accent5"/>
                </a:solidFill>
              </a:rPr>
            </a:br>
            <a:r>
              <a:rPr lang="ar-SA" sz="2700" cap="all" dirty="0" smtClean="0">
                <a:solidFill>
                  <a:schemeClr val="accent5"/>
                </a:solidFill>
              </a:rPr>
              <a:t/>
            </a:r>
            <a:br>
              <a:rPr lang="ar-SA" sz="2700" cap="all" dirty="0" smtClean="0">
                <a:solidFill>
                  <a:schemeClr val="accent5"/>
                </a:solidFill>
              </a:rPr>
            </a:br>
            <a:r>
              <a:rPr lang="en-US" sz="2700" cap="all" dirty="0" smtClean="0">
                <a:solidFill>
                  <a:schemeClr val="accent5"/>
                </a:solidFill>
              </a:rPr>
              <a:t>Z= 0.15</a:t>
            </a:r>
            <a:br>
              <a:rPr lang="en-US" sz="2700" cap="all" dirty="0" smtClean="0">
                <a:solidFill>
                  <a:schemeClr val="accent5"/>
                </a:solidFill>
              </a:rPr>
            </a:br>
            <a:r>
              <a:rPr lang="en-US" sz="2700" cap="all" dirty="0" smtClean="0">
                <a:solidFill>
                  <a:schemeClr val="accent5"/>
                </a:solidFill>
              </a:rPr>
              <a:t>c</a:t>
            </a:r>
            <a:r>
              <a:rPr lang="en-US" sz="2700" dirty="0" smtClean="0">
                <a:solidFill>
                  <a:schemeClr val="accent5"/>
                </a:solidFill>
              </a:rPr>
              <a:t>a=0.22</a:t>
            </a:r>
            <a:r>
              <a:rPr lang="en-US" sz="2800" dirty="0" smtClean="0">
                <a:solidFill>
                  <a:schemeClr val="accent5"/>
                </a:solidFill>
              </a:rPr>
              <a:t/>
            </a:r>
            <a:br>
              <a:rPr lang="en-US" sz="2800" dirty="0" smtClean="0">
                <a:solidFill>
                  <a:schemeClr val="accent5"/>
                </a:solidFill>
              </a:rPr>
            </a:br>
            <a:r>
              <a:rPr lang="en-US" sz="2700" cap="all" dirty="0" err="1" smtClean="0">
                <a:solidFill>
                  <a:schemeClr val="accent5"/>
                </a:solidFill>
              </a:rPr>
              <a:t>c</a:t>
            </a:r>
            <a:r>
              <a:rPr lang="en-US" sz="2700" dirty="0" err="1" smtClean="0">
                <a:solidFill>
                  <a:schemeClr val="accent5"/>
                </a:solidFill>
              </a:rPr>
              <a:t>v</a:t>
            </a:r>
            <a:r>
              <a:rPr lang="en-US" sz="2700" dirty="0" smtClean="0">
                <a:solidFill>
                  <a:schemeClr val="accent5"/>
                </a:solidFill>
              </a:rPr>
              <a:t>=0.32 </a:t>
            </a:r>
            <a:r>
              <a:rPr lang="en-US" sz="2700" cap="all" dirty="0" smtClean="0">
                <a:solidFill>
                  <a:schemeClr val="accent5"/>
                </a:solidFill>
              </a:rPr>
              <a:t/>
            </a:r>
            <a:br>
              <a:rPr lang="en-US" sz="2700" cap="all" dirty="0" smtClean="0">
                <a:solidFill>
                  <a:schemeClr val="accent5"/>
                </a:solidFill>
              </a:rPr>
            </a:br>
            <a:r>
              <a:rPr lang="en-US" sz="2700" cap="all" dirty="0" smtClean="0">
                <a:solidFill>
                  <a:schemeClr val="accent5"/>
                </a:solidFill>
              </a:rPr>
              <a:t/>
            </a:r>
            <a:br>
              <a:rPr lang="en-US" sz="2700" cap="all" dirty="0" smtClean="0">
                <a:solidFill>
                  <a:schemeClr val="accent5"/>
                </a:solidFill>
              </a:rPr>
            </a:br>
            <a:endParaRPr lang="ar-SA" sz="27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46077"/>
            <a:ext cx="8596668" cy="1320800"/>
          </a:xfrm>
        </p:spPr>
        <p:txBody>
          <a:bodyPr>
            <a:normAutofit fontScale="90000"/>
          </a:bodyPr>
          <a:lstStyle/>
          <a:p>
            <a:pPr lvl="0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</a:pPr>
            <a:r>
              <a:rPr lang="en-US" dirty="0"/>
              <a:t>Introduction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sz="900" dirty="0"/>
              <a:t>  </a:t>
            </a: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Site </a:t>
            </a:r>
            <a:b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71601"/>
            <a:ext cx="8596668" cy="4669762"/>
          </a:xfrm>
        </p:spPr>
        <p:txBody>
          <a:bodyPr/>
          <a:lstStyle/>
          <a:p>
            <a:pPr algn="l" rtl="0"/>
            <a:endParaRPr lang="en-US" dirty="0"/>
          </a:p>
          <a:p>
            <a:pPr algn="l" rtl="0"/>
            <a:r>
              <a:rPr lang="en-US" dirty="0"/>
              <a:t>Site Tulkarem city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186" y="2160589"/>
            <a:ext cx="4800599" cy="381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4288" y="2160589"/>
            <a:ext cx="1476375" cy="38004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8597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701" y="210589"/>
            <a:ext cx="8596668" cy="1320800"/>
          </a:xfrm>
        </p:spPr>
        <p:txBody>
          <a:bodyPr>
            <a:normAutofit fontScale="90000"/>
          </a:bodyPr>
          <a:lstStyle/>
          <a:p>
            <a:pPr rtl="0"/>
            <a:r>
              <a:rPr lang="en-US" sz="4000" dirty="0" smtClean="0">
                <a:solidFill>
                  <a:schemeClr val="tx1"/>
                </a:solidFill>
              </a:rPr>
              <a:t>Minaret Analysis</a:t>
            </a:r>
            <a:br>
              <a:rPr lang="en-US" sz="4000" dirty="0" smtClean="0">
                <a:solidFill>
                  <a:schemeClr val="tx1"/>
                </a:solidFill>
              </a:rPr>
            </a:br>
            <a:r>
              <a:rPr lang="en-US" sz="2700" cap="all" dirty="0" smtClean="0">
                <a:solidFill>
                  <a:schemeClr val="accent5"/>
                </a:solidFill>
              </a:rPr>
              <a:t>Response Spectrum Analysis</a:t>
            </a:r>
            <a:br>
              <a:rPr lang="en-US" sz="2700" cap="all" dirty="0" smtClean="0">
                <a:solidFill>
                  <a:schemeClr val="accent5"/>
                </a:solidFill>
              </a:rPr>
            </a:br>
            <a:r>
              <a:rPr lang="en-US" sz="2700" cap="all" dirty="0" smtClean="0">
                <a:solidFill>
                  <a:schemeClr val="accent5"/>
                </a:solidFill>
              </a:rPr>
              <a:t>Response spectrum function definition</a:t>
            </a:r>
            <a:endParaRPr lang="ar-SA" sz="2700" dirty="0">
              <a:solidFill>
                <a:schemeClr val="accent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38" y="1550691"/>
            <a:ext cx="6217922" cy="5041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698" y="227214"/>
            <a:ext cx="8596668" cy="13208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Minaret Analysis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46167" y="881149"/>
            <a:ext cx="6616932" cy="5744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1"/>
                </a:solidFill>
              </a:rPr>
              <a:t>Minaret Analysis</a:t>
            </a:r>
            <a:endParaRPr lang="ar-SA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317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19620" y="1346662"/>
            <a:ext cx="7973218" cy="5257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sz="4400" dirty="0" smtClean="0">
                <a:solidFill>
                  <a:schemeClr val="tx1"/>
                </a:solidFill>
              </a:rPr>
              <a:t>Minaret Analysis</a:t>
            </a:r>
            <a:br>
              <a:rPr lang="en-US" sz="4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/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cap="all" dirty="0" smtClean="0">
                <a:solidFill>
                  <a:schemeClr val="accent5"/>
                </a:solidFill>
              </a:rPr>
              <a:t>Response Spectrum Analysis</a:t>
            </a:r>
            <a:br>
              <a:rPr lang="en-US" sz="2400" cap="all" dirty="0" smtClean="0">
                <a:solidFill>
                  <a:schemeClr val="accent5"/>
                </a:solidFill>
              </a:rPr>
            </a:br>
            <a:r>
              <a:rPr lang="en-US" sz="2400" cap="all" dirty="0" smtClean="0">
                <a:solidFill>
                  <a:schemeClr val="accent5"/>
                </a:solidFill>
              </a:rPr>
              <a:t>Base Shear (V) from response spectrum</a:t>
            </a:r>
            <a:endParaRPr lang="ar-SA" sz="2400" dirty="0">
              <a:solidFill>
                <a:schemeClr val="accent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358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3484647"/>
            <a:ext cx="12001616" cy="1918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Minaret </a:t>
            </a:r>
            <a:r>
              <a:rPr lang="en-US" dirty="0" smtClean="0">
                <a:solidFill>
                  <a:schemeClr val="tx1"/>
                </a:solidFill>
              </a:rPr>
              <a:t>design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44</a:t>
            </a:fld>
            <a:endParaRPr lang="en-US"/>
          </a:p>
        </p:txBody>
      </p:sp>
      <p:pic>
        <p:nvPicPr>
          <p:cNvPr id="33794" name="Picture 2" descr="C:\Users\hp\Desktop\design-1210160_960_72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40978" y="1529904"/>
            <a:ext cx="7189116" cy="479274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chemeClr val="tx1"/>
                </a:solidFill>
              </a:rPr>
              <a:t>Minaret design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45</a:t>
            </a:fld>
            <a:endParaRPr lang="en-US"/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35990" y="1848297"/>
            <a:ext cx="5002314" cy="1410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1569" y="914053"/>
            <a:ext cx="1876425" cy="529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6092" y="3644007"/>
            <a:ext cx="2511137" cy="1241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sz="4400" dirty="0" smtClean="0">
                <a:solidFill>
                  <a:schemeClr val="tx1"/>
                </a:solidFill>
              </a:rPr>
              <a:t>Minaret </a:t>
            </a:r>
            <a:r>
              <a:rPr lang="en-US" sz="4400" dirty="0" smtClean="0">
                <a:solidFill>
                  <a:schemeClr val="tx1"/>
                </a:solidFill>
              </a:rPr>
              <a:t>design</a:t>
            </a:r>
            <a:r>
              <a:rPr lang="en-US" sz="4400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sz="3100" dirty="0" smtClean="0">
                <a:solidFill>
                  <a:srgbClr val="C00000"/>
                </a:solidFill>
              </a:rPr>
              <a:t>Longitudinal Steel </a:t>
            </a:r>
            <a:endParaRPr lang="ar-SA" sz="3100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348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7893" y="2909209"/>
            <a:ext cx="4406048" cy="2726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083" y="243840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chemeClr val="tx1"/>
                </a:solidFill>
              </a:rPr>
              <a:t>Minaret </a:t>
            </a:r>
            <a:r>
              <a:rPr lang="en-US" sz="4400" dirty="0" smtClean="0">
                <a:solidFill>
                  <a:schemeClr val="tx1"/>
                </a:solidFill>
              </a:rPr>
              <a:t>design</a:t>
            </a:r>
            <a:r>
              <a:rPr lang="en-US" sz="4000" dirty="0" smtClean="0">
                <a:solidFill>
                  <a:schemeClr val="tx1"/>
                </a:solidFill>
              </a:rPr>
              <a:t/>
            </a:r>
            <a:br>
              <a:rPr lang="en-US" sz="4000" dirty="0" smtClean="0">
                <a:solidFill>
                  <a:schemeClr val="tx1"/>
                </a:solidFill>
              </a:rPr>
            </a:br>
            <a:r>
              <a:rPr lang="en-US" sz="4000" dirty="0" smtClean="0">
                <a:solidFill>
                  <a:schemeClr val="tx1"/>
                </a:solidFill>
              </a:rPr>
              <a:t> </a:t>
            </a:r>
            <a:r>
              <a:rPr lang="en-US" sz="4000" dirty="0" smtClean="0">
                <a:solidFill>
                  <a:schemeClr val="tx1"/>
                </a:solidFill>
              </a:rPr>
              <a:t/>
            </a:r>
            <a:br>
              <a:rPr lang="en-US" sz="4000" dirty="0" smtClean="0">
                <a:solidFill>
                  <a:schemeClr val="tx1"/>
                </a:solidFill>
              </a:rPr>
            </a:br>
            <a:r>
              <a:rPr lang="en-US" sz="4000" dirty="0" smtClean="0">
                <a:solidFill>
                  <a:srgbClr val="C00000"/>
                </a:solidFill>
              </a:rPr>
              <a:t>zone 2</a:t>
            </a:r>
            <a:endParaRPr lang="ar-SA" sz="4000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47</a:t>
            </a:fld>
            <a:endParaRPr lang="en-US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65804" y="2327564"/>
            <a:ext cx="4400509" cy="4319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sz="4400" dirty="0" smtClean="0">
                <a:solidFill>
                  <a:schemeClr val="tx1"/>
                </a:solidFill>
              </a:rPr>
              <a:t>Minaret design</a:t>
            </a:r>
            <a:r>
              <a:rPr lang="en-US" sz="4000" dirty="0" smtClean="0">
                <a:solidFill>
                  <a:schemeClr val="tx1"/>
                </a:solidFill>
              </a:rPr>
              <a:t/>
            </a:r>
            <a:br>
              <a:rPr lang="en-US" sz="4000" dirty="0" smtClean="0">
                <a:solidFill>
                  <a:schemeClr val="tx1"/>
                </a:solidFill>
              </a:rPr>
            </a:br>
            <a:r>
              <a:rPr lang="en-US" sz="4000" dirty="0" smtClean="0"/>
              <a:t> </a:t>
            </a:r>
            <a:r>
              <a:rPr lang="en-US" sz="3100" dirty="0" smtClean="0">
                <a:solidFill>
                  <a:srgbClr val="C00000"/>
                </a:solidFill>
              </a:rPr>
              <a:t>Transverse Steel</a:t>
            </a:r>
            <a:br>
              <a:rPr lang="en-US" sz="3100" dirty="0" smtClean="0">
                <a:solidFill>
                  <a:srgbClr val="C00000"/>
                </a:solidFill>
              </a:rPr>
            </a:br>
            <a:r>
              <a:rPr lang="en-US" sz="3100" dirty="0" smtClean="0">
                <a:solidFill>
                  <a:srgbClr val="C00000"/>
                </a:solidFill>
              </a:rPr>
              <a:t> </a:t>
            </a:r>
            <a:endParaRPr lang="ar-SA" sz="3100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48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4275" y="1862051"/>
            <a:ext cx="6267797" cy="4438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 smtClean="0">
                <a:solidFill>
                  <a:schemeClr val="tx1"/>
                </a:solidFill>
              </a:rPr>
              <a:t>Minaret design</a:t>
            </a:r>
            <a:r>
              <a:rPr lang="en-US" sz="4400" dirty="0" smtClean="0">
                <a:solidFill>
                  <a:schemeClr val="tx1"/>
                </a:solidFill>
              </a:rPr>
              <a:t/>
            </a:r>
            <a:br>
              <a:rPr lang="en-US" sz="4400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Transverse </a:t>
            </a:r>
            <a:r>
              <a:rPr lang="en-US" dirty="0" smtClean="0">
                <a:solidFill>
                  <a:srgbClr val="C00000"/>
                </a:solidFill>
              </a:rPr>
              <a:t>Steel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49</a:t>
            </a:fld>
            <a:endParaRPr lang="en-US"/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4770" y="1913153"/>
            <a:ext cx="5020887" cy="4754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28917"/>
            <a:ext cx="8596668" cy="1320800"/>
          </a:xfrm>
        </p:spPr>
        <p:txBody>
          <a:bodyPr>
            <a:normAutofit fontScale="90000"/>
          </a:bodyPr>
          <a:lstStyle/>
          <a:p>
            <a:pPr lvl="0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</a:pPr>
            <a:r>
              <a:rPr lang="en-US" dirty="0"/>
              <a:t>Introduction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sz="800" dirty="0"/>
              <a:t>  </a:t>
            </a: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Project description</a:t>
            </a:r>
            <a:b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</a:b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480" y="1549717"/>
            <a:ext cx="6537960" cy="4898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687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</a:pPr>
            <a:r>
              <a:rPr lang="en-US" dirty="0"/>
              <a:t>Introduction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sz="800" dirty="0"/>
              <a:t>  </a:t>
            </a: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>Project description</a:t>
            </a:r>
            <a:b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</a:b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822758068"/>
              </p:ext>
            </p:extLst>
          </p:nvPr>
        </p:nvGraphicFramePr>
        <p:xfrm>
          <a:off x="1402079" y="2849880"/>
          <a:ext cx="8061960" cy="2377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8732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68732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8732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754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Elevation (m)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Area (m</a:t>
                      </a:r>
                      <a:r>
                        <a:rPr lang="en-US" sz="16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286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First ground floor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292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245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Second</a:t>
                      </a:r>
                      <a:r>
                        <a:rPr lang="en-US" sz="1600" b="1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floor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292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487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Third floor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135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33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7" y="354900"/>
            <a:ext cx="8596668" cy="1320800"/>
          </a:xfrm>
        </p:spPr>
        <p:txBody>
          <a:bodyPr>
            <a:normAutofit fontScale="90000"/>
          </a:bodyPr>
          <a:lstStyle/>
          <a:p>
            <a:pPr lvl="0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</a:pPr>
            <a:r>
              <a:rPr lang="en-US" dirty="0"/>
              <a:t>Introduction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sz="800" dirty="0"/>
              <a:t>  </a:t>
            </a:r>
            <a: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  <a:t/>
            </a:r>
            <a:br>
              <a:rPr lang="en-US" sz="2000" cap="all" dirty="0">
                <a:solidFill>
                  <a:srgbClr val="1F497D">
                    <a:lumMod val="40000"/>
                    <a:lumOff val="60000"/>
                  </a:srgbClr>
                </a:solidFill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2" name="Rectangle 15"/>
          <p:cNvSpPr>
            <a:spLocks noChangeArrowheads="1"/>
          </p:cNvSpPr>
          <p:nvPr/>
        </p:nvSpPr>
        <p:spPr bwMode="auto">
          <a:xfrm>
            <a:off x="1103312" y="397933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16"/>
          <p:cNvSpPr>
            <a:spLocks noChangeArrowheads="1"/>
          </p:cNvSpPr>
          <p:nvPr/>
        </p:nvSpPr>
        <p:spPr bwMode="auto">
          <a:xfrm>
            <a:off x="1103312" y="521078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1103312" y="609660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1103312" y="641093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1978" y="1959900"/>
            <a:ext cx="6096000" cy="36385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3960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Introduction</a:t>
            </a:r>
            <a:r>
              <a:rPr lang="en-US" dirty="0">
                <a:solidFill>
                  <a:srgbClr val="EEECE1"/>
                </a:solidFill>
              </a:rPr>
              <a:t/>
            </a:r>
            <a:br>
              <a:rPr lang="en-US" dirty="0">
                <a:solidFill>
                  <a:srgbClr val="EEECE1"/>
                </a:solidFill>
              </a:rPr>
            </a:br>
            <a:r>
              <a:rPr lang="en-US" sz="800" dirty="0">
                <a:solidFill>
                  <a:srgbClr val="C00000"/>
                </a:solidFill>
              </a:rPr>
              <a:t>   </a:t>
            </a:r>
            <a:r>
              <a:rPr lang="en-US" sz="2000" cap="all" dirty="0" smtClean="0">
                <a:solidFill>
                  <a:srgbClr val="C00000"/>
                </a:solidFill>
              </a:rPr>
              <a:t>Loading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i="1" dirty="0"/>
              <a:t>Loads type and Values on slab 1 , 2</a:t>
            </a:r>
          </a:p>
          <a:p>
            <a:pPr algn="l" rtl="0"/>
            <a:endParaRPr lang="en-US" i="1" dirty="0"/>
          </a:p>
          <a:p>
            <a:pPr algn="l" rtl="0"/>
            <a:endParaRPr lang="en-US" sz="100" i="1" dirty="0"/>
          </a:p>
          <a:p>
            <a:pPr algn="l" rtl="0"/>
            <a:endParaRPr lang="en-US" i="1" dirty="0"/>
          </a:p>
          <a:p>
            <a:pPr algn="l" rtl="0"/>
            <a:endParaRPr lang="en-US" i="1" dirty="0"/>
          </a:p>
          <a:p>
            <a:pPr algn="l" rtl="0"/>
            <a:endParaRPr lang="en-US" i="1" dirty="0"/>
          </a:p>
          <a:p>
            <a:pPr algn="l" rtl="0"/>
            <a:r>
              <a:rPr lang="en-US" i="1" dirty="0"/>
              <a:t>Loads type and Values on slab 3 , 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889429777"/>
              </p:ext>
            </p:extLst>
          </p:nvPr>
        </p:nvGraphicFramePr>
        <p:xfrm>
          <a:off x="1075138" y="2544907"/>
          <a:ext cx="10687050" cy="2026283"/>
        </p:xfrm>
        <a:graphic>
          <a:graphicData uri="http://schemas.openxmlformats.org/presentationml/2006/ole">
            <p:oleObj spid="_x0000_s1138" name="Document" r:id="rId4" imgW="5982799" imgH="1229983" progId="Word.Document.12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984547345"/>
              </p:ext>
            </p:extLst>
          </p:nvPr>
        </p:nvGraphicFramePr>
        <p:xfrm>
          <a:off x="1167074" y="4787485"/>
          <a:ext cx="10818638" cy="2169198"/>
        </p:xfrm>
        <a:graphic>
          <a:graphicData uri="http://schemas.openxmlformats.org/presentationml/2006/ole">
            <p:oleObj spid="_x0000_s1139" name="Document" r:id="rId5" imgW="6018454" imgH="1341408" progId="Word.Document.12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149937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212304" y="1084381"/>
            <a:ext cx="8825658" cy="3329581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itchFamily="18" charset="0"/>
              </a:rPr>
              <a:t>3-D dynamic Analysis and design for </a:t>
            </a:r>
            <a:r>
              <a:rPr lang="en-US" dirty="0" err="1">
                <a:solidFill>
                  <a:schemeClr val="tx1"/>
                </a:solidFill>
                <a:latin typeface="Times New Roman" pitchFamily="18" charset="0"/>
              </a:rPr>
              <a:t>Massjed</a:t>
            </a:r>
            <a:r>
              <a:rPr lang="en-US" dirty="0"/>
              <a:t/>
            </a:r>
            <a:br>
              <a:rPr lang="en-US" dirty="0"/>
            </a:br>
            <a:endParaRPr lang="en-US" dirty="0">
              <a:latin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2D73-E629-4ECA-968C-7885F3435EE5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9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443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1604</TotalTime>
  <Words>1146</Words>
  <Application>Microsoft Office PowerPoint</Application>
  <PresentationFormat>Custom</PresentationFormat>
  <Paragraphs>215</Paragraphs>
  <Slides>49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1" baseType="lpstr">
      <vt:lpstr>Facet</vt:lpstr>
      <vt:lpstr>Document</vt:lpstr>
      <vt:lpstr>Graduation Project  II 3D Dynamic Analysis And Design of  Masjed Al –Kawther</vt:lpstr>
      <vt:lpstr>Outline </vt:lpstr>
      <vt:lpstr>Introduction</vt:lpstr>
      <vt:lpstr>Introduction    Site  </vt:lpstr>
      <vt:lpstr>Introduction    Project description </vt:lpstr>
      <vt:lpstr>Introduction    Project description </vt:lpstr>
      <vt:lpstr>Introduction     </vt:lpstr>
      <vt:lpstr>Introduction    Loading</vt:lpstr>
      <vt:lpstr>3-D dynamic Analysis and design for Massjed </vt:lpstr>
      <vt:lpstr>Slide 10</vt:lpstr>
      <vt:lpstr>Slide 11</vt:lpstr>
      <vt:lpstr>Slide 12</vt:lpstr>
      <vt:lpstr>Check of sap result </vt:lpstr>
      <vt:lpstr>Check of sap result </vt:lpstr>
      <vt:lpstr>From this formula T = 0.0731*(10)0.75 =0.41 &gt; 0.35 OK</vt:lpstr>
      <vt:lpstr>Check shear due to seismic loads</vt:lpstr>
      <vt:lpstr>Must static earthquake force in X and Y equal dynamic earthquake force .</vt:lpstr>
      <vt:lpstr>Check the distribution of shear on the building on height each slab: </vt:lpstr>
      <vt:lpstr>DESIGN OF FOOTINGS :</vt:lpstr>
      <vt:lpstr>Slide 20</vt:lpstr>
      <vt:lpstr> Design footing : Determine single footing area F1 :</vt:lpstr>
      <vt:lpstr>Design footing : Determine single footing thickness for F1 :</vt:lpstr>
      <vt:lpstr>Design footing : Design single footing F1:</vt:lpstr>
      <vt:lpstr>Slide 24</vt:lpstr>
      <vt:lpstr>Design of columns :</vt:lpstr>
      <vt:lpstr>DESIGN OF columns</vt:lpstr>
      <vt:lpstr> </vt:lpstr>
      <vt:lpstr>DESIGN OF columns :</vt:lpstr>
      <vt:lpstr>DESIGN OF columns :</vt:lpstr>
      <vt:lpstr>DESIGN OF columns :</vt:lpstr>
      <vt:lpstr> </vt:lpstr>
      <vt:lpstr>Minaret Analysis  Preliminary model </vt:lpstr>
      <vt:lpstr>Minaret Analysis</vt:lpstr>
      <vt:lpstr>Minaret Analysis   mode 1</vt:lpstr>
      <vt:lpstr>Minaret Analysis  Period in X-direction From SAP (mode 1): T=0.548 sec. </vt:lpstr>
      <vt:lpstr>Minaret Analysis   Period in X-direction manual calculation  (approximated method)    </vt:lpstr>
      <vt:lpstr>Minaret Analysis  Modal Mass Participation Ratio </vt:lpstr>
      <vt:lpstr>Minaret Analysis   drift check  </vt:lpstr>
      <vt:lpstr>Minaret Analysis   Response Spectrum Analysis  based on uBC 97  Z= 0.15 ca=0.22 cv=0.32   </vt:lpstr>
      <vt:lpstr>Minaret Analysis Response Spectrum Analysis Response spectrum function definition</vt:lpstr>
      <vt:lpstr>Minaret Analysis</vt:lpstr>
      <vt:lpstr>Minaret Analysis</vt:lpstr>
      <vt:lpstr>Minaret Analysis  Response Spectrum Analysis Base Shear (V) from response spectrum</vt:lpstr>
      <vt:lpstr>Minaret design</vt:lpstr>
      <vt:lpstr>Minaret design </vt:lpstr>
      <vt:lpstr>Minaret design    Longitudinal Steel </vt:lpstr>
      <vt:lpstr>Minaret design   zone 2</vt:lpstr>
      <vt:lpstr>Minaret design  Transverse Steel  </vt:lpstr>
      <vt:lpstr>Minaret design Transverse Steel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Graduation Project  I 3D An And Design of Al-Bathan Tourist Resort</dc:title>
  <dc:creator>Ihab Toma</dc:creator>
  <cp:lastModifiedBy>hp</cp:lastModifiedBy>
  <cp:revision>109</cp:revision>
  <dcterms:created xsi:type="dcterms:W3CDTF">2014-12-22T14:06:21Z</dcterms:created>
  <dcterms:modified xsi:type="dcterms:W3CDTF">2016-05-17T22:45:24Z</dcterms:modified>
</cp:coreProperties>
</file>