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87" r:id="rId3"/>
    <p:sldId id="288" r:id="rId4"/>
    <p:sldId id="290" r:id="rId5"/>
    <p:sldId id="295" r:id="rId6"/>
    <p:sldId id="294" r:id="rId7"/>
    <p:sldId id="293" r:id="rId8"/>
    <p:sldId id="289" r:id="rId9"/>
    <p:sldId id="267" r:id="rId10"/>
    <p:sldId id="309" r:id="rId11"/>
    <p:sldId id="310" r:id="rId12"/>
    <p:sldId id="311" r:id="rId13"/>
    <p:sldId id="312" r:id="rId14"/>
    <p:sldId id="304" r:id="rId15"/>
    <p:sldId id="313" r:id="rId16"/>
    <p:sldId id="314" r:id="rId17"/>
    <p:sldId id="306" r:id="rId18"/>
    <p:sldId id="305" r:id="rId19"/>
    <p:sldId id="315" r:id="rId20"/>
    <p:sldId id="308" r:id="rId21"/>
    <p:sldId id="307" r:id="rId22"/>
    <p:sldId id="303" r:id="rId23"/>
    <p:sldId id="297" r:id="rId24"/>
    <p:sldId id="278" r:id="rId25"/>
    <p:sldId id="280" r:id="rId26"/>
    <p:sldId id="285" r:id="rId27"/>
    <p:sldId id="301" r:id="rId28"/>
    <p:sldId id="302" r:id="rId29"/>
    <p:sldId id="296" r:id="rId30"/>
    <p:sldId id="282" r:id="rId31"/>
    <p:sldId id="284" r:id="rId32"/>
  </p:sldIdLst>
  <p:sldSz cx="9144000" cy="6858000" type="screen4x3"/>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C9FB"/>
    <a:srgbClr val="F3BC1B"/>
    <a:srgbClr val="F5802D"/>
    <a:srgbClr val="3C8FED"/>
    <a:srgbClr val="BDD8F3"/>
    <a:srgbClr val="EF9747"/>
    <a:srgbClr val="8E95F8"/>
    <a:srgbClr val="000928"/>
    <a:srgbClr val="648ABC"/>
    <a:srgbClr val="3459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69" d="100"/>
          <a:sy n="69" d="100"/>
        </p:scale>
        <p:origin x="-906" y="72"/>
      </p:cViewPr>
      <p:guideLst>
        <p:guide orient="horz" pos="4319"/>
        <p:guide/>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B763AD-2788-492F-82EB-B67709AEEDB9}" type="datetimeFigureOut">
              <a:rPr lang="en-US" smtClean="0"/>
              <a:t>12/26/2012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722A06-BC21-4A98-8232-0D7BE1DB8029}" type="slidenum">
              <a:rPr lang="en-US" smtClean="0"/>
              <a:t>‹#›</a:t>
            </a:fld>
            <a:endParaRPr lang="en-US"/>
          </a:p>
        </p:txBody>
      </p:sp>
    </p:spTree>
    <p:extLst>
      <p:ext uri="{BB962C8B-B14F-4D97-AF65-F5344CB8AC3E}">
        <p14:creationId xmlns:p14="http://schemas.microsoft.com/office/powerpoint/2010/main" val="213230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Hardware</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The reflection of the different views is aligned to reflect on the different glass panels so that the object can be seen in the space in the middle of the panels/box.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Software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49722A06-BC21-4A98-8232-0D7BE1DB8029}" type="slidenum">
              <a:rPr lang="en-US" smtClean="0"/>
              <a:t>3</a:t>
            </a:fld>
            <a:endParaRPr lang="en-US"/>
          </a:p>
        </p:txBody>
      </p:sp>
    </p:spTree>
    <p:extLst>
      <p:ext uri="{BB962C8B-B14F-4D97-AF65-F5344CB8AC3E}">
        <p14:creationId xmlns:p14="http://schemas.microsoft.com/office/powerpoint/2010/main" val="2912996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Hardware</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The reflection of the different views is aligned to reflect on the different glass panels so that the object can be seen in the space in the middle of the panels/box.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Software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49722A06-BC21-4A98-8232-0D7BE1DB8029}" type="slidenum">
              <a:rPr lang="en-US" smtClean="0"/>
              <a:t>4</a:t>
            </a:fld>
            <a:endParaRPr lang="en-US"/>
          </a:p>
        </p:txBody>
      </p:sp>
    </p:spTree>
    <p:extLst>
      <p:ext uri="{BB962C8B-B14F-4D97-AF65-F5344CB8AC3E}">
        <p14:creationId xmlns:p14="http://schemas.microsoft.com/office/powerpoint/2010/main" val="2912996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this due to reflection issue. To get the three objects that will be viewed on the pyramid of glass as a one model, each side of the pyramid must be with same angle of others.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Our Pyramid was chosen to be compatible with size of screen in this prototype .screen size is 40* 20 Cm so our calculations depend on it.</a:t>
            </a:r>
          </a:p>
          <a:p>
            <a:endParaRPr lang="en-US" dirty="0"/>
          </a:p>
        </p:txBody>
      </p:sp>
      <p:sp>
        <p:nvSpPr>
          <p:cNvPr id="4" name="Slide Number Placeholder 3"/>
          <p:cNvSpPr>
            <a:spLocks noGrp="1"/>
          </p:cNvSpPr>
          <p:nvPr>
            <p:ph type="sldNum" sz="quarter" idx="10"/>
          </p:nvPr>
        </p:nvSpPr>
        <p:spPr/>
        <p:txBody>
          <a:bodyPr/>
          <a:lstStyle/>
          <a:p>
            <a:fld id="{49722A06-BC21-4A98-8232-0D7BE1DB8029}" type="slidenum">
              <a:rPr lang="en-US" smtClean="0"/>
              <a:t>5</a:t>
            </a:fld>
            <a:endParaRPr lang="en-US"/>
          </a:p>
        </p:txBody>
      </p:sp>
    </p:spTree>
    <p:extLst>
      <p:ext uri="{BB962C8B-B14F-4D97-AF65-F5344CB8AC3E}">
        <p14:creationId xmlns:p14="http://schemas.microsoft.com/office/powerpoint/2010/main" val="2912996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this due to reflection issue. To get the three objects that will be viewed on the pyramid of glass as a one model, each side of the pyramid must be with same angle of others.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Our Pyramid was chosen to be compatible with size of screen in this prototype .screen size is 40* 20 Cm so our calculations depend on it.</a:t>
            </a:r>
          </a:p>
          <a:p>
            <a:endParaRPr lang="en-US" dirty="0"/>
          </a:p>
        </p:txBody>
      </p:sp>
      <p:sp>
        <p:nvSpPr>
          <p:cNvPr id="4" name="Slide Number Placeholder 3"/>
          <p:cNvSpPr>
            <a:spLocks noGrp="1"/>
          </p:cNvSpPr>
          <p:nvPr>
            <p:ph type="sldNum" sz="quarter" idx="10"/>
          </p:nvPr>
        </p:nvSpPr>
        <p:spPr/>
        <p:txBody>
          <a:bodyPr/>
          <a:lstStyle/>
          <a:p>
            <a:fld id="{49722A06-BC21-4A98-8232-0D7BE1DB8029}" type="slidenum">
              <a:rPr lang="en-US" smtClean="0"/>
              <a:t>6</a:t>
            </a:fld>
            <a:endParaRPr lang="en-US"/>
          </a:p>
        </p:txBody>
      </p:sp>
    </p:spTree>
    <p:extLst>
      <p:ext uri="{BB962C8B-B14F-4D97-AF65-F5344CB8AC3E}">
        <p14:creationId xmlns:p14="http://schemas.microsoft.com/office/powerpoint/2010/main" val="2912996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Hardware</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The reflection of the different views is aligned to reflect on the different glass panels so that the object can be seen in the space in the middle of the panels/box.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Software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49722A06-BC21-4A98-8232-0D7BE1DB8029}" type="slidenum">
              <a:rPr lang="en-US" smtClean="0"/>
              <a:t>7</a:t>
            </a:fld>
            <a:endParaRPr lang="en-US"/>
          </a:p>
        </p:txBody>
      </p:sp>
    </p:spTree>
    <p:extLst>
      <p:ext uri="{BB962C8B-B14F-4D97-AF65-F5344CB8AC3E}">
        <p14:creationId xmlns:p14="http://schemas.microsoft.com/office/powerpoint/2010/main" val="2912996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Hardware</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The reflection of the different views is aligned to reflect on the different glass panels so that the object can be seen in the space in the middle of the panels/box.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Software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49722A06-BC21-4A98-8232-0D7BE1DB8029}" type="slidenum">
              <a:rPr lang="en-US" smtClean="0"/>
              <a:t>8</a:t>
            </a:fld>
            <a:endParaRPr lang="en-US"/>
          </a:p>
        </p:txBody>
      </p:sp>
    </p:spTree>
    <p:extLst>
      <p:ext uri="{BB962C8B-B14F-4D97-AF65-F5344CB8AC3E}">
        <p14:creationId xmlns:p14="http://schemas.microsoft.com/office/powerpoint/2010/main" val="2912996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7F004-0975-47E2-ACA5-E018F2C72C52}" type="datetimeFigureOut">
              <a:rPr lang="en-US" smtClean="0"/>
              <a:pPr/>
              <a:t>12/26/2012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135EB-47A7-464D-B7F5-CBBCB448606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F004-0975-47E2-ACA5-E018F2C72C52}" type="datetimeFigureOut">
              <a:rPr lang="en-US" smtClean="0"/>
              <a:pPr/>
              <a:t>12/26/2012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135EB-47A7-464D-B7F5-CBBCB448606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p:cNvSpPr/>
          <p:nvPr/>
        </p:nvSpPr>
        <p:spPr>
          <a:xfrm>
            <a:off x="838200" y="1255643"/>
            <a:ext cx="648716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838200" y="1600200"/>
            <a:ext cx="6307624" cy="2154436"/>
          </a:xfrm>
          <a:prstGeom prst="rect">
            <a:avLst/>
          </a:prstGeom>
          <a:noFill/>
        </p:spPr>
        <p:txBody>
          <a:bodyPr wrap="none" rtlCol="0">
            <a:spAutoFit/>
          </a:bodyPr>
          <a:lstStyle/>
          <a:p>
            <a:endParaRPr lang="en-US" sz="4000" dirty="0" smtClean="0">
              <a:solidFill>
                <a:schemeClr val="tx1">
                  <a:lumMod val="85000"/>
                  <a:lumOff val="15000"/>
                </a:schemeClr>
              </a:solidFill>
              <a:latin typeface="Philosopher" pitchFamily="50" charset="0"/>
            </a:endParaRPr>
          </a:p>
          <a:p>
            <a:r>
              <a:rPr lang="en-US" sz="5400" dirty="0" smtClean="0">
                <a:solidFill>
                  <a:schemeClr val="tx1">
                    <a:lumMod val="85000"/>
                    <a:lumOff val="15000"/>
                  </a:schemeClr>
                </a:solidFill>
                <a:latin typeface="Philosopher" pitchFamily="50" charset="0"/>
              </a:rPr>
              <a:t>Magic pyramid</a:t>
            </a:r>
          </a:p>
          <a:p>
            <a:r>
              <a:rPr lang="en-US" sz="4000" dirty="0">
                <a:solidFill>
                  <a:schemeClr val="tx1">
                    <a:lumMod val="85000"/>
                    <a:lumOff val="15000"/>
                  </a:schemeClr>
                </a:solidFill>
                <a:latin typeface="Philosopher" pitchFamily="50" charset="0"/>
              </a:rPr>
              <a:t> </a:t>
            </a:r>
            <a:r>
              <a:rPr lang="en-US" sz="4000" dirty="0" smtClean="0">
                <a:solidFill>
                  <a:schemeClr val="tx1">
                    <a:lumMod val="85000"/>
                    <a:lumOff val="15000"/>
                  </a:schemeClr>
                </a:solidFill>
                <a:latin typeface="Philosopher" pitchFamily="50" charset="0"/>
              </a:rPr>
              <a:t>            </a:t>
            </a:r>
            <a:r>
              <a:rPr lang="en-US" sz="2000" dirty="0" smtClean="0">
                <a:solidFill>
                  <a:schemeClr val="tx1">
                    <a:lumMod val="85000"/>
                    <a:lumOff val="15000"/>
                  </a:schemeClr>
                </a:solidFill>
              </a:rPr>
              <a:t>  Towards a 3D world</a:t>
            </a:r>
            <a:endParaRPr lang="en-US" sz="2000" dirty="0">
              <a:solidFill>
                <a:schemeClr val="tx1">
                  <a:lumMod val="85000"/>
                  <a:lumOff val="15000"/>
                </a:schemeClr>
              </a:solidFill>
            </a:endParaRPr>
          </a:p>
        </p:txBody>
      </p:sp>
      <p:sp>
        <p:nvSpPr>
          <p:cNvPr id="2" name="TextBox 1"/>
          <p:cNvSpPr txBox="1"/>
          <p:nvPr/>
        </p:nvSpPr>
        <p:spPr>
          <a:xfrm>
            <a:off x="1371600" y="3886200"/>
            <a:ext cx="5257800" cy="1200329"/>
          </a:xfrm>
          <a:prstGeom prst="rect">
            <a:avLst/>
          </a:prstGeom>
          <a:noFill/>
        </p:spPr>
        <p:txBody>
          <a:bodyPr wrap="square" rtlCol="0">
            <a:spAutoFit/>
          </a:bodyPr>
          <a:lstStyle/>
          <a:p>
            <a:endParaRPr lang="en-US" dirty="0" smtClean="0"/>
          </a:p>
          <a:p>
            <a:endParaRPr lang="en-US" dirty="0"/>
          </a:p>
          <a:p>
            <a:r>
              <a:rPr lang="en-US" dirty="0" smtClean="0"/>
              <a:t> </a:t>
            </a:r>
            <a:r>
              <a:rPr lang="en-US" dirty="0" err="1" smtClean="0">
                <a:latin typeface="Andy" pitchFamily="66" charset="0"/>
              </a:rPr>
              <a:t>Feras</a:t>
            </a:r>
            <a:r>
              <a:rPr lang="en-US" dirty="0" smtClean="0">
                <a:latin typeface="Andy" pitchFamily="66" charset="0"/>
              </a:rPr>
              <a:t> </a:t>
            </a:r>
            <a:r>
              <a:rPr lang="en-US" dirty="0" err="1" smtClean="0">
                <a:latin typeface="Andy" pitchFamily="66" charset="0"/>
              </a:rPr>
              <a:t>Khateeb</a:t>
            </a:r>
            <a:r>
              <a:rPr lang="en-US" dirty="0" smtClean="0">
                <a:latin typeface="Andy" pitchFamily="66" charset="0"/>
              </a:rPr>
              <a:t>                                 </a:t>
            </a:r>
            <a:r>
              <a:rPr lang="en-US" dirty="0" err="1" smtClean="0">
                <a:latin typeface="Andy" pitchFamily="66" charset="0"/>
              </a:rPr>
              <a:t>Yousef</a:t>
            </a:r>
            <a:r>
              <a:rPr lang="en-US" dirty="0" smtClean="0">
                <a:latin typeface="Andy" pitchFamily="66" charset="0"/>
              </a:rPr>
              <a:t> </a:t>
            </a:r>
            <a:r>
              <a:rPr lang="en-US" dirty="0" err="1" smtClean="0">
                <a:latin typeface="Andy" pitchFamily="66" charset="0"/>
              </a:rPr>
              <a:t>Azem</a:t>
            </a:r>
            <a:endParaRPr lang="en-US" dirty="0" smtClean="0">
              <a:latin typeface="Andy" pitchFamily="66" charset="0"/>
            </a:endParaRPr>
          </a:p>
          <a:p>
            <a:r>
              <a:rPr lang="en-US" dirty="0" smtClean="0">
                <a:latin typeface="Andy" pitchFamily="66" charset="0"/>
              </a:rPr>
              <a:t>                   supervisor Dr.Lui </a:t>
            </a:r>
            <a:r>
              <a:rPr lang="en-US" dirty="0" err="1" smtClean="0">
                <a:latin typeface="Andy" pitchFamily="66" charset="0"/>
              </a:rPr>
              <a:t>Malhis</a:t>
            </a:r>
            <a:endParaRPr lang="en-US" dirty="0">
              <a:latin typeface="Andy"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70043"/>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14400" y="2714644"/>
            <a:ext cx="6135013" cy="1938992"/>
          </a:xfrm>
          <a:prstGeom prst="rect">
            <a:avLst/>
          </a:prstGeom>
          <a:noFill/>
        </p:spPr>
        <p:txBody>
          <a:bodyPr wrap="none" rtlCol="0">
            <a:spAutoFit/>
          </a:bodyPr>
          <a:lstStyle/>
          <a:p>
            <a:r>
              <a:rPr lang="en-US" sz="2400" dirty="0" smtClean="0">
                <a:latin typeface="Philosopher" pitchFamily="50" charset="0"/>
              </a:rPr>
              <a:t>Region to every side</a:t>
            </a:r>
          </a:p>
          <a:p>
            <a:endParaRPr lang="en-US" sz="2400" dirty="0">
              <a:latin typeface="Philosopher" pitchFamily="50" charset="0"/>
            </a:endParaRPr>
          </a:p>
          <a:p>
            <a:r>
              <a:rPr lang="en-US" sz="2400" dirty="0" smtClean="0">
                <a:latin typeface="Philosopher" pitchFamily="50" charset="0"/>
              </a:rPr>
              <a:t> view ports</a:t>
            </a:r>
          </a:p>
          <a:p>
            <a:endParaRPr lang="en-US" sz="2400" dirty="0">
              <a:latin typeface="Philosopher" pitchFamily="50" charset="0"/>
            </a:endParaRPr>
          </a:p>
          <a:p>
            <a:r>
              <a:rPr lang="en-US" sz="2400" dirty="0">
                <a:latin typeface="Philosopher" pitchFamily="50" charset="0"/>
              </a:rPr>
              <a:t>view ports </a:t>
            </a:r>
            <a:r>
              <a:rPr lang="en-US" sz="2400" dirty="0" smtClean="0">
                <a:latin typeface="Philosopher" pitchFamily="50" charset="0"/>
              </a:rPr>
              <a:t>Depend on screen size</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28956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17331" y="3581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5111969" cy="646331"/>
          </a:xfrm>
          <a:prstGeom prst="rect">
            <a:avLst/>
          </a:prstGeom>
          <a:noFill/>
        </p:spPr>
        <p:txBody>
          <a:bodyPr wrap="square" rtlCol="0">
            <a:spAutoFit/>
          </a:bodyPr>
          <a:lstStyle/>
          <a:p>
            <a:r>
              <a:rPr lang="en-US" sz="3600" dirty="0">
                <a:solidFill>
                  <a:srgbClr val="3C8FED"/>
                </a:solidFill>
                <a:latin typeface="Philosopher" pitchFamily="50" charset="0"/>
              </a:rPr>
              <a:t> Screen Splitting</a:t>
            </a:r>
          </a:p>
        </p:txBody>
      </p:sp>
      <p:pic>
        <p:nvPicPr>
          <p:cNvPr id="15" name="Picture 28" descr="Description: C:\Users\YousefAzem\Desktop\chart+graph\Picture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3586" y="1992242"/>
            <a:ext cx="2765113" cy="2326531"/>
          </a:xfrm>
          <a:prstGeom prst="rect">
            <a:avLst/>
          </a:prstGeom>
          <a:noFill/>
          <a:extLst>
            <a:ext uri="{909E8E84-426E-40DD-AFC4-6F175D3DCCD1}">
              <a14:hiddenFill xmlns:a14="http://schemas.microsoft.com/office/drawing/2010/main">
                <a:solidFill>
                  <a:srgbClr val="FFFFFF"/>
                </a:solidFill>
              </a14:hiddenFill>
            </a:ext>
          </a:extLst>
        </p:spPr>
      </p:pic>
      <p:sp>
        <p:nvSpPr>
          <p:cNvPr id="16" name="Right Arrow 15"/>
          <p:cNvSpPr/>
          <p:nvPr/>
        </p:nvSpPr>
        <p:spPr>
          <a:xfrm>
            <a:off x="717331" y="4343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3155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70043"/>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14400" y="2714644"/>
            <a:ext cx="4275529" cy="1938992"/>
          </a:xfrm>
          <a:prstGeom prst="rect">
            <a:avLst/>
          </a:prstGeom>
          <a:noFill/>
        </p:spPr>
        <p:txBody>
          <a:bodyPr wrap="none" rtlCol="0">
            <a:spAutoFit/>
          </a:bodyPr>
          <a:lstStyle/>
          <a:p>
            <a:r>
              <a:rPr lang="en-US" sz="2400" dirty="0" err="1" smtClean="0">
                <a:latin typeface="Philosopher" pitchFamily="50" charset="0"/>
              </a:rPr>
              <a:t>Fbx</a:t>
            </a:r>
            <a:r>
              <a:rPr lang="en-US" sz="2400" dirty="0" smtClean="0">
                <a:latin typeface="Philosopher" pitchFamily="50" charset="0"/>
              </a:rPr>
              <a:t> Files</a:t>
            </a:r>
          </a:p>
          <a:p>
            <a:endParaRPr lang="en-US" sz="2400" dirty="0">
              <a:latin typeface="Philosopher" pitchFamily="50" charset="0"/>
            </a:endParaRPr>
          </a:p>
          <a:p>
            <a:r>
              <a:rPr lang="en-US" sz="2400" dirty="0" smtClean="0">
                <a:latin typeface="Philosopher" pitchFamily="50" charset="0"/>
              </a:rPr>
              <a:t>Adding model at coding</a:t>
            </a:r>
          </a:p>
          <a:p>
            <a:endParaRPr lang="en-US" sz="2400" dirty="0">
              <a:latin typeface="Philosopher" pitchFamily="50" charset="0"/>
            </a:endParaRPr>
          </a:p>
          <a:p>
            <a:r>
              <a:rPr lang="en-US" sz="2400" dirty="0" err="1" smtClean="0">
                <a:latin typeface="Philosopher" pitchFamily="50" charset="0"/>
              </a:rPr>
              <a:t>Xnb</a:t>
            </a:r>
            <a:r>
              <a:rPr lang="en-US" sz="2400" dirty="0" smtClean="0">
                <a:latin typeface="Philosopher" pitchFamily="50" charset="0"/>
              </a:rPr>
              <a:t> at run time </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28956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17331" y="3581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5111969" cy="646331"/>
          </a:xfrm>
          <a:prstGeom prst="rect">
            <a:avLst/>
          </a:prstGeom>
          <a:noFill/>
        </p:spPr>
        <p:txBody>
          <a:bodyPr wrap="square" rtlCol="0">
            <a:spAutoFit/>
          </a:bodyPr>
          <a:lstStyle/>
          <a:p>
            <a:r>
              <a:rPr lang="en-US" sz="3600" dirty="0">
                <a:solidFill>
                  <a:srgbClr val="3C8FED"/>
                </a:solidFill>
                <a:latin typeface="Philosopher" pitchFamily="50" charset="0"/>
              </a:rPr>
              <a:t> Load Models</a:t>
            </a:r>
          </a:p>
        </p:txBody>
      </p:sp>
      <p:sp>
        <p:nvSpPr>
          <p:cNvPr id="16" name="Right Arrow 15"/>
          <p:cNvSpPr/>
          <p:nvPr/>
        </p:nvSpPr>
        <p:spPr>
          <a:xfrm>
            <a:off x="717331" y="4343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2145" y="2362200"/>
            <a:ext cx="2376055" cy="301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3570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70043"/>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14400" y="2714644"/>
            <a:ext cx="4275529" cy="1938992"/>
          </a:xfrm>
          <a:prstGeom prst="rect">
            <a:avLst/>
          </a:prstGeom>
          <a:noFill/>
        </p:spPr>
        <p:txBody>
          <a:bodyPr wrap="none" rtlCol="0">
            <a:spAutoFit/>
          </a:bodyPr>
          <a:lstStyle/>
          <a:p>
            <a:r>
              <a:rPr lang="en-US" sz="2400" dirty="0" smtClean="0">
                <a:latin typeface="Philosopher" pitchFamily="50" charset="0"/>
              </a:rPr>
              <a:t>Too large or too small</a:t>
            </a:r>
          </a:p>
          <a:p>
            <a:endParaRPr lang="en-US" sz="2400" dirty="0">
              <a:latin typeface="Philosopher" pitchFamily="50" charset="0"/>
            </a:endParaRPr>
          </a:p>
          <a:p>
            <a:r>
              <a:rPr lang="en-US" sz="2400" dirty="0" smtClean="0">
                <a:latin typeface="Philosopher" pitchFamily="50" charset="0"/>
              </a:rPr>
              <a:t>Many 3d programs</a:t>
            </a:r>
          </a:p>
          <a:p>
            <a:endParaRPr lang="en-US" sz="2400" dirty="0">
              <a:latin typeface="Philosopher" pitchFamily="50" charset="0"/>
            </a:endParaRPr>
          </a:p>
          <a:p>
            <a:r>
              <a:rPr lang="en-US" sz="2400" dirty="0">
                <a:latin typeface="Philosopher" pitchFamily="50" charset="0"/>
              </a:rPr>
              <a:t>Measure Model</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28956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17331" y="3581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5111969" cy="646331"/>
          </a:xfrm>
          <a:prstGeom prst="rect">
            <a:avLst/>
          </a:prstGeom>
          <a:noFill/>
        </p:spPr>
        <p:txBody>
          <a:bodyPr wrap="square" rtlCol="0">
            <a:spAutoFit/>
          </a:bodyPr>
          <a:lstStyle/>
          <a:p>
            <a:r>
              <a:rPr lang="en-US" sz="3600" dirty="0">
                <a:solidFill>
                  <a:srgbClr val="3C8FED"/>
                </a:solidFill>
                <a:latin typeface="Philosopher" pitchFamily="50" charset="0"/>
              </a:rPr>
              <a:t> Object Size</a:t>
            </a:r>
          </a:p>
        </p:txBody>
      </p:sp>
      <p:sp>
        <p:nvSpPr>
          <p:cNvPr id="16" name="Right Arrow 15"/>
          <p:cNvSpPr/>
          <p:nvPr/>
        </p:nvSpPr>
        <p:spPr>
          <a:xfrm>
            <a:off x="717331" y="4343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C:\Users\YousefAzem\Dropbox\Yousef&amp;Feras\chart+graph\fro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990997"/>
            <a:ext cx="7177088" cy="538281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YousefAzem\Dropbox\Yousef&amp;Feras\chart+graph\fron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4087813"/>
            <a:ext cx="1981200" cy="14859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YousefAzem\Dropbox\Yousef&amp;Feras\chart+graph\fro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05208" y="3528977"/>
            <a:ext cx="696383" cy="52228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Users\YousefAzem\Dropbox\Yousef&amp;Feras\chart+graph\fro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1895694"/>
            <a:ext cx="3913426" cy="2935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1355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70043"/>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14400" y="2714644"/>
            <a:ext cx="3345788" cy="1938992"/>
          </a:xfrm>
          <a:prstGeom prst="rect">
            <a:avLst/>
          </a:prstGeom>
          <a:noFill/>
        </p:spPr>
        <p:txBody>
          <a:bodyPr wrap="none" rtlCol="0">
            <a:spAutoFit/>
          </a:bodyPr>
          <a:lstStyle/>
          <a:p>
            <a:r>
              <a:rPr lang="en-US" sz="2400" dirty="0" smtClean="0">
                <a:latin typeface="Philosopher" pitchFamily="50" charset="0"/>
              </a:rPr>
              <a:t>Web control panel</a:t>
            </a:r>
          </a:p>
          <a:p>
            <a:endParaRPr lang="en-US" sz="2400" dirty="0">
              <a:latin typeface="Philosopher" pitchFamily="50" charset="0"/>
            </a:endParaRPr>
          </a:p>
          <a:p>
            <a:r>
              <a:rPr lang="en-US" sz="2400" dirty="0" smtClean="0">
                <a:latin typeface="Philosopher" pitchFamily="50" charset="0"/>
              </a:rPr>
              <a:t>Check database </a:t>
            </a:r>
          </a:p>
          <a:p>
            <a:endParaRPr lang="en-US" sz="2400" dirty="0">
              <a:latin typeface="Philosopher" pitchFamily="50" charset="0"/>
            </a:endParaRPr>
          </a:p>
          <a:p>
            <a:r>
              <a:rPr lang="en-US" sz="2400" dirty="0" smtClean="0">
                <a:latin typeface="Philosopher" pitchFamily="50" charset="0"/>
              </a:rPr>
              <a:t>thread</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28956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17331" y="3581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0" y="2133600"/>
            <a:ext cx="7116921" cy="646331"/>
          </a:xfrm>
          <a:prstGeom prst="rect">
            <a:avLst/>
          </a:prstGeom>
          <a:noFill/>
        </p:spPr>
        <p:txBody>
          <a:bodyPr wrap="square" rtlCol="0">
            <a:spAutoFit/>
          </a:bodyPr>
          <a:lstStyle/>
          <a:p>
            <a:r>
              <a:rPr lang="en-US" sz="3600" dirty="0">
                <a:solidFill>
                  <a:srgbClr val="3C8FED"/>
                </a:solidFill>
                <a:latin typeface="Philosopher" pitchFamily="50" charset="0"/>
              </a:rPr>
              <a:t> File synchronization</a:t>
            </a:r>
          </a:p>
        </p:txBody>
      </p:sp>
      <p:sp>
        <p:nvSpPr>
          <p:cNvPr id="16" name="Right Arrow 15"/>
          <p:cNvSpPr/>
          <p:nvPr/>
        </p:nvSpPr>
        <p:spPr>
          <a:xfrm>
            <a:off x="717331" y="4343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21141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45931" y="3013710"/>
            <a:ext cx="3717684" cy="1938992"/>
          </a:xfrm>
          <a:prstGeom prst="rect">
            <a:avLst/>
          </a:prstGeom>
          <a:noFill/>
        </p:spPr>
        <p:txBody>
          <a:bodyPr wrap="none" rtlCol="0">
            <a:spAutoFit/>
          </a:bodyPr>
          <a:lstStyle/>
          <a:p>
            <a:r>
              <a:rPr lang="en-US" sz="2400" dirty="0" smtClean="0">
                <a:latin typeface="Philosopher" pitchFamily="50" charset="0"/>
              </a:rPr>
              <a:t> Tracking </a:t>
            </a:r>
            <a:r>
              <a:rPr lang="en-US" sz="2400" dirty="0" smtClean="0">
                <a:latin typeface="Philosopher" pitchFamily="50" charset="0"/>
              </a:rPr>
              <a:t>Skeletons</a:t>
            </a:r>
            <a:endParaRPr lang="en-US" sz="2400" dirty="0" smtClean="0">
              <a:latin typeface="Philosopher" pitchFamily="50" charset="0"/>
            </a:endParaRPr>
          </a:p>
          <a:p>
            <a:endParaRPr lang="en-US" sz="2400" dirty="0" smtClean="0">
              <a:latin typeface="Philosopher" pitchFamily="50" charset="0"/>
            </a:endParaRPr>
          </a:p>
          <a:p>
            <a:r>
              <a:rPr lang="en-US" sz="2400" dirty="0" smtClean="0">
                <a:latin typeface="Philosopher" pitchFamily="50" charset="0"/>
              </a:rPr>
              <a:t> Voice Recognition</a:t>
            </a:r>
          </a:p>
          <a:p>
            <a:endParaRPr lang="en-US" sz="2400" dirty="0" smtClean="0">
              <a:latin typeface="Philosopher" pitchFamily="50" charset="0"/>
            </a:endParaRPr>
          </a:p>
          <a:p>
            <a:r>
              <a:rPr lang="en-US" sz="2400" dirty="0" smtClean="0">
                <a:latin typeface="Philosopher" pitchFamily="50" charset="0"/>
              </a:rPr>
              <a:t> </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316611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23900" y="3910324"/>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5111969" cy="646331"/>
          </a:xfrm>
          <a:prstGeom prst="rect">
            <a:avLst/>
          </a:prstGeom>
          <a:noFill/>
        </p:spPr>
        <p:txBody>
          <a:bodyPr wrap="square" rtlCol="0">
            <a:spAutoFit/>
          </a:bodyPr>
          <a:lstStyle/>
          <a:p>
            <a:r>
              <a:rPr lang="en-US" sz="3600" dirty="0" smtClean="0">
                <a:solidFill>
                  <a:srgbClr val="3C8FED"/>
                </a:solidFill>
                <a:latin typeface="Philosopher" pitchFamily="50" charset="0"/>
              </a:rPr>
              <a:t>Kinect Camera</a:t>
            </a:r>
          </a:p>
        </p:txBody>
      </p:sp>
    </p:spTree>
    <p:extLst>
      <p:ext uri="{BB962C8B-B14F-4D97-AF65-F5344CB8AC3E}">
        <p14:creationId xmlns:p14="http://schemas.microsoft.com/office/powerpoint/2010/main" val="2988359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45931" y="3013710"/>
            <a:ext cx="2787943" cy="1938992"/>
          </a:xfrm>
          <a:prstGeom prst="rect">
            <a:avLst/>
          </a:prstGeom>
          <a:noFill/>
        </p:spPr>
        <p:txBody>
          <a:bodyPr wrap="none" rtlCol="0">
            <a:spAutoFit/>
          </a:bodyPr>
          <a:lstStyle/>
          <a:p>
            <a:r>
              <a:rPr lang="en-US" sz="2400" dirty="0">
                <a:latin typeface="Philosopher" pitchFamily="50" charset="0"/>
              </a:rPr>
              <a:t>Handling input</a:t>
            </a:r>
          </a:p>
          <a:p>
            <a:endParaRPr lang="en-US" sz="2400" dirty="0" smtClean="0">
              <a:latin typeface="Philosopher" pitchFamily="50" charset="0"/>
            </a:endParaRPr>
          </a:p>
          <a:p>
            <a:r>
              <a:rPr lang="en-US" sz="2400" dirty="0" smtClean="0">
                <a:latin typeface="Philosopher" pitchFamily="50" charset="0"/>
              </a:rPr>
              <a:t> </a:t>
            </a:r>
            <a:r>
              <a:rPr lang="en-US" sz="2400" dirty="0" smtClean="0">
                <a:latin typeface="Philosopher" pitchFamily="50" charset="0"/>
              </a:rPr>
              <a:t>Joints</a:t>
            </a:r>
            <a:endParaRPr lang="en-US" sz="2400" dirty="0" smtClean="0">
              <a:latin typeface="Philosopher" pitchFamily="50" charset="0"/>
            </a:endParaRPr>
          </a:p>
          <a:p>
            <a:endParaRPr lang="en-US" sz="2400" dirty="0" smtClean="0">
              <a:latin typeface="Philosopher" pitchFamily="50" charset="0"/>
            </a:endParaRPr>
          </a:p>
          <a:p>
            <a:r>
              <a:rPr lang="en-US" sz="2400" dirty="0" smtClean="0">
                <a:latin typeface="Philosopher" pitchFamily="50" charset="0"/>
              </a:rPr>
              <a:t> </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316611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23900" y="3910324"/>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5695344" cy="646331"/>
          </a:xfrm>
          <a:prstGeom prst="rect">
            <a:avLst/>
          </a:prstGeom>
          <a:noFill/>
        </p:spPr>
        <p:txBody>
          <a:bodyPr wrap="square" rtlCol="0">
            <a:spAutoFit/>
          </a:bodyPr>
          <a:lstStyle/>
          <a:p>
            <a:r>
              <a:rPr lang="en-US" sz="3600" dirty="0">
                <a:solidFill>
                  <a:srgbClr val="3C8FED"/>
                </a:solidFill>
                <a:latin typeface="Philosopher" pitchFamily="50" charset="0"/>
              </a:rPr>
              <a:t> Tracking Skeletons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2907817"/>
            <a:ext cx="3255963" cy="200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33938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45931" y="3013710"/>
            <a:ext cx="4833374" cy="2308324"/>
          </a:xfrm>
          <a:prstGeom prst="rect">
            <a:avLst/>
          </a:prstGeom>
          <a:noFill/>
        </p:spPr>
        <p:txBody>
          <a:bodyPr wrap="none" rtlCol="0">
            <a:spAutoFit/>
          </a:bodyPr>
          <a:lstStyle/>
          <a:p>
            <a:r>
              <a:rPr lang="en-US" sz="2400" dirty="0" err="1" smtClean="0">
                <a:latin typeface="Philosopher" pitchFamily="50" charset="0"/>
              </a:rPr>
              <a:t>Api</a:t>
            </a:r>
            <a:r>
              <a:rPr lang="en-US" sz="2400" dirty="0" smtClean="0">
                <a:latin typeface="Philosopher" pitchFamily="50" charset="0"/>
              </a:rPr>
              <a:t> from Microsoft  </a:t>
            </a:r>
            <a:endParaRPr lang="en-US" sz="2400" dirty="0" smtClean="0">
              <a:latin typeface="Philosopher" pitchFamily="50" charset="0"/>
            </a:endParaRPr>
          </a:p>
          <a:p>
            <a:endParaRPr lang="en-US" sz="2400" dirty="0" smtClean="0">
              <a:latin typeface="Philosopher" pitchFamily="50" charset="0"/>
            </a:endParaRPr>
          </a:p>
          <a:p>
            <a:r>
              <a:rPr lang="en-US" sz="2400" dirty="0" smtClean="0">
                <a:latin typeface="Philosopher" pitchFamily="50" charset="0"/>
              </a:rPr>
              <a:t>Text-sound mapping</a:t>
            </a:r>
          </a:p>
          <a:p>
            <a:endParaRPr lang="en-US" sz="2400" dirty="0">
              <a:latin typeface="Philosopher" pitchFamily="50" charset="0"/>
            </a:endParaRPr>
          </a:p>
          <a:p>
            <a:r>
              <a:rPr lang="en-US" sz="2400" dirty="0" smtClean="0">
                <a:latin typeface="Philosopher" pitchFamily="50" charset="0"/>
              </a:rPr>
              <a:t>Next previous stop rotate</a:t>
            </a:r>
            <a:endParaRPr lang="en-US" sz="2400" dirty="0" smtClean="0">
              <a:latin typeface="Philosopher" pitchFamily="50" charset="0"/>
            </a:endParaRPr>
          </a:p>
          <a:p>
            <a:r>
              <a:rPr lang="en-US" sz="2400" dirty="0" smtClean="0">
                <a:latin typeface="Philosopher" pitchFamily="50" charset="0"/>
              </a:rPr>
              <a:t> </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316611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23900" y="3910324"/>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5950169" cy="646331"/>
          </a:xfrm>
          <a:prstGeom prst="rect">
            <a:avLst/>
          </a:prstGeom>
          <a:noFill/>
        </p:spPr>
        <p:txBody>
          <a:bodyPr wrap="square" rtlCol="0">
            <a:spAutoFit/>
          </a:bodyPr>
          <a:lstStyle/>
          <a:p>
            <a:r>
              <a:rPr lang="en-US" sz="3600" dirty="0">
                <a:solidFill>
                  <a:srgbClr val="3C8FED"/>
                </a:solidFill>
                <a:latin typeface="Philosopher" pitchFamily="50" charset="0"/>
              </a:rPr>
              <a:t> Voice Recognition</a:t>
            </a:r>
          </a:p>
        </p:txBody>
      </p:sp>
      <p:sp>
        <p:nvSpPr>
          <p:cNvPr id="14" name="Right Arrow 13"/>
          <p:cNvSpPr/>
          <p:nvPr/>
        </p:nvSpPr>
        <p:spPr>
          <a:xfrm>
            <a:off x="762000" y="45720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96651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209800"/>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45931" y="3013710"/>
            <a:ext cx="2787943" cy="1938992"/>
          </a:xfrm>
          <a:prstGeom prst="rect">
            <a:avLst/>
          </a:prstGeom>
          <a:noFill/>
        </p:spPr>
        <p:txBody>
          <a:bodyPr wrap="none" rtlCol="0">
            <a:spAutoFit/>
          </a:bodyPr>
          <a:lstStyle/>
          <a:p>
            <a:r>
              <a:rPr lang="en-US" sz="2400" dirty="0" smtClean="0">
                <a:latin typeface="Philosopher" pitchFamily="50" charset="0"/>
              </a:rPr>
              <a:t> Control Panel</a:t>
            </a:r>
          </a:p>
          <a:p>
            <a:endParaRPr lang="en-US" sz="2400" dirty="0" smtClean="0">
              <a:latin typeface="Philosopher" pitchFamily="50" charset="0"/>
            </a:endParaRPr>
          </a:p>
          <a:p>
            <a:r>
              <a:rPr lang="en-US" sz="2400" dirty="0" smtClean="0">
                <a:latin typeface="Philosopher" pitchFamily="50" charset="0"/>
              </a:rPr>
              <a:t> Database</a:t>
            </a:r>
          </a:p>
          <a:p>
            <a:endParaRPr lang="en-US" sz="2400" dirty="0" smtClean="0">
              <a:latin typeface="Philosopher" pitchFamily="50" charset="0"/>
            </a:endParaRPr>
          </a:p>
          <a:p>
            <a:r>
              <a:rPr lang="en-US" sz="2400" dirty="0" smtClean="0">
                <a:latin typeface="Philosopher" pitchFamily="50" charset="0"/>
              </a:rPr>
              <a:t> </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316611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23900" y="3910324"/>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6331169" cy="646331"/>
          </a:xfrm>
          <a:prstGeom prst="rect">
            <a:avLst/>
          </a:prstGeom>
          <a:noFill/>
        </p:spPr>
        <p:txBody>
          <a:bodyPr wrap="square" rtlCol="0">
            <a:spAutoFit/>
          </a:bodyPr>
          <a:lstStyle/>
          <a:p>
            <a:r>
              <a:rPr lang="en-US" sz="3600" dirty="0" smtClean="0">
                <a:solidFill>
                  <a:srgbClr val="3C8FED"/>
                </a:solidFill>
                <a:latin typeface="Philosopher" pitchFamily="50" charset="0"/>
              </a:rPr>
              <a:t>PHP Web And </a:t>
            </a:r>
            <a:r>
              <a:rPr lang="en-US" sz="3600" dirty="0" err="1" smtClean="0">
                <a:solidFill>
                  <a:srgbClr val="3C8FED"/>
                </a:solidFill>
                <a:latin typeface="Philosopher" pitchFamily="50" charset="0"/>
              </a:rPr>
              <a:t>MySql</a:t>
            </a:r>
            <a:endParaRPr lang="en-US" sz="3600" dirty="0" smtClean="0">
              <a:solidFill>
                <a:srgbClr val="3C8FED"/>
              </a:solidFill>
              <a:latin typeface="Philosopher" pitchFamily="50" charset="0"/>
            </a:endParaRPr>
          </a:p>
        </p:txBody>
      </p:sp>
      <p:pic>
        <p:nvPicPr>
          <p:cNvPr id="14" name="Picture 2" descr="C:\Users\Feras\Desktop\contro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6265" y="3469822"/>
            <a:ext cx="3775714" cy="151849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0320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45931" y="3013710"/>
            <a:ext cx="4089581" cy="2677656"/>
          </a:xfrm>
          <a:prstGeom prst="rect">
            <a:avLst/>
          </a:prstGeom>
          <a:noFill/>
        </p:spPr>
        <p:txBody>
          <a:bodyPr wrap="none" rtlCol="0">
            <a:spAutoFit/>
          </a:bodyPr>
          <a:lstStyle/>
          <a:p>
            <a:r>
              <a:rPr lang="en-US" sz="2400" dirty="0" smtClean="0">
                <a:latin typeface="Philosopher" pitchFamily="50" charset="0"/>
              </a:rPr>
              <a:t> Bluetooth Connection</a:t>
            </a:r>
          </a:p>
          <a:p>
            <a:endParaRPr lang="en-US" sz="2400" dirty="0" smtClean="0">
              <a:latin typeface="Philosopher" pitchFamily="50" charset="0"/>
            </a:endParaRPr>
          </a:p>
          <a:p>
            <a:r>
              <a:rPr lang="en-US" sz="2400" dirty="0">
                <a:latin typeface="Philosopher" pitchFamily="50" charset="0"/>
              </a:rPr>
              <a:t> Accelerometer </a:t>
            </a:r>
            <a:r>
              <a:rPr lang="en-US" sz="2400" dirty="0" smtClean="0">
                <a:latin typeface="Philosopher" pitchFamily="50" charset="0"/>
              </a:rPr>
              <a:t>Sensor</a:t>
            </a:r>
          </a:p>
          <a:p>
            <a:endParaRPr lang="en-US" sz="2400" dirty="0">
              <a:latin typeface="Philosopher" pitchFamily="50" charset="0"/>
            </a:endParaRPr>
          </a:p>
          <a:p>
            <a:r>
              <a:rPr lang="en-US" sz="2400" dirty="0" smtClean="0">
                <a:latin typeface="Philosopher" pitchFamily="50" charset="0"/>
              </a:rPr>
              <a:t> Internet connection</a:t>
            </a:r>
          </a:p>
          <a:p>
            <a:endParaRPr lang="en-US" sz="2400" dirty="0" smtClean="0">
              <a:latin typeface="Philosopher" pitchFamily="50" charset="0"/>
            </a:endParaRPr>
          </a:p>
          <a:p>
            <a:r>
              <a:rPr lang="en-US" sz="2400" dirty="0" smtClean="0">
                <a:latin typeface="Philosopher" pitchFamily="50" charset="0"/>
              </a:rPr>
              <a:t> </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316611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23900" y="3910324"/>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6331169" cy="646331"/>
          </a:xfrm>
          <a:prstGeom prst="rect">
            <a:avLst/>
          </a:prstGeom>
          <a:noFill/>
        </p:spPr>
        <p:txBody>
          <a:bodyPr wrap="square" rtlCol="0">
            <a:spAutoFit/>
          </a:bodyPr>
          <a:lstStyle/>
          <a:p>
            <a:r>
              <a:rPr lang="en-US" sz="3600" dirty="0" smtClean="0">
                <a:solidFill>
                  <a:srgbClr val="3C8FED"/>
                </a:solidFill>
                <a:latin typeface="Philosopher" pitchFamily="50" charset="0"/>
              </a:rPr>
              <a:t>Android</a:t>
            </a:r>
          </a:p>
        </p:txBody>
      </p:sp>
      <p:sp>
        <p:nvSpPr>
          <p:cNvPr id="14" name="Right Arrow 13"/>
          <p:cNvSpPr/>
          <p:nvPr/>
        </p:nvSpPr>
        <p:spPr>
          <a:xfrm>
            <a:off x="723900" y="46322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4717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45931" y="3013710"/>
            <a:ext cx="1300356" cy="2677656"/>
          </a:xfrm>
          <a:prstGeom prst="rect">
            <a:avLst/>
          </a:prstGeom>
          <a:noFill/>
        </p:spPr>
        <p:txBody>
          <a:bodyPr wrap="none" rtlCol="0">
            <a:spAutoFit/>
          </a:bodyPr>
          <a:lstStyle/>
          <a:p>
            <a:r>
              <a:rPr lang="en-US" sz="2400" dirty="0" smtClean="0">
                <a:latin typeface="Philosopher" pitchFamily="50" charset="0"/>
              </a:rPr>
              <a:t>user</a:t>
            </a:r>
            <a:endParaRPr lang="en-US" sz="2400" dirty="0" smtClean="0">
              <a:latin typeface="Philosopher" pitchFamily="50" charset="0"/>
            </a:endParaRPr>
          </a:p>
          <a:p>
            <a:endParaRPr lang="en-US" sz="2400" dirty="0" smtClean="0">
              <a:latin typeface="Philosopher" pitchFamily="50" charset="0"/>
            </a:endParaRPr>
          </a:p>
          <a:p>
            <a:r>
              <a:rPr lang="en-US" sz="2400" dirty="0" smtClean="0">
                <a:latin typeface="Philosopher" pitchFamily="50" charset="0"/>
              </a:rPr>
              <a:t>admin</a:t>
            </a:r>
            <a:endParaRPr lang="en-US" sz="2400" dirty="0" smtClean="0">
              <a:latin typeface="Philosopher" pitchFamily="50" charset="0"/>
            </a:endParaRPr>
          </a:p>
          <a:p>
            <a:endParaRPr lang="en-US" sz="2400" dirty="0">
              <a:latin typeface="Philosopher" pitchFamily="50" charset="0"/>
            </a:endParaRPr>
          </a:p>
          <a:p>
            <a:r>
              <a:rPr lang="en-US" sz="2400" dirty="0" smtClean="0">
                <a:latin typeface="Philosopher" pitchFamily="50" charset="0"/>
              </a:rPr>
              <a:t>gaming</a:t>
            </a:r>
            <a:endParaRPr lang="en-US" sz="2400" dirty="0" smtClean="0">
              <a:latin typeface="Philosopher" pitchFamily="50" charset="0"/>
            </a:endParaRPr>
          </a:p>
          <a:p>
            <a:endParaRPr lang="en-US" sz="2400" dirty="0" smtClean="0">
              <a:latin typeface="Philosopher" pitchFamily="50" charset="0"/>
            </a:endParaRPr>
          </a:p>
          <a:p>
            <a:r>
              <a:rPr lang="en-US" sz="2400" dirty="0" smtClean="0">
                <a:latin typeface="Philosopher" pitchFamily="50" charset="0"/>
              </a:rPr>
              <a:t> </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316611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23900" y="3910324"/>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6331169" cy="646331"/>
          </a:xfrm>
          <a:prstGeom prst="rect">
            <a:avLst/>
          </a:prstGeom>
          <a:noFill/>
        </p:spPr>
        <p:txBody>
          <a:bodyPr wrap="square" rtlCol="0">
            <a:spAutoFit/>
          </a:bodyPr>
          <a:lstStyle/>
          <a:p>
            <a:r>
              <a:rPr lang="en-US" sz="3600" dirty="0" smtClean="0">
                <a:solidFill>
                  <a:srgbClr val="3C8FED"/>
                </a:solidFill>
                <a:latin typeface="Philosopher" pitchFamily="50" charset="0"/>
              </a:rPr>
              <a:t>Android</a:t>
            </a:r>
          </a:p>
        </p:txBody>
      </p:sp>
      <p:sp>
        <p:nvSpPr>
          <p:cNvPr id="14" name="Right Arrow 13"/>
          <p:cNvSpPr/>
          <p:nvPr/>
        </p:nvSpPr>
        <p:spPr>
          <a:xfrm>
            <a:off x="723900" y="46322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09252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110762" y="914400"/>
            <a:ext cx="5756638" cy="5121513"/>
            <a:chOff x="381000" y="1143000"/>
            <a:chExt cx="8458200" cy="4230757"/>
          </a:xfrm>
          <a:effectLst>
            <a:reflection blurRad="6350" stA="52000" endA="300" endPos="35000" dir="5400000" sy="-100000" algn="bl" rotWithShape="0"/>
          </a:effectLst>
        </p:grpSpPr>
        <p:sp>
          <p:nvSpPr>
            <p:cNvPr id="9" name="Rounded Rectangle 8"/>
            <p:cNvSpPr/>
            <p:nvPr/>
          </p:nvSpPr>
          <p:spPr>
            <a:xfrm>
              <a:off x="381000" y="1143000"/>
              <a:ext cx="21336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1676400" y="1143000"/>
              <a:ext cx="71628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1087002" y="1143000"/>
            <a:ext cx="6629400" cy="523220"/>
          </a:xfrm>
          <a:prstGeom prst="rect">
            <a:avLst/>
          </a:prstGeom>
          <a:noFill/>
        </p:spPr>
        <p:txBody>
          <a:bodyPr wrap="square" rtlCol="0">
            <a:spAutoFit/>
          </a:bodyPr>
          <a:lstStyle/>
          <a:p>
            <a:r>
              <a:rPr lang="en-US" sz="2800" dirty="0">
                <a:solidFill>
                  <a:srgbClr val="3C8FED"/>
                </a:solidFill>
                <a:latin typeface="Philosopher" pitchFamily="50" charset="0"/>
              </a:rPr>
              <a:t>O</a:t>
            </a:r>
            <a:r>
              <a:rPr lang="en-US" sz="2800" dirty="0" smtClean="0">
                <a:solidFill>
                  <a:srgbClr val="3C8FED"/>
                </a:solidFill>
                <a:latin typeface="Philosopher" pitchFamily="50" charset="0"/>
              </a:rPr>
              <a:t>utline</a:t>
            </a:r>
            <a:endParaRPr lang="en-US" sz="2800" dirty="0">
              <a:solidFill>
                <a:srgbClr val="3C8FED"/>
              </a:solidFill>
              <a:latin typeface="Philosopher" pitchFamily="50" charset="0"/>
            </a:endParaRPr>
          </a:p>
        </p:txBody>
      </p:sp>
      <p:sp>
        <p:nvSpPr>
          <p:cNvPr id="16" name="TextBox 15"/>
          <p:cNvSpPr txBox="1"/>
          <p:nvPr/>
        </p:nvSpPr>
        <p:spPr>
          <a:xfrm>
            <a:off x="609600" y="206514"/>
            <a:ext cx="6674712" cy="707886"/>
          </a:xfrm>
          <a:prstGeom prst="rect">
            <a:avLst/>
          </a:prstGeom>
          <a:noFill/>
        </p:spPr>
        <p:txBody>
          <a:bodyPr wrap="none" rtlCol="0">
            <a:spAutoFit/>
          </a:bodyPr>
          <a:lstStyle/>
          <a:p>
            <a:r>
              <a:rPr lang="en-US" sz="4000" dirty="0" smtClean="0">
                <a:solidFill>
                  <a:schemeClr val="bg1"/>
                </a:solidFill>
                <a:latin typeface="Philosopher" pitchFamily="50" charset="0"/>
              </a:rPr>
              <a:t>Magic pyramid|</a:t>
            </a:r>
            <a:r>
              <a:rPr lang="en-US" sz="2000" dirty="0" smtClean="0">
                <a:solidFill>
                  <a:schemeClr val="bg1"/>
                </a:solidFill>
              </a:rPr>
              <a:t>  Towards a 3D world</a:t>
            </a:r>
            <a:endParaRPr lang="en-US" sz="2000" dirty="0">
              <a:solidFill>
                <a:schemeClr val="bg1"/>
              </a:solidFill>
            </a:endParaRPr>
          </a:p>
        </p:txBody>
      </p:sp>
      <p:sp>
        <p:nvSpPr>
          <p:cNvPr id="3" name="TextBox 2"/>
          <p:cNvSpPr txBox="1"/>
          <p:nvPr/>
        </p:nvSpPr>
        <p:spPr>
          <a:xfrm>
            <a:off x="1371599" y="1941729"/>
            <a:ext cx="4269009" cy="4801314"/>
          </a:xfrm>
          <a:prstGeom prst="rect">
            <a:avLst/>
          </a:prstGeom>
          <a:noFill/>
        </p:spPr>
        <p:txBody>
          <a:bodyPr wrap="square" rtlCol="0">
            <a:spAutoFit/>
          </a:bodyPr>
          <a:lstStyle/>
          <a:p>
            <a:r>
              <a:rPr lang="en-US" sz="2400" dirty="0" smtClean="0"/>
              <a:t>Introduction</a:t>
            </a:r>
            <a:r>
              <a:rPr lang="en-US" sz="2400" dirty="0"/>
              <a:t>.</a:t>
            </a:r>
          </a:p>
          <a:p>
            <a:endParaRPr lang="en-US" sz="2400" dirty="0" smtClean="0"/>
          </a:p>
          <a:p>
            <a:r>
              <a:rPr lang="en-US" sz="2400" dirty="0" smtClean="0"/>
              <a:t>System Parts.</a:t>
            </a:r>
            <a:endParaRPr lang="en-US" sz="2400" dirty="0"/>
          </a:p>
          <a:p>
            <a:endParaRPr lang="en-US" sz="2400" dirty="0" smtClean="0"/>
          </a:p>
          <a:p>
            <a:r>
              <a:rPr lang="en-US" sz="2400" dirty="0" smtClean="0"/>
              <a:t>applications.</a:t>
            </a:r>
            <a:endParaRPr lang="en-US" sz="2400" dirty="0"/>
          </a:p>
          <a:p>
            <a:endParaRPr lang="en-US" sz="2400" dirty="0" smtClean="0"/>
          </a:p>
          <a:p>
            <a:r>
              <a:rPr lang="en-US" sz="2400" dirty="0" smtClean="0"/>
              <a:t>Problems</a:t>
            </a:r>
          </a:p>
          <a:p>
            <a:endParaRPr lang="en-US" sz="2400" dirty="0"/>
          </a:p>
          <a:p>
            <a:r>
              <a:rPr lang="en-US" sz="2400" dirty="0" smtClean="0"/>
              <a:t>Recommendations </a:t>
            </a:r>
            <a:r>
              <a:rPr lang="en-US" sz="2400" dirty="0"/>
              <a:t>for Future Work</a:t>
            </a:r>
          </a:p>
          <a:p>
            <a:endParaRPr lang="en-US" sz="2400" dirty="0"/>
          </a:p>
          <a:p>
            <a:endParaRPr lang="en-US" sz="2400" dirty="0" smtClean="0"/>
          </a:p>
          <a:p>
            <a:endParaRPr lang="en-US" dirty="0"/>
          </a:p>
        </p:txBody>
      </p:sp>
      <p:sp>
        <p:nvSpPr>
          <p:cNvPr id="17" name="Rounded Rectangle 16"/>
          <p:cNvSpPr/>
          <p:nvPr/>
        </p:nvSpPr>
        <p:spPr>
          <a:xfrm>
            <a:off x="6192402" y="3657600"/>
            <a:ext cx="2799198" cy="2399334"/>
          </a:xfrm>
          <a:prstGeom prst="roundRect">
            <a:avLst>
              <a:gd name="adj" fmla="val 1226"/>
            </a:avLst>
          </a:prstGeom>
          <a:blipFill dpi="0" rotWithShape="1">
            <a:blip r:embed="rId2" cstate="print">
              <a:extLst>
                <a:ext uri="{28A0092B-C50C-407E-A947-70E740481C1C}">
                  <a14:useLocalDpi xmlns:a14="http://schemas.microsoft.com/office/drawing/2010/main" val="0"/>
                </a:ext>
              </a:extLst>
            </a:blip>
            <a:srcRect/>
            <a:stretch>
              <a:fillRect/>
            </a:stretch>
          </a:blip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ight Arrow 11"/>
          <p:cNvSpPr/>
          <p:nvPr/>
        </p:nvSpPr>
        <p:spPr>
          <a:xfrm>
            <a:off x="1142999" y="352425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1142999" y="20193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1142999" y="2819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1142999" y="43053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a:off x="1142999" y="50292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24901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43434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Work Principle </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45931" y="3013710"/>
            <a:ext cx="370614" cy="1569660"/>
          </a:xfrm>
          <a:prstGeom prst="rect">
            <a:avLst/>
          </a:prstGeom>
          <a:noFill/>
        </p:spPr>
        <p:txBody>
          <a:bodyPr wrap="none" rtlCol="0">
            <a:spAutoFit/>
          </a:bodyPr>
          <a:lstStyle/>
          <a:p>
            <a:endParaRPr lang="en-US" sz="2400" dirty="0">
              <a:latin typeface="Philosopher" pitchFamily="50" charset="0"/>
            </a:endParaRPr>
          </a:p>
          <a:p>
            <a:r>
              <a:rPr lang="en-US" sz="2400" dirty="0" smtClean="0">
                <a:latin typeface="Philosopher" pitchFamily="50" charset="0"/>
              </a:rPr>
              <a:t> </a:t>
            </a:r>
          </a:p>
          <a:p>
            <a:endParaRPr lang="en-US" sz="2400" dirty="0" smtClean="0">
              <a:latin typeface="Philosopher" pitchFamily="50" charset="0"/>
            </a:endParaRPr>
          </a:p>
          <a:p>
            <a:r>
              <a:rPr lang="en-US" sz="2400" dirty="0" smtClean="0">
                <a:latin typeface="Philosopher" pitchFamily="50" charset="0"/>
              </a:rPr>
              <a:t> </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2" name="TextBox 1"/>
          <p:cNvSpPr txBox="1"/>
          <p:nvPr/>
        </p:nvSpPr>
        <p:spPr>
          <a:xfrm>
            <a:off x="1411795" y="3013710"/>
            <a:ext cx="6331169" cy="830997"/>
          </a:xfrm>
          <a:prstGeom prst="rect">
            <a:avLst/>
          </a:prstGeom>
          <a:noFill/>
        </p:spPr>
        <p:txBody>
          <a:bodyPr wrap="square" rtlCol="0">
            <a:spAutoFit/>
          </a:bodyPr>
          <a:lstStyle/>
          <a:p>
            <a:r>
              <a:rPr lang="en-US" sz="4800" dirty="0" smtClean="0">
                <a:solidFill>
                  <a:srgbClr val="3C8FED"/>
                </a:solidFill>
                <a:latin typeface="Philosopher" pitchFamily="50" charset="0"/>
              </a:rPr>
              <a:t> </a:t>
            </a:r>
            <a:endParaRPr lang="en-US" sz="3600" dirty="0" smtClean="0">
              <a:solidFill>
                <a:srgbClr val="3C8FED"/>
              </a:solidFill>
              <a:latin typeface="Philosopher" pitchFamily="50" charset="0"/>
            </a:endParaRPr>
          </a:p>
        </p:txBody>
      </p:sp>
      <p:pic>
        <p:nvPicPr>
          <p:cNvPr id="10" name="Picture 9" descr="C:\Users\YousefAzem\Dropbox\Yousef&amp;Feras\chart+graph\Picture5.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3798540"/>
            <a:ext cx="5753100" cy="2494721"/>
          </a:xfrm>
          <a:prstGeom prst="rect">
            <a:avLst/>
          </a:prstGeom>
          <a:noFill/>
          <a:ln>
            <a:noFill/>
          </a:ln>
        </p:spPr>
      </p:pic>
      <p:sp>
        <p:nvSpPr>
          <p:cNvPr id="3" name="TextBox 2"/>
          <p:cNvSpPr txBox="1"/>
          <p:nvPr/>
        </p:nvSpPr>
        <p:spPr>
          <a:xfrm>
            <a:off x="945931" y="2438400"/>
            <a:ext cx="7702769" cy="1200329"/>
          </a:xfrm>
          <a:prstGeom prst="rect">
            <a:avLst/>
          </a:prstGeom>
          <a:noFill/>
        </p:spPr>
        <p:txBody>
          <a:bodyPr wrap="square" rtlCol="0">
            <a:spAutoFit/>
          </a:bodyPr>
          <a:lstStyle/>
          <a:p>
            <a:pPr>
              <a:defRPr/>
            </a:pPr>
            <a:r>
              <a:rPr lang="en-US" sz="2400" dirty="0" smtClean="0"/>
              <a:t>The </a:t>
            </a:r>
            <a:r>
              <a:rPr lang="en-US" sz="2400" dirty="0"/>
              <a:t>reflection of the different views is aligned to reflect on the different glass panels so that the object can be seen in the space in the middle of the panels/box</a:t>
            </a:r>
            <a:endParaRPr lang="en-US" sz="2400" dirty="0" smtClean="0">
              <a:solidFill>
                <a:srgbClr val="3C8FED"/>
              </a:solidFill>
              <a:latin typeface="Philosopher" pitchFamily="50" charset="0"/>
            </a:endParaRPr>
          </a:p>
        </p:txBody>
      </p:sp>
    </p:spTree>
    <p:extLst>
      <p:ext uri="{BB962C8B-B14F-4D97-AF65-F5344CB8AC3E}">
        <p14:creationId xmlns:p14="http://schemas.microsoft.com/office/powerpoint/2010/main" val="3108474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45931" y="3013710"/>
            <a:ext cx="370614" cy="1569660"/>
          </a:xfrm>
          <a:prstGeom prst="rect">
            <a:avLst/>
          </a:prstGeom>
          <a:noFill/>
        </p:spPr>
        <p:txBody>
          <a:bodyPr wrap="none" rtlCol="0">
            <a:spAutoFit/>
          </a:bodyPr>
          <a:lstStyle/>
          <a:p>
            <a:endParaRPr lang="en-US" sz="2400" dirty="0">
              <a:latin typeface="Philosopher" pitchFamily="50" charset="0"/>
            </a:endParaRPr>
          </a:p>
          <a:p>
            <a:r>
              <a:rPr lang="en-US" sz="2400" dirty="0" smtClean="0">
                <a:latin typeface="Philosopher" pitchFamily="50" charset="0"/>
              </a:rPr>
              <a:t> </a:t>
            </a:r>
          </a:p>
          <a:p>
            <a:endParaRPr lang="en-US" sz="2400" dirty="0" smtClean="0">
              <a:latin typeface="Philosopher" pitchFamily="50" charset="0"/>
            </a:endParaRPr>
          </a:p>
          <a:p>
            <a:r>
              <a:rPr lang="en-US" sz="2400" dirty="0" smtClean="0">
                <a:latin typeface="Philosopher" pitchFamily="50" charset="0"/>
              </a:rPr>
              <a:t> </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2" name="TextBox 1"/>
          <p:cNvSpPr txBox="1"/>
          <p:nvPr/>
        </p:nvSpPr>
        <p:spPr>
          <a:xfrm>
            <a:off x="1411795" y="3013710"/>
            <a:ext cx="6331169" cy="830997"/>
          </a:xfrm>
          <a:prstGeom prst="rect">
            <a:avLst/>
          </a:prstGeom>
          <a:noFill/>
        </p:spPr>
        <p:txBody>
          <a:bodyPr wrap="square" rtlCol="0">
            <a:spAutoFit/>
          </a:bodyPr>
          <a:lstStyle/>
          <a:p>
            <a:r>
              <a:rPr lang="en-US" sz="4800" dirty="0" smtClean="0">
                <a:solidFill>
                  <a:srgbClr val="3C8FED"/>
                </a:solidFill>
                <a:latin typeface="Philosopher" pitchFamily="50" charset="0"/>
              </a:rPr>
              <a:t> Applications</a:t>
            </a:r>
            <a:r>
              <a:rPr lang="en-US" sz="3600" dirty="0" smtClean="0">
                <a:solidFill>
                  <a:srgbClr val="3C8FED"/>
                </a:solidFill>
                <a:latin typeface="Philosopher" pitchFamily="50" charset="0"/>
              </a:rPr>
              <a:t> </a:t>
            </a:r>
          </a:p>
        </p:txBody>
      </p:sp>
    </p:spTree>
    <p:extLst>
      <p:ext uri="{BB962C8B-B14F-4D97-AF65-F5344CB8AC3E}">
        <p14:creationId xmlns:p14="http://schemas.microsoft.com/office/powerpoint/2010/main" val="2729656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3930869" cy="707886"/>
          </a:xfrm>
          <a:prstGeom prst="rect">
            <a:avLst/>
          </a:prstGeom>
          <a:noFill/>
        </p:spPr>
        <p:txBody>
          <a:bodyPr wrap="square" rtlCol="0">
            <a:spAutoFit/>
          </a:bodyPr>
          <a:lstStyle/>
          <a:p>
            <a:r>
              <a:rPr lang="en-US" sz="4000" dirty="0" smtClean="0">
                <a:solidFill>
                  <a:schemeClr val="bg1"/>
                </a:solidFill>
                <a:latin typeface="Philosopher" pitchFamily="50" charset="0"/>
              </a:rPr>
              <a:t>Model view</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641131" y="2172481"/>
            <a:ext cx="7808548" cy="461665"/>
          </a:xfrm>
          <a:prstGeom prst="rect">
            <a:avLst/>
          </a:prstGeom>
          <a:noFill/>
        </p:spPr>
        <p:txBody>
          <a:bodyPr wrap="none" rtlCol="0">
            <a:spAutoFit/>
          </a:bodyPr>
          <a:lstStyle/>
          <a:p>
            <a:r>
              <a:rPr lang="en-US" sz="2400" dirty="0">
                <a:latin typeface="Philosopher" pitchFamily="50" charset="0"/>
              </a:rPr>
              <a:t>Ability to view 3D object models in space</a:t>
            </a: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pic>
        <p:nvPicPr>
          <p:cNvPr id="4098" name="Picture 2" descr="E:\Dropbox\Yousef&amp;Feras\apendix\modelvie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131" y="3124200"/>
            <a:ext cx="7926545" cy="1762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0480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p:txBody>
      </p:sp>
      <p:sp>
        <p:nvSpPr>
          <p:cNvPr id="8" name="TextBox 7"/>
          <p:cNvSpPr txBox="1"/>
          <p:nvPr/>
        </p:nvSpPr>
        <p:spPr>
          <a:xfrm>
            <a:off x="641130" y="1284357"/>
            <a:ext cx="4762253" cy="707886"/>
          </a:xfrm>
          <a:prstGeom prst="rect">
            <a:avLst/>
          </a:prstGeom>
          <a:noFill/>
        </p:spPr>
        <p:txBody>
          <a:bodyPr wrap="square" rtlCol="0">
            <a:spAutoFit/>
          </a:bodyPr>
          <a:lstStyle/>
          <a:p>
            <a:r>
              <a:rPr lang="en-US" sz="4000" dirty="0" smtClean="0">
                <a:solidFill>
                  <a:schemeClr val="bg1"/>
                </a:solidFill>
                <a:latin typeface="Philosopher" pitchFamily="50" charset="0"/>
              </a:rPr>
              <a:t>Video view </a:t>
            </a:r>
            <a:endParaRPr lang="en-US" sz="2000" dirty="0">
              <a:solidFill>
                <a:schemeClr val="bg1"/>
              </a:solidFill>
            </a:endParaRPr>
          </a:p>
        </p:txBody>
      </p:sp>
      <p:sp>
        <p:nvSpPr>
          <p:cNvPr id="11" name="TextBox 10"/>
          <p:cNvSpPr txBox="1"/>
          <p:nvPr/>
        </p:nvSpPr>
        <p:spPr>
          <a:xfrm>
            <a:off x="1537855" y="4820186"/>
            <a:ext cx="4347241" cy="369332"/>
          </a:xfrm>
          <a:prstGeom prst="rect">
            <a:avLst/>
          </a:prstGeom>
          <a:noFill/>
        </p:spPr>
        <p:txBody>
          <a:bodyPr wrap="square" rtlCol="0">
            <a:spAutoFit/>
          </a:bodyPr>
          <a:lstStyle/>
          <a:p>
            <a:r>
              <a:rPr lang="en-US" dirty="0" smtClean="0"/>
              <a:t>Why video?</a:t>
            </a:r>
            <a:endParaRPr lang="en-US" dirty="0"/>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3D world</a:t>
            </a:r>
            <a:endParaRPr lang="en-US" sz="2000" dirty="0">
              <a:solidFill>
                <a:schemeClr val="bg1"/>
              </a:solidFill>
              <a:latin typeface="Nyala" pitchFamily="2" charset="0"/>
            </a:endParaRPr>
          </a:p>
        </p:txBody>
      </p:sp>
      <p:pic>
        <p:nvPicPr>
          <p:cNvPr id="3074" name="Picture 2" descr="E:\Dropbox\Yousef&amp;Feras\apendix\vedi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2387746"/>
            <a:ext cx="5562600" cy="2411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917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057400"/>
            <a:ext cx="8153400" cy="38100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3904274" cy="707886"/>
          </a:xfrm>
          <a:prstGeom prst="rect">
            <a:avLst/>
          </a:prstGeom>
          <a:noFill/>
        </p:spPr>
        <p:txBody>
          <a:bodyPr wrap="square" rtlCol="0">
            <a:spAutoFit/>
          </a:bodyPr>
          <a:lstStyle/>
          <a:p>
            <a:r>
              <a:rPr lang="en-US" sz="4000" dirty="0">
                <a:solidFill>
                  <a:schemeClr val="bg1"/>
                </a:solidFill>
                <a:latin typeface="Philosopher" pitchFamily="50" charset="0"/>
              </a:rPr>
              <a:t>Gaming</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3D world</a:t>
            </a:r>
            <a:endParaRPr lang="en-US" sz="2000" dirty="0">
              <a:solidFill>
                <a:schemeClr val="bg1"/>
              </a:solidFill>
              <a:latin typeface="Nyala" pitchFamily="2" charset="0"/>
            </a:endParaRPr>
          </a:p>
        </p:txBody>
      </p:sp>
      <p:sp>
        <p:nvSpPr>
          <p:cNvPr id="2" name="TextBox 1"/>
          <p:cNvSpPr txBox="1"/>
          <p:nvPr/>
        </p:nvSpPr>
        <p:spPr>
          <a:xfrm>
            <a:off x="1143000" y="2286000"/>
            <a:ext cx="7315200" cy="1938992"/>
          </a:xfrm>
          <a:prstGeom prst="rect">
            <a:avLst/>
          </a:prstGeom>
          <a:noFill/>
        </p:spPr>
        <p:txBody>
          <a:bodyPr wrap="square" rtlCol="0">
            <a:spAutoFit/>
          </a:bodyPr>
          <a:lstStyle/>
          <a:p>
            <a:r>
              <a:rPr lang="en-US" sz="2800" dirty="0"/>
              <a:t>This game is Space War the ship is travels in the space and must avoid the rocks which are moving in the random way.</a:t>
            </a:r>
          </a:p>
          <a:p>
            <a:endParaRPr lang="en-US" sz="3600" dirty="0" smtClean="0">
              <a:solidFill>
                <a:srgbClr val="3C8FED"/>
              </a:solidFill>
              <a:latin typeface="Philosopher" pitchFamily="50" charset="0"/>
            </a:endParaRPr>
          </a:p>
        </p:txBody>
      </p:sp>
      <p:pic>
        <p:nvPicPr>
          <p:cNvPr id="2050" name="Picture 2" descr="E:\Dropbox\Yousef&amp;Feras\apendix\gamin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2590" y="3718560"/>
            <a:ext cx="6565961"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3853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8100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3904274" cy="707886"/>
          </a:xfrm>
          <a:prstGeom prst="rect">
            <a:avLst/>
          </a:prstGeom>
          <a:noFill/>
        </p:spPr>
        <p:txBody>
          <a:bodyPr wrap="square" rtlCol="0">
            <a:spAutoFit/>
          </a:bodyPr>
          <a:lstStyle/>
          <a:p>
            <a:r>
              <a:rPr lang="en-US" sz="4000" dirty="0">
                <a:solidFill>
                  <a:schemeClr val="bg1"/>
                </a:solidFill>
                <a:latin typeface="Philosopher" pitchFamily="50" charset="0"/>
              </a:rPr>
              <a:t>Conference </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3D world</a:t>
            </a:r>
            <a:endParaRPr lang="en-US" sz="2000" dirty="0">
              <a:solidFill>
                <a:schemeClr val="bg1"/>
              </a:solidFill>
              <a:latin typeface="Nyala" pitchFamily="2" charset="0"/>
            </a:endParaRPr>
          </a:p>
        </p:txBody>
      </p:sp>
      <p:sp>
        <p:nvSpPr>
          <p:cNvPr id="2" name="TextBox 1"/>
          <p:cNvSpPr txBox="1"/>
          <p:nvPr/>
        </p:nvSpPr>
        <p:spPr>
          <a:xfrm>
            <a:off x="914400" y="2133601"/>
            <a:ext cx="7315200" cy="1200329"/>
          </a:xfrm>
          <a:prstGeom prst="rect">
            <a:avLst/>
          </a:prstGeom>
          <a:noFill/>
        </p:spPr>
        <p:txBody>
          <a:bodyPr wrap="square" rtlCol="0">
            <a:spAutoFit/>
          </a:bodyPr>
          <a:lstStyle/>
          <a:p>
            <a:r>
              <a:rPr lang="en-US" sz="2400" dirty="0"/>
              <a:t>Conference is another application of the hologram space, which allows you to see another person in hologram as virtual reality.</a:t>
            </a:r>
          </a:p>
        </p:txBody>
      </p:sp>
      <p:pic>
        <p:nvPicPr>
          <p:cNvPr id="1026" name="Picture 2" descr="E:\Dropbox\Yousef&amp;Feras\apendix\conferanc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3333931"/>
            <a:ext cx="5257800" cy="2381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23040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5052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3904274" cy="707886"/>
          </a:xfrm>
          <a:prstGeom prst="rect">
            <a:avLst/>
          </a:prstGeom>
          <a:noFill/>
        </p:spPr>
        <p:txBody>
          <a:bodyPr wrap="square" rtlCol="0">
            <a:spAutoFit/>
          </a:bodyPr>
          <a:lstStyle/>
          <a:p>
            <a:r>
              <a:rPr lang="en-US" sz="4000" dirty="0" smtClean="0">
                <a:solidFill>
                  <a:schemeClr val="bg1"/>
                </a:solidFill>
                <a:latin typeface="Philosopher" pitchFamily="50" charset="0"/>
              </a:rPr>
              <a:t>Realistic</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3D world</a:t>
            </a:r>
            <a:endParaRPr lang="en-US" sz="2000" dirty="0">
              <a:solidFill>
                <a:schemeClr val="bg1"/>
              </a:solidFill>
              <a:latin typeface="Nyala" pitchFamily="2" charset="0"/>
            </a:endParaRPr>
          </a:p>
        </p:txBody>
      </p:sp>
      <p:pic>
        <p:nvPicPr>
          <p:cNvPr id="2050" name="Picture 2" descr="C:\Users\YousefAzem\Desktop\for ppt\magiv pic\20121121_09101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383" b="9077"/>
          <a:stretch/>
        </p:blipFill>
        <p:spPr bwMode="auto">
          <a:xfrm>
            <a:off x="1600200" y="2439612"/>
            <a:ext cx="5867400" cy="289317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721314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42672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0" y="1284357"/>
            <a:ext cx="5150069" cy="707886"/>
          </a:xfrm>
          <a:prstGeom prst="rect">
            <a:avLst/>
          </a:prstGeom>
          <a:noFill/>
        </p:spPr>
        <p:txBody>
          <a:bodyPr wrap="square" rtlCol="0">
            <a:spAutoFit/>
          </a:bodyPr>
          <a:lstStyle/>
          <a:p>
            <a:r>
              <a:rPr lang="en-US" sz="4000" dirty="0" smtClean="0">
                <a:solidFill>
                  <a:schemeClr val="bg1"/>
                </a:solidFill>
                <a:latin typeface="Philosopher" pitchFamily="50" charset="0"/>
              </a:rPr>
              <a:t>Problems</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3D world</a:t>
            </a:r>
            <a:endParaRPr lang="en-US" sz="2000" dirty="0">
              <a:solidFill>
                <a:schemeClr val="bg1"/>
              </a:solidFill>
              <a:latin typeface="Nyala" pitchFamily="2" charset="0"/>
            </a:endParaRPr>
          </a:p>
        </p:txBody>
      </p:sp>
      <p:sp>
        <p:nvSpPr>
          <p:cNvPr id="10" name="Right Arrow 9"/>
          <p:cNvSpPr/>
          <p:nvPr/>
        </p:nvSpPr>
        <p:spPr>
          <a:xfrm>
            <a:off x="734390" y="25908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19200" y="2438400"/>
            <a:ext cx="6324600" cy="646331"/>
          </a:xfrm>
          <a:prstGeom prst="rect">
            <a:avLst/>
          </a:prstGeom>
          <a:noFill/>
        </p:spPr>
        <p:txBody>
          <a:bodyPr wrap="square" rtlCol="0">
            <a:spAutoFit/>
          </a:bodyPr>
          <a:lstStyle/>
          <a:p>
            <a:r>
              <a:rPr lang="en-US" sz="3600" dirty="0" smtClean="0">
                <a:solidFill>
                  <a:srgbClr val="3C8FED"/>
                </a:solidFill>
                <a:latin typeface="Philosopher" pitchFamily="50" charset="0"/>
              </a:rPr>
              <a:t>Angle of deviation</a:t>
            </a:r>
          </a:p>
        </p:txBody>
      </p:sp>
      <p:pic>
        <p:nvPicPr>
          <p:cNvPr id="1026" name="Picture 2" descr="C:\Users\YousefAzem\Dropbox\Yousef&amp;Feras\Presentaions\20121225_22415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3500" y="3315434"/>
            <a:ext cx="6085510" cy="285676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59351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42672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0" y="1284357"/>
            <a:ext cx="5150069" cy="707886"/>
          </a:xfrm>
          <a:prstGeom prst="rect">
            <a:avLst/>
          </a:prstGeom>
          <a:noFill/>
        </p:spPr>
        <p:txBody>
          <a:bodyPr wrap="square" rtlCol="0">
            <a:spAutoFit/>
          </a:bodyPr>
          <a:lstStyle/>
          <a:p>
            <a:r>
              <a:rPr lang="en-US" sz="4000" dirty="0" smtClean="0">
                <a:solidFill>
                  <a:schemeClr val="bg1"/>
                </a:solidFill>
                <a:latin typeface="Philosopher" pitchFamily="50" charset="0"/>
              </a:rPr>
              <a:t>Problems</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3D world</a:t>
            </a:r>
            <a:endParaRPr lang="en-US" sz="2000" dirty="0">
              <a:solidFill>
                <a:schemeClr val="bg1"/>
              </a:solidFill>
              <a:latin typeface="Nyala" pitchFamily="2" charset="0"/>
            </a:endParaRPr>
          </a:p>
        </p:txBody>
      </p:sp>
      <p:sp>
        <p:nvSpPr>
          <p:cNvPr id="10" name="Right Arrow 9"/>
          <p:cNvSpPr/>
          <p:nvPr/>
        </p:nvSpPr>
        <p:spPr>
          <a:xfrm>
            <a:off x="734390" y="25908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19200" y="2438400"/>
            <a:ext cx="6324600" cy="646331"/>
          </a:xfrm>
          <a:prstGeom prst="rect">
            <a:avLst/>
          </a:prstGeom>
          <a:noFill/>
        </p:spPr>
        <p:txBody>
          <a:bodyPr wrap="square" rtlCol="0">
            <a:spAutoFit/>
          </a:bodyPr>
          <a:lstStyle/>
          <a:p>
            <a:r>
              <a:rPr lang="en-US" sz="3600" dirty="0" smtClean="0">
                <a:solidFill>
                  <a:srgbClr val="3C8FED"/>
                </a:solidFill>
                <a:latin typeface="Philosopher" pitchFamily="50" charset="0"/>
              </a:rPr>
              <a:t>Blurred glasses</a:t>
            </a:r>
          </a:p>
        </p:txBody>
      </p:sp>
      <p:pic>
        <p:nvPicPr>
          <p:cNvPr id="12" name="Picture 1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429001"/>
            <a:ext cx="4953000" cy="2133600"/>
          </a:xfrm>
          <a:prstGeom prst="rect">
            <a:avLst/>
          </a:prstGeom>
          <a:noFill/>
          <a:ln>
            <a:noFill/>
          </a:ln>
        </p:spPr>
      </p:pic>
    </p:spTree>
    <p:extLst>
      <p:ext uri="{BB962C8B-B14F-4D97-AF65-F5344CB8AC3E}">
        <p14:creationId xmlns:p14="http://schemas.microsoft.com/office/powerpoint/2010/main" val="37535827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33600"/>
            <a:ext cx="8153400" cy="3810000"/>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0" y="1284357"/>
            <a:ext cx="12541470" cy="584775"/>
          </a:xfrm>
          <a:prstGeom prst="rect">
            <a:avLst/>
          </a:prstGeom>
          <a:noFill/>
        </p:spPr>
        <p:txBody>
          <a:bodyPr wrap="square" rtlCol="0">
            <a:spAutoFit/>
          </a:bodyPr>
          <a:lstStyle/>
          <a:p>
            <a:r>
              <a:rPr lang="en-US" sz="3200" dirty="0" smtClean="0">
                <a:solidFill>
                  <a:schemeClr val="bg1"/>
                </a:solidFill>
                <a:latin typeface="Philosopher" pitchFamily="50" charset="0"/>
              </a:rPr>
              <a:t>Recommendations </a:t>
            </a:r>
            <a:r>
              <a:rPr lang="en-US" sz="3200" dirty="0">
                <a:solidFill>
                  <a:schemeClr val="bg1"/>
                </a:solidFill>
                <a:latin typeface="Philosopher" pitchFamily="50" charset="0"/>
              </a:rPr>
              <a:t>for Future Work. </a:t>
            </a:r>
            <a:endParaRPr lang="en-US" sz="32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3D world</a:t>
            </a:r>
            <a:endParaRPr lang="en-US" sz="2000" dirty="0">
              <a:solidFill>
                <a:schemeClr val="bg1"/>
              </a:solidFill>
              <a:latin typeface="Nyala" pitchFamily="2" charset="0"/>
            </a:endParaRPr>
          </a:p>
        </p:txBody>
      </p:sp>
      <p:sp>
        <p:nvSpPr>
          <p:cNvPr id="2" name="TextBox 1"/>
          <p:cNvSpPr txBox="1"/>
          <p:nvPr/>
        </p:nvSpPr>
        <p:spPr>
          <a:xfrm>
            <a:off x="641131" y="2590800"/>
            <a:ext cx="8007569" cy="2062103"/>
          </a:xfrm>
          <a:prstGeom prst="rect">
            <a:avLst/>
          </a:prstGeom>
          <a:noFill/>
        </p:spPr>
        <p:txBody>
          <a:bodyPr wrap="square" rtlCol="0">
            <a:spAutoFit/>
          </a:bodyPr>
          <a:lstStyle/>
          <a:p>
            <a:r>
              <a:rPr lang="en-US" sz="3200" dirty="0"/>
              <a:t>We are looking for improving this system to make video conference over network using socket programming, and also to improve our games to take benefits of multi view sides</a:t>
            </a:r>
            <a:endParaRPr lang="en-US" sz="3200" dirty="0" smtClean="0">
              <a:solidFill>
                <a:srgbClr val="3C8FED"/>
              </a:solidFill>
              <a:latin typeface="Philosopher" pitchFamily="50" charset="0"/>
            </a:endParaRPr>
          </a:p>
        </p:txBody>
      </p:sp>
    </p:spTree>
    <p:extLst>
      <p:ext uri="{BB962C8B-B14F-4D97-AF65-F5344CB8AC3E}">
        <p14:creationId xmlns:p14="http://schemas.microsoft.com/office/powerpoint/2010/main" val="2747117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990600" y="935421"/>
            <a:ext cx="7924799" cy="5922579"/>
            <a:chOff x="381000" y="1143000"/>
            <a:chExt cx="8458200" cy="4230757"/>
          </a:xfrm>
          <a:effectLst>
            <a:reflection blurRad="6350" stA="52000" endA="300" endPos="35000" dir="5400000" sy="-100000" algn="bl" rotWithShape="0"/>
          </a:effectLst>
        </p:grpSpPr>
        <p:sp>
          <p:nvSpPr>
            <p:cNvPr id="9" name="Rounded Rectangle 8"/>
            <p:cNvSpPr/>
            <p:nvPr/>
          </p:nvSpPr>
          <p:spPr>
            <a:xfrm>
              <a:off x="381000" y="1143000"/>
              <a:ext cx="21336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381000" y="1143000"/>
              <a:ext cx="84582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1257300" y="935421"/>
            <a:ext cx="6629400" cy="954107"/>
          </a:xfrm>
          <a:prstGeom prst="rect">
            <a:avLst/>
          </a:prstGeom>
          <a:noFill/>
        </p:spPr>
        <p:txBody>
          <a:bodyPr wrap="square" rtlCol="0">
            <a:spAutoFit/>
          </a:bodyPr>
          <a:lstStyle/>
          <a:p>
            <a:r>
              <a:rPr lang="en-US" sz="2800" dirty="0" smtClean="0">
                <a:solidFill>
                  <a:srgbClr val="3C8FED"/>
                </a:solidFill>
                <a:latin typeface="Philosopher" pitchFamily="50" charset="0"/>
              </a:rPr>
              <a:t>Introduction</a:t>
            </a:r>
          </a:p>
          <a:p>
            <a:endParaRPr lang="en-US" sz="2800" dirty="0">
              <a:solidFill>
                <a:srgbClr val="3C8FED"/>
              </a:solidFill>
              <a:latin typeface="Philosopher" pitchFamily="50" charset="0"/>
            </a:endParaRPr>
          </a:p>
        </p:txBody>
      </p:sp>
      <p:sp>
        <p:nvSpPr>
          <p:cNvPr id="16" name="TextBox 15"/>
          <p:cNvSpPr txBox="1"/>
          <p:nvPr/>
        </p:nvSpPr>
        <p:spPr>
          <a:xfrm>
            <a:off x="609600" y="206514"/>
            <a:ext cx="6674712" cy="707886"/>
          </a:xfrm>
          <a:prstGeom prst="rect">
            <a:avLst/>
          </a:prstGeom>
          <a:noFill/>
        </p:spPr>
        <p:txBody>
          <a:bodyPr wrap="none" rtlCol="0">
            <a:spAutoFit/>
          </a:bodyPr>
          <a:lstStyle/>
          <a:p>
            <a:r>
              <a:rPr lang="en-US" sz="4000" dirty="0" smtClean="0">
                <a:solidFill>
                  <a:schemeClr val="bg1"/>
                </a:solidFill>
                <a:latin typeface="Philosopher" pitchFamily="50" charset="0"/>
              </a:rPr>
              <a:t>Magic pyramid|</a:t>
            </a:r>
            <a:r>
              <a:rPr lang="en-US" sz="2000" dirty="0" smtClean="0">
                <a:solidFill>
                  <a:schemeClr val="bg1"/>
                </a:solidFill>
              </a:rPr>
              <a:t>  Towards a 3D world</a:t>
            </a:r>
            <a:endParaRPr lang="en-US" sz="2000" dirty="0">
              <a:solidFill>
                <a:schemeClr val="bg1"/>
              </a:solidFill>
            </a:endParaRPr>
          </a:p>
        </p:txBody>
      </p:sp>
      <p:sp>
        <p:nvSpPr>
          <p:cNvPr id="3" name="TextBox 2"/>
          <p:cNvSpPr txBox="1"/>
          <p:nvPr/>
        </p:nvSpPr>
        <p:spPr>
          <a:xfrm>
            <a:off x="1143000" y="1493999"/>
            <a:ext cx="7620000" cy="5416868"/>
          </a:xfrm>
          <a:prstGeom prst="rect">
            <a:avLst/>
          </a:prstGeom>
          <a:noFill/>
        </p:spPr>
        <p:txBody>
          <a:bodyPr wrap="square" rtlCol="0">
            <a:spAutoFit/>
          </a:bodyPr>
          <a:lstStyle/>
          <a:p>
            <a:endParaRPr lang="en-US" sz="2400" dirty="0" smtClean="0"/>
          </a:p>
          <a:p>
            <a:r>
              <a:rPr lang="en-US" sz="2400" dirty="0" smtClean="0"/>
              <a:t>Magic Pyramid is </a:t>
            </a:r>
            <a:r>
              <a:rPr lang="en-US" sz="2400" dirty="0"/>
              <a:t>used to view 3D object models in space</a:t>
            </a:r>
            <a:r>
              <a:rPr lang="en-US" sz="2400" dirty="0" smtClean="0"/>
              <a:t>.</a:t>
            </a:r>
          </a:p>
          <a:p>
            <a:r>
              <a:rPr lang="en-US" sz="2400" dirty="0" smtClean="0"/>
              <a:t> </a:t>
            </a:r>
            <a:r>
              <a:rPr lang="en-US" sz="2400" dirty="0"/>
              <a:t>This project include two </a:t>
            </a:r>
            <a:r>
              <a:rPr lang="en-US" sz="2400" dirty="0" smtClean="0"/>
              <a:t>parts:</a:t>
            </a:r>
          </a:p>
          <a:p>
            <a:r>
              <a:rPr lang="en-US" sz="3200" dirty="0" smtClean="0"/>
              <a:t>  Hardware</a:t>
            </a:r>
            <a:endParaRPr lang="en-US" sz="3200" dirty="0"/>
          </a:p>
          <a:p>
            <a:r>
              <a:rPr lang="en-US" sz="2400" dirty="0" smtClean="0"/>
              <a:t> </a:t>
            </a:r>
          </a:p>
          <a:p>
            <a:r>
              <a:rPr lang="en-US" sz="2400" dirty="0" smtClean="0"/>
              <a:t>consists </a:t>
            </a:r>
            <a:r>
              <a:rPr lang="en-US" sz="2400" dirty="0"/>
              <a:t>of a number of glass panels under an LCD screen which provide the source views for the 3D </a:t>
            </a:r>
            <a:r>
              <a:rPr lang="en-US" sz="2400" dirty="0" smtClean="0"/>
              <a:t>model</a:t>
            </a:r>
          </a:p>
          <a:p>
            <a:r>
              <a:rPr lang="en-US" sz="3200" dirty="0" smtClean="0"/>
              <a:t> Software</a:t>
            </a:r>
          </a:p>
          <a:p>
            <a:endParaRPr lang="en-US" sz="2400" dirty="0" smtClean="0"/>
          </a:p>
          <a:p>
            <a:r>
              <a:rPr lang="en-US" sz="2400" dirty="0" smtClean="0"/>
              <a:t>will </a:t>
            </a:r>
            <a:r>
              <a:rPr lang="en-US" sz="2400" dirty="0"/>
              <a:t>interface with our hardware design and synchronize the 3d object so that it is reflected correctly on the glass. </a:t>
            </a:r>
          </a:p>
          <a:p>
            <a:endParaRPr lang="en-US" sz="2400" dirty="0"/>
          </a:p>
          <a:p>
            <a:endParaRPr lang="en-US" sz="2400" dirty="0" smtClean="0"/>
          </a:p>
          <a:p>
            <a:endParaRPr lang="en-US" dirty="0"/>
          </a:p>
        </p:txBody>
      </p:sp>
      <p:sp>
        <p:nvSpPr>
          <p:cNvPr id="18" name="Right Arrow 17"/>
          <p:cNvSpPr/>
          <p:nvPr/>
        </p:nvSpPr>
        <p:spPr>
          <a:xfrm>
            <a:off x="1028700" y="28194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1028699" y="44196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a:off x="110762" y="935421"/>
            <a:ext cx="879837" cy="5922579"/>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409662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p:cNvSpPr/>
          <p:nvPr/>
        </p:nvSpPr>
        <p:spPr>
          <a:xfrm>
            <a:off x="838200" y="1255643"/>
            <a:ext cx="648716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838200" y="1600200"/>
            <a:ext cx="5257800" cy="2431435"/>
          </a:xfrm>
          <a:prstGeom prst="rect">
            <a:avLst/>
          </a:prstGeom>
          <a:noFill/>
        </p:spPr>
        <p:txBody>
          <a:bodyPr wrap="square" rtlCol="0">
            <a:spAutoFit/>
          </a:bodyPr>
          <a:lstStyle/>
          <a:p>
            <a:r>
              <a:rPr lang="en-US" sz="4000" dirty="0">
                <a:solidFill>
                  <a:schemeClr val="tx1">
                    <a:lumMod val="85000"/>
                    <a:lumOff val="15000"/>
                  </a:schemeClr>
                </a:solidFill>
                <a:latin typeface="Philosopher" pitchFamily="50" charset="0"/>
              </a:rPr>
              <a:t> </a:t>
            </a:r>
          </a:p>
          <a:p>
            <a:pPr algn="ctr"/>
            <a:r>
              <a:rPr lang="en-US" sz="4000" dirty="0">
                <a:solidFill>
                  <a:schemeClr val="tx1">
                    <a:lumMod val="85000"/>
                    <a:lumOff val="15000"/>
                  </a:schemeClr>
                </a:solidFill>
                <a:latin typeface="Philosopher" pitchFamily="50" charset="0"/>
              </a:rPr>
              <a:t>            </a:t>
            </a:r>
            <a:r>
              <a:rPr lang="en-US" sz="4000" dirty="0" smtClean="0">
                <a:solidFill>
                  <a:schemeClr val="tx1">
                    <a:lumMod val="85000"/>
                    <a:lumOff val="15000"/>
                  </a:schemeClr>
                </a:solidFill>
                <a:latin typeface="Philosopher" pitchFamily="50" charset="0"/>
              </a:rPr>
              <a:t>      </a:t>
            </a:r>
            <a:r>
              <a:rPr lang="en-US" sz="7200" dirty="0" smtClean="0">
                <a:solidFill>
                  <a:schemeClr val="tx1">
                    <a:lumMod val="85000"/>
                    <a:lumOff val="15000"/>
                  </a:schemeClr>
                </a:solidFill>
                <a:latin typeface="Philosopher" pitchFamily="50" charset="0"/>
              </a:rPr>
              <a:t>Demo</a:t>
            </a:r>
            <a:endParaRPr lang="en-US" sz="7200" dirty="0">
              <a:solidFill>
                <a:schemeClr val="tx1">
                  <a:lumMod val="85000"/>
                  <a:lumOff val="15000"/>
                </a:schemeClr>
              </a:solidFill>
              <a:latin typeface="Philosopher" pitchFamily="50" charset="0"/>
            </a:endParaRPr>
          </a:p>
        </p:txBody>
      </p:sp>
    </p:spTree>
    <p:extLst>
      <p:ext uri="{BB962C8B-B14F-4D97-AF65-F5344CB8AC3E}">
        <p14:creationId xmlns:p14="http://schemas.microsoft.com/office/powerpoint/2010/main" val="36589955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p:cNvSpPr/>
          <p:nvPr/>
        </p:nvSpPr>
        <p:spPr>
          <a:xfrm>
            <a:off x="838200" y="1255643"/>
            <a:ext cx="648716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838200" y="1600200"/>
            <a:ext cx="5257800" cy="1323439"/>
          </a:xfrm>
          <a:prstGeom prst="rect">
            <a:avLst/>
          </a:prstGeom>
          <a:noFill/>
        </p:spPr>
        <p:txBody>
          <a:bodyPr wrap="square" rtlCol="0">
            <a:spAutoFit/>
          </a:bodyPr>
          <a:lstStyle/>
          <a:p>
            <a:r>
              <a:rPr lang="en-US" sz="4000" dirty="0">
                <a:solidFill>
                  <a:schemeClr val="tx1">
                    <a:lumMod val="85000"/>
                    <a:lumOff val="15000"/>
                  </a:schemeClr>
                </a:solidFill>
                <a:latin typeface="Philosopher" pitchFamily="50" charset="0"/>
              </a:rPr>
              <a:t> </a:t>
            </a:r>
          </a:p>
          <a:p>
            <a:pPr algn="ctr"/>
            <a:r>
              <a:rPr lang="en-US" sz="4000" dirty="0">
                <a:solidFill>
                  <a:schemeClr val="tx1">
                    <a:lumMod val="85000"/>
                    <a:lumOff val="15000"/>
                  </a:schemeClr>
                </a:solidFill>
                <a:latin typeface="Philosopher" pitchFamily="50" charset="0"/>
              </a:rPr>
              <a:t>            </a:t>
            </a:r>
            <a:r>
              <a:rPr lang="en-US" sz="4000" dirty="0" smtClean="0">
                <a:solidFill>
                  <a:schemeClr val="tx1">
                    <a:lumMod val="85000"/>
                    <a:lumOff val="15000"/>
                  </a:schemeClr>
                </a:solidFill>
                <a:latin typeface="Philosopher" pitchFamily="50" charset="0"/>
              </a:rPr>
              <a:t>      </a:t>
            </a:r>
            <a:endParaRPr lang="en-US" sz="7200" dirty="0">
              <a:solidFill>
                <a:schemeClr val="tx1">
                  <a:lumMod val="85000"/>
                  <a:lumOff val="15000"/>
                </a:schemeClr>
              </a:solidFill>
              <a:latin typeface="Philosopher" pitchFamily="50" charset="0"/>
            </a:endParaRPr>
          </a:p>
        </p:txBody>
      </p:sp>
      <p:sp>
        <p:nvSpPr>
          <p:cNvPr id="5" name="TextBox 4"/>
          <p:cNvSpPr txBox="1"/>
          <p:nvPr/>
        </p:nvSpPr>
        <p:spPr>
          <a:xfrm>
            <a:off x="1219200" y="3124200"/>
            <a:ext cx="5867400" cy="1107996"/>
          </a:xfrm>
          <a:prstGeom prst="rect">
            <a:avLst/>
          </a:prstGeom>
          <a:noFill/>
        </p:spPr>
        <p:txBody>
          <a:bodyPr wrap="square" rtlCol="0">
            <a:spAutoFit/>
          </a:bodyPr>
          <a:lstStyle/>
          <a:p>
            <a:r>
              <a:rPr lang="en-US" sz="6600" dirty="0">
                <a:solidFill>
                  <a:schemeClr val="tx1">
                    <a:lumMod val="85000"/>
                    <a:lumOff val="15000"/>
                  </a:schemeClr>
                </a:solidFill>
                <a:latin typeface="Philosopher" pitchFamily="50" charset="0"/>
              </a:rPr>
              <a:t>Thank You</a:t>
            </a:r>
          </a:p>
        </p:txBody>
      </p:sp>
    </p:spTree>
    <p:extLst>
      <p:ext uri="{BB962C8B-B14F-4D97-AF65-F5344CB8AC3E}">
        <p14:creationId xmlns:p14="http://schemas.microsoft.com/office/powerpoint/2010/main" val="17086507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990600" y="935421"/>
            <a:ext cx="7924799" cy="5922579"/>
            <a:chOff x="381000" y="1143000"/>
            <a:chExt cx="8458200" cy="4230757"/>
          </a:xfrm>
          <a:effectLst>
            <a:reflection blurRad="6350" stA="52000" endA="300" endPos="35000" dir="5400000" sy="-100000" algn="bl" rotWithShape="0"/>
          </a:effectLst>
        </p:grpSpPr>
        <p:sp>
          <p:nvSpPr>
            <p:cNvPr id="9" name="Rounded Rectangle 8"/>
            <p:cNvSpPr/>
            <p:nvPr/>
          </p:nvSpPr>
          <p:spPr>
            <a:xfrm>
              <a:off x="381000" y="1143000"/>
              <a:ext cx="21336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381000" y="1143000"/>
              <a:ext cx="84582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extBox 15"/>
          <p:cNvSpPr txBox="1"/>
          <p:nvPr/>
        </p:nvSpPr>
        <p:spPr>
          <a:xfrm>
            <a:off x="609600" y="206514"/>
            <a:ext cx="6674712" cy="707886"/>
          </a:xfrm>
          <a:prstGeom prst="rect">
            <a:avLst/>
          </a:prstGeom>
          <a:noFill/>
        </p:spPr>
        <p:txBody>
          <a:bodyPr wrap="none" rtlCol="0">
            <a:spAutoFit/>
          </a:bodyPr>
          <a:lstStyle/>
          <a:p>
            <a:r>
              <a:rPr lang="en-US" sz="4000" dirty="0" smtClean="0">
                <a:solidFill>
                  <a:schemeClr val="bg1"/>
                </a:solidFill>
                <a:latin typeface="Philosopher" pitchFamily="50" charset="0"/>
              </a:rPr>
              <a:t>Magic pyramid|</a:t>
            </a:r>
            <a:r>
              <a:rPr lang="en-US" sz="2000" dirty="0" smtClean="0">
                <a:solidFill>
                  <a:schemeClr val="bg1"/>
                </a:solidFill>
              </a:rPr>
              <a:t>  Towards a 3D world</a:t>
            </a:r>
            <a:endParaRPr lang="en-US" sz="2000" dirty="0">
              <a:solidFill>
                <a:schemeClr val="bg1"/>
              </a:solidFill>
            </a:endParaRPr>
          </a:p>
        </p:txBody>
      </p:sp>
      <p:sp>
        <p:nvSpPr>
          <p:cNvPr id="3" name="TextBox 2"/>
          <p:cNvSpPr txBox="1"/>
          <p:nvPr/>
        </p:nvSpPr>
        <p:spPr>
          <a:xfrm>
            <a:off x="1143000" y="1493999"/>
            <a:ext cx="7620000" cy="1107996"/>
          </a:xfrm>
          <a:prstGeom prst="rect">
            <a:avLst/>
          </a:prstGeom>
          <a:noFill/>
        </p:spPr>
        <p:txBody>
          <a:bodyPr wrap="square" rtlCol="0">
            <a:spAutoFit/>
          </a:bodyPr>
          <a:lstStyle/>
          <a:p>
            <a:endParaRPr lang="en-US" sz="2400" dirty="0"/>
          </a:p>
          <a:p>
            <a:endParaRPr lang="en-US" sz="2400" dirty="0" smtClean="0"/>
          </a:p>
          <a:p>
            <a:endParaRPr lang="en-US" dirty="0"/>
          </a:p>
        </p:txBody>
      </p:sp>
      <p:sp>
        <p:nvSpPr>
          <p:cNvPr id="20" name="Rounded Rectangle 19"/>
          <p:cNvSpPr/>
          <p:nvPr/>
        </p:nvSpPr>
        <p:spPr>
          <a:xfrm>
            <a:off x="110762" y="935421"/>
            <a:ext cx="879837" cy="5922579"/>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C:\Users\YousefAzem\Desktop\hardware.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2999" y="2047996"/>
            <a:ext cx="7620001" cy="4657603"/>
          </a:xfrm>
          <a:prstGeom prst="rect">
            <a:avLst/>
          </a:prstGeom>
          <a:noFill/>
          <a:ln>
            <a:noFill/>
          </a:ln>
        </p:spPr>
      </p:pic>
      <p:sp>
        <p:nvSpPr>
          <p:cNvPr id="13" name="Rounded Rectangle 12"/>
          <p:cNvSpPr/>
          <p:nvPr/>
        </p:nvSpPr>
        <p:spPr>
          <a:xfrm>
            <a:off x="876299" y="9144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143000" y="935421"/>
            <a:ext cx="3809999" cy="646331"/>
          </a:xfrm>
          <a:prstGeom prst="rect">
            <a:avLst/>
          </a:prstGeom>
          <a:noFill/>
        </p:spPr>
        <p:txBody>
          <a:bodyPr wrap="square" rtlCol="0">
            <a:spAutoFit/>
          </a:bodyPr>
          <a:lstStyle/>
          <a:p>
            <a:r>
              <a:rPr lang="en-US" sz="3600" dirty="0" smtClean="0">
                <a:solidFill>
                  <a:schemeClr val="bg1"/>
                </a:solidFill>
                <a:latin typeface="Philosopher" pitchFamily="50" charset="0"/>
              </a:rPr>
              <a:t>Hardware</a:t>
            </a:r>
          </a:p>
        </p:txBody>
      </p:sp>
    </p:spTree>
    <p:extLst>
      <p:ext uri="{BB962C8B-B14F-4D97-AF65-F5344CB8AC3E}">
        <p14:creationId xmlns:p14="http://schemas.microsoft.com/office/powerpoint/2010/main" val="448851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990600" y="935421"/>
            <a:ext cx="7924799" cy="5922579"/>
            <a:chOff x="381000" y="1143000"/>
            <a:chExt cx="8458200" cy="4230757"/>
          </a:xfrm>
          <a:effectLst>
            <a:reflection blurRad="6350" stA="52000" endA="300" endPos="35000" dir="5400000" sy="-100000" algn="bl" rotWithShape="0"/>
          </a:effectLst>
        </p:grpSpPr>
        <p:sp>
          <p:nvSpPr>
            <p:cNvPr id="9" name="Rounded Rectangle 8"/>
            <p:cNvSpPr/>
            <p:nvPr/>
          </p:nvSpPr>
          <p:spPr>
            <a:xfrm>
              <a:off x="381000" y="1143000"/>
              <a:ext cx="21336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381000" y="1143000"/>
              <a:ext cx="84582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1257300" y="935421"/>
            <a:ext cx="6629400" cy="646331"/>
          </a:xfrm>
          <a:prstGeom prst="rect">
            <a:avLst/>
          </a:prstGeom>
          <a:noFill/>
        </p:spPr>
        <p:txBody>
          <a:bodyPr wrap="square" rtlCol="0">
            <a:spAutoFit/>
          </a:bodyPr>
          <a:lstStyle/>
          <a:p>
            <a:r>
              <a:rPr lang="en-US" sz="3600" dirty="0" smtClean="0">
                <a:solidFill>
                  <a:srgbClr val="3C8FED"/>
                </a:solidFill>
                <a:latin typeface="Philosopher" pitchFamily="50" charset="0"/>
              </a:rPr>
              <a:t>Pyramid Design</a:t>
            </a:r>
            <a:endParaRPr lang="en-US" sz="3600" dirty="0">
              <a:solidFill>
                <a:srgbClr val="3C8FED"/>
              </a:solidFill>
              <a:latin typeface="Philosopher" pitchFamily="50" charset="0"/>
            </a:endParaRPr>
          </a:p>
        </p:txBody>
      </p:sp>
      <p:sp>
        <p:nvSpPr>
          <p:cNvPr id="16" name="TextBox 15"/>
          <p:cNvSpPr txBox="1"/>
          <p:nvPr/>
        </p:nvSpPr>
        <p:spPr>
          <a:xfrm>
            <a:off x="609600" y="206514"/>
            <a:ext cx="6674712" cy="707886"/>
          </a:xfrm>
          <a:prstGeom prst="rect">
            <a:avLst/>
          </a:prstGeom>
          <a:noFill/>
        </p:spPr>
        <p:txBody>
          <a:bodyPr wrap="none" rtlCol="0">
            <a:spAutoFit/>
          </a:bodyPr>
          <a:lstStyle/>
          <a:p>
            <a:r>
              <a:rPr lang="en-US" sz="4000" dirty="0" smtClean="0">
                <a:solidFill>
                  <a:schemeClr val="bg1"/>
                </a:solidFill>
                <a:latin typeface="Philosopher" pitchFamily="50" charset="0"/>
              </a:rPr>
              <a:t>Magic pyramid|</a:t>
            </a:r>
            <a:r>
              <a:rPr lang="en-US" sz="2000" dirty="0" smtClean="0">
                <a:solidFill>
                  <a:schemeClr val="bg1"/>
                </a:solidFill>
              </a:rPr>
              <a:t>  Towards a 3D world</a:t>
            </a:r>
            <a:endParaRPr lang="en-US" sz="2000" dirty="0">
              <a:solidFill>
                <a:schemeClr val="bg1"/>
              </a:solidFill>
            </a:endParaRPr>
          </a:p>
        </p:txBody>
      </p:sp>
      <p:sp>
        <p:nvSpPr>
          <p:cNvPr id="20" name="Rounded Rectangle 19"/>
          <p:cNvSpPr/>
          <p:nvPr/>
        </p:nvSpPr>
        <p:spPr>
          <a:xfrm>
            <a:off x="110762" y="935421"/>
            <a:ext cx="879837" cy="5922579"/>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11"/>
          <p:cNvSpPr/>
          <p:nvPr/>
        </p:nvSpPr>
        <p:spPr>
          <a:xfrm>
            <a:off x="1257300" y="1906002"/>
            <a:ext cx="7124700" cy="523220"/>
          </a:xfrm>
          <a:prstGeom prst="rect">
            <a:avLst/>
          </a:prstGeom>
        </p:spPr>
        <p:txBody>
          <a:bodyPr wrap="square">
            <a:spAutoFit/>
          </a:bodyPr>
          <a:lstStyle/>
          <a:p>
            <a:r>
              <a:rPr lang="en-US" sz="2800" dirty="0"/>
              <a:t>what is the angle Deviation of each side? </a:t>
            </a:r>
          </a:p>
        </p:txBody>
      </p:sp>
      <p:sp>
        <p:nvSpPr>
          <p:cNvPr id="3" name="Rectangle 2"/>
          <p:cNvSpPr/>
          <p:nvPr/>
        </p:nvSpPr>
        <p:spPr>
          <a:xfrm>
            <a:off x="1009650" y="2664301"/>
            <a:ext cx="7696200" cy="523220"/>
          </a:xfrm>
          <a:prstGeom prst="rect">
            <a:avLst/>
          </a:prstGeom>
        </p:spPr>
        <p:txBody>
          <a:bodyPr wrap="square">
            <a:spAutoFit/>
          </a:bodyPr>
          <a:lstStyle/>
          <a:p>
            <a:r>
              <a:rPr lang="en-US" sz="2400" dirty="0" smtClean="0"/>
              <a:t> </a:t>
            </a:r>
            <a:r>
              <a:rPr lang="en-US" sz="2800" dirty="0" smtClean="0"/>
              <a:t>The </a:t>
            </a:r>
            <a:r>
              <a:rPr lang="en-US" sz="2800" dirty="0"/>
              <a:t>best angle of each side must be 45 </a:t>
            </a:r>
            <a:r>
              <a:rPr lang="en-US" sz="2800" dirty="0" smtClean="0"/>
              <a:t>degrees</a:t>
            </a:r>
            <a:endParaRPr lang="en-US" sz="2800" dirty="0"/>
          </a:p>
        </p:txBody>
      </p:sp>
      <p:sp>
        <p:nvSpPr>
          <p:cNvPr id="5" name="Rectangle 4"/>
          <p:cNvSpPr/>
          <p:nvPr/>
        </p:nvSpPr>
        <p:spPr>
          <a:xfrm>
            <a:off x="1066799" y="4800600"/>
            <a:ext cx="7848599" cy="1908215"/>
          </a:xfrm>
          <a:prstGeom prst="rect">
            <a:avLst/>
          </a:prstGeom>
        </p:spPr>
        <p:txBody>
          <a:bodyPr wrap="square">
            <a:spAutoFit/>
          </a:bodyPr>
          <a:lstStyle/>
          <a:p>
            <a:r>
              <a:rPr lang="en-US" dirty="0"/>
              <a:t> </a:t>
            </a:r>
            <a:r>
              <a:rPr lang="en-US" sz="2800" dirty="0" smtClean="0"/>
              <a:t>Mathematical  calculation</a:t>
            </a:r>
            <a:endParaRPr lang="en-US" sz="2800" dirty="0"/>
          </a:p>
          <a:p>
            <a:r>
              <a:rPr lang="en-US" dirty="0"/>
              <a:t>Tan angle (</a:t>
            </a:r>
            <a:r>
              <a:rPr lang="en-US" dirty="0" err="1"/>
              <a:t>ab</a:t>
            </a:r>
            <a:r>
              <a:rPr lang="en-US" dirty="0"/>
              <a:t>) = (h/b)</a:t>
            </a:r>
          </a:p>
          <a:p>
            <a:r>
              <a:rPr lang="en-US" dirty="0"/>
              <a:t>Tan 45 =h/20 =1</a:t>
            </a:r>
          </a:p>
          <a:p>
            <a:r>
              <a:rPr lang="en-US" dirty="0"/>
              <a:t>h=20 Cm</a:t>
            </a:r>
          </a:p>
          <a:p>
            <a:r>
              <a:rPr lang="en-US" dirty="0" err="1"/>
              <a:t>Sqrt</a:t>
            </a:r>
            <a:r>
              <a:rPr lang="en-US" dirty="0"/>
              <a:t> (a) = b*b + h*h </a:t>
            </a:r>
          </a:p>
          <a:p>
            <a:r>
              <a:rPr lang="en-US" dirty="0" err="1"/>
              <a:t>Sqrt</a:t>
            </a:r>
            <a:r>
              <a:rPr lang="en-US" dirty="0"/>
              <a:t> (a) =20*20 + 20*20 = </a:t>
            </a:r>
            <a:r>
              <a:rPr lang="en-US" dirty="0" smtClean="0"/>
              <a:t>28 </a:t>
            </a:r>
            <a:r>
              <a:rPr lang="en-US" dirty="0"/>
              <a:t>Cm</a:t>
            </a:r>
          </a:p>
        </p:txBody>
      </p:sp>
      <p:sp>
        <p:nvSpPr>
          <p:cNvPr id="17" name="Right Arrow 16"/>
          <p:cNvSpPr/>
          <p:nvPr/>
        </p:nvSpPr>
        <p:spPr>
          <a:xfrm>
            <a:off x="895350" y="2780833"/>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p:nvPr/>
        </p:nvPicPr>
        <p:blipFill>
          <a:blip r:embed="rId3">
            <a:extLst>
              <a:ext uri="{28A0092B-C50C-407E-A947-70E740481C1C}">
                <a14:useLocalDpi xmlns:a14="http://schemas.microsoft.com/office/drawing/2010/main" val="0"/>
              </a:ext>
            </a:extLst>
          </a:blip>
          <a:srcRect/>
          <a:stretch>
            <a:fillRect/>
          </a:stretch>
        </p:blipFill>
        <p:spPr bwMode="auto">
          <a:xfrm>
            <a:off x="3276600" y="3210718"/>
            <a:ext cx="3048000" cy="1589882"/>
          </a:xfrm>
          <a:prstGeom prst="rect">
            <a:avLst/>
          </a:prstGeom>
          <a:noFill/>
          <a:ln>
            <a:noFill/>
          </a:ln>
        </p:spPr>
      </p:pic>
      <p:sp>
        <p:nvSpPr>
          <p:cNvPr id="19" name="Right Arrow 18"/>
          <p:cNvSpPr/>
          <p:nvPr/>
        </p:nvSpPr>
        <p:spPr>
          <a:xfrm>
            <a:off x="914399" y="491490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037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990600" y="935421"/>
            <a:ext cx="7924799" cy="5922579"/>
            <a:chOff x="381000" y="1143000"/>
            <a:chExt cx="8458200" cy="4230757"/>
          </a:xfrm>
          <a:effectLst>
            <a:reflection blurRad="6350" stA="52000" endA="300" endPos="35000" dir="5400000" sy="-100000" algn="bl" rotWithShape="0"/>
          </a:effectLst>
        </p:grpSpPr>
        <p:sp>
          <p:nvSpPr>
            <p:cNvPr id="9" name="Rounded Rectangle 8"/>
            <p:cNvSpPr/>
            <p:nvPr/>
          </p:nvSpPr>
          <p:spPr>
            <a:xfrm>
              <a:off x="381000" y="1143000"/>
              <a:ext cx="21336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381000" y="1143000"/>
              <a:ext cx="84582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1257300" y="935421"/>
            <a:ext cx="6629400" cy="646331"/>
          </a:xfrm>
          <a:prstGeom prst="rect">
            <a:avLst/>
          </a:prstGeom>
          <a:noFill/>
        </p:spPr>
        <p:txBody>
          <a:bodyPr wrap="square" rtlCol="0">
            <a:spAutoFit/>
          </a:bodyPr>
          <a:lstStyle/>
          <a:p>
            <a:r>
              <a:rPr lang="en-US" sz="3600" dirty="0" smtClean="0">
                <a:solidFill>
                  <a:srgbClr val="3C8FED"/>
                </a:solidFill>
                <a:latin typeface="Philosopher" pitchFamily="50" charset="0"/>
              </a:rPr>
              <a:t>Pyramid Design</a:t>
            </a:r>
            <a:endParaRPr lang="en-US" sz="3600" dirty="0">
              <a:solidFill>
                <a:srgbClr val="3C8FED"/>
              </a:solidFill>
              <a:latin typeface="Philosopher" pitchFamily="50" charset="0"/>
            </a:endParaRPr>
          </a:p>
        </p:txBody>
      </p:sp>
      <p:sp>
        <p:nvSpPr>
          <p:cNvPr id="16" name="TextBox 15"/>
          <p:cNvSpPr txBox="1"/>
          <p:nvPr/>
        </p:nvSpPr>
        <p:spPr>
          <a:xfrm>
            <a:off x="609600" y="206514"/>
            <a:ext cx="6674712" cy="707886"/>
          </a:xfrm>
          <a:prstGeom prst="rect">
            <a:avLst/>
          </a:prstGeom>
          <a:noFill/>
        </p:spPr>
        <p:txBody>
          <a:bodyPr wrap="none" rtlCol="0">
            <a:spAutoFit/>
          </a:bodyPr>
          <a:lstStyle/>
          <a:p>
            <a:r>
              <a:rPr lang="en-US" sz="4000" dirty="0" smtClean="0">
                <a:solidFill>
                  <a:schemeClr val="bg1"/>
                </a:solidFill>
                <a:latin typeface="Philosopher" pitchFamily="50" charset="0"/>
              </a:rPr>
              <a:t>Magic pyramid|</a:t>
            </a:r>
            <a:r>
              <a:rPr lang="en-US" sz="2000" dirty="0" smtClean="0">
                <a:solidFill>
                  <a:schemeClr val="bg1"/>
                </a:solidFill>
              </a:rPr>
              <a:t>  Towards a 3D world</a:t>
            </a:r>
            <a:endParaRPr lang="en-US" sz="2000" dirty="0">
              <a:solidFill>
                <a:schemeClr val="bg1"/>
              </a:solidFill>
            </a:endParaRPr>
          </a:p>
        </p:txBody>
      </p:sp>
      <p:sp>
        <p:nvSpPr>
          <p:cNvPr id="20" name="Rounded Rectangle 19"/>
          <p:cNvSpPr/>
          <p:nvPr/>
        </p:nvSpPr>
        <p:spPr>
          <a:xfrm>
            <a:off x="110762" y="935421"/>
            <a:ext cx="879837" cy="5922579"/>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2" name="Picture 21" descr="C:\Users\YousefAzem\Desktop\chart+graph\6.PNG"/>
          <p:cNvPicPr/>
          <p:nvPr/>
        </p:nvPicPr>
        <p:blipFill rotWithShape="1">
          <a:blip r:embed="rId3" cstate="print">
            <a:extLst>
              <a:ext uri="{28A0092B-C50C-407E-A947-70E740481C1C}">
                <a14:useLocalDpi xmlns:a14="http://schemas.microsoft.com/office/drawing/2010/main" val="0"/>
              </a:ext>
            </a:extLst>
          </a:blip>
          <a:srcRect t="2962" r="9028"/>
          <a:stretch/>
        </p:blipFill>
        <p:spPr bwMode="auto">
          <a:xfrm>
            <a:off x="1028699" y="1905907"/>
            <a:ext cx="3158898" cy="1989533"/>
          </a:xfrm>
          <a:prstGeom prst="rect">
            <a:avLst/>
          </a:prstGeom>
          <a:noFill/>
          <a:ln>
            <a:noFill/>
          </a:ln>
          <a:extLst>
            <a:ext uri="{53640926-AAD7-44D8-BBD7-CCE9431645EC}">
              <a14:shadowObscured xmlns:a14="http://schemas.microsoft.com/office/drawing/2010/main"/>
            </a:ext>
          </a:extLst>
        </p:spPr>
      </p:pic>
      <p:pic>
        <p:nvPicPr>
          <p:cNvPr id="23" name="Picture 22" descr="C:\Users\YousefAzem\Desktop\chart+graph\3.PNG"/>
          <p:cNvPicPr/>
          <p:nvPr/>
        </p:nvPicPr>
        <p:blipFill rotWithShape="1">
          <a:blip r:embed="rId4" cstate="print">
            <a:extLst>
              <a:ext uri="{28A0092B-C50C-407E-A947-70E740481C1C}">
                <a14:useLocalDpi xmlns:a14="http://schemas.microsoft.com/office/drawing/2010/main" val="0"/>
              </a:ext>
            </a:extLst>
          </a:blip>
          <a:srcRect t="11831"/>
          <a:stretch/>
        </p:blipFill>
        <p:spPr bwMode="auto">
          <a:xfrm>
            <a:off x="5052670" y="1906725"/>
            <a:ext cx="3158898" cy="1991710"/>
          </a:xfrm>
          <a:prstGeom prst="rect">
            <a:avLst/>
          </a:prstGeom>
          <a:noFill/>
          <a:ln>
            <a:noFill/>
          </a:ln>
          <a:extLst>
            <a:ext uri="{53640926-AAD7-44D8-BBD7-CCE9431645EC}">
              <a14:shadowObscured xmlns:a14="http://schemas.microsoft.com/office/drawing/2010/main"/>
            </a:ext>
          </a:extLst>
        </p:spPr>
      </p:pic>
      <p:pic>
        <p:nvPicPr>
          <p:cNvPr id="24" name="Picture 23" descr="C:\Users\YousefAzem\Desktop\chart+graph\2.PNG"/>
          <p:cNvPicPr/>
          <p:nvPr/>
        </p:nvPicPr>
        <p:blipFill>
          <a:blip r:embed="rId5">
            <a:extLst>
              <a:ext uri="{28A0092B-C50C-407E-A947-70E740481C1C}">
                <a14:useLocalDpi xmlns:a14="http://schemas.microsoft.com/office/drawing/2010/main" val="0"/>
              </a:ext>
            </a:extLst>
          </a:blip>
          <a:srcRect/>
          <a:stretch>
            <a:fillRect/>
          </a:stretch>
        </p:blipFill>
        <p:spPr bwMode="auto">
          <a:xfrm>
            <a:off x="5095487" y="4417883"/>
            <a:ext cx="3135131" cy="2440117"/>
          </a:xfrm>
          <a:prstGeom prst="rect">
            <a:avLst/>
          </a:prstGeom>
          <a:noFill/>
          <a:ln>
            <a:noFill/>
          </a:ln>
        </p:spPr>
      </p:pic>
      <p:pic>
        <p:nvPicPr>
          <p:cNvPr id="25" name="Picture 24" descr="C:\Users\YousefAzem\Desktop\chart+graph\5.PNG"/>
          <p:cNvPicPr/>
          <p:nvPr/>
        </p:nvPicPr>
        <p:blipFill rotWithShape="1">
          <a:blip r:embed="rId6" cstate="print">
            <a:extLst>
              <a:ext uri="{28A0092B-C50C-407E-A947-70E740481C1C}">
                <a14:useLocalDpi xmlns:a14="http://schemas.microsoft.com/office/drawing/2010/main" val="0"/>
              </a:ext>
            </a:extLst>
          </a:blip>
          <a:srcRect b="3198"/>
          <a:stretch/>
        </p:blipFill>
        <p:spPr bwMode="auto">
          <a:xfrm>
            <a:off x="1028699" y="4378332"/>
            <a:ext cx="3158898" cy="244156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950792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990600" y="935421"/>
            <a:ext cx="7924799" cy="5922579"/>
            <a:chOff x="381000" y="1143000"/>
            <a:chExt cx="8458200" cy="4230757"/>
          </a:xfrm>
          <a:effectLst>
            <a:reflection blurRad="6350" stA="52000" endA="300" endPos="35000" dir="5400000" sy="-100000" algn="bl" rotWithShape="0"/>
          </a:effectLst>
        </p:grpSpPr>
        <p:sp>
          <p:nvSpPr>
            <p:cNvPr id="9" name="Rounded Rectangle 8"/>
            <p:cNvSpPr/>
            <p:nvPr/>
          </p:nvSpPr>
          <p:spPr>
            <a:xfrm>
              <a:off x="381000" y="1143000"/>
              <a:ext cx="21336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381000" y="1143000"/>
              <a:ext cx="84582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extBox 9"/>
          <p:cNvSpPr txBox="1"/>
          <p:nvPr/>
        </p:nvSpPr>
        <p:spPr>
          <a:xfrm>
            <a:off x="1257300" y="935421"/>
            <a:ext cx="6629400" cy="646331"/>
          </a:xfrm>
          <a:prstGeom prst="rect">
            <a:avLst/>
          </a:prstGeom>
          <a:noFill/>
        </p:spPr>
        <p:txBody>
          <a:bodyPr wrap="square" rtlCol="0">
            <a:spAutoFit/>
          </a:bodyPr>
          <a:lstStyle/>
          <a:p>
            <a:r>
              <a:rPr lang="en-US" sz="3600" dirty="0" smtClean="0">
                <a:solidFill>
                  <a:srgbClr val="3C8FED"/>
                </a:solidFill>
                <a:latin typeface="Philosopher" pitchFamily="50" charset="0"/>
              </a:rPr>
              <a:t>Pyramid Design</a:t>
            </a:r>
            <a:endParaRPr lang="en-US" sz="3600" dirty="0">
              <a:solidFill>
                <a:srgbClr val="3C8FED"/>
              </a:solidFill>
              <a:latin typeface="Philosopher" pitchFamily="50" charset="0"/>
            </a:endParaRPr>
          </a:p>
        </p:txBody>
      </p:sp>
      <p:sp>
        <p:nvSpPr>
          <p:cNvPr id="16" name="TextBox 15"/>
          <p:cNvSpPr txBox="1"/>
          <p:nvPr/>
        </p:nvSpPr>
        <p:spPr>
          <a:xfrm>
            <a:off x="609600" y="206514"/>
            <a:ext cx="6674712" cy="707886"/>
          </a:xfrm>
          <a:prstGeom prst="rect">
            <a:avLst/>
          </a:prstGeom>
          <a:noFill/>
        </p:spPr>
        <p:txBody>
          <a:bodyPr wrap="none" rtlCol="0">
            <a:spAutoFit/>
          </a:bodyPr>
          <a:lstStyle/>
          <a:p>
            <a:r>
              <a:rPr lang="en-US" sz="4000" dirty="0" smtClean="0">
                <a:solidFill>
                  <a:schemeClr val="bg1"/>
                </a:solidFill>
                <a:latin typeface="Philosopher" pitchFamily="50" charset="0"/>
              </a:rPr>
              <a:t>Magic pyramid|</a:t>
            </a:r>
            <a:r>
              <a:rPr lang="en-US" sz="2000" dirty="0" smtClean="0">
                <a:solidFill>
                  <a:schemeClr val="bg1"/>
                </a:solidFill>
              </a:rPr>
              <a:t>  Towards a 3D world</a:t>
            </a:r>
            <a:endParaRPr lang="en-US" sz="2000" dirty="0">
              <a:solidFill>
                <a:schemeClr val="bg1"/>
              </a:solidFill>
            </a:endParaRPr>
          </a:p>
        </p:txBody>
      </p:sp>
      <p:sp>
        <p:nvSpPr>
          <p:cNvPr id="20" name="Rounded Rectangle 19"/>
          <p:cNvSpPr/>
          <p:nvPr/>
        </p:nvSpPr>
        <p:spPr>
          <a:xfrm>
            <a:off x="110762" y="935421"/>
            <a:ext cx="879837" cy="5922579"/>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49" name="Picture 28" descr="Description: C:\Users\YousefAzem\Desktop\chart+graph\Picture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599" y="2573397"/>
            <a:ext cx="3757718" cy="316169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9" descr="Description: C:\Users\YousefAzem\Desktop\chart+graph\Picture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0217" y="2790341"/>
            <a:ext cx="3930820" cy="294475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11"/>
          <p:cNvSpPr/>
          <p:nvPr/>
        </p:nvSpPr>
        <p:spPr>
          <a:xfrm>
            <a:off x="1257300" y="2141081"/>
            <a:ext cx="7124700" cy="523220"/>
          </a:xfrm>
          <a:prstGeom prst="rect">
            <a:avLst/>
          </a:prstGeom>
        </p:spPr>
        <p:txBody>
          <a:bodyPr wrap="square">
            <a:spAutoFit/>
          </a:bodyPr>
          <a:lstStyle/>
          <a:p>
            <a:r>
              <a:rPr lang="en-US" sz="2800" dirty="0"/>
              <a:t>what is kind of the pyramid? 3 Or 4 Views .</a:t>
            </a:r>
          </a:p>
        </p:txBody>
      </p:sp>
    </p:spTree>
    <p:extLst>
      <p:ext uri="{BB962C8B-B14F-4D97-AF65-F5344CB8AC3E}">
        <p14:creationId xmlns:p14="http://schemas.microsoft.com/office/powerpoint/2010/main" val="27463529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7"/>
          <p:cNvGrpSpPr/>
          <p:nvPr/>
        </p:nvGrpSpPr>
        <p:grpSpPr>
          <a:xfrm>
            <a:off x="990600" y="935421"/>
            <a:ext cx="7924799" cy="5922579"/>
            <a:chOff x="381000" y="1143000"/>
            <a:chExt cx="8458200" cy="4230757"/>
          </a:xfrm>
          <a:effectLst>
            <a:reflection blurRad="6350" stA="52000" endA="300" endPos="35000" dir="5400000" sy="-100000" algn="bl" rotWithShape="0"/>
          </a:effectLst>
        </p:grpSpPr>
        <p:sp>
          <p:nvSpPr>
            <p:cNvPr id="9" name="Rounded Rectangle 8"/>
            <p:cNvSpPr/>
            <p:nvPr/>
          </p:nvSpPr>
          <p:spPr>
            <a:xfrm>
              <a:off x="381000" y="1143000"/>
              <a:ext cx="2133600" cy="4230757"/>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381000" y="1143000"/>
              <a:ext cx="8458200" cy="4230757"/>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extBox 15"/>
          <p:cNvSpPr txBox="1"/>
          <p:nvPr/>
        </p:nvSpPr>
        <p:spPr>
          <a:xfrm>
            <a:off x="609600" y="206514"/>
            <a:ext cx="6674712" cy="707886"/>
          </a:xfrm>
          <a:prstGeom prst="rect">
            <a:avLst/>
          </a:prstGeom>
          <a:noFill/>
        </p:spPr>
        <p:txBody>
          <a:bodyPr wrap="none" rtlCol="0">
            <a:spAutoFit/>
          </a:bodyPr>
          <a:lstStyle/>
          <a:p>
            <a:r>
              <a:rPr lang="en-US" sz="4000" dirty="0" smtClean="0">
                <a:solidFill>
                  <a:schemeClr val="bg1"/>
                </a:solidFill>
                <a:latin typeface="Philosopher" pitchFamily="50" charset="0"/>
              </a:rPr>
              <a:t>Magic pyramid|</a:t>
            </a:r>
            <a:r>
              <a:rPr lang="en-US" sz="2000" dirty="0" smtClean="0">
                <a:solidFill>
                  <a:schemeClr val="bg1"/>
                </a:solidFill>
              </a:rPr>
              <a:t>  Towards a 3D world</a:t>
            </a:r>
            <a:endParaRPr lang="en-US" sz="2000" dirty="0">
              <a:solidFill>
                <a:schemeClr val="bg1"/>
              </a:solidFill>
            </a:endParaRPr>
          </a:p>
        </p:txBody>
      </p:sp>
      <p:sp>
        <p:nvSpPr>
          <p:cNvPr id="20" name="Rounded Rectangle 19"/>
          <p:cNvSpPr/>
          <p:nvPr/>
        </p:nvSpPr>
        <p:spPr>
          <a:xfrm>
            <a:off x="110762" y="935421"/>
            <a:ext cx="879837" cy="5922579"/>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C:\Users\YousefAzem\Dropbox\Yousef&amp;Feras\chart+graph\software.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7300" y="2133600"/>
            <a:ext cx="6896100" cy="4413885"/>
          </a:xfrm>
          <a:prstGeom prst="rect">
            <a:avLst/>
          </a:prstGeom>
          <a:noFill/>
          <a:ln>
            <a:noFill/>
          </a:ln>
        </p:spPr>
      </p:pic>
      <p:sp>
        <p:nvSpPr>
          <p:cNvPr id="13" name="Rounded Rectangle 12"/>
          <p:cNvSpPr/>
          <p:nvPr/>
        </p:nvSpPr>
        <p:spPr>
          <a:xfrm>
            <a:off x="876299" y="9144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257300" y="1086534"/>
            <a:ext cx="4762500" cy="646331"/>
          </a:xfrm>
          <a:prstGeom prst="rect">
            <a:avLst/>
          </a:prstGeom>
          <a:noFill/>
        </p:spPr>
        <p:txBody>
          <a:bodyPr wrap="square" rtlCol="0">
            <a:spAutoFit/>
          </a:bodyPr>
          <a:lstStyle/>
          <a:p>
            <a:r>
              <a:rPr lang="en-US" sz="3600" dirty="0" smtClean="0">
                <a:solidFill>
                  <a:schemeClr val="bg1"/>
                </a:solidFill>
                <a:latin typeface="Philosopher" pitchFamily="50" charset="0"/>
              </a:rPr>
              <a:t>Software</a:t>
            </a:r>
          </a:p>
        </p:txBody>
      </p:sp>
    </p:spTree>
    <p:extLst>
      <p:ext uri="{BB962C8B-B14F-4D97-AF65-F5344CB8AC3E}">
        <p14:creationId xmlns:p14="http://schemas.microsoft.com/office/powerpoint/2010/main" val="4216511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495300" y="1143000"/>
            <a:ext cx="8153400" cy="990600"/>
          </a:xfrm>
          <a:prstGeom prst="roundRect">
            <a:avLst>
              <a:gd name="adj" fmla="val 1226"/>
            </a:avLst>
          </a:prstGeom>
          <a:gradFill>
            <a:gsLst>
              <a:gs pos="0">
                <a:srgbClr val="3C8FED"/>
              </a:gs>
              <a:gs pos="71000">
                <a:srgbClr val="8EC9FB"/>
              </a:gs>
            </a:gsLst>
            <a:lin ang="21540000" scaled="0"/>
          </a:gradFill>
          <a:ln w="76200">
            <a:solidFill>
              <a:srgbClr val="BDD8F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495300" y="2170043"/>
            <a:ext cx="8153400" cy="3240157"/>
          </a:xfrm>
          <a:prstGeom prst="roundRect">
            <a:avLst>
              <a:gd name="adj" fmla="val 1226"/>
            </a:avLst>
          </a:prstGeom>
          <a:solidFill>
            <a:schemeClr val="bg1"/>
          </a:solidFill>
          <a:ln w="76200">
            <a:solidFill>
              <a:srgbClr val="BDD8F3"/>
            </a:solidFill>
          </a:ln>
          <a:effectLst>
            <a:outerShdw blurRad="50800" dist="38100" dir="16200000"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41131" y="1284357"/>
            <a:ext cx="7307420" cy="707886"/>
          </a:xfrm>
          <a:prstGeom prst="rect">
            <a:avLst/>
          </a:prstGeom>
          <a:noFill/>
        </p:spPr>
        <p:txBody>
          <a:bodyPr wrap="square" rtlCol="0">
            <a:spAutoFit/>
          </a:bodyPr>
          <a:lstStyle/>
          <a:p>
            <a:r>
              <a:rPr lang="en-US" sz="4000" dirty="0" smtClean="0">
                <a:solidFill>
                  <a:schemeClr val="bg1"/>
                </a:solidFill>
                <a:latin typeface="Philosopher" pitchFamily="50" charset="0"/>
              </a:rPr>
              <a:t>Software Implementation</a:t>
            </a:r>
            <a:endParaRPr lang="en-US" sz="2000" dirty="0">
              <a:solidFill>
                <a:schemeClr val="bg1"/>
              </a:solidFill>
            </a:endParaRPr>
          </a:p>
        </p:txBody>
      </p:sp>
      <p:sp>
        <p:nvSpPr>
          <p:cNvPr id="11" name="TextBox 10"/>
          <p:cNvSpPr txBox="1"/>
          <p:nvPr/>
        </p:nvSpPr>
        <p:spPr>
          <a:xfrm>
            <a:off x="5105400" y="4671060"/>
            <a:ext cx="2843151" cy="369332"/>
          </a:xfrm>
          <a:prstGeom prst="rect">
            <a:avLst/>
          </a:prstGeom>
          <a:noFill/>
        </p:spPr>
        <p:txBody>
          <a:bodyPr wrap="none" rtlCol="0">
            <a:spAutoFit/>
          </a:bodyPr>
          <a:lstStyle/>
          <a:p>
            <a:r>
              <a:rPr lang="en-US" dirty="0" smtClean="0">
                <a:solidFill>
                  <a:schemeClr val="bg1"/>
                </a:solidFill>
              </a:rPr>
              <a:t>CLICK HERE FOR MORE INFO</a:t>
            </a:r>
            <a:endParaRPr lang="en-US" dirty="0">
              <a:solidFill>
                <a:schemeClr val="bg1"/>
              </a:solidFill>
            </a:endParaRPr>
          </a:p>
        </p:txBody>
      </p:sp>
      <p:sp>
        <p:nvSpPr>
          <p:cNvPr id="12" name="TextBox 11"/>
          <p:cNvSpPr txBox="1"/>
          <p:nvPr/>
        </p:nvSpPr>
        <p:spPr>
          <a:xfrm>
            <a:off x="914400" y="2714644"/>
            <a:ext cx="4089581" cy="2677656"/>
          </a:xfrm>
          <a:prstGeom prst="rect">
            <a:avLst/>
          </a:prstGeom>
          <a:noFill/>
        </p:spPr>
        <p:txBody>
          <a:bodyPr wrap="none" rtlCol="0">
            <a:spAutoFit/>
          </a:bodyPr>
          <a:lstStyle/>
          <a:p>
            <a:r>
              <a:rPr lang="en-US" sz="2400" dirty="0" smtClean="0">
                <a:latin typeface="Philosopher" pitchFamily="50" charset="0"/>
              </a:rPr>
              <a:t> Screen Splitting</a:t>
            </a:r>
          </a:p>
          <a:p>
            <a:endParaRPr lang="en-US" sz="2400" dirty="0" smtClean="0">
              <a:latin typeface="Philosopher" pitchFamily="50" charset="0"/>
            </a:endParaRPr>
          </a:p>
          <a:p>
            <a:r>
              <a:rPr lang="en-US" sz="2400" dirty="0" smtClean="0">
                <a:latin typeface="Philosopher" pitchFamily="50" charset="0"/>
              </a:rPr>
              <a:t> Load Models</a:t>
            </a:r>
          </a:p>
          <a:p>
            <a:endParaRPr lang="en-US" sz="2400" dirty="0" smtClean="0">
              <a:latin typeface="Philosopher" pitchFamily="50" charset="0"/>
            </a:endParaRPr>
          </a:p>
          <a:p>
            <a:r>
              <a:rPr lang="en-US" sz="2400" dirty="0" smtClean="0">
                <a:latin typeface="Philosopher" pitchFamily="50" charset="0"/>
              </a:rPr>
              <a:t> Object Size</a:t>
            </a:r>
          </a:p>
          <a:p>
            <a:endParaRPr lang="en-US" sz="2400" dirty="0" smtClean="0">
              <a:latin typeface="Philosopher" pitchFamily="50" charset="0"/>
            </a:endParaRPr>
          </a:p>
          <a:p>
            <a:r>
              <a:rPr lang="en-US" sz="2400" dirty="0" smtClean="0">
                <a:latin typeface="Philosopher" pitchFamily="50" charset="0"/>
              </a:rPr>
              <a:t> File synchronization</a:t>
            </a:r>
            <a:endParaRPr lang="en-US" sz="2400" dirty="0">
              <a:latin typeface="Philosopher" pitchFamily="50" charset="0"/>
            </a:endParaRPr>
          </a:p>
        </p:txBody>
      </p:sp>
      <p:sp>
        <p:nvSpPr>
          <p:cNvPr id="13" name="TextBox 12"/>
          <p:cNvSpPr txBox="1"/>
          <p:nvPr/>
        </p:nvSpPr>
        <p:spPr>
          <a:xfrm>
            <a:off x="914400" y="228600"/>
            <a:ext cx="7734300" cy="707886"/>
          </a:xfrm>
          <a:prstGeom prst="rect">
            <a:avLst/>
          </a:prstGeom>
          <a:noFill/>
        </p:spPr>
        <p:txBody>
          <a:bodyPr wrap="square" rtlCol="0">
            <a:spAutoFit/>
          </a:bodyPr>
          <a:lstStyle/>
          <a:p>
            <a:r>
              <a:rPr lang="en-US" sz="4000" dirty="0">
                <a:solidFill>
                  <a:schemeClr val="bg1"/>
                </a:solidFill>
                <a:latin typeface="Philosopher" pitchFamily="50" charset="0"/>
              </a:rPr>
              <a:t>Magic pyramid|</a:t>
            </a:r>
            <a:r>
              <a:rPr lang="en-US" sz="2000" dirty="0">
                <a:solidFill>
                  <a:schemeClr val="bg1"/>
                </a:solidFill>
                <a:latin typeface="Philosopher" pitchFamily="50" charset="0"/>
              </a:rPr>
              <a:t>  </a:t>
            </a:r>
            <a:r>
              <a:rPr lang="en-US" sz="2000" dirty="0" smtClean="0">
                <a:solidFill>
                  <a:schemeClr val="bg1"/>
                </a:solidFill>
                <a:latin typeface="Nyala" pitchFamily="2" charset="0"/>
              </a:rPr>
              <a:t>Towards a </a:t>
            </a:r>
            <a:r>
              <a:rPr lang="en-US" sz="2000" dirty="0">
                <a:solidFill>
                  <a:schemeClr val="bg1"/>
                </a:solidFill>
                <a:latin typeface="Nyala" pitchFamily="2" charset="0"/>
              </a:rPr>
              <a:t>3D world</a:t>
            </a:r>
          </a:p>
        </p:txBody>
      </p:sp>
      <p:sp>
        <p:nvSpPr>
          <p:cNvPr id="18" name="Right Arrow 17"/>
          <p:cNvSpPr/>
          <p:nvPr/>
        </p:nvSpPr>
        <p:spPr>
          <a:xfrm>
            <a:off x="717331" y="293751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717331" y="3679187"/>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717331" y="429545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1631" y="2133600"/>
            <a:ext cx="3428557" cy="646331"/>
          </a:xfrm>
          <a:prstGeom prst="rect">
            <a:avLst/>
          </a:prstGeom>
          <a:noFill/>
        </p:spPr>
        <p:txBody>
          <a:bodyPr wrap="square" rtlCol="0">
            <a:spAutoFit/>
          </a:bodyPr>
          <a:lstStyle/>
          <a:p>
            <a:r>
              <a:rPr lang="en-US" sz="3600" dirty="0" smtClean="0">
                <a:solidFill>
                  <a:srgbClr val="3C8FED"/>
                </a:solidFill>
                <a:latin typeface="Philosopher" pitchFamily="50" charset="0"/>
              </a:rPr>
              <a:t>C# And XNA</a:t>
            </a:r>
          </a:p>
        </p:txBody>
      </p:sp>
      <p:sp>
        <p:nvSpPr>
          <p:cNvPr id="14" name="Right Arrow 13"/>
          <p:cNvSpPr/>
          <p:nvPr/>
        </p:nvSpPr>
        <p:spPr>
          <a:xfrm>
            <a:off x="717331" y="5018950"/>
            <a:ext cx="228600" cy="2286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3600" dirty="0" smtClean="0">
            <a:solidFill>
              <a:srgbClr val="3C8FED"/>
            </a:solidFill>
            <a:latin typeface="Philosopher" pitchFamily="50"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3586</TotalTime>
  <Words>1014</Words>
  <Application>Microsoft Office PowerPoint</Application>
  <PresentationFormat>On-screen Show (4:3)</PresentationFormat>
  <Paragraphs>244</Paragraphs>
  <Slides>31</Slides>
  <Notes>6</Notes>
  <HiddenSlides>2</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dc:creator>
  <cp:lastModifiedBy>YousefAzem</cp:lastModifiedBy>
  <cp:revision>77</cp:revision>
  <dcterms:created xsi:type="dcterms:W3CDTF">2009-07-23T04:14:01Z</dcterms:created>
  <dcterms:modified xsi:type="dcterms:W3CDTF">2012-12-27T00:00:35Z</dcterms:modified>
</cp:coreProperties>
</file>