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7" r:id="rId11"/>
    <p:sldId id="268" r:id="rId12"/>
    <p:sldId id="266" r:id="rId13"/>
    <p:sldId id="270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9" r:id="rId24"/>
    <p:sldId id="287" r:id="rId25"/>
    <p:sldId id="285" r:id="rId26"/>
    <p:sldId id="286" r:id="rId27"/>
    <p:sldId id="288" r:id="rId28"/>
    <p:sldId id="282" r:id="rId29"/>
    <p:sldId id="269" r:id="rId30"/>
    <p:sldId id="283" r:id="rId31"/>
    <p:sldId id="284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DBA9A6B-7CD9-41F3-B60E-54FAE7BAE140}" type="datetimeFigureOut">
              <a:rPr lang="ar-SA" smtClean="0"/>
              <a:pPr/>
              <a:t>28/7/1435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7D2FA8-3227-40FC-8AE6-1AC8AAB574C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48785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مقارنة اقتصادية</a:t>
            </a:r>
            <a:br>
              <a:rPr lang="ar-SA" dirty="0" smtClean="0"/>
            </a:br>
            <a:r>
              <a:rPr lang="ar-SA" dirty="0" smtClean="0"/>
              <a:t>مقارنة بيئية</a:t>
            </a:r>
            <a:r>
              <a:rPr lang="ar-SA" baseline="0" dirty="0" smtClean="0"/>
              <a:t> </a:t>
            </a:r>
          </a:p>
          <a:p>
            <a:r>
              <a:rPr lang="ar-SA" baseline="0" dirty="0" smtClean="0"/>
              <a:t>ما في خروج للغازات العملية </a:t>
            </a:r>
            <a:r>
              <a:rPr lang="ar-SA" baseline="0" dirty="0" err="1" smtClean="0"/>
              <a:t>متدورة</a:t>
            </a:r>
            <a:r>
              <a:rPr lang="ar-SA" baseline="0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D2FA8-3227-40FC-8AE6-1AC8AAB574CC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الطرق.........</a:t>
            </a:r>
          </a:p>
          <a:p>
            <a:r>
              <a:rPr lang="ar-SA" dirty="0" smtClean="0"/>
              <a:t>لا</a:t>
            </a:r>
            <a:r>
              <a:rPr lang="ar-SA" baseline="0" dirty="0" smtClean="0"/>
              <a:t> يوجد كهرباء ........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D2FA8-3227-40FC-8AE6-1AC8AAB574CC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FBC1-5448-454D-9CC2-79F14C037CCD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09D8E-2AF0-41D0-9165-842090715F8C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FD4E5-081F-4F69-990D-F0102E6FA023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698C-F6BA-47A8-BFF1-5706028EDE97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396F-EF4E-43DA-A3B9-73CF69448B9C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C9737-64B1-4A2B-8378-90047C9A4A1B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C3FED-1282-405D-9ECB-6E43DDAC3558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B5DB-0AB1-43CB-97E2-259D1504DBB8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E4449-6993-48A6-91C5-625ACA4702F5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92E5D-6223-452D-BDB1-E7EC770C3FD6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47C4-F9FC-446F-9942-CF493E6ECE84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A0862E-F8F8-4C02-B004-69B415545677}" type="datetime1">
              <a:rPr lang="ar-SA" smtClean="0"/>
              <a:pPr/>
              <a:t>28/7/1435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892CBD-7992-4B1C-AEC0-FCE039AC92BA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>
            <a:normAutofit fontScale="90000"/>
          </a:bodyPr>
          <a:lstStyle/>
          <a:p>
            <a:pPr rtl="0"/>
            <a:r>
              <a:rPr lang="en-US" b="1" u="sng" dirty="0"/>
              <a:t>Catalytic Conversion of Waste Rubber into </a:t>
            </a:r>
            <a:r>
              <a:rPr lang="en-US" dirty="0"/>
              <a:t/>
            </a:r>
            <a:br>
              <a:rPr lang="en-US" dirty="0"/>
            </a:br>
            <a:r>
              <a:rPr lang="en-US" b="1" u="sng" dirty="0"/>
              <a:t>Liquid Oil Fuels: </a:t>
            </a:r>
            <a:r>
              <a:rPr lang="en-US" b="1" u="sng" dirty="0" smtClean="0"/>
              <a:t>Lab scale </a:t>
            </a:r>
            <a:r>
              <a:rPr lang="en-US" b="1" u="sng" dirty="0"/>
              <a:t>and Industrial </a:t>
            </a:r>
            <a:r>
              <a:rPr lang="en-US" b="1" u="sng" dirty="0" smtClean="0"/>
              <a:t>scale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 II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dirty="0" smtClean="0"/>
              <a:t>Controlling reaction temperature </a:t>
            </a:r>
          </a:p>
          <a:p>
            <a:pPr algn="ctr" rtl="0">
              <a:buNone/>
            </a:pPr>
            <a:r>
              <a:rPr lang="en-US" dirty="0" smtClean="0"/>
              <a:t>and </a:t>
            </a:r>
          </a:p>
          <a:p>
            <a:pPr algn="ctr" rtl="0">
              <a:buNone/>
            </a:pPr>
            <a:r>
              <a:rPr lang="en-US" dirty="0" smtClean="0"/>
              <a:t>using carrier gas</a:t>
            </a:r>
          </a:p>
          <a:p>
            <a:pPr algn="ctr" rtl="0">
              <a:buNone/>
            </a:pPr>
            <a:r>
              <a:rPr lang="en-US" dirty="0" smtClean="0"/>
              <a:t> </a:t>
            </a:r>
            <a:r>
              <a:rPr lang="en-US" sz="1600" dirty="0" smtClean="0">
                <a:solidFill>
                  <a:prstClr val="black"/>
                </a:solidFill>
              </a:rPr>
              <a:t>”Experimental lab scale ”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In part 1 there was no ability to control reaction temperature.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We used High accuracy tube furnace as a heat source.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We couldn’t use stirring.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We used Nitrogen gas as a carrier gas.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Having more controlled reaction temperature.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Studying temperature effects and temperature critical points.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Studying the effect of using carrier gas. 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Methodology: Chemicals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8329642" cy="4600588"/>
          </a:xfrm>
        </p:spPr>
        <p:txBody>
          <a:bodyPr/>
          <a:lstStyle/>
          <a:p>
            <a:pPr algn="l" rtl="0">
              <a:buNone/>
            </a:pPr>
            <a:r>
              <a:rPr lang="en-US" sz="1800" dirty="0" smtClean="0"/>
              <a:t>Waste tire rubber                          Boiling chips		   Glass wool 	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                                                              Nitrogen gas</a:t>
            </a:r>
          </a:p>
          <a:p>
            <a:pPr algn="l" rtl="0"/>
            <a:r>
              <a:rPr lang="en-US" dirty="0" smtClean="0"/>
              <a:t>                                                                   </a:t>
            </a:r>
            <a:endParaRPr lang="en-US" sz="1800" dirty="0" smtClean="0"/>
          </a:p>
          <a:p>
            <a:pPr algn="l" rtl="0"/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BCD0-6A19-4CB1-8B81-F5F3BF92E5CC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8" name="صورة 7" descr="1454296_419959214798465_1765317743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43116"/>
            <a:ext cx="2500330" cy="1875248"/>
          </a:xfrm>
          <a:prstGeom prst="rect">
            <a:avLst/>
          </a:prstGeom>
        </p:spPr>
      </p:pic>
      <p:pic>
        <p:nvPicPr>
          <p:cNvPr id="9" name="صورة 8" descr="1484817_419959221465131_1692110153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14818"/>
            <a:ext cx="2500331" cy="1857388"/>
          </a:xfrm>
          <a:prstGeom prst="rect">
            <a:avLst/>
          </a:prstGeom>
        </p:spPr>
      </p:pic>
      <p:pic>
        <p:nvPicPr>
          <p:cNvPr id="10" name="صورة 9" descr="1483568_10152027014775479_1388701768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1" y="2143117"/>
            <a:ext cx="2571768" cy="392909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2214554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Hamza\Desktop\648px-NitrogenRence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819326"/>
            <a:ext cx="2071702" cy="1181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Methodology:</a:t>
            </a:r>
            <a:br>
              <a:rPr lang="en-US" dirty="0" smtClean="0"/>
            </a:br>
            <a:r>
              <a:rPr lang="en-US" sz="2200" b="1" dirty="0" smtClean="0"/>
              <a:t>Equipment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00175"/>
            <a:ext cx="74676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2051" name="صورة 4" descr="Description: F:\photo exp\2014-02-19 15.11.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429132"/>
            <a:ext cx="2938462" cy="188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Comparative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b="1" u="sng" dirty="0" smtClean="0"/>
              <a:t>With and without Catalyst Comparison</a:t>
            </a:r>
            <a:endParaRPr lang="en-US" dirty="0" smtClean="0"/>
          </a:p>
          <a:p>
            <a:pPr algn="l" rtl="0"/>
            <a:r>
              <a:rPr lang="en-US" dirty="0" smtClean="0"/>
              <a:t>At same temperature (400</a:t>
            </a:r>
            <a:r>
              <a:rPr lang="en-US" baseline="30000" dirty="0" smtClean="0"/>
              <a:t>o</a:t>
            </a:r>
            <a:r>
              <a:rPr lang="en-US" dirty="0" smtClean="0"/>
              <a:t>C) with no nitrogen.</a:t>
            </a:r>
          </a:p>
          <a:p>
            <a:pPr algn="l" rtl="0"/>
            <a:r>
              <a:rPr lang="en-US" dirty="0" smtClean="0"/>
              <a:t> One experiment was done with catalyst and the other without catalyst.</a:t>
            </a:r>
          </a:p>
          <a:p>
            <a:pPr algn="l" rtl="0"/>
            <a:r>
              <a:rPr lang="en-US" dirty="0" smtClean="0"/>
              <a:t> The Catalytic experiment gave oil, where dropping started and stopped in shorter time than the other .</a:t>
            </a:r>
          </a:p>
          <a:p>
            <a:pPr algn="l" rtl="0"/>
            <a:r>
              <a:rPr lang="en-US" dirty="0" smtClean="0"/>
              <a:t>The Catalytic experiment gave a liquid mass of 1.79g, while the Non-Catalyst experiment gave less than 1.39 g of liquid. </a:t>
            </a:r>
          </a:p>
          <a:p>
            <a:pPr algn="l" rtl="0"/>
            <a:r>
              <a:rPr lang="en-US" dirty="0" smtClean="0"/>
              <a:t> Both experiments showed comparable sludge masses (about 15 g) from originally 20 g waste.</a:t>
            </a:r>
          </a:p>
          <a:p>
            <a:pPr algn="l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Comparative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b="1" u="sng" dirty="0" smtClean="0"/>
              <a:t>Catalytic Experiment With and Without Nitrogen.</a:t>
            </a:r>
            <a:endParaRPr lang="en-US" dirty="0" smtClean="0"/>
          </a:p>
          <a:p>
            <a:pPr algn="l" rtl="0"/>
            <a:r>
              <a:rPr lang="en-US" dirty="0" smtClean="0"/>
              <a:t> Temperature was fixed at 400</a:t>
            </a:r>
            <a:r>
              <a:rPr lang="en-US" baseline="30000" dirty="0" smtClean="0"/>
              <a:t>o</a:t>
            </a:r>
            <a:r>
              <a:rPr lang="en-US" dirty="0" smtClean="0"/>
              <a:t>C.</a:t>
            </a:r>
          </a:p>
          <a:p>
            <a:pPr algn="l" rtl="0"/>
            <a:r>
              <a:rPr lang="en-US" dirty="0" smtClean="0"/>
              <a:t>The Nitrogen  experiment gave gaseous product with intensity more than that without Nitrogen, and with shorter time.</a:t>
            </a:r>
          </a:p>
          <a:p>
            <a:pPr algn="l" rtl="0"/>
            <a:r>
              <a:rPr lang="en-US" dirty="0" smtClean="0"/>
              <a:t> In the Nitrogen experiment, oil dropping started and finished in shorter time compared to No-Nitrogen experiment. </a:t>
            </a:r>
          </a:p>
          <a:p>
            <a:pPr algn="l" rtl="0"/>
            <a:r>
              <a:rPr lang="en-US" dirty="0" smtClean="0"/>
              <a:t>The Nitrogen experiment has a mass of 0.83g, while the No- Nitrogen experiment has a liquid mass of 1.79 g.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Comparative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b="1" u="sng" dirty="0" smtClean="0"/>
              <a:t>Temperature Comparison.</a:t>
            </a:r>
            <a:endParaRPr lang="en-US" dirty="0" smtClean="0"/>
          </a:p>
          <a:p>
            <a:pPr algn="l" rtl="0"/>
            <a:r>
              <a:rPr lang="en-US" dirty="0" smtClean="0"/>
              <a:t>Both Catalyst and Nitrogen were used for experiments at different temperatures.</a:t>
            </a:r>
          </a:p>
          <a:p>
            <a:pPr algn="l" rtl="0"/>
            <a:r>
              <a:rPr lang="en-US" dirty="0" smtClean="0"/>
              <a:t>Reaction temperature was accurately fixed at certain value in each experiment.</a:t>
            </a:r>
          </a:p>
          <a:p>
            <a:pPr algn="l" rtl="0"/>
            <a:r>
              <a:rPr lang="en-US" dirty="0" smtClean="0"/>
              <a:t> It was noted that there were no liquid oil products for temperatures less than 300</a:t>
            </a:r>
            <a:r>
              <a:rPr lang="en-US" baseline="30000" dirty="0" smtClean="0"/>
              <a:t>o</a:t>
            </a:r>
            <a:r>
              <a:rPr lang="en-US" dirty="0" smtClean="0"/>
              <a:t>C.</a:t>
            </a:r>
          </a:p>
          <a:p>
            <a:pPr algn="l" rtl="0"/>
            <a:r>
              <a:rPr lang="en-US" dirty="0" smtClean="0"/>
              <a:t>Also for temperature less than 400</a:t>
            </a:r>
            <a:r>
              <a:rPr lang="en-US" baseline="30000" dirty="0" smtClean="0"/>
              <a:t>o</a:t>
            </a:r>
            <a:r>
              <a:rPr lang="en-US" dirty="0" smtClean="0"/>
              <a:t>C, the liquid oil product has high viscosity and has masses--.</a:t>
            </a:r>
          </a:p>
          <a:p>
            <a:pPr algn="l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III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dirty="0" smtClean="0"/>
              <a:t>Commercial  and industrial scale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In this part we will show the results of the project at the commercial and industrial scale.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W</a:t>
            </a:r>
            <a:r>
              <a:rPr lang="en-US" dirty="0" smtClean="0"/>
              <a:t>e are following the merits of our project through application of our ideas in a factory (at 5 ton scale).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The factory is located 5 km North-East of Jenin city, in the north parts of the West Bank. Eng. </a:t>
            </a:r>
            <a:r>
              <a:rPr lang="en-US" dirty="0" err="1" smtClean="0"/>
              <a:t>Ramez</a:t>
            </a:r>
            <a:r>
              <a:rPr lang="en-US" dirty="0" smtClean="0"/>
              <a:t> </a:t>
            </a:r>
            <a:r>
              <a:rPr lang="en-US" dirty="0" err="1" smtClean="0"/>
              <a:t>Abdallah</a:t>
            </a:r>
            <a:r>
              <a:rPr lang="en-US" dirty="0" smtClean="0"/>
              <a:t> is the direct consultant for the factory.  It was built with more than $300,000 capital cost.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Description of The Factory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7467600" cy="4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The Results of The </a:t>
            </a:r>
            <a:r>
              <a:rPr lang="en-US" dirty="0" err="1" smtClean="0"/>
              <a:t>Pyrolysis</a:t>
            </a:r>
            <a:r>
              <a:rPr lang="en-US" dirty="0" smtClean="0"/>
              <a:t>.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/>
            <a:r>
              <a:rPr lang="en-US" dirty="0" smtClean="0"/>
              <a:t>Liquid fuel, which is stored in tanks and sold to consumers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US" dirty="0" smtClean="0"/>
              <a:t>Gas fuel, which is used to feed the burning heater, and is not easy to store due to limited services for gas storage</a:t>
            </a:r>
          </a:p>
          <a:p>
            <a:pPr lvl="0" algn="l" rtl="0"/>
            <a:endParaRPr lang="en-US" dirty="0" smtClean="0"/>
          </a:p>
          <a:p>
            <a:pPr algn="l" rtl="0"/>
            <a:r>
              <a:rPr lang="en-US" dirty="0" smtClean="0"/>
              <a:t>Solid carbon stuff which is sold for different purposes.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Impact of Our Project on The Factory Processing</a:t>
            </a: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91512238"/>
              </p:ext>
            </p:extLst>
          </p:nvPr>
        </p:nvGraphicFramePr>
        <p:xfrm>
          <a:off x="457198" y="1600200"/>
          <a:ext cx="7543824" cy="5175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406"/>
                <a:gridCol w="1040972"/>
                <a:gridCol w="1077689"/>
                <a:gridCol w="1077689"/>
                <a:gridCol w="997318"/>
                <a:gridCol w="1158061"/>
                <a:gridCol w="1077689"/>
              </a:tblGrid>
              <a:tr h="1548059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Gum unwanted products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Liquid products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Solid carbon products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Gas products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Time needed 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to</a:t>
                      </a:r>
                      <a:r>
                        <a:rPr lang="en-US" sz="16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start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gas production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Time needed for the total process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548059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With no catalyst</a:t>
                      </a:r>
                      <a:endParaRPr lang="en-US" sz="3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Plenty of unwanted gummy products in the filters. Plenty of oxidized products appeared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40%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Too dark products.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Difficult to burn and use as fuel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Not demanded by users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40% </a:t>
                      </a:r>
                      <a:endParaRPr lang="en-US" sz="3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10%</a:t>
                      </a:r>
                      <a:endParaRPr lang="en-US" sz="3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3 hour</a:t>
                      </a:r>
                      <a:endParaRPr lang="en-US" sz="3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17 hour</a:t>
                      </a:r>
                      <a:endParaRPr lang="en-US" sz="3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661641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With catalyst</a:t>
                      </a:r>
                      <a:endParaRPr lang="en-US" sz="3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Far less gummy products.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Less oxidized products appeared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40%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Clearer liquid products. Easy to burn and use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Demanded by commercial users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With selling price 2.5-3.0 NIS/Liter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40%</a:t>
                      </a:r>
                      <a:endParaRPr lang="en-US" sz="3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10%</a:t>
                      </a:r>
                      <a:endParaRPr lang="en-US" sz="3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45 min</a:t>
                      </a:r>
                      <a:endParaRPr lang="en-US" sz="3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10 hour</a:t>
                      </a:r>
                      <a:endParaRPr lang="en-US" sz="3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Technical Feasibility of our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568952" cy="4536504"/>
          </a:xfrm>
        </p:spPr>
        <p:txBody>
          <a:bodyPr/>
          <a:lstStyle/>
          <a:p>
            <a:pPr marL="457200" indent="-457200" algn="l" rtl="0">
              <a:buFontTx/>
              <a:buChar char="-"/>
            </a:pPr>
            <a:r>
              <a:rPr lang="en-US" dirty="0" smtClean="0"/>
              <a:t>- </a:t>
            </a:r>
            <a:r>
              <a:rPr lang="en-US" dirty="0" smtClean="0">
                <a:solidFill>
                  <a:schemeClr val="tx1"/>
                </a:solidFill>
              </a:rPr>
              <a:t>With no catalyst, liquid fuel was dark thick and difficult to burn</a:t>
            </a:r>
          </a:p>
          <a:p>
            <a:pPr marL="457200" indent="-457200" algn="l" rtl="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We recommended adding the catalyst</a:t>
            </a:r>
          </a:p>
          <a:p>
            <a:pPr marL="457200" indent="-457200" algn="l" rtl="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With catalyst better liquid fuel resulted (easy to burn, needed by market, selling at 3.5 NIS/Liter), fast to start product formation,</a:t>
            </a:r>
          </a:p>
          <a:p>
            <a:pPr marL="457200" indent="-457200" algn="l" rtl="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Instead of 3.5 hour only 45 min needed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499869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Economic feasibility</a:t>
            </a:r>
            <a:r>
              <a:rPr lang="en-US" dirty="0"/>
              <a:t> </a:t>
            </a:r>
            <a:r>
              <a:rPr lang="en-US" dirty="0" smtClean="0"/>
              <a:t>of our project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None/>
            </a:pPr>
            <a:r>
              <a:rPr lang="en-US" b="1" dirty="0" smtClean="0"/>
              <a:t>Without catalyst</a:t>
            </a:r>
          </a:p>
          <a:p>
            <a:pPr algn="l" rtl="0"/>
            <a:r>
              <a:rPr lang="en-US" b="1" dirty="0" smtClean="0"/>
              <a:t>  </a:t>
            </a:r>
            <a:r>
              <a:rPr lang="en-US" dirty="0" smtClean="0"/>
              <a:t>produced oil was has dark color difficult to burn</a:t>
            </a:r>
            <a:r>
              <a:rPr lang="en-US" b="1" dirty="0" smtClean="0"/>
              <a:t>.</a:t>
            </a:r>
          </a:p>
          <a:p>
            <a:pPr algn="l" rtl="0"/>
            <a:r>
              <a:rPr lang="en-US" dirty="0" smtClean="0"/>
              <a:t>Not demanded by users and market.</a:t>
            </a:r>
          </a:p>
          <a:p>
            <a:pPr algn="l" rtl="0"/>
            <a:r>
              <a:rPr lang="en-US" dirty="0" smtClean="0"/>
              <a:t>Need 3 hr to start evaporation and 17 hr for total process </a:t>
            </a:r>
          </a:p>
          <a:p>
            <a:pPr algn="l" rtl="0"/>
            <a:r>
              <a:rPr lang="en-US" dirty="0" smtClean="0"/>
              <a:t>Full relative on external oil source.   </a:t>
            </a:r>
            <a:r>
              <a:rPr lang="en-US" b="1" dirty="0" smtClean="0"/>
              <a:t> 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Economic feasibility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 rtl="0">
              <a:buNone/>
            </a:pPr>
            <a:r>
              <a:rPr lang="en-US" b="1" dirty="0" smtClean="0"/>
              <a:t>With catalyst  </a:t>
            </a:r>
          </a:p>
          <a:p>
            <a:pPr algn="l" rtl="0"/>
            <a:r>
              <a:rPr lang="en-US" dirty="0" smtClean="0"/>
              <a:t>One Ton of tires almost gives 400 kg liquid fuel.</a:t>
            </a:r>
          </a:p>
          <a:p>
            <a:pPr algn="l" rtl="0"/>
            <a:r>
              <a:rPr lang="en-US" dirty="0" smtClean="0"/>
              <a:t>Assuming that the density of the oil is 1 kg/liter.</a:t>
            </a:r>
          </a:p>
          <a:p>
            <a:pPr algn="l" rtl="0"/>
            <a:r>
              <a:rPr lang="en-US" dirty="0" smtClean="0"/>
              <a:t>One Ton of oil equals 1000 liters.</a:t>
            </a:r>
          </a:p>
          <a:p>
            <a:pPr algn="l" rtl="0"/>
            <a:r>
              <a:rPr lang="en-US" dirty="0" smtClean="0"/>
              <a:t>So one Ton of tires gives 400 liters liquid fuel.</a:t>
            </a:r>
          </a:p>
          <a:p>
            <a:pPr algn="l" rtl="0"/>
            <a:r>
              <a:rPr lang="en-US" dirty="0" smtClean="0"/>
              <a:t>One liters Sold with price of  2.5-3.0 NIS.</a:t>
            </a:r>
          </a:p>
          <a:p>
            <a:pPr algn="l" rtl="0"/>
            <a:r>
              <a:rPr lang="en-US" dirty="0" smtClean="0"/>
              <a:t> So one Ton of tires (100 NIS) gives 1200 NIS.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Economic feasibility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One Ton of tiers obtained with 100 NIS.</a:t>
            </a:r>
          </a:p>
          <a:p>
            <a:pPr algn="l" rtl="0"/>
            <a:r>
              <a:rPr lang="en-US" dirty="0" smtClean="0"/>
              <a:t>Using catalyst reduces evaporation  time needed  (from 3 hr to 45 min).</a:t>
            </a:r>
          </a:p>
          <a:p>
            <a:pPr algn="l" rtl="0"/>
            <a:r>
              <a:rPr lang="en-US" dirty="0" smtClean="0"/>
              <a:t>That reduces cost of the burning, also gas products A good alternative for the furnace.</a:t>
            </a:r>
          </a:p>
          <a:p>
            <a:pPr algn="l" rtl="0"/>
            <a:r>
              <a:rPr lang="en-US" dirty="0" smtClean="0"/>
              <a:t>Total time needed lowered from 17 hours to 10 hours (saves processing cost, effort, and energy)</a:t>
            </a:r>
          </a:p>
          <a:p>
            <a:pPr algn="l" rtl="0"/>
            <a:r>
              <a:rPr lang="en-US" dirty="0" smtClean="0"/>
              <a:t>Solid carbon can be Sold .</a:t>
            </a:r>
          </a:p>
          <a:p>
            <a:pPr algn="l" rtl="0"/>
            <a:r>
              <a:rPr lang="en-US" dirty="0" smtClean="0"/>
              <a:t>Metallic wires can be Sold .</a:t>
            </a:r>
          </a:p>
          <a:p>
            <a:pPr algn="l" rtl="0"/>
            <a:r>
              <a:rPr lang="en-US" dirty="0" smtClean="0"/>
              <a:t>Factory is generating its electricity by generator that uses the resulting fuels themselves. No need to buy electricity, now with the catalyst system.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Environmental impact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No free gas emitting, all fuel gases are being used.</a:t>
            </a:r>
          </a:p>
          <a:p>
            <a:pPr algn="l" rtl="0"/>
            <a:r>
              <a:rPr lang="en-US" dirty="0" smtClean="0"/>
              <a:t>Waste rubber is converted in useful oil, its not allowed to pollute environment.</a:t>
            </a:r>
          </a:p>
          <a:p>
            <a:pPr algn="l" rtl="0"/>
            <a:r>
              <a:rPr lang="en-US" dirty="0" smtClean="0"/>
              <a:t>Every piece in this work is used (gas, oil, Solid carbon, Metallic wires ).</a:t>
            </a:r>
          </a:p>
          <a:p>
            <a:pPr algn="l" rtl="0"/>
            <a:r>
              <a:rPr lang="en-US" dirty="0" smtClean="0"/>
              <a:t>Sulfur is taken by traps.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The Project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l" rtl="0"/>
            <a:r>
              <a:rPr lang="en-US" dirty="0" smtClean="0"/>
              <a:t>Samples from lab scale and factory scale products were submitted for analysis to find chemical structures and molecular masses of produced liquid fuels. </a:t>
            </a:r>
          </a:p>
          <a:p>
            <a:pPr algn="l" rtl="0"/>
            <a:r>
              <a:rPr lang="en-US" dirty="0" smtClean="0"/>
              <a:t>The results were given to Center of Chemical, Biological and Medical Analysis. </a:t>
            </a:r>
          </a:p>
          <a:p>
            <a:pPr algn="l" rtl="0"/>
            <a:r>
              <a:rPr lang="en-US" dirty="0" smtClean="0"/>
              <a:t>Unfortunately, we have not received the results yet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Limitations of The Project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85000" lnSpcReduction="20000"/>
          </a:bodyPr>
          <a:lstStyle/>
          <a:p>
            <a:pPr lvl="0" algn="l" rtl="0"/>
            <a:r>
              <a:rPr lang="en-US" dirty="0"/>
              <a:t>The factory stores the liquid products inside transparent plastic containers, more than 1 ton capacity for each</a:t>
            </a:r>
            <a:r>
              <a:rPr lang="en-US" dirty="0" smtClean="0"/>
              <a:t>.</a:t>
            </a:r>
          </a:p>
          <a:p>
            <a:pPr lvl="0" algn="l" rtl="0"/>
            <a:r>
              <a:rPr lang="en-US" dirty="0" smtClean="0"/>
              <a:t> </a:t>
            </a:r>
            <a:r>
              <a:rPr lang="en-US" dirty="0"/>
              <a:t>The factory observed formation of solid (</a:t>
            </a:r>
            <a:r>
              <a:rPr lang="en-US" dirty="0" err="1"/>
              <a:t>gelly</a:t>
            </a:r>
            <a:r>
              <a:rPr lang="en-US" dirty="0"/>
              <a:t>) layers at the bottom </a:t>
            </a:r>
            <a:r>
              <a:rPr lang="en-US" dirty="0" smtClean="0"/>
              <a:t>long time of </a:t>
            </a:r>
            <a:r>
              <a:rPr lang="en-US" dirty="0"/>
              <a:t>production</a:t>
            </a:r>
            <a:r>
              <a:rPr lang="en-US" dirty="0" smtClean="0"/>
              <a:t>.</a:t>
            </a:r>
          </a:p>
          <a:p>
            <a:pPr lvl="0" algn="l" rtl="0"/>
            <a:r>
              <a:rPr lang="en-US" dirty="0" smtClean="0"/>
              <a:t> </a:t>
            </a:r>
            <a:r>
              <a:rPr lang="en-US" dirty="0"/>
              <a:t>We believe that this is due to presence of small molecules with unsaturated bonds (double bonds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FF0000"/>
                </a:solidFill>
              </a:rPr>
              <a:t>called monomer molecules</a:t>
            </a:r>
            <a:r>
              <a:rPr lang="en-US" dirty="0" smtClean="0"/>
              <a:t>.  </a:t>
            </a:r>
          </a:p>
          <a:p>
            <a:pPr lvl="0" algn="l" rtl="0"/>
            <a:r>
              <a:rPr lang="en-US" dirty="0" smtClean="0"/>
              <a:t> We recommend to keep storage tanks away </a:t>
            </a:r>
            <a:r>
              <a:rPr lang="en-US" dirty="0"/>
              <a:t>from sun light to prevent polymerization</a:t>
            </a:r>
            <a:r>
              <a:rPr lang="en-US" dirty="0" smtClean="0"/>
              <a:t>.</a:t>
            </a:r>
          </a:p>
          <a:p>
            <a:pPr lvl="0" algn="l" rtl="0"/>
            <a:r>
              <a:rPr lang="en-US" dirty="0" smtClean="0"/>
              <a:t> </a:t>
            </a:r>
            <a:r>
              <a:rPr lang="en-US" dirty="0"/>
              <a:t>Another suggestion is that the factory </a:t>
            </a:r>
            <a:r>
              <a:rPr lang="en-US" dirty="0" smtClean="0"/>
              <a:t>should add </a:t>
            </a:r>
            <a:r>
              <a:rPr lang="en-US" dirty="0"/>
              <a:t>anti-polymerizing agents to the resulting fuels. 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Description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The work involves three parts:-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Part I:- Studying effect of catalyst on pyrolysis process, including type and amount of catalyst</a:t>
            </a:r>
          </a:p>
          <a:p>
            <a:pPr algn="l" rtl="0">
              <a:buNone/>
            </a:pPr>
            <a:r>
              <a:rPr lang="en-US" dirty="0" smtClean="0"/>
              <a:t>          ”experimental lab scale ”,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Part II:- Controlling reaction conditions (temperature and carrier gas </a:t>
            </a:r>
          </a:p>
          <a:p>
            <a:pPr algn="l" rtl="0">
              <a:buNone/>
            </a:pPr>
            <a:r>
              <a:rPr lang="en-US" dirty="0" smtClean="0"/>
              <a:t>                  ”experimental lab scale ”.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Part III:- Commercial and industrial scale study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      		“Factory level study)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The Project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We suggest to make additional accurate assessment </a:t>
            </a:r>
            <a:r>
              <a:rPr lang="en-US" dirty="0"/>
              <a:t>for the environmental </a:t>
            </a:r>
            <a:r>
              <a:rPr lang="en-US" dirty="0" smtClean="0"/>
              <a:t>impact. </a:t>
            </a:r>
          </a:p>
          <a:p>
            <a:pPr algn="l" rtl="0"/>
            <a:r>
              <a:rPr lang="en-US" dirty="0" smtClean="0"/>
              <a:t>Our ideas improved the impact on the environment as discussed above</a:t>
            </a:r>
          </a:p>
          <a:p>
            <a:pPr algn="l" rtl="0"/>
            <a:r>
              <a:rPr lang="en-US" dirty="0" smtClean="0"/>
              <a:t>We could not get </a:t>
            </a:r>
            <a:r>
              <a:rPr lang="en-US" dirty="0"/>
              <a:t>analysis </a:t>
            </a:r>
            <a:r>
              <a:rPr lang="en-US" dirty="0" smtClean="0"/>
              <a:t>results</a:t>
            </a:r>
            <a:r>
              <a:rPr lang="en-US" dirty="0"/>
              <a:t> </a:t>
            </a:r>
            <a:r>
              <a:rPr lang="en-US" dirty="0" smtClean="0"/>
              <a:t>yet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786050" y="2357430"/>
            <a:ext cx="37295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0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Thanks a lot</a:t>
            </a:r>
            <a:endParaRPr lang="ar-SA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I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sz="4000" dirty="0" smtClean="0"/>
              <a:t>Studying effect of catalyst conversion process: catalyst type and amount </a:t>
            </a:r>
          </a:p>
          <a:p>
            <a:pPr algn="ctr" rtl="0">
              <a:buNone/>
            </a:pPr>
            <a:r>
              <a:rPr lang="en-US" sz="4000" dirty="0" smtClean="0"/>
              <a:t>“Experimental lab scale ”</a:t>
            </a:r>
          </a:p>
          <a:p>
            <a:pPr algn="ctr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</a:t>
            </a:r>
            <a:r>
              <a:rPr lang="en-US" dirty="0" smtClean="0"/>
              <a:t>his part includes:-</a:t>
            </a:r>
          </a:p>
          <a:p>
            <a:pPr lvl="1" algn="l" rtl="0"/>
            <a:r>
              <a:rPr lang="en-US" dirty="0" smtClean="0"/>
              <a:t>Problem of waste rubber.</a:t>
            </a:r>
          </a:p>
          <a:p>
            <a:pPr lvl="1" algn="l" rtl="0"/>
            <a:r>
              <a:rPr lang="en-US" sz="2800" dirty="0" smtClean="0"/>
              <a:t>Waste </a:t>
            </a:r>
            <a:r>
              <a:rPr lang="en-US" sz="2800" dirty="0"/>
              <a:t>rubber treatment </a:t>
            </a:r>
            <a:r>
              <a:rPr lang="en-US" sz="2800" dirty="0" smtClean="0"/>
              <a:t>methods.</a:t>
            </a:r>
          </a:p>
          <a:p>
            <a:pPr lvl="1" algn="l" rtl="0"/>
            <a:r>
              <a:rPr lang="en-US" dirty="0" smtClean="0"/>
              <a:t>How to convert waste tire rubber into useful fuel oil.</a:t>
            </a:r>
          </a:p>
          <a:p>
            <a:pPr lvl="1" algn="l" rtl="0"/>
            <a:r>
              <a:rPr lang="en-US" dirty="0" smtClean="0"/>
              <a:t>Our lab scale experimental study </a:t>
            </a:r>
          </a:p>
          <a:p>
            <a:pPr lvl="1" algn="l" rtl="0"/>
            <a:r>
              <a:rPr lang="en-US" dirty="0" smtClean="0"/>
              <a:t>Our results.</a:t>
            </a:r>
          </a:p>
          <a:p>
            <a:pPr lvl="1"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Reminding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In this study we used: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batch reactor systems.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magnetic </a:t>
            </a:r>
            <a:r>
              <a:rPr lang="en-US" dirty="0"/>
              <a:t>stirring </a:t>
            </a:r>
            <a:r>
              <a:rPr lang="en-US" dirty="0" smtClean="0"/>
              <a:t>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poor </a:t>
            </a:r>
            <a:r>
              <a:rPr lang="en-US" dirty="0"/>
              <a:t>temperature </a:t>
            </a:r>
            <a:r>
              <a:rPr lang="en-US" dirty="0" smtClean="0"/>
              <a:t>control.</a:t>
            </a:r>
          </a:p>
          <a:p>
            <a:pPr lvl="1" algn="l" rtl="0"/>
            <a:endParaRPr lang="en-US" dirty="0" smtClean="0"/>
          </a:p>
          <a:p>
            <a:pPr lvl="1" algn="l" rtl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Reminding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We could find :-</a:t>
            </a:r>
          </a:p>
          <a:p>
            <a:pPr lvl="1" algn="l" rtl="0"/>
            <a:r>
              <a:rPr lang="en-US" dirty="0" smtClean="0"/>
              <a:t>Evaporation temperature.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Time of evaporation.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Time of dropping.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Mass of fuel oil products.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Mass of Sludge.</a:t>
            </a:r>
          </a:p>
          <a:p>
            <a:pPr lvl="1" algn="l" rtl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Reminding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By comparing results we found.</a:t>
            </a:r>
          </a:p>
          <a:p>
            <a:pPr lvl="1" algn="l" rtl="0"/>
            <a:r>
              <a:rPr lang="en-US" dirty="0" smtClean="0"/>
              <a:t>Experiments </a:t>
            </a:r>
            <a:r>
              <a:rPr lang="en-US" dirty="0"/>
              <a:t>with no catalyst needed higher reaction temperature and longer </a:t>
            </a:r>
            <a:r>
              <a:rPr lang="en-US" dirty="0" smtClean="0"/>
              <a:t>time.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Experiments with no catalyst gave less amount of liquid oil fuel.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Experiments with no catalyst gave Dark </a:t>
            </a:r>
            <a:r>
              <a:rPr lang="en-US" dirty="0"/>
              <a:t>fraction color </a:t>
            </a:r>
            <a:r>
              <a:rPr lang="en-US" dirty="0" smtClean="0"/>
              <a:t>with </a:t>
            </a:r>
            <a:r>
              <a:rPr lang="en-US" dirty="0"/>
              <a:t>high viscosity</a:t>
            </a:r>
            <a:r>
              <a:rPr lang="en-US" dirty="0" smtClean="0"/>
              <a:t>.</a:t>
            </a:r>
          </a:p>
          <a:p>
            <a:pPr marL="457200" lvl="1" indent="0" algn="l" rtl="0">
              <a:buNone/>
            </a:pPr>
            <a:endParaRPr lang="en-US" dirty="0"/>
          </a:p>
          <a:p>
            <a:pPr lvl="1" algn="l" rtl="0"/>
            <a:r>
              <a:rPr lang="en-US" dirty="0"/>
              <a:t>Adding catalyst </a:t>
            </a:r>
            <a:r>
              <a:rPr lang="en-US" dirty="0" smtClean="0"/>
              <a:t>gives </a:t>
            </a:r>
            <a:r>
              <a:rPr lang="en-US" dirty="0"/>
              <a:t>faster reaction at lower temperature with higher amount of </a:t>
            </a:r>
            <a:r>
              <a:rPr lang="en-US" dirty="0" smtClean="0"/>
              <a:t>liquid and gas products .</a:t>
            </a:r>
          </a:p>
          <a:p>
            <a:pPr algn="l" rtl="0"/>
            <a:endParaRPr lang="en-US" dirty="0" smtClean="0"/>
          </a:p>
          <a:p>
            <a:pPr lvl="1"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Reminding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 algn="l" rtl="0"/>
            <a:r>
              <a:rPr lang="en-US" dirty="0" smtClean="0"/>
              <a:t>By lowering catalyst amount more liquid product resulted with longer time.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By lowering catalyst amount, lower lost amounts of gaseous products resulted.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By lowering catalyst amount, the reaction progress continued for longer times which yielded less amount of slug.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With lower amounts of catalyst, the resulting liquid was not dark colored, but turbid green, compared to higher catalyst amount</a:t>
            </a:r>
          </a:p>
          <a:p>
            <a:pPr lvl="1" algn="l" rtl="0"/>
            <a:endParaRPr lang="en-US" dirty="0" smtClean="0"/>
          </a:p>
          <a:p>
            <a:pPr lvl="1" algn="l" rtl="0"/>
            <a:endParaRPr lang="en-US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CBD-7992-4B1C-AEC0-FCE039AC92BA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426</TotalTime>
  <Words>1408</Words>
  <Application>Microsoft Office PowerPoint</Application>
  <PresentationFormat>عرض على الشاشة (3:4)‏</PresentationFormat>
  <Paragraphs>247</Paragraphs>
  <Slides>31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تدفق</vt:lpstr>
      <vt:lpstr>Catalytic Conversion of Waste Rubber into  Liquid Oil Fuels: Lab scale and Industrial scale</vt:lpstr>
      <vt:lpstr>الشريحة 2</vt:lpstr>
      <vt:lpstr>Work Description</vt:lpstr>
      <vt:lpstr>Part I</vt:lpstr>
      <vt:lpstr>Introduction </vt:lpstr>
      <vt:lpstr>Reminding</vt:lpstr>
      <vt:lpstr>Reminding</vt:lpstr>
      <vt:lpstr>Reminding</vt:lpstr>
      <vt:lpstr>Reminding</vt:lpstr>
      <vt:lpstr>Part II</vt:lpstr>
      <vt:lpstr>Introduction</vt:lpstr>
      <vt:lpstr>Objectives</vt:lpstr>
      <vt:lpstr> Methodology: Chemicals </vt:lpstr>
      <vt:lpstr>Methodology: Equipment</vt:lpstr>
      <vt:lpstr>Comparative Analysis</vt:lpstr>
      <vt:lpstr>Comparative Analysis</vt:lpstr>
      <vt:lpstr>Comparative Analysis</vt:lpstr>
      <vt:lpstr>Part III</vt:lpstr>
      <vt:lpstr>Introduction</vt:lpstr>
      <vt:lpstr>Description of The Factory</vt:lpstr>
      <vt:lpstr>The Results of The Pyrolysis. </vt:lpstr>
      <vt:lpstr>Impact of Our Project on The Factory Processing</vt:lpstr>
      <vt:lpstr>Technical Feasibility of our project</vt:lpstr>
      <vt:lpstr>Economic feasibility of our project</vt:lpstr>
      <vt:lpstr>Economic feasibility</vt:lpstr>
      <vt:lpstr>Economic feasibility</vt:lpstr>
      <vt:lpstr>Environmental impact</vt:lpstr>
      <vt:lpstr>Limitations of The Project</vt:lpstr>
      <vt:lpstr>Limitations of The Project</vt:lpstr>
      <vt:lpstr>Limitations of The Project</vt:lpstr>
      <vt:lpstr>الشريحة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Catalytic Conversion of Waste Rubber into  Liquid Oil Fuels: Experimental and Industrial scales</dc:title>
  <dc:creator>Hamza</dc:creator>
  <cp:lastModifiedBy>Hamza</cp:lastModifiedBy>
  <cp:revision>14</cp:revision>
  <dcterms:created xsi:type="dcterms:W3CDTF">2014-04-28T15:30:09Z</dcterms:created>
  <dcterms:modified xsi:type="dcterms:W3CDTF">2014-05-26T22:04:46Z</dcterms:modified>
</cp:coreProperties>
</file>