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44"/>
  </p:notesMasterIdLst>
  <p:sldIdLst>
    <p:sldId id="256" r:id="rId2"/>
    <p:sldId id="292" r:id="rId3"/>
    <p:sldId id="257" r:id="rId4"/>
    <p:sldId id="285" r:id="rId5"/>
    <p:sldId id="284" r:id="rId6"/>
    <p:sldId id="291" r:id="rId7"/>
    <p:sldId id="287" r:id="rId8"/>
    <p:sldId id="288" r:id="rId9"/>
    <p:sldId id="269" r:id="rId10"/>
    <p:sldId id="289" r:id="rId11"/>
    <p:sldId id="290" r:id="rId12"/>
    <p:sldId id="262" r:id="rId13"/>
    <p:sldId id="294" r:id="rId14"/>
    <p:sldId id="300" r:id="rId15"/>
    <p:sldId id="293" r:id="rId16"/>
    <p:sldId id="309" r:id="rId17"/>
    <p:sldId id="295" r:id="rId18"/>
    <p:sldId id="302" r:id="rId19"/>
    <p:sldId id="301" r:id="rId20"/>
    <p:sldId id="296" r:id="rId21"/>
    <p:sldId id="303" r:id="rId22"/>
    <p:sldId id="304" r:id="rId23"/>
    <p:sldId id="298" r:id="rId24"/>
    <p:sldId id="299" r:id="rId25"/>
    <p:sldId id="306" r:id="rId26"/>
    <p:sldId id="305" r:id="rId27"/>
    <p:sldId id="307" r:id="rId28"/>
    <p:sldId id="308" r:id="rId29"/>
    <p:sldId id="310" r:id="rId30"/>
    <p:sldId id="311" r:id="rId31"/>
    <p:sldId id="320" r:id="rId32"/>
    <p:sldId id="321" r:id="rId33"/>
    <p:sldId id="312" r:id="rId34"/>
    <p:sldId id="313" r:id="rId35"/>
    <p:sldId id="314" r:id="rId36"/>
    <p:sldId id="315" r:id="rId37"/>
    <p:sldId id="316" r:id="rId38"/>
    <p:sldId id="317" r:id="rId39"/>
    <p:sldId id="318" r:id="rId40"/>
    <p:sldId id="319" r:id="rId41"/>
    <p:sldId id="267" r:id="rId42"/>
    <p:sldId id="268"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964" autoAdjust="0"/>
  </p:normalViewPr>
  <p:slideViewPr>
    <p:cSldViewPr>
      <p:cViewPr varScale="1">
        <p:scale>
          <a:sx n="65" d="100"/>
          <a:sy n="65" d="100"/>
        </p:scale>
        <p:origin x="-660"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78D28-0E2B-454E-89F6-405FE87987B8}" type="datetimeFigureOut">
              <a:rPr lang="en-US" smtClean="0"/>
              <a:pPr/>
              <a:t>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AB6C79-5DA6-4558-85A3-5FD5EB7DBBE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AB6C79-5DA6-4558-85A3-5FD5EB7DBBE2}"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 time it considers overlapping regions in the image and applies the classifiers to the regions using </a:t>
            </a:r>
            <a:r>
              <a:rPr lang="en-US" dirty="0" err="1" smtClean="0"/>
              <a:t>cvRunHaarClassifierCascade</a:t>
            </a:r>
            <a:r>
              <a:rPr lang="en-US" dirty="0" smtClean="0"/>
              <a:t>. </a:t>
            </a:r>
            <a:endParaRPr lang="en-US" dirty="0"/>
          </a:p>
        </p:txBody>
      </p:sp>
      <p:sp>
        <p:nvSpPr>
          <p:cNvPr id="4" name="Slide Number Placeholder 3"/>
          <p:cNvSpPr>
            <a:spLocks noGrp="1"/>
          </p:cNvSpPr>
          <p:nvPr>
            <p:ph type="sldNum" sz="quarter" idx="10"/>
          </p:nvPr>
        </p:nvSpPr>
        <p:spPr/>
        <p:txBody>
          <a:bodyPr/>
          <a:lstStyle/>
          <a:p>
            <a:fld id="{A7AB6C79-5DA6-4558-85A3-5FD5EB7DBBE2}" type="slidenum">
              <a:rPr lang="en-US" smtClean="0"/>
              <a:pPr/>
              <a:t>17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Tracking features (points) across multiple images is a fundamental operation.</a:t>
            </a:r>
          </a:p>
          <a:p>
            <a:r>
              <a:rPr lang="en-US" sz="1200" kern="1200" dirty="0" smtClean="0">
                <a:solidFill>
                  <a:schemeClr val="tx1"/>
                </a:solidFill>
                <a:latin typeface="+mn-lt"/>
                <a:ea typeface="+mn-ea"/>
                <a:cs typeface="+mn-cs"/>
              </a:rPr>
              <a:t>We need to track features of object in order to find the object from one image in another, to determine how an object or camera moved, or to resolve depth from a single camera</a:t>
            </a:r>
            <a:endParaRPr lang="en-US" dirty="0"/>
          </a:p>
        </p:txBody>
      </p:sp>
      <p:sp>
        <p:nvSpPr>
          <p:cNvPr id="4" name="Slide Number Placeholder 3"/>
          <p:cNvSpPr>
            <a:spLocks noGrp="1"/>
          </p:cNvSpPr>
          <p:nvPr>
            <p:ph type="sldNum" sz="quarter" idx="10"/>
          </p:nvPr>
        </p:nvSpPr>
        <p:spPr/>
        <p:txBody>
          <a:bodyPr/>
          <a:lstStyle/>
          <a:p>
            <a:fld id="{A7AB6C79-5DA6-4558-85A3-5FD5EB7DBBE2}" type="slidenum">
              <a:rPr lang="en-US" smtClean="0"/>
              <a:pPr/>
              <a:t>19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Following frames compared to background to determine motion and it’s direction </a:t>
            </a:r>
          </a:p>
          <a:p>
            <a:r>
              <a:rPr lang="en-US" sz="1200" kern="1200" dirty="0" smtClean="0">
                <a:solidFill>
                  <a:schemeClr val="tx1"/>
                </a:solidFill>
                <a:latin typeface="+mn-lt"/>
                <a:ea typeface="+mn-ea"/>
                <a:cs typeface="+mn-cs"/>
              </a:rPr>
              <a:t>Optical flow is one of used pattern to detect motion and object segmentation. To determine optical flow there are different methods used like phase acceleration, block based methods, differential methods and discrete optimization method.</a:t>
            </a:r>
          </a:p>
          <a:p>
            <a:r>
              <a:rPr lang="en-US" sz="1200" kern="1200" dirty="0" smtClean="0">
                <a:solidFill>
                  <a:schemeClr val="tx1"/>
                </a:solidFill>
                <a:latin typeface="+mn-lt"/>
                <a:ea typeface="+mn-ea"/>
                <a:cs typeface="+mn-cs"/>
              </a:rPr>
              <a:t>We used Lucas-</a:t>
            </a:r>
            <a:r>
              <a:rPr lang="en-US" sz="1200" kern="1200" dirty="0" err="1" smtClean="0">
                <a:solidFill>
                  <a:schemeClr val="tx1"/>
                </a:solidFill>
                <a:latin typeface="+mn-lt"/>
                <a:ea typeface="+mn-ea"/>
                <a:cs typeface="+mn-cs"/>
              </a:rPr>
              <a:t>Kanade</a:t>
            </a:r>
            <a:r>
              <a:rPr lang="en-US" sz="1200" kern="1200" dirty="0" smtClean="0">
                <a:solidFill>
                  <a:schemeClr val="tx1"/>
                </a:solidFill>
                <a:latin typeface="+mn-lt"/>
                <a:ea typeface="+mn-ea"/>
                <a:cs typeface="+mn-cs"/>
              </a:rPr>
              <a:t> method with pyramids. This is one of differential methods to detect optical flow. It calculates the optical flow for a sparse feature set. It calculates the coordinates of the feature points on the current video frame given their coordinates on the previous frame. The function finds the coordinates with sub-pixel accuracy</a:t>
            </a:r>
            <a:endParaRPr lang="en-US" dirty="0"/>
          </a:p>
        </p:txBody>
      </p:sp>
      <p:sp>
        <p:nvSpPr>
          <p:cNvPr id="4" name="Slide Number Placeholder 3"/>
          <p:cNvSpPr>
            <a:spLocks noGrp="1"/>
          </p:cNvSpPr>
          <p:nvPr>
            <p:ph type="sldNum" sz="quarter" idx="10"/>
          </p:nvPr>
        </p:nvSpPr>
        <p:spPr/>
        <p:txBody>
          <a:bodyPr/>
          <a:lstStyle/>
          <a:p>
            <a:fld id="{A7AB6C79-5DA6-4558-85A3-5FD5EB7DBBE2}" type="slidenum">
              <a:rPr lang="en-US" smtClean="0"/>
              <a:pPr/>
              <a:t>21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contours are a useful tool for shape analysis and object detection and recognition.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Detector checks every pixel color, if it is within certain range of colors then add pixel to resultant image.</a:t>
            </a:r>
          </a:p>
          <a:p>
            <a:r>
              <a:rPr lang="en-US" sz="1200" kern="1200" dirty="0" err="1" smtClean="0">
                <a:solidFill>
                  <a:schemeClr val="tx1"/>
                </a:solidFill>
                <a:latin typeface="+mn-lt"/>
                <a:ea typeface="+mn-ea"/>
                <a:cs typeface="+mn-cs"/>
              </a:rPr>
              <a:t>FindContours</a:t>
            </a:r>
            <a:r>
              <a:rPr lang="en-US" sz="1200" kern="1200" dirty="0" smtClean="0">
                <a:solidFill>
                  <a:schemeClr val="tx1"/>
                </a:solidFill>
                <a:latin typeface="+mn-lt"/>
                <a:ea typeface="+mn-ea"/>
                <a:cs typeface="+mn-cs"/>
              </a:rPr>
              <a:t> method retrieves contours from the binary image using the algorithm Suzuki85</a:t>
            </a:r>
            <a:endParaRPr lang="en-US" dirty="0"/>
          </a:p>
        </p:txBody>
      </p:sp>
      <p:sp>
        <p:nvSpPr>
          <p:cNvPr id="4" name="Slide Number Placeholder 3"/>
          <p:cNvSpPr>
            <a:spLocks noGrp="1"/>
          </p:cNvSpPr>
          <p:nvPr>
            <p:ph type="sldNum" sz="quarter" idx="10"/>
          </p:nvPr>
        </p:nvSpPr>
        <p:spPr/>
        <p:txBody>
          <a:bodyPr/>
          <a:lstStyle/>
          <a:p>
            <a:fld id="{A7AB6C79-5DA6-4558-85A3-5FD5EB7DBBE2}" type="slidenum">
              <a:rPr lang="en-US" smtClean="0"/>
              <a:pPr/>
              <a:t>23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Suzuki algorithm repeats passes through a binary image </a:t>
            </a:r>
            <a:r>
              <a:rPr lang="en-US" sz="1200" i="1" kern="1200" dirty="0" smtClean="0">
                <a:solidFill>
                  <a:schemeClr val="tx1"/>
                </a:solidFill>
                <a:latin typeface="+mn-lt"/>
                <a:ea typeface="+mn-ea"/>
                <a:cs typeface="+mn-cs"/>
              </a:rPr>
              <a:t>b(</a:t>
            </a:r>
            <a:r>
              <a:rPr lang="en-US" sz="1200" i="1" kern="1200" dirty="0" err="1" smtClean="0">
                <a:solidFill>
                  <a:schemeClr val="tx1"/>
                </a:solidFill>
                <a:latin typeface="+mn-lt"/>
                <a:ea typeface="+mn-ea"/>
                <a:cs typeface="+mn-cs"/>
              </a:rPr>
              <a:t>x,y</a:t>
            </a:r>
            <a:r>
              <a:rPr lang="en-US" sz="1200" i="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 the forward and backward raster directions alternatively. </a:t>
            </a:r>
          </a:p>
          <a:p>
            <a:endParaRPr lang="en-US" dirty="0"/>
          </a:p>
        </p:txBody>
      </p:sp>
      <p:sp>
        <p:nvSpPr>
          <p:cNvPr id="4" name="Slide Number Placeholder 3"/>
          <p:cNvSpPr>
            <a:spLocks noGrp="1"/>
          </p:cNvSpPr>
          <p:nvPr>
            <p:ph type="sldNum" sz="quarter" idx="10"/>
          </p:nvPr>
        </p:nvSpPr>
        <p:spPr/>
        <p:txBody>
          <a:bodyPr/>
          <a:lstStyle/>
          <a:p>
            <a:fld id="{A7AB6C79-5DA6-4558-85A3-5FD5EB7DBBE2}"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A5204D0-5879-49F6-9A93-66B2C73CBE23}" type="datetimeFigureOut">
              <a:rPr lang="en-US" smtClean="0"/>
              <a:pPr/>
              <a:t>1/4/2012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167C1752-66FA-4F81-B046-8AE01B758081}"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A5204D0-5879-49F6-9A93-66B2C73CBE23}" type="datetimeFigureOut">
              <a:rPr lang="en-US" smtClean="0"/>
              <a:pPr/>
              <a:t>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67C1752-66FA-4F81-B046-8AE01B7580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A5204D0-5879-49F6-9A93-66B2C73CBE23}" type="datetimeFigureOut">
              <a:rPr lang="en-US" smtClean="0"/>
              <a:pPr/>
              <a:t>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67C1752-66FA-4F81-B046-8AE01B7580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A5204D0-5879-49F6-9A93-66B2C73CBE23}" type="datetimeFigureOut">
              <a:rPr lang="en-US" smtClean="0"/>
              <a:pPr/>
              <a:t>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67C1752-66FA-4F81-B046-8AE01B7580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A5204D0-5879-49F6-9A93-66B2C73CBE23}" type="datetimeFigureOut">
              <a:rPr lang="en-US" smtClean="0"/>
              <a:pPr/>
              <a:t>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67C1752-66FA-4F81-B046-8AE01B758081}"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A5204D0-5879-49F6-9A93-66B2C73CBE23}" type="datetimeFigureOut">
              <a:rPr lang="en-US" smtClean="0"/>
              <a:pPr/>
              <a:t>1/4/2012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67C1752-66FA-4F81-B046-8AE01B75808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A5204D0-5879-49F6-9A93-66B2C73CBE23}" type="datetimeFigureOut">
              <a:rPr lang="en-US" smtClean="0"/>
              <a:pPr/>
              <a:t>1/4/2012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67C1752-66FA-4F81-B046-8AE01B75808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A5204D0-5879-49F6-9A93-66B2C73CBE23}" type="datetimeFigureOut">
              <a:rPr lang="en-US" smtClean="0"/>
              <a:pPr/>
              <a:t>1/4/2012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67C1752-66FA-4F81-B046-8AE01B75808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A5204D0-5879-49F6-9A93-66B2C73CBE23}" type="datetimeFigureOut">
              <a:rPr lang="en-US" smtClean="0"/>
              <a:pPr/>
              <a:t>1/4/2012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67C1752-66FA-4F81-B046-8AE01B758081}"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A5204D0-5879-49F6-9A93-66B2C73CBE23}" type="datetimeFigureOut">
              <a:rPr lang="en-US" smtClean="0"/>
              <a:pPr/>
              <a:t>1/4/2012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67C1752-66FA-4F81-B046-8AE01B75808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A5204D0-5879-49F6-9A93-66B2C73CBE23}" type="datetimeFigureOut">
              <a:rPr lang="en-US" smtClean="0"/>
              <a:pPr/>
              <a:t>1/4/2012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67C1752-66FA-4F81-B046-8AE01B758081}"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A5204D0-5879-49F6-9A93-66B2C73CBE23}" type="datetimeFigureOut">
              <a:rPr lang="en-US" smtClean="0"/>
              <a:pPr/>
              <a:t>1/4/2012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67C1752-66FA-4F81-B046-8AE01B758081}"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743200"/>
            <a:ext cx="7772400" cy="1470025"/>
          </a:xfrm>
        </p:spPr>
        <p:txBody>
          <a:bodyPr>
            <a:normAutofit/>
          </a:bodyPr>
          <a:lstStyle/>
          <a:p>
            <a:pPr algn="ctr"/>
            <a:r>
              <a:rPr lang="en-US" sz="2800" dirty="0" smtClean="0">
                <a:solidFill>
                  <a:schemeClr val="tx1"/>
                </a:solidFill>
              </a:rPr>
              <a:t>Move With Me </a:t>
            </a:r>
            <a:br>
              <a:rPr lang="en-US" sz="2800" dirty="0" smtClean="0">
                <a:solidFill>
                  <a:schemeClr val="tx1"/>
                </a:solidFill>
              </a:rPr>
            </a:br>
            <a:r>
              <a:rPr lang="en-US" sz="2800" dirty="0" smtClean="0">
                <a:solidFill>
                  <a:schemeClr val="tx1"/>
                </a:solidFill>
              </a:rPr>
              <a:t>S.W Graduation Project </a:t>
            </a:r>
            <a:br>
              <a:rPr lang="en-US" sz="2800" dirty="0" smtClean="0">
                <a:solidFill>
                  <a:schemeClr val="tx1"/>
                </a:solidFill>
              </a:rPr>
            </a:br>
            <a:endParaRPr lang="en-US" sz="2800" dirty="0">
              <a:solidFill>
                <a:schemeClr val="tx1"/>
              </a:solidFill>
            </a:endParaRPr>
          </a:p>
        </p:txBody>
      </p:sp>
      <p:sp>
        <p:nvSpPr>
          <p:cNvPr id="6" name="TextBox 5"/>
          <p:cNvSpPr txBox="1"/>
          <p:nvPr/>
        </p:nvSpPr>
        <p:spPr>
          <a:xfrm>
            <a:off x="1143000" y="685800"/>
            <a:ext cx="6705600" cy="1754326"/>
          </a:xfrm>
          <a:prstGeom prst="rect">
            <a:avLst/>
          </a:prstGeom>
          <a:noFill/>
        </p:spPr>
        <p:txBody>
          <a:bodyPr wrap="square" rtlCol="0">
            <a:spAutoFit/>
          </a:bodyPr>
          <a:lstStyle/>
          <a:p>
            <a:pPr algn="ctr">
              <a:spcBef>
                <a:spcPct val="0"/>
              </a:spcBef>
            </a:pPr>
            <a:r>
              <a:rPr lang="en-US" sz="2800" dirty="0" smtClean="0">
                <a:effectLst>
                  <a:outerShdw blurRad="50800" dist="50800" dir="2700000" algn="tl" rotWithShape="0">
                    <a:srgbClr val="000000">
                      <a:alpha val="43137"/>
                    </a:srgbClr>
                  </a:outerShdw>
                </a:effectLst>
                <a:latin typeface="+mj-lt"/>
                <a:ea typeface="+mj-ea"/>
                <a:cs typeface="+mj-cs"/>
              </a:rPr>
              <a:t>An Najah National University</a:t>
            </a:r>
          </a:p>
          <a:p>
            <a:pPr algn="ctr">
              <a:spcBef>
                <a:spcPct val="0"/>
              </a:spcBef>
            </a:pPr>
            <a:r>
              <a:rPr lang="en-US" sz="2800" dirty="0" smtClean="0">
                <a:effectLst>
                  <a:outerShdw blurRad="50800" dist="50800" dir="2700000" algn="tl" rotWithShape="0">
                    <a:srgbClr val="000000">
                      <a:alpha val="43137"/>
                    </a:srgbClr>
                  </a:outerShdw>
                </a:effectLst>
                <a:latin typeface="+mj-lt"/>
                <a:ea typeface="+mj-ea"/>
                <a:cs typeface="+mj-cs"/>
              </a:rPr>
              <a:t>Engineering Faculty </a:t>
            </a:r>
          </a:p>
          <a:p>
            <a:pPr algn="ctr">
              <a:spcBef>
                <a:spcPct val="0"/>
              </a:spcBef>
            </a:pPr>
            <a:r>
              <a:rPr lang="en-US" sz="2800" dirty="0" smtClean="0">
                <a:effectLst>
                  <a:outerShdw blurRad="50800" dist="50800" dir="2700000" algn="tl" rotWithShape="0">
                    <a:srgbClr val="000000">
                      <a:alpha val="43137"/>
                    </a:srgbClr>
                  </a:outerShdw>
                </a:effectLst>
                <a:latin typeface="+mj-lt"/>
                <a:ea typeface="+mj-ea"/>
                <a:cs typeface="+mj-cs"/>
              </a:rPr>
              <a:t>Computer Engineering Department</a:t>
            </a:r>
          </a:p>
          <a:p>
            <a:pPr algn="ctr"/>
            <a:r>
              <a:rPr lang="en-US" sz="2400" dirty="0" smtClean="0"/>
              <a:t> </a:t>
            </a:r>
            <a:endParaRPr lang="en-US" sz="2400" dirty="0"/>
          </a:p>
        </p:txBody>
      </p:sp>
      <p:sp>
        <p:nvSpPr>
          <p:cNvPr id="4" name="TextBox 3"/>
          <p:cNvSpPr txBox="1"/>
          <p:nvPr/>
        </p:nvSpPr>
        <p:spPr>
          <a:xfrm>
            <a:off x="1828800" y="4876800"/>
            <a:ext cx="5562600" cy="646331"/>
          </a:xfrm>
          <a:prstGeom prst="rect">
            <a:avLst/>
          </a:prstGeom>
          <a:noFill/>
        </p:spPr>
        <p:txBody>
          <a:bodyPr wrap="square" rtlCol="0">
            <a:spAutoFit/>
          </a:bodyPr>
          <a:lstStyle/>
          <a:p>
            <a:pPr algn="ctr"/>
            <a:r>
              <a:rPr lang="en-US" dirty="0" smtClean="0"/>
              <a:t>Supervisor : Dr. </a:t>
            </a:r>
            <a:r>
              <a:rPr lang="en-US" dirty="0" err="1" smtClean="0"/>
              <a:t>Raed</a:t>
            </a:r>
            <a:r>
              <a:rPr lang="en-US" dirty="0" smtClean="0"/>
              <a:t> Al-</a:t>
            </a:r>
            <a:r>
              <a:rPr lang="en-US" dirty="0" err="1" smtClean="0"/>
              <a:t>Qadi</a:t>
            </a:r>
            <a:r>
              <a:rPr lang="en-US" dirty="0" smtClean="0"/>
              <a:t>  </a:t>
            </a:r>
          </a:p>
          <a:p>
            <a:pPr algn="ctr"/>
            <a:r>
              <a:rPr lang="en-US" dirty="0" err="1" smtClean="0"/>
              <a:t>Ghada</a:t>
            </a:r>
            <a:r>
              <a:rPr lang="en-US" dirty="0" smtClean="0"/>
              <a:t> Abu </a:t>
            </a:r>
            <a:r>
              <a:rPr lang="en-US" dirty="0" err="1" smtClean="0"/>
              <a:t>Awwad</a:t>
            </a:r>
            <a:r>
              <a:rPr lang="en-US" dirty="0" smtClean="0"/>
              <a:t>  and </a:t>
            </a:r>
            <a:r>
              <a:rPr lang="en-US" dirty="0" err="1" smtClean="0"/>
              <a:t>Maha</a:t>
            </a:r>
            <a:r>
              <a:rPr lang="en-US" dirty="0" smtClean="0"/>
              <a:t> Al-Jamal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Untitled11.png"/>
          <p:cNvPicPr>
            <a:picLocks noGrp="1" noChangeAspect="1"/>
          </p:cNvPicPr>
          <p:nvPr>
            <p:ph sz="quarter" idx="2"/>
          </p:nvPr>
        </p:nvPicPr>
        <p:blipFill>
          <a:blip r:embed="rId2" cstate="print"/>
          <a:stretch>
            <a:fillRect/>
          </a:stretch>
        </p:blipFill>
        <p:spPr>
          <a:xfrm>
            <a:off x="1215850" y="1698440"/>
            <a:ext cx="2708768" cy="3711760"/>
          </a:xfrm>
        </p:spPr>
      </p:pic>
      <p:pic>
        <p:nvPicPr>
          <p:cNvPr id="8" name="Content Placeholder 7" descr="Untitled12.png"/>
          <p:cNvPicPr>
            <a:picLocks noGrp="1" noChangeAspect="1"/>
          </p:cNvPicPr>
          <p:nvPr>
            <p:ph sz="quarter" idx="4"/>
          </p:nvPr>
        </p:nvPicPr>
        <p:blipFill>
          <a:blip r:embed="rId3" cstate="print"/>
          <a:stretch>
            <a:fillRect/>
          </a:stretch>
        </p:blipFill>
        <p:spPr>
          <a:xfrm>
            <a:off x="5257800" y="1676400"/>
            <a:ext cx="2667000" cy="3733800"/>
          </a:xfrm>
        </p:spPr>
      </p:pic>
      <p:sp>
        <p:nvSpPr>
          <p:cNvPr id="10" name="Rectangle 9"/>
          <p:cNvSpPr/>
          <p:nvPr/>
        </p:nvSpPr>
        <p:spPr>
          <a:xfrm>
            <a:off x="1066800" y="533400"/>
            <a:ext cx="2743200" cy="400110"/>
          </a:xfrm>
          <a:prstGeom prst="rect">
            <a:avLst/>
          </a:prstGeom>
        </p:spPr>
        <p:txBody>
          <a:bodyPr wrap="square">
            <a:spAutoFit/>
          </a:bodyPr>
          <a:lstStyle/>
          <a:p>
            <a:pPr algn="ctr"/>
            <a:r>
              <a:rPr lang="en-US" sz="2000" b="1" dirty="0" smtClean="0"/>
              <a:t>Start the game </a:t>
            </a:r>
            <a:endParaRPr lang="en-US" sz="2000" b="1" dirty="0"/>
          </a:p>
        </p:txBody>
      </p:sp>
      <p:sp>
        <p:nvSpPr>
          <p:cNvPr id="12" name="Rectangle 11"/>
          <p:cNvSpPr/>
          <p:nvPr/>
        </p:nvSpPr>
        <p:spPr>
          <a:xfrm>
            <a:off x="5029200" y="457200"/>
            <a:ext cx="2743200" cy="400110"/>
          </a:xfrm>
          <a:prstGeom prst="rect">
            <a:avLst/>
          </a:prstGeom>
        </p:spPr>
        <p:txBody>
          <a:bodyPr wrap="square">
            <a:spAutoFit/>
          </a:bodyPr>
          <a:lstStyle/>
          <a:p>
            <a:pPr algn="ctr"/>
            <a:r>
              <a:rPr lang="en-US" sz="2000" b="1" dirty="0" smtClean="0"/>
              <a:t>End  the game </a:t>
            </a:r>
            <a:endParaRPr lang="en-US" sz="20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Untitled12.png"/>
          <p:cNvPicPr>
            <a:picLocks noGrp="1" noChangeAspect="1"/>
          </p:cNvPicPr>
          <p:nvPr>
            <p:ph sz="quarter" idx="2"/>
          </p:nvPr>
        </p:nvPicPr>
        <p:blipFill>
          <a:blip r:embed="rId2" cstate="print"/>
          <a:stretch>
            <a:fillRect/>
          </a:stretch>
        </p:blipFill>
        <p:spPr>
          <a:xfrm>
            <a:off x="1600200" y="1600200"/>
            <a:ext cx="1848108" cy="3962400"/>
          </a:xfrm>
        </p:spPr>
      </p:pic>
      <p:pic>
        <p:nvPicPr>
          <p:cNvPr id="9" name="Content Placeholder 8" descr="Untitled12.png"/>
          <p:cNvPicPr>
            <a:picLocks noGrp="1" noChangeAspect="1"/>
          </p:cNvPicPr>
          <p:nvPr>
            <p:ph sz="quarter" idx="4"/>
          </p:nvPr>
        </p:nvPicPr>
        <p:blipFill>
          <a:blip r:embed="rId3" cstate="print"/>
          <a:stretch>
            <a:fillRect/>
          </a:stretch>
        </p:blipFill>
        <p:spPr>
          <a:xfrm>
            <a:off x="5638800" y="1600200"/>
            <a:ext cx="2071208" cy="4114800"/>
          </a:xfrm>
        </p:spPr>
      </p:pic>
      <p:sp>
        <p:nvSpPr>
          <p:cNvPr id="8" name="Rectangle 7"/>
          <p:cNvSpPr/>
          <p:nvPr/>
        </p:nvSpPr>
        <p:spPr>
          <a:xfrm>
            <a:off x="1066800" y="533400"/>
            <a:ext cx="2743200" cy="707886"/>
          </a:xfrm>
          <a:prstGeom prst="rect">
            <a:avLst/>
          </a:prstGeom>
        </p:spPr>
        <p:txBody>
          <a:bodyPr wrap="square">
            <a:spAutoFit/>
          </a:bodyPr>
          <a:lstStyle/>
          <a:p>
            <a:pPr algn="ctr"/>
            <a:r>
              <a:rPr lang="en-US" sz="2000" b="1" dirty="0" smtClean="0"/>
              <a:t>Choose play with head </a:t>
            </a:r>
            <a:endParaRPr lang="en-US" sz="2000" b="1" dirty="0"/>
          </a:p>
        </p:txBody>
      </p:sp>
      <p:sp>
        <p:nvSpPr>
          <p:cNvPr id="11" name="Rectangle 10"/>
          <p:cNvSpPr/>
          <p:nvPr/>
        </p:nvSpPr>
        <p:spPr>
          <a:xfrm>
            <a:off x="5181600" y="533400"/>
            <a:ext cx="2743200" cy="707886"/>
          </a:xfrm>
          <a:prstGeom prst="rect">
            <a:avLst/>
          </a:prstGeom>
        </p:spPr>
        <p:txBody>
          <a:bodyPr wrap="square">
            <a:spAutoFit/>
          </a:bodyPr>
          <a:lstStyle/>
          <a:p>
            <a:pPr algn="ctr"/>
            <a:r>
              <a:rPr lang="en-US" sz="2000" b="1" dirty="0" smtClean="0"/>
              <a:t>Choose play with body</a:t>
            </a:r>
            <a:endParaRPr lang="en-US" sz="20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overflow</a:t>
            </a:r>
            <a:endParaRPr lang="en-US" dirty="0"/>
          </a:p>
        </p:txBody>
      </p:sp>
      <p:grpSp>
        <p:nvGrpSpPr>
          <p:cNvPr id="1101" name="Group 77"/>
          <p:cNvGrpSpPr>
            <a:grpSpLocks/>
          </p:cNvGrpSpPr>
          <p:nvPr/>
        </p:nvGrpSpPr>
        <p:grpSpPr bwMode="auto">
          <a:xfrm>
            <a:off x="1600200" y="1219200"/>
            <a:ext cx="6496050" cy="5105400"/>
            <a:chOff x="975" y="9164"/>
            <a:chExt cx="10231" cy="5648"/>
          </a:xfrm>
        </p:grpSpPr>
        <p:sp>
          <p:nvSpPr>
            <p:cNvPr id="1102" name="Oval 78"/>
            <p:cNvSpPr>
              <a:spLocks noChangeArrowheads="1"/>
            </p:cNvSpPr>
            <p:nvPr/>
          </p:nvSpPr>
          <p:spPr bwMode="auto">
            <a:xfrm>
              <a:off x="4798" y="9164"/>
              <a:ext cx="2641" cy="1238"/>
            </a:xfrm>
            <a:prstGeom prst="ellipse">
              <a:avLst/>
            </a:prstGeom>
            <a:solidFill>
              <a:srgbClr val="FFFFFF"/>
            </a:solidFill>
            <a:ln w="63500" cmpd="thickThin">
              <a:solidFill>
                <a:srgbClr val="4BACC6"/>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Arial" pitchFamily="34" charset="0"/>
                  <a:cs typeface="Arial" pitchFamily="34" charset="0"/>
                </a:rPr>
                <a:t>Start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103" name="AutoShape 79"/>
            <p:cNvCxnSpPr>
              <a:cxnSpLocks noChangeShapeType="1"/>
            </p:cNvCxnSpPr>
            <p:nvPr/>
          </p:nvCxnSpPr>
          <p:spPr bwMode="auto">
            <a:xfrm>
              <a:off x="6105" y="10402"/>
              <a:ext cx="1" cy="596"/>
            </a:xfrm>
            <a:prstGeom prst="straightConnector1">
              <a:avLst/>
            </a:prstGeom>
            <a:noFill/>
            <a:ln w="9525">
              <a:solidFill>
                <a:srgbClr val="000000"/>
              </a:solidFill>
              <a:round/>
              <a:headEnd/>
              <a:tailEnd/>
            </a:ln>
          </p:spPr>
        </p:cxnSp>
        <p:cxnSp>
          <p:nvCxnSpPr>
            <p:cNvPr id="1104" name="AutoShape 80"/>
            <p:cNvCxnSpPr>
              <a:cxnSpLocks noChangeShapeType="1"/>
            </p:cNvCxnSpPr>
            <p:nvPr/>
          </p:nvCxnSpPr>
          <p:spPr bwMode="auto">
            <a:xfrm>
              <a:off x="6105" y="10998"/>
              <a:ext cx="3060" cy="0"/>
            </a:xfrm>
            <a:prstGeom prst="straightConnector1">
              <a:avLst/>
            </a:prstGeom>
            <a:noFill/>
            <a:ln w="9525">
              <a:solidFill>
                <a:srgbClr val="000000"/>
              </a:solidFill>
              <a:round/>
              <a:headEnd/>
              <a:tailEnd/>
            </a:ln>
          </p:spPr>
        </p:cxnSp>
        <p:cxnSp>
          <p:nvCxnSpPr>
            <p:cNvPr id="1105" name="AutoShape 81"/>
            <p:cNvCxnSpPr>
              <a:cxnSpLocks noChangeShapeType="1"/>
            </p:cNvCxnSpPr>
            <p:nvPr/>
          </p:nvCxnSpPr>
          <p:spPr bwMode="auto">
            <a:xfrm>
              <a:off x="9165" y="10998"/>
              <a:ext cx="1" cy="311"/>
            </a:xfrm>
            <a:prstGeom prst="straightConnector1">
              <a:avLst/>
            </a:prstGeom>
            <a:noFill/>
            <a:ln w="9525">
              <a:solidFill>
                <a:srgbClr val="000000"/>
              </a:solidFill>
              <a:round/>
              <a:headEnd/>
              <a:tailEnd type="triangle" w="med" len="med"/>
            </a:ln>
          </p:spPr>
        </p:cxnSp>
        <p:cxnSp>
          <p:nvCxnSpPr>
            <p:cNvPr id="1106" name="AutoShape 82"/>
            <p:cNvCxnSpPr>
              <a:cxnSpLocks noChangeShapeType="1"/>
            </p:cNvCxnSpPr>
            <p:nvPr/>
          </p:nvCxnSpPr>
          <p:spPr bwMode="auto">
            <a:xfrm>
              <a:off x="3000" y="10998"/>
              <a:ext cx="0" cy="315"/>
            </a:xfrm>
            <a:prstGeom prst="straightConnector1">
              <a:avLst/>
            </a:prstGeom>
            <a:noFill/>
            <a:ln w="9525">
              <a:solidFill>
                <a:srgbClr val="000000"/>
              </a:solidFill>
              <a:round/>
              <a:headEnd/>
              <a:tailEnd type="triangle" w="med" len="med"/>
            </a:ln>
          </p:spPr>
        </p:cxnSp>
        <p:cxnSp>
          <p:nvCxnSpPr>
            <p:cNvPr id="1107" name="AutoShape 83"/>
            <p:cNvCxnSpPr>
              <a:cxnSpLocks noChangeShapeType="1"/>
            </p:cNvCxnSpPr>
            <p:nvPr/>
          </p:nvCxnSpPr>
          <p:spPr bwMode="auto">
            <a:xfrm flipH="1">
              <a:off x="3000" y="10998"/>
              <a:ext cx="3105" cy="0"/>
            </a:xfrm>
            <a:prstGeom prst="straightConnector1">
              <a:avLst/>
            </a:prstGeom>
            <a:noFill/>
            <a:ln w="9525">
              <a:solidFill>
                <a:srgbClr val="000000"/>
              </a:solidFill>
              <a:round/>
              <a:headEnd/>
              <a:tailEnd/>
            </a:ln>
          </p:spPr>
        </p:cxnSp>
        <p:cxnSp>
          <p:nvCxnSpPr>
            <p:cNvPr id="1108" name="AutoShape 84"/>
            <p:cNvCxnSpPr>
              <a:cxnSpLocks noChangeShapeType="1"/>
            </p:cNvCxnSpPr>
            <p:nvPr/>
          </p:nvCxnSpPr>
          <p:spPr bwMode="auto">
            <a:xfrm>
              <a:off x="975" y="11609"/>
              <a:ext cx="180" cy="0"/>
            </a:xfrm>
            <a:prstGeom prst="straightConnector1">
              <a:avLst/>
            </a:prstGeom>
            <a:noFill/>
            <a:ln w="9525">
              <a:solidFill>
                <a:srgbClr val="000000"/>
              </a:solidFill>
              <a:round/>
              <a:headEnd/>
              <a:tailEnd type="triangle" w="med" len="med"/>
            </a:ln>
          </p:spPr>
        </p:cxnSp>
        <p:cxnSp>
          <p:nvCxnSpPr>
            <p:cNvPr id="1109" name="AutoShape 85"/>
            <p:cNvCxnSpPr>
              <a:cxnSpLocks noChangeShapeType="1"/>
            </p:cNvCxnSpPr>
            <p:nvPr/>
          </p:nvCxnSpPr>
          <p:spPr bwMode="auto">
            <a:xfrm flipV="1">
              <a:off x="975" y="11609"/>
              <a:ext cx="1" cy="3203"/>
            </a:xfrm>
            <a:prstGeom prst="straightConnector1">
              <a:avLst/>
            </a:prstGeom>
            <a:noFill/>
            <a:ln w="9525">
              <a:solidFill>
                <a:srgbClr val="000000"/>
              </a:solidFill>
              <a:round/>
              <a:headEnd/>
              <a:tailEnd/>
            </a:ln>
          </p:spPr>
        </p:cxnSp>
        <p:cxnSp>
          <p:nvCxnSpPr>
            <p:cNvPr id="1110" name="AutoShape 86"/>
            <p:cNvCxnSpPr>
              <a:cxnSpLocks noChangeShapeType="1"/>
            </p:cNvCxnSpPr>
            <p:nvPr/>
          </p:nvCxnSpPr>
          <p:spPr bwMode="auto">
            <a:xfrm flipH="1">
              <a:off x="10950" y="11609"/>
              <a:ext cx="180" cy="0"/>
            </a:xfrm>
            <a:prstGeom prst="straightConnector1">
              <a:avLst/>
            </a:prstGeom>
            <a:noFill/>
            <a:ln w="9525">
              <a:solidFill>
                <a:srgbClr val="000000"/>
              </a:solidFill>
              <a:round/>
              <a:headEnd/>
              <a:tailEnd type="triangle" w="med" len="med"/>
            </a:ln>
          </p:spPr>
        </p:cxnSp>
        <p:cxnSp>
          <p:nvCxnSpPr>
            <p:cNvPr id="1111" name="AutoShape 87"/>
            <p:cNvCxnSpPr>
              <a:cxnSpLocks noChangeShapeType="1"/>
            </p:cNvCxnSpPr>
            <p:nvPr/>
          </p:nvCxnSpPr>
          <p:spPr bwMode="auto">
            <a:xfrm flipV="1">
              <a:off x="11130" y="11609"/>
              <a:ext cx="1" cy="3203"/>
            </a:xfrm>
            <a:prstGeom prst="straightConnector1">
              <a:avLst/>
            </a:prstGeom>
            <a:noFill/>
            <a:ln w="9525">
              <a:solidFill>
                <a:srgbClr val="000000"/>
              </a:solidFill>
              <a:round/>
              <a:headEnd/>
              <a:tailEnd/>
            </a:ln>
          </p:spPr>
        </p:cxnSp>
        <p:sp>
          <p:nvSpPr>
            <p:cNvPr id="1112" name="Rectangle 88"/>
            <p:cNvSpPr>
              <a:spLocks noChangeArrowheads="1"/>
            </p:cNvSpPr>
            <p:nvPr/>
          </p:nvSpPr>
          <p:spPr bwMode="auto">
            <a:xfrm>
              <a:off x="6825" y="11309"/>
              <a:ext cx="4035" cy="1231"/>
            </a:xfrm>
            <a:prstGeom prst="rect">
              <a:avLst/>
            </a:prstGeom>
            <a:solidFill>
              <a:srgbClr val="FFFFFF"/>
            </a:solidFill>
            <a:ln w="63500" cmpd="thickThin">
              <a:solidFill>
                <a:srgbClr val="4BACC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800" b="0" i="0" u="none" strike="noStrike" cap="none" normalizeH="0" baseline="0" smtClean="0">
                  <a:ln>
                    <a:noFill/>
                  </a:ln>
                  <a:solidFill>
                    <a:schemeClr val="tx1"/>
                  </a:solidFill>
                  <a:effectLst/>
                  <a:latin typeface="Calibri" pitchFamily="34" charset="0"/>
                  <a:ea typeface="Arial" pitchFamily="34" charset="0"/>
                  <a:cs typeface="Arial" pitchFamily="34" charset="0"/>
                </a:rPr>
                <a:t>Second Part: Creating the Game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3" name="Rectangle 89"/>
            <p:cNvSpPr>
              <a:spLocks noChangeArrowheads="1"/>
            </p:cNvSpPr>
            <p:nvPr/>
          </p:nvSpPr>
          <p:spPr bwMode="auto">
            <a:xfrm>
              <a:off x="1275" y="11309"/>
              <a:ext cx="3523" cy="1156"/>
            </a:xfrm>
            <a:prstGeom prst="rect">
              <a:avLst/>
            </a:prstGeom>
            <a:solidFill>
              <a:srgbClr val="FFFFFF"/>
            </a:solidFill>
            <a:ln w="63500" cmpd="thickThin">
              <a:solidFill>
                <a:srgbClr val="4BACC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Arial" pitchFamily="34" charset="0"/>
                  <a:cs typeface="Arial" pitchFamily="34" charset="0"/>
                </a:rPr>
                <a:t>First Part: Motion Detection Processing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114" name="AutoShape 90"/>
            <p:cNvCxnSpPr>
              <a:cxnSpLocks noChangeShapeType="1"/>
            </p:cNvCxnSpPr>
            <p:nvPr/>
          </p:nvCxnSpPr>
          <p:spPr bwMode="auto">
            <a:xfrm>
              <a:off x="3000" y="12465"/>
              <a:ext cx="1" cy="340"/>
            </a:xfrm>
            <a:prstGeom prst="straightConnector1">
              <a:avLst/>
            </a:prstGeom>
            <a:noFill/>
            <a:ln w="9525">
              <a:solidFill>
                <a:srgbClr val="000000"/>
              </a:solidFill>
              <a:round/>
              <a:headEnd/>
              <a:tailEnd/>
            </a:ln>
          </p:spPr>
        </p:cxnSp>
        <p:cxnSp>
          <p:nvCxnSpPr>
            <p:cNvPr id="1115" name="AutoShape 91"/>
            <p:cNvCxnSpPr>
              <a:cxnSpLocks noChangeShapeType="1"/>
            </p:cNvCxnSpPr>
            <p:nvPr/>
          </p:nvCxnSpPr>
          <p:spPr bwMode="auto">
            <a:xfrm>
              <a:off x="9166" y="12540"/>
              <a:ext cx="0" cy="265"/>
            </a:xfrm>
            <a:prstGeom prst="straightConnector1">
              <a:avLst/>
            </a:prstGeom>
            <a:noFill/>
            <a:ln w="9525">
              <a:solidFill>
                <a:srgbClr val="000000"/>
              </a:solidFill>
              <a:round/>
              <a:headEnd/>
              <a:tailEnd/>
            </a:ln>
          </p:spPr>
        </p:cxnSp>
        <p:cxnSp>
          <p:nvCxnSpPr>
            <p:cNvPr id="1116" name="AutoShape 92"/>
            <p:cNvCxnSpPr>
              <a:cxnSpLocks noChangeShapeType="1"/>
            </p:cNvCxnSpPr>
            <p:nvPr/>
          </p:nvCxnSpPr>
          <p:spPr bwMode="auto">
            <a:xfrm>
              <a:off x="5340" y="12805"/>
              <a:ext cx="1" cy="313"/>
            </a:xfrm>
            <a:prstGeom prst="straightConnector1">
              <a:avLst/>
            </a:prstGeom>
            <a:noFill/>
            <a:ln w="9525">
              <a:solidFill>
                <a:srgbClr val="000000"/>
              </a:solidFill>
              <a:round/>
              <a:headEnd/>
              <a:tailEnd type="triangle" w="med" len="med"/>
            </a:ln>
          </p:spPr>
        </p:cxnSp>
        <p:cxnSp>
          <p:nvCxnSpPr>
            <p:cNvPr id="1117" name="AutoShape 93"/>
            <p:cNvCxnSpPr>
              <a:cxnSpLocks noChangeShapeType="1"/>
            </p:cNvCxnSpPr>
            <p:nvPr/>
          </p:nvCxnSpPr>
          <p:spPr bwMode="auto">
            <a:xfrm flipH="1">
              <a:off x="3000" y="12805"/>
              <a:ext cx="2340" cy="0"/>
            </a:xfrm>
            <a:prstGeom prst="straightConnector1">
              <a:avLst/>
            </a:prstGeom>
            <a:noFill/>
            <a:ln w="9525">
              <a:solidFill>
                <a:srgbClr val="000000"/>
              </a:solidFill>
              <a:round/>
              <a:headEnd/>
              <a:tailEnd/>
            </a:ln>
          </p:spPr>
        </p:cxnSp>
        <p:cxnSp>
          <p:nvCxnSpPr>
            <p:cNvPr id="1118" name="AutoShape 94"/>
            <p:cNvCxnSpPr>
              <a:cxnSpLocks noChangeShapeType="1"/>
            </p:cNvCxnSpPr>
            <p:nvPr/>
          </p:nvCxnSpPr>
          <p:spPr bwMode="auto">
            <a:xfrm>
              <a:off x="6825" y="12805"/>
              <a:ext cx="1" cy="313"/>
            </a:xfrm>
            <a:prstGeom prst="straightConnector1">
              <a:avLst/>
            </a:prstGeom>
            <a:noFill/>
            <a:ln w="9525">
              <a:solidFill>
                <a:srgbClr val="000000"/>
              </a:solidFill>
              <a:round/>
              <a:headEnd/>
              <a:tailEnd type="triangle" w="med" len="med"/>
            </a:ln>
          </p:spPr>
        </p:cxnSp>
        <p:cxnSp>
          <p:nvCxnSpPr>
            <p:cNvPr id="1119" name="AutoShape 95"/>
            <p:cNvCxnSpPr>
              <a:cxnSpLocks noChangeShapeType="1"/>
            </p:cNvCxnSpPr>
            <p:nvPr/>
          </p:nvCxnSpPr>
          <p:spPr bwMode="auto">
            <a:xfrm flipH="1">
              <a:off x="6825" y="12805"/>
              <a:ext cx="2340" cy="0"/>
            </a:xfrm>
            <a:prstGeom prst="straightConnector1">
              <a:avLst/>
            </a:prstGeom>
            <a:noFill/>
            <a:ln w="9525">
              <a:solidFill>
                <a:srgbClr val="000000"/>
              </a:solidFill>
              <a:round/>
              <a:headEnd/>
              <a:tailEnd/>
            </a:ln>
          </p:spPr>
        </p:cxnSp>
        <p:sp>
          <p:nvSpPr>
            <p:cNvPr id="1120" name="Rectangle 96"/>
            <p:cNvSpPr>
              <a:spLocks noChangeArrowheads="1"/>
            </p:cNvSpPr>
            <p:nvPr/>
          </p:nvSpPr>
          <p:spPr bwMode="auto">
            <a:xfrm>
              <a:off x="4680" y="13134"/>
              <a:ext cx="3465" cy="1064"/>
            </a:xfrm>
            <a:prstGeom prst="rect">
              <a:avLst/>
            </a:prstGeom>
            <a:solidFill>
              <a:srgbClr val="FFFFFF"/>
            </a:solidFill>
            <a:ln w="63500" cmpd="thickThin">
              <a:solidFill>
                <a:srgbClr val="4BACC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dirty="0" smtClean="0">
                  <a:latin typeface="Calibri" pitchFamily="34" charset="0"/>
                  <a:cs typeface="Arial" pitchFamily="34" charset="0"/>
                </a:rPr>
                <a:t>Project Integration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121" name="AutoShape 97"/>
            <p:cNvCxnSpPr>
              <a:cxnSpLocks noChangeShapeType="1"/>
            </p:cNvCxnSpPr>
            <p:nvPr/>
          </p:nvCxnSpPr>
          <p:spPr bwMode="auto">
            <a:xfrm>
              <a:off x="6977" y="14199"/>
              <a:ext cx="1" cy="613"/>
            </a:xfrm>
            <a:prstGeom prst="straightConnector1">
              <a:avLst/>
            </a:prstGeom>
            <a:noFill/>
            <a:ln w="9525">
              <a:solidFill>
                <a:srgbClr val="000000"/>
              </a:solidFill>
              <a:round/>
              <a:headEnd/>
              <a:tailEnd/>
            </a:ln>
          </p:spPr>
        </p:cxnSp>
        <p:cxnSp>
          <p:nvCxnSpPr>
            <p:cNvPr id="1122" name="AutoShape 98"/>
            <p:cNvCxnSpPr>
              <a:cxnSpLocks noChangeShapeType="1"/>
            </p:cNvCxnSpPr>
            <p:nvPr/>
          </p:nvCxnSpPr>
          <p:spPr bwMode="auto">
            <a:xfrm>
              <a:off x="5341" y="14198"/>
              <a:ext cx="0" cy="614"/>
            </a:xfrm>
            <a:prstGeom prst="straightConnector1">
              <a:avLst/>
            </a:prstGeom>
            <a:noFill/>
            <a:ln w="9525">
              <a:solidFill>
                <a:srgbClr val="000000"/>
              </a:solidFill>
              <a:round/>
              <a:headEnd/>
              <a:tailEnd/>
            </a:ln>
          </p:spPr>
        </p:cxnSp>
        <p:cxnSp>
          <p:nvCxnSpPr>
            <p:cNvPr id="1123" name="AutoShape 99"/>
            <p:cNvCxnSpPr>
              <a:cxnSpLocks noChangeShapeType="1"/>
            </p:cNvCxnSpPr>
            <p:nvPr/>
          </p:nvCxnSpPr>
          <p:spPr bwMode="auto">
            <a:xfrm>
              <a:off x="6976" y="14811"/>
              <a:ext cx="4230" cy="0"/>
            </a:xfrm>
            <a:prstGeom prst="straightConnector1">
              <a:avLst/>
            </a:prstGeom>
            <a:noFill/>
            <a:ln w="9525">
              <a:solidFill>
                <a:srgbClr val="000000"/>
              </a:solidFill>
              <a:round/>
              <a:headEnd/>
              <a:tailEnd/>
            </a:ln>
          </p:spPr>
        </p:cxnSp>
        <p:cxnSp>
          <p:nvCxnSpPr>
            <p:cNvPr id="1124" name="AutoShape 100"/>
            <p:cNvCxnSpPr>
              <a:cxnSpLocks noChangeShapeType="1"/>
            </p:cNvCxnSpPr>
            <p:nvPr/>
          </p:nvCxnSpPr>
          <p:spPr bwMode="auto">
            <a:xfrm>
              <a:off x="975" y="14811"/>
              <a:ext cx="4365" cy="1"/>
            </a:xfrm>
            <a:prstGeom prst="straightConnector1">
              <a:avLst/>
            </a:prstGeom>
            <a:noFill/>
            <a:ln w="9525">
              <a:solidFill>
                <a:srgbClr val="000000"/>
              </a:solidFill>
              <a:round/>
              <a:headEnd/>
              <a:tailEnd/>
            </a:ln>
          </p:spPr>
        </p:cxnSp>
        <p:sp>
          <p:nvSpPr>
            <p:cNvPr id="1125" name="Text Box 101"/>
            <p:cNvSpPr txBox="1">
              <a:spLocks noChangeArrowheads="1"/>
            </p:cNvSpPr>
            <p:nvPr/>
          </p:nvSpPr>
          <p:spPr bwMode="auto">
            <a:xfrm>
              <a:off x="1593" y="13846"/>
              <a:ext cx="1677" cy="4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Arial" pitchFamily="34" charset="0"/>
                  <a:cs typeface="Arial" pitchFamily="34" charset="0"/>
                </a:rPr>
                <a:t>Feedback</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 name="Text Box 102"/>
            <p:cNvSpPr txBox="1">
              <a:spLocks noChangeArrowheads="1"/>
            </p:cNvSpPr>
            <p:nvPr/>
          </p:nvSpPr>
          <p:spPr bwMode="auto">
            <a:xfrm>
              <a:off x="8895" y="13846"/>
              <a:ext cx="1677" cy="4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Arial" pitchFamily="34" charset="0"/>
                  <a:cs typeface="Arial" pitchFamily="34" charset="0"/>
                </a:rPr>
                <a:t>Feedback</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Our Motion Detection Procedure Overview </a:t>
            </a:r>
            <a:endParaRPr lang="en-US" dirty="0"/>
          </a:p>
        </p:txBody>
      </p:sp>
      <p:sp>
        <p:nvSpPr>
          <p:cNvPr id="3" name="Content Placeholder 2"/>
          <p:cNvSpPr>
            <a:spLocks noGrp="1"/>
          </p:cNvSpPr>
          <p:nvPr>
            <p:ph idx="1"/>
          </p:nvPr>
        </p:nvSpPr>
        <p:spPr>
          <a:xfrm>
            <a:off x="1143000" y="1752600"/>
            <a:ext cx="8229600" cy="4525963"/>
          </a:xfrm>
        </p:spPr>
        <p:txBody>
          <a:bodyPr/>
          <a:lstStyle/>
          <a:p>
            <a:r>
              <a:rPr lang="en-US" dirty="0" smtClean="0"/>
              <a:t>Capture Images from Camera</a:t>
            </a:r>
          </a:p>
          <a:p>
            <a:endParaRPr lang="en-US" dirty="0" smtClean="0"/>
          </a:p>
          <a:p>
            <a:r>
              <a:rPr lang="en-US" dirty="0" smtClean="0"/>
              <a:t>Process captured frames of camera to detect motion of certain parts like head , body , hands and fingers </a:t>
            </a:r>
          </a:p>
          <a:p>
            <a:pPr>
              <a:buNone/>
            </a:pPr>
            <a:endParaRPr lang="en-US" dirty="0" smtClean="0"/>
          </a:p>
          <a:p>
            <a:r>
              <a:rPr lang="en-US" dirty="0" smtClean="0"/>
              <a:t>Trigger the corresponding behavior</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Detection </a:t>
            </a:r>
            <a:endParaRPr lang="en-US" dirty="0"/>
          </a:p>
        </p:txBody>
      </p:sp>
      <p:sp>
        <p:nvSpPr>
          <p:cNvPr id="3" name="Content Placeholder 2"/>
          <p:cNvSpPr>
            <a:spLocks noGrp="1"/>
          </p:cNvSpPr>
          <p:nvPr>
            <p:ph idx="1"/>
          </p:nvPr>
        </p:nvSpPr>
        <p:spPr/>
        <p:txBody>
          <a:bodyPr/>
          <a:lstStyle/>
          <a:p>
            <a:r>
              <a:rPr lang="en-US" dirty="0" smtClean="0"/>
              <a:t>At first we used AForge.NET library to detect movement in general.</a:t>
            </a:r>
          </a:p>
          <a:p>
            <a:endParaRPr lang="en-US" dirty="0" smtClean="0"/>
          </a:p>
          <a:p>
            <a:r>
              <a:rPr lang="en-US" dirty="0" smtClean="0"/>
              <a:t>The work was accurate and as fast as we want.</a:t>
            </a:r>
          </a:p>
          <a:p>
            <a:endParaRPr lang="en-US" dirty="0" smtClean="0"/>
          </a:p>
          <a:p>
            <a:r>
              <a:rPr lang="en-US" dirty="0" smtClean="0"/>
              <a:t>When we enhanced the system to detect head movement the result was not acceptable.</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Detection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We used  </a:t>
            </a:r>
            <a:r>
              <a:rPr lang="en-US" dirty="0" err="1" smtClean="0"/>
              <a:t>EmguCV</a:t>
            </a:r>
            <a:r>
              <a:rPr lang="en-US" dirty="0" smtClean="0"/>
              <a:t> which is an OpenCV-wrapper library</a:t>
            </a:r>
          </a:p>
          <a:p>
            <a:endParaRPr lang="en-US" dirty="0" smtClean="0"/>
          </a:p>
          <a:p>
            <a:r>
              <a:rPr lang="en-US" dirty="0" smtClean="0"/>
              <a:t>OpenCV is a computer vision library originally developed by Intel. It is four libraries in one </a:t>
            </a:r>
          </a:p>
          <a:p>
            <a:pPr lvl="1"/>
            <a:endParaRPr lang="en-US" dirty="0" smtClean="0"/>
          </a:p>
          <a:p>
            <a:pPr lvl="1"/>
            <a:r>
              <a:rPr lang="en-US" dirty="0" smtClean="0"/>
              <a:t>CV  :used for  Computer Vision Algorithms</a:t>
            </a:r>
          </a:p>
          <a:p>
            <a:pPr lvl="1"/>
            <a:r>
              <a:rPr lang="en-US" dirty="0" smtClean="0"/>
              <a:t>CVAUX : Used for games</a:t>
            </a:r>
          </a:p>
          <a:p>
            <a:pPr lvl="1"/>
            <a:r>
              <a:rPr lang="en-US" dirty="0" smtClean="0"/>
              <a:t>CXCORE :used for  Linear Algebra </a:t>
            </a:r>
          </a:p>
          <a:p>
            <a:pPr lvl="1"/>
            <a:r>
              <a:rPr lang="en-US" dirty="0" smtClean="0"/>
              <a:t>HIGHGUI :used for Media and window handling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Detection in stages  </a:t>
            </a:r>
            <a:endParaRPr lang="en-US" dirty="0"/>
          </a:p>
        </p:txBody>
      </p:sp>
      <p:sp>
        <p:nvSpPr>
          <p:cNvPr id="3" name="Content Placeholder 2"/>
          <p:cNvSpPr>
            <a:spLocks noGrp="1"/>
          </p:cNvSpPr>
          <p:nvPr>
            <p:ph idx="1"/>
          </p:nvPr>
        </p:nvSpPr>
        <p:spPr/>
        <p:txBody>
          <a:bodyPr/>
          <a:lstStyle/>
          <a:p>
            <a:endParaRPr lang="en-US" dirty="0" smtClean="0"/>
          </a:p>
          <a:p>
            <a:r>
              <a:rPr lang="en-US" dirty="0" smtClean="0"/>
              <a:t>Detect object and track it’s movement.</a:t>
            </a:r>
          </a:p>
          <a:p>
            <a:endParaRPr lang="en-US" dirty="0" smtClean="0"/>
          </a:p>
          <a:p>
            <a:r>
              <a:rPr lang="en-US" dirty="0" smtClean="0"/>
              <a:t>Build detectors for certain part like the hand.</a:t>
            </a:r>
          </a:p>
          <a:p>
            <a:endParaRPr lang="en-US" dirty="0" smtClean="0"/>
          </a:p>
          <a:p>
            <a:r>
              <a:rPr lang="en-US" dirty="0" smtClean="0"/>
              <a:t>Detect contours and track their movement.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943088" cy="1143000"/>
          </a:xfrm>
        </p:spPr>
        <p:txBody>
          <a:bodyPr>
            <a:normAutofit/>
          </a:bodyPr>
          <a:lstStyle/>
          <a:p>
            <a:r>
              <a:rPr lang="en-US" dirty="0" smtClean="0"/>
              <a:t>Object Tracking Procedure-1</a:t>
            </a:r>
            <a:r>
              <a:rPr lang="en-US" baseline="30000" dirty="0" smtClean="0"/>
              <a:t>st</a:t>
            </a:r>
            <a:r>
              <a:rPr lang="en-US" dirty="0" smtClean="0"/>
              <a:t> Step</a:t>
            </a:r>
            <a:endParaRPr lang="en-US" dirty="0"/>
          </a:p>
        </p:txBody>
      </p:sp>
      <p:sp>
        <p:nvSpPr>
          <p:cNvPr id="3" name="Content Placeholder 2"/>
          <p:cNvSpPr>
            <a:spLocks noGrp="1"/>
          </p:cNvSpPr>
          <p:nvPr>
            <p:ph idx="1"/>
          </p:nvPr>
        </p:nvSpPr>
        <p:spPr/>
        <p:txBody>
          <a:bodyPr>
            <a:normAutofit/>
          </a:bodyPr>
          <a:lstStyle/>
          <a:p>
            <a:pPr lvl="0">
              <a:buSzPct val="100000"/>
              <a:buFont typeface="Arial" pitchFamily="34" charset="0"/>
              <a:buChar char="•"/>
            </a:pPr>
            <a:r>
              <a:rPr lang="en-US" dirty="0" smtClean="0"/>
              <a:t>The first frame is the background frame </a:t>
            </a:r>
          </a:p>
          <a:p>
            <a:pPr lvl="1"/>
            <a:endParaRPr lang="en-US" dirty="0" smtClean="0"/>
          </a:p>
          <a:p>
            <a:pPr lvl="1"/>
            <a:r>
              <a:rPr lang="en-US" dirty="0" smtClean="0"/>
              <a:t>We detected the object using </a:t>
            </a:r>
            <a:r>
              <a:rPr lang="en-US" dirty="0" err="1" smtClean="0"/>
              <a:t>DetectHaarCascade</a:t>
            </a:r>
            <a:r>
              <a:rPr lang="en-US" dirty="0" smtClean="0"/>
              <a:t> function and haarcascade file.</a:t>
            </a:r>
          </a:p>
          <a:p>
            <a:pPr lvl="1"/>
            <a:endParaRPr lang="en-US" dirty="0" smtClean="0"/>
          </a:p>
          <a:p>
            <a:pPr lvl="1"/>
            <a:r>
              <a:rPr lang="en-US" dirty="0" smtClean="0"/>
              <a:t>The function scans the image several times at different scales. </a:t>
            </a:r>
          </a:p>
          <a:p>
            <a:pPr lvl="1"/>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Detection </a:t>
            </a:r>
            <a:endParaRPr lang="en-US" dirty="0"/>
          </a:p>
        </p:txBody>
      </p:sp>
      <p:pic>
        <p:nvPicPr>
          <p:cNvPr id="4" name="Content Placeholder 3" descr="Face Detection 1.png"/>
          <p:cNvPicPr>
            <a:picLocks noGrp="1"/>
          </p:cNvPicPr>
          <p:nvPr>
            <p:ph idx="1"/>
          </p:nvPr>
        </p:nvPicPr>
        <p:blipFill>
          <a:blip r:embed="rId2" cstate="print"/>
          <a:stretch>
            <a:fillRect/>
          </a:stretch>
        </p:blipFill>
        <p:spPr>
          <a:xfrm>
            <a:off x="1371600" y="1552254"/>
            <a:ext cx="7315200" cy="4924746"/>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8171688" cy="1143000"/>
          </a:xfrm>
        </p:spPr>
        <p:txBody>
          <a:bodyPr>
            <a:normAutofit/>
          </a:bodyPr>
          <a:lstStyle/>
          <a:p>
            <a:r>
              <a:rPr lang="en-US" dirty="0" smtClean="0"/>
              <a:t> Object Tracking Procedure-1</a:t>
            </a:r>
            <a:r>
              <a:rPr lang="en-US" baseline="30000" dirty="0" smtClean="0"/>
              <a:t>st</a:t>
            </a:r>
            <a:r>
              <a:rPr lang="en-US" dirty="0" smtClean="0"/>
              <a:t> Step</a:t>
            </a:r>
            <a:endParaRPr lang="en-US" dirty="0"/>
          </a:p>
        </p:txBody>
      </p:sp>
      <p:sp>
        <p:nvSpPr>
          <p:cNvPr id="3" name="Content Placeholder 2"/>
          <p:cNvSpPr>
            <a:spLocks noGrp="1"/>
          </p:cNvSpPr>
          <p:nvPr>
            <p:ph idx="1"/>
          </p:nvPr>
        </p:nvSpPr>
        <p:spPr/>
        <p:txBody>
          <a:bodyPr/>
          <a:lstStyle/>
          <a:p>
            <a:pPr marL="365760" lvl="1" indent="-283464">
              <a:spcBef>
                <a:spcPts val="600"/>
              </a:spcBef>
              <a:buSzPct val="80000"/>
              <a:buFont typeface="Wingdings 2"/>
              <a:buChar char=""/>
            </a:pPr>
            <a:endParaRPr lang="en-US" dirty="0" smtClean="0"/>
          </a:p>
          <a:p>
            <a:pPr marL="365760" lvl="1" indent="-283464">
              <a:spcBef>
                <a:spcPts val="600"/>
              </a:spcBef>
              <a:buSzPct val="80000"/>
              <a:buFont typeface="Wingdings 2"/>
              <a:buChar char=""/>
            </a:pPr>
            <a:endParaRPr lang="en-US" dirty="0" smtClean="0"/>
          </a:p>
          <a:p>
            <a:pPr marL="365760" lvl="1" indent="-283464">
              <a:spcBef>
                <a:spcPts val="600"/>
              </a:spcBef>
              <a:buSzPct val="80000"/>
              <a:buFont typeface="Wingdings 2"/>
              <a:buChar char=""/>
            </a:pPr>
            <a:r>
              <a:rPr lang="en-US" dirty="0" smtClean="0"/>
              <a:t>We generated a tracking area , we found good features and sub-corners.</a:t>
            </a:r>
          </a:p>
          <a:p>
            <a:pPr marL="365760" lvl="1" indent="-283464">
              <a:spcBef>
                <a:spcPts val="600"/>
              </a:spcBef>
              <a:buSzPct val="80000"/>
              <a:buFont typeface="Wingdings 2"/>
              <a:buChar char=""/>
            </a:pPr>
            <a:endParaRPr lang="en-US" dirty="0" smtClean="0"/>
          </a:p>
          <a:p>
            <a:pPr marL="365760" lvl="1" indent="-283464">
              <a:spcBef>
                <a:spcPts val="600"/>
              </a:spcBef>
              <a:buSzPct val="80000"/>
              <a:buFont typeface="Wingdings 2"/>
              <a:buChar char=""/>
            </a:pPr>
            <a:endParaRPr lang="en-US" dirty="0" smtClean="0"/>
          </a:p>
          <a:p>
            <a:pPr marL="365760" lvl="1" indent="-283464">
              <a:spcBef>
                <a:spcPts val="600"/>
              </a:spcBef>
              <a:buSzPct val="80000"/>
              <a:buFont typeface="Wingdings 2"/>
              <a:buChar char=""/>
            </a:pPr>
            <a:r>
              <a:rPr lang="en-US" dirty="0" smtClean="0"/>
              <a:t>The function iterates to find the sub-pixel accurate location of corners.</a:t>
            </a:r>
          </a:p>
          <a:p>
            <a:pPr marL="365760" lvl="1" indent="-283464">
              <a:spcBef>
                <a:spcPts val="600"/>
              </a:spcBef>
              <a:buSzPct val="80000"/>
              <a:buFont typeface="Wingdings 2"/>
              <a:buChar char=""/>
            </a:pP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944562"/>
          </a:xfrm>
        </p:spPr>
        <p:txBody>
          <a:bodyPr/>
          <a:lstStyle/>
          <a:p>
            <a:pPr algn="ctr"/>
            <a:r>
              <a:rPr lang="en-US" dirty="0" smtClean="0"/>
              <a:t>Outline </a:t>
            </a:r>
            <a:endParaRPr lang="en-US" dirty="0"/>
          </a:p>
        </p:txBody>
      </p:sp>
      <p:sp>
        <p:nvSpPr>
          <p:cNvPr id="3" name="Content Placeholder 2"/>
          <p:cNvSpPr>
            <a:spLocks noGrp="1"/>
          </p:cNvSpPr>
          <p:nvPr>
            <p:ph idx="1"/>
          </p:nvPr>
        </p:nvSpPr>
        <p:spPr>
          <a:xfrm>
            <a:off x="1435608" y="1143000"/>
            <a:ext cx="7498080" cy="5486400"/>
          </a:xfrm>
        </p:spPr>
        <p:txBody>
          <a:bodyPr/>
          <a:lstStyle/>
          <a:p>
            <a:r>
              <a:rPr lang="en-US" dirty="0" smtClean="0"/>
              <a:t>Introduction </a:t>
            </a:r>
          </a:p>
          <a:p>
            <a:pPr lvl="1"/>
            <a:r>
              <a:rPr lang="en-US" dirty="0" smtClean="0"/>
              <a:t>Project overview</a:t>
            </a:r>
          </a:p>
          <a:p>
            <a:pPr lvl="1"/>
            <a:r>
              <a:rPr lang="en-US" dirty="0" smtClean="0"/>
              <a:t>Project achieved requirements </a:t>
            </a:r>
          </a:p>
          <a:p>
            <a:pPr lvl="1"/>
            <a:r>
              <a:rPr lang="en-US" dirty="0" smtClean="0"/>
              <a:t> MWM application </a:t>
            </a:r>
          </a:p>
          <a:p>
            <a:pPr lvl="1"/>
            <a:r>
              <a:rPr lang="en-US" dirty="0" smtClean="0"/>
              <a:t>How to interact with application interface ?</a:t>
            </a:r>
          </a:p>
          <a:p>
            <a:r>
              <a:rPr lang="en-US" dirty="0" smtClean="0"/>
              <a:t>Project Development </a:t>
            </a:r>
          </a:p>
          <a:p>
            <a:pPr lvl="1"/>
            <a:r>
              <a:rPr lang="en-US" dirty="0" smtClean="0"/>
              <a:t>Motion Detection part</a:t>
            </a:r>
          </a:p>
          <a:p>
            <a:pPr lvl="1"/>
            <a:r>
              <a:rPr lang="en-US" dirty="0" smtClean="0"/>
              <a:t>Game Constructing part </a:t>
            </a:r>
          </a:p>
          <a:p>
            <a:pPr lvl="1"/>
            <a:r>
              <a:rPr lang="en-US" dirty="0" smtClean="0"/>
              <a:t>Project Integration  </a:t>
            </a:r>
          </a:p>
          <a:p>
            <a:r>
              <a:rPr lang="en-US" dirty="0" smtClean="0"/>
              <a:t>Project Future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8001000" cy="1143000"/>
          </a:xfrm>
        </p:spPr>
        <p:txBody>
          <a:bodyPr>
            <a:normAutofit fontScale="90000"/>
          </a:bodyPr>
          <a:lstStyle/>
          <a:p>
            <a:r>
              <a:rPr lang="en-US" dirty="0" smtClean="0"/>
              <a:t>Object Tracking Procedure -2</a:t>
            </a:r>
            <a:r>
              <a:rPr lang="en-US" baseline="30000" dirty="0" smtClean="0"/>
              <a:t>nd</a:t>
            </a:r>
            <a:r>
              <a:rPr lang="en-US" dirty="0" smtClean="0"/>
              <a:t> Step </a:t>
            </a:r>
            <a:endParaRPr lang="en-US" dirty="0"/>
          </a:p>
        </p:txBody>
      </p:sp>
      <p:sp>
        <p:nvSpPr>
          <p:cNvPr id="3" name="Content Placeholder 2"/>
          <p:cNvSpPr>
            <a:spLocks noGrp="1"/>
          </p:cNvSpPr>
          <p:nvPr>
            <p:ph idx="1"/>
          </p:nvPr>
        </p:nvSpPr>
        <p:spPr/>
        <p:txBody>
          <a:bodyPr>
            <a:normAutofit/>
          </a:bodyPr>
          <a:lstStyle/>
          <a:p>
            <a:r>
              <a:rPr lang="en-US" dirty="0" smtClean="0"/>
              <a:t>We built convex hull of features using “</a:t>
            </a:r>
            <a:r>
              <a:rPr lang="en-US" dirty="0" err="1" smtClean="0"/>
              <a:t>ConvexHull</a:t>
            </a:r>
            <a:r>
              <a:rPr lang="en-US" dirty="0" smtClean="0"/>
              <a:t>” method</a:t>
            </a:r>
          </a:p>
          <a:p>
            <a:endParaRPr lang="en-US" dirty="0" smtClean="0"/>
          </a:p>
          <a:p>
            <a:r>
              <a:rPr lang="en-US" dirty="0" smtClean="0"/>
              <a:t>We implemented method to find polygon of the hull and we found the center of that polygon.</a:t>
            </a:r>
          </a:p>
          <a:p>
            <a:pPr>
              <a:buFont typeface="Courier New" pitchFamily="49" charset="0"/>
              <a:buChar char="o"/>
            </a:pPr>
            <a:endParaRPr lang="en-US" dirty="0" smtClean="0"/>
          </a:p>
          <a:p>
            <a:pPr>
              <a:buFont typeface="Arial" pitchFamily="34" charset="0"/>
              <a:buChar char="•"/>
            </a:pPr>
            <a:r>
              <a:rPr lang="en-US" dirty="0" smtClean="0"/>
              <a:t>The center is the reference point. </a:t>
            </a:r>
          </a:p>
          <a:p>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8077200" cy="1143000"/>
          </a:xfrm>
        </p:spPr>
        <p:txBody>
          <a:bodyPr>
            <a:normAutofit fontScale="90000"/>
          </a:bodyPr>
          <a:lstStyle/>
          <a:p>
            <a:r>
              <a:rPr lang="en-US" dirty="0" smtClean="0"/>
              <a:t>Object Tracking Procedure -3</a:t>
            </a:r>
            <a:r>
              <a:rPr lang="en-US" baseline="30000" dirty="0" smtClean="0"/>
              <a:t>rd</a:t>
            </a:r>
            <a:r>
              <a:rPr lang="en-US" dirty="0" smtClean="0"/>
              <a:t> Step </a:t>
            </a:r>
            <a:endParaRPr lang="en-US" dirty="0"/>
          </a:p>
        </p:txBody>
      </p:sp>
      <p:sp>
        <p:nvSpPr>
          <p:cNvPr id="3" name="Content Placeholder 2"/>
          <p:cNvSpPr>
            <a:spLocks noGrp="1"/>
          </p:cNvSpPr>
          <p:nvPr>
            <p:ph idx="1"/>
          </p:nvPr>
        </p:nvSpPr>
        <p:spPr/>
        <p:txBody>
          <a:bodyPr/>
          <a:lstStyle/>
          <a:p>
            <a:pPr lvl="0"/>
            <a:r>
              <a:rPr lang="en-US" dirty="0" smtClean="0"/>
              <a:t>We applied optical flow method (</a:t>
            </a:r>
            <a:r>
              <a:rPr lang="en-US" dirty="0" err="1" smtClean="0"/>
              <a:t>PyrLK</a:t>
            </a:r>
            <a:r>
              <a:rPr lang="en-US" dirty="0" smtClean="0"/>
              <a:t>) which returns the features new positions.</a:t>
            </a:r>
          </a:p>
          <a:p>
            <a:pPr lvl="0"/>
            <a:endParaRPr lang="en-US" dirty="0" smtClean="0"/>
          </a:p>
          <a:p>
            <a:pPr lvl="0"/>
            <a:r>
              <a:rPr lang="en-US" dirty="0" smtClean="0"/>
              <a:t>We built convex hull of features and find the new center point of the hull.</a:t>
            </a:r>
          </a:p>
          <a:p>
            <a:pPr lvl="0"/>
            <a:endParaRPr lang="en-US" dirty="0" smtClean="0"/>
          </a:p>
          <a:p>
            <a:pPr lvl="0"/>
            <a:r>
              <a:rPr lang="en-US" dirty="0" smtClean="0"/>
              <a:t>We compared the reference center and the new center to determine the direction.</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Haartraining </a:t>
            </a:r>
            <a:endParaRPr lang="en-US" dirty="0"/>
          </a:p>
        </p:txBody>
      </p:sp>
      <p:sp>
        <p:nvSpPr>
          <p:cNvPr id="3" name="Content Placeholder 2"/>
          <p:cNvSpPr>
            <a:spLocks noGrp="1"/>
          </p:cNvSpPr>
          <p:nvPr>
            <p:ph idx="1"/>
          </p:nvPr>
        </p:nvSpPr>
        <p:spPr/>
        <p:txBody>
          <a:bodyPr/>
          <a:lstStyle/>
          <a:p>
            <a:r>
              <a:rPr lang="en-US" dirty="0" smtClean="0"/>
              <a:t>We used previous procedure to detect face and body.</a:t>
            </a:r>
          </a:p>
          <a:p>
            <a:r>
              <a:rPr lang="en-US" dirty="0" smtClean="0"/>
              <a:t>To detect hand we needed to built our own haarcascade</a:t>
            </a:r>
          </a:p>
          <a:p>
            <a:r>
              <a:rPr lang="en-US" dirty="0" smtClean="0"/>
              <a:t>We read different papers on Haartraining and we worked for month building the file </a:t>
            </a:r>
          </a:p>
          <a:p>
            <a:r>
              <a:rPr lang="en-US" dirty="0" smtClean="0"/>
              <a:t>We got a haarcascade which is not accurate as we want.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Contours Building Procedure </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We used </a:t>
            </a:r>
            <a:r>
              <a:rPr lang="en-US" dirty="0" err="1" smtClean="0"/>
              <a:t>YCCSkinDetector</a:t>
            </a:r>
            <a:r>
              <a:rPr lang="en-US" dirty="0" smtClean="0"/>
              <a:t> to detect the region where certain color (skin) exists only.</a:t>
            </a:r>
          </a:p>
          <a:p>
            <a:endParaRPr lang="en-US" dirty="0" smtClean="0"/>
          </a:p>
          <a:p>
            <a:r>
              <a:rPr lang="en-US" dirty="0" smtClean="0"/>
              <a:t>We used </a:t>
            </a:r>
            <a:r>
              <a:rPr lang="en-US" dirty="0" err="1" smtClean="0"/>
              <a:t>FindContours</a:t>
            </a:r>
            <a:r>
              <a:rPr lang="en-US" dirty="0" smtClean="0"/>
              <a:t> method to retrieve contours from the binary image.</a:t>
            </a:r>
          </a:p>
          <a:p>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Contours Building Procedure </a:t>
            </a:r>
            <a:endParaRPr lang="en-US" dirty="0"/>
          </a:p>
        </p:txBody>
      </p:sp>
      <p:sp>
        <p:nvSpPr>
          <p:cNvPr id="3" name="Content Placeholder 2"/>
          <p:cNvSpPr>
            <a:spLocks noGrp="1"/>
          </p:cNvSpPr>
          <p:nvPr>
            <p:ph idx="1"/>
          </p:nvPr>
        </p:nvSpPr>
        <p:spPr/>
        <p:txBody>
          <a:bodyPr/>
          <a:lstStyle/>
          <a:p>
            <a:endParaRPr lang="en-US" dirty="0" smtClean="0"/>
          </a:p>
          <a:p>
            <a:r>
              <a:rPr lang="en-US" dirty="0" smtClean="0"/>
              <a:t>We found the convex hull of points set.</a:t>
            </a:r>
          </a:p>
          <a:p>
            <a:endParaRPr lang="en-US" dirty="0" smtClean="0"/>
          </a:p>
          <a:p>
            <a:r>
              <a:rPr lang="en-US" dirty="0" smtClean="0"/>
              <a:t>We found all convexity defects of the input contour using </a:t>
            </a:r>
            <a:r>
              <a:rPr lang="en-US" dirty="0" err="1" smtClean="0"/>
              <a:t>GetconvexityDefects</a:t>
            </a:r>
            <a:r>
              <a:rPr lang="en-US" dirty="0" smtClean="0"/>
              <a:t> method</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Convexity Defects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single contour convexity defect represented by  points.</a:t>
            </a:r>
          </a:p>
          <a:p>
            <a:pPr>
              <a:buNone/>
            </a:pPr>
            <a:r>
              <a:rPr lang="en-US" dirty="0" smtClean="0"/>
              <a:t> </a:t>
            </a:r>
          </a:p>
          <a:p>
            <a:pPr lvl="1"/>
            <a:r>
              <a:rPr lang="en-US" dirty="0" smtClean="0"/>
              <a:t>Start:           (x, y) point of the contour where the defect begins</a:t>
            </a:r>
          </a:p>
          <a:p>
            <a:pPr lvl="1"/>
            <a:r>
              <a:rPr lang="en-US" dirty="0" smtClean="0"/>
              <a:t>End:            (x, y) point of the contour where the defect ends</a:t>
            </a:r>
          </a:p>
          <a:p>
            <a:pPr lvl="1"/>
            <a:r>
              <a:rPr lang="en-US" dirty="0" err="1" smtClean="0"/>
              <a:t>Depthpoint</a:t>
            </a:r>
            <a:r>
              <a:rPr lang="en-US" dirty="0" smtClean="0"/>
              <a:t>: (x, y) point farthest from the convex hull point within the defect</a:t>
            </a:r>
          </a:p>
          <a:p>
            <a:pPr lvl="1"/>
            <a:r>
              <a:rPr lang="en-US" dirty="0" smtClean="0"/>
              <a:t>Depth:         distance between the farthest point and the convex hull</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Convexity Defects</a:t>
            </a:r>
            <a:endParaRPr lang="en-US" dirty="0"/>
          </a:p>
        </p:txBody>
      </p:sp>
      <p:pic>
        <p:nvPicPr>
          <p:cNvPr id="5" name="Content Placeholder 4"/>
          <p:cNvPicPr>
            <a:picLocks noGrp="1"/>
          </p:cNvPicPr>
          <p:nvPr>
            <p:ph idx="1"/>
          </p:nvPr>
        </p:nvPicPr>
        <p:blipFill>
          <a:blip r:embed="rId2" cstate="print"/>
          <a:srcRect/>
          <a:stretch>
            <a:fillRect/>
          </a:stretch>
        </p:blipFill>
        <p:spPr bwMode="auto">
          <a:xfrm>
            <a:off x="2286000" y="1905000"/>
            <a:ext cx="5334000" cy="441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Contour Building Procedure </a:t>
            </a:r>
            <a:endParaRPr lang="en-US" dirty="0"/>
          </a:p>
        </p:txBody>
      </p:sp>
      <p:sp>
        <p:nvSpPr>
          <p:cNvPr id="3" name="Content Placeholder 2"/>
          <p:cNvSpPr>
            <a:spLocks noGrp="1"/>
          </p:cNvSpPr>
          <p:nvPr>
            <p:ph idx="1"/>
          </p:nvPr>
        </p:nvSpPr>
        <p:spPr/>
        <p:txBody>
          <a:bodyPr/>
          <a:lstStyle/>
          <a:p>
            <a:endParaRPr lang="en-US" dirty="0" smtClean="0"/>
          </a:p>
          <a:p>
            <a:r>
              <a:rPr lang="en-US" dirty="0" smtClean="0"/>
              <a:t>We implemented method to calculate the fingers number depending on defects.</a:t>
            </a:r>
          </a:p>
          <a:p>
            <a:endParaRPr lang="en-US" dirty="0" smtClean="0"/>
          </a:p>
          <a:p>
            <a:r>
              <a:rPr lang="en-US" dirty="0" smtClean="0"/>
              <a:t>We implemented method to find the direction of hand contour movement</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Contour Building Result </a:t>
            </a:r>
            <a:endParaRPr lang="en-US" dirty="0"/>
          </a:p>
        </p:txBody>
      </p:sp>
      <p:pic>
        <p:nvPicPr>
          <p:cNvPr id="4" name="Content Placeholder 3" descr="Untitled1.png"/>
          <p:cNvPicPr>
            <a:picLocks noGrp="1"/>
          </p:cNvPicPr>
          <p:nvPr>
            <p:ph idx="1"/>
          </p:nvPr>
        </p:nvPicPr>
        <p:blipFill>
          <a:blip r:embed="rId2" cstate="print"/>
          <a:stretch>
            <a:fillRect/>
          </a:stretch>
        </p:blipFill>
        <p:spPr>
          <a:xfrm>
            <a:off x="1860086" y="1795176"/>
            <a:ext cx="6521914" cy="4681824"/>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Constructing Experience</a:t>
            </a:r>
            <a:endParaRPr lang="en-US" dirty="0"/>
          </a:p>
        </p:txBody>
      </p:sp>
      <p:sp>
        <p:nvSpPr>
          <p:cNvPr id="3" name="Content Placeholder 2"/>
          <p:cNvSpPr>
            <a:spLocks noGrp="1"/>
          </p:cNvSpPr>
          <p:nvPr>
            <p:ph idx="1"/>
          </p:nvPr>
        </p:nvSpPr>
        <p:spPr/>
        <p:txBody>
          <a:bodyPr>
            <a:normAutofit/>
          </a:bodyPr>
          <a:lstStyle/>
          <a:p>
            <a:pPr>
              <a:buNone/>
            </a:pPr>
            <a:r>
              <a:rPr lang="en-US" dirty="0" smtClean="0"/>
              <a:t>We Constructed the game in two stages :</a:t>
            </a:r>
          </a:p>
          <a:p>
            <a:pPr>
              <a:buNone/>
            </a:pPr>
            <a:endParaRPr lang="en-US" dirty="0" smtClean="0"/>
          </a:p>
          <a:p>
            <a:r>
              <a:rPr lang="en-US" u="sng" dirty="0" smtClean="0"/>
              <a:t>Stage 1 – Models Design:</a:t>
            </a:r>
          </a:p>
          <a:p>
            <a:pPr>
              <a:buNone/>
            </a:pPr>
            <a:r>
              <a:rPr lang="en-US" dirty="0" smtClean="0"/>
              <a:t>    The first and the most important thing you have to think when creating a game is how to create the environment of the game.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Project Overview </a:t>
            </a:r>
            <a:endParaRPr lang="en-US" dirty="0"/>
          </a:p>
        </p:txBody>
      </p:sp>
      <p:sp>
        <p:nvSpPr>
          <p:cNvPr id="3" name="Content Placeholder 2"/>
          <p:cNvSpPr>
            <a:spLocks noGrp="1"/>
          </p:cNvSpPr>
          <p:nvPr>
            <p:ph idx="1"/>
          </p:nvPr>
        </p:nvSpPr>
        <p:spPr>
          <a:xfrm>
            <a:off x="1371600" y="1371600"/>
            <a:ext cx="7620000" cy="5257800"/>
          </a:xfrm>
        </p:spPr>
        <p:txBody>
          <a:bodyPr>
            <a:normAutofit/>
          </a:bodyPr>
          <a:lstStyle/>
          <a:p>
            <a:endParaRPr lang="en-US" dirty="0" smtClean="0"/>
          </a:p>
          <a:p>
            <a:r>
              <a:rPr lang="en-US" dirty="0" smtClean="0"/>
              <a:t>Our  project aims to communicate </a:t>
            </a:r>
            <a:r>
              <a:rPr lang="en-US" dirty="0"/>
              <a:t>with computer </a:t>
            </a:r>
            <a:r>
              <a:rPr lang="en-US" dirty="0" smtClean="0"/>
              <a:t>system using innovative non-traditional </a:t>
            </a:r>
            <a:r>
              <a:rPr lang="en-US" dirty="0"/>
              <a:t>computer’s input </a:t>
            </a:r>
            <a:r>
              <a:rPr lang="en-US" dirty="0" smtClean="0"/>
              <a:t>devices</a:t>
            </a:r>
          </a:p>
          <a:p>
            <a:endParaRPr lang="en-US" dirty="0" smtClean="0"/>
          </a:p>
          <a:p>
            <a:r>
              <a:rPr lang="en-US" dirty="0" smtClean="0"/>
              <a:t>Our  project is a motion detection based  system that simulates the XBOX idea without a special hardware</a:t>
            </a:r>
          </a:p>
          <a:p>
            <a:endParaRPr lang="en-US" dirty="0" smtClean="0"/>
          </a:p>
          <a:p>
            <a:pPr>
              <a:buNone/>
            </a:pPr>
            <a:endParaRPr lang="en-US" dirty="0" smtClean="0"/>
          </a:p>
          <a:p>
            <a:pPr>
              <a:buNone/>
            </a:pPr>
            <a:endParaRPr lang="en-US" dirty="0" smtClean="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Constructing Experience</a:t>
            </a:r>
            <a:endParaRPr lang="en-US" dirty="0"/>
          </a:p>
        </p:txBody>
      </p:sp>
      <p:sp>
        <p:nvSpPr>
          <p:cNvPr id="3" name="Content Placeholder 2"/>
          <p:cNvSpPr>
            <a:spLocks noGrp="1"/>
          </p:cNvSpPr>
          <p:nvPr>
            <p:ph idx="1"/>
          </p:nvPr>
        </p:nvSpPr>
        <p:spPr/>
        <p:txBody>
          <a:bodyPr/>
          <a:lstStyle/>
          <a:p>
            <a:pPr>
              <a:buNone/>
            </a:pPr>
            <a:r>
              <a:rPr lang="en-US" dirty="0" smtClean="0"/>
              <a:t>Models should be designed in a way that :</a:t>
            </a:r>
          </a:p>
          <a:p>
            <a:pPr marL="914400" lvl="1" indent="-514350">
              <a:buNone/>
            </a:pPr>
            <a:r>
              <a:rPr lang="en-US" dirty="0" smtClean="0"/>
              <a:t>-The models must be consistent with the game subject .</a:t>
            </a:r>
          </a:p>
          <a:p>
            <a:pPr marL="914400" lvl="1" indent="-514350">
              <a:buNone/>
            </a:pPr>
            <a:r>
              <a:rPr lang="en-US" dirty="0" smtClean="0"/>
              <a:t>-The environment should simulate the real-world as much as possible.</a:t>
            </a:r>
          </a:p>
          <a:p>
            <a:pPr marL="914400" lvl="1" indent="-514350">
              <a:buNone/>
            </a:pPr>
            <a:endParaRPr lang="en-US" dirty="0" smtClean="0"/>
          </a:p>
          <a:p>
            <a:r>
              <a:rPr lang="en-US" dirty="0" smtClean="0"/>
              <a:t>It took us a considerable time to learn 3D max and how to design 3D models</a:t>
            </a:r>
          </a:p>
          <a:p>
            <a:pPr marL="742950" lvl="2" indent="-342900">
              <a:buNone/>
            </a:pPr>
            <a:r>
              <a:rPr lang="en-US" dirty="0" smtClean="0"/>
              <a:t>- We struggled to produce low-poly count models.</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66800" y="533400"/>
            <a:ext cx="2743200" cy="400110"/>
          </a:xfrm>
          <a:prstGeom prst="rect">
            <a:avLst/>
          </a:prstGeom>
        </p:spPr>
        <p:txBody>
          <a:bodyPr wrap="square">
            <a:spAutoFit/>
          </a:bodyPr>
          <a:lstStyle/>
          <a:p>
            <a:pPr algn="ctr"/>
            <a:r>
              <a:rPr lang="en-US" sz="2000" b="1" dirty="0" smtClean="0"/>
              <a:t>Car</a:t>
            </a:r>
            <a:endParaRPr lang="en-US" sz="2000" b="1" dirty="0"/>
          </a:p>
        </p:txBody>
      </p:sp>
      <p:sp>
        <p:nvSpPr>
          <p:cNvPr id="12" name="Rectangle 11"/>
          <p:cNvSpPr/>
          <p:nvPr/>
        </p:nvSpPr>
        <p:spPr>
          <a:xfrm>
            <a:off x="5029200" y="457200"/>
            <a:ext cx="2743200" cy="400110"/>
          </a:xfrm>
          <a:prstGeom prst="rect">
            <a:avLst/>
          </a:prstGeom>
        </p:spPr>
        <p:txBody>
          <a:bodyPr wrap="square">
            <a:spAutoFit/>
          </a:bodyPr>
          <a:lstStyle/>
          <a:p>
            <a:pPr algn="ctr"/>
            <a:r>
              <a:rPr lang="en-US" sz="2000" b="1" dirty="0" smtClean="0"/>
              <a:t>Street Lamp</a:t>
            </a:r>
            <a:endParaRPr lang="en-US" sz="2000" b="1" dirty="0"/>
          </a:p>
        </p:txBody>
      </p:sp>
      <p:pic>
        <p:nvPicPr>
          <p:cNvPr id="9" name="Picture 8"/>
          <p:cNvPicPr/>
          <p:nvPr/>
        </p:nvPicPr>
        <p:blipFill>
          <a:blip r:embed="rId2" cstate="print"/>
          <a:srcRect/>
          <a:stretch>
            <a:fillRect/>
          </a:stretch>
        </p:blipFill>
        <p:spPr bwMode="auto">
          <a:xfrm>
            <a:off x="304800" y="1676400"/>
            <a:ext cx="4581525" cy="3581400"/>
          </a:xfrm>
          <a:prstGeom prst="rect">
            <a:avLst/>
          </a:prstGeom>
          <a:ln>
            <a:noFill/>
          </a:ln>
          <a:effectLst>
            <a:softEdge rad="112500"/>
          </a:effectLst>
        </p:spPr>
      </p:pic>
      <p:pic>
        <p:nvPicPr>
          <p:cNvPr id="13" name="Picture 12" descr="C:\Users\Maha\Desktop\gamefiles\Models\streetlight2.jpg"/>
          <p:cNvPicPr/>
          <p:nvPr/>
        </p:nvPicPr>
        <p:blipFill>
          <a:blip r:embed="rId3" cstate="print"/>
          <a:srcRect/>
          <a:stretch>
            <a:fillRect/>
          </a:stretch>
        </p:blipFill>
        <p:spPr bwMode="auto">
          <a:xfrm>
            <a:off x="5000625" y="1676400"/>
            <a:ext cx="4143375" cy="35052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66800" y="533400"/>
            <a:ext cx="2743200" cy="400110"/>
          </a:xfrm>
          <a:prstGeom prst="rect">
            <a:avLst/>
          </a:prstGeom>
        </p:spPr>
        <p:txBody>
          <a:bodyPr wrap="square">
            <a:spAutoFit/>
          </a:bodyPr>
          <a:lstStyle/>
          <a:p>
            <a:pPr algn="ctr"/>
            <a:r>
              <a:rPr lang="en-US" sz="2000" b="1" dirty="0" smtClean="0"/>
              <a:t>Chair</a:t>
            </a:r>
            <a:endParaRPr lang="en-US" sz="2000" b="1" dirty="0"/>
          </a:p>
        </p:txBody>
      </p:sp>
      <p:sp>
        <p:nvSpPr>
          <p:cNvPr id="12" name="Rectangle 11"/>
          <p:cNvSpPr/>
          <p:nvPr/>
        </p:nvSpPr>
        <p:spPr>
          <a:xfrm>
            <a:off x="5029200" y="457200"/>
            <a:ext cx="2743200" cy="400110"/>
          </a:xfrm>
          <a:prstGeom prst="rect">
            <a:avLst/>
          </a:prstGeom>
        </p:spPr>
        <p:txBody>
          <a:bodyPr wrap="square">
            <a:spAutoFit/>
          </a:bodyPr>
          <a:lstStyle/>
          <a:p>
            <a:pPr algn="ctr"/>
            <a:r>
              <a:rPr lang="en-US" sz="2000" b="1" dirty="0" smtClean="0"/>
              <a:t>Home</a:t>
            </a:r>
            <a:endParaRPr lang="en-US" sz="2000" b="1" dirty="0"/>
          </a:p>
        </p:txBody>
      </p:sp>
      <p:pic>
        <p:nvPicPr>
          <p:cNvPr id="6" name="Picture 5"/>
          <p:cNvPicPr/>
          <p:nvPr/>
        </p:nvPicPr>
        <p:blipFill>
          <a:blip r:embed="rId2" cstate="print"/>
          <a:srcRect/>
          <a:stretch>
            <a:fillRect/>
          </a:stretch>
        </p:blipFill>
        <p:spPr bwMode="auto">
          <a:xfrm>
            <a:off x="304800" y="1828800"/>
            <a:ext cx="3657600" cy="2971800"/>
          </a:xfrm>
          <a:prstGeom prst="rect">
            <a:avLst/>
          </a:prstGeom>
          <a:noFill/>
          <a:ln w="9525">
            <a:noFill/>
            <a:miter lim="800000"/>
            <a:headEnd/>
            <a:tailEnd/>
          </a:ln>
        </p:spPr>
      </p:pic>
      <p:pic>
        <p:nvPicPr>
          <p:cNvPr id="7" name="Picture 6"/>
          <p:cNvPicPr/>
          <p:nvPr/>
        </p:nvPicPr>
        <p:blipFill>
          <a:blip r:embed="rId3" cstate="print"/>
          <a:srcRect/>
          <a:stretch>
            <a:fillRect/>
          </a:stretch>
        </p:blipFill>
        <p:spPr bwMode="auto">
          <a:xfrm>
            <a:off x="4572000" y="1828800"/>
            <a:ext cx="4191000"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Constructing Experience</a:t>
            </a:r>
            <a:endParaRPr lang="en-US" dirty="0"/>
          </a:p>
        </p:txBody>
      </p:sp>
      <p:sp>
        <p:nvSpPr>
          <p:cNvPr id="3" name="Content Placeholder 2"/>
          <p:cNvSpPr>
            <a:spLocks noGrp="1"/>
          </p:cNvSpPr>
          <p:nvPr>
            <p:ph idx="1"/>
          </p:nvPr>
        </p:nvSpPr>
        <p:spPr/>
        <p:txBody>
          <a:bodyPr/>
          <a:lstStyle/>
          <a:p>
            <a:r>
              <a:rPr lang="en-US" u="sng" dirty="0" smtClean="0"/>
              <a:t>Stage 2 – Game Logic:</a:t>
            </a:r>
            <a:endParaRPr lang="en-US" dirty="0" smtClean="0"/>
          </a:p>
          <a:p>
            <a:endParaRPr lang="en-US" dirty="0" smtClean="0"/>
          </a:p>
          <a:p>
            <a:pPr>
              <a:buNone/>
            </a:pPr>
            <a:r>
              <a:rPr lang="en-US" dirty="0" smtClean="0"/>
              <a:t> We implemented the game  logic using XNA , and although it takes a non-trivial amount of work, we used because we wanted to work with C#. </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Constructing Experience</a:t>
            </a:r>
            <a:endParaRPr lang="en-US" dirty="0"/>
          </a:p>
        </p:txBody>
      </p:sp>
      <p:sp>
        <p:nvSpPr>
          <p:cNvPr id="3" name="Content Placeholder 2"/>
          <p:cNvSpPr>
            <a:spLocks noGrp="1"/>
          </p:cNvSpPr>
          <p:nvPr>
            <p:ph idx="1"/>
          </p:nvPr>
        </p:nvSpPr>
        <p:spPr/>
        <p:txBody>
          <a:bodyPr/>
          <a:lstStyle/>
          <a:p>
            <a:pPr algn="ctr">
              <a:buNone/>
            </a:pPr>
            <a:r>
              <a:rPr lang="en-US" dirty="0" smtClean="0"/>
              <a:t>What is XNA?</a:t>
            </a:r>
          </a:p>
          <a:p>
            <a:pPr algn="ctr">
              <a:buNone/>
            </a:pPr>
            <a:endParaRPr lang="en-US" dirty="0" smtClean="0"/>
          </a:p>
          <a:p>
            <a:pPr>
              <a:buNone/>
            </a:pPr>
            <a:r>
              <a:rPr lang="en-US" b="1" dirty="0" smtClean="0"/>
              <a:t>Microsoft XNA </a:t>
            </a:r>
            <a:r>
              <a:rPr lang="en-US" dirty="0" smtClean="0"/>
              <a:t>is a set of tools with a managed runtime environment provided by Microsoft that facilitates video game development and management.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Constructing Experience</a:t>
            </a:r>
            <a:endParaRPr lang="en-US" dirty="0"/>
          </a:p>
        </p:txBody>
      </p:sp>
      <p:sp>
        <p:nvSpPr>
          <p:cNvPr id="3" name="Content Placeholder 2"/>
          <p:cNvSpPr>
            <a:spLocks noGrp="1"/>
          </p:cNvSpPr>
          <p:nvPr>
            <p:ph idx="1"/>
          </p:nvPr>
        </p:nvSpPr>
        <p:spPr/>
        <p:txBody>
          <a:bodyPr/>
          <a:lstStyle/>
          <a:p>
            <a:pPr algn="ctr">
              <a:buNone/>
            </a:pPr>
            <a:r>
              <a:rPr lang="en-US" dirty="0" smtClean="0"/>
              <a:t>Working with XNA:</a:t>
            </a:r>
          </a:p>
          <a:p>
            <a:pPr algn="ctr">
              <a:buNone/>
            </a:pPr>
            <a:endParaRPr lang="en-US" dirty="0" smtClean="0"/>
          </a:p>
          <a:p>
            <a:pPr>
              <a:buNone/>
            </a:pPr>
            <a:r>
              <a:rPr lang="en-US" dirty="0" smtClean="0"/>
              <a:t>Three important issues :</a:t>
            </a:r>
          </a:p>
          <a:p>
            <a:pPr marL="916686" lvl="1" indent="-514350">
              <a:buFont typeface="+mj-lt"/>
              <a:buAutoNum type="arabicPeriod"/>
            </a:pPr>
            <a:r>
              <a:rPr lang="en-US" dirty="0" smtClean="0"/>
              <a:t>Loading Models and contents : XNA has limited number of importers for contents,  Ex. :it accepts 3d models only of types ‘FBX’ , ‘X’.  </a:t>
            </a:r>
          </a:p>
          <a:p>
            <a:pPr marL="916686" lvl="1" indent="-514350">
              <a:buFont typeface="+mj-lt"/>
              <a:buAutoNum type="arabicPeriod"/>
            </a:pPr>
            <a:endParaRPr lang="en-US" dirty="0" smtClean="0"/>
          </a:p>
          <a:p>
            <a:pPr marL="916686" lvl="1" indent="-514350">
              <a:buFont typeface="+mj-lt"/>
              <a:buAutoNum type="arabicPeriod"/>
            </a:pPr>
            <a:endParaRPr lang="en-US" dirty="0" smtClean="0"/>
          </a:p>
          <a:p>
            <a:pPr marL="916686" lvl="1" indent="-514350">
              <a:buNone/>
            </a:pPr>
            <a:endParaRPr lang="en-US" dirty="0" smtClean="0"/>
          </a:p>
          <a:p>
            <a:pPr marL="916686" lvl="1" indent="-514350">
              <a:buFont typeface="+mj-lt"/>
              <a:buAutoNum type="arabicPeriod"/>
            </a:pPr>
            <a:endParaRPr lang="en-US" dirty="0" smtClean="0"/>
          </a:p>
          <a:p>
            <a:pPr marL="916686" lvl="1" indent="-514350">
              <a:buNone/>
            </a:pPr>
            <a:endParaRPr lang="en-US" dirty="0" smtClean="0"/>
          </a:p>
          <a:p>
            <a:pPr>
              <a:buNone/>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Constructing Experience</a:t>
            </a:r>
            <a:endParaRPr lang="en-US" dirty="0"/>
          </a:p>
        </p:txBody>
      </p:sp>
      <p:sp>
        <p:nvSpPr>
          <p:cNvPr id="3" name="Content Placeholder 2"/>
          <p:cNvSpPr>
            <a:spLocks noGrp="1"/>
          </p:cNvSpPr>
          <p:nvPr>
            <p:ph idx="1"/>
          </p:nvPr>
        </p:nvSpPr>
        <p:spPr/>
        <p:txBody>
          <a:bodyPr>
            <a:normAutofit/>
          </a:bodyPr>
          <a:lstStyle/>
          <a:p>
            <a:pPr marL="596646" indent="-514350" algn="ctr">
              <a:buNone/>
            </a:pPr>
            <a:r>
              <a:rPr lang="en-US" dirty="0" smtClean="0"/>
              <a:t>Working with XNA:</a:t>
            </a:r>
          </a:p>
          <a:p>
            <a:pPr marL="596646" indent="-514350" algn="ctr">
              <a:buNone/>
            </a:pPr>
            <a:endParaRPr lang="en-US" dirty="0" smtClean="0"/>
          </a:p>
          <a:p>
            <a:pPr marL="596646" indent="-514350">
              <a:buNone/>
            </a:pPr>
            <a:r>
              <a:rPr lang="en-US" dirty="0" smtClean="0"/>
              <a:t>Three important issues :</a:t>
            </a:r>
          </a:p>
          <a:p>
            <a:pPr marL="596646" lvl="1" indent="-514350">
              <a:spcBef>
                <a:spcPts val="600"/>
              </a:spcBef>
              <a:buSzPct val="80000"/>
              <a:buFont typeface="+mj-lt"/>
              <a:buAutoNum type="arabicPeriod" startAt="2"/>
            </a:pPr>
            <a:r>
              <a:rPr lang="en-US" dirty="0" smtClean="0"/>
              <a:t>Updating Game Logic: </a:t>
            </a:r>
          </a:p>
          <a:p>
            <a:pPr marL="843534" lvl="2" indent="-514350">
              <a:spcBef>
                <a:spcPts val="600"/>
              </a:spcBef>
              <a:buSzPct val="80000"/>
              <a:buNone/>
            </a:pPr>
            <a:r>
              <a:rPr lang="en-US" dirty="0" smtClean="0"/>
              <a:t>      - In case of our game  the car is walking depends on the equation :</a:t>
            </a:r>
          </a:p>
          <a:p>
            <a:pPr marL="843534" lvl="2" indent="-514350">
              <a:spcBef>
                <a:spcPts val="600"/>
              </a:spcBef>
              <a:buSzPct val="80000"/>
              <a:buNone/>
            </a:pPr>
            <a:r>
              <a:rPr lang="en-US" dirty="0" smtClean="0"/>
              <a:t>             Distance = Speed * Time;</a:t>
            </a:r>
          </a:p>
          <a:p>
            <a:pPr>
              <a:buNone/>
            </a:pPr>
            <a:r>
              <a:rPr lang="en-US" dirty="0" smtClean="0"/>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Constructing Experience</a:t>
            </a:r>
            <a:endParaRPr lang="en-US" dirty="0"/>
          </a:p>
        </p:txBody>
      </p:sp>
      <p:sp>
        <p:nvSpPr>
          <p:cNvPr id="3" name="Content Placeholder 2"/>
          <p:cNvSpPr>
            <a:spLocks noGrp="1"/>
          </p:cNvSpPr>
          <p:nvPr>
            <p:ph idx="1"/>
          </p:nvPr>
        </p:nvSpPr>
        <p:spPr/>
        <p:txBody>
          <a:bodyPr>
            <a:normAutofit/>
          </a:bodyPr>
          <a:lstStyle/>
          <a:p>
            <a:pPr marL="596646" indent="-514350" algn="ctr">
              <a:buNone/>
            </a:pPr>
            <a:r>
              <a:rPr lang="en-US" dirty="0" smtClean="0"/>
              <a:t>Working with XNA:</a:t>
            </a:r>
          </a:p>
          <a:p>
            <a:pPr marL="596646" indent="-514350" algn="ctr">
              <a:buNone/>
            </a:pPr>
            <a:endParaRPr lang="en-US" dirty="0" smtClean="0"/>
          </a:p>
          <a:p>
            <a:pPr marL="596646" indent="-514350">
              <a:buNone/>
            </a:pPr>
            <a:r>
              <a:rPr lang="en-US" dirty="0" smtClean="0"/>
              <a:t>Three important issues :</a:t>
            </a:r>
          </a:p>
          <a:p>
            <a:pPr marL="596646" lvl="1" indent="-514350">
              <a:spcBef>
                <a:spcPts val="600"/>
              </a:spcBef>
              <a:buSzPct val="80000"/>
              <a:buFont typeface="+mj-lt"/>
              <a:buAutoNum type="arabicPeriod" startAt="2"/>
            </a:pPr>
            <a:r>
              <a:rPr lang="en-US" dirty="0" smtClean="0"/>
              <a:t>Updating Game Logic: </a:t>
            </a:r>
          </a:p>
          <a:p>
            <a:pPr marL="843534" lvl="2" indent="-514350">
              <a:spcBef>
                <a:spcPts val="600"/>
              </a:spcBef>
              <a:buSzPct val="80000"/>
              <a:buNone/>
            </a:pPr>
            <a:r>
              <a:rPr lang="en-US" dirty="0" smtClean="0"/>
              <a:t>      -Collision Detection : we bound the 3d objects with a virtual sphere and if it intersects in X,Y,Z axis perform the collision effect.</a:t>
            </a:r>
          </a:p>
          <a:p>
            <a:pPr marL="1053846" lvl="3" indent="-514350">
              <a:spcBef>
                <a:spcPts val="600"/>
              </a:spcBef>
              <a:buSzPct val="80000"/>
              <a:buNone/>
            </a:pPr>
            <a:r>
              <a:rPr lang="en-US" dirty="0" smtClean="0"/>
              <a:t>- A Player allowed to collide 5 times before he died.</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Constructing Experience</a:t>
            </a:r>
            <a:endParaRPr lang="en-US" dirty="0"/>
          </a:p>
        </p:txBody>
      </p:sp>
      <p:sp>
        <p:nvSpPr>
          <p:cNvPr id="3" name="Content Placeholder 2"/>
          <p:cNvSpPr>
            <a:spLocks noGrp="1"/>
          </p:cNvSpPr>
          <p:nvPr>
            <p:ph idx="1"/>
          </p:nvPr>
        </p:nvSpPr>
        <p:spPr/>
        <p:txBody>
          <a:bodyPr>
            <a:normAutofit/>
          </a:bodyPr>
          <a:lstStyle/>
          <a:p>
            <a:pPr marL="596646" indent="-514350" algn="ctr">
              <a:buNone/>
            </a:pPr>
            <a:r>
              <a:rPr lang="en-US" dirty="0" smtClean="0"/>
              <a:t>Working with XNA:</a:t>
            </a:r>
          </a:p>
          <a:p>
            <a:pPr marL="596646" indent="-514350" algn="ctr">
              <a:buNone/>
            </a:pPr>
            <a:endParaRPr lang="en-US" dirty="0" smtClean="0"/>
          </a:p>
          <a:p>
            <a:pPr marL="596646" indent="-514350">
              <a:buNone/>
            </a:pPr>
            <a:r>
              <a:rPr lang="en-US" dirty="0" smtClean="0"/>
              <a:t>Three Important Issues :</a:t>
            </a:r>
          </a:p>
          <a:p>
            <a:pPr marL="596646" indent="-514350">
              <a:buFont typeface="+mj-lt"/>
              <a:buAutoNum type="arabicPeriod" startAt="3"/>
            </a:pPr>
            <a:r>
              <a:rPr lang="en-US" dirty="0" smtClean="0"/>
              <a:t>Drawing Objects : </a:t>
            </a:r>
          </a:p>
          <a:p>
            <a:pPr marL="870966" lvl="1" indent="-514350">
              <a:buNone/>
            </a:pPr>
            <a:r>
              <a:rPr lang="en-US" dirty="0" smtClean="0"/>
              <a:t> -Determine the position of each element (X, Y, Z positions).</a:t>
            </a:r>
          </a:p>
          <a:p>
            <a:pPr marL="870966" lvl="1" indent="-514350">
              <a:buNone/>
            </a:pPr>
            <a:r>
              <a:rPr lang="en-US" dirty="0" smtClean="0"/>
              <a:t> - then draw every mesh of every object.</a:t>
            </a:r>
          </a:p>
          <a:p>
            <a:pPr marL="870966" lvl="1" indent="-514350">
              <a:buNone/>
            </a:pPr>
            <a:r>
              <a:rPr lang="en-US" dirty="0" smtClean="0"/>
              <a:t> -set the camera.</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066800" y="533400"/>
            <a:ext cx="2743200" cy="400110"/>
          </a:xfrm>
          <a:prstGeom prst="rect">
            <a:avLst/>
          </a:prstGeom>
        </p:spPr>
        <p:txBody>
          <a:bodyPr wrap="square">
            <a:spAutoFit/>
          </a:bodyPr>
          <a:lstStyle/>
          <a:p>
            <a:pPr algn="ctr"/>
            <a:r>
              <a:rPr lang="en-US" sz="2000" dirty="0" smtClean="0"/>
              <a:t>Back view</a:t>
            </a:r>
            <a:endParaRPr lang="en-US" sz="2000" dirty="0"/>
          </a:p>
        </p:txBody>
      </p:sp>
      <p:sp>
        <p:nvSpPr>
          <p:cNvPr id="11" name="Rectangle 10"/>
          <p:cNvSpPr/>
          <p:nvPr/>
        </p:nvSpPr>
        <p:spPr>
          <a:xfrm>
            <a:off x="5181600" y="533400"/>
            <a:ext cx="2743200" cy="400110"/>
          </a:xfrm>
          <a:prstGeom prst="rect">
            <a:avLst/>
          </a:prstGeom>
        </p:spPr>
        <p:txBody>
          <a:bodyPr wrap="square">
            <a:spAutoFit/>
          </a:bodyPr>
          <a:lstStyle/>
          <a:p>
            <a:pPr algn="ctr"/>
            <a:r>
              <a:rPr lang="en-US" sz="2000" dirty="0" smtClean="0"/>
              <a:t>Front View</a:t>
            </a:r>
            <a:endParaRPr lang="en-US" sz="2000" dirty="0"/>
          </a:p>
        </p:txBody>
      </p:sp>
      <p:sp>
        <p:nvSpPr>
          <p:cNvPr id="16" name="Title 1"/>
          <p:cNvSpPr>
            <a:spLocks noGrp="1"/>
          </p:cNvSpPr>
          <p:nvPr>
            <p:ph type="title"/>
          </p:nvPr>
        </p:nvSpPr>
        <p:spPr>
          <a:xfrm>
            <a:off x="609600" y="5257800"/>
            <a:ext cx="7498080" cy="1143000"/>
          </a:xfrm>
        </p:spPr>
        <p:txBody>
          <a:bodyPr>
            <a:normAutofit/>
          </a:bodyPr>
          <a:lstStyle/>
          <a:p>
            <a:pPr algn="l"/>
            <a:r>
              <a:rPr lang="en-US" sz="2000" b="0" dirty="0" smtClean="0"/>
              <a:t>More than 6 camera parameters allow you to control how you can see the environment and what to look at.</a:t>
            </a:r>
            <a:endParaRPr lang="en-US" sz="2000" b="0" dirty="0"/>
          </a:p>
        </p:txBody>
      </p:sp>
      <p:pic>
        <p:nvPicPr>
          <p:cNvPr id="9" name="Content Placeholder 8" descr="ll.png"/>
          <p:cNvPicPr>
            <a:picLocks noGrp="1" noChangeAspect="1"/>
          </p:cNvPicPr>
          <p:nvPr>
            <p:ph sz="quarter" idx="2"/>
          </p:nvPr>
        </p:nvPicPr>
        <p:blipFill>
          <a:blip r:embed="rId2" cstate="print"/>
          <a:stretch>
            <a:fillRect/>
          </a:stretch>
        </p:blipFill>
        <p:spPr>
          <a:xfrm>
            <a:off x="457200" y="1447800"/>
            <a:ext cx="4114800" cy="3200399"/>
          </a:xfrm>
        </p:spPr>
      </p:pic>
      <p:pic>
        <p:nvPicPr>
          <p:cNvPr id="13" name="Content Placeholder 12" descr="front.png"/>
          <p:cNvPicPr>
            <a:picLocks noGrp="1" noChangeAspect="1"/>
          </p:cNvPicPr>
          <p:nvPr>
            <p:ph sz="quarter" idx="4"/>
          </p:nvPr>
        </p:nvPicPr>
        <p:blipFill>
          <a:blip r:embed="rId3" cstate="print"/>
          <a:stretch>
            <a:fillRect/>
          </a:stretch>
        </p:blipFill>
        <p:spPr>
          <a:xfrm>
            <a:off x="4648200" y="1524000"/>
            <a:ext cx="4022725" cy="32004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Project Overview </a:t>
            </a:r>
            <a:endParaRPr lang="en-US" dirty="0"/>
          </a:p>
        </p:txBody>
      </p:sp>
      <p:sp>
        <p:nvSpPr>
          <p:cNvPr id="3" name="Content Placeholder 2"/>
          <p:cNvSpPr>
            <a:spLocks noGrp="1"/>
          </p:cNvSpPr>
          <p:nvPr>
            <p:ph idx="1"/>
          </p:nvPr>
        </p:nvSpPr>
        <p:spPr/>
        <p:txBody>
          <a:bodyPr/>
          <a:lstStyle/>
          <a:p>
            <a:endParaRPr lang="en-US" dirty="0" smtClean="0"/>
          </a:p>
          <a:p>
            <a:r>
              <a:rPr lang="en-US" dirty="0" smtClean="0"/>
              <a:t>We developed a software support instead of sensors .</a:t>
            </a:r>
          </a:p>
          <a:p>
            <a:endParaRPr lang="en-US" dirty="0" smtClean="0"/>
          </a:p>
          <a:p>
            <a:r>
              <a:rPr lang="en-US" dirty="0" smtClean="0"/>
              <a:t> We utilize our system to implement two game applications</a:t>
            </a:r>
          </a:p>
          <a:p>
            <a:endParaRPr lang="en-US" dirty="0" smtClean="0"/>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066800" y="533400"/>
            <a:ext cx="2743200" cy="400110"/>
          </a:xfrm>
          <a:prstGeom prst="rect">
            <a:avLst/>
          </a:prstGeom>
        </p:spPr>
        <p:txBody>
          <a:bodyPr wrap="square">
            <a:spAutoFit/>
          </a:bodyPr>
          <a:lstStyle/>
          <a:p>
            <a:pPr algn="ctr"/>
            <a:r>
              <a:rPr lang="en-US" sz="2000" dirty="0" smtClean="0"/>
              <a:t>Top view</a:t>
            </a:r>
            <a:endParaRPr lang="en-US" sz="2000" dirty="0"/>
          </a:p>
        </p:txBody>
      </p:sp>
      <p:sp>
        <p:nvSpPr>
          <p:cNvPr id="11" name="Rectangle 10"/>
          <p:cNvSpPr/>
          <p:nvPr/>
        </p:nvSpPr>
        <p:spPr>
          <a:xfrm>
            <a:off x="5181600" y="533400"/>
            <a:ext cx="2743200" cy="400110"/>
          </a:xfrm>
          <a:prstGeom prst="rect">
            <a:avLst/>
          </a:prstGeom>
        </p:spPr>
        <p:txBody>
          <a:bodyPr wrap="square">
            <a:spAutoFit/>
          </a:bodyPr>
          <a:lstStyle/>
          <a:p>
            <a:pPr algn="ctr"/>
            <a:r>
              <a:rPr lang="en-US" sz="2000" dirty="0" smtClean="0"/>
              <a:t>Left view</a:t>
            </a:r>
            <a:endParaRPr lang="en-US" sz="2000" dirty="0"/>
          </a:p>
        </p:txBody>
      </p:sp>
      <p:pic>
        <p:nvPicPr>
          <p:cNvPr id="12" name="Content Placeholder 3" descr="mm.png"/>
          <p:cNvPicPr>
            <a:picLocks noGrp="1" noChangeAspect="1"/>
          </p:cNvPicPr>
          <p:nvPr>
            <p:ph sz="quarter" idx="2"/>
          </p:nvPr>
        </p:nvPicPr>
        <p:blipFill>
          <a:blip r:embed="rId2" cstate="print"/>
          <a:stretch>
            <a:fillRect/>
          </a:stretch>
        </p:blipFill>
        <p:spPr>
          <a:xfrm>
            <a:off x="457200" y="1371600"/>
            <a:ext cx="3962400" cy="3124200"/>
          </a:xfrm>
        </p:spPr>
      </p:pic>
      <p:pic>
        <p:nvPicPr>
          <p:cNvPr id="15" name="Content Placeholder 14" descr="kk.png"/>
          <p:cNvPicPr>
            <a:picLocks noGrp="1" noChangeAspect="1"/>
          </p:cNvPicPr>
          <p:nvPr>
            <p:ph sz="quarter" idx="4"/>
          </p:nvPr>
        </p:nvPicPr>
        <p:blipFill>
          <a:blip r:embed="rId3" cstate="print"/>
          <a:stretch>
            <a:fillRect/>
          </a:stretch>
        </p:blipFill>
        <p:spPr>
          <a:xfrm>
            <a:off x="4495801" y="1371600"/>
            <a:ext cx="3733800" cy="3124200"/>
          </a:xfrm>
        </p:spPr>
      </p:pic>
      <p:sp>
        <p:nvSpPr>
          <p:cNvPr id="16" name="Title 1"/>
          <p:cNvSpPr>
            <a:spLocks noGrp="1"/>
          </p:cNvSpPr>
          <p:nvPr>
            <p:ph type="title"/>
          </p:nvPr>
        </p:nvSpPr>
        <p:spPr>
          <a:xfrm>
            <a:off x="609600" y="5257800"/>
            <a:ext cx="7498080" cy="1143000"/>
          </a:xfrm>
        </p:spPr>
        <p:txBody>
          <a:bodyPr>
            <a:normAutofit/>
          </a:bodyPr>
          <a:lstStyle/>
          <a:p>
            <a:pPr algn="l"/>
            <a:r>
              <a:rPr lang="en-US" sz="2000" b="0" dirty="0" smtClean="0"/>
              <a:t>More than 6 camera parameters allow you to control how you can see the environment and what to look at.</a:t>
            </a:r>
            <a:endParaRPr lang="en-US" sz="2000" b="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Integration </a:t>
            </a:r>
            <a:endParaRPr lang="en-US" dirty="0"/>
          </a:p>
        </p:txBody>
      </p:sp>
      <p:sp>
        <p:nvSpPr>
          <p:cNvPr id="3" name="Content Placeholder 2"/>
          <p:cNvSpPr>
            <a:spLocks noGrp="1"/>
          </p:cNvSpPr>
          <p:nvPr>
            <p:ph idx="1"/>
          </p:nvPr>
        </p:nvSpPr>
        <p:spPr/>
        <p:txBody>
          <a:bodyPr/>
          <a:lstStyle/>
          <a:p>
            <a:r>
              <a:rPr lang="en-US" dirty="0" smtClean="0"/>
              <a:t>We have multiple tasks that are working at the same time </a:t>
            </a:r>
            <a:endParaRPr lang="en-US" dirty="0"/>
          </a:p>
          <a:p>
            <a:endParaRPr lang="en-US" dirty="0" smtClean="0"/>
          </a:p>
          <a:p>
            <a:r>
              <a:rPr lang="en-US" dirty="0" smtClean="0"/>
              <a:t>We need real time triggering  to corresponding behavior   </a:t>
            </a:r>
          </a:p>
          <a:p>
            <a:endParaRPr lang="en-US" dirty="0"/>
          </a:p>
          <a:p>
            <a:r>
              <a:rPr lang="en-US" dirty="0" smtClean="0"/>
              <a:t>We used multi threading </a:t>
            </a:r>
            <a:r>
              <a:rPr lang="en-US" smtClean="0"/>
              <a:t>implementation to achieve </a:t>
            </a:r>
            <a:r>
              <a:rPr lang="en-US" dirty="0" smtClean="0"/>
              <a:t>project requirements. </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MWM in future </a:t>
            </a:r>
            <a:endParaRPr lang="en-US" dirty="0"/>
          </a:p>
        </p:txBody>
      </p:sp>
      <p:sp>
        <p:nvSpPr>
          <p:cNvPr id="3" name="Content Placeholder 2"/>
          <p:cNvSpPr>
            <a:spLocks noGrp="1"/>
          </p:cNvSpPr>
          <p:nvPr>
            <p:ph idx="1"/>
          </p:nvPr>
        </p:nvSpPr>
        <p:spPr/>
        <p:txBody>
          <a:bodyPr/>
          <a:lstStyle/>
          <a:p>
            <a:pPr>
              <a:buNone/>
            </a:pPr>
            <a:endParaRPr lang="en-US" dirty="0" smtClean="0"/>
          </a:p>
          <a:p>
            <a:endParaRPr lang="en-US" dirty="0" smtClean="0"/>
          </a:p>
          <a:p>
            <a:r>
              <a:rPr lang="en-US" dirty="0" smtClean="0"/>
              <a:t>Building Applications that help old  people to interact , move and play.</a:t>
            </a:r>
          </a:p>
          <a:p>
            <a:endParaRPr lang="en-US" dirty="0"/>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a:t>
            </a:r>
            <a:r>
              <a:rPr lang="en-US" dirty="0" smtClean="0"/>
              <a:t>Requirements </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Accurate and fast movement detection</a:t>
            </a:r>
          </a:p>
          <a:p>
            <a:endParaRPr lang="en-US" dirty="0" smtClean="0"/>
          </a:p>
          <a:p>
            <a:r>
              <a:rPr lang="en-US" dirty="0" smtClean="0"/>
              <a:t>Real-time behavior and synchronization.</a:t>
            </a:r>
          </a:p>
          <a:p>
            <a:pPr>
              <a:buNone/>
            </a:pPr>
            <a:r>
              <a:rPr lang="en-US" dirty="0" smtClean="0"/>
              <a:t> </a:t>
            </a:r>
          </a:p>
          <a:p>
            <a:r>
              <a:rPr lang="en-US" dirty="0" smtClean="0"/>
              <a:t>Innovative and User-friendly game Interface</a:t>
            </a:r>
          </a:p>
          <a:p>
            <a:endParaRPr lang="en-US" dirty="0" smtClean="0"/>
          </a:p>
          <a:p>
            <a:pPr lvl="0">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00"/>
            <a:ext cx="8229600" cy="1143000"/>
          </a:xfrm>
        </p:spPr>
        <p:txBody>
          <a:bodyPr>
            <a:normAutofit/>
          </a:bodyPr>
          <a:lstStyle/>
          <a:p>
            <a:r>
              <a:rPr lang="en-US" sz="2400" b="0" dirty="0" smtClean="0">
                <a:solidFill>
                  <a:schemeClr val="tx1"/>
                </a:solidFill>
              </a:rPr>
              <a:t> Move your body or head in order to avoid collision with barriers facing the car</a:t>
            </a:r>
            <a:endParaRPr lang="en-US" sz="2400" b="0" dirty="0">
              <a:solidFill>
                <a:schemeClr val="tx1"/>
              </a:solidFill>
            </a:endParaRPr>
          </a:p>
        </p:txBody>
      </p:sp>
      <p:pic>
        <p:nvPicPr>
          <p:cNvPr id="7" name="Content Placeholder 6" descr="Untitled12.png"/>
          <p:cNvPicPr>
            <a:picLocks noGrp="1" noChangeAspect="1"/>
          </p:cNvPicPr>
          <p:nvPr>
            <p:ph sz="quarter" idx="2"/>
          </p:nvPr>
        </p:nvPicPr>
        <p:blipFill>
          <a:blip r:embed="rId2" cstate="print"/>
          <a:stretch>
            <a:fillRect/>
          </a:stretch>
        </p:blipFill>
        <p:spPr>
          <a:xfrm>
            <a:off x="1143000" y="1524000"/>
            <a:ext cx="7010400" cy="4191000"/>
          </a:xfrm>
        </p:spPr>
      </p:pic>
      <p:sp>
        <p:nvSpPr>
          <p:cNvPr id="8" name="Title 1"/>
          <p:cNvSpPr txBox="1">
            <a:spLocks/>
          </p:cNvSpPr>
          <p:nvPr/>
        </p:nvSpPr>
        <p:spPr>
          <a:xfrm>
            <a:off x="457200" y="216778"/>
            <a:ext cx="3810000" cy="773822"/>
          </a:xfrm>
          <a:prstGeom prst="rect">
            <a:avLst/>
          </a:prstGeom>
        </p:spPr>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MWM APPLICATIONS </a:t>
            </a:r>
            <a:endParaRPr kumimoji="0" lang="en-US" sz="2400" b="1"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13" name="TextBox 12"/>
          <p:cNvSpPr txBox="1"/>
          <p:nvPr/>
        </p:nvSpPr>
        <p:spPr>
          <a:xfrm>
            <a:off x="762000" y="914400"/>
            <a:ext cx="2590800" cy="400110"/>
          </a:xfrm>
          <a:prstGeom prst="rect">
            <a:avLst/>
          </a:prstGeom>
          <a:noFill/>
        </p:spPr>
        <p:txBody>
          <a:bodyPr wrap="square" rtlCol="0">
            <a:spAutoFit/>
          </a:bodyPr>
          <a:lstStyle/>
          <a:p>
            <a:pPr algn="ctr">
              <a:buNone/>
            </a:pPr>
            <a:r>
              <a:rPr lang="en-US" sz="2000" dirty="0" smtClean="0"/>
              <a:t>3D Arcade Car Game</a:t>
            </a: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773822"/>
          </a:xfrm>
        </p:spPr>
        <p:txBody>
          <a:bodyPr/>
          <a:lstStyle/>
          <a:p>
            <a:r>
              <a:rPr lang="en-US" dirty="0" smtClean="0"/>
              <a:t>MWM Applications </a:t>
            </a:r>
            <a:endParaRPr lang="en-US" dirty="0"/>
          </a:p>
        </p:txBody>
      </p:sp>
      <p:sp>
        <p:nvSpPr>
          <p:cNvPr id="3" name="Text Placeholder 2"/>
          <p:cNvSpPr>
            <a:spLocks noGrp="1"/>
          </p:cNvSpPr>
          <p:nvPr>
            <p:ph type="body" idx="2"/>
          </p:nvPr>
        </p:nvSpPr>
        <p:spPr>
          <a:xfrm>
            <a:off x="304800" y="1066800"/>
            <a:ext cx="3352800" cy="685800"/>
          </a:xfrm>
        </p:spPr>
        <p:txBody>
          <a:bodyPr>
            <a:noAutofit/>
          </a:bodyPr>
          <a:lstStyle/>
          <a:p>
            <a:pPr algn="ctr"/>
            <a:r>
              <a:rPr lang="en-US" sz="2000" dirty="0" smtClean="0"/>
              <a:t>Catch the Ball </a:t>
            </a:r>
            <a:endParaRPr lang="en-US" sz="2000" dirty="0"/>
          </a:p>
        </p:txBody>
      </p:sp>
      <p:pic>
        <p:nvPicPr>
          <p:cNvPr id="5" name="Content Placeholder 8" descr="catch.png"/>
          <p:cNvPicPr>
            <a:picLocks noGrp="1" noChangeAspect="1"/>
          </p:cNvPicPr>
          <p:nvPr>
            <p:ph sz="half" idx="1"/>
          </p:nvPr>
        </p:nvPicPr>
        <p:blipFill>
          <a:blip r:embed="rId2" cstate="print"/>
          <a:stretch>
            <a:fillRect/>
          </a:stretch>
        </p:blipFill>
        <p:spPr>
          <a:xfrm>
            <a:off x="381000" y="1905000"/>
            <a:ext cx="8153400" cy="3778618"/>
          </a:xfrm>
        </p:spPr>
      </p:pic>
      <p:sp>
        <p:nvSpPr>
          <p:cNvPr id="6" name="Text Placeholder 2"/>
          <p:cNvSpPr txBox="1">
            <a:spLocks/>
          </p:cNvSpPr>
          <p:nvPr/>
        </p:nvSpPr>
        <p:spPr>
          <a:xfrm>
            <a:off x="762000" y="6019800"/>
            <a:ext cx="7315200" cy="698500"/>
          </a:xfrm>
          <a:prstGeom prst="rect">
            <a:avLst/>
          </a:prstGeom>
        </p:spPr>
        <p:txBody>
          <a:bodyPr>
            <a:noAutofit/>
          </a:bodyPr>
          <a:lstStyle/>
          <a:p>
            <a:pPr marL="4572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2000" b="0" i="0" u="none" strike="noStrike" kern="1200" cap="none" spc="0" normalizeH="0" baseline="0" noProof="0" smtClean="0">
                <a:ln>
                  <a:noFill/>
                </a:ln>
                <a:solidFill>
                  <a:schemeClr val="tx1"/>
                </a:solidFill>
                <a:effectLst/>
                <a:uLnTx/>
                <a:uFillTx/>
                <a:latin typeface="+mn-lt"/>
                <a:ea typeface="+mn-ea"/>
                <a:cs typeface="+mn-cs"/>
              </a:rPr>
              <a:t>Choose the right position of your hand in order to catch the ball.</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3810000" cy="609600"/>
          </a:xfrm>
        </p:spPr>
        <p:txBody>
          <a:bodyPr/>
          <a:lstStyle/>
          <a:p>
            <a:r>
              <a:rPr lang="en-US" dirty="0" smtClean="0"/>
              <a:t>MWM Applications </a:t>
            </a:r>
            <a:endParaRPr lang="en-US" dirty="0"/>
          </a:p>
        </p:txBody>
      </p:sp>
      <p:sp>
        <p:nvSpPr>
          <p:cNvPr id="3" name="Text Placeholder 2"/>
          <p:cNvSpPr>
            <a:spLocks noGrp="1"/>
          </p:cNvSpPr>
          <p:nvPr>
            <p:ph type="body" idx="2"/>
          </p:nvPr>
        </p:nvSpPr>
        <p:spPr>
          <a:xfrm>
            <a:off x="0" y="1143000"/>
            <a:ext cx="3810000" cy="698500"/>
          </a:xfrm>
        </p:spPr>
        <p:txBody>
          <a:bodyPr>
            <a:normAutofit/>
          </a:bodyPr>
          <a:lstStyle/>
          <a:p>
            <a:pPr algn="ctr"/>
            <a:r>
              <a:rPr lang="en-US" sz="2000" dirty="0" smtClean="0"/>
              <a:t>Catch the Ball </a:t>
            </a:r>
          </a:p>
          <a:p>
            <a:pPr algn="ctr"/>
            <a:endParaRPr lang="en-US" sz="2000" dirty="0"/>
          </a:p>
        </p:txBody>
      </p:sp>
      <p:pic>
        <p:nvPicPr>
          <p:cNvPr id="5" name="Content Placeholder 4" descr="catch the ball.png"/>
          <p:cNvPicPr>
            <a:picLocks noGrp="1" noChangeAspect="1"/>
          </p:cNvPicPr>
          <p:nvPr>
            <p:ph sz="half" idx="1"/>
          </p:nvPr>
        </p:nvPicPr>
        <p:blipFill>
          <a:blip r:embed="rId2" cstate="print"/>
          <a:stretch>
            <a:fillRect/>
          </a:stretch>
        </p:blipFill>
        <p:spPr>
          <a:xfrm>
            <a:off x="457200" y="2250477"/>
            <a:ext cx="6400799" cy="4074123"/>
          </a:xfrm>
        </p:spPr>
      </p:pic>
      <p:pic>
        <p:nvPicPr>
          <p:cNvPr id="6" name="Picture 5" descr="Untitled11.png"/>
          <p:cNvPicPr>
            <a:picLocks noChangeAspect="1"/>
          </p:cNvPicPr>
          <p:nvPr/>
        </p:nvPicPr>
        <p:blipFill>
          <a:blip r:embed="rId3" cstate="print"/>
          <a:stretch>
            <a:fillRect/>
          </a:stretch>
        </p:blipFill>
        <p:spPr>
          <a:xfrm>
            <a:off x="6934200" y="2286000"/>
            <a:ext cx="1752600" cy="2514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Motion-driven Game Interface</a:t>
            </a:r>
            <a:endParaRPr lang="en-US" dirty="0"/>
          </a:p>
        </p:txBody>
      </p:sp>
      <p:sp>
        <p:nvSpPr>
          <p:cNvPr id="3" name="Content Placeholder 2"/>
          <p:cNvSpPr>
            <a:spLocks noGrp="1"/>
          </p:cNvSpPr>
          <p:nvPr>
            <p:ph idx="1"/>
          </p:nvPr>
        </p:nvSpPr>
        <p:spPr/>
        <p:txBody>
          <a:bodyPr/>
          <a:lstStyle/>
          <a:p>
            <a:endParaRPr lang="en-US" dirty="0" smtClean="0"/>
          </a:p>
          <a:p>
            <a:r>
              <a:rPr lang="en-US" dirty="0" smtClean="0"/>
              <a:t> Start and end game using hand shape </a:t>
            </a:r>
          </a:p>
          <a:p>
            <a:endParaRPr lang="en-US" dirty="0"/>
          </a:p>
          <a:p>
            <a:r>
              <a:rPr lang="en-US" dirty="0" smtClean="0"/>
              <a:t>Play the games using the movement of the head, body and hand</a:t>
            </a:r>
          </a:p>
          <a:p>
            <a:endParaRPr lang="en-US" dirty="0"/>
          </a:p>
          <a:p>
            <a:r>
              <a:rPr lang="en-US" dirty="0" smtClean="0"/>
              <a:t>Navigate the games option using the count of the fingers  </a:t>
            </a:r>
          </a:p>
          <a:p>
            <a:endParaRPr lang="en-US" dirty="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docProps/app.xml><?xml version="1.0" encoding="utf-8"?>
<Properties xmlns="http://schemas.openxmlformats.org/officeDocument/2006/extended-properties" xmlns:vt="http://schemas.openxmlformats.org/officeDocument/2006/docPropsVTypes">
  <Template/>
  <TotalTime>1568</TotalTime>
  <Words>1348</Words>
  <Application>Microsoft Office PowerPoint</Application>
  <PresentationFormat>On-screen Show (4:3)</PresentationFormat>
  <Paragraphs>238</Paragraphs>
  <Slides>42</Slides>
  <Notes>6</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Solstice</vt:lpstr>
      <vt:lpstr>Move With Me  S.W Graduation Project  </vt:lpstr>
      <vt:lpstr>Outline </vt:lpstr>
      <vt:lpstr>Project Overview </vt:lpstr>
      <vt:lpstr>Project Overview </vt:lpstr>
      <vt:lpstr>Project Requirements </vt:lpstr>
      <vt:lpstr> Move your body or head in order to avoid collision with barriers facing the car</vt:lpstr>
      <vt:lpstr>MWM Applications </vt:lpstr>
      <vt:lpstr>MWM Applications </vt:lpstr>
      <vt:lpstr>Motion-driven Game Interface</vt:lpstr>
      <vt:lpstr>Slide 10</vt:lpstr>
      <vt:lpstr>Slide 11</vt:lpstr>
      <vt:lpstr>Project overflow</vt:lpstr>
      <vt:lpstr>Our Motion Detection Procedure Overview </vt:lpstr>
      <vt:lpstr>Motion Detection </vt:lpstr>
      <vt:lpstr>Motion Detection</vt:lpstr>
      <vt:lpstr>Motion Detection in stages  </vt:lpstr>
      <vt:lpstr>Object Tracking Procedure-1st Step</vt:lpstr>
      <vt:lpstr>Object Detection </vt:lpstr>
      <vt:lpstr> Object Tracking Procedure-1st Step</vt:lpstr>
      <vt:lpstr>Object Tracking Procedure -2nd Step </vt:lpstr>
      <vt:lpstr>Object Tracking Procedure -3rd Step </vt:lpstr>
      <vt:lpstr>Haartraining </vt:lpstr>
      <vt:lpstr>Contours Building Procedure </vt:lpstr>
      <vt:lpstr>Contours Building Procedure </vt:lpstr>
      <vt:lpstr>Convexity Defects</vt:lpstr>
      <vt:lpstr>Convexity Defects</vt:lpstr>
      <vt:lpstr>Contour Building Procedure </vt:lpstr>
      <vt:lpstr>Contour Building Result </vt:lpstr>
      <vt:lpstr>Game Constructing Experience</vt:lpstr>
      <vt:lpstr>Game Constructing Experience</vt:lpstr>
      <vt:lpstr>Slide 31</vt:lpstr>
      <vt:lpstr>Slide 32</vt:lpstr>
      <vt:lpstr>Game Constructing Experience</vt:lpstr>
      <vt:lpstr>Game Constructing Experience</vt:lpstr>
      <vt:lpstr>Game Constructing Experience</vt:lpstr>
      <vt:lpstr>Game Constructing Experience</vt:lpstr>
      <vt:lpstr>Game Constructing Experience</vt:lpstr>
      <vt:lpstr>Game Constructing Experience</vt:lpstr>
      <vt:lpstr>More than 6 camera parameters allow you to control how you can see the environment and what to look at.</vt:lpstr>
      <vt:lpstr>More than 6 camera parameters allow you to control how you can see the environment and what to look at.</vt:lpstr>
      <vt:lpstr>Project Integration </vt:lpstr>
      <vt:lpstr>MWM in future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 With Me</dc:title>
  <dc:creator>Ghada</dc:creator>
  <cp:lastModifiedBy>Ghada</cp:lastModifiedBy>
  <cp:revision>165</cp:revision>
  <dcterms:created xsi:type="dcterms:W3CDTF">2011-12-28T09:07:42Z</dcterms:created>
  <dcterms:modified xsi:type="dcterms:W3CDTF">2012-01-04T14:25:59Z</dcterms:modified>
</cp:coreProperties>
</file>