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62" r:id="rId5"/>
    <p:sldId id="260" r:id="rId6"/>
    <p:sldId id="263" r:id="rId7"/>
    <p:sldId id="266" r:id="rId8"/>
    <p:sldId id="267" r:id="rId9"/>
    <p:sldId id="268" r:id="rId10"/>
    <p:sldId id="270" r:id="rId11"/>
    <p:sldId id="271" r:id="rId12"/>
    <p:sldId id="272" r:id="rId13"/>
    <p:sldId id="273" r:id="rId14"/>
    <p:sldId id="275" r:id="rId15"/>
    <p:sldId id="276" r:id="rId16"/>
    <p:sldId id="277" r:id="rId17"/>
    <p:sldId id="278" r:id="rId18"/>
    <p:sldId id="279" r:id="rId19"/>
    <p:sldId id="28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444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3464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724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0423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809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156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899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71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687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07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25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62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579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68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14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65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720" y="1287887"/>
            <a:ext cx="8915399" cy="4615775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2400" b="1" dirty="0" smtClean="0"/>
              <a:t>Foundation Design of Residential Building</a:t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 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800" b="1" dirty="0" smtClean="0"/>
              <a:t>By: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/>
              <a:t>Amjad Abdullah Hijab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/>
              <a:t> Mahmood Ahmad Amer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ar-SA" sz="1800" b="1" dirty="0" smtClean="0"/>
              <a:t> 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/>
              <a:t>Under supervision of: 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/>
              <a:t>Dr. Isam Jaradaneh 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ar-SA" sz="1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28" y="2421664"/>
            <a:ext cx="1476581" cy="144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022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2992" y="1905000"/>
            <a:ext cx="8915400" cy="3777622"/>
          </a:xfrm>
        </p:spPr>
        <p:txBody>
          <a:bodyPr/>
          <a:lstStyle/>
          <a:p>
            <a:pPr algn="l" rtl="0"/>
            <a:r>
              <a:rPr lang="en-US" dirty="0" smtClean="0"/>
              <a:t>The selection of type of footing was according to columns' loads.</a:t>
            </a:r>
          </a:p>
          <a:p>
            <a:pPr algn="l" rtl="0"/>
            <a:r>
              <a:rPr lang="en-US" dirty="0" smtClean="0"/>
              <a:t>Mat </a:t>
            </a:r>
            <a:r>
              <a:rPr lang="en-US" dirty="0"/>
              <a:t>foundation was found to be the most appropriate foundation system for this </a:t>
            </a:r>
            <a:r>
              <a:rPr lang="en-US" dirty="0" smtClean="0"/>
              <a:t>project due </a:t>
            </a:r>
            <a:r>
              <a:rPr lang="en-US" dirty="0"/>
              <a:t>to that more than 60% of the area of the plan site will be used as isolated footing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0" algn="l" rtl="0"/>
            <a:r>
              <a:rPr lang="en-US" dirty="0"/>
              <a:t>Summation of </a:t>
            </a:r>
            <a:r>
              <a:rPr lang="en-US" dirty="0" smtClean="0"/>
              <a:t>load(service) </a:t>
            </a:r>
            <a:r>
              <a:rPr lang="en-US" dirty="0"/>
              <a:t>= </a:t>
            </a:r>
            <a:r>
              <a:rPr lang="en-US" dirty="0" smtClean="0"/>
              <a:t>51887.54 </a:t>
            </a:r>
            <a:r>
              <a:rPr lang="en-US" dirty="0"/>
              <a:t>KN</a:t>
            </a:r>
            <a:r>
              <a:rPr lang="en-US" dirty="0" smtClean="0"/>
              <a:t>,                                                </a:t>
            </a:r>
            <a:r>
              <a:rPr lang="en-US" dirty="0"/>
              <a:t>Bearing capacity of soil = 180 KN/m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pPr lvl="0" algn="l" rtl="0"/>
            <a:r>
              <a:rPr lang="en-US" dirty="0"/>
              <a:t>Area of foundation = </a:t>
            </a:r>
            <a:r>
              <a:rPr lang="en-US" dirty="0" smtClean="0"/>
              <a:t>51887.54/180 </a:t>
            </a:r>
            <a:r>
              <a:rPr lang="en-US" dirty="0"/>
              <a:t>= 288.3 m</a:t>
            </a:r>
            <a:r>
              <a:rPr lang="en-US" baseline="30000" dirty="0"/>
              <a:t>2</a:t>
            </a:r>
            <a:r>
              <a:rPr lang="en-US" dirty="0"/>
              <a:t>, Building area = 440 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pPr lvl="0" algn="l" rtl="0"/>
            <a:r>
              <a:rPr lang="en-US" dirty="0"/>
              <a:t>Area of foundation / Building area = 65.52 %, more than 60 </a:t>
            </a:r>
            <a:r>
              <a:rPr lang="en-US" dirty="0" smtClean="0"/>
              <a:t>%.</a:t>
            </a:r>
            <a:br>
              <a:rPr lang="en-US" dirty="0" smtClean="0"/>
            </a:br>
            <a:endParaRPr lang="en-US" dirty="0"/>
          </a:p>
          <a:p>
            <a:pPr algn="l" rtl="0"/>
            <a:r>
              <a:rPr lang="en-US" dirty="0"/>
              <a:t>So, mat foundation is recommended.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88864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01324" y="1939344"/>
                <a:ext cx="4532806" cy="3777622"/>
              </a:xfrm>
            </p:spPr>
            <p:txBody>
              <a:bodyPr>
                <a:normAutofit lnSpcReduction="10000"/>
              </a:bodyPr>
              <a:lstStyle/>
              <a:p>
                <a:pPr algn="l" rtl="0"/>
                <a:r>
                  <a:rPr lang="en-US" dirty="0" smtClean="0"/>
                  <a:t>Checks</a:t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1.Punching shear Check</a:t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/>
                  <a:t>Punching shear checked by safe on every column on a mat of 0.65m thickness, which gives the value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Ø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, thus all columns value must be less than </a:t>
                </a:r>
                <a:r>
                  <a:rPr lang="en-US" dirty="0" smtClean="0"/>
                  <a:t>1.</a:t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The </a:t>
                </a:r>
                <a:r>
                  <a:rPr lang="en-US" dirty="0"/>
                  <a:t>following check indicates that 0.65m thickness satisfied punching shear. </a:t>
                </a:r>
              </a:p>
              <a:p>
                <a:pPr algn="l" rtl="0"/>
                <a:endParaRPr lang="ar-S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01324" y="1939344"/>
                <a:ext cx="4532806" cy="3777622"/>
              </a:xfrm>
              <a:blipFill rotWithShape="0">
                <a:blip r:embed="rId2"/>
                <a:stretch>
                  <a:fillRect l="-941" t="-1613" r="-228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5221" y="1078291"/>
            <a:ext cx="581977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613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747" y="1905000"/>
            <a:ext cx="4416895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2.Soil Failure Check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all pressures under the mat is compression and between range (25-172) KN/m</a:t>
            </a:r>
            <a:r>
              <a:rPr lang="en-US" baseline="30000" dirty="0"/>
              <a:t>2</a:t>
            </a:r>
            <a:r>
              <a:rPr lang="en-US" dirty="0"/>
              <a:t> which are less than bearing capacity of soil (180 KN/m</a:t>
            </a:r>
            <a:r>
              <a:rPr lang="en-US" baseline="30000" dirty="0"/>
              <a:t>2</a:t>
            </a:r>
            <a:r>
              <a:rPr lang="en-US" dirty="0" smtClean="0"/>
              <a:t>).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Maximum soil pressure </a:t>
            </a:r>
            <a:r>
              <a:rPr lang="en-US" dirty="0" smtClean="0"/>
              <a:t>=</a:t>
            </a:r>
            <a:br>
              <a:rPr lang="en-US" dirty="0" smtClean="0"/>
            </a:br>
            <a:r>
              <a:rPr lang="en-US" dirty="0" smtClean="0"/>
              <a:t>172.6 </a:t>
            </a:r>
            <a:r>
              <a:rPr lang="en-US" dirty="0" err="1"/>
              <a:t>kN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 &lt;180 </a:t>
            </a:r>
            <a:r>
              <a:rPr lang="en-US" dirty="0" err="1" smtClean="0"/>
              <a:t>kN</a:t>
            </a:r>
            <a:r>
              <a:rPr lang="en-US" dirty="0" smtClean="0"/>
              <a:t>/m</a:t>
            </a:r>
            <a:r>
              <a:rPr lang="en-US" baseline="30000" dirty="0" smtClean="0"/>
              <a:t>2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 65 cm thickness is </a:t>
            </a:r>
            <a:r>
              <a:rPr lang="en-US" dirty="0"/>
              <a:t>ok.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215" y="1331256"/>
            <a:ext cx="6364825" cy="435136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460642" y="5837897"/>
            <a:ext cx="6233374" cy="61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23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7837" y="2159358"/>
            <a:ext cx="4854777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3.Deformed Shape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all displacement is less than 10 mm, which is allowable deformation for mat </a:t>
            </a:r>
            <a:r>
              <a:rPr lang="en-US" dirty="0" smtClean="0"/>
              <a:t>foundation.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614" y="1264554"/>
            <a:ext cx="6092780" cy="446654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190186" y="5874162"/>
            <a:ext cx="6822583" cy="63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766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4552" y="1519707"/>
            <a:ext cx="6984125" cy="2421228"/>
          </a:xfrm>
        </p:spPr>
        <p:txBody>
          <a:bodyPr>
            <a:normAutofit fontScale="47500" lnSpcReduction="20000"/>
          </a:bodyPr>
          <a:lstStyle/>
          <a:p>
            <a:pPr algn="l" rtl="0"/>
            <a:r>
              <a:rPr lang="en-US" sz="3700" dirty="0"/>
              <a:t>Design of </a:t>
            </a:r>
            <a:r>
              <a:rPr lang="en-US" sz="3700" dirty="0" smtClean="0"/>
              <a:t>strip (3.65m) </a:t>
            </a:r>
          </a:p>
          <a:p>
            <a:pPr algn="l" rtl="0"/>
            <a:r>
              <a:rPr lang="en-US" sz="3700" dirty="0" smtClean="0"/>
              <a:t>M</a:t>
            </a:r>
            <a:r>
              <a:rPr lang="en-US" sz="3700" baseline="-25000" dirty="0" smtClean="0"/>
              <a:t>u </a:t>
            </a:r>
            <a:r>
              <a:rPr lang="en-US" sz="3700" baseline="-25000" dirty="0"/>
              <a:t>top </a:t>
            </a:r>
            <a:r>
              <a:rPr lang="en-US" sz="3700" dirty="0"/>
              <a:t>= 520.5, b=3650, d=590</a:t>
            </a:r>
          </a:p>
          <a:p>
            <a:pPr marL="0" indent="0" algn="l" rtl="0">
              <a:buNone/>
            </a:pPr>
            <a:r>
              <a:rPr lang="en-US" sz="3700" dirty="0"/>
              <a:t>ρ =0.00109 &lt; ρ</a:t>
            </a:r>
            <a:r>
              <a:rPr lang="en-US" sz="3700" baseline="-25000" dirty="0"/>
              <a:t>min</a:t>
            </a:r>
            <a:endParaRPr lang="en-US" sz="3700" dirty="0"/>
          </a:p>
          <a:p>
            <a:pPr marL="0" indent="0" algn="l" rtl="0">
              <a:buNone/>
            </a:pPr>
            <a:r>
              <a:rPr lang="en-US" sz="3700" dirty="0"/>
              <a:t>Use A</a:t>
            </a:r>
            <a:r>
              <a:rPr lang="en-US" sz="3700" baseline="-25000" dirty="0"/>
              <a:t>s min</a:t>
            </a:r>
            <a:r>
              <a:rPr lang="en-US" sz="3700" dirty="0"/>
              <a:t>= 0.0018*3650*650 </a:t>
            </a:r>
            <a:r>
              <a:rPr lang="en-US" sz="3700" dirty="0">
                <a:sym typeface="Wingdings" panose="05000000000000000000" pitchFamily="2" charset="2"/>
              </a:rPr>
              <a:t></a:t>
            </a:r>
            <a:r>
              <a:rPr lang="en-US" sz="3700" dirty="0"/>
              <a:t> 4271 mm</a:t>
            </a:r>
            <a:r>
              <a:rPr lang="en-US" sz="3700" baseline="30000" dirty="0"/>
              <a:t>2 </a:t>
            </a:r>
            <a:r>
              <a:rPr lang="en-US" sz="3700" dirty="0"/>
              <a:t> </a:t>
            </a:r>
            <a:r>
              <a:rPr lang="en-US" sz="3700" b="1" dirty="0">
                <a:sym typeface="Wingdings" panose="05000000000000000000" pitchFamily="2" charset="2"/>
              </a:rPr>
              <a:t></a:t>
            </a:r>
            <a:r>
              <a:rPr lang="en-US" sz="3700" b="1" dirty="0"/>
              <a:t> (28Ø14) Top </a:t>
            </a:r>
            <a:endParaRPr lang="en-US" sz="3700" dirty="0"/>
          </a:p>
          <a:p>
            <a:pPr algn="l" rtl="0"/>
            <a:r>
              <a:rPr lang="en-US" sz="3700" dirty="0" smtClean="0"/>
              <a:t>M</a:t>
            </a:r>
            <a:r>
              <a:rPr lang="en-US" sz="3700" baseline="-25000" dirty="0" smtClean="0"/>
              <a:t>u </a:t>
            </a:r>
            <a:r>
              <a:rPr lang="en-US" sz="3700" baseline="-25000" dirty="0"/>
              <a:t>bottom </a:t>
            </a:r>
            <a:r>
              <a:rPr lang="en-US" sz="3700" dirty="0"/>
              <a:t>= 560.5, b=3650, d=590</a:t>
            </a:r>
          </a:p>
          <a:p>
            <a:pPr marL="0" indent="0" algn="l" rtl="0">
              <a:buNone/>
            </a:pPr>
            <a:r>
              <a:rPr lang="en-US" sz="3700" dirty="0"/>
              <a:t>ρ =0.001179 &lt; ρ</a:t>
            </a:r>
            <a:r>
              <a:rPr lang="en-US" sz="3700" baseline="-25000" dirty="0"/>
              <a:t>min	</a:t>
            </a:r>
            <a:endParaRPr lang="en-US" sz="3700" dirty="0"/>
          </a:p>
          <a:p>
            <a:pPr marL="0" indent="0" algn="l" rtl="0">
              <a:buNone/>
            </a:pPr>
            <a:r>
              <a:rPr lang="en-US" sz="3700" dirty="0"/>
              <a:t>Use A</a:t>
            </a:r>
            <a:r>
              <a:rPr lang="en-US" sz="3700" baseline="-25000" dirty="0"/>
              <a:t>s min</a:t>
            </a:r>
            <a:r>
              <a:rPr lang="en-US" sz="3700" dirty="0"/>
              <a:t>= 0.0018*3650*650 </a:t>
            </a:r>
            <a:r>
              <a:rPr lang="en-US" sz="3700" dirty="0">
                <a:sym typeface="Wingdings" panose="05000000000000000000" pitchFamily="2" charset="2"/>
              </a:rPr>
              <a:t></a:t>
            </a:r>
            <a:r>
              <a:rPr lang="en-US" sz="3700" dirty="0"/>
              <a:t> 4271 mm</a:t>
            </a:r>
            <a:r>
              <a:rPr lang="en-US" sz="3700" baseline="30000" dirty="0"/>
              <a:t>2 </a:t>
            </a:r>
            <a:r>
              <a:rPr lang="en-US" sz="3700" dirty="0"/>
              <a:t> </a:t>
            </a:r>
            <a:r>
              <a:rPr lang="en-US" sz="3700" b="1" dirty="0">
                <a:sym typeface="Wingdings" panose="05000000000000000000" pitchFamily="2" charset="2"/>
              </a:rPr>
              <a:t></a:t>
            </a:r>
            <a:r>
              <a:rPr lang="en-US" sz="3700" b="1" dirty="0"/>
              <a:t> (28Ø14) Bottom </a:t>
            </a:r>
            <a:endParaRPr lang="en-US" sz="3700" dirty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374" y="4286661"/>
            <a:ext cx="7576556" cy="207550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999" y="1122090"/>
            <a:ext cx="2627291" cy="281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414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5415" y="1687132"/>
            <a:ext cx="8915400" cy="4056754"/>
          </a:xfrm>
        </p:spPr>
        <p:txBody>
          <a:bodyPr/>
          <a:lstStyle/>
          <a:p>
            <a:pPr algn="l" rtl="0"/>
            <a:r>
              <a:rPr lang="en-US" dirty="0"/>
              <a:t>the reinforcement for the strip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415" y="2275268"/>
            <a:ext cx="10179676" cy="221945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185415" y="4732437"/>
            <a:ext cx="10179676" cy="176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4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</a:t>
            </a:r>
            <a:r>
              <a:rPr lang="en-US" dirty="0"/>
              <a:t>Conclusion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869" y="2120721"/>
            <a:ext cx="3708556" cy="3777622"/>
          </a:xfrm>
        </p:spPr>
        <p:txBody>
          <a:bodyPr/>
          <a:lstStyle/>
          <a:p>
            <a:pPr algn="l" rtl="0"/>
            <a:r>
              <a:rPr lang="en-US" dirty="0" smtClean="0"/>
              <a:t>The reinforcement of mat foundation in x direction.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519" y="1644127"/>
            <a:ext cx="6762687" cy="521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528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</a:t>
            </a:r>
            <a:r>
              <a:rPr lang="en-US" dirty="0"/>
              <a:t>Conclusion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595" y="2109542"/>
            <a:ext cx="4120681" cy="3777622"/>
          </a:xfrm>
        </p:spPr>
        <p:txBody>
          <a:bodyPr/>
          <a:lstStyle/>
          <a:p>
            <a:pPr algn="l" rtl="0"/>
            <a:r>
              <a:rPr lang="en-US" dirty="0"/>
              <a:t>The reinforcement of mat foundation in </a:t>
            </a:r>
            <a:r>
              <a:rPr lang="en-US" dirty="0" smtClean="0"/>
              <a:t>y </a:t>
            </a:r>
            <a:r>
              <a:rPr lang="en-US" dirty="0"/>
              <a:t>direction.</a:t>
            </a:r>
            <a:endParaRPr lang="ar-SA" dirty="0"/>
          </a:p>
          <a:p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276" y="1646318"/>
            <a:ext cx="6430336" cy="498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750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3899" y="1905000"/>
            <a:ext cx="8915400" cy="3777622"/>
          </a:xfrm>
        </p:spPr>
        <p:txBody>
          <a:bodyPr/>
          <a:lstStyle/>
          <a:p>
            <a:pPr algn="l" rtl="0"/>
            <a:r>
              <a:rPr lang="en-US" dirty="0" smtClean="0"/>
              <a:t>We recommend to use mat foundation with a thickness of 65 cm.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77879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4508" y="1682840"/>
            <a:ext cx="8915400" cy="3777622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4800" dirty="0" smtClean="0"/>
              <a:t>Thanks for being here</a:t>
            </a:r>
            <a:endParaRPr lang="ar-SA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945" y="3162052"/>
            <a:ext cx="3782526" cy="229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64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505" y="1669960"/>
            <a:ext cx="8915400" cy="3777622"/>
          </a:xfrm>
        </p:spPr>
        <p:txBody>
          <a:bodyPr/>
          <a:lstStyle/>
          <a:p>
            <a:pPr algn="l" rtl="0"/>
            <a:r>
              <a:rPr lang="en-US" dirty="0" smtClean="0"/>
              <a:t>Introduction</a:t>
            </a:r>
          </a:p>
          <a:p>
            <a:pPr algn="l" rtl="0"/>
            <a:r>
              <a:rPr lang="en-US" dirty="0" smtClean="0"/>
              <a:t>Objectives</a:t>
            </a:r>
          </a:p>
          <a:p>
            <a:pPr algn="l" rtl="0"/>
            <a:r>
              <a:rPr lang="en-US" dirty="0" smtClean="0"/>
              <a:t>Methodology</a:t>
            </a:r>
          </a:p>
          <a:p>
            <a:pPr algn="l" rtl="0"/>
            <a:r>
              <a:rPr lang="en-US" dirty="0" smtClean="0"/>
              <a:t>Analysis</a:t>
            </a:r>
          </a:p>
          <a:p>
            <a:pPr algn="l" rtl="0"/>
            <a:r>
              <a:rPr lang="en-US" dirty="0" smtClean="0"/>
              <a:t>Design</a:t>
            </a:r>
          </a:p>
          <a:p>
            <a:pPr algn="l" rtl="0"/>
            <a:r>
              <a:rPr lang="en-US" dirty="0" smtClean="0"/>
              <a:t>Results and Conclusion</a:t>
            </a:r>
          </a:p>
          <a:p>
            <a:pPr algn="l" rtl="0"/>
            <a:r>
              <a:rPr lang="en-US" dirty="0" smtClean="0"/>
              <a:t>recommendation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6608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8344"/>
            <a:ext cx="10656074" cy="480381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The foundation is the most important part of a building as it provides a uniform base for the superstructure and transfers the load of the same down to the soil below it </a:t>
            </a:r>
            <a:r>
              <a:rPr lang="en-US" dirty="0" smtClean="0"/>
              <a:t>uniformly.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main objectives of the </a:t>
            </a:r>
            <a:r>
              <a:rPr lang="en-US" dirty="0" smtClean="0"/>
              <a:t>foundations.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foundations are divided </a:t>
            </a:r>
            <a:r>
              <a:rPr lang="en-US" dirty="0" smtClean="0"/>
              <a:t>into shallow foundations and deep foundations.</a:t>
            </a:r>
          </a:p>
          <a:p>
            <a:pPr algn="l" rtl="0"/>
            <a:endParaRPr lang="en-US" dirty="0" smtClean="0"/>
          </a:p>
          <a:p>
            <a:pPr lvl="0" algn="l" rtl="0"/>
            <a:r>
              <a:rPr lang="en-US" dirty="0" smtClean="0"/>
              <a:t>Selection </a:t>
            </a:r>
            <a:r>
              <a:rPr lang="en-US" dirty="0"/>
              <a:t>of type of foundation for a building depends </a:t>
            </a:r>
            <a:r>
              <a:rPr lang="en-US" dirty="0" smtClean="0"/>
              <a:t>on nature </a:t>
            </a:r>
            <a:r>
              <a:rPr lang="en-US" dirty="0"/>
              <a:t>of soil and </a:t>
            </a:r>
            <a:r>
              <a:rPr lang="en-US" dirty="0" smtClean="0"/>
              <a:t>load </a:t>
            </a:r>
            <a:r>
              <a:rPr lang="en-US" dirty="0"/>
              <a:t>from the </a:t>
            </a:r>
            <a:r>
              <a:rPr lang="en-US" dirty="0" smtClean="0"/>
              <a:t>structure.</a:t>
            </a: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1203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0517" y="1905000"/>
            <a:ext cx="8596668" cy="431559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This project aims to analyze </a:t>
            </a:r>
            <a:r>
              <a:rPr lang="en-US" dirty="0"/>
              <a:t>and design suitable foundation system for proposed Residential Building located at Al Hisba Street. The building consists of 7 stories with 440 square meter plan area of each story.</a:t>
            </a:r>
          </a:p>
          <a:p>
            <a:pPr marL="0" indent="0" algn="l" rtl="0">
              <a:buNone/>
            </a:pPr>
            <a:r>
              <a:rPr lang="en-US" dirty="0"/>
              <a:t>                                                                                                                                                      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127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38648"/>
            <a:ext cx="8596668" cy="4302714"/>
          </a:xfrm>
        </p:spPr>
        <p:txBody>
          <a:bodyPr/>
          <a:lstStyle/>
          <a:p>
            <a:pPr algn="l" rtl="0"/>
            <a:r>
              <a:rPr lang="en-US" dirty="0"/>
              <a:t>Description of the building.</a:t>
            </a:r>
          </a:p>
          <a:p>
            <a:pPr algn="l" rtl="0"/>
            <a:r>
              <a:rPr lang="en-US" dirty="0"/>
              <a:t>ETABS was used to analyze the building and calculate the load over each column.</a:t>
            </a:r>
          </a:p>
          <a:p>
            <a:pPr algn="l" rtl="0"/>
            <a:r>
              <a:rPr lang="en-US" dirty="0"/>
              <a:t>Some data were taken from ETABS such as dead load and others were taken as following</a:t>
            </a:r>
          </a:p>
          <a:p>
            <a:pPr marL="0" indent="0" algn="l" rtl="0">
              <a:buNone/>
            </a:pPr>
            <a:r>
              <a:rPr lang="en-US" dirty="0" smtClean="0"/>
              <a:t>      -Superimposed </a:t>
            </a:r>
            <a:r>
              <a:rPr lang="en-US" dirty="0"/>
              <a:t>dead load 4 </a:t>
            </a:r>
            <a:r>
              <a:rPr lang="en-US" dirty="0" err="1"/>
              <a:t>kN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 and live load </a:t>
            </a:r>
            <a:r>
              <a:rPr lang="en-US" dirty="0" smtClean="0"/>
              <a:t>2.5 </a:t>
            </a:r>
            <a:r>
              <a:rPr lang="en-US" dirty="0" err="1" smtClean="0"/>
              <a:t>kN</a:t>
            </a:r>
            <a:r>
              <a:rPr lang="en-US" dirty="0" smtClean="0"/>
              <a:t>/m</a:t>
            </a:r>
            <a:r>
              <a:rPr lang="en-US" baseline="30000" dirty="0" smtClean="0"/>
              <a:t>2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4 load combinations were defined.</a:t>
            </a:r>
          </a:p>
          <a:p>
            <a:pPr algn="l" rtl="0"/>
            <a:r>
              <a:rPr lang="en-US" dirty="0"/>
              <a:t>Safe program was used to design the foundation.</a:t>
            </a:r>
          </a:p>
          <a:p>
            <a:pPr marL="0" indent="0" algn="l" rtl="0">
              <a:buNone/>
            </a:pPr>
            <a:endParaRPr lang="ar-SA" dirty="0"/>
          </a:p>
          <a:p>
            <a:pPr marL="0" indent="0" algn="r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1783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71223"/>
            <a:ext cx="5827077" cy="4470139"/>
          </a:xfrm>
        </p:spPr>
        <p:txBody>
          <a:bodyPr/>
          <a:lstStyle/>
          <a:p>
            <a:pPr algn="l" rtl="0"/>
            <a:r>
              <a:rPr lang="en-US" b="1" dirty="0" smtClean="0"/>
              <a:t>Loads and load combination: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Dead </a:t>
            </a:r>
            <a:r>
              <a:rPr lang="en-US" dirty="0"/>
              <a:t>loads:                                                                                                    </a:t>
            </a:r>
            <a:r>
              <a:rPr lang="en-US" dirty="0" smtClean="0"/>
              <a:t>The </a:t>
            </a:r>
            <a:r>
              <a:rPr lang="en-US" dirty="0"/>
              <a:t>dead load calculated by </a:t>
            </a:r>
            <a:r>
              <a:rPr lang="en-US" dirty="0" smtClean="0"/>
              <a:t>(ETABS).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Superimposed </a:t>
            </a:r>
            <a:r>
              <a:rPr lang="en-US" dirty="0"/>
              <a:t>dead loads:                                                                             </a:t>
            </a:r>
            <a:r>
              <a:rPr lang="en-US" dirty="0" smtClean="0"/>
              <a:t>The </a:t>
            </a:r>
            <a:r>
              <a:rPr lang="en-US" dirty="0"/>
              <a:t>superimposed dead load was 4 KN/m</a:t>
            </a:r>
            <a:r>
              <a:rPr lang="en-US" baseline="30000" dirty="0"/>
              <a:t>2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Live </a:t>
            </a:r>
            <a:r>
              <a:rPr lang="en-US" dirty="0"/>
              <a:t>loads:                                                                                                          </a:t>
            </a:r>
            <a:r>
              <a:rPr lang="en-US" dirty="0" smtClean="0"/>
              <a:t>The </a:t>
            </a:r>
            <a:r>
              <a:rPr lang="en-US" dirty="0"/>
              <a:t>live load was 2.5 KN/m</a:t>
            </a:r>
            <a:r>
              <a:rPr lang="en-US" baseline="30000" dirty="0"/>
              <a:t>2</a:t>
            </a:r>
            <a:r>
              <a:rPr lang="en-US" dirty="0"/>
              <a:t>.   </a:t>
            </a:r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518" y="4159876"/>
            <a:ext cx="6636399" cy="25740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716" y="942583"/>
            <a:ext cx="5034553" cy="321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527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1455313"/>
            <a:ext cx="4298334" cy="4586049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The </a:t>
            </a:r>
            <a:r>
              <a:rPr lang="en-US" dirty="0"/>
              <a:t>results of analysis on the base floor (loads of columns on foundation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Joint 27 load = 1649.90 </a:t>
            </a:r>
            <a:r>
              <a:rPr lang="en-US" dirty="0" err="1" smtClean="0"/>
              <a:t>kN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Joint </a:t>
            </a:r>
            <a:r>
              <a:rPr lang="en-US" dirty="0" smtClean="0"/>
              <a:t>28 </a:t>
            </a:r>
            <a:r>
              <a:rPr lang="en-US" dirty="0"/>
              <a:t>load = </a:t>
            </a:r>
            <a:r>
              <a:rPr lang="en-US" dirty="0" smtClean="0"/>
              <a:t>2387.75 </a:t>
            </a:r>
            <a:r>
              <a:rPr lang="en-US" dirty="0" err="1"/>
              <a:t>kN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Joint </a:t>
            </a:r>
            <a:r>
              <a:rPr lang="en-US" dirty="0" smtClean="0"/>
              <a:t>29 </a:t>
            </a:r>
            <a:r>
              <a:rPr lang="en-US" dirty="0"/>
              <a:t>load = 1190.14</a:t>
            </a:r>
            <a:r>
              <a:rPr lang="en-US" dirty="0" smtClean="0"/>
              <a:t> </a:t>
            </a:r>
            <a:r>
              <a:rPr lang="en-US" dirty="0" err="1"/>
              <a:t>kN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Joint </a:t>
            </a:r>
            <a:r>
              <a:rPr lang="en-US" dirty="0" smtClean="0"/>
              <a:t>30 </a:t>
            </a:r>
            <a:r>
              <a:rPr lang="en-US" dirty="0"/>
              <a:t>load = </a:t>
            </a:r>
            <a:r>
              <a:rPr lang="en-US" dirty="0" smtClean="0"/>
              <a:t>268.22 </a:t>
            </a:r>
            <a:r>
              <a:rPr lang="en-US" dirty="0" err="1" smtClean="0"/>
              <a:t>kN</a:t>
            </a:r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1086118"/>
            <a:ext cx="6560918" cy="558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746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3984818" cy="388077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/>
              <a:t>Site </a:t>
            </a:r>
            <a:r>
              <a:rPr lang="en-US" b="1" dirty="0" smtClean="0"/>
              <a:t>Investigation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/>
              <a:t>One borehole was dug to a depth of 13 m, while the rest two boreholes were dug out to depth of 9 m. 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122" y="1098997"/>
            <a:ext cx="5945617" cy="543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08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671" y="1442633"/>
            <a:ext cx="4765184" cy="4777863"/>
          </a:xfrm>
        </p:spPr>
        <p:txBody>
          <a:bodyPr>
            <a:normAutofit/>
          </a:bodyPr>
          <a:lstStyle/>
          <a:p>
            <a:pPr lvl="0" algn="l" rtl="0" hangingPunct="0"/>
            <a:r>
              <a:rPr lang="en-US" b="1" dirty="0"/>
              <a:t>Site </a:t>
            </a:r>
            <a:r>
              <a:rPr lang="en-US" b="1" dirty="0" smtClean="0"/>
              <a:t>Description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/>
              <a:t>The top layers </a:t>
            </a:r>
            <a:r>
              <a:rPr lang="en-US" dirty="0" smtClean="0"/>
              <a:t>are </a:t>
            </a:r>
            <a:r>
              <a:rPr lang="en-US" dirty="0" err="1" smtClean="0"/>
              <a:t>silty</a:t>
            </a:r>
            <a:r>
              <a:rPr lang="en-US" dirty="0" smtClean="0"/>
              <a:t> </a:t>
            </a:r>
            <a:r>
              <a:rPr lang="en-US" dirty="0"/>
              <a:t>clay </a:t>
            </a:r>
            <a:r>
              <a:rPr lang="en-US" dirty="0" smtClean="0"/>
              <a:t>to </a:t>
            </a:r>
            <a:r>
              <a:rPr lang="en-US" dirty="0"/>
              <a:t>a depth of 8 m </a:t>
            </a:r>
            <a:r>
              <a:rPr lang="en-US" dirty="0" smtClean="0"/>
              <a:t>from the </a:t>
            </a:r>
            <a:r>
              <a:rPr lang="en-US" dirty="0"/>
              <a:t>existing ground </a:t>
            </a:r>
            <a:r>
              <a:rPr lang="en-US" dirty="0" smtClean="0"/>
              <a:t>surface.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bottom layer </a:t>
            </a:r>
            <a:r>
              <a:rPr lang="en-US" dirty="0" smtClean="0"/>
              <a:t>is </a:t>
            </a:r>
            <a:r>
              <a:rPr lang="en-US" dirty="0" err="1"/>
              <a:t>wadi</a:t>
            </a:r>
            <a:r>
              <a:rPr lang="en-US" dirty="0"/>
              <a:t> </a:t>
            </a:r>
            <a:r>
              <a:rPr lang="en-US" dirty="0" smtClean="0"/>
              <a:t>soil extends </a:t>
            </a:r>
            <a:r>
              <a:rPr lang="en-US" dirty="0"/>
              <a:t>form 8 m from </a:t>
            </a:r>
            <a:r>
              <a:rPr lang="en-US" dirty="0" smtClean="0"/>
              <a:t>ground surface </a:t>
            </a:r>
            <a:r>
              <a:rPr lang="en-US" dirty="0"/>
              <a:t>to the end of </a:t>
            </a:r>
            <a:r>
              <a:rPr lang="en-US" dirty="0" smtClean="0"/>
              <a:t>drilling.</a:t>
            </a:r>
          </a:p>
          <a:p>
            <a:pPr algn="l" rtl="0" hangingPunct="0"/>
            <a:r>
              <a:rPr lang="en-US" dirty="0"/>
              <a:t>Soil Report </a:t>
            </a:r>
            <a:r>
              <a:rPr lang="en-US" dirty="0" smtClean="0"/>
              <a:t>Recommendation</a:t>
            </a:r>
          </a:p>
          <a:p>
            <a:pPr marL="0" indent="0" algn="l" rtl="0" hangingPunc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</a:t>
            </a:r>
            <a:r>
              <a:rPr lang="en-US" dirty="0"/>
              <a:t>top soil layer should be improved by 60 cm rockfill and 40 cm base course compacted according to standards, the bearing capacity is 180 </a:t>
            </a:r>
            <a:r>
              <a:rPr lang="en-US" dirty="0" err="1"/>
              <a:t>kN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. 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321" y="1073502"/>
            <a:ext cx="7011679" cy="514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14231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287</TotalTime>
  <Words>375</Words>
  <Application>Microsoft Office PowerPoint</Application>
  <PresentationFormat>Widescreen</PresentationFormat>
  <Paragraphs>86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Cambria Math</vt:lpstr>
      <vt:lpstr>Century Gothic</vt:lpstr>
      <vt:lpstr>Tahoma</vt:lpstr>
      <vt:lpstr>Wingdings</vt:lpstr>
      <vt:lpstr>Wingdings 3</vt:lpstr>
      <vt:lpstr>Wisp</vt:lpstr>
      <vt:lpstr>   Foundation Design of Residential Building           By: Amjad Abdullah Hijab  Mahmood Ahmad Amer    Under supervision of:   Dr. Isam Jaradaneh  </vt:lpstr>
      <vt:lpstr>Outline:</vt:lpstr>
      <vt:lpstr>Introduction </vt:lpstr>
      <vt:lpstr>Objectives</vt:lpstr>
      <vt:lpstr>methodology</vt:lpstr>
      <vt:lpstr>Analysis</vt:lpstr>
      <vt:lpstr>Analysis</vt:lpstr>
      <vt:lpstr>Analysis</vt:lpstr>
      <vt:lpstr>Analysis</vt:lpstr>
      <vt:lpstr>Design</vt:lpstr>
      <vt:lpstr>Design</vt:lpstr>
      <vt:lpstr>Design</vt:lpstr>
      <vt:lpstr>Design</vt:lpstr>
      <vt:lpstr>Design</vt:lpstr>
      <vt:lpstr>Design</vt:lpstr>
      <vt:lpstr>Results and Conclusion </vt:lpstr>
      <vt:lpstr>Results and Conclusion</vt:lpstr>
      <vt:lpstr>Recommendation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Foundation Design of Residential Building     By: Amjad Abdullah Hijab  Mahmood Ahmad Amer    Under supervision of:   Dr. Isam Jaradaneh</dc:title>
  <dc:creator>Amjad</dc:creator>
  <cp:lastModifiedBy>Amjad</cp:lastModifiedBy>
  <cp:revision>35</cp:revision>
  <dcterms:created xsi:type="dcterms:W3CDTF">2017-05-23T09:55:25Z</dcterms:created>
  <dcterms:modified xsi:type="dcterms:W3CDTF">2017-05-23T18:59:01Z</dcterms:modified>
</cp:coreProperties>
</file>