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6" r:id="rId6"/>
    <p:sldId id="260" r:id="rId7"/>
    <p:sldId id="265" r:id="rId8"/>
    <p:sldId id="262" r:id="rId9"/>
    <p:sldId id="261" r:id="rId10"/>
    <p:sldId id="263" r:id="rId11"/>
    <p:sldId id="264" r:id="rId12"/>
    <p:sldId id="267" r:id="rId13"/>
    <p:sldId id="268" r:id="rId14"/>
    <p:sldId id="269" r:id="rId15"/>
    <p:sldId id="270" r:id="rId16"/>
    <p:sldId id="273" r:id="rId17"/>
    <p:sldId id="274" r:id="rId18"/>
    <p:sldId id="271" r:id="rId19"/>
    <p:sldId id="275" r:id="rId20"/>
    <p:sldId id="272"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69" d="100"/>
          <a:sy n="69" d="100"/>
        </p:scale>
        <p:origin x="-142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B18EBED7-1BB5-4F0A-AFBC-682396BA5227}" type="datetimeFigureOut">
              <a:rPr lang="en-US" smtClean="0"/>
              <a:t>5/23/2022</a:t>
            </a:fld>
            <a:endParaRPr lang="en-US"/>
          </a:p>
        </p:txBody>
      </p:sp>
      <p:sp>
        <p:nvSpPr>
          <p:cNvPr id="8" name="Slide Number Placeholder 7"/>
          <p:cNvSpPr>
            <a:spLocks noGrp="1"/>
          </p:cNvSpPr>
          <p:nvPr>
            <p:ph type="sldNum" sz="quarter" idx="11"/>
          </p:nvPr>
        </p:nvSpPr>
        <p:spPr/>
        <p:txBody>
          <a:bodyPr/>
          <a:lstStyle/>
          <a:p>
            <a:fld id="{C50174E9-B4A2-4FB7-962A-11BE9BADB856}"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8EBED7-1BB5-4F0A-AFBC-682396BA5227}" type="datetimeFigureOut">
              <a:rPr lang="en-US" smtClean="0"/>
              <a:t>5/23/2022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8EBED7-1BB5-4F0A-AFBC-682396BA5227}" type="datetimeFigureOut">
              <a:rPr lang="en-US" smtClean="0"/>
              <a:t>5/23/2022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8EBED7-1BB5-4F0A-AFBC-682396BA5227}" type="datetimeFigureOut">
              <a:rPr lang="en-US" smtClean="0"/>
              <a:t>5/23/2022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8EBED7-1BB5-4F0A-AFBC-682396BA5227}" type="datetimeFigureOut">
              <a:rPr lang="en-US" smtClean="0"/>
              <a:t>5/23/2022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174E9-B4A2-4FB7-962A-11BE9BADB856}"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18EBED7-1BB5-4F0A-AFBC-682396BA5227}" type="datetimeFigureOut">
              <a:rPr lang="en-US" smtClean="0"/>
              <a:t>5/23/2022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174E9-B4A2-4FB7-962A-11BE9BADB856}"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18EBED7-1BB5-4F0A-AFBC-682396BA5227}" type="datetimeFigureOut">
              <a:rPr lang="en-US" smtClean="0"/>
              <a:t>5/23/2022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174E9-B4A2-4FB7-962A-11BE9BADB856}"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8EBED7-1BB5-4F0A-AFBC-682396BA5227}" type="datetimeFigureOut">
              <a:rPr lang="en-US" smtClean="0"/>
              <a:t>5/23/2022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8EBED7-1BB5-4F0A-AFBC-682396BA5227}" type="datetimeFigureOut">
              <a:rPr lang="en-US" smtClean="0"/>
              <a:t>5/23/2022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8EBED7-1BB5-4F0A-AFBC-682396BA5227}" type="datetimeFigureOut">
              <a:rPr lang="en-US" smtClean="0"/>
              <a:t>5/23/2022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8EBED7-1BB5-4F0A-AFBC-682396BA5227}" type="datetimeFigureOut">
              <a:rPr lang="en-US" smtClean="0"/>
              <a:t>5/23/2022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174E9-B4A2-4FB7-962A-11BE9BADB85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18EBED7-1BB5-4F0A-AFBC-682396BA5227}" type="datetimeFigureOut">
              <a:rPr lang="en-US" smtClean="0"/>
              <a:t>5/23/2022</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50174E9-B4A2-4FB7-962A-11BE9BADB856}"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6"/>
            <a:ext cx="7772400" cy="5544615"/>
          </a:xfrm>
        </p:spPr>
        <p:txBody>
          <a:bodyPr/>
          <a:lstStyle/>
          <a:p>
            <a:r>
              <a:rPr lang="en-US" dirty="0" smtClean="0">
                <a:effectLst/>
              </a:rPr>
              <a:t/>
            </a:r>
            <a:br>
              <a:rPr lang="en-US" dirty="0" smtClean="0">
                <a:effectLst/>
              </a:rPr>
            </a:br>
            <a:r>
              <a:rPr lang="en-US" dirty="0" smtClean="0">
                <a:effectLst/>
              </a:rPr>
              <a:t/>
            </a:r>
            <a:br>
              <a:rPr lang="en-US" dirty="0" smtClean="0">
                <a:effectLst/>
              </a:rPr>
            </a:br>
            <a:r>
              <a:rPr lang="en-US" sz="1400" dirty="0">
                <a:effectLst/>
              </a:rPr>
              <a:t/>
            </a:r>
            <a:br>
              <a:rPr lang="en-US" sz="1400" dirty="0">
                <a:effectLst/>
              </a:rPr>
            </a:br>
            <a:r>
              <a:rPr lang="en-US" dirty="0"/>
              <a:t/>
            </a:r>
            <a:br>
              <a:rPr lang="en-US" dirty="0"/>
            </a:br>
            <a:r>
              <a:rPr lang="en-US" dirty="0" smtClean="0"/>
              <a:t/>
            </a:r>
            <a:br>
              <a:rPr lang="en-US" dirty="0" smtClean="0"/>
            </a:br>
            <a:endParaRPr lang="en-US" dirty="0"/>
          </a:p>
        </p:txBody>
      </p:sp>
      <p:sp>
        <p:nvSpPr>
          <p:cNvPr id="3" name="Subtitle 2"/>
          <p:cNvSpPr>
            <a:spLocks noGrp="1"/>
          </p:cNvSpPr>
          <p:nvPr>
            <p:ph type="subTitle" idx="1"/>
          </p:nvPr>
        </p:nvSpPr>
        <p:spPr>
          <a:xfrm>
            <a:off x="1304884" y="3645024"/>
            <a:ext cx="6400800" cy="1219200"/>
          </a:xfrm>
        </p:spPr>
        <p:txBody>
          <a:bodyPr/>
          <a:lstStyle/>
          <a:p>
            <a:r>
              <a:rPr lang="en-US" b="1" dirty="0">
                <a:solidFill>
                  <a:schemeClr val="accent1">
                    <a:lumMod val="50000"/>
                  </a:schemeClr>
                </a:solidFill>
                <a:latin typeface="Arial" pitchFamily="34" charset="0"/>
                <a:cs typeface="Arial" pitchFamily="34" charset="0"/>
              </a:rPr>
              <a:t>Done by Students:</a:t>
            </a:r>
            <a:r>
              <a:rPr lang="en-US" dirty="0">
                <a:solidFill>
                  <a:schemeClr val="accent1">
                    <a:lumMod val="50000"/>
                  </a:schemeClr>
                </a:solidFill>
                <a:latin typeface="Arial" pitchFamily="34" charset="0"/>
                <a:cs typeface="Arial" pitchFamily="34" charset="0"/>
              </a:rPr>
              <a:t/>
            </a:r>
            <a:br>
              <a:rPr lang="en-US" dirty="0">
                <a:solidFill>
                  <a:schemeClr val="accent1">
                    <a:lumMod val="50000"/>
                  </a:schemeClr>
                </a:solidFill>
                <a:latin typeface="Arial" pitchFamily="34" charset="0"/>
                <a:cs typeface="Arial" pitchFamily="34" charset="0"/>
              </a:rPr>
            </a:br>
            <a:r>
              <a:rPr lang="en-US" b="1" dirty="0">
                <a:solidFill>
                  <a:schemeClr val="accent1">
                    <a:lumMod val="50000"/>
                  </a:schemeClr>
                </a:solidFill>
                <a:latin typeface="Arial" pitchFamily="34" charset="0"/>
                <a:cs typeface="Arial" pitchFamily="34" charset="0"/>
              </a:rPr>
              <a:t>Sana’a Sharea  and Maysam Nassar</a:t>
            </a:r>
            <a:r>
              <a:rPr lang="en-US" dirty="0">
                <a:solidFill>
                  <a:schemeClr val="accent1">
                    <a:lumMod val="50000"/>
                  </a:schemeClr>
                </a:solidFill>
                <a:latin typeface="Arial" pitchFamily="34" charset="0"/>
                <a:cs typeface="Arial" pitchFamily="34" charset="0"/>
              </a:rPr>
              <a:t/>
            </a:r>
            <a:br>
              <a:rPr lang="en-US" dirty="0">
                <a:solidFill>
                  <a:schemeClr val="accent1">
                    <a:lumMod val="50000"/>
                  </a:schemeClr>
                </a:solidFill>
                <a:latin typeface="Arial" pitchFamily="34" charset="0"/>
                <a:cs typeface="Arial" pitchFamily="34" charset="0"/>
              </a:rPr>
            </a:br>
            <a:r>
              <a:rPr lang="en-US" b="1" dirty="0">
                <a:solidFill>
                  <a:schemeClr val="accent1">
                    <a:lumMod val="50000"/>
                  </a:schemeClr>
                </a:solidFill>
                <a:latin typeface="Arial" pitchFamily="34" charset="0"/>
                <a:cs typeface="Arial" pitchFamily="34" charset="0"/>
              </a:rPr>
              <a:t>Supervisor: Dr. Safa’a AbuJarour</a:t>
            </a:r>
            <a:endParaRPr lang="en-US" dirty="0">
              <a:solidFill>
                <a:schemeClr val="accent1">
                  <a:lumMod val="50000"/>
                </a:schemeClr>
              </a:solidFill>
              <a:latin typeface="Arial" pitchFamily="34" charset="0"/>
              <a:cs typeface="Arial" pitchFamily="34" charset="0"/>
            </a:endParaRPr>
          </a:p>
        </p:txBody>
      </p:sp>
      <p:sp>
        <p:nvSpPr>
          <p:cNvPr id="4" name="Rectangle 3"/>
          <p:cNvSpPr/>
          <p:nvPr/>
        </p:nvSpPr>
        <p:spPr>
          <a:xfrm>
            <a:off x="398093" y="1772816"/>
            <a:ext cx="8352928" cy="1661993"/>
          </a:xfrm>
          <a:prstGeom prst="rect">
            <a:avLst/>
          </a:prstGeom>
        </p:spPr>
        <p:txBody>
          <a:bodyPr wrap="square">
            <a:spAutoFit/>
          </a:bodyPr>
          <a:lstStyle/>
          <a:p>
            <a:pPr algn="ctr"/>
            <a:r>
              <a:rPr lang="en-US" b="0" dirty="0" smtClean="0">
                <a:effectLst/>
              </a:rPr>
              <a:t/>
            </a:r>
            <a:br>
              <a:rPr lang="en-US" b="0" dirty="0" smtClean="0">
                <a:effectLst/>
              </a:rPr>
            </a:br>
            <a:r>
              <a:rPr lang="en-US" sz="2400" b="1" dirty="0">
                <a:solidFill>
                  <a:schemeClr val="accent1">
                    <a:lumMod val="50000"/>
                  </a:schemeClr>
                </a:solidFill>
                <a:latin typeface="Arial" pitchFamily="34" charset="0"/>
                <a:cs typeface="Arial" pitchFamily="34" charset="0"/>
              </a:rPr>
              <a:t>A Study on Labor Market For Graduates Of Management Information Systems In Palestine</a:t>
            </a:r>
            <a:r>
              <a:rPr lang="en-US" sz="2400" b="1" dirty="0">
                <a:latin typeface="Arial" pitchFamily="34" charset="0"/>
                <a:cs typeface="Arial" pitchFamily="34" charset="0"/>
              </a:rPr>
              <a:t> </a:t>
            </a:r>
            <a:endParaRPr lang="en-US" sz="2400" b="0" dirty="0" smtClean="0">
              <a:effectLst/>
              <a:latin typeface="Arial" pitchFamily="34" charset="0"/>
              <a:cs typeface="Arial" pitchFamily="34" charset="0"/>
            </a:endParaRPr>
          </a:p>
          <a:p>
            <a:r>
              <a:rPr lang="en-US" dirty="0" smtClean="0"/>
              <a:t/>
            </a:r>
            <a:br>
              <a:rPr lang="en-US" dirty="0" smtClean="0"/>
            </a:br>
            <a:endParaRPr lang="en-US" dirty="0"/>
          </a:p>
        </p:txBody>
      </p:sp>
    </p:spTree>
    <p:extLst>
      <p:ext uri="{BB962C8B-B14F-4D97-AF65-F5344CB8AC3E}">
        <p14:creationId xmlns:p14="http://schemas.microsoft.com/office/powerpoint/2010/main" val="431275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600200"/>
          </a:xfrm>
        </p:spPr>
        <p:txBody>
          <a:bodyPr/>
          <a:lstStyle/>
          <a:p>
            <a:pPr algn="l"/>
            <a:r>
              <a:rPr lang="en-US" sz="3600" b="1" dirty="0">
                <a:solidFill>
                  <a:schemeClr val="tx2">
                    <a:lumMod val="75000"/>
                  </a:schemeClr>
                </a:solidFill>
                <a:latin typeface="Arial" pitchFamily="34" charset="0"/>
                <a:cs typeface="Arial" pitchFamily="34" charset="0"/>
              </a:rPr>
              <a:t>Participants</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95536" y="1340768"/>
            <a:ext cx="8229600" cy="4525963"/>
          </a:xfrm>
          <a:solidFill>
            <a:schemeClr val="bg1"/>
          </a:solidFill>
        </p:spPr>
        <p:txBody>
          <a:bodyPr>
            <a:normAutofit fontScale="55000" lnSpcReduction="20000"/>
          </a:bodyPr>
          <a:lstStyle/>
          <a:p>
            <a:r>
              <a:rPr lang="en-US" sz="3800" b="1" dirty="0">
                <a:solidFill>
                  <a:schemeClr val="tx2">
                    <a:lumMod val="50000"/>
                  </a:schemeClr>
                </a:solidFill>
                <a:latin typeface="Arial" pitchFamily="34" charset="0"/>
                <a:cs typeface="Arial" pitchFamily="34" charset="0"/>
              </a:rPr>
              <a:t>The participants of this study were </a:t>
            </a:r>
            <a:r>
              <a:rPr lang="en-US" sz="3800" b="1" dirty="0" smtClean="0">
                <a:solidFill>
                  <a:srgbClr val="FF0000"/>
                </a:solidFill>
                <a:latin typeface="Arial" pitchFamily="34" charset="0"/>
                <a:cs typeface="Arial" pitchFamily="34" charset="0"/>
              </a:rPr>
              <a:t>110</a:t>
            </a:r>
            <a:r>
              <a:rPr lang="en-US" sz="3800" b="1" dirty="0" smtClean="0">
                <a:solidFill>
                  <a:schemeClr val="accent1">
                    <a:lumMod val="50000"/>
                  </a:schemeClr>
                </a:solidFill>
                <a:latin typeface="Arial" pitchFamily="34" charset="0"/>
                <a:cs typeface="Arial" pitchFamily="34" charset="0"/>
              </a:rPr>
              <a:t> </a:t>
            </a:r>
            <a:r>
              <a:rPr lang="en-US" sz="3800" b="1" dirty="0">
                <a:solidFill>
                  <a:schemeClr val="tx2">
                    <a:lumMod val="50000"/>
                  </a:schemeClr>
                </a:solidFill>
                <a:latin typeface="Arial" pitchFamily="34" charset="0"/>
                <a:cs typeface="Arial" pitchFamily="34" charset="0"/>
              </a:rPr>
              <a:t>graduates of management information systems from different </a:t>
            </a:r>
            <a:r>
              <a:rPr lang="en-US" sz="3800" b="1" dirty="0" smtClean="0">
                <a:solidFill>
                  <a:schemeClr val="tx2">
                    <a:lumMod val="50000"/>
                  </a:schemeClr>
                </a:solidFill>
                <a:latin typeface="Arial" pitchFamily="34" charset="0"/>
                <a:cs typeface="Arial" pitchFamily="34" charset="0"/>
              </a:rPr>
              <a:t>universities.</a:t>
            </a:r>
            <a:endParaRPr lang="ar-SA" sz="3800" b="1" dirty="0" smtClean="0">
              <a:solidFill>
                <a:schemeClr val="tx2">
                  <a:lumMod val="50000"/>
                </a:schemeClr>
              </a:solidFill>
              <a:latin typeface="Arial" pitchFamily="34" charset="0"/>
              <a:cs typeface="Arial" pitchFamily="34" charset="0"/>
            </a:endParaRPr>
          </a:p>
          <a:p>
            <a:endParaRPr lang="ar-SA" sz="3100" b="1" dirty="0">
              <a:solidFill>
                <a:schemeClr val="tx1"/>
              </a:solidFill>
              <a:latin typeface="Arial" pitchFamily="34" charset="0"/>
              <a:cs typeface="Arial" pitchFamily="34" charset="0"/>
            </a:endParaRPr>
          </a:p>
          <a:p>
            <a:endParaRPr lang="ar-SA" sz="3100" b="1" dirty="0" smtClean="0">
              <a:solidFill>
                <a:schemeClr val="tx1"/>
              </a:solidFill>
              <a:latin typeface="Arial" pitchFamily="34" charset="0"/>
              <a:cs typeface="Arial" pitchFamily="34" charset="0"/>
            </a:endParaRPr>
          </a:p>
          <a:p>
            <a:endParaRPr lang="ar-SA" sz="3100" b="1" dirty="0">
              <a:solidFill>
                <a:schemeClr val="tx1"/>
              </a:solidFill>
              <a:latin typeface="Arial" pitchFamily="34" charset="0"/>
              <a:cs typeface="Arial" pitchFamily="34" charset="0"/>
            </a:endParaRPr>
          </a:p>
          <a:p>
            <a:r>
              <a:rPr lang="en-US" sz="3800" b="1" dirty="0" smtClean="0">
                <a:solidFill>
                  <a:schemeClr val="tx2">
                    <a:lumMod val="50000"/>
                  </a:schemeClr>
                </a:solidFill>
                <a:latin typeface="Arial" pitchFamily="34" charset="0"/>
                <a:cs typeface="Arial" pitchFamily="34" charset="0"/>
              </a:rPr>
              <a:t>The Questionnaire was published in groups on social media </a:t>
            </a:r>
          </a:p>
          <a:p>
            <a:pPr marL="0" indent="0">
              <a:buNone/>
            </a:pPr>
            <a:r>
              <a:rPr lang="en-US" sz="3800" b="1" dirty="0" smtClean="0">
                <a:solidFill>
                  <a:schemeClr val="tx2">
                    <a:lumMod val="50000"/>
                  </a:schemeClr>
                </a:solidFill>
                <a:latin typeface="Arial" pitchFamily="34" charset="0"/>
                <a:cs typeface="Arial" pitchFamily="34" charset="0"/>
              </a:rPr>
              <a:t>      (Facebook , What'sup  , Instagram , Email) .</a:t>
            </a:r>
          </a:p>
          <a:p>
            <a:endParaRPr lang="en-US" sz="3100" b="1" dirty="0" smtClean="0">
              <a:solidFill>
                <a:schemeClr val="tx1"/>
              </a:solidFill>
              <a:latin typeface="Arial" pitchFamily="34" charset="0"/>
              <a:cs typeface="Arial" pitchFamily="34" charset="0"/>
            </a:endParaRPr>
          </a:p>
          <a:p>
            <a:endParaRPr lang="en-US" sz="3100" b="1" dirty="0">
              <a:solidFill>
                <a:schemeClr val="tx1"/>
              </a:solidFill>
              <a:latin typeface="Arial" pitchFamily="34" charset="0"/>
              <a:cs typeface="Arial" pitchFamily="34" charset="0"/>
            </a:endParaRPr>
          </a:p>
          <a:p>
            <a:r>
              <a:rPr lang="en-US" sz="3800" b="1" dirty="0" smtClean="0">
                <a:solidFill>
                  <a:srgbClr val="FF0000"/>
                </a:solidFill>
                <a:latin typeface="Arial" pitchFamily="34" charset="0"/>
                <a:cs typeface="Arial" pitchFamily="34" charset="0"/>
              </a:rPr>
              <a:t>108</a:t>
            </a:r>
            <a:r>
              <a:rPr lang="en-US" sz="3800" b="1" dirty="0" smtClean="0">
                <a:solidFill>
                  <a:schemeClr val="tx1"/>
                </a:solidFill>
                <a:latin typeface="Arial" pitchFamily="34" charset="0"/>
                <a:cs typeface="Arial" pitchFamily="34" charset="0"/>
              </a:rPr>
              <a:t> </a:t>
            </a:r>
            <a:r>
              <a:rPr lang="en-US" sz="3800" b="1" dirty="0" smtClean="0">
                <a:solidFill>
                  <a:schemeClr val="tx2">
                    <a:lumMod val="50000"/>
                  </a:schemeClr>
                </a:solidFill>
                <a:latin typeface="Arial" pitchFamily="34" charset="0"/>
                <a:cs typeface="Arial" pitchFamily="34" charset="0"/>
              </a:rPr>
              <a:t>responses are valid and were considered in our analysis</a:t>
            </a:r>
          </a:p>
          <a:p>
            <a:endParaRPr lang="en-US" sz="2000" b="1" dirty="0">
              <a:solidFill>
                <a:schemeClr val="tx1"/>
              </a:solidFill>
              <a:latin typeface="Arial" pitchFamily="34" charset="0"/>
              <a:cs typeface="Arial" pitchFamily="34" charset="0"/>
            </a:endParaRPr>
          </a:p>
          <a:p>
            <a:endParaRPr lang="en-US" sz="2000" b="1" dirty="0" smtClean="0">
              <a:solidFill>
                <a:schemeClr val="tx1"/>
              </a:solidFill>
              <a:latin typeface="Arial" pitchFamily="34" charset="0"/>
              <a:cs typeface="Arial" pitchFamily="34" charset="0"/>
            </a:endParaRPr>
          </a:p>
          <a:p>
            <a:pPr marL="0" indent="0">
              <a:buNone/>
            </a:pPr>
            <a:endParaRPr lang="en-US" sz="2000" b="1" dirty="0">
              <a:solidFill>
                <a:schemeClr val="tx1"/>
              </a:solidFill>
              <a:latin typeface="Arial" pitchFamily="34" charset="0"/>
              <a:cs typeface="Arial" pitchFamily="34" charset="0"/>
            </a:endParaRPr>
          </a:p>
          <a:p>
            <a:pPr marL="0" indent="0">
              <a:buNone/>
            </a:pPr>
            <a:r>
              <a:rPr lang="en-US" sz="2000" b="1" dirty="0" smtClean="0">
                <a:solidFill>
                  <a:schemeClr val="tx1"/>
                </a:solidFill>
                <a:latin typeface="Arial" pitchFamily="34" charset="0"/>
                <a:cs typeface="Arial" pitchFamily="34" charset="0"/>
              </a:rPr>
              <a:t>       </a:t>
            </a:r>
            <a:endParaRPr lang="en-US" sz="20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72224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229600" cy="1600200"/>
          </a:xfrm>
        </p:spPr>
        <p:txBody>
          <a:bodyPr/>
          <a:lstStyle/>
          <a:p>
            <a:pPr algn="l"/>
            <a:r>
              <a:rPr lang="en-US" sz="3600" b="1" dirty="0">
                <a:solidFill>
                  <a:schemeClr val="tx2">
                    <a:lumMod val="75000"/>
                  </a:schemeClr>
                </a:solidFill>
                <a:latin typeface="Arial" pitchFamily="34" charset="0"/>
                <a:cs typeface="Arial" pitchFamily="34" charset="0"/>
              </a:rPr>
              <a:t>Instrument</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23528" y="1124744"/>
            <a:ext cx="8229600" cy="4525963"/>
          </a:xfrm>
        </p:spPr>
        <p:txBody>
          <a:bodyPr>
            <a:normAutofit lnSpcReduction="10000"/>
          </a:bodyPr>
          <a:lstStyle/>
          <a:p>
            <a:pPr marL="0" indent="0">
              <a:buNone/>
            </a:pPr>
            <a:endParaRPr lang="en-US" dirty="0" smtClean="0">
              <a:solidFill>
                <a:schemeClr val="tx2">
                  <a:lumMod val="50000"/>
                </a:schemeClr>
              </a:solidFill>
              <a:latin typeface="Arial" pitchFamily="34" charset="0"/>
              <a:cs typeface="Arial" pitchFamily="34" charset="0"/>
            </a:endParaRPr>
          </a:p>
          <a:p>
            <a:pPr>
              <a:buFont typeface="Wingdings" pitchFamily="2" charset="2"/>
              <a:buChar char="q"/>
            </a:pPr>
            <a:r>
              <a:rPr lang="en-US" dirty="0" smtClean="0">
                <a:solidFill>
                  <a:schemeClr val="tx2">
                    <a:lumMod val="50000"/>
                  </a:schemeClr>
                </a:solidFill>
                <a:latin typeface="Arial" pitchFamily="34" charset="0"/>
                <a:cs typeface="Arial" pitchFamily="34" charset="0"/>
              </a:rPr>
              <a:t>In </a:t>
            </a:r>
            <a:r>
              <a:rPr lang="en-US" dirty="0">
                <a:solidFill>
                  <a:schemeClr val="tx2">
                    <a:lumMod val="50000"/>
                  </a:schemeClr>
                </a:solidFill>
                <a:latin typeface="Arial" pitchFamily="34" charset="0"/>
                <a:cs typeface="Arial" pitchFamily="34" charset="0"/>
              </a:rPr>
              <a:t>order to gather the needed data for this study the researcher prepared a </a:t>
            </a:r>
            <a:r>
              <a:rPr lang="en-US" dirty="0" smtClean="0">
                <a:solidFill>
                  <a:schemeClr val="tx2">
                    <a:lumMod val="50000"/>
                  </a:schemeClr>
                </a:solidFill>
                <a:latin typeface="Arial" pitchFamily="34" charset="0"/>
                <a:cs typeface="Arial" pitchFamily="34" charset="0"/>
              </a:rPr>
              <a:t>questionnaire.</a:t>
            </a:r>
          </a:p>
          <a:p>
            <a:pPr>
              <a:buFont typeface="Wingdings" pitchFamily="2" charset="2"/>
              <a:buChar char="q"/>
            </a:pPr>
            <a:endParaRPr lang="en-US" dirty="0" smtClean="0">
              <a:solidFill>
                <a:schemeClr val="tx2">
                  <a:lumMod val="50000"/>
                </a:schemeClr>
              </a:solidFill>
              <a:latin typeface="Arial" pitchFamily="34" charset="0"/>
              <a:cs typeface="Arial" pitchFamily="34" charset="0"/>
            </a:endParaRPr>
          </a:p>
          <a:p>
            <a:pPr>
              <a:buFont typeface="Wingdings" pitchFamily="2" charset="2"/>
              <a:buChar char="q"/>
            </a:pPr>
            <a:r>
              <a:rPr lang="en-US" dirty="0" smtClean="0">
                <a:solidFill>
                  <a:schemeClr val="tx2">
                    <a:lumMod val="50000"/>
                  </a:schemeClr>
                </a:solidFill>
                <a:latin typeface="Arial" pitchFamily="34" charset="0"/>
                <a:cs typeface="Arial" pitchFamily="34" charset="0"/>
              </a:rPr>
              <a:t> </a:t>
            </a:r>
            <a:r>
              <a:rPr lang="en-US" dirty="0">
                <a:solidFill>
                  <a:schemeClr val="tx2">
                    <a:lumMod val="50000"/>
                  </a:schemeClr>
                </a:solidFill>
                <a:latin typeface="Arial" pitchFamily="34" charset="0"/>
                <a:cs typeface="Arial" pitchFamily="34" charset="0"/>
              </a:rPr>
              <a:t>. The questionnaire consisted of two parts </a:t>
            </a:r>
            <a:endParaRPr lang="en-US" dirty="0" smtClean="0">
              <a:solidFill>
                <a:schemeClr val="tx2">
                  <a:lumMod val="50000"/>
                </a:schemeClr>
              </a:solidFill>
              <a:latin typeface="Arial" pitchFamily="34" charset="0"/>
              <a:cs typeface="Arial" pitchFamily="34" charset="0"/>
            </a:endParaRPr>
          </a:p>
          <a:p>
            <a:pPr>
              <a:buFont typeface="Wingdings" pitchFamily="2" charset="2"/>
              <a:buChar char="q"/>
            </a:pPr>
            <a:endParaRPr lang="en-US" dirty="0" smtClean="0">
              <a:solidFill>
                <a:schemeClr val="tx2">
                  <a:lumMod val="50000"/>
                </a:schemeClr>
              </a:solidFill>
              <a:latin typeface="Arial" pitchFamily="34" charset="0"/>
              <a:cs typeface="Arial" pitchFamily="34" charset="0"/>
            </a:endParaRPr>
          </a:p>
          <a:p>
            <a:pPr>
              <a:buFont typeface="Wingdings" pitchFamily="2" charset="2"/>
              <a:buChar char="q"/>
            </a:pPr>
            <a:r>
              <a:rPr lang="en-US" dirty="0" smtClean="0">
                <a:solidFill>
                  <a:schemeClr val="tx2">
                    <a:lumMod val="50000"/>
                  </a:schemeClr>
                </a:solidFill>
                <a:latin typeface="Arial" pitchFamily="34" charset="0"/>
                <a:cs typeface="Arial" pitchFamily="34" charset="0"/>
              </a:rPr>
              <a:t>the </a:t>
            </a:r>
            <a:r>
              <a:rPr lang="en-US" dirty="0">
                <a:solidFill>
                  <a:schemeClr val="tx2">
                    <a:lumMod val="50000"/>
                  </a:schemeClr>
                </a:solidFill>
                <a:latin typeface="Arial" pitchFamily="34" charset="0"/>
                <a:cs typeface="Arial" pitchFamily="34" charset="0"/>
              </a:rPr>
              <a:t>first part included the Demographic</a:t>
            </a:r>
            <a:r>
              <a:rPr lang="en-US" dirty="0"/>
              <a:t> </a:t>
            </a:r>
            <a:r>
              <a:rPr lang="en-US" dirty="0" smtClean="0">
                <a:solidFill>
                  <a:schemeClr val="tx2">
                    <a:lumMod val="50000"/>
                  </a:schemeClr>
                </a:solidFill>
                <a:latin typeface="Arial" pitchFamily="34" charset="0"/>
                <a:cs typeface="Arial" pitchFamily="34" charset="0"/>
              </a:rPr>
              <a:t>of </a:t>
            </a:r>
            <a:r>
              <a:rPr lang="en-US" dirty="0">
                <a:solidFill>
                  <a:schemeClr val="tx2">
                    <a:lumMod val="50000"/>
                  </a:schemeClr>
                </a:solidFill>
                <a:latin typeface="Arial" pitchFamily="34" charset="0"/>
                <a:cs typeface="Arial" pitchFamily="34" charset="0"/>
              </a:rPr>
              <a:t>the graduates such as gender </a:t>
            </a:r>
            <a:r>
              <a:rPr lang="en-US" dirty="0" smtClean="0">
                <a:solidFill>
                  <a:schemeClr val="tx2">
                    <a:lumMod val="50000"/>
                  </a:schemeClr>
                </a:solidFill>
                <a:latin typeface="Arial" pitchFamily="34" charset="0"/>
                <a:cs typeface="Arial" pitchFamily="34" charset="0"/>
              </a:rPr>
              <a:t>,Age ,and </a:t>
            </a:r>
            <a:r>
              <a:rPr lang="en-US" dirty="0">
                <a:solidFill>
                  <a:schemeClr val="tx2">
                    <a:lumMod val="50000"/>
                  </a:schemeClr>
                </a:solidFill>
                <a:latin typeface="Arial" pitchFamily="34" charset="0"/>
                <a:cs typeface="Arial" pitchFamily="34" charset="0"/>
              </a:rPr>
              <a:t>Graduation Year </a:t>
            </a:r>
            <a:r>
              <a:rPr lang="en-US" dirty="0" smtClean="0">
                <a:solidFill>
                  <a:schemeClr val="tx2">
                    <a:lumMod val="50000"/>
                  </a:schemeClr>
                </a:solidFill>
                <a:latin typeface="Arial" pitchFamily="34" charset="0"/>
                <a:cs typeface="Arial" pitchFamily="34" charset="0"/>
              </a:rPr>
              <a:t>?</a:t>
            </a:r>
          </a:p>
          <a:p>
            <a:pPr>
              <a:buFont typeface="Wingdings" pitchFamily="2" charset="2"/>
              <a:buChar char="q"/>
            </a:pPr>
            <a:endParaRPr lang="en-US" dirty="0" smtClean="0">
              <a:solidFill>
                <a:schemeClr val="tx2">
                  <a:lumMod val="50000"/>
                </a:schemeClr>
              </a:solidFill>
              <a:latin typeface="Arial" pitchFamily="34" charset="0"/>
              <a:cs typeface="Arial" pitchFamily="34" charset="0"/>
            </a:endParaRPr>
          </a:p>
          <a:p>
            <a:pPr>
              <a:buFont typeface="Wingdings" pitchFamily="2" charset="2"/>
              <a:buChar char="q"/>
            </a:pPr>
            <a:r>
              <a:rPr lang="en-US" dirty="0" smtClean="0">
                <a:solidFill>
                  <a:schemeClr val="tx2">
                    <a:lumMod val="50000"/>
                  </a:schemeClr>
                </a:solidFill>
                <a:latin typeface="Arial" pitchFamily="34" charset="0"/>
                <a:cs typeface="Arial" pitchFamily="34" charset="0"/>
              </a:rPr>
              <a:t>. the </a:t>
            </a:r>
            <a:r>
              <a:rPr lang="en-US" dirty="0">
                <a:solidFill>
                  <a:schemeClr val="tx2">
                    <a:lumMod val="50000"/>
                  </a:schemeClr>
                </a:solidFill>
                <a:latin typeface="Arial" pitchFamily="34" charset="0"/>
                <a:cs typeface="Arial" pitchFamily="34" charset="0"/>
              </a:rPr>
              <a:t>second part includes </a:t>
            </a:r>
            <a:r>
              <a:rPr lang="en-US" dirty="0" smtClean="0">
                <a:solidFill>
                  <a:schemeClr val="tx2">
                    <a:lumMod val="50000"/>
                  </a:schemeClr>
                </a:solidFill>
                <a:latin typeface="Arial" pitchFamily="34" charset="0"/>
                <a:cs typeface="Arial" pitchFamily="34" charset="0"/>
              </a:rPr>
              <a:t>12 </a:t>
            </a:r>
            <a:r>
              <a:rPr lang="en-US" dirty="0">
                <a:solidFill>
                  <a:schemeClr val="tx2">
                    <a:lumMod val="50000"/>
                  </a:schemeClr>
                </a:solidFill>
                <a:latin typeface="Arial" pitchFamily="34" charset="0"/>
                <a:cs typeface="Arial" pitchFamily="34" charset="0"/>
              </a:rPr>
              <a:t>statements which examine Position of graduates in the labor market and job search.</a:t>
            </a:r>
          </a:p>
        </p:txBody>
      </p:sp>
    </p:spTree>
    <p:extLst>
      <p:ext uri="{BB962C8B-B14F-4D97-AF65-F5344CB8AC3E}">
        <p14:creationId xmlns:p14="http://schemas.microsoft.com/office/powerpoint/2010/main" val="297378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87424"/>
            <a:ext cx="8229600" cy="1600200"/>
          </a:xfrm>
        </p:spPr>
        <p:txBody>
          <a:bodyPr/>
          <a:lstStyle/>
          <a:p>
            <a:pPr algn="l"/>
            <a:r>
              <a:rPr lang="en-US" sz="3600" b="1" dirty="0">
                <a:effectLst/>
                <a:latin typeface="Arial" pitchFamily="34" charset="0"/>
                <a:cs typeface="Arial" pitchFamily="34" charset="0"/>
              </a:rPr>
              <a:t>Results</a:t>
            </a:r>
            <a:endParaRPr lang="en-US" sz="3600" dirty="0">
              <a:latin typeface="Arial" pitchFamily="34" charset="0"/>
              <a:cs typeface="Arial" pitchFamily="34" charset="0"/>
            </a:endParaRPr>
          </a:p>
        </p:txBody>
      </p:sp>
      <p:sp>
        <p:nvSpPr>
          <p:cNvPr id="3" name="Content Placeholder 2"/>
          <p:cNvSpPr>
            <a:spLocks noGrp="1"/>
          </p:cNvSpPr>
          <p:nvPr>
            <p:ph idx="1"/>
          </p:nvPr>
        </p:nvSpPr>
        <p:spPr>
          <a:xfrm>
            <a:off x="467544" y="1916832"/>
            <a:ext cx="8229600" cy="4525963"/>
          </a:xfrm>
        </p:spPr>
        <p:txBody>
          <a:bodyPr>
            <a:normAutofit/>
          </a:bodyPr>
          <a:lstStyle/>
          <a:p>
            <a:pPr marL="0" indent="0">
              <a:buNone/>
            </a:pPr>
            <a:r>
              <a:rPr lang="en-US" sz="2800" dirty="0">
                <a:solidFill>
                  <a:schemeClr val="tx2">
                    <a:lumMod val="50000"/>
                  </a:schemeClr>
                </a:solidFill>
                <a:latin typeface="Arial" pitchFamily="34" charset="0"/>
                <a:cs typeface="Arial" pitchFamily="34" charset="0"/>
              </a:rPr>
              <a:t>The aim of this research is to explore the status of MIS graduates in the labor market. In this section, we analyze the results we collected from the questionnaire. Below we present the results we collected </a:t>
            </a:r>
            <a:r>
              <a:rPr lang="en-US" sz="2800" dirty="0" smtClean="0">
                <a:solidFill>
                  <a:schemeClr val="tx2">
                    <a:lumMod val="50000"/>
                  </a:schemeClr>
                </a:solidFill>
                <a:latin typeface="Arial" pitchFamily="34" charset="0"/>
                <a:cs typeface="Arial" pitchFamily="34" charset="0"/>
              </a:rPr>
              <a:t>.</a:t>
            </a:r>
          </a:p>
          <a:p>
            <a:pPr marL="0" indent="0">
              <a:buNone/>
            </a:pPr>
            <a:endParaRPr lang="en-US" sz="2800" dirty="0">
              <a:solidFill>
                <a:schemeClr val="tx2">
                  <a:lumMod val="50000"/>
                </a:schemeClr>
              </a:solidFill>
              <a:latin typeface="Arial" pitchFamily="34" charset="0"/>
              <a:cs typeface="Arial" pitchFamily="34" charset="0"/>
            </a:endParaRPr>
          </a:p>
          <a:p>
            <a:pPr marL="0" indent="0">
              <a:buNone/>
            </a:pPr>
            <a:r>
              <a:rPr lang="en-US" dirty="0" smtClean="0">
                <a:solidFill>
                  <a:schemeClr val="tx2">
                    <a:lumMod val="50000"/>
                  </a:schemeClr>
                </a:solidFill>
                <a:latin typeface="Arial" pitchFamily="34" charset="0"/>
                <a:cs typeface="Arial" pitchFamily="34" charset="0"/>
              </a:rPr>
              <a:t>Tools</a:t>
            </a:r>
            <a:r>
              <a:rPr lang="en-US" dirty="0">
                <a:solidFill>
                  <a:schemeClr val="tx2">
                    <a:lumMod val="50000"/>
                  </a:schemeClr>
                </a:solidFill>
                <a:latin typeface="Arial" pitchFamily="34" charset="0"/>
                <a:cs typeface="Arial" pitchFamily="34" charset="0"/>
              </a:rPr>
              <a:t>: </a:t>
            </a:r>
            <a:r>
              <a:rPr lang="en-US" dirty="0" smtClean="0">
                <a:solidFill>
                  <a:schemeClr val="tx2">
                    <a:lumMod val="50000"/>
                  </a:schemeClr>
                </a:solidFill>
                <a:latin typeface="Arial" pitchFamily="34" charset="0"/>
                <a:cs typeface="Arial" pitchFamily="34" charset="0"/>
              </a:rPr>
              <a:t>Spss </a:t>
            </a:r>
            <a:r>
              <a:rPr lang="en-US" dirty="0">
                <a:solidFill>
                  <a:schemeClr val="tx2">
                    <a:lumMod val="50000"/>
                  </a:schemeClr>
                </a:solidFill>
                <a:latin typeface="Arial" pitchFamily="34" charset="0"/>
                <a:cs typeface="Arial" pitchFamily="34" charset="0"/>
              </a:rPr>
              <a:t>, </a:t>
            </a:r>
            <a:r>
              <a:rPr lang="en-US" dirty="0" smtClean="0">
                <a:solidFill>
                  <a:schemeClr val="tx2">
                    <a:lumMod val="50000"/>
                  </a:schemeClr>
                </a:solidFill>
                <a:latin typeface="Arial" pitchFamily="34" charset="0"/>
                <a:cs typeface="Arial" pitchFamily="34" charset="0"/>
              </a:rPr>
              <a:t>Google Form Analytic.</a:t>
            </a:r>
            <a:endParaRPr lang="en-US"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50840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71400"/>
            <a:ext cx="8229600" cy="1600200"/>
          </a:xfrm>
        </p:spPr>
        <p:txBody>
          <a:bodyPr/>
          <a:lstStyle/>
          <a:p>
            <a:pPr algn="l"/>
            <a:r>
              <a:rPr lang="en-US" sz="3600" dirty="0" smtClean="0"/>
              <a:t>Part 1: Demographic</a:t>
            </a:r>
            <a:br>
              <a:rPr lang="en-US" sz="3600" dirty="0" smtClean="0"/>
            </a:br>
            <a:endParaRPr lang="en-US" sz="3600" dirty="0"/>
          </a:p>
        </p:txBody>
      </p:sp>
      <p:pic>
        <p:nvPicPr>
          <p:cNvPr id="1026" name="Picture 2" descr="https://lh3.googleusercontent.com/rYDNBxHw2myu6rbcBw0uAtBL3mriQHCzynR-rXjdXh0Wiwt0dXA_2tSUc1Ls_oAWgyMZ5D3-V466tyEyNgP8QP7-ppVJe3ZTX18dGw7PX6jrhVt6JRCS77LuJEC9DL_rgzxiJFSUZkGjzvW3B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064896" cy="309634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7544" y="869877"/>
            <a:ext cx="2808312" cy="523220"/>
          </a:xfrm>
          <a:prstGeom prst="rect">
            <a:avLst/>
          </a:prstGeom>
          <a:noFill/>
        </p:spPr>
        <p:txBody>
          <a:bodyPr wrap="square" rtlCol="0">
            <a:spAutoFit/>
          </a:bodyPr>
          <a:lstStyle/>
          <a:p>
            <a:r>
              <a:rPr lang="en-US" sz="2800" dirty="0" smtClean="0">
                <a:solidFill>
                  <a:schemeClr val="tx2">
                    <a:lumMod val="50000"/>
                  </a:schemeClr>
                </a:solidFill>
                <a:latin typeface="Arial" pitchFamily="34" charset="0"/>
                <a:cs typeface="Arial" pitchFamily="34" charset="0"/>
              </a:rPr>
              <a:t>Gender</a:t>
            </a:r>
            <a:endParaRPr lang="en-US" sz="28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240794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5.googleusercontent.com/3Jbnve87fsL8YmeWM-pjKSsctIwSmZH8kVbPJak5Jv8F9UnD-Jps3Wotwa-G4soixQKKhreFZcWwsUUe_ms0mpco_JjFrObs27msSMzuyFaAK6WFoUzfhrDFJw0mF7nu4up3z_VujHRlL1C3K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8280920" cy="32403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11560" y="332656"/>
            <a:ext cx="2808312" cy="523220"/>
          </a:xfrm>
          <a:prstGeom prst="rect">
            <a:avLst/>
          </a:prstGeom>
          <a:noFill/>
        </p:spPr>
        <p:txBody>
          <a:bodyPr wrap="square" rtlCol="0">
            <a:spAutoFit/>
          </a:bodyPr>
          <a:lstStyle/>
          <a:p>
            <a:r>
              <a:rPr lang="en-US" sz="2800" dirty="0" smtClean="0">
                <a:solidFill>
                  <a:schemeClr val="tx2">
                    <a:lumMod val="50000"/>
                  </a:schemeClr>
                </a:solidFill>
                <a:latin typeface="Arial" pitchFamily="34" charset="0"/>
                <a:cs typeface="Arial" pitchFamily="34" charset="0"/>
              </a:rPr>
              <a:t>Age</a:t>
            </a:r>
            <a:endParaRPr lang="en-US" sz="28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617654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3.googleusercontent.com/LD9oAxKOzPyM55UpsZiWBTV6Oj5_0tcBEzLfsPjF4N1POowrMzpzDJgMw5uyFg7xMrXb6Xf9CIVZT4Gl30-lklBM7l1cBucVL-nj8zSmbNDA8ZFn8zLok8H_zEfpBYUii4Q1CMpJSa3IePHL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340768"/>
            <a:ext cx="7488832" cy="30243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1560" y="332656"/>
            <a:ext cx="2808312" cy="523220"/>
          </a:xfrm>
          <a:prstGeom prst="rect">
            <a:avLst/>
          </a:prstGeom>
          <a:noFill/>
        </p:spPr>
        <p:txBody>
          <a:bodyPr wrap="square" rtlCol="0">
            <a:spAutoFit/>
          </a:bodyPr>
          <a:lstStyle/>
          <a:p>
            <a:r>
              <a:rPr lang="en-US" sz="2800" dirty="0" smtClean="0">
                <a:solidFill>
                  <a:schemeClr val="tx2">
                    <a:lumMod val="50000"/>
                  </a:schemeClr>
                </a:solidFill>
                <a:latin typeface="Arial" pitchFamily="34" charset="0"/>
                <a:cs typeface="Arial" pitchFamily="34" charset="0"/>
              </a:rPr>
              <a:t>Graduation</a:t>
            </a:r>
            <a:r>
              <a:rPr lang="en-US" sz="2800" dirty="0" smtClean="0">
                <a:solidFill>
                  <a:schemeClr val="tx2">
                    <a:lumMod val="50000"/>
                  </a:schemeClr>
                </a:solidFill>
              </a:rPr>
              <a:t> Year </a:t>
            </a:r>
            <a:endParaRPr lang="en-US" sz="2800" dirty="0">
              <a:solidFill>
                <a:schemeClr val="tx2">
                  <a:lumMod val="50000"/>
                </a:schemeClr>
              </a:solidFill>
            </a:endParaRPr>
          </a:p>
        </p:txBody>
      </p:sp>
    </p:spTree>
    <p:extLst>
      <p:ext uri="{BB962C8B-B14F-4D97-AF65-F5344CB8AC3E}">
        <p14:creationId xmlns:p14="http://schemas.microsoft.com/office/powerpoint/2010/main" val="21066459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459432"/>
            <a:ext cx="8229600" cy="1600200"/>
          </a:xfrm>
        </p:spPr>
        <p:txBody>
          <a:bodyPr/>
          <a:lstStyle/>
          <a:p>
            <a:r>
              <a:rPr lang="en-US" sz="3200" dirty="0">
                <a:effectLst/>
                <a:latin typeface="Arial" pitchFamily="34" charset="0"/>
                <a:cs typeface="Arial" pitchFamily="34" charset="0"/>
              </a:rPr>
              <a:t>Are you satisfied with entering the </a:t>
            </a:r>
            <a:r>
              <a:rPr lang="en-US" sz="3200" dirty="0" smtClean="0">
                <a:latin typeface="Arial" pitchFamily="34" charset="0"/>
                <a:cs typeface="Arial" pitchFamily="34" charset="0"/>
              </a:rPr>
              <a:t>specialty?</a:t>
            </a:r>
            <a:endParaRPr lang="en-US" sz="3200" dirty="0">
              <a:latin typeface="Arial" pitchFamily="34" charset="0"/>
              <a:cs typeface="Arial" pitchFamily="34" charset="0"/>
            </a:endParaRPr>
          </a:p>
        </p:txBody>
      </p:sp>
      <p:pic>
        <p:nvPicPr>
          <p:cNvPr id="5122" name="Picture 2" descr="https://lh4.googleusercontent.com/ziYV1NHxbiOp5w0oblnN_kaOatEnMuoga6in8UPq90AZgMjqlaraOmgDDMdbU9HWzJHZ_55I3bnu6Si-LmDZlhL8sMcSfIzbc8lFr6p8gsbwmEpccLO_rj9IhgZpxriELcEu3PIGLRyjzZ5Ah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632109"/>
            <a:ext cx="8856984" cy="5026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419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Arial" pitchFamily="34" charset="0"/>
                <a:cs typeface="Arial" pitchFamily="34" charset="0"/>
              </a:rPr>
              <a:t>have you ever applied for a job in the field of </a:t>
            </a:r>
            <a:r>
              <a:rPr lang="en-US" sz="3600" dirty="0" smtClean="0">
                <a:latin typeface="Arial" pitchFamily="34" charset="0"/>
                <a:cs typeface="Arial" pitchFamily="34" charset="0"/>
              </a:rPr>
              <a:t>specialization?</a:t>
            </a:r>
            <a:endParaRPr lang="en-US" sz="3600" dirty="0">
              <a:latin typeface="Arial" pitchFamily="34" charset="0"/>
              <a:cs typeface="Arial" pitchFamily="34" charset="0"/>
            </a:endParaRPr>
          </a:p>
        </p:txBody>
      </p:sp>
      <p:pic>
        <p:nvPicPr>
          <p:cNvPr id="6146" name="Picture 2" descr="https://lh6.googleusercontent.com/1VgQsnFE_jQRV7kBGrH3IRKMAIRo5ZKUE8n4q64ENGpX1AJGJy50OJpUdJxLVUtWi9eFzhozpBLgHnY4KnC5QVsAOrt4l3sNa4CEzyY5bAY5-1M0akcPdS4ofKa313WOILkibUiYKJKIluzz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48272"/>
            <a:ext cx="8640960" cy="520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1538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Arial" pitchFamily="34" charset="0"/>
                <a:cs typeface="Arial" pitchFamily="34" charset="0"/>
              </a:rPr>
              <a:t>The </a:t>
            </a:r>
            <a:r>
              <a:rPr lang="en-US" sz="3600" dirty="0">
                <a:latin typeface="Arial" pitchFamily="34" charset="0"/>
                <a:cs typeface="Arial" pitchFamily="34" charset="0"/>
              </a:rPr>
              <a:t>number of years work</a:t>
            </a:r>
          </a:p>
        </p:txBody>
      </p:sp>
      <p:pic>
        <p:nvPicPr>
          <p:cNvPr id="4098" name="Picture 2" descr="https://lh5.googleusercontent.com/N6aI_HixSTiEIoBieiGBWz7nyoO88xvYjPunNmjsS-7tv_Ky-dtQ_a61gRczYLdtAjuiwLdzjflGCixoIef3J-mHruhRtP7W_H0UPRoKeP4UgkScEyuQCWvMWUkmidsqkDzqa9QXGStMJmXW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916832"/>
            <a:ext cx="7632848"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991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Arial" pitchFamily="34" charset="0"/>
                <a:cs typeface="Arial" pitchFamily="34" charset="0"/>
              </a:rPr>
              <a:t>Did you benefit from studying the specialization in the labor </a:t>
            </a:r>
            <a:r>
              <a:rPr lang="en-US" sz="3600" dirty="0" smtClean="0">
                <a:latin typeface="Arial" pitchFamily="34" charset="0"/>
                <a:cs typeface="Arial" pitchFamily="34" charset="0"/>
              </a:rPr>
              <a:t>market?</a:t>
            </a:r>
            <a:endParaRPr lang="en-US" sz="3600" dirty="0">
              <a:latin typeface="Arial" pitchFamily="34" charset="0"/>
              <a:cs typeface="Arial" pitchFamily="34" charset="0"/>
            </a:endParaRPr>
          </a:p>
        </p:txBody>
      </p:sp>
      <p:pic>
        <p:nvPicPr>
          <p:cNvPr id="7170" name="Picture 2" descr="https://lh4.googleusercontent.com/PZL9mOX64ndfeRz0vjhhTSMMeSEtPXW7-aMgGf5y6dxd_FOps-rlhfnnCBlHxcdLLf66UjFiqu0Z5xy6MirlRmYRhli0wBjhEbENCD69ja8XhUGBGgnXzYFehCD4myY50x1EnHQjb9TAdS5N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16832"/>
            <a:ext cx="9144000" cy="494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9600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400" dirty="0" smtClean="0">
                <a:latin typeface="Arial" pitchFamily="34" charset="0"/>
                <a:cs typeface="Arial" pitchFamily="34" charset="0"/>
              </a:rPr>
              <a:t>Content :</a:t>
            </a:r>
            <a:endParaRPr lang="en-US" sz="4400" dirty="0">
              <a:latin typeface="Arial" pitchFamily="34" charset="0"/>
              <a:cs typeface="Arial" pitchFamily="34" charset="0"/>
            </a:endParaRPr>
          </a:p>
        </p:txBody>
      </p:sp>
      <p:sp>
        <p:nvSpPr>
          <p:cNvPr id="3" name="Content Placeholder 2"/>
          <p:cNvSpPr>
            <a:spLocks noGrp="1"/>
          </p:cNvSpPr>
          <p:nvPr>
            <p:ph idx="1"/>
          </p:nvPr>
        </p:nvSpPr>
        <p:spPr>
          <a:xfrm>
            <a:off x="467544" y="2060848"/>
            <a:ext cx="8229600" cy="4525963"/>
          </a:xfrm>
        </p:spPr>
        <p:txBody>
          <a:bodyPr/>
          <a:lstStyle/>
          <a:p>
            <a:pPr marL="457200" indent="-457200">
              <a:buFont typeface="+mj-lt"/>
              <a:buAutoNum type="arabicPeriod"/>
            </a:pPr>
            <a:r>
              <a:rPr lang="en-US" sz="2000" b="1" dirty="0">
                <a:solidFill>
                  <a:schemeClr val="tx2">
                    <a:lumMod val="75000"/>
                  </a:schemeClr>
                </a:solidFill>
                <a:latin typeface="Arial" pitchFamily="34" charset="0"/>
                <a:cs typeface="Arial" pitchFamily="34" charset="0"/>
              </a:rPr>
              <a:t>Introduction and </a:t>
            </a:r>
            <a:r>
              <a:rPr lang="en-US" sz="2000" b="1" dirty="0" smtClean="0">
                <a:solidFill>
                  <a:schemeClr val="tx2">
                    <a:lumMod val="75000"/>
                  </a:schemeClr>
                </a:solidFill>
                <a:latin typeface="Arial" pitchFamily="34" charset="0"/>
                <a:cs typeface="Arial" pitchFamily="34" charset="0"/>
              </a:rPr>
              <a:t>purpose</a:t>
            </a:r>
          </a:p>
          <a:p>
            <a:pPr marL="457200" indent="-457200">
              <a:buFont typeface="+mj-lt"/>
              <a:buAutoNum type="arabicPeriod"/>
            </a:pPr>
            <a:r>
              <a:rPr lang="en-US" sz="2000" b="1" dirty="0">
                <a:solidFill>
                  <a:schemeClr val="tx2">
                    <a:lumMod val="75000"/>
                  </a:schemeClr>
                </a:solidFill>
                <a:latin typeface="Arial" pitchFamily="34" charset="0"/>
                <a:cs typeface="Arial" pitchFamily="34" charset="0"/>
              </a:rPr>
              <a:t> Research </a:t>
            </a:r>
            <a:r>
              <a:rPr lang="en-US" sz="2000" b="1" dirty="0" smtClean="0">
                <a:solidFill>
                  <a:schemeClr val="tx2">
                    <a:lumMod val="75000"/>
                  </a:schemeClr>
                </a:solidFill>
                <a:latin typeface="Arial" pitchFamily="34" charset="0"/>
                <a:cs typeface="Arial" pitchFamily="34" charset="0"/>
              </a:rPr>
              <a:t>Question</a:t>
            </a:r>
          </a:p>
          <a:p>
            <a:pPr marL="457200" indent="-457200">
              <a:buFont typeface="+mj-lt"/>
              <a:buAutoNum type="arabicPeriod"/>
            </a:pPr>
            <a:r>
              <a:rPr lang="en-US" sz="2000" b="1" dirty="0">
                <a:solidFill>
                  <a:schemeClr val="tx2">
                    <a:lumMod val="75000"/>
                  </a:schemeClr>
                </a:solidFill>
                <a:latin typeface="Arial" pitchFamily="34" charset="0"/>
                <a:cs typeface="Arial" pitchFamily="34" charset="0"/>
              </a:rPr>
              <a:t>literature </a:t>
            </a:r>
            <a:r>
              <a:rPr lang="en-US" sz="2000" b="1" dirty="0" smtClean="0">
                <a:solidFill>
                  <a:schemeClr val="tx2">
                    <a:lumMod val="75000"/>
                  </a:schemeClr>
                </a:solidFill>
                <a:latin typeface="Arial" pitchFamily="34" charset="0"/>
                <a:cs typeface="Arial" pitchFamily="34" charset="0"/>
              </a:rPr>
              <a:t>review</a:t>
            </a:r>
          </a:p>
          <a:p>
            <a:pPr marL="457200" indent="-457200">
              <a:buFont typeface="+mj-lt"/>
              <a:buAutoNum type="arabicPeriod"/>
            </a:pPr>
            <a:r>
              <a:rPr lang="en-US" sz="2000" b="1" dirty="0">
                <a:solidFill>
                  <a:schemeClr val="tx2">
                    <a:lumMod val="75000"/>
                  </a:schemeClr>
                </a:solidFill>
                <a:latin typeface="Arial" pitchFamily="34" charset="0"/>
                <a:cs typeface="Arial" pitchFamily="34" charset="0"/>
              </a:rPr>
              <a:t>Methodology of </a:t>
            </a:r>
            <a:r>
              <a:rPr lang="en-US" sz="2000" b="1" dirty="0" smtClean="0">
                <a:solidFill>
                  <a:schemeClr val="tx2">
                    <a:lumMod val="75000"/>
                  </a:schemeClr>
                </a:solidFill>
                <a:latin typeface="Arial" pitchFamily="34" charset="0"/>
                <a:cs typeface="Arial" pitchFamily="34" charset="0"/>
              </a:rPr>
              <a:t>study</a:t>
            </a:r>
            <a:endParaRPr lang="en-US" sz="2000" b="1" dirty="0">
              <a:solidFill>
                <a:schemeClr val="tx2">
                  <a:lumMod val="75000"/>
                </a:schemeClr>
              </a:solidFill>
              <a:latin typeface="Arial" pitchFamily="34" charset="0"/>
              <a:cs typeface="Arial" pitchFamily="34" charset="0"/>
            </a:endParaRPr>
          </a:p>
          <a:p>
            <a:pPr marL="457200" indent="-457200">
              <a:buFont typeface="+mj-lt"/>
              <a:buAutoNum type="arabicPeriod"/>
            </a:pPr>
            <a:r>
              <a:rPr lang="en-US" sz="2000" b="1" dirty="0" smtClean="0">
                <a:solidFill>
                  <a:schemeClr val="tx2">
                    <a:lumMod val="75000"/>
                  </a:schemeClr>
                </a:solidFill>
                <a:latin typeface="Arial" pitchFamily="34" charset="0"/>
                <a:cs typeface="Arial" pitchFamily="34" charset="0"/>
              </a:rPr>
              <a:t>Participants</a:t>
            </a:r>
            <a:endParaRPr lang="en-US" sz="2000" b="1" dirty="0">
              <a:solidFill>
                <a:schemeClr val="tx2">
                  <a:lumMod val="75000"/>
                </a:schemeClr>
              </a:solidFill>
              <a:latin typeface="Arial" pitchFamily="34" charset="0"/>
              <a:cs typeface="Arial" pitchFamily="34" charset="0"/>
            </a:endParaRPr>
          </a:p>
          <a:p>
            <a:pPr marL="457200" indent="-457200">
              <a:buFont typeface="+mj-lt"/>
              <a:buAutoNum type="arabicPeriod"/>
            </a:pPr>
            <a:r>
              <a:rPr lang="en-US" sz="2000" b="1" dirty="0" smtClean="0">
                <a:solidFill>
                  <a:schemeClr val="tx2">
                    <a:lumMod val="75000"/>
                  </a:schemeClr>
                </a:solidFill>
                <a:latin typeface="Arial" pitchFamily="34" charset="0"/>
                <a:cs typeface="Arial" pitchFamily="34" charset="0"/>
              </a:rPr>
              <a:t>Instrument</a:t>
            </a:r>
          </a:p>
          <a:p>
            <a:pPr marL="457200" indent="-457200">
              <a:buFont typeface="+mj-lt"/>
              <a:buAutoNum type="arabicPeriod"/>
            </a:pPr>
            <a:r>
              <a:rPr lang="en-US" sz="2000" b="1" dirty="0" smtClean="0">
                <a:solidFill>
                  <a:schemeClr val="tx2">
                    <a:lumMod val="75000"/>
                  </a:schemeClr>
                </a:solidFill>
                <a:latin typeface="Arial" pitchFamily="34" charset="0"/>
                <a:cs typeface="Arial" pitchFamily="34" charset="0"/>
              </a:rPr>
              <a:t>Results</a:t>
            </a:r>
          </a:p>
          <a:p>
            <a:pPr marL="457200" indent="-457200">
              <a:buFont typeface="+mj-lt"/>
              <a:buAutoNum type="arabicPeriod"/>
            </a:pPr>
            <a:r>
              <a:rPr lang="en-US" sz="2000" b="1" dirty="0" smtClean="0">
                <a:solidFill>
                  <a:schemeClr val="tx2">
                    <a:lumMod val="75000"/>
                  </a:schemeClr>
                </a:solidFill>
                <a:latin typeface="Arial" pitchFamily="34" charset="0"/>
                <a:cs typeface="Arial" pitchFamily="34" charset="0"/>
              </a:rPr>
              <a:t>Discussion</a:t>
            </a:r>
          </a:p>
          <a:p>
            <a:pPr marL="457200" indent="-457200">
              <a:buFont typeface="+mj-lt"/>
              <a:buAutoNum type="arabicPeriod"/>
            </a:pPr>
            <a:r>
              <a:rPr lang="en-US" sz="2000" b="1" dirty="0" err="1" smtClean="0">
                <a:solidFill>
                  <a:schemeClr val="tx2">
                    <a:lumMod val="75000"/>
                  </a:schemeClr>
                </a:solidFill>
                <a:latin typeface="Arial" pitchFamily="34" charset="0"/>
                <a:cs typeface="Arial" pitchFamily="34" charset="0"/>
              </a:rPr>
              <a:t>Referance</a:t>
            </a:r>
            <a:r>
              <a:rPr lang="en-US" sz="2000" b="1" dirty="0" smtClean="0">
                <a:solidFill>
                  <a:schemeClr val="tx2">
                    <a:lumMod val="75000"/>
                  </a:schemeClr>
                </a:solidFill>
                <a:latin typeface="Arial" pitchFamily="34" charset="0"/>
                <a:cs typeface="Arial" pitchFamily="34" charset="0"/>
              </a:rPr>
              <a:t> </a:t>
            </a:r>
          </a:p>
          <a:p>
            <a:pPr marL="457200" indent="-457200">
              <a:buFont typeface="+mj-lt"/>
              <a:buAutoNum type="arabicPeriod"/>
            </a:pPr>
            <a:endParaRPr lang="en-US" sz="2000" b="1" dirty="0" smtClean="0">
              <a:solidFill>
                <a:schemeClr val="tx2">
                  <a:lumMod val="75000"/>
                </a:schemeClr>
              </a:solidFill>
              <a:latin typeface="Arial" pitchFamily="34" charset="0"/>
              <a:cs typeface="Arial" pitchFamily="34" charset="0"/>
            </a:endParaRPr>
          </a:p>
          <a:p>
            <a:pPr marL="457200" indent="-457200">
              <a:buFont typeface="+mj-lt"/>
              <a:buAutoNum type="arabicPeriod"/>
            </a:pPr>
            <a:endParaRPr lang="en-US" dirty="0"/>
          </a:p>
        </p:txBody>
      </p:sp>
    </p:spTree>
    <p:extLst>
      <p:ext uri="{BB962C8B-B14F-4D97-AF65-F5344CB8AC3E}">
        <p14:creationId xmlns:p14="http://schemas.microsoft.com/office/powerpoint/2010/main" val="27022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31440"/>
            <a:ext cx="8229600" cy="1600200"/>
          </a:xfrm>
        </p:spPr>
        <p:txBody>
          <a:bodyPr/>
          <a:lstStyle/>
          <a:p>
            <a:r>
              <a:rPr lang="en-US" sz="3600" dirty="0">
                <a:effectLst/>
                <a:latin typeface="Arial" pitchFamily="34" charset="0"/>
                <a:cs typeface="Arial" pitchFamily="34" charset="0"/>
              </a:rPr>
              <a:t>Did you find it difficult to find a </a:t>
            </a:r>
            <a:r>
              <a:rPr lang="en-US" sz="3600" dirty="0" smtClean="0">
                <a:effectLst/>
                <a:latin typeface="Arial" pitchFamily="34" charset="0"/>
                <a:cs typeface="Arial" pitchFamily="34" charset="0"/>
              </a:rPr>
              <a:t>job?</a:t>
            </a:r>
            <a:endParaRPr lang="en-US" sz="3600" dirty="0">
              <a:latin typeface="Arial" pitchFamily="34" charset="0"/>
              <a:cs typeface="Arial" pitchFamily="34" charset="0"/>
            </a:endParaRPr>
          </a:p>
        </p:txBody>
      </p:sp>
      <p:pic>
        <p:nvPicPr>
          <p:cNvPr id="8194" name="Picture 2" descr="https://lh5.googleusercontent.com/uYP4wdtcq2lhuk_GhxSXVhI6RinmZ-lAhYovrIrI-qMPjjhz8Gd542QiGZsyKp437TEvcwAnpEpuwcZ-RX_Fa6fmrI9XFi7b6c379etnNpKwSw9gsE0hB32YDoEXZgJxcZMEEtuOKP8cb4gwf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8562"/>
            <a:ext cx="9036496" cy="544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9395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effectLst/>
                <a:latin typeface="Arial" pitchFamily="34" charset="0"/>
                <a:cs typeface="Arial" pitchFamily="34" charset="0"/>
              </a:rPr>
              <a:t>Is there discrimination between males and females in the labor </a:t>
            </a:r>
            <a:r>
              <a:rPr lang="en-US" sz="3600" dirty="0" smtClean="0">
                <a:effectLst/>
                <a:latin typeface="Arial" pitchFamily="34" charset="0"/>
                <a:cs typeface="Arial" pitchFamily="34" charset="0"/>
              </a:rPr>
              <a:t>market?</a:t>
            </a:r>
            <a:endParaRPr lang="en-US" sz="3600" dirty="0">
              <a:latin typeface="Arial" pitchFamily="34" charset="0"/>
              <a:cs typeface="Arial" pitchFamily="34" charset="0"/>
            </a:endParaRPr>
          </a:p>
        </p:txBody>
      </p:sp>
      <p:pic>
        <p:nvPicPr>
          <p:cNvPr id="9218" name="Picture 2" descr="https://lh3.googleusercontent.com/gHYYsyl1X0yYGtfm6oNCmtuPTl2yxWVHVfewgIqRYwXgs8hLpDmHjZSf2MYGqCg5ja_HzH2zFwA-PRL9udburLOqRiyZ8h2Z6nO7EfTfSOLojZ_b2qgTf0_01y5UbUi_mtaK9BFOlJqJH5ow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91978"/>
            <a:ext cx="9144000" cy="551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9285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71400"/>
            <a:ext cx="8229600" cy="1600200"/>
          </a:xfrm>
        </p:spPr>
        <p:txBody>
          <a:bodyPr/>
          <a:lstStyle/>
          <a:p>
            <a:r>
              <a:rPr lang="en-US" sz="2400" dirty="0">
                <a:latin typeface="Arial" pitchFamily="34" charset="0"/>
                <a:cs typeface="Arial" pitchFamily="34" charset="0"/>
              </a:rPr>
              <a:t>Were the companies you applied to work </a:t>
            </a:r>
            <a:r>
              <a:rPr lang="en-US" sz="2400" dirty="0" smtClean="0">
                <a:latin typeface="Arial" pitchFamily="34" charset="0"/>
                <a:cs typeface="Arial" pitchFamily="34" charset="0"/>
              </a:rPr>
              <a:t>with understanding </a:t>
            </a:r>
            <a:r>
              <a:rPr lang="en-US" sz="2400" dirty="0">
                <a:latin typeface="Arial" pitchFamily="34" charset="0"/>
                <a:cs typeface="Arial" pitchFamily="34" charset="0"/>
              </a:rPr>
              <a:t>the nature of your work as a </a:t>
            </a:r>
            <a:r>
              <a:rPr lang="en-US" sz="2400" dirty="0" smtClean="0">
                <a:latin typeface="Arial" pitchFamily="34" charset="0"/>
                <a:cs typeface="Arial" pitchFamily="34" charset="0"/>
              </a:rPr>
              <a:t>Mis  </a:t>
            </a:r>
            <a:r>
              <a:rPr lang="en-US" sz="2400" dirty="0">
                <a:latin typeface="Arial" pitchFamily="34" charset="0"/>
                <a:cs typeface="Arial" pitchFamily="34" charset="0"/>
              </a:rPr>
              <a:t>graduate?</a:t>
            </a:r>
          </a:p>
        </p:txBody>
      </p:sp>
      <p:pic>
        <p:nvPicPr>
          <p:cNvPr id="10242" name="Picture 2" descr="https://lh4.googleusercontent.com/yGtot8mcHxoD2n9avLuv0cfrdeG4aVwUdFFtEzuiQN1tkxFeU0U2zwaG_QLTXRwdfmwBipW9VBSBRD9CIGStFcSkQxOMU6uy73Fd-YQGb0iio4mui85WZ35wKBYbvT672RDgIjmeY8D0eym0k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9850"/>
            <a:ext cx="9164813" cy="5495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281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latin typeface="Arial" pitchFamily="34" charset="0"/>
                <a:cs typeface="Arial" pitchFamily="34" charset="0"/>
              </a:rPr>
              <a:t>Have you noticed a </a:t>
            </a:r>
            <a:r>
              <a:rPr lang="en-US" sz="2400" dirty="0" smtClean="0">
                <a:latin typeface="Arial" pitchFamily="34" charset="0"/>
                <a:cs typeface="Arial" pitchFamily="34" charset="0"/>
              </a:rPr>
              <a:t>require </a:t>
            </a:r>
            <a:r>
              <a:rPr lang="en-US" sz="2400" dirty="0">
                <a:latin typeface="Arial" pitchFamily="34" charset="0"/>
                <a:cs typeface="Arial" pitchFamily="34" charset="0"/>
              </a:rPr>
              <a:t>for management information systems specialization in the labor market</a:t>
            </a:r>
          </a:p>
        </p:txBody>
      </p:sp>
      <p:pic>
        <p:nvPicPr>
          <p:cNvPr id="11266" name="Picture 2" descr="https://lh5.googleusercontent.com/KRf-zzDwolObtNovVeg7cJD5M-pmndqemvn6jlwVp5wiMCATszdeq-kXVtrDUHKqIe2lANTwoY2rnvZBTz28IcT-NrjA83Cb21DGl3rI5R708heyU7ZJTr2Di8WCsTPNBV4BpwKb5_SiHz3eK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78" y="1556792"/>
            <a:ext cx="9156429" cy="5501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2717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effectLst/>
                <a:latin typeface="Arial" pitchFamily="34" charset="0"/>
                <a:cs typeface="Arial" pitchFamily="34" charset="0"/>
              </a:rPr>
              <a:t>Did you need to take courses to be able to enter the labor market</a:t>
            </a:r>
            <a:endParaRPr lang="en-US" sz="3600" dirty="0">
              <a:latin typeface="Arial" pitchFamily="34" charset="0"/>
              <a:cs typeface="Arial" pitchFamily="34" charset="0"/>
            </a:endParaRPr>
          </a:p>
        </p:txBody>
      </p:sp>
      <p:pic>
        <p:nvPicPr>
          <p:cNvPr id="12290" name="Picture 2" descr="https://lh6.googleusercontent.com/bnik-L4PDKQsoFMACpD5ASj3Jjnz0YaLpROKJC4Qfgrw4FpmS7hETr9IrR38LTTAAvRj3qXRRPxNPh2SIve7KmX8DGAOfAVlVkKjvkIHt3yUuO9gn7Yz_JWPpbRKR5jARjN_3jqxjVzMUZlc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55269"/>
            <a:ext cx="8855968" cy="5339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1946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Arial" pitchFamily="34" charset="0"/>
                <a:cs typeface="Arial" pitchFamily="34" charset="0"/>
              </a:rPr>
              <a:t>Did you face a problem in the labor market as a graduate </a:t>
            </a:r>
            <a:r>
              <a:rPr lang="en-US" sz="2800" dirty="0" smtClean="0">
                <a:latin typeface="Arial" pitchFamily="34" charset="0"/>
                <a:cs typeface="Arial" pitchFamily="34" charset="0"/>
              </a:rPr>
              <a:t>(Mis</a:t>
            </a:r>
            <a:r>
              <a:rPr lang="en-US" sz="2800" dirty="0">
                <a:latin typeface="Arial" pitchFamily="34" charset="0"/>
                <a:cs typeface="Arial" pitchFamily="34" charset="0"/>
              </a:rPr>
              <a:t>) compared to similar </a:t>
            </a:r>
            <a:r>
              <a:rPr lang="en-US" sz="2800" dirty="0" smtClean="0">
                <a:latin typeface="Arial" pitchFamily="34" charset="0"/>
                <a:cs typeface="Arial" pitchFamily="34" charset="0"/>
              </a:rPr>
              <a:t>specialties?</a:t>
            </a:r>
            <a:endParaRPr lang="en-US" sz="2800" dirty="0">
              <a:latin typeface="Arial" pitchFamily="34" charset="0"/>
              <a:cs typeface="Arial" pitchFamily="34" charset="0"/>
            </a:endParaRPr>
          </a:p>
        </p:txBody>
      </p:sp>
      <p:pic>
        <p:nvPicPr>
          <p:cNvPr id="13314" name="Picture 2" descr="https://lh5.googleusercontent.com/SCJUkDgKT2gRIR_iTpbUZ2dTKbLuCJo0GNpMOjWhW64AIkSwBe5YfUcioJ_U9EIMCx-vskzsWnswZeaNR6ERHi5sfkGsKcAGiet5eZN5ToIjICcvqZyCq584ICmJT3MYX1mzPWvF-B4G2ac_i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1"/>
            <a:ext cx="8748464" cy="527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446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04" y="-315416"/>
            <a:ext cx="8229600" cy="1600200"/>
          </a:xfrm>
        </p:spPr>
        <p:txBody>
          <a:bodyPr/>
          <a:lstStyle/>
          <a:p>
            <a:r>
              <a:rPr lang="en-US" sz="3600" dirty="0">
                <a:latin typeface="Arial" pitchFamily="34" charset="0"/>
                <a:cs typeface="Arial" pitchFamily="34" charset="0"/>
              </a:rPr>
              <a:t>How long does it take to search for a job?</a:t>
            </a:r>
          </a:p>
        </p:txBody>
      </p:sp>
      <p:pic>
        <p:nvPicPr>
          <p:cNvPr id="14338" name="Picture 2" descr="https://lh6.googleusercontent.com/40_ouHYTLKgsKdtRCGjSM1AcZ2LEN8vwXGZyVztnQSjAUPyeH4KRngQioFokhzddJt4udIkPCO9Ez03-smS4Ol53xU26KDDqjLblTQAMy5TZ3Nbe1RY_qfTwt6Xa8iWPpJfMegqFS6rRohXUr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99003"/>
            <a:ext cx="8784976" cy="5260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0703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effectLst/>
                <a:latin typeface="Arial" pitchFamily="34" charset="0"/>
                <a:cs typeface="Arial" pitchFamily="34" charset="0"/>
              </a:rPr>
              <a:t>in which department of the company have you been hired?</a:t>
            </a:r>
            <a:endParaRPr lang="en-US" sz="3600" dirty="0">
              <a:latin typeface="Arial" pitchFamily="34" charset="0"/>
              <a:cs typeface="Arial" pitchFamily="34" charset="0"/>
            </a:endParaRPr>
          </a:p>
        </p:txBody>
      </p:sp>
      <p:pic>
        <p:nvPicPr>
          <p:cNvPr id="15362" name="Picture 2" descr="https://lh5.googleusercontent.com/IS9dPWBg0O0sxR-Er1-Ucb0jwqgsVYRleZqNE1B3QvMOsz1UHJgSZ_r-i8HCqg0E7hJbBT0Gw8-Qr_-99mBfvVzaRJTaW2XHkWXi-WagekVaK1VBb5v60NqPVCafEe3MX1yff40h_cDGcMdE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99158"/>
            <a:ext cx="8496944" cy="5122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5135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b="1" dirty="0">
                <a:solidFill>
                  <a:schemeClr val="tx2">
                    <a:lumMod val="75000"/>
                  </a:schemeClr>
                </a:solidFill>
                <a:latin typeface="Arial" pitchFamily="34" charset="0"/>
                <a:cs typeface="Arial" pitchFamily="34" charset="0"/>
              </a:rPr>
              <a:t>Discussion</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23528" y="1124744"/>
            <a:ext cx="8229600" cy="4525963"/>
          </a:xfrm>
        </p:spPr>
        <p:txBody>
          <a:bodyPr/>
          <a:lstStyle/>
          <a:p>
            <a:r>
              <a:rPr lang="en-US" sz="2000" b="1" dirty="0">
                <a:solidFill>
                  <a:schemeClr val="tx2">
                    <a:lumMod val="75000"/>
                  </a:schemeClr>
                </a:solidFill>
                <a:latin typeface="Arial" pitchFamily="34" charset="0"/>
                <a:cs typeface="Arial" pitchFamily="34" charset="0"/>
              </a:rPr>
              <a:t>What are the difficulties facing graduates of management information systems in the labor market</a:t>
            </a:r>
            <a:r>
              <a:rPr lang="en-US" sz="2000" b="1" dirty="0" smtClean="0">
                <a:solidFill>
                  <a:schemeClr val="tx2">
                    <a:lumMod val="75000"/>
                  </a:schemeClr>
                </a:solidFill>
                <a:latin typeface="Arial" pitchFamily="34" charset="0"/>
                <a:cs typeface="Arial" pitchFamily="34" charset="0"/>
              </a:rPr>
              <a:t>?</a:t>
            </a:r>
          </a:p>
          <a:p>
            <a:endParaRPr lang="en-US" sz="2000" b="1" dirty="0">
              <a:solidFill>
                <a:schemeClr val="tx2">
                  <a:lumMod val="75000"/>
                </a:schemeClr>
              </a:solidFill>
              <a:latin typeface="Arial" pitchFamily="34" charset="0"/>
              <a:cs typeface="Arial" pitchFamily="34" charset="0"/>
            </a:endParaRPr>
          </a:p>
          <a:p>
            <a:pPr>
              <a:buFont typeface="Wingdings" pitchFamily="2" charset="2"/>
              <a:buChar char="Ø"/>
            </a:pPr>
            <a:r>
              <a:rPr lang="en-US" dirty="0">
                <a:solidFill>
                  <a:schemeClr val="tx2">
                    <a:lumMod val="50000"/>
                  </a:schemeClr>
                </a:solidFill>
                <a:latin typeface="Arial" pitchFamily="34" charset="0"/>
                <a:cs typeface="Arial" pitchFamily="34" charset="0"/>
              </a:rPr>
              <a:t>Difficulty finding a </a:t>
            </a:r>
            <a:r>
              <a:rPr lang="en-US" dirty="0" smtClean="0">
                <a:solidFill>
                  <a:schemeClr val="tx2">
                    <a:lumMod val="50000"/>
                  </a:schemeClr>
                </a:solidFill>
                <a:latin typeface="Arial" pitchFamily="34" charset="0"/>
                <a:cs typeface="Arial" pitchFamily="34" charset="0"/>
              </a:rPr>
              <a:t>job</a:t>
            </a:r>
            <a:endParaRPr lang="ar-SA" dirty="0" smtClean="0">
              <a:solidFill>
                <a:schemeClr val="tx2">
                  <a:lumMod val="50000"/>
                </a:schemeClr>
              </a:solidFill>
              <a:latin typeface="Arial" pitchFamily="34" charset="0"/>
              <a:cs typeface="Arial" pitchFamily="34" charset="0"/>
            </a:endParaRPr>
          </a:p>
          <a:p>
            <a:pPr>
              <a:buFont typeface="Wingdings" pitchFamily="2" charset="2"/>
              <a:buChar char="Ø"/>
            </a:pPr>
            <a:endParaRPr lang="ar-SA" dirty="0">
              <a:solidFill>
                <a:schemeClr val="tx2">
                  <a:lumMod val="50000"/>
                </a:schemeClr>
              </a:solidFill>
              <a:latin typeface="Arial" pitchFamily="34" charset="0"/>
              <a:cs typeface="Arial" pitchFamily="34" charset="0"/>
            </a:endParaRPr>
          </a:p>
          <a:p>
            <a:pPr>
              <a:buFont typeface="Wingdings" pitchFamily="2" charset="2"/>
              <a:buChar char="Ø"/>
            </a:pPr>
            <a:r>
              <a:rPr lang="en-US" dirty="0">
                <a:solidFill>
                  <a:schemeClr val="tx2">
                    <a:lumMod val="50000"/>
                  </a:schemeClr>
                </a:solidFill>
                <a:latin typeface="Arial" pitchFamily="34" charset="0"/>
                <a:cs typeface="Arial" pitchFamily="34" charset="0"/>
              </a:rPr>
              <a:t>Discrimination between males and females in the labor </a:t>
            </a:r>
            <a:r>
              <a:rPr lang="en-US" dirty="0" smtClean="0">
                <a:solidFill>
                  <a:schemeClr val="tx2">
                    <a:lumMod val="50000"/>
                  </a:schemeClr>
                </a:solidFill>
                <a:latin typeface="Arial" pitchFamily="34" charset="0"/>
                <a:cs typeface="Arial" pitchFamily="34" charset="0"/>
              </a:rPr>
              <a:t>market</a:t>
            </a:r>
            <a:endParaRPr lang="ar-SA" dirty="0" smtClean="0">
              <a:solidFill>
                <a:schemeClr val="tx2">
                  <a:lumMod val="50000"/>
                </a:schemeClr>
              </a:solidFill>
              <a:latin typeface="Arial" pitchFamily="34" charset="0"/>
              <a:cs typeface="Arial" pitchFamily="34" charset="0"/>
            </a:endParaRPr>
          </a:p>
          <a:p>
            <a:pPr>
              <a:buFont typeface="Wingdings" pitchFamily="2" charset="2"/>
              <a:buChar char="Ø"/>
            </a:pPr>
            <a:endParaRPr lang="ar-SA" dirty="0">
              <a:solidFill>
                <a:schemeClr val="tx2">
                  <a:lumMod val="50000"/>
                </a:schemeClr>
              </a:solidFill>
              <a:latin typeface="Arial" pitchFamily="34" charset="0"/>
              <a:cs typeface="Arial" pitchFamily="34" charset="0"/>
            </a:endParaRPr>
          </a:p>
          <a:p>
            <a:pPr>
              <a:buFont typeface="Wingdings" pitchFamily="2" charset="2"/>
              <a:buChar char="Ø"/>
            </a:pPr>
            <a:r>
              <a:rPr lang="en-US" dirty="0">
                <a:solidFill>
                  <a:schemeClr val="tx2">
                    <a:lumMod val="50000"/>
                  </a:schemeClr>
                </a:solidFill>
                <a:latin typeface="Arial" pitchFamily="34" charset="0"/>
                <a:cs typeface="Arial" pitchFamily="34" charset="0"/>
              </a:rPr>
              <a:t>Lack of companies' knowledge of the specialty and the nature of its work</a:t>
            </a:r>
            <a:endParaRPr lang="ar-SA" dirty="0" smtClean="0">
              <a:solidFill>
                <a:schemeClr val="tx2">
                  <a:lumMod val="50000"/>
                </a:schemeClr>
              </a:solidFill>
              <a:latin typeface="Arial" pitchFamily="34" charset="0"/>
              <a:cs typeface="Arial" pitchFamily="34" charset="0"/>
            </a:endParaRPr>
          </a:p>
          <a:p>
            <a:pPr>
              <a:buFont typeface="Wingdings" pitchFamily="2" charset="2"/>
              <a:buChar char="Ø"/>
            </a:pPr>
            <a:endParaRPr lang="ar-SA" dirty="0">
              <a:solidFill>
                <a:schemeClr val="tx2">
                  <a:lumMod val="50000"/>
                </a:schemeClr>
              </a:solidFill>
              <a:latin typeface="Arial" pitchFamily="34" charset="0"/>
              <a:cs typeface="Arial" pitchFamily="34" charset="0"/>
            </a:endParaRPr>
          </a:p>
          <a:p>
            <a:pPr>
              <a:buFont typeface="Wingdings" pitchFamily="2" charset="2"/>
              <a:buChar char="Ø"/>
            </a:pPr>
            <a:endParaRPr lang="ar-SA" dirty="0" smtClean="0">
              <a:solidFill>
                <a:schemeClr val="tx2">
                  <a:lumMod val="50000"/>
                </a:schemeClr>
              </a:solidFill>
              <a:latin typeface="Arial" pitchFamily="34" charset="0"/>
              <a:cs typeface="Arial" pitchFamily="34" charset="0"/>
            </a:endParaRPr>
          </a:p>
          <a:p>
            <a:pPr>
              <a:buFont typeface="Wingdings" pitchFamily="2" charset="2"/>
              <a:buChar char="Ø"/>
            </a:pPr>
            <a:endParaRPr lang="ar-SA" b="1" dirty="0">
              <a:solidFill>
                <a:schemeClr val="tx2">
                  <a:lumMod val="50000"/>
                </a:schemeClr>
              </a:solidFill>
              <a:latin typeface="Arial" pitchFamily="34" charset="0"/>
              <a:cs typeface="Arial" pitchFamily="34" charset="0"/>
            </a:endParaRPr>
          </a:p>
          <a:p>
            <a:pPr>
              <a:buFont typeface="Wingdings" pitchFamily="2" charset="2"/>
              <a:buChar char="Ø"/>
            </a:pPr>
            <a:endParaRPr lang="en-US" b="1" dirty="0" smtClean="0">
              <a:solidFill>
                <a:schemeClr val="tx2">
                  <a:lumMod val="50000"/>
                </a:schemeClr>
              </a:solidFill>
              <a:latin typeface="Arial" pitchFamily="34" charset="0"/>
              <a:cs typeface="Arial" pitchFamily="34" charset="0"/>
            </a:endParaRPr>
          </a:p>
          <a:p>
            <a:endParaRPr lang="en-US" sz="2000" b="1" dirty="0">
              <a:solidFill>
                <a:schemeClr val="tx2">
                  <a:lumMod val="75000"/>
                </a:schemeClr>
              </a:solidFill>
              <a:latin typeface="Arial" pitchFamily="34" charset="0"/>
              <a:cs typeface="Arial" pitchFamily="34" charset="0"/>
            </a:endParaRPr>
          </a:p>
          <a:p>
            <a:endParaRPr lang="en-US" sz="2000" b="1" dirty="0">
              <a:solidFill>
                <a:schemeClr val="tx2">
                  <a:lumMod val="75000"/>
                </a:schemeClr>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297712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2736"/>
            <a:ext cx="8229600" cy="4525963"/>
          </a:xfrm>
        </p:spPr>
        <p:txBody>
          <a:bodyPr>
            <a:normAutofit/>
          </a:bodyPr>
          <a:lstStyle/>
          <a:p>
            <a:pPr marL="0" indent="0" algn="ctr">
              <a:buNone/>
            </a:pPr>
            <a:r>
              <a:rPr lang="ar-SA" b="1" dirty="0" smtClean="0">
                <a:solidFill>
                  <a:schemeClr val="tx2">
                    <a:lumMod val="75000"/>
                  </a:schemeClr>
                </a:solidFill>
                <a:latin typeface="Arial" pitchFamily="34" charset="0"/>
                <a:cs typeface="Arial" pitchFamily="34" charset="0"/>
              </a:rPr>
              <a:t> </a:t>
            </a:r>
            <a:r>
              <a:rPr lang="en-US" b="1" dirty="0" smtClean="0">
                <a:solidFill>
                  <a:schemeClr val="tx2">
                    <a:lumMod val="75000"/>
                  </a:schemeClr>
                </a:solidFill>
                <a:latin typeface="Arial" pitchFamily="34" charset="0"/>
                <a:cs typeface="Arial" pitchFamily="34" charset="0"/>
              </a:rPr>
              <a:t>2</a:t>
            </a:r>
            <a:r>
              <a:rPr lang="en-US" b="1" dirty="0">
                <a:solidFill>
                  <a:schemeClr val="tx2">
                    <a:lumMod val="75000"/>
                  </a:schemeClr>
                </a:solidFill>
                <a:latin typeface="Arial" pitchFamily="34" charset="0"/>
                <a:cs typeface="Arial" pitchFamily="34" charset="0"/>
              </a:rPr>
              <a:t>. From students’ point of view, what do Palestinian companies know about the management information systems specialization and what are the job opportunities could they provide to MIS graduates? </a:t>
            </a:r>
            <a:endParaRPr lang="ar-SA" b="1" dirty="0" smtClean="0">
              <a:solidFill>
                <a:schemeClr val="tx2">
                  <a:lumMod val="75000"/>
                </a:schemeClr>
              </a:solidFill>
              <a:latin typeface="Arial" pitchFamily="34" charset="0"/>
              <a:cs typeface="Arial" pitchFamily="34" charset="0"/>
            </a:endParaRPr>
          </a:p>
          <a:p>
            <a:pPr marL="0" indent="0" algn="just">
              <a:buNone/>
            </a:pPr>
            <a:endParaRPr lang="ar-SA" sz="1800" b="1" dirty="0">
              <a:solidFill>
                <a:schemeClr val="tx2">
                  <a:lumMod val="75000"/>
                </a:schemeClr>
              </a:solidFill>
              <a:latin typeface="Arial" pitchFamily="34" charset="0"/>
              <a:cs typeface="Arial" pitchFamily="34" charset="0"/>
            </a:endParaRPr>
          </a:p>
          <a:p>
            <a:pPr marL="0" indent="0" algn="just">
              <a:buNone/>
            </a:pPr>
            <a:endParaRPr lang="ar-SA" sz="1800" b="1" dirty="0" smtClean="0">
              <a:solidFill>
                <a:schemeClr val="tx2">
                  <a:lumMod val="75000"/>
                </a:schemeClr>
              </a:solidFill>
              <a:latin typeface="Arial" pitchFamily="34" charset="0"/>
              <a:cs typeface="Arial" pitchFamily="34" charset="0"/>
            </a:endParaRPr>
          </a:p>
          <a:p>
            <a:pPr marL="0" indent="0" algn="just">
              <a:buNone/>
            </a:pPr>
            <a:r>
              <a:rPr lang="en-US" dirty="0">
                <a:solidFill>
                  <a:schemeClr val="tx2">
                    <a:lumMod val="50000"/>
                  </a:schemeClr>
                </a:solidFill>
                <a:latin typeface="Arial" pitchFamily="34" charset="0"/>
                <a:cs typeface="Arial" pitchFamily="34" charset="0"/>
              </a:rPr>
              <a:t>Through the results, it became clear to us that many companies have a lack of knowledge regarding the management information systems specialization. In job interviews, the graduate needs to explain more about the specialization than to introduce himself and his skills.</a:t>
            </a:r>
            <a:endParaRPr lang="en-US" b="1" dirty="0">
              <a:solidFill>
                <a:schemeClr val="tx2">
                  <a:lumMod val="50000"/>
                </a:schemeClr>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3850658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276872"/>
          </a:xfrm>
        </p:spPr>
        <p:txBody>
          <a:bodyPr/>
          <a:lstStyle/>
          <a:p>
            <a:pPr algn="l"/>
            <a:r>
              <a:rPr lang="en-US" sz="3600" b="1" dirty="0">
                <a:solidFill>
                  <a:schemeClr val="tx2">
                    <a:lumMod val="75000"/>
                  </a:schemeClr>
                </a:solidFill>
                <a:latin typeface="Arial" pitchFamily="34" charset="0"/>
                <a:cs typeface="Arial" pitchFamily="34" charset="0"/>
              </a:rPr>
              <a:t>Introduction and </a:t>
            </a:r>
            <a:r>
              <a:rPr lang="en-US" sz="3600" b="1" dirty="0" smtClean="0">
                <a:solidFill>
                  <a:schemeClr val="tx2">
                    <a:lumMod val="75000"/>
                  </a:schemeClr>
                </a:solidFill>
                <a:latin typeface="Arial" pitchFamily="34" charset="0"/>
                <a:cs typeface="Arial" pitchFamily="34" charset="0"/>
              </a:rPr>
              <a:t>purpose</a:t>
            </a:r>
            <a:r>
              <a:rPr lang="ar-SA" sz="3600" b="1" dirty="0" smtClean="0">
                <a:solidFill>
                  <a:schemeClr val="tx2">
                    <a:lumMod val="75000"/>
                  </a:schemeClr>
                </a:solidFill>
                <a:latin typeface="Arial" pitchFamily="34" charset="0"/>
                <a:cs typeface="Arial" pitchFamily="34" charset="0"/>
              </a:rPr>
              <a:t/>
            </a:r>
            <a:br>
              <a:rPr lang="ar-SA" sz="3600" b="1" dirty="0" smtClean="0">
                <a:solidFill>
                  <a:schemeClr val="tx2">
                    <a:lumMod val="75000"/>
                  </a:schemeClr>
                </a:solidFill>
                <a:latin typeface="Arial" pitchFamily="34" charset="0"/>
                <a:cs typeface="Arial" pitchFamily="34" charset="0"/>
              </a:rPr>
            </a:b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p:txBody>
          <a:bodyPr>
            <a:normAutofit/>
          </a:bodyPr>
          <a:lstStyle/>
          <a:p>
            <a:r>
              <a:rPr lang="en-US" dirty="0">
                <a:solidFill>
                  <a:schemeClr val="bg2">
                    <a:lumMod val="10000"/>
                  </a:schemeClr>
                </a:solidFill>
                <a:latin typeface="Arial" pitchFamily="34" charset="0"/>
                <a:cs typeface="Arial" pitchFamily="34" charset="0"/>
              </a:rPr>
              <a:t>The main reason for doing this research is to study the status of MIS graduates in the labor </a:t>
            </a:r>
            <a:r>
              <a:rPr lang="en-US" dirty="0" smtClean="0">
                <a:solidFill>
                  <a:schemeClr val="bg2">
                    <a:lumMod val="10000"/>
                  </a:schemeClr>
                </a:solidFill>
                <a:latin typeface="Arial" pitchFamily="34" charset="0"/>
                <a:cs typeface="Arial" pitchFamily="34" charset="0"/>
              </a:rPr>
              <a:t>market</a:t>
            </a:r>
            <a:endParaRPr lang="ar-SA" dirty="0" smtClean="0">
              <a:solidFill>
                <a:schemeClr val="bg2">
                  <a:lumMod val="10000"/>
                </a:schemeClr>
              </a:solidFill>
              <a:latin typeface="Arial" pitchFamily="34" charset="0"/>
              <a:cs typeface="Arial" pitchFamily="34" charset="0"/>
            </a:endParaRPr>
          </a:p>
          <a:p>
            <a:endParaRPr lang="ar-SA" dirty="0">
              <a:solidFill>
                <a:schemeClr val="bg2">
                  <a:lumMod val="10000"/>
                </a:schemeClr>
              </a:solidFill>
              <a:latin typeface="Arial" pitchFamily="34" charset="0"/>
              <a:cs typeface="Arial" pitchFamily="34" charset="0"/>
            </a:endParaRPr>
          </a:p>
          <a:p>
            <a:endParaRPr lang="ar-SA" dirty="0" smtClean="0">
              <a:solidFill>
                <a:schemeClr val="bg2">
                  <a:lumMod val="10000"/>
                </a:schemeClr>
              </a:solidFill>
              <a:latin typeface="Arial" pitchFamily="34" charset="0"/>
              <a:cs typeface="Arial" pitchFamily="34" charset="0"/>
            </a:endParaRPr>
          </a:p>
          <a:p>
            <a:endParaRPr lang="ar-SA" dirty="0">
              <a:solidFill>
                <a:schemeClr val="bg2">
                  <a:lumMod val="10000"/>
                </a:schemeClr>
              </a:solidFill>
              <a:latin typeface="Arial" pitchFamily="34" charset="0"/>
              <a:cs typeface="Arial" pitchFamily="34" charset="0"/>
            </a:endParaRPr>
          </a:p>
          <a:p>
            <a:r>
              <a:rPr lang="en-US" dirty="0">
                <a:solidFill>
                  <a:schemeClr val="bg2">
                    <a:lumMod val="10000"/>
                  </a:schemeClr>
                </a:solidFill>
                <a:latin typeface="Arial" pitchFamily="34" charset="0"/>
                <a:cs typeface="Arial" pitchFamily="34" charset="0"/>
              </a:rPr>
              <a:t>Because of the lack of awareness and knowledge of the management information systems specialization in Palestinian companies and the problems that students face in practical training</a:t>
            </a:r>
          </a:p>
        </p:txBody>
      </p:sp>
    </p:spTree>
    <p:extLst>
      <p:ext uri="{BB962C8B-B14F-4D97-AF65-F5344CB8AC3E}">
        <p14:creationId xmlns:p14="http://schemas.microsoft.com/office/powerpoint/2010/main" val="121211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332037"/>
            <a:ext cx="8229600" cy="4525963"/>
          </a:xfrm>
        </p:spPr>
        <p:txBody>
          <a:bodyPr/>
          <a:lstStyle/>
          <a:p>
            <a:pPr marL="0" indent="0" algn="ctr">
              <a:buNone/>
            </a:pPr>
            <a:r>
              <a:rPr lang="en-US" sz="3600" b="1" dirty="0">
                <a:solidFill>
                  <a:schemeClr val="tx2">
                    <a:lumMod val="75000"/>
                  </a:schemeClr>
                </a:solidFill>
                <a:latin typeface="Arial" pitchFamily="34" charset="0"/>
                <a:cs typeface="Arial" pitchFamily="34" charset="0"/>
              </a:rPr>
              <a:t>3. What are the recommendations to connect MIS graduates and Palestinian companies in the labor market? </a:t>
            </a:r>
            <a:endParaRPr lang="ar-SA" sz="3600" b="1" dirty="0" smtClean="0">
              <a:solidFill>
                <a:schemeClr val="tx2">
                  <a:lumMod val="75000"/>
                </a:schemeClr>
              </a:solidFill>
              <a:latin typeface="Arial" pitchFamily="34" charset="0"/>
              <a:cs typeface="Arial" pitchFamily="34" charset="0"/>
            </a:endParaRPr>
          </a:p>
          <a:p>
            <a:pPr algn="ctr"/>
            <a:endParaRPr lang="ar-SA" b="1" dirty="0">
              <a:solidFill>
                <a:schemeClr val="tx2">
                  <a:lumMod val="75000"/>
                </a:schemeClr>
              </a:solidFill>
              <a:latin typeface="Arial" pitchFamily="34" charset="0"/>
              <a:cs typeface="Arial" pitchFamily="34" charset="0"/>
            </a:endParaRPr>
          </a:p>
          <a:p>
            <a:pPr marL="0" indent="0">
              <a:buNone/>
            </a:pPr>
            <a:endParaRPr lang="ar-SA" b="1" dirty="0" smtClean="0">
              <a:solidFill>
                <a:schemeClr val="tx2">
                  <a:lumMod val="50000"/>
                </a:schemeClr>
              </a:solidFill>
              <a:latin typeface="Arial" pitchFamily="34" charset="0"/>
              <a:cs typeface="Arial" pitchFamily="34" charset="0"/>
            </a:endParaRPr>
          </a:p>
          <a:p>
            <a:pPr algn="ctr"/>
            <a:endParaRPr lang="ar-SA" b="1" dirty="0">
              <a:solidFill>
                <a:schemeClr val="tx2">
                  <a:lumMod val="75000"/>
                </a:schemeClr>
              </a:solidFill>
              <a:latin typeface="Arial" pitchFamily="34" charset="0"/>
              <a:cs typeface="Arial" pitchFamily="34" charset="0"/>
            </a:endParaRPr>
          </a:p>
          <a:p>
            <a:pPr algn="ctr"/>
            <a:endParaRPr lang="en-US" b="1" dirty="0">
              <a:solidFill>
                <a:schemeClr val="tx2">
                  <a:lumMod val="75000"/>
                </a:schemeClr>
              </a:solidFill>
              <a:latin typeface="Arial" pitchFamily="34" charset="0"/>
              <a:cs typeface="Arial" pitchFamily="34" charset="0"/>
            </a:endParaRPr>
          </a:p>
          <a:p>
            <a:endParaRPr lang="en-US" dirty="0"/>
          </a:p>
        </p:txBody>
      </p:sp>
    </p:spTree>
    <p:extLst>
      <p:ext uri="{BB962C8B-B14F-4D97-AF65-F5344CB8AC3E}">
        <p14:creationId xmlns:p14="http://schemas.microsoft.com/office/powerpoint/2010/main" val="19347716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1440"/>
            <a:ext cx="8229600" cy="1600200"/>
          </a:xfrm>
        </p:spPr>
        <p:txBody>
          <a:bodyPr/>
          <a:lstStyle/>
          <a:p>
            <a:pPr algn="l"/>
            <a:r>
              <a:rPr lang="en-US" sz="3600" dirty="0" smtClean="0">
                <a:latin typeface="Arial" pitchFamily="34" charset="0"/>
                <a:cs typeface="Arial" pitchFamily="34" charset="0"/>
              </a:rPr>
              <a:t> For University:</a:t>
            </a:r>
            <a:endParaRPr lang="en-US" sz="3600" dirty="0">
              <a:latin typeface="Arial" pitchFamily="34" charset="0"/>
              <a:cs typeface="Arial" pitchFamily="34" charset="0"/>
            </a:endParaRPr>
          </a:p>
        </p:txBody>
      </p:sp>
      <p:sp>
        <p:nvSpPr>
          <p:cNvPr id="3" name="Content Placeholder 2"/>
          <p:cNvSpPr>
            <a:spLocks noGrp="1"/>
          </p:cNvSpPr>
          <p:nvPr>
            <p:ph idx="1"/>
          </p:nvPr>
        </p:nvSpPr>
        <p:spPr>
          <a:xfrm>
            <a:off x="395536" y="1412776"/>
            <a:ext cx="8229600" cy="4525963"/>
          </a:xfrm>
        </p:spPr>
        <p:txBody>
          <a:bodyPr>
            <a:normAutofit fontScale="92500" lnSpcReduction="10000"/>
          </a:bodyPr>
          <a:lstStyle/>
          <a:p>
            <a:r>
              <a:rPr lang="en-US" sz="2600" dirty="0">
                <a:solidFill>
                  <a:schemeClr val="tx2">
                    <a:lumMod val="50000"/>
                  </a:schemeClr>
                </a:solidFill>
                <a:latin typeface="Arial" pitchFamily="34" charset="0"/>
                <a:cs typeface="Arial" pitchFamily="34" charset="0"/>
              </a:rPr>
              <a:t>Focus on what the labor market </a:t>
            </a:r>
            <a:r>
              <a:rPr lang="en-US" sz="2600" dirty="0" smtClean="0">
                <a:solidFill>
                  <a:schemeClr val="tx2">
                    <a:lumMod val="50000"/>
                  </a:schemeClr>
                </a:solidFill>
                <a:latin typeface="Arial" pitchFamily="34" charset="0"/>
                <a:cs typeface="Arial" pitchFamily="34" charset="0"/>
              </a:rPr>
              <a:t>needs</a:t>
            </a:r>
          </a:p>
          <a:p>
            <a:endParaRPr lang="en-US" sz="2600" dirty="0">
              <a:solidFill>
                <a:schemeClr val="tx2">
                  <a:lumMod val="50000"/>
                </a:schemeClr>
              </a:solidFill>
              <a:latin typeface="Arial" pitchFamily="34" charset="0"/>
              <a:cs typeface="Arial" pitchFamily="34" charset="0"/>
            </a:endParaRPr>
          </a:p>
          <a:p>
            <a:r>
              <a:rPr lang="en-US" sz="2600" dirty="0">
                <a:solidFill>
                  <a:schemeClr val="tx2">
                    <a:lumMod val="50000"/>
                  </a:schemeClr>
                </a:solidFill>
                <a:latin typeface="Arial" pitchFamily="34" charset="0"/>
                <a:cs typeface="Arial" pitchFamily="34" charset="0"/>
              </a:rPr>
              <a:t>Focus on a specific part of the </a:t>
            </a:r>
            <a:r>
              <a:rPr lang="en-US" sz="2600" dirty="0" smtClean="0">
                <a:solidFill>
                  <a:schemeClr val="tx2">
                    <a:lumMod val="50000"/>
                  </a:schemeClr>
                </a:solidFill>
                <a:latin typeface="Arial" pitchFamily="34" charset="0"/>
                <a:cs typeface="Arial" pitchFamily="34" charset="0"/>
              </a:rPr>
              <a:t>specialization</a:t>
            </a:r>
          </a:p>
          <a:p>
            <a:pPr marL="0" indent="0">
              <a:buNone/>
            </a:pPr>
            <a:endParaRPr lang="en-US" sz="2600" dirty="0">
              <a:solidFill>
                <a:schemeClr val="tx2">
                  <a:lumMod val="50000"/>
                </a:schemeClr>
              </a:solidFill>
              <a:latin typeface="Arial" pitchFamily="34" charset="0"/>
              <a:cs typeface="Arial" pitchFamily="34" charset="0"/>
            </a:endParaRPr>
          </a:p>
          <a:p>
            <a:r>
              <a:rPr lang="en-US" sz="2600" dirty="0">
                <a:solidFill>
                  <a:schemeClr val="tx2">
                    <a:lumMod val="50000"/>
                  </a:schemeClr>
                </a:solidFill>
                <a:latin typeface="Arial" pitchFamily="34" charset="0"/>
                <a:cs typeface="Arial" pitchFamily="34" charset="0"/>
              </a:rPr>
              <a:t>Introducing the practical course in companies since the beginning of the third year at least, so that we can start directly in the labor market with </a:t>
            </a:r>
            <a:r>
              <a:rPr lang="en-US" sz="2600" dirty="0" smtClean="0">
                <a:solidFill>
                  <a:schemeClr val="tx2">
                    <a:lumMod val="50000"/>
                  </a:schemeClr>
                </a:solidFill>
                <a:latin typeface="Arial" pitchFamily="34" charset="0"/>
                <a:cs typeface="Arial" pitchFamily="34" charset="0"/>
              </a:rPr>
              <a:t>experience</a:t>
            </a:r>
            <a:endParaRPr lang="ar-SA" sz="2600" dirty="0" smtClean="0">
              <a:solidFill>
                <a:schemeClr val="tx2">
                  <a:lumMod val="50000"/>
                </a:schemeClr>
              </a:solidFill>
              <a:latin typeface="Arial" pitchFamily="34" charset="0"/>
              <a:cs typeface="Arial" pitchFamily="34" charset="0"/>
            </a:endParaRPr>
          </a:p>
          <a:p>
            <a:endParaRPr lang="ar-SA" sz="2600" dirty="0" smtClean="0">
              <a:solidFill>
                <a:schemeClr val="tx2">
                  <a:lumMod val="50000"/>
                </a:schemeClr>
              </a:solidFill>
              <a:latin typeface="Arial" pitchFamily="34" charset="0"/>
              <a:cs typeface="Arial" pitchFamily="34" charset="0"/>
            </a:endParaRPr>
          </a:p>
          <a:p>
            <a:r>
              <a:rPr lang="en-US" sz="2600" dirty="0">
                <a:solidFill>
                  <a:schemeClr val="tx2">
                    <a:lumMod val="50000"/>
                  </a:schemeClr>
                </a:solidFill>
                <a:latin typeface="Arial" pitchFamily="34" charset="0"/>
                <a:cs typeface="Arial" pitchFamily="34" charset="0"/>
              </a:rPr>
              <a:t>Introducing Palestinian companies to the importance and important role played by a graduate of management information systems within the company and assisting them in improving and developing their business</a:t>
            </a:r>
          </a:p>
          <a:p>
            <a:endParaRPr lang="en-US" dirty="0"/>
          </a:p>
        </p:txBody>
      </p:sp>
    </p:spTree>
    <p:extLst>
      <p:ext uri="{BB962C8B-B14F-4D97-AF65-F5344CB8AC3E}">
        <p14:creationId xmlns:p14="http://schemas.microsoft.com/office/powerpoint/2010/main" val="282455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1440"/>
            <a:ext cx="8229600" cy="1600200"/>
          </a:xfrm>
        </p:spPr>
        <p:txBody>
          <a:bodyPr/>
          <a:lstStyle/>
          <a:p>
            <a:pPr algn="l"/>
            <a:r>
              <a:rPr lang="en-US" sz="3600" dirty="0" smtClean="0">
                <a:latin typeface="Arial" pitchFamily="34" charset="0"/>
                <a:cs typeface="Arial" pitchFamily="34" charset="0"/>
              </a:rPr>
              <a:t>For Graduates:</a:t>
            </a:r>
            <a:endParaRPr lang="en-US" sz="36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3200" dirty="0">
                <a:solidFill>
                  <a:schemeClr val="tx2">
                    <a:lumMod val="50000"/>
                  </a:schemeClr>
                </a:solidFill>
                <a:latin typeface="Arial" pitchFamily="34" charset="0"/>
                <a:cs typeface="Arial" pitchFamily="34" charset="0"/>
              </a:rPr>
              <a:t>Graduates are ambassadors of the specialization and they are responsible for introducing companies to their specialization by proving their worth in the jobs they obtain and proving themselves in the labor </a:t>
            </a:r>
            <a:r>
              <a:rPr lang="en-US" sz="3200" dirty="0" smtClean="0">
                <a:solidFill>
                  <a:schemeClr val="tx2">
                    <a:lumMod val="50000"/>
                  </a:schemeClr>
                </a:solidFill>
                <a:latin typeface="Arial" pitchFamily="34" charset="0"/>
                <a:cs typeface="Arial" pitchFamily="34" charset="0"/>
              </a:rPr>
              <a:t>market</a:t>
            </a:r>
            <a:r>
              <a:rPr lang="ar-SA" sz="3200" dirty="0" smtClean="0">
                <a:solidFill>
                  <a:schemeClr val="tx2">
                    <a:lumMod val="50000"/>
                  </a:schemeClr>
                </a:solidFill>
                <a:latin typeface="Arial" pitchFamily="34" charset="0"/>
                <a:cs typeface="Arial" pitchFamily="34" charset="0"/>
              </a:rPr>
              <a:t> .</a:t>
            </a:r>
            <a:endParaRPr lang="en-US" sz="32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14534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31440"/>
            <a:ext cx="8229600" cy="1600200"/>
          </a:xfrm>
        </p:spPr>
        <p:txBody>
          <a:bodyPr/>
          <a:lstStyle/>
          <a:p>
            <a:pPr algn="l"/>
            <a:r>
              <a:rPr lang="en-US" dirty="0" smtClean="0"/>
              <a:t>Reference</a:t>
            </a:r>
            <a:endParaRPr lang="en-US" dirty="0"/>
          </a:p>
        </p:txBody>
      </p:sp>
      <p:sp>
        <p:nvSpPr>
          <p:cNvPr id="3" name="Content Placeholder 2"/>
          <p:cNvSpPr>
            <a:spLocks noGrp="1"/>
          </p:cNvSpPr>
          <p:nvPr>
            <p:ph idx="1"/>
          </p:nvPr>
        </p:nvSpPr>
        <p:spPr>
          <a:xfrm>
            <a:off x="467544" y="1772816"/>
            <a:ext cx="8229600" cy="4525963"/>
          </a:xfrm>
        </p:spPr>
        <p:txBody>
          <a:bodyPr>
            <a:normAutofit/>
          </a:bodyPr>
          <a:lstStyle/>
          <a:p>
            <a:r>
              <a:rPr lang="en-US" sz="1600" dirty="0" err="1">
                <a:solidFill>
                  <a:schemeClr val="tx1">
                    <a:lumMod val="95000"/>
                    <a:lumOff val="5000"/>
                  </a:schemeClr>
                </a:solidFill>
                <a:latin typeface="Arial" pitchFamily="34" charset="0"/>
                <a:cs typeface="Arial" pitchFamily="34" charset="0"/>
              </a:rPr>
              <a:t>O'brien</a:t>
            </a:r>
            <a:r>
              <a:rPr lang="en-US" sz="1600" dirty="0">
                <a:solidFill>
                  <a:schemeClr val="tx1">
                    <a:lumMod val="95000"/>
                    <a:lumOff val="5000"/>
                  </a:schemeClr>
                </a:solidFill>
                <a:latin typeface="Arial" pitchFamily="34" charset="0"/>
                <a:cs typeface="Arial" pitchFamily="34" charset="0"/>
              </a:rPr>
              <a:t>, J. A., &amp; </a:t>
            </a:r>
            <a:r>
              <a:rPr lang="en-US" sz="1600" dirty="0" err="1">
                <a:solidFill>
                  <a:schemeClr val="tx1">
                    <a:lumMod val="95000"/>
                    <a:lumOff val="5000"/>
                  </a:schemeClr>
                </a:solidFill>
                <a:latin typeface="Arial" pitchFamily="34" charset="0"/>
                <a:cs typeface="Arial" pitchFamily="34" charset="0"/>
              </a:rPr>
              <a:t>Marakas</a:t>
            </a:r>
            <a:r>
              <a:rPr lang="en-US" sz="1600" dirty="0">
                <a:solidFill>
                  <a:schemeClr val="tx1">
                    <a:lumMod val="95000"/>
                    <a:lumOff val="5000"/>
                  </a:schemeClr>
                </a:solidFill>
                <a:latin typeface="Arial" pitchFamily="34" charset="0"/>
                <a:cs typeface="Arial" pitchFamily="34" charset="0"/>
              </a:rPr>
              <a:t>, G. M. (2006). </a:t>
            </a:r>
            <a:r>
              <a:rPr lang="en-US" sz="1600" i="1" dirty="0">
                <a:solidFill>
                  <a:schemeClr val="tx1">
                    <a:lumMod val="95000"/>
                    <a:lumOff val="5000"/>
                  </a:schemeClr>
                </a:solidFill>
                <a:latin typeface="Arial" pitchFamily="34" charset="0"/>
                <a:cs typeface="Arial" pitchFamily="34" charset="0"/>
              </a:rPr>
              <a:t>Management information systems</a:t>
            </a:r>
            <a:r>
              <a:rPr lang="en-US" sz="1600" dirty="0">
                <a:solidFill>
                  <a:schemeClr val="tx1">
                    <a:lumMod val="95000"/>
                    <a:lumOff val="5000"/>
                  </a:schemeClr>
                </a:solidFill>
                <a:latin typeface="Arial" pitchFamily="34" charset="0"/>
                <a:cs typeface="Arial" pitchFamily="34" charset="0"/>
              </a:rPr>
              <a:t> (Vol. 6). McGraw-Hill Irwin.</a:t>
            </a:r>
            <a:r>
              <a:rPr lang="en-US" sz="1600" dirty="0" smtClean="0">
                <a:solidFill>
                  <a:schemeClr val="tx1">
                    <a:lumMod val="95000"/>
                    <a:lumOff val="5000"/>
                  </a:schemeClr>
                </a:solidFill>
                <a:latin typeface="Arial" pitchFamily="34" charset="0"/>
                <a:cs typeface="Arial" pitchFamily="34" charset="0"/>
              </a:rPr>
              <a:t>‏</a:t>
            </a:r>
            <a:endParaRPr lang="ar-SA" sz="1600" dirty="0" smtClean="0">
              <a:solidFill>
                <a:schemeClr val="tx1">
                  <a:lumMod val="95000"/>
                  <a:lumOff val="5000"/>
                </a:schemeClr>
              </a:solidFill>
              <a:latin typeface="Arial" pitchFamily="34" charset="0"/>
              <a:cs typeface="Arial" pitchFamily="34" charset="0"/>
            </a:endParaRPr>
          </a:p>
          <a:p>
            <a:endParaRPr lang="ar-SA" sz="1600" dirty="0" smtClean="0">
              <a:solidFill>
                <a:schemeClr val="tx1">
                  <a:lumMod val="95000"/>
                  <a:lumOff val="5000"/>
                </a:schemeClr>
              </a:solidFill>
              <a:latin typeface="Arial" pitchFamily="34" charset="0"/>
              <a:cs typeface="Arial" pitchFamily="34" charset="0"/>
            </a:endParaRPr>
          </a:p>
          <a:p>
            <a:r>
              <a:rPr lang="en-US" sz="1600" dirty="0">
                <a:solidFill>
                  <a:schemeClr val="tx1">
                    <a:lumMod val="95000"/>
                    <a:lumOff val="5000"/>
                  </a:schemeClr>
                </a:solidFill>
                <a:latin typeface="Arial" pitchFamily="34" charset="0"/>
                <a:cs typeface="Arial" pitchFamily="34" charset="0"/>
              </a:rPr>
              <a:t>Salas-Velasco, M. (2021). Mapping the (</a:t>
            </a:r>
            <a:r>
              <a:rPr lang="en-US" sz="1600" dirty="0" err="1">
                <a:solidFill>
                  <a:schemeClr val="tx1">
                    <a:lumMod val="95000"/>
                    <a:lumOff val="5000"/>
                  </a:schemeClr>
                </a:solidFill>
                <a:latin typeface="Arial" pitchFamily="34" charset="0"/>
                <a:cs typeface="Arial" pitchFamily="34" charset="0"/>
              </a:rPr>
              <a:t>mis</a:t>
            </a:r>
            <a:r>
              <a:rPr lang="en-US" sz="1600" dirty="0">
                <a:solidFill>
                  <a:schemeClr val="tx1">
                    <a:lumMod val="95000"/>
                    <a:lumOff val="5000"/>
                  </a:schemeClr>
                </a:solidFill>
                <a:latin typeface="Arial" pitchFamily="34" charset="0"/>
                <a:cs typeface="Arial" pitchFamily="34" charset="0"/>
              </a:rPr>
              <a:t>) match of university degrees in the graduate labor market. </a:t>
            </a:r>
            <a:r>
              <a:rPr lang="en-US" sz="1600" i="1" dirty="0">
                <a:solidFill>
                  <a:schemeClr val="tx1">
                    <a:lumMod val="95000"/>
                    <a:lumOff val="5000"/>
                  </a:schemeClr>
                </a:solidFill>
                <a:latin typeface="Arial" pitchFamily="34" charset="0"/>
                <a:cs typeface="Arial" pitchFamily="34" charset="0"/>
              </a:rPr>
              <a:t>Journal for </a:t>
            </a:r>
            <a:r>
              <a:rPr lang="en-US" sz="1600" i="1" dirty="0" err="1">
                <a:solidFill>
                  <a:schemeClr val="tx1">
                    <a:lumMod val="95000"/>
                    <a:lumOff val="5000"/>
                  </a:schemeClr>
                </a:solidFill>
                <a:latin typeface="Arial" pitchFamily="34" charset="0"/>
                <a:cs typeface="Arial" pitchFamily="34" charset="0"/>
              </a:rPr>
              <a:t>Labour</a:t>
            </a:r>
            <a:r>
              <a:rPr lang="en-US" sz="1600" i="1" dirty="0">
                <a:solidFill>
                  <a:schemeClr val="tx1">
                    <a:lumMod val="95000"/>
                    <a:lumOff val="5000"/>
                  </a:schemeClr>
                </a:solidFill>
                <a:latin typeface="Arial" pitchFamily="34" charset="0"/>
                <a:cs typeface="Arial" pitchFamily="34" charset="0"/>
              </a:rPr>
              <a:t> Market Research</a:t>
            </a:r>
            <a:r>
              <a:rPr lang="en-US" sz="1600" dirty="0">
                <a:solidFill>
                  <a:schemeClr val="tx1">
                    <a:lumMod val="95000"/>
                    <a:lumOff val="5000"/>
                  </a:schemeClr>
                </a:solidFill>
                <a:latin typeface="Arial" pitchFamily="34" charset="0"/>
                <a:cs typeface="Arial" pitchFamily="34" charset="0"/>
              </a:rPr>
              <a:t>, </a:t>
            </a:r>
            <a:r>
              <a:rPr lang="en-US" sz="1600" i="1" dirty="0">
                <a:solidFill>
                  <a:schemeClr val="tx1">
                    <a:lumMod val="95000"/>
                    <a:lumOff val="5000"/>
                  </a:schemeClr>
                </a:solidFill>
                <a:latin typeface="Arial" pitchFamily="34" charset="0"/>
                <a:cs typeface="Arial" pitchFamily="34" charset="0"/>
              </a:rPr>
              <a:t>55</a:t>
            </a:r>
            <a:r>
              <a:rPr lang="en-US" sz="1600" dirty="0">
                <a:solidFill>
                  <a:schemeClr val="tx1">
                    <a:lumMod val="95000"/>
                    <a:lumOff val="5000"/>
                  </a:schemeClr>
                </a:solidFill>
                <a:latin typeface="Arial" pitchFamily="34" charset="0"/>
                <a:cs typeface="Arial" pitchFamily="34" charset="0"/>
              </a:rPr>
              <a:t>(1), 1-23.</a:t>
            </a:r>
            <a:r>
              <a:rPr lang="en-US" sz="1600" dirty="0" smtClean="0">
                <a:solidFill>
                  <a:schemeClr val="tx1">
                    <a:lumMod val="95000"/>
                    <a:lumOff val="5000"/>
                  </a:schemeClr>
                </a:solidFill>
                <a:latin typeface="Arial" pitchFamily="34" charset="0"/>
                <a:cs typeface="Arial" pitchFamily="34" charset="0"/>
              </a:rPr>
              <a:t>‏</a:t>
            </a:r>
            <a:endParaRPr lang="ar-SA" sz="1600" dirty="0" smtClean="0">
              <a:solidFill>
                <a:schemeClr val="tx1">
                  <a:lumMod val="95000"/>
                  <a:lumOff val="5000"/>
                </a:schemeClr>
              </a:solidFill>
              <a:latin typeface="Arial" pitchFamily="34" charset="0"/>
              <a:cs typeface="Arial" pitchFamily="34" charset="0"/>
            </a:endParaRPr>
          </a:p>
          <a:p>
            <a:endParaRPr lang="ar-SA" sz="1600" dirty="0">
              <a:solidFill>
                <a:schemeClr val="tx1">
                  <a:lumMod val="95000"/>
                  <a:lumOff val="5000"/>
                </a:schemeClr>
              </a:solidFill>
              <a:latin typeface="Arial" pitchFamily="34" charset="0"/>
              <a:cs typeface="Arial" pitchFamily="34" charset="0"/>
            </a:endParaRPr>
          </a:p>
          <a:p>
            <a:endParaRPr lang="ar-SA" sz="1600" dirty="0" smtClean="0">
              <a:solidFill>
                <a:schemeClr val="tx1">
                  <a:lumMod val="95000"/>
                  <a:lumOff val="5000"/>
                </a:schemeClr>
              </a:solidFill>
              <a:latin typeface="Arial" pitchFamily="34" charset="0"/>
              <a:cs typeface="Arial" pitchFamily="34" charset="0"/>
            </a:endParaRPr>
          </a:p>
          <a:p>
            <a:r>
              <a:rPr lang="en-US" sz="1600" dirty="0" err="1">
                <a:solidFill>
                  <a:schemeClr val="tx1">
                    <a:lumMod val="95000"/>
                    <a:lumOff val="5000"/>
                  </a:schemeClr>
                </a:solidFill>
                <a:latin typeface="Arial" pitchFamily="34" charset="0"/>
                <a:cs typeface="Arial" pitchFamily="34" charset="0"/>
              </a:rPr>
              <a:t>Laudon</a:t>
            </a:r>
            <a:r>
              <a:rPr lang="en-US" sz="1600" dirty="0">
                <a:solidFill>
                  <a:schemeClr val="tx1">
                    <a:lumMod val="95000"/>
                    <a:lumOff val="5000"/>
                  </a:schemeClr>
                </a:solidFill>
                <a:latin typeface="Arial" pitchFamily="34" charset="0"/>
                <a:cs typeface="Arial" pitchFamily="34" charset="0"/>
              </a:rPr>
              <a:t>, K. C., &amp; </a:t>
            </a:r>
            <a:r>
              <a:rPr lang="en-US" sz="1600" dirty="0" err="1">
                <a:solidFill>
                  <a:schemeClr val="tx1">
                    <a:lumMod val="95000"/>
                    <a:lumOff val="5000"/>
                  </a:schemeClr>
                </a:solidFill>
                <a:latin typeface="Arial" pitchFamily="34" charset="0"/>
                <a:cs typeface="Arial" pitchFamily="34" charset="0"/>
              </a:rPr>
              <a:t>Laudon</a:t>
            </a:r>
            <a:r>
              <a:rPr lang="en-US" sz="1600" dirty="0">
                <a:solidFill>
                  <a:schemeClr val="tx1">
                    <a:lumMod val="95000"/>
                    <a:lumOff val="5000"/>
                  </a:schemeClr>
                </a:solidFill>
                <a:latin typeface="Arial" pitchFamily="34" charset="0"/>
                <a:cs typeface="Arial" pitchFamily="34" charset="0"/>
              </a:rPr>
              <a:t>, J. P. (2015). </a:t>
            </a:r>
            <a:r>
              <a:rPr lang="en-US" sz="1600" i="1" dirty="0">
                <a:solidFill>
                  <a:schemeClr val="tx1">
                    <a:lumMod val="95000"/>
                    <a:lumOff val="5000"/>
                  </a:schemeClr>
                </a:solidFill>
                <a:latin typeface="Arial" pitchFamily="34" charset="0"/>
                <a:cs typeface="Arial" pitchFamily="34" charset="0"/>
              </a:rPr>
              <a:t>Management information system</a:t>
            </a:r>
            <a:r>
              <a:rPr lang="en-US" sz="1600" dirty="0">
                <a:solidFill>
                  <a:schemeClr val="tx1">
                    <a:lumMod val="95000"/>
                    <a:lumOff val="5000"/>
                  </a:schemeClr>
                </a:solidFill>
                <a:latin typeface="Arial" pitchFamily="34" charset="0"/>
                <a:cs typeface="Arial" pitchFamily="34" charset="0"/>
              </a:rPr>
              <a:t>. Pearson Education India.‏</a:t>
            </a:r>
            <a:endParaRPr lang="en-US" sz="1600" dirty="0" smtClean="0">
              <a:solidFill>
                <a:schemeClr val="tx1">
                  <a:lumMod val="95000"/>
                  <a:lumOff val="5000"/>
                </a:schemeClr>
              </a:solidFill>
              <a:latin typeface="Arial" pitchFamily="34" charset="0"/>
              <a:cs typeface="Arial" pitchFamily="34" charset="0"/>
            </a:endParaRPr>
          </a:p>
          <a:p>
            <a:endParaRPr lang="en-US" sz="28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769725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600200"/>
          </a:xfrm>
        </p:spPr>
        <p:txBody>
          <a:bodyPr/>
          <a:lstStyle/>
          <a:p>
            <a:pPr algn="l"/>
            <a:r>
              <a:rPr lang="en-US" sz="3600" b="1" dirty="0">
                <a:solidFill>
                  <a:schemeClr val="tx2">
                    <a:lumMod val="75000"/>
                  </a:schemeClr>
                </a:solidFill>
                <a:latin typeface="Arial" pitchFamily="34" charset="0"/>
                <a:cs typeface="Arial" pitchFamily="34" charset="0"/>
              </a:rPr>
              <a:t>Research Question</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95536" y="1268760"/>
            <a:ext cx="8229600" cy="4525963"/>
          </a:xfrm>
        </p:spPr>
        <p:txBody>
          <a:bodyPr>
            <a:normAutofit fontScale="85000" lnSpcReduction="20000"/>
          </a:bodyPr>
          <a:lstStyle/>
          <a:p>
            <a:pPr>
              <a:lnSpc>
                <a:spcPct val="120000"/>
              </a:lnSpc>
            </a:pPr>
            <a:r>
              <a:rPr lang="en-US" b="1" dirty="0">
                <a:solidFill>
                  <a:schemeClr val="tx2">
                    <a:lumMod val="75000"/>
                  </a:schemeClr>
                </a:solidFill>
                <a:latin typeface="Arial" pitchFamily="34" charset="0"/>
                <a:cs typeface="Arial" pitchFamily="34" charset="0"/>
              </a:rPr>
              <a:t>1. What are the difficulties facing graduates of management information systems in the labor market</a:t>
            </a:r>
            <a:r>
              <a:rPr lang="en-US" b="1" dirty="0" smtClean="0">
                <a:solidFill>
                  <a:schemeClr val="tx2">
                    <a:lumMod val="75000"/>
                  </a:schemeClr>
                </a:solidFill>
                <a:latin typeface="Arial" pitchFamily="34" charset="0"/>
                <a:cs typeface="Arial" pitchFamily="34" charset="0"/>
              </a:rPr>
              <a:t>?</a:t>
            </a:r>
          </a:p>
          <a:p>
            <a:pPr>
              <a:lnSpc>
                <a:spcPct val="120000"/>
              </a:lnSpc>
            </a:pPr>
            <a:endParaRPr lang="en-US" b="1" dirty="0">
              <a:solidFill>
                <a:schemeClr val="tx2">
                  <a:lumMod val="75000"/>
                </a:schemeClr>
              </a:solidFill>
              <a:latin typeface="Arial" pitchFamily="34" charset="0"/>
              <a:cs typeface="Arial" pitchFamily="34" charset="0"/>
            </a:endParaRPr>
          </a:p>
          <a:p>
            <a:pPr>
              <a:lnSpc>
                <a:spcPct val="120000"/>
              </a:lnSpc>
            </a:pPr>
            <a:endParaRPr lang="en-US" b="1" dirty="0" smtClean="0">
              <a:solidFill>
                <a:schemeClr val="tx2">
                  <a:lumMod val="75000"/>
                </a:schemeClr>
              </a:solidFill>
              <a:latin typeface="Arial" pitchFamily="34" charset="0"/>
              <a:cs typeface="Arial" pitchFamily="34" charset="0"/>
            </a:endParaRPr>
          </a:p>
          <a:p>
            <a:pPr>
              <a:lnSpc>
                <a:spcPct val="120000"/>
              </a:lnSpc>
            </a:pPr>
            <a:endParaRPr lang="en-US" b="1" dirty="0">
              <a:solidFill>
                <a:schemeClr val="tx2">
                  <a:lumMod val="75000"/>
                </a:schemeClr>
              </a:solidFill>
              <a:latin typeface="Arial" pitchFamily="34" charset="0"/>
              <a:cs typeface="Arial" pitchFamily="34" charset="0"/>
            </a:endParaRPr>
          </a:p>
          <a:p>
            <a:pPr>
              <a:lnSpc>
                <a:spcPct val="120000"/>
              </a:lnSpc>
            </a:pPr>
            <a:r>
              <a:rPr lang="en-US" b="1" dirty="0">
                <a:solidFill>
                  <a:schemeClr val="tx2">
                    <a:lumMod val="75000"/>
                  </a:schemeClr>
                </a:solidFill>
                <a:latin typeface="Arial" pitchFamily="34" charset="0"/>
                <a:cs typeface="Arial" pitchFamily="34" charset="0"/>
              </a:rPr>
              <a:t>2. From students’ point of </a:t>
            </a:r>
            <a:r>
              <a:rPr lang="en-US" b="1" dirty="0" smtClean="0">
                <a:solidFill>
                  <a:schemeClr val="tx2">
                    <a:lumMod val="75000"/>
                  </a:schemeClr>
                </a:solidFill>
                <a:latin typeface="Arial" pitchFamily="34" charset="0"/>
                <a:cs typeface="Arial" pitchFamily="34" charset="0"/>
              </a:rPr>
              <a:t>view, </a:t>
            </a:r>
            <a:r>
              <a:rPr lang="en-US" b="1" dirty="0">
                <a:solidFill>
                  <a:schemeClr val="tx2">
                    <a:lumMod val="75000"/>
                  </a:schemeClr>
                </a:solidFill>
                <a:latin typeface="Arial" pitchFamily="34" charset="0"/>
                <a:cs typeface="Arial" pitchFamily="34" charset="0"/>
              </a:rPr>
              <a:t>what do Palestinian companies know about the management information systems specialization and what are the job opportunities could they provide to MIS graduates? </a:t>
            </a:r>
            <a:endParaRPr lang="en-US" b="1" dirty="0" smtClean="0">
              <a:solidFill>
                <a:schemeClr val="tx2">
                  <a:lumMod val="75000"/>
                </a:schemeClr>
              </a:solidFill>
              <a:latin typeface="Arial" pitchFamily="34" charset="0"/>
              <a:cs typeface="Arial" pitchFamily="34" charset="0"/>
            </a:endParaRPr>
          </a:p>
          <a:p>
            <a:pPr>
              <a:lnSpc>
                <a:spcPct val="120000"/>
              </a:lnSpc>
            </a:pPr>
            <a:endParaRPr lang="en-US" b="1" dirty="0">
              <a:solidFill>
                <a:schemeClr val="tx2">
                  <a:lumMod val="75000"/>
                </a:schemeClr>
              </a:solidFill>
              <a:latin typeface="Arial" pitchFamily="34" charset="0"/>
              <a:cs typeface="Arial" pitchFamily="34" charset="0"/>
            </a:endParaRPr>
          </a:p>
          <a:p>
            <a:pPr>
              <a:lnSpc>
                <a:spcPct val="120000"/>
              </a:lnSpc>
            </a:pPr>
            <a:endParaRPr lang="en-US" b="1" dirty="0" smtClean="0">
              <a:solidFill>
                <a:schemeClr val="tx2">
                  <a:lumMod val="75000"/>
                </a:schemeClr>
              </a:solidFill>
              <a:latin typeface="Arial" pitchFamily="34" charset="0"/>
              <a:cs typeface="Arial" pitchFamily="34" charset="0"/>
            </a:endParaRPr>
          </a:p>
          <a:p>
            <a:pPr>
              <a:lnSpc>
                <a:spcPct val="120000"/>
              </a:lnSpc>
            </a:pPr>
            <a:r>
              <a:rPr lang="en-US" b="1" dirty="0">
                <a:solidFill>
                  <a:schemeClr val="tx2">
                    <a:lumMod val="75000"/>
                  </a:schemeClr>
                </a:solidFill>
                <a:latin typeface="Arial" pitchFamily="34" charset="0"/>
                <a:cs typeface="Arial" pitchFamily="34" charset="0"/>
              </a:rPr>
              <a:t>3. What are the recommendations to connect MIS graduates and </a:t>
            </a:r>
            <a:r>
              <a:rPr lang="en-US" b="1" dirty="0">
                <a:solidFill>
                  <a:schemeClr val="tx2">
                    <a:lumMod val="50000"/>
                  </a:schemeClr>
                </a:solidFill>
                <a:latin typeface="Arial" pitchFamily="34" charset="0"/>
                <a:cs typeface="Arial" pitchFamily="34" charset="0"/>
              </a:rPr>
              <a:t>University</a:t>
            </a:r>
            <a:r>
              <a:rPr lang="en-US" b="1" dirty="0" smtClean="0">
                <a:solidFill>
                  <a:schemeClr val="tx2">
                    <a:lumMod val="75000"/>
                  </a:schemeClr>
                </a:solidFill>
                <a:latin typeface="Arial" pitchFamily="34" charset="0"/>
                <a:cs typeface="Arial" pitchFamily="34" charset="0"/>
              </a:rPr>
              <a:t>? </a:t>
            </a:r>
          </a:p>
          <a:p>
            <a:endParaRPr lang="en-US" sz="1600" b="1" dirty="0">
              <a:solidFill>
                <a:schemeClr val="tx2">
                  <a:lumMod val="75000"/>
                </a:schemeClr>
              </a:solidFill>
              <a:latin typeface="Arial" pitchFamily="34" charset="0"/>
              <a:cs typeface="Arial" pitchFamily="34" charset="0"/>
            </a:endParaRPr>
          </a:p>
          <a:p>
            <a:endParaRPr lang="en-US" sz="1600" b="1" dirty="0" smtClean="0">
              <a:solidFill>
                <a:schemeClr val="tx2">
                  <a:lumMod val="75000"/>
                </a:schemeClr>
              </a:solidFill>
              <a:latin typeface="Arial" pitchFamily="34" charset="0"/>
              <a:cs typeface="Arial" pitchFamily="34" charset="0"/>
            </a:endParaRPr>
          </a:p>
          <a:p>
            <a:endParaRPr lang="en-US" dirty="0">
              <a:solidFill>
                <a:schemeClr val="tx2">
                  <a:lumMod val="75000"/>
                </a:schemeClr>
              </a:solidFill>
              <a:latin typeface="Arial" pitchFamily="34" charset="0"/>
              <a:cs typeface="Arial" pitchFamily="34" charset="0"/>
            </a:endParaRPr>
          </a:p>
          <a:p>
            <a:endParaRPr lang="en-US" dirty="0">
              <a:solidFill>
                <a:schemeClr val="tx2">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80485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59432"/>
            <a:ext cx="8229600" cy="1600200"/>
          </a:xfrm>
        </p:spPr>
        <p:txBody>
          <a:bodyPr/>
          <a:lstStyle/>
          <a:p>
            <a:pPr algn="l"/>
            <a:r>
              <a:rPr lang="en-US" sz="3600" b="1" dirty="0">
                <a:solidFill>
                  <a:schemeClr val="tx2">
                    <a:lumMod val="75000"/>
                  </a:schemeClr>
                </a:solidFill>
                <a:latin typeface="Arial" pitchFamily="34" charset="0"/>
                <a:cs typeface="Arial" pitchFamily="34" charset="0"/>
              </a:rPr>
              <a:t>Literature Review</a:t>
            </a:r>
            <a:endParaRPr lang="en-US" sz="3600" dirty="0"/>
          </a:p>
        </p:txBody>
      </p:sp>
      <p:sp>
        <p:nvSpPr>
          <p:cNvPr id="3" name="Content Placeholder 2"/>
          <p:cNvSpPr>
            <a:spLocks noGrp="1"/>
          </p:cNvSpPr>
          <p:nvPr>
            <p:ph idx="1"/>
          </p:nvPr>
        </p:nvSpPr>
        <p:spPr/>
        <p:txBody>
          <a:bodyPr/>
          <a:lstStyle/>
          <a:p>
            <a:pPr marL="0" indent="0">
              <a:buNone/>
            </a:pPr>
            <a:endParaRPr lang="en-US" b="1" dirty="0"/>
          </a:p>
          <a:p>
            <a:pPr marL="0" indent="0">
              <a:buNone/>
            </a:pPr>
            <a:r>
              <a:rPr lang="en-US" b="1" dirty="0" smtClean="0">
                <a:solidFill>
                  <a:schemeClr val="tx2">
                    <a:lumMod val="50000"/>
                  </a:schemeClr>
                </a:solidFill>
              </a:rPr>
              <a:t>Management Information system</a:t>
            </a:r>
          </a:p>
          <a:p>
            <a:pPr marL="0" indent="0">
              <a:buNone/>
            </a:pPr>
            <a:endParaRPr lang="en-US" b="1" dirty="0" smtClean="0">
              <a:solidFill>
                <a:schemeClr val="tx2">
                  <a:lumMod val="50000"/>
                </a:schemeClr>
              </a:solidFill>
            </a:endParaRPr>
          </a:p>
          <a:p>
            <a:pPr marL="0" indent="0">
              <a:buNone/>
            </a:pPr>
            <a:r>
              <a:rPr lang="en-US" dirty="0">
                <a:solidFill>
                  <a:schemeClr val="tx2">
                    <a:lumMod val="50000"/>
                  </a:schemeClr>
                </a:solidFill>
                <a:latin typeface="Arial" pitchFamily="34" charset="0"/>
                <a:cs typeface="Arial" pitchFamily="34" charset="0"/>
              </a:rPr>
              <a:t>The major in Management Information Systems is one of the specializations of the College of Information Technology. It includes several fields and several branches, including technology, marketing, accounting, finance, quality assurance, and human resources</a:t>
            </a:r>
            <a:r>
              <a:rPr lang="en-US" dirty="0" smtClean="0">
                <a:solidFill>
                  <a:schemeClr val="tx2">
                    <a:lumMod val="50000"/>
                  </a:schemeClr>
                </a:solidFill>
                <a:latin typeface="Arial" pitchFamily="34" charset="0"/>
                <a:cs typeface="Arial" pitchFamily="34" charset="0"/>
              </a:rPr>
              <a:t>.</a:t>
            </a:r>
            <a:r>
              <a:rPr lang="en-US" sz="2000" dirty="0" smtClean="0">
                <a:solidFill>
                  <a:schemeClr val="tx2">
                    <a:lumMod val="50000"/>
                  </a:schemeClr>
                </a:solidFill>
                <a:latin typeface="Arial" pitchFamily="34" charset="0"/>
                <a:cs typeface="Arial" pitchFamily="34" charset="0"/>
              </a:rPr>
              <a:t>(</a:t>
            </a:r>
            <a:r>
              <a:rPr lang="fi-FI" sz="2000" dirty="0" smtClean="0">
                <a:solidFill>
                  <a:schemeClr val="tx2">
                    <a:lumMod val="50000"/>
                  </a:schemeClr>
                </a:solidFill>
                <a:latin typeface="Arial" pitchFamily="34" charset="0"/>
                <a:cs typeface="Arial" pitchFamily="34" charset="0"/>
              </a:rPr>
              <a:t> </a:t>
            </a:r>
            <a:r>
              <a:rPr lang="fi-FI" sz="2000" dirty="0">
                <a:solidFill>
                  <a:schemeClr val="tx2">
                    <a:lumMod val="50000"/>
                  </a:schemeClr>
                </a:solidFill>
                <a:latin typeface="Arial" pitchFamily="34" charset="0"/>
                <a:cs typeface="Arial" pitchFamily="34" charset="0"/>
              </a:rPr>
              <a:t>O'brien, J. A., &amp; Marakas, G. M. (2006)</a:t>
            </a:r>
            <a:endParaRPr lang="en-US" sz="2000" dirty="0">
              <a:solidFill>
                <a:schemeClr val="tx2">
                  <a:lumMod val="50000"/>
                </a:schemeClr>
              </a:solidFill>
              <a:latin typeface="Arial" pitchFamily="34" charset="0"/>
              <a:cs typeface="Arial" pitchFamily="34" charset="0"/>
            </a:endParaRPr>
          </a:p>
        </p:txBody>
      </p:sp>
      <p:sp>
        <p:nvSpPr>
          <p:cNvPr id="4" name="Down Arrow 3"/>
          <p:cNvSpPr/>
          <p:nvPr/>
        </p:nvSpPr>
        <p:spPr>
          <a:xfrm>
            <a:off x="2195736" y="1124744"/>
            <a:ext cx="216024"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800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68564"/>
            <a:ext cx="8229600" cy="1600200"/>
          </a:xfrm>
        </p:spPr>
        <p:txBody>
          <a:bodyPr/>
          <a:lstStyle/>
          <a:p>
            <a:pPr algn="l"/>
            <a:r>
              <a:rPr lang="en-US" sz="3600" b="1" dirty="0" smtClean="0">
                <a:solidFill>
                  <a:schemeClr val="tx2">
                    <a:lumMod val="75000"/>
                  </a:schemeClr>
                </a:solidFill>
                <a:latin typeface="Arial" pitchFamily="34" charset="0"/>
                <a:cs typeface="Arial" pitchFamily="34" charset="0"/>
              </a:rPr>
              <a:t>Literature Review</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85192" y="2132856"/>
            <a:ext cx="8229600" cy="4525963"/>
          </a:xfrm>
        </p:spPr>
        <p:txBody>
          <a:bodyPr>
            <a:normAutofit/>
          </a:bodyPr>
          <a:lstStyle/>
          <a:p>
            <a:r>
              <a:rPr lang="en-US" b="1" dirty="0">
                <a:solidFill>
                  <a:schemeClr val="tx2">
                    <a:lumMod val="75000"/>
                  </a:schemeClr>
                </a:solidFill>
                <a:latin typeface="Arial" pitchFamily="34" charset="0"/>
                <a:cs typeface="Arial" pitchFamily="34" charset="0"/>
              </a:rPr>
              <a:t> </a:t>
            </a:r>
            <a:r>
              <a:rPr lang="en-US" b="1" dirty="0">
                <a:solidFill>
                  <a:schemeClr val="tx2">
                    <a:lumMod val="50000"/>
                  </a:schemeClr>
                </a:solidFill>
              </a:rPr>
              <a:t>Labor Market for </a:t>
            </a:r>
            <a:r>
              <a:rPr lang="en-US" b="1" dirty="0" err="1" smtClean="0">
                <a:solidFill>
                  <a:schemeClr val="tx2">
                    <a:lumMod val="50000"/>
                  </a:schemeClr>
                </a:solidFill>
              </a:rPr>
              <a:t>Mis</a:t>
            </a:r>
            <a:r>
              <a:rPr lang="en-US" b="1" dirty="0" smtClean="0">
                <a:solidFill>
                  <a:schemeClr val="tx2">
                    <a:lumMod val="50000"/>
                  </a:schemeClr>
                </a:solidFill>
              </a:rPr>
              <a:t> graduates</a:t>
            </a:r>
            <a:endParaRPr lang="en-US" b="1" dirty="0">
              <a:solidFill>
                <a:schemeClr val="tx2">
                  <a:lumMod val="50000"/>
                </a:schemeClr>
              </a:solidFill>
              <a:latin typeface="Arial" pitchFamily="34" charset="0"/>
              <a:cs typeface="Arial" pitchFamily="34" charset="0"/>
            </a:endParaRPr>
          </a:p>
          <a:p>
            <a:pPr marL="0" indent="0" rtl="1">
              <a:buNone/>
            </a:pPr>
            <a:r>
              <a:rPr lang="en-US" dirty="0">
                <a:latin typeface="Arial" pitchFamily="34" charset="0"/>
                <a:cs typeface="Arial" pitchFamily="34" charset="0"/>
              </a:rPr>
              <a:t/>
            </a:r>
            <a:br>
              <a:rPr lang="en-US" dirty="0">
                <a:latin typeface="Arial" pitchFamily="34" charset="0"/>
                <a:cs typeface="Arial" pitchFamily="34" charset="0"/>
              </a:rPr>
            </a:br>
            <a:r>
              <a:rPr lang="en-US" dirty="0">
                <a:solidFill>
                  <a:schemeClr val="tx2">
                    <a:lumMod val="50000"/>
                  </a:schemeClr>
                </a:solidFill>
                <a:latin typeface="Arial" pitchFamily="34" charset="0"/>
                <a:cs typeface="Arial" pitchFamily="34" charset="0"/>
              </a:rPr>
              <a:t>The MIS employee plays an important role in developing business strategies and policies, and specialization occupies a large place in education in many governments</a:t>
            </a:r>
          </a:p>
          <a:p>
            <a:pPr marL="0" indent="0" rtl="1">
              <a:buNone/>
            </a:pPr>
            <a:r>
              <a:rPr lang="en-US" dirty="0">
                <a:solidFill>
                  <a:schemeClr val="tx2">
                    <a:lumMod val="50000"/>
                  </a:schemeClr>
                </a:solidFill>
                <a:latin typeface="Arial" pitchFamily="34" charset="0"/>
                <a:cs typeface="Arial" pitchFamily="34" charset="0"/>
              </a:rPr>
              <a:t/>
            </a:r>
            <a:br>
              <a:rPr lang="en-US" dirty="0">
                <a:solidFill>
                  <a:schemeClr val="tx2">
                    <a:lumMod val="50000"/>
                  </a:schemeClr>
                </a:solidFill>
                <a:latin typeface="Arial" pitchFamily="34" charset="0"/>
                <a:cs typeface="Arial" pitchFamily="34" charset="0"/>
              </a:rPr>
            </a:br>
            <a:r>
              <a:rPr lang="en-US" dirty="0">
                <a:solidFill>
                  <a:schemeClr val="tx2">
                    <a:lumMod val="50000"/>
                  </a:schemeClr>
                </a:solidFill>
                <a:latin typeface="Arial" pitchFamily="34" charset="0"/>
                <a:cs typeface="Arial" pitchFamily="34" charset="0"/>
              </a:rPr>
              <a:t>Palestinian decision makers face unusual challenges to provide job </a:t>
            </a:r>
            <a:r>
              <a:rPr lang="en-US" dirty="0" smtClean="0">
                <a:solidFill>
                  <a:schemeClr val="tx2">
                    <a:lumMod val="50000"/>
                  </a:schemeClr>
                </a:solidFill>
                <a:latin typeface="Arial" pitchFamily="34" charset="0"/>
                <a:cs typeface="Arial" pitchFamily="34" charset="0"/>
              </a:rPr>
              <a:t>opportunities especially </a:t>
            </a:r>
            <a:r>
              <a:rPr lang="en-US" dirty="0">
                <a:solidFill>
                  <a:schemeClr val="tx2">
                    <a:lumMod val="50000"/>
                  </a:schemeClr>
                </a:solidFill>
                <a:latin typeface="Arial" pitchFamily="34" charset="0"/>
                <a:cs typeface="Arial" pitchFamily="34" charset="0"/>
              </a:rPr>
              <a:t>in light of the low investment and lack of job opportunities in the Palestinian </a:t>
            </a:r>
            <a:r>
              <a:rPr lang="en-US" dirty="0" smtClean="0">
                <a:solidFill>
                  <a:schemeClr val="tx2">
                    <a:lumMod val="50000"/>
                  </a:schemeClr>
                </a:solidFill>
                <a:latin typeface="Arial" pitchFamily="34" charset="0"/>
                <a:cs typeface="Arial" pitchFamily="34" charset="0"/>
              </a:rPr>
              <a:t>territories (</a:t>
            </a:r>
            <a:r>
              <a:rPr lang="en-US" dirty="0">
                <a:solidFill>
                  <a:schemeClr val="tx2">
                    <a:lumMod val="50000"/>
                  </a:schemeClr>
                </a:solidFill>
                <a:latin typeface="Arial" pitchFamily="34" charset="0"/>
                <a:cs typeface="Arial" pitchFamily="34" charset="0"/>
              </a:rPr>
              <a:t>Salas-Velasco, M. (</a:t>
            </a:r>
            <a:r>
              <a:rPr lang="en-US" dirty="0" smtClean="0">
                <a:solidFill>
                  <a:schemeClr val="tx2">
                    <a:lumMod val="50000"/>
                  </a:schemeClr>
                </a:solidFill>
                <a:latin typeface="Arial" pitchFamily="34" charset="0"/>
                <a:cs typeface="Arial" pitchFamily="34" charset="0"/>
              </a:rPr>
              <a:t>2021)</a:t>
            </a:r>
            <a:r>
              <a:rPr lang="en-US" dirty="0">
                <a:latin typeface="Arial" pitchFamily="34" charset="0"/>
                <a:cs typeface="Arial" pitchFamily="34" charset="0"/>
              </a:rPr>
              <a:t/>
            </a:r>
            <a:br>
              <a:rPr lang="en-US" dirty="0">
                <a:latin typeface="Arial" pitchFamily="34" charset="0"/>
                <a:cs typeface="Arial" pitchFamily="34" charset="0"/>
              </a:rPr>
            </a:br>
            <a:endParaRPr lang="en-US" dirty="0">
              <a:solidFill>
                <a:schemeClr val="tx2">
                  <a:lumMod val="50000"/>
                </a:schemeClr>
              </a:solidFill>
              <a:latin typeface="Arial" pitchFamily="34" charset="0"/>
              <a:cs typeface="Arial" pitchFamily="34" charset="0"/>
            </a:endParaRPr>
          </a:p>
        </p:txBody>
      </p:sp>
      <p:sp>
        <p:nvSpPr>
          <p:cNvPr id="5" name="Down Arrow 4"/>
          <p:cNvSpPr/>
          <p:nvPr/>
        </p:nvSpPr>
        <p:spPr>
          <a:xfrm>
            <a:off x="2119327" y="1048780"/>
            <a:ext cx="288032"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67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07849"/>
            <a:ext cx="8229600" cy="1600200"/>
          </a:xfrm>
        </p:spPr>
        <p:txBody>
          <a:bodyPr/>
          <a:lstStyle/>
          <a:p>
            <a:pPr algn="l"/>
            <a:r>
              <a:rPr lang="en-US" sz="3600" b="1" dirty="0">
                <a:solidFill>
                  <a:schemeClr val="tx2">
                    <a:lumMod val="75000"/>
                  </a:schemeClr>
                </a:solidFill>
                <a:latin typeface="Arial" pitchFamily="34" charset="0"/>
                <a:cs typeface="Arial" pitchFamily="34" charset="0"/>
              </a:rPr>
              <a:t>Literature Review</a:t>
            </a:r>
            <a:endParaRPr lang="en-US" sz="3600" dirty="0"/>
          </a:p>
        </p:txBody>
      </p:sp>
      <p:sp>
        <p:nvSpPr>
          <p:cNvPr id="3" name="Content Placeholder 2"/>
          <p:cNvSpPr>
            <a:spLocks noGrp="1"/>
          </p:cNvSpPr>
          <p:nvPr>
            <p:ph idx="1"/>
          </p:nvPr>
        </p:nvSpPr>
        <p:spPr>
          <a:xfrm>
            <a:off x="179512" y="1490255"/>
            <a:ext cx="8229600" cy="4525963"/>
          </a:xfrm>
        </p:spPr>
        <p:txBody>
          <a:bodyPr/>
          <a:lstStyle/>
          <a:p>
            <a:pPr marL="0" indent="0">
              <a:buNone/>
            </a:pPr>
            <a:r>
              <a:rPr lang="en-US" b="1" dirty="0" smtClean="0">
                <a:solidFill>
                  <a:schemeClr val="tx2">
                    <a:lumMod val="50000"/>
                  </a:schemeClr>
                </a:solidFill>
              </a:rPr>
              <a:t> </a:t>
            </a:r>
            <a:r>
              <a:rPr lang="ar-SA" b="1" dirty="0" smtClean="0">
                <a:solidFill>
                  <a:schemeClr val="tx2">
                    <a:lumMod val="50000"/>
                  </a:schemeClr>
                </a:solidFill>
              </a:rPr>
              <a:t>       </a:t>
            </a:r>
            <a:r>
              <a:rPr lang="en-US" b="1" dirty="0" smtClean="0">
                <a:solidFill>
                  <a:schemeClr val="tx2">
                    <a:lumMod val="50000"/>
                  </a:schemeClr>
                </a:solidFill>
              </a:rPr>
              <a:t> </a:t>
            </a:r>
            <a:r>
              <a:rPr lang="en-US" sz="2800" b="1" dirty="0" smtClean="0">
                <a:solidFill>
                  <a:schemeClr val="tx2">
                    <a:lumMod val="50000"/>
                  </a:schemeClr>
                </a:solidFill>
              </a:rPr>
              <a:t>Graduates</a:t>
            </a:r>
            <a:endParaRPr lang="ar-SA" sz="2800" b="1" dirty="0" smtClean="0">
              <a:solidFill>
                <a:schemeClr val="tx2">
                  <a:lumMod val="50000"/>
                </a:schemeClr>
              </a:solidFill>
            </a:endParaRPr>
          </a:p>
          <a:p>
            <a:pPr marL="0" indent="0">
              <a:buNone/>
            </a:pPr>
            <a:endParaRPr lang="ar-SA" sz="2800" b="1" dirty="0">
              <a:solidFill>
                <a:schemeClr val="tx2">
                  <a:lumMod val="50000"/>
                </a:schemeClr>
              </a:solidFill>
            </a:endParaRPr>
          </a:p>
          <a:p>
            <a:pPr marL="0" indent="0">
              <a:buNone/>
            </a:pPr>
            <a:r>
              <a:rPr lang="en-US" dirty="0">
                <a:solidFill>
                  <a:schemeClr val="tx2">
                    <a:lumMod val="50000"/>
                  </a:schemeClr>
                </a:solidFill>
                <a:latin typeface="Arial" pitchFamily="34" charset="0"/>
                <a:cs typeface="Arial" pitchFamily="34" charset="0"/>
              </a:rPr>
              <a:t>There is a decrease in the opportunities of graduates to enter the labor market due to several factors, the problem of unemployment among graduates, and the requirements of education and education with the requirements of the labor market</a:t>
            </a:r>
            <a:r>
              <a:rPr lang="en-US" dirty="0" smtClean="0">
                <a:solidFill>
                  <a:schemeClr val="tx2">
                    <a:lumMod val="50000"/>
                  </a:schemeClr>
                </a:solidFill>
                <a:latin typeface="Arial" pitchFamily="34" charset="0"/>
                <a:cs typeface="Arial" pitchFamily="34" charset="0"/>
              </a:rPr>
              <a:t>.</a:t>
            </a:r>
            <a:r>
              <a:rPr lang="fi-FI" dirty="0"/>
              <a:t> </a:t>
            </a:r>
            <a:r>
              <a:rPr lang="fi-FI" dirty="0">
                <a:solidFill>
                  <a:schemeClr val="tx2">
                    <a:lumMod val="50000"/>
                  </a:schemeClr>
                </a:solidFill>
                <a:latin typeface="Arial" pitchFamily="34" charset="0"/>
                <a:cs typeface="Arial" pitchFamily="34" charset="0"/>
              </a:rPr>
              <a:t>(Laudon, K. C., &amp; Laudon, J. P. (2015))</a:t>
            </a:r>
            <a:endParaRPr lang="en-US" b="1" dirty="0">
              <a:solidFill>
                <a:schemeClr val="tx2">
                  <a:lumMod val="50000"/>
                </a:schemeClr>
              </a:solidFill>
              <a:latin typeface="Arial" pitchFamily="34" charset="0"/>
              <a:cs typeface="Arial" pitchFamily="34" charset="0"/>
            </a:endParaRPr>
          </a:p>
        </p:txBody>
      </p:sp>
      <p:sp>
        <p:nvSpPr>
          <p:cNvPr id="5" name="Down Arrow 4"/>
          <p:cNvSpPr/>
          <p:nvPr/>
        </p:nvSpPr>
        <p:spPr>
          <a:xfrm>
            <a:off x="2137582" y="842183"/>
            <a:ext cx="21602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266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1440"/>
            <a:ext cx="8229600" cy="1600200"/>
          </a:xfrm>
        </p:spPr>
        <p:txBody>
          <a:bodyPr/>
          <a:lstStyle/>
          <a:p>
            <a:pPr algn="l"/>
            <a:r>
              <a:rPr lang="en-US" sz="3600" b="1" dirty="0" smtClean="0">
                <a:effectLst>
                  <a:outerShdw blurRad="38100" dist="38100" dir="2700000" algn="tl">
                    <a:srgbClr val="000000">
                      <a:alpha val="43137"/>
                    </a:srgbClr>
                  </a:outerShdw>
                </a:effectLst>
              </a:rPr>
              <a:t>Model of research  </a:t>
            </a:r>
            <a:endParaRPr lang="en-US" sz="3600" b="1"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124744"/>
            <a:ext cx="8208912" cy="5544616"/>
          </a:xfrm>
        </p:spPr>
      </p:pic>
    </p:spTree>
    <p:extLst>
      <p:ext uri="{BB962C8B-B14F-4D97-AF65-F5344CB8AC3E}">
        <p14:creationId xmlns:p14="http://schemas.microsoft.com/office/powerpoint/2010/main" val="15186748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1600200"/>
          </a:xfrm>
        </p:spPr>
        <p:txBody>
          <a:bodyPr/>
          <a:lstStyle/>
          <a:p>
            <a:pPr algn="l"/>
            <a:r>
              <a:rPr lang="en-US" sz="3600" b="1" dirty="0">
                <a:solidFill>
                  <a:schemeClr val="tx2">
                    <a:lumMod val="75000"/>
                  </a:schemeClr>
                </a:solidFill>
                <a:latin typeface="Arial" pitchFamily="34" charset="0"/>
                <a:cs typeface="Arial" pitchFamily="34" charset="0"/>
              </a:rPr>
              <a:t>Methodology of study</a:t>
            </a:r>
            <a:r>
              <a:rPr lang="en-US" b="1" dirty="0">
                <a:solidFill>
                  <a:schemeClr val="tx2">
                    <a:lumMod val="75000"/>
                  </a:schemeClr>
                </a:solidFill>
                <a:latin typeface="Arial" pitchFamily="34" charset="0"/>
                <a:cs typeface="Arial" pitchFamily="34" charset="0"/>
              </a:rPr>
              <a:t/>
            </a:r>
            <a:br>
              <a:rPr lang="en-US" b="1" dirty="0">
                <a:solidFill>
                  <a:schemeClr val="tx2">
                    <a:lumMod val="75000"/>
                  </a:schemeClr>
                </a:solidFill>
                <a:latin typeface="Arial" pitchFamily="34" charset="0"/>
                <a:cs typeface="Arial" pitchFamily="34" charset="0"/>
              </a:rPr>
            </a:br>
            <a:endParaRPr lang="en-US" dirty="0"/>
          </a:p>
        </p:txBody>
      </p:sp>
      <p:sp>
        <p:nvSpPr>
          <p:cNvPr id="3" name="Content Placeholder 2"/>
          <p:cNvSpPr>
            <a:spLocks noGrp="1"/>
          </p:cNvSpPr>
          <p:nvPr>
            <p:ph idx="1"/>
          </p:nvPr>
        </p:nvSpPr>
        <p:spPr>
          <a:xfrm>
            <a:off x="395536" y="1412776"/>
            <a:ext cx="8229600" cy="4525963"/>
          </a:xfrm>
        </p:spPr>
        <p:txBody>
          <a:bodyPr>
            <a:normAutofit/>
          </a:bodyPr>
          <a:lstStyle/>
          <a:p>
            <a:pPr marL="0" indent="0">
              <a:buNone/>
            </a:pPr>
            <a:r>
              <a:rPr lang="en-US" dirty="0">
                <a:solidFill>
                  <a:schemeClr val="tx1"/>
                </a:solidFill>
                <a:latin typeface="Arial" pitchFamily="34" charset="0"/>
                <a:cs typeface="Arial" pitchFamily="34" charset="0"/>
              </a:rPr>
              <a:t>This study is conducted in the </a:t>
            </a:r>
            <a:r>
              <a:rPr lang="en-US" dirty="0" smtClean="0">
                <a:solidFill>
                  <a:schemeClr val="tx1"/>
                </a:solidFill>
                <a:latin typeface="Arial" pitchFamily="34" charset="0"/>
                <a:cs typeface="Arial" pitchFamily="34" charset="0"/>
              </a:rPr>
              <a:t>May 2022</a:t>
            </a:r>
          </a:p>
          <a:p>
            <a:pPr marL="0" indent="0">
              <a:buNone/>
            </a:pPr>
            <a:endParaRPr lang="en-US" dirty="0" smtClean="0">
              <a:solidFill>
                <a:schemeClr val="tx1"/>
              </a:solidFill>
              <a:latin typeface="Arial" pitchFamily="34" charset="0"/>
              <a:cs typeface="Arial" pitchFamily="34" charset="0"/>
            </a:endParaRPr>
          </a:p>
          <a:p>
            <a:pPr marL="0" indent="0">
              <a:buNone/>
            </a:pPr>
            <a:endParaRPr lang="en-US" dirty="0">
              <a:solidFill>
                <a:schemeClr val="tx1"/>
              </a:solidFill>
              <a:latin typeface="Arial" pitchFamily="34" charset="0"/>
              <a:cs typeface="Arial" pitchFamily="34" charset="0"/>
            </a:endParaRPr>
          </a:p>
          <a:p>
            <a:pPr marL="0" indent="0">
              <a:buNone/>
            </a:pPr>
            <a:r>
              <a:rPr lang="en-US" dirty="0" smtClean="0">
                <a:solidFill>
                  <a:schemeClr val="tx1"/>
                </a:solidFill>
                <a:latin typeface="Arial" pitchFamily="34" charset="0"/>
                <a:cs typeface="Arial" pitchFamily="34" charset="0"/>
              </a:rPr>
              <a:t>We </a:t>
            </a:r>
            <a:r>
              <a:rPr lang="en-US" dirty="0">
                <a:solidFill>
                  <a:schemeClr val="tx1"/>
                </a:solidFill>
                <a:latin typeface="Arial" pitchFamily="34" charset="0"/>
                <a:cs typeface="Arial" pitchFamily="34" charset="0"/>
              </a:rPr>
              <a:t>used </a:t>
            </a:r>
            <a:r>
              <a:rPr lang="en-US" b="1" dirty="0">
                <a:solidFill>
                  <a:schemeClr val="tx2">
                    <a:lumMod val="75000"/>
                  </a:schemeClr>
                </a:solidFill>
                <a:latin typeface="Arial" pitchFamily="34" charset="0"/>
                <a:cs typeface="Arial" pitchFamily="34" charset="0"/>
              </a:rPr>
              <a:t>quantitative research method</a:t>
            </a:r>
            <a:r>
              <a:rPr lang="en-US" dirty="0">
                <a:solidFill>
                  <a:schemeClr val="tx2">
                    <a:lumMod val="50000"/>
                  </a:schemeClr>
                </a:solidFill>
                <a:latin typeface="Arial" pitchFamily="34" charset="0"/>
                <a:cs typeface="Arial" pitchFamily="34" charset="0"/>
              </a:rPr>
              <a:t>. </a:t>
            </a:r>
            <a:r>
              <a:rPr lang="en-US" dirty="0">
                <a:solidFill>
                  <a:schemeClr val="tx1"/>
                </a:solidFill>
                <a:latin typeface="Arial" pitchFamily="34" charset="0"/>
                <a:cs typeface="Arial" pitchFamily="34" charset="0"/>
              </a:rPr>
              <a:t>The study was </a:t>
            </a:r>
            <a:r>
              <a:rPr lang="en-US" dirty="0" smtClean="0">
                <a:solidFill>
                  <a:schemeClr val="tx1"/>
                </a:solidFill>
                <a:latin typeface="Arial" pitchFamily="34" charset="0"/>
                <a:cs typeface="Arial" pitchFamily="34" charset="0"/>
              </a:rPr>
              <a:t>directed</a:t>
            </a:r>
            <a:r>
              <a:rPr lang="ar-SA"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to </a:t>
            </a:r>
            <a:r>
              <a:rPr lang="en-US" dirty="0">
                <a:solidFill>
                  <a:schemeClr val="tx1"/>
                </a:solidFill>
                <a:latin typeface="Arial" pitchFamily="34" charset="0"/>
                <a:cs typeface="Arial" pitchFamily="34" charset="0"/>
              </a:rPr>
              <a:t>graduates of  management information systems</a:t>
            </a:r>
            <a:r>
              <a:rPr lang="en-US" dirty="0" smtClean="0">
                <a:solidFill>
                  <a:schemeClr val="tx2">
                    <a:lumMod val="50000"/>
                  </a:schemeClr>
                </a:solidFill>
                <a:latin typeface="Arial" pitchFamily="34" charset="0"/>
                <a:cs typeface="Arial" pitchFamily="34" charset="0"/>
              </a:rPr>
              <a:t>.</a:t>
            </a:r>
          </a:p>
          <a:p>
            <a:pPr marL="0" indent="0">
              <a:buNone/>
            </a:pPr>
            <a:endParaRPr lang="en-US" dirty="0" smtClean="0">
              <a:solidFill>
                <a:schemeClr val="tx2">
                  <a:lumMod val="50000"/>
                </a:schemeClr>
              </a:solidFill>
              <a:latin typeface="Arial" pitchFamily="34" charset="0"/>
              <a:cs typeface="Arial" pitchFamily="34" charset="0"/>
            </a:endParaRPr>
          </a:p>
          <a:p>
            <a:pPr marL="0" indent="0">
              <a:buNone/>
            </a:pPr>
            <a:endParaRPr lang="en-US" dirty="0" smtClean="0">
              <a:solidFill>
                <a:schemeClr val="tx2">
                  <a:lumMod val="50000"/>
                </a:schemeClr>
              </a:solidFill>
              <a:latin typeface="Arial" pitchFamily="34" charset="0"/>
              <a:cs typeface="Arial" pitchFamily="34" charset="0"/>
            </a:endParaRPr>
          </a:p>
          <a:p>
            <a:pPr marL="0" indent="0">
              <a:buNone/>
            </a:pPr>
            <a:r>
              <a:rPr lang="en-US" dirty="0" smtClean="0">
                <a:solidFill>
                  <a:schemeClr val="tx1"/>
                </a:solidFill>
                <a:latin typeface="Arial" pitchFamily="34" charset="0"/>
                <a:cs typeface="Arial" pitchFamily="34" charset="0"/>
              </a:rPr>
              <a:t>We used a </a:t>
            </a:r>
            <a:r>
              <a:rPr lang="en-US" b="1" dirty="0" smtClean="0">
                <a:solidFill>
                  <a:schemeClr val="accent1">
                    <a:lumMod val="50000"/>
                  </a:schemeClr>
                </a:solidFill>
                <a:latin typeface="Arial" pitchFamily="34" charset="0"/>
                <a:cs typeface="Arial" pitchFamily="34" charset="0"/>
              </a:rPr>
              <a:t>questionnaire</a:t>
            </a:r>
            <a:r>
              <a:rPr lang="en-US" dirty="0" smtClean="0">
                <a:solidFill>
                  <a:schemeClr val="tx1"/>
                </a:solidFill>
                <a:latin typeface="Arial" pitchFamily="34" charset="0"/>
                <a:cs typeface="Arial" pitchFamily="34" charset="0"/>
              </a:rPr>
              <a:t> to collect data from graduated </a:t>
            </a:r>
            <a:endParaRPr lang="en-US" dirty="0">
              <a:solidFill>
                <a:schemeClr val="tx1"/>
              </a:solidFill>
              <a:latin typeface="Arial" pitchFamily="34" charset="0"/>
              <a:cs typeface="Arial" pitchFamily="34" charset="0"/>
            </a:endParaRPr>
          </a:p>
          <a:p>
            <a:endParaRPr lang="en-US" sz="2000" dirty="0" smtClean="0">
              <a:solidFill>
                <a:schemeClr val="tx2">
                  <a:lumMod val="50000"/>
                </a:schemeClr>
              </a:solidFill>
              <a:latin typeface="Arial" pitchFamily="34" charset="0"/>
              <a:cs typeface="Arial" pitchFamily="34" charset="0"/>
            </a:endParaRPr>
          </a:p>
          <a:p>
            <a:endParaRPr lang="en-US" sz="2000" dirty="0">
              <a:solidFill>
                <a:schemeClr val="tx2">
                  <a:lumMod val="50000"/>
                </a:schemeClr>
              </a:solidFill>
              <a:latin typeface="Arial" pitchFamily="34" charset="0"/>
              <a:cs typeface="Arial" pitchFamily="34" charset="0"/>
            </a:endParaRPr>
          </a:p>
          <a:p>
            <a:endParaRPr lang="en-US" sz="2000" dirty="0" smtClean="0">
              <a:solidFill>
                <a:schemeClr val="tx2">
                  <a:lumMod val="50000"/>
                </a:schemeClr>
              </a:solidFill>
              <a:latin typeface="Arial" pitchFamily="34" charset="0"/>
              <a:cs typeface="Arial" pitchFamily="34" charset="0"/>
            </a:endParaRPr>
          </a:p>
          <a:p>
            <a:endParaRPr lang="en-US" sz="20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01575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631</TotalTime>
  <Words>869</Words>
  <Application>Microsoft Office PowerPoint</Application>
  <PresentationFormat>On-screen Show (4:3)</PresentationFormat>
  <Paragraphs>136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Executive</vt:lpstr>
      <vt:lpstr>     </vt:lpstr>
      <vt:lpstr>Content :</vt:lpstr>
      <vt:lpstr>Introduction and purpose  </vt:lpstr>
      <vt:lpstr>Research Question </vt:lpstr>
      <vt:lpstr>Literature Review</vt:lpstr>
      <vt:lpstr>Literature Review </vt:lpstr>
      <vt:lpstr>Literature Review</vt:lpstr>
      <vt:lpstr>Model of research  </vt:lpstr>
      <vt:lpstr>Methodology of study </vt:lpstr>
      <vt:lpstr>Participants </vt:lpstr>
      <vt:lpstr>Instrument </vt:lpstr>
      <vt:lpstr>Results</vt:lpstr>
      <vt:lpstr>Part 1: Demographic </vt:lpstr>
      <vt:lpstr>PowerPoint Presentation</vt:lpstr>
      <vt:lpstr>PowerPoint Presentation</vt:lpstr>
      <vt:lpstr>Are you satisfied with entering the specialty?</vt:lpstr>
      <vt:lpstr>have you ever applied for a job in the field of specialization?</vt:lpstr>
      <vt:lpstr>The number of years work</vt:lpstr>
      <vt:lpstr>Did you benefit from studying the specialization in the labor market?</vt:lpstr>
      <vt:lpstr>Did you find it difficult to find a job?</vt:lpstr>
      <vt:lpstr>Is there discrimination between males and females in the labor market?</vt:lpstr>
      <vt:lpstr>Were the companies you applied to work with understanding the nature of your work as a Mis  graduate?</vt:lpstr>
      <vt:lpstr>Have you noticed a require for management information systems specialization in the labor market</vt:lpstr>
      <vt:lpstr>Did you need to take courses to be able to enter the labor market</vt:lpstr>
      <vt:lpstr>Did you face a problem in the labor market as a graduate (Mis) compared to similar specialties?</vt:lpstr>
      <vt:lpstr>How long does it take to search for a job?</vt:lpstr>
      <vt:lpstr>in which department of the company have you been hired?</vt:lpstr>
      <vt:lpstr>Discussion </vt:lpstr>
      <vt:lpstr>PowerPoint Presentation</vt:lpstr>
      <vt:lpstr>PowerPoint Presentation</vt:lpstr>
      <vt:lpstr> For University:</vt:lpstr>
      <vt:lpstr>For Graduates:</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sanaazetawi2000@hotmail.com</dc:creator>
  <cp:lastModifiedBy>sanaazetawi2000@hotmail.com</cp:lastModifiedBy>
  <cp:revision>38</cp:revision>
  <dcterms:created xsi:type="dcterms:W3CDTF">2022-05-11T16:13:20Z</dcterms:created>
  <dcterms:modified xsi:type="dcterms:W3CDTF">2022-05-23T17:10:11Z</dcterms:modified>
</cp:coreProperties>
</file>