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75"/>
  </p:notesMasterIdLst>
  <p:sldIdLst>
    <p:sldId id="263" r:id="rId2"/>
    <p:sldId id="515" r:id="rId3"/>
    <p:sldId id="503" r:id="rId4"/>
    <p:sldId id="477" r:id="rId5"/>
    <p:sldId id="480" r:id="rId6"/>
    <p:sldId id="481" r:id="rId7"/>
    <p:sldId id="482" r:id="rId8"/>
    <p:sldId id="483" r:id="rId9"/>
    <p:sldId id="487" r:id="rId10"/>
    <p:sldId id="488" r:id="rId11"/>
    <p:sldId id="485" r:id="rId12"/>
    <p:sldId id="486" r:id="rId13"/>
    <p:sldId id="489" r:id="rId14"/>
    <p:sldId id="491" r:id="rId15"/>
    <p:sldId id="490" r:id="rId16"/>
    <p:sldId id="492" r:id="rId17"/>
    <p:sldId id="501" r:id="rId18"/>
    <p:sldId id="502" r:id="rId19"/>
    <p:sldId id="495" r:id="rId20"/>
    <p:sldId id="494" r:id="rId21"/>
    <p:sldId id="466" r:id="rId22"/>
    <p:sldId id="522" r:id="rId23"/>
    <p:sldId id="465" r:id="rId24"/>
    <p:sldId id="463" r:id="rId25"/>
    <p:sldId id="467" r:id="rId26"/>
    <p:sldId id="468" r:id="rId27"/>
    <p:sldId id="464" r:id="rId28"/>
    <p:sldId id="441" r:id="rId29"/>
    <p:sldId id="472" r:id="rId30"/>
    <p:sldId id="444" r:id="rId31"/>
    <p:sldId id="445" r:id="rId32"/>
    <p:sldId id="474" r:id="rId33"/>
    <p:sldId id="475" r:id="rId34"/>
    <p:sldId id="476" r:id="rId35"/>
    <p:sldId id="523" r:id="rId36"/>
    <p:sldId id="524" r:id="rId37"/>
    <p:sldId id="525" r:id="rId38"/>
    <p:sldId id="526" r:id="rId39"/>
    <p:sldId id="527" r:id="rId40"/>
    <p:sldId id="528" r:id="rId41"/>
    <p:sldId id="529" r:id="rId42"/>
    <p:sldId id="530" r:id="rId43"/>
    <p:sldId id="531" r:id="rId44"/>
    <p:sldId id="532" r:id="rId45"/>
    <p:sldId id="533" r:id="rId46"/>
    <p:sldId id="534" r:id="rId47"/>
    <p:sldId id="535" r:id="rId48"/>
    <p:sldId id="536" r:id="rId49"/>
    <p:sldId id="537" r:id="rId50"/>
    <p:sldId id="538" r:id="rId51"/>
    <p:sldId id="539" r:id="rId52"/>
    <p:sldId id="540" r:id="rId53"/>
    <p:sldId id="542" r:id="rId54"/>
    <p:sldId id="543" r:id="rId55"/>
    <p:sldId id="544" r:id="rId56"/>
    <p:sldId id="545" r:id="rId57"/>
    <p:sldId id="546" r:id="rId58"/>
    <p:sldId id="547" r:id="rId59"/>
    <p:sldId id="541" r:id="rId60"/>
    <p:sldId id="506" r:id="rId61"/>
    <p:sldId id="507" r:id="rId62"/>
    <p:sldId id="508" r:id="rId63"/>
    <p:sldId id="509" r:id="rId64"/>
    <p:sldId id="510" r:id="rId65"/>
    <p:sldId id="516" r:id="rId66"/>
    <p:sldId id="511" r:id="rId67"/>
    <p:sldId id="512" r:id="rId68"/>
    <p:sldId id="513" r:id="rId69"/>
    <p:sldId id="517" r:id="rId70"/>
    <p:sldId id="518" r:id="rId71"/>
    <p:sldId id="548" r:id="rId72"/>
    <p:sldId id="520" r:id="rId73"/>
    <p:sldId id="521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8126"/>
    <a:srgbClr val="B58845"/>
    <a:srgbClr val="A8AC08"/>
    <a:srgbClr val="AAC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66" autoAdjust="0"/>
    <p:restoredTop sz="92652" autoAdjust="0"/>
  </p:normalViewPr>
  <p:slideViewPr>
    <p:cSldViewPr>
      <p:cViewPr varScale="1">
        <p:scale>
          <a:sx n="74" d="100"/>
          <a:sy n="74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36091-FE20-4830-BAE2-BEB95FCE65E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B71A1-C59D-4947-A2EF-C8F200E27B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66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B71A1-C59D-4947-A2EF-C8F200E27B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90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B71A1-C59D-4947-A2EF-C8F200E27B9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088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B71A1-C59D-4947-A2EF-C8F200E27B94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211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8F7987D-01B3-4152-88D5-4E58049F5E0F}" type="datetime1">
              <a:rPr lang="en-US" smtClean="0"/>
              <a:t>12/21/2017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7CAA-7C4E-476A-BE80-A42D7D9C8247}" type="datetime1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D12DDE3-EC0B-405F-9BCC-80CD3E559CF6}" type="datetime1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D12D-B4F1-4E05-8BB0-317DE7D4DBD3}" type="datetime1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DAD9-76F1-4C62-AC26-346BB167C8A9}" type="datetime1">
              <a:rPr lang="en-US" smtClean="0"/>
              <a:t>12/21/2017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A542438-6659-483A-973F-55933B611663}" type="datetime1">
              <a:rPr lang="en-US" smtClean="0"/>
              <a:t>12/21/2017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EA396FF-525A-4300-A407-D4375A1E1EDA}" type="datetime1">
              <a:rPr lang="en-US" smtClean="0"/>
              <a:t>12/21/2017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6AD4-8CDF-44AD-8797-B213A42672E0}" type="datetime1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073F5-695D-49F4-A95B-ABAC504D5106}" type="datetime1">
              <a:rPr lang="en-US" smtClean="0"/>
              <a:t>12/21/2017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A2EB-2528-42BB-823B-056513F691E3}" type="datetime1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0F967FC-34ED-4BAB-B0E7-612E26C64135}" type="datetime1">
              <a:rPr lang="en-US" smtClean="0"/>
              <a:t>12/21/2017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1BF2E7-49EB-4E8B-B11D-8448DA436358}" type="datetime1">
              <a:rPr lang="en-US" smtClean="0"/>
              <a:t>12/21/2017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saeed%2050.mp4" TargetMode="Externa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2200"/>
            <a:ext cx="7772400" cy="706581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Integrated design of masjed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24200" y="31242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Presented by:</a:t>
            </a:r>
          </a:p>
        </p:txBody>
      </p:sp>
      <p:sp>
        <p:nvSpPr>
          <p:cNvPr id="6" name="Rectangle 5"/>
          <p:cNvSpPr/>
          <p:nvPr/>
        </p:nvSpPr>
        <p:spPr>
          <a:xfrm>
            <a:off x="2819400" y="5181600"/>
            <a:ext cx="35814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Supervisor</a:t>
            </a:r>
            <a:r>
              <a:rPr lang="en-US" sz="2000" b="1" dirty="0"/>
              <a:t> </a:t>
            </a:r>
            <a:r>
              <a:rPr lang="en-US" sz="2000" b="1" dirty="0" smtClean="0"/>
              <a:t>: </a:t>
            </a:r>
            <a:r>
              <a:rPr lang="en-US" sz="2000" dirty="0" smtClean="0"/>
              <a:t>Eng. </a:t>
            </a:r>
            <a:r>
              <a:rPr lang="en-US" sz="2000" dirty="0" err="1" smtClean="0"/>
              <a:t>Ala’a</a:t>
            </a:r>
            <a:r>
              <a:rPr lang="en-US" sz="2000" dirty="0" smtClean="0"/>
              <a:t> </a:t>
            </a:r>
            <a:r>
              <a:rPr lang="en-US" sz="2000" dirty="0" err="1" smtClean="0"/>
              <a:t>Shaheen</a:t>
            </a:r>
            <a:endParaRPr lang="ar-SA" sz="2000" dirty="0" smtClean="0"/>
          </a:p>
          <a:p>
            <a:pPr marL="27432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000" b="1" dirty="0" smtClean="0"/>
              <a:t> </a:t>
            </a:r>
            <a:endParaRPr lang="en-US" sz="2000" b="1" dirty="0"/>
          </a:p>
          <a:p>
            <a:pPr marL="27432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b="1" dirty="0"/>
              <a:t>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248400"/>
            <a:ext cx="223186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/>
              <a:t>21/12/2017</a:t>
            </a:r>
            <a:endParaRPr lang="ar-QA" dirty="0"/>
          </a:p>
        </p:txBody>
      </p:sp>
      <p:sp>
        <p:nvSpPr>
          <p:cNvPr id="12" name="TextBox 11"/>
          <p:cNvSpPr txBox="1"/>
          <p:nvPr/>
        </p:nvSpPr>
        <p:spPr>
          <a:xfrm>
            <a:off x="2590800" y="1905000"/>
            <a:ext cx="417648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National University </a:t>
            </a:r>
            <a:endParaRPr lang="ar-Q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3733800"/>
            <a:ext cx="3744416" cy="12958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latin typeface="Adobe Heiti Std R" pitchFamily="34" charset="-128"/>
                <a:ea typeface="Adobe Heiti Std R" pitchFamily="34" charset="-128"/>
              </a:rPr>
              <a:t>  </a:t>
            </a:r>
            <a:r>
              <a:rPr lang="en-US" b="1" dirty="0" err="1">
                <a:ea typeface="Adobe Heiti Std R" pitchFamily="34" charset="-128"/>
              </a:rPr>
              <a:t>Sharaf</a:t>
            </a:r>
            <a:r>
              <a:rPr lang="en-US" b="1" dirty="0">
                <a:ea typeface="Adobe Heiti Std R" pitchFamily="34" charset="-128"/>
              </a:rPr>
              <a:t> </a:t>
            </a:r>
            <a:r>
              <a:rPr lang="en-US" b="1" dirty="0" err="1">
                <a:ea typeface="Adobe Heiti Std R" pitchFamily="34" charset="-128"/>
              </a:rPr>
              <a:t>Khalefa</a:t>
            </a:r>
            <a:endParaRPr lang="en-US" b="1" dirty="0">
              <a:ea typeface="Adobe Heiti Std R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ea typeface="Adobe Heiti Std R" pitchFamily="34" charset="-128"/>
              </a:rPr>
              <a:t>  Hussam </a:t>
            </a:r>
            <a:r>
              <a:rPr lang="en-US" b="1" dirty="0" err="1">
                <a:ea typeface="Adobe Heiti Std R" pitchFamily="34" charset="-128"/>
              </a:rPr>
              <a:t>Alaker</a:t>
            </a:r>
            <a:endParaRPr lang="en-US" b="1" dirty="0">
              <a:ea typeface="Adobe Heiti Std R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ea typeface="Adobe Heiti Std R" pitchFamily="34" charset="-128"/>
              </a:rPr>
              <a:t>  Saeed Abo </a:t>
            </a:r>
            <a:r>
              <a:rPr lang="en-US" b="1" dirty="0" err="1">
                <a:ea typeface="Adobe Heiti Std R" pitchFamily="34" charset="-128"/>
              </a:rPr>
              <a:t>Shamleh</a:t>
            </a:r>
            <a:endParaRPr lang="en-US" b="1" dirty="0">
              <a:ea typeface="Adobe Heiti Std R" pitchFamily="34" charset="-128"/>
            </a:endParaRPr>
          </a:p>
        </p:txBody>
      </p:sp>
      <p:pic>
        <p:nvPicPr>
          <p:cNvPr id="8194" name="Picture 2" descr="E:\mo3taz\1st project\Formal 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0"/>
            <a:ext cx="1658937" cy="16002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20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057400"/>
            <a:ext cx="2819400" cy="990600"/>
          </a:xfrm>
          <a:prstGeom prst="rect">
            <a:avLst/>
          </a:prstGeom>
        </p:spPr>
        <p:txBody>
          <a:bodyPr vert="horz" anchor="ctr">
            <a:normAutofit fontScale="925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Southern</a:t>
            </a:r>
          </a:p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elevation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Arrow: Striped Right 8"/>
          <p:cNvSpPr/>
          <p:nvPr/>
        </p:nvSpPr>
        <p:spPr>
          <a:xfrm>
            <a:off x="0" y="1676400"/>
            <a:ext cx="2362200" cy="1752600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676400"/>
            <a:ext cx="6019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2057400"/>
            <a:ext cx="2819400" cy="990600"/>
          </a:xfrm>
          <a:prstGeom prst="rect">
            <a:avLst/>
          </a:prstGeom>
        </p:spPr>
        <p:txBody>
          <a:bodyPr vert="horz" anchor="ctr">
            <a:normAutofit fontScale="925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Eastern elevation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rrow: Striped Right 8"/>
          <p:cNvSpPr/>
          <p:nvPr/>
        </p:nvSpPr>
        <p:spPr>
          <a:xfrm>
            <a:off x="0" y="1676400"/>
            <a:ext cx="2362200" cy="1752600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1983" y="1676400"/>
            <a:ext cx="5867400" cy="518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057400"/>
            <a:ext cx="2819400" cy="990600"/>
          </a:xfrm>
          <a:prstGeom prst="rect">
            <a:avLst/>
          </a:prstGeom>
        </p:spPr>
        <p:txBody>
          <a:bodyPr vert="horz" anchor="ctr">
            <a:normAutofit fontScale="925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Western</a:t>
            </a:r>
          </a:p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elevation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Arrow: Striped Right 8"/>
          <p:cNvSpPr/>
          <p:nvPr/>
        </p:nvSpPr>
        <p:spPr>
          <a:xfrm>
            <a:off x="0" y="1676400"/>
            <a:ext cx="2362200" cy="1752600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600200"/>
            <a:ext cx="5410200" cy="5105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057400"/>
            <a:ext cx="2819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400" b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Sections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Arrow: Striped Right 8"/>
          <p:cNvSpPr/>
          <p:nvPr/>
        </p:nvSpPr>
        <p:spPr>
          <a:xfrm>
            <a:off x="0" y="2057400"/>
            <a:ext cx="2133600" cy="1066800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514600"/>
            <a:ext cx="6553200" cy="4171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295400"/>
            <a:ext cx="28956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400" b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Section A-A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23965"/>
            <a:ext cx="8623300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1295400"/>
            <a:ext cx="2819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400" b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Section B-B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057400"/>
            <a:ext cx="84709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219200" y="6324600"/>
            <a:ext cx="6248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1295400"/>
            <a:ext cx="28956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3D-view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981200"/>
            <a:ext cx="8047775" cy="48768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1295400"/>
            <a:ext cx="28956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3D-view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54" y="1989992"/>
            <a:ext cx="8045288" cy="48680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4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1295400"/>
            <a:ext cx="28956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3D-view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0"/>
            <a:ext cx="7239000" cy="43053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1295400"/>
            <a:ext cx="28956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3D-view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1200"/>
            <a:ext cx="7467600" cy="4876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905000"/>
            <a:ext cx="8153400" cy="44958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Site analysis</a:t>
            </a:r>
          </a:p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Environmental design</a:t>
            </a:r>
          </a:p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</a:p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Safety</a:t>
            </a:r>
          </a:p>
          <a:p>
            <a:pPr algn="l" rt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Quantity Survey</a:t>
            </a: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153400" cy="9906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outline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1295400"/>
            <a:ext cx="28956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3D-view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057400"/>
            <a:ext cx="7543800" cy="477715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916832"/>
            <a:ext cx="44949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Building Shadow at </a:t>
            </a:r>
            <a:r>
              <a:rPr lang="ar-AE" sz="2000" dirty="0" smtClean="0"/>
              <a:t>8</a:t>
            </a:r>
            <a:r>
              <a:rPr lang="en-US" sz="2000" dirty="0" smtClean="0"/>
              <a:t>:00 </a:t>
            </a:r>
            <a:r>
              <a:rPr lang="en-US" sz="2000" dirty="0"/>
              <a:t>am on 21th </a:t>
            </a:r>
            <a:r>
              <a:rPr lang="en-US" sz="2000" dirty="0" smtClean="0"/>
              <a:t>Jun.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00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219200" y="2667000"/>
            <a:ext cx="6457950" cy="34791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2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916832"/>
            <a:ext cx="46007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Building Shadow at 12:00 am on 21th Jan.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03649" y="2780928"/>
            <a:ext cx="6008054" cy="33150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1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916832"/>
            <a:ext cx="12279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Materials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899491"/>
              </p:ext>
            </p:extLst>
          </p:nvPr>
        </p:nvGraphicFramePr>
        <p:xfrm>
          <a:off x="2195736" y="2636912"/>
          <a:ext cx="5040560" cy="2448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56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049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61708">
                <a:tc>
                  <a:txBody>
                    <a:bodyPr/>
                    <a:lstStyle/>
                    <a:p>
                      <a:pPr marR="474345"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Elements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74345"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U-value (W/m2-k)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1641">
                <a:tc>
                  <a:txBody>
                    <a:bodyPr/>
                    <a:lstStyle/>
                    <a:p>
                      <a:pPr marR="474345"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External walls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74345"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0.628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1641">
                <a:tc>
                  <a:txBody>
                    <a:bodyPr/>
                    <a:lstStyle/>
                    <a:p>
                      <a:pPr marR="474345"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Internals walls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74345"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1.616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1641">
                <a:tc>
                  <a:txBody>
                    <a:bodyPr/>
                    <a:lstStyle/>
                    <a:p>
                      <a:pPr marR="474345"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Ground slab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74345"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0.58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1641">
                <a:tc>
                  <a:txBody>
                    <a:bodyPr/>
                    <a:lstStyle/>
                    <a:p>
                      <a:pPr marR="474345"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Glass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74345"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1.686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1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916832"/>
            <a:ext cx="1987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Thermal analysis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000"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1665012" y="2852936"/>
            <a:ext cx="6048672" cy="24040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95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916832"/>
            <a:ext cx="3880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Design capacity= 45.41 KWh for </a:t>
            </a:r>
            <a:r>
              <a:rPr lang="en-US" dirty="0" err="1" smtClean="0"/>
              <a:t>masjed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624" y="2989933"/>
            <a:ext cx="6984776" cy="10173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16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916832"/>
            <a:ext cx="19373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Thermal comfort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547664" y="2564904"/>
            <a:ext cx="6048672" cy="23735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56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9624" y="1772816"/>
            <a:ext cx="3359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Daylight factor , </a:t>
            </a:r>
            <a:r>
              <a:rPr lang="en-US" sz="2000" dirty="0" err="1"/>
              <a:t>Avg</a:t>
            </a:r>
            <a:r>
              <a:rPr lang="en-US" sz="2000" dirty="0"/>
              <a:t> DF=4.87%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502766" y="2441211"/>
            <a:ext cx="5274310" cy="43332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2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95536" y="1484784"/>
            <a:ext cx="8153400" cy="28977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421096" y="4382535"/>
            <a:ext cx="4536504" cy="24754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2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283968" y="2204864"/>
            <a:ext cx="4721860" cy="25584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2156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l" rtl="0">
              <a:buNone/>
            </a:pPr>
            <a:r>
              <a:rPr lang="en-US" sz="2000" b="1" dirty="0"/>
              <a:t>Acoustic improving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755576" y="2204864"/>
            <a:ext cx="335034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Perforated acoustic panels.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Plaster Joists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Wood decoration.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Books shelves .</a:t>
            </a:r>
          </a:p>
          <a:p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0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masjed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a house of worship for Muslims .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masjed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typically consists of a large lounge building and services places</a:t>
            </a:r>
          </a:p>
          <a:p>
            <a:pPr algn="l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1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8153400" cy="93610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</a:t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STC and IIC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80883649"/>
              </p:ext>
            </p:extLst>
          </p:nvPr>
        </p:nvGraphicFramePr>
        <p:xfrm>
          <a:off x="1691680" y="3299460"/>
          <a:ext cx="5328591" cy="2361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63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322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90447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Elements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0447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External wall with glass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STC=45dB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0447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Ceiling (mezzanine floor) 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STC= 65dB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0447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Ground Slab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IIC=78dB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3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</a:t>
            </a:r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AD-S8T Type (wall mounted)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chemeClr val="tx1"/>
                </a:solidFill>
              </a:rPr>
              <a:t>Specifications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725615" y="2462225"/>
            <a:ext cx="3740224" cy="28435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298" y="2484120"/>
            <a:ext cx="3588804" cy="3581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5488662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Dimensions:  254 mm width</a:t>
            </a:r>
          </a:p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440 mm height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2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</a:t>
            </a:r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259632" y="2428172"/>
            <a:ext cx="6768752" cy="36651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191683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Ease Focus program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7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</a:t>
            </a:r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191683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Ease Focus program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708920"/>
            <a:ext cx="6536382" cy="352839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6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Acoustical design</a:t>
            </a:r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1916832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When the absorption factor </a:t>
            </a:r>
            <a:endParaRPr lang="ar-AE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taken into account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189981"/>
              </p:ext>
            </p:extLst>
          </p:nvPr>
        </p:nvGraphicFramePr>
        <p:xfrm>
          <a:off x="4932040" y="1556792"/>
          <a:ext cx="4032449" cy="518458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735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50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40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297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93769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AL%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S/N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(dB)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SpL</a:t>
                      </a:r>
                      <a:r>
                        <a:rPr lang="en-US" sz="900" dirty="0">
                          <a:effectLst/>
                        </a:rPr>
                        <a:t/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(dB)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Distance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(m)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50.2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85.2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44.6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79.6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39.9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74.9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38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73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37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36.5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71.5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36.2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71.2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71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35.9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70.9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35.8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70.8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35.7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70.7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35.7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70.7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4688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18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81" marR="53881" marT="0" marB="0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2871" y="3013829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SPL around 70db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Al% =12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Which is acceptable.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3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676400"/>
            <a:ext cx="7696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Codes and Standards: </a:t>
            </a:r>
          </a:p>
          <a:p>
            <a:endParaRPr lang="en-US" sz="24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(ACI 318) for RC Structures Design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(UBC 97) for Earthquake Loads </a:t>
            </a:r>
          </a:p>
          <a:p>
            <a:pPr lvl="0" indent="-457200" algn="l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(ASCE 7 2010) for loads computations</a:t>
            </a:r>
            <a:endParaRPr lang="en-US" sz="2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4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447800"/>
            <a:ext cx="8686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Loads</a:t>
            </a:r>
          </a:p>
          <a:p>
            <a:pPr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Live Load = 5 KN/m2</a:t>
            </a:r>
          </a:p>
          <a:p>
            <a:pPr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SID= </a:t>
            </a:r>
            <a:r>
              <a:rPr lang="ar-JO" sz="20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5.65</a:t>
            </a:r>
            <a:r>
              <a:rPr lang="en-US" sz="20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KN/m2</a:t>
            </a:r>
            <a:endParaRPr lang="ar-JO" sz="2000" b="1" dirty="0" smtClean="0">
              <a:solidFill>
                <a:prstClr val="black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indent="-457200">
              <a:lnSpc>
                <a:spcPct val="200000"/>
              </a:lnSpc>
              <a:buFont typeface="Wingdings" pitchFamily="2" charset="2"/>
              <a:buChar char="Ø"/>
            </a:pPr>
            <a:endParaRPr lang="ar-JO" sz="2000" b="1" dirty="0" smtClean="0">
              <a:solidFill>
                <a:prstClr val="black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latin typeface="+mj-lt"/>
              </a:rPr>
              <a:t>Lateral loads:</a:t>
            </a:r>
            <a:endParaRPr lang="en-US" sz="2400" dirty="0" smtClean="0">
              <a:latin typeface="+mj-lt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Jenin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 city.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j-lt"/>
                <a:cs typeface="Times New Roman" pitchFamily="18" charset="0"/>
              </a:rPr>
              <a:t> The seismic zone factor Z=0.</a:t>
            </a:r>
            <a:r>
              <a:rPr lang="ar-JO" sz="2000" b="1" dirty="0" smtClean="0">
                <a:latin typeface="+mj-lt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j-lt"/>
                <a:cs typeface="Times New Roman" pitchFamily="18" charset="0"/>
              </a:rPr>
              <a:t> The soil profile is type Sc.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j-lt"/>
                <a:cs typeface="Times New Roman" pitchFamily="18" charset="0"/>
              </a:rPr>
              <a:t> The Acceleration seismic coefficient Ca=0.24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j-lt"/>
                <a:cs typeface="Times New Roman" pitchFamily="18" charset="0"/>
              </a:rPr>
              <a:t> The Velocity seismic coefficient </a:t>
            </a:r>
            <a:r>
              <a:rPr lang="en-US" sz="2000" b="1" dirty="0" err="1" smtClean="0">
                <a:latin typeface="+mj-lt"/>
                <a:cs typeface="Times New Roman" pitchFamily="18" charset="0"/>
              </a:rPr>
              <a:t>Cv</a:t>
            </a:r>
            <a:r>
              <a:rPr lang="en-US" sz="2000" b="1" dirty="0" smtClean="0">
                <a:latin typeface="+mj-lt"/>
                <a:cs typeface="Times New Roman" pitchFamily="18" charset="0"/>
              </a:rPr>
              <a:t>=0.32.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j-lt"/>
                <a:cs typeface="Times New Roman" pitchFamily="18" charset="0"/>
              </a:rPr>
              <a:t> The Seismic importance factor is 1.25.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+mj-lt"/>
                <a:cs typeface="Times New Roman" pitchFamily="18" charset="0"/>
              </a:rPr>
              <a:t> The structural design type is intermediate, R=5.5</a:t>
            </a:r>
          </a:p>
          <a:p>
            <a:pPr indent="-457200">
              <a:lnSpc>
                <a:spcPct val="200000"/>
              </a:lnSpc>
              <a:buFont typeface="Wingdings" pitchFamily="2" charset="2"/>
              <a:buChar char="Ø"/>
            </a:pPr>
            <a:endParaRPr lang="en-US" sz="2400" b="1" dirty="0" smtClean="0">
              <a:solidFill>
                <a:prstClr val="black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828800"/>
            <a:ext cx="2938994" cy="36389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2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676400"/>
            <a:ext cx="7696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Material</a:t>
            </a:r>
          </a:p>
          <a:p>
            <a:endParaRPr lang="en-US" sz="28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/>
              <a:t>Compressive strength of Concrete </a:t>
            </a:r>
            <a:r>
              <a:rPr lang="en-US" sz="2800" b="1" dirty="0" err="1" smtClean="0"/>
              <a:t>f′c</a:t>
            </a:r>
            <a:r>
              <a:rPr lang="en-US" sz="2800" b="1" dirty="0" smtClean="0"/>
              <a:t>=</a:t>
            </a:r>
            <a:r>
              <a:rPr lang="ar-JO" sz="2800" b="1" dirty="0" smtClean="0"/>
              <a:t>28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MPa</a:t>
            </a:r>
            <a:endParaRPr lang="en-US" sz="28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/>
              <a:t>Yielding strength of steel </a:t>
            </a:r>
            <a:r>
              <a:rPr lang="en-US" sz="2800" b="1" dirty="0" err="1" smtClean="0"/>
              <a:t>Fy</a:t>
            </a:r>
            <a:r>
              <a:rPr lang="en-US" sz="2800" b="1" dirty="0" smtClean="0"/>
              <a:t> = 420 </a:t>
            </a:r>
            <a:r>
              <a:rPr lang="en-US" sz="2800" b="1" dirty="0" err="1" smtClean="0"/>
              <a:t>MPa</a:t>
            </a:r>
            <a:r>
              <a:rPr lang="en-US" sz="2800" b="1" dirty="0" smtClean="0"/>
              <a:t>.</a:t>
            </a:r>
            <a:endParaRPr lang="en-US" sz="28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6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676400"/>
            <a:ext cx="7696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3D Modeling For Masjid &amp; Minaret .</a:t>
            </a:r>
          </a:p>
          <a:p>
            <a:endParaRPr lang="en-US" sz="28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09800"/>
            <a:ext cx="4648200" cy="43434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209800"/>
            <a:ext cx="2346267" cy="4379101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7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pic>
        <p:nvPicPr>
          <p:cNvPr id="9" name="صورة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286000"/>
            <a:ext cx="5715000" cy="45720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مستطيل 9"/>
          <p:cNvSpPr/>
          <p:nvPr/>
        </p:nvSpPr>
        <p:spPr>
          <a:xfrm>
            <a:off x="152400" y="1447800"/>
            <a:ext cx="4578241" cy="5603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Beam Distribution For Ground Floor 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4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Site Analysis</a:t>
            </a:r>
          </a:p>
        </p:txBody>
      </p:sp>
      <p:sp>
        <p:nvSpPr>
          <p:cNvPr id="5" name="Rectangle 4"/>
          <p:cNvSpPr/>
          <p:nvPr/>
        </p:nvSpPr>
        <p:spPr>
          <a:xfrm>
            <a:off x="6553200" y="2057400"/>
            <a:ext cx="2286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Land area = 1223 m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553200" y="2971800"/>
            <a:ext cx="2286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Building area = 834m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553200" y="3886200"/>
            <a:ext cx="2286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topography of the land : two level with 3 meter difference between them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5638800" cy="4657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152400" y="1447800"/>
            <a:ext cx="4275466" cy="5603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Beam Distribution For First Floor .</a:t>
            </a: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361006"/>
            <a:ext cx="7010400" cy="343019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63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pic>
        <p:nvPicPr>
          <p:cNvPr id="8" name="صورة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90800"/>
            <a:ext cx="9144000" cy="42672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13"/>
          <p:cNvSpPr/>
          <p:nvPr/>
        </p:nvSpPr>
        <p:spPr>
          <a:xfrm>
            <a:off x="0" y="1524000"/>
            <a:ext cx="5562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Checks:</a:t>
            </a:r>
          </a:p>
          <a:p>
            <a:r>
              <a:rPr lang="en-US" sz="2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1.Compatibility Check</a:t>
            </a:r>
            <a:endParaRPr lang="en-US" sz="2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6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5" name="Rectangle 13"/>
          <p:cNvSpPr/>
          <p:nvPr/>
        </p:nvSpPr>
        <p:spPr>
          <a:xfrm>
            <a:off x="0" y="1945492"/>
            <a:ext cx="2743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2.Equilibrium Check</a:t>
            </a:r>
            <a:endParaRPr lang="en-US" sz="2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6"/>
          <p:cNvSpPr/>
          <p:nvPr/>
        </p:nvSpPr>
        <p:spPr>
          <a:xfrm>
            <a:off x="152400" y="4419600"/>
            <a:ext cx="210160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3.Internal Forces Check</a:t>
            </a:r>
            <a:endParaRPr lang="en-US" sz="2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909467" y="1828800"/>
          <a:ext cx="6082135" cy="2122475"/>
        </p:xfrm>
        <a:graphic>
          <a:graphicData uri="http://schemas.openxmlformats.org/drawingml/2006/table">
            <a:tbl>
              <a:tblPr/>
              <a:tblGrid>
                <a:gridCol w="1356374"/>
                <a:gridCol w="1783077"/>
                <a:gridCol w="1783077"/>
                <a:gridCol w="1159607"/>
              </a:tblGrid>
              <a:tr h="9341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Load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manual 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calculation(KN)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Etabs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calculation(KN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%Error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26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Dead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9306.81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9523.011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2.27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1126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Live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4809.7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4784.479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0.53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SID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3794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3770.052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0.64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2909466" y="4144083"/>
          <a:ext cx="6040303" cy="2294312"/>
        </p:xfrm>
        <a:graphic>
          <a:graphicData uri="http://schemas.openxmlformats.org/drawingml/2006/table">
            <a:tbl>
              <a:tblPr/>
              <a:tblGrid>
                <a:gridCol w="1237991"/>
                <a:gridCol w="1945413"/>
                <a:gridCol w="1674754"/>
                <a:gridCol w="1182145"/>
              </a:tblGrid>
              <a:tr h="8645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Element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Manual calculation(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KN.m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Etabs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calculation(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KN.m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%Error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6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Slab1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37.66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4.61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beam2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111.3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7.82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56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column7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797.52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769</a:t>
                      </a: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3.71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9" name="Rectangle 13"/>
          <p:cNvSpPr/>
          <p:nvPr/>
        </p:nvSpPr>
        <p:spPr>
          <a:xfrm>
            <a:off x="0" y="1524000"/>
            <a:ext cx="7924800" cy="27710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just">
              <a:lnSpc>
                <a:spcPct val="140000"/>
              </a:lnSpc>
            </a:pPr>
            <a:r>
              <a:rPr lang="en-US" sz="3200" b="1" dirty="0" smtClean="0">
                <a:latin typeface="Cambria" pitchFamily="18" charset="0"/>
              </a:rPr>
              <a:t>4.Deflection check.</a:t>
            </a:r>
          </a:p>
          <a:p>
            <a:pPr marL="342900" indent="-342900" algn="just">
              <a:lnSpc>
                <a:spcPct val="140000"/>
              </a:lnSpc>
            </a:pPr>
            <a:r>
              <a:rPr lang="en-US" sz="3200" b="1" dirty="0" smtClean="0">
                <a:latin typeface="Cambria" pitchFamily="18" charset="0"/>
              </a:rPr>
              <a:t>5.Drift check.</a:t>
            </a:r>
          </a:p>
          <a:p>
            <a:pPr marL="342900" indent="-342900" algn="just">
              <a:lnSpc>
                <a:spcPct val="140000"/>
              </a:lnSpc>
            </a:pPr>
            <a:r>
              <a:rPr lang="en-US" sz="3200" b="1" dirty="0" smtClean="0">
                <a:latin typeface="Cambria" pitchFamily="18" charset="0"/>
              </a:rPr>
              <a:t>6.Period check.</a:t>
            </a:r>
          </a:p>
          <a:p>
            <a:pPr marL="342900" indent="-342900" algn="just">
              <a:lnSpc>
                <a:spcPct val="140000"/>
              </a:lnSpc>
            </a:pPr>
            <a:r>
              <a:rPr lang="en-US" sz="3200" b="1" dirty="0" smtClean="0">
                <a:latin typeface="Cambria" pitchFamily="18" charset="0"/>
              </a:rPr>
              <a:t>7.Model participating mass ratio check.</a:t>
            </a:r>
            <a:endParaRPr lang="en-US" sz="3200" b="1" dirty="0">
              <a:latin typeface="Cambria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1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3" name="Rectangle 13"/>
          <p:cNvSpPr/>
          <p:nvPr/>
        </p:nvSpPr>
        <p:spPr>
          <a:xfrm>
            <a:off x="0" y="1447800"/>
            <a:ext cx="24706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Slab:</a:t>
            </a:r>
          </a:p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One-Way Ribbed Slab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14800"/>
            <a:ext cx="5562600" cy="26670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447800"/>
            <a:ext cx="6248401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5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3" name="Rectangle 13"/>
          <p:cNvSpPr/>
          <p:nvPr/>
        </p:nvSpPr>
        <p:spPr>
          <a:xfrm>
            <a:off x="-228600" y="1371600"/>
            <a:ext cx="3886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Beam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9144000" cy="2521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8360" y="4572000"/>
            <a:ext cx="466564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78711"/>
            <a:ext cx="4343400" cy="1569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7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3" name="Rectangle 13"/>
          <p:cNvSpPr/>
          <p:nvPr/>
        </p:nvSpPr>
        <p:spPr>
          <a:xfrm>
            <a:off x="0" y="1707186"/>
            <a:ext cx="2286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Column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905000"/>
            <a:ext cx="3581400" cy="495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14800"/>
            <a:ext cx="5537911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6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6" name="Rectangle 13"/>
          <p:cNvSpPr/>
          <p:nvPr/>
        </p:nvSpPr>
        <p:spPr>
          <a:xfrm>
            <a:off x="381000" y="1600200"/>
            <a:ext cx="27104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Dome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38400"/>
            <a:ext cx="4192581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7536" y="1600200"/>
            <a:ext cx="4896464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8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9" name="Rectangle 13"/>
          <p:cNvSpPr/>
          <p:nvPr/>
        </p:nvSpPr>
        <p:spPr>
          <a:xfrm>
            <a:off x="228600" y="1600200"/>
            <a:ext cx="3581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Shear Wall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صورة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752600"/>
            <a:ext cx="4191000" cy="51054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76600"/>
            <a:ext cx="5257800" cy="225967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7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438400"/>
            <a:ext cx="5105400" cy="41148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524000"/>
            <a:ext cx="3810000" cy="53340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13"/>
          <p:cNvSpPr/>
          <p:nvPr/>
        </p:nvSpPr>
        <p:spPr>
          <a:xfrm>
            <a:off x="0" y="1600200"/>
            <a:ext cx="35578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Minaret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1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" y="1676400"/>
            <a:ext cx="5410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Site plan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Arrow: Striped Right 8"/>
          <p:cNvSpPr/>
          <p:nvPr/>
        </p:nvSpPr>
        <p:spPr>
          <a:xfrm>
            <a:off x="0" y="1676400"/>
            <a:ext cx="2667000" cy="1143000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524000"/>
            <a:ext cx="5486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3" name="Rectangle 13"/>
          <p:cNvSpPr/>
          <p:nvPr/>
        </p:nvSpPr>
        <p:spPr>
          <a:xfrm>
            <a:off x="-304800" y="2971800"/>
            <a:ext cx="233228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Footing plan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142999"/>
            <a:ext cx="6858000" cy="571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9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3" name="Rectangle 13"/>
          <p:cNvSpPr/>
          <p:nvPr/>
        </p:nvSpPr>
        <p:spPr>
          <a:xfrm>
            <a:off x="-329365" y="1387937"/>
            <a:ext cx="375420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Single Footing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048000"/>
            <a:ext cx="5334000" cy="3313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19400"/>
            <a:ext cx="388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78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design</a:t>
            </a:r>
            <a:endParaRPr lang="en-US" dirty="0"/>
          </a:p>
        </p:txBody>
      </p:sp>
      <p:sp>
        <p:nvSpPr>
          <p:cNvPr id="3" name="Rectangle 13"/>
          <p:cNvSpPr/>
          <p:nvPr/>
        </p:nvSpPr>
        <p:spPr>
          <a:xfrm>
            <a:off x="0" y="1736637"/>
            <a:ext cx="375420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Wall Footing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6226" y="2431092"/>
            <a:ext cx="6437774" cy="4426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2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916832"/>
            <a:ext cx="1740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Lighting design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67840" y="2366874"/>
            <a:ext cx="5608320" cy="1295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767840" y="5190888"/>
            <a:ext cx="5608320" cy="14846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1767840" y="3712206"/>
            <a:ext cx="5608320" cy="14287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5190888"/>
            <a:ext cx="1440160" cy="140646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4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916832"/>
            <a:ext cx="1740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Lighting design</a:t>
            </a: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4067943" y="2636912"/>
            <a:ext cx="5044465" cy="35147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251520" y="2616721"/>
            <a:ext cx="3816423" cy="35349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3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916832"/>
            <a:ext cx="8293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Result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067945" y="2560517"/>
            <a:ext cx="5076055" cy="22390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499992" y="4869473"/>
            <a:ext cx="4498454" cy="19371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4986" y="2286296"/>
            <a:ext cx="4144144" cy="45203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9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758" y="1772816"/>
            <a:ext cx="4546243" cy="48965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72816"/>
            <a:ext cx="4597758" cy="489654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9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3" y="1484784"/>
            <a:ext cx="5832648" cy="519029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43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71455"/>
            <a:ext cx="8153400" cy="9906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Design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4427984" y="1601489"/>
          <a:ext cx="3910880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1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52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Current(Amp)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Type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Area(mm2)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Lighting breaker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Lighting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Power breaker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Power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Main breaker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Main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323528" y="1601489"/>
          <a:ext cx="3845024" cy="41861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2000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Space name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socket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special loads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Pray hall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Imam room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Library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Women pray hall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W.C+abultion</a:t>
                      </a:r>
                      <a:r>
                        <a:rPr lang="en-US" sz="1200" dirty="0">
                          <a:effectLst/>
                        </a:rPr>
                        <a:t> area for men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W.C+abultion area for women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Entrance &amp; stairs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Basement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Storage and mechanical room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23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1828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b="1" dirty="0"/>
              <a:t>Water Supply System.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/>
              <a:t>Drainage System.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/>
              <a:t>HVAC System.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5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1676400"/>
            <a:ext cx="5410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Basement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rrow: Striped Right 8"/>
          <p:cNvSpPr/>
          <p:nvPr/>
        </p:nvSpPr>
        <p:spPr>
          <a:xfrm>
            <a:off x="0" y="1676400"/>
            <a:ext cx="2819400" cy="1143000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524000"/>
            <a:ext cx="495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581400"/>
            <a:ext cx="38481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524000"/>
            <a:ext cx="3208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b="1" dirty="0"/>
              <a:t>Water Supply System.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962150"/>
            <a:ext cx="73279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8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905000"/>
            <a:ext cx="607695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1000" y="1524000"/>
            <a:ext cx="3208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b="1" dirty="0"/>
              <a:t>Water Supply System.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07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524000"/>
            <a:ext cx="26312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b="1" dirty="0"/>
              <a:t>Drainage System.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D5B082E-B763-4E82-B649-A6F33413D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524000"/>
            <a:ext cx="5181600" cy="5257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8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524000"/>
            <a:ext cx="31685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b="1" dirty="0"/>
              <a:t>Rain water discharge.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D373AA6-AFF8-4063-8925-91EE6C0DE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524000"/>
            <a:ext cx="4876800" cy="5334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9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295400"/>
            <a:ext cx="7848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HVAC Design:</a:t>
            </a:r>
            <a:endParaRPr kumimoji="0" lang="ar-SA" sz="3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04800" y="2133600"/>
            <a:ext cx="8176591" cy="990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VRF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system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used.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indoor unit with 5 out door unit.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20040" marR="0" lvl="0" indent="-320040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20040" marR="0" lvl="0" indent="-320040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kumimoji="0" lang="ar-S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20040" marR="0" lvl="0" indent="-320040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2290" name="Picture 2" descr="نتيجة بحث الصور عن ‪vrf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971800"/>
            <a:ext cx="5105400" cy="3733800"/>
          </a:xfrm>
          <a:prstGeom prst="rect">
            <a:avLst/>
          </a:prstGeom>
          <a:noFill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733800"/>
            <a:ext cx="39433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23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524000"/>
            <a:ext cx="2198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b="1" dirty="0"/>
              <a:t>HVAC System.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C47DD57-18AC-4E52-8B2C-A9980339A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330" y="1899940"/>
            <a:ext cx="4781550" cy="472946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23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524000"/>
            <a:ext cx="2198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b="1" dirty="0"/>
              <a:t>HVAC System.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E322C17-2E2D-4AA7-96BD-93CCE6DAA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742640"/>
            <a:ext cx="5257800" cy="48387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1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524000"/>
            <a:ext cx="2198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b="1" dirty="0"/>
              <a:t>HVAC System.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2F248CB-B99A-4F86-9F36-9FB4EF080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985665"/>
            <a:ext cx="4953000" cy="474851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524000"/>
            <a:ext cx="40274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b="1" dirty="0"/>
              <a:t>Basement ventilation layout</a:t>
            </a:r>
          </a:p>
          <a:p>
            <a:endParaRPr lang="en-US" sz="2400" b="1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F757B5A-9E0B-4EC1-BFC6-C56B77786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026920"/>
            <a:ext cx="6858000" cy="460552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6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905000"/>
            <a:ext cx="464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Low fire hazard </a:t>
            </a:r>
            <a:br>
              <a:rPr lang="en-US" sz="2800" dirty="0" smtClean="0"/>
            </a:br>
            <a:r>
              <a:rPr lang="en-US" sz="2800" dirty="0" smtClean="0"/>
              <a:t>Dry powder Fire Extinguisher.</a:t>
            </a:r>
            <a:endParaRPr lang="en-US" sz="2800" dirty="0"/>
          </a:p>
        </p:txBody>
      </p:sp>
      <p:pic>
        <p:nvPicPr>
          <p:cNvPr id="7" name="Picture 6" descr="downloa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24200" y="3352800"/>
            <a:ext cx="3320415" cy="289376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6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2133600"/>
            <a:ext cx="2819400" cy="990600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Ground floor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rrow: Striped Right 8"/>
          <p:cNvSpPr/>
          <p:nvPr/>
        </p:nvSpPr>
        <p:spPr>
          <a:xfrm>
            <a:off x="0" y="1981200"/>
            <a:ext cx="2971800" cy="1219200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4550" y="1600200"/>
            <a:ext cx="57594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5257800"/>
            <a:ext cx="3581399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9906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76400"/>
            <a:ext cx="546735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6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209800"/>
          <a:ext cx="7696200" cy="3733800"/>
        </p:xfrm>
        <a:graphic>
          <a:graphicData uri="http://schemas.openxmlformats.org/drawingml/2006/table">
            <a:tbl>
              <a:tblPr/>
              <a:tblGrid>
                <a:gridCol w="2565400"/>
                <a:gridCol w="2565400"/>
                <a:gridCol w="2565400"/>
              </a:tblGrid>
              <a:tr h="622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Item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cost ($)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Unit cost ($/m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Excavation work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61580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Civil and finishing work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275420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385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Mechanical work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54638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76.5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Electrical work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14493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344204</a:t>
                      </a:r>
                      <a:endParaRPr lang="en-US" sz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481</a:t>
                      </a:r>
                      <a:endParaRPr lang="en-US" sz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/>
              <a:t>Quantity survey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1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aeed 5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g.clipartfest.com/5687c2608f8d028973b48d80b9f58c33_graduation-clip-art-design-graduation-designs-clip-art_600-6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6"/>
            <a:ext cx="693104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352800" y="5668570"/>
            <a:ext cx="43402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</a:t>
            </a:r>
            <a:endParaRPr lang="en-GB" sz="7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32" name="Picture 8" descr="نتيجة بحث الصور عن ‪smile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034977"/>
            <a:ext cx="762000" cy="77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D6288D-18D5-4E3E-8B62-01DB5848344B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1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2057400"/>
            <a:ext cx="2819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First floor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rrow: Striped Right 8"/>
          <p:cNvSpPr/>
          <p:nvPr/>
        </p:nvSpPr>
        <p:spPr>
          <a:xfrm>
            <a:off x="0" y="2057400"/>
            <a:ext cx="2362200" cy="990600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676400"/>
            <a:ext cx="521335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5715000"/>
            <a:ext cx="4114800" cy="981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057400"/>
            <a:ext cx="2819400" cy="990600"/>
          </a:xfrm>
          <a:prstGeom prst="rect">
            <a:avLst/>
          </a:prstGeom>
        </p:spPr>
        <p:txBody>
          <a:bodyPr vert="horz" anchor="ctr">
            <a:normAutofit fontScale="925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Northern</a:t>
            </a:r>
          </a:p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elevation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Arrow: Striped Right 8"/>
          <p:cNvSpPr/>
          <p:nvPr/>
        </p:nvSpPr>
        <p:spPr>
          <a:xfrm>
            <a:off x="0" y="1676400"/>
            <a:ext cx="2362200" cy="1752600"/>
          </a:xfrm>
          <a:prstGeom prst="stripedRightArrow">
            <a:avLst>
              <a:gd name="adj1" fmla="val 49341"/>
              <a:gd name="adj2" fmla="val 7401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1100" y="3429000"/>
            <a:ext cx="7258050" cy="3346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5870</TotalTime>
  <Words>932</Words>
  <Application>Microsoft Office PowerPoint</Application>
  <PresentationFormat>On-screen Show (4:3)</PresentationFormat>
  <Paragraphs>475</Paragraphs>
  <Slides>73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1" baseType="lpstr">
      <vt:lpstr>Adobe Heiti Std R</vt:lpstr>
      <vt:lpstr>Arial</vt:lpstr>
      <vt:lpstr>Calibri</vt:lpstr>
      <vt:lpstr>Cambria</vt:lpstr>
      <vt:lpstr>Times New Roman</vt:lpstr>
      <vt:lpstr>Wingdings</vt:lpstr>
      <vt:lpstr>Wingdings 2</vt:lpstr>
      <vt:lpstr>Median</vt:lpstr>
      <vt:lpstr>Integrated design of masjed</vt:lpstr>
      <vt:lpstr>outline</vt:lpstr>
      <vt:lpstr>Introduction</vt:lpstr>
      <vt:lpstr>Site Analysis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Acoustical design</vt:lpstr>
      <vt:lpstr>Acoustical design</vt:lpstr>
      <vt:lpstr>Acoustical design   </vt:lpstr>
      <vt:lpstr>Acoustical design </vt:lpstr>
      <vt:lpstr>Acoustical design </vt:lpstr>
      <vt:lpstr>Acoustical design </vt:lpstr>
      <vt:lpstr>Acoustical design 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Structure design</vt:lpstr>
      <vt:lpstr>Electrical  Design</vt:lpstr>
      <vt:lpstr>Electrical  Design</vt:lpstr>
      <vt:lpstr>Electrical  Design</vt:lpstr>
      <vt:lpstr>Electrical  Design</vt:lpstr>
      <vt:lpstr>Electrical  Design</vt:lpstr>
      <vt:lpstr>Electrical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Safety design</vt:lpstr>
      <vt:lpstr>Safety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hussam aker</cp:lastModifiedBy>
  <cp:revision>259</cp:revision>
  <dcterms:created xsi:type="dcterms:W3CDTF">2006-08-16T00:00:00Z</dcterms:created>
  <dcterms:modified xsi:type="dcterms:W3CDTF">2017-12-20T21:04:12Z</dcterms:modified>
</cp:coreProperties>
</file>