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57" r:id="rId3"/>
    <p:sldId id="258" r:id="rId4"/>
    <p:sldId id="259" r:id="rId5"/>
    <p:sldId id="260" r:id="rId6"/>
    <p:sldId id="261" r:id="rId7"/>
    <p:sldId id="262" r:id="rId8"/>
    <p:sldId id="263" r:id="rId9"/>
    <p:sldId id="272" r:id="rId10"/>
    <p:sldId id="268" r:id="rId11"/>
    <p:sldId id="269" r:id="rId12"/>
    <p:sldId id="270" r:id="rId13"/>
    <p:sldId id="271" r:id="rId14"/>
    <p:sldId id="264" r:id="rId15"/>
    <p:sldId id="265" r:id="rId16"/>
    <p:sldId id="266" r:id="rId17"/>
    <p:sldId id="267" r:id="rId18"/>
    <p:sldId id="273" r:id="rId19"/>
    <p:sldId id="274" r:id="rId20"/>
    <p:sldId id="281" r:id="rId21"/>
    <p:sldId id="275" r:id="rId22"/>
    <p:sldId id="276" r:id="rId23"/>
    <p:sldId id="277" r:id="rId24"/>
    <p:sldId id="302" r:id="rId25"/>
    <p:sldId id="278" r:id="rId26"/>
    <p:sldId id="279" r:id="rId27"/>
    <p:sldId id="280" r:id="rId28"/>
    <p:sldId id="282" r:id="rId29"/>
    <p:sldId id="283" r:id="rId30"/>
    <p:sldId id="284" r:id="rId31"/>
    <p:sldId id="304" r:id="rId32"/>
    <p:sldId id="305" r:id="rId33"/>
    <p:sldId id="306" r:id="rId34"/>
    <p:sldId id="285" r:id="rId35"/>
    <p:sldId id="303" r:id="rId36"/>
    <p:sldId id="307" r:id="rId37"/>
    <p:sldId id="308" r:id="rId38"/>
    <p:sldId id="309" r:id="rId39"/>
    <p:sldId id="310" r:id="rId40"/>
    <p:sldId id="312" r:id="rId41"/>
    <p:sldId id="311" r:id="rId42"/>
    <p:sldId id="313" r:id="rId43"/>
    <p:sldId id="314" r:id="rId44"/>
    <p:sldId id="286" r:id="rId45"/>
    <p:sldId id="287" r:id="rId46"/>
    <p:sldId id="288" r:id="rId47"/>
    <p:sldId id="289" r:id="rId48"/>
    <p:sldId id="290" r:id="rId49"/>
    <p:sldId id="291" r:id="rId50"/>
    <p:sldId id="315" r:id="rId51"/>
    <p:sldId id="293" r:id="rId52"/>
    <p:sldId id="294" r:id="rId53"/>
    <p:sldId id="295" r:id="rId54"/>
    <p:sldId id="296" r:id="rId55"/>
    <p:sldId id="297" r:id="rId56"/>
    <p:sldId id="298" r:id="rId57"/>
    <p:sldId id="300" r:id="rId58"/>
    <p:sldId id="317" r:id="rId59"/>
    <p:sldId id="318" r:id="rId60"/>
    <p:sldId id="319" r:id="rId61"/>
    <p:sldId id="320" r:id="rId62"/>
    <p:sldId id="321" r:id="rId63"/>
    <p:sldId id="322" r:id="rId64"/>
    <p:sldId id="330" r:id="rId65"/>
    <p:sldId id="323" r:id="rId66"/>
    <p:sldId id="324" r:id="rId67"/>
    <p:sldId id="331" r:id="rId68"/>
    <p:sldId id="325" r:id="rId69"/>
    <p:sldId id="326" r:id="rId70"/>
    <p:sldId id="327" r:id="rId71"/>
    <p:sldId id="328" r:id="rId72"/>
    <p:sldId id="329" r:id="rId73"/>
    <p:sldId id="332" r:id="rId74"/>
    <p:sldId id="333" r:id="rId75"/>
    <p:sldId id="335" r:id="rId76"/>
    <p:sldId id="334" r:id="rId77"/>
    <p:sldId id="336" r:id="rId78"/>
    <p:sldId id="337" r:id="rId79"/>
    <p:sldId id="301" r:id="rId8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نمط متوسط 2 - تميي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نمط متوسط 2 - تميي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9" d="100"/>
          <a:sy n="89" d="100"/>
        </p:scale>
        <p:origin x="46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CEBDBE36-F4D5-413B-AEDD-80EFB021A2CC}" type="datetimeFigureOut">
              <a:rPr lang="en-US" smtClean="0"/>
              <a:t>5/21/2018</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1D9A7069-0D54-4A0B-BDDA-B4B78A55F670}" type="slidenum">
              <a:rPr lang="en-US" smtClean="0"/>
              <a:t>‹#›</a:t>
            </a:fld>
            <a:endParaRPr lang="en-US"/>
          </a:p>
        </p:txBody>
      </p:sp>
    </p:spTree>
    <p:extLst>
      <p:ext uri="{BB962C8B-B14F-4D97-AF65-F5344CB8AC3E}">
        <p14:creationId xmlns:p14="http://schemas.microsoft.com/office/powerpoint/2010/main" val="41559727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CEBDBE36-F4D5-413B-AEDD-80EFB021A2CC}" type="datetimeFigureOut">
              <a:rPr lang="en-US" smtClean="0"/>
              <a:t>5/21/2018</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D9A7069-0D54-4A0B-BDDA-B4B78A55F670}" type="slidenum">
              <a:rPr lang="en-US" smtClean="0"/>
              <a:t>‹#›</a:t>
            </a:fld>
            <a:endParaRPr lang="en-US"/>
          </a:p>
        </p:txBody>
      </p:sp>
    </p:spTree>
    <p:extLst>
      <p:ext uri="{BB962C8B-B14F-4D97-AF65-F5344CB8AC3E}">
        <p14:creationId xmlns:p14="http://schemas.microsoft.com/office/powerpoint/2010/main" val="4119660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CEBDBE36-F4D5-413B-AEDD-80EFB021A2CC}" type="datetimeFigureOut">
              <a:rPr lang="en-US" smtClean="0"/>
              <a:t>5/21/2018</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D9A7069-0D54-4A0B-BDDA-B4B78A55F670}"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82642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CEBDBE36-F4D5-413B-AEDD-80EFB021A2CC}" type="datetimeFigureOut">
              <a:rPr lang="en-US" smtClean="0"/>
              <a:t>5/21/2018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D9A7069-0D54-4A0B-BDDA-B4B78A55F670}" type="slidenum">
              <a:rPr lang="en-US" smtClean="0"/>
              <a:t>‹#›</a:t>
            </a:fld>
            <a:endParaRPr lang="en-US"/>
          </a:p>
        </p:txBody>
      </p:sp>
    </p:spTree>
    <p:extLst>
      <p:ext uri="{BB962C8B-B14F-4D97-AF65-F5344CB8AC3E}">
        <p14:creationId xmlns:p14="http://schemas.microsoft.com/office/powerpoint/2010/main" val="28211879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CEBDBE36-F4D5-413B-AEDD-80EFB021A2CC}" type="datetimeFigureOut">
              <a:rPr lang="en-US" smtClean="0"/>
              <a:t>5/21/2018</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D9A7069-0D54-4A0B-BDDA-B4B78A55F670}"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6125400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CEBDBE36-F4D5-413B-AEDD-80EFB021A2CC}" type="datetimeFigureOut">
              <a:rPr lang="en-US" smtClean="0"/>
              <a:t>5/21/2018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D9A7069-0D54-4A0B-BDDA-B4B78A55F670}" type="slidenum">
              <a:rPr lang="en-US" smtClean="0"/>
              <a:t>‹#›</a:t>
            </a:fld>
            <a:endParaRPr lang="en-US"/>
          </a:p>
        </p:txBody>
      </p:sp>
    </p:spTree>
    <p:extLst>
      <p:ext uri="{BB962C8B-B14F-4D97-AF65-F5344CB8AC3E}">
        <p14:creationId xmlns:p14="http://schemas.microsoft.com/office/powerpoint/2010/main" val="5077195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CEBDBE36-F4D5-413B-AEDD-80EFB021A2CC}" type="datetimeFigureOut">
              <a:rPr lang="en-US" smtClean="0"/>
              <a:t>5/21/2018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D9A7069-0D54-4A0B-BDDA-B4B78A55F670}" type="slidenum">
              <a:rPr lang="en-US" smtClean="0"/>
              <a:t>‹#›</a:t>
            </a:fld>
            <a:endParaRPr lang="en-US"/>
          </a:p>
        </p:txBody>
      </p:sp>
    </p:spTree>
    <p:extLst>
      <p:ext uri="{BB962C8B-B14F-4D97-AF65-F5344CB8AC3E}">
        <p14:creationId xmlns:p14="http://schemas.microsoft.com/office/powerpoint/2010/main" val="36153354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CEBDBE36-F4D5-413B-AEDD-80EFB021A2CC}" type="datetimeFigureOut">
              <a:rPr lang="en-US" smtClean="0"/>
              <a:t>5/21/2018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D9A7069-0D54-4A0B-BDDA-B4B78A55F670}" type="slidenum">
              <a:rPr lang="en-US" smtClean="0"/>
              <a:t>‹#›</a:t>
            </a:fld>
            <a:endParaRPr lang="en-US"/>
          </a:p>
        </p:txBody>
      </p:sp>
    </p:spTree>
    <p:extLst>
      <p:ext uri="{BB962C8B-B14F-4D97-AF65-F5344CB8AC3E}">
        <p14:creationId xmlns:p14="http://schemas.microsoft.com/office/powerpoint/2010/main" val="2120049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CEBDBE36-F4D5-413B-AEDD-80EFB021A2CC}" type="datetimeFigureOut">
              <a:rPr lang="en-US" smtClean="0"/>
              <a:t>5/21/2018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D9A7069-0D54-4A0B-BDDA-B4B78A55F670}" type="slidenum">
              <a:rPr lang="en-US" smtClean="0"/>
              <a:t>‹#›</a:t>
            </a:fld>
            <a:endParaRPr lang="en-US"/>
          </a:p>
        </p:txBody>
      </p:sp>
    </p:spTree>
    <p:extLst>
      <p:ext uri="{BB962C8B-B14F-4D97-AF65-F5344CB8AC3E}">
        <p14:creationId xmlns:p14="http://schemas.microsoft.com/office/powerpoint/2010/main" val="1768445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CEBDBE36-F4D5-413B-AEDD-80EFB021A2CC}" type="datetimeFigureOut">
              <a:rPr lang="en-US" smtClean="0"/>
              <a:t>5/21/2018</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D9A7069-0D54-4A0B-BDDA-B4B78A55F670}" type="slidenum">
              <a:rPr lang="en-US" smtClean="0"/>
              <a:t>‹#›</a:t>
            </a:fld>
            <a:endParaRPr lang="en-US"/>
          </a:p>
        </p:txBody>
      </p:sp>
    </p:spTree>
    <p:extLst>
      <p:ext uri="{BB962C8B-B14F-4D97-AF65-F5344CB8AC3E}">
        <p14:creationId xmlns:p14="http://schemas.microsoft.com/office/powerpoint/2010/main" val="1012809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CEBDBE36-F4D5-413B-AEDD-80EFB021A2CC}" type="datetimeFigureOut">
              <a:rPr lang="en-US" smtClean="0"/>
              <a:t>5/21/2018</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1D9A7069-0D54-4A0B-BDDA-B4B78A55F670}" type="slidenum">
              <a:rPr lang="en-US" smtClean="0"/>
              <a:t>‹#›</a:t>
            </a:fld>
            <a:endParaRPr lang="en-US"/>
          </a:p>
        </p:txBody>
      </p:sp>
    </p:spTree>
    <p:extLst>
      <p:ext uri="{BB962C8B-B14F-4D97-AF65-F5344CB8AC3E}">
        <p14:creationId xmlns:p14="http://schemas.microsoft.com/office/powerpoint/2010/main" val="365998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CEBDBE36-F4D5-413B-AEDD-80EFB021A2CC}" type="datetimeFigureOut">
              <a:rPr lang="en-US" smtClean="0"/>
              <a:t>5/21/2018</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1D9A7069-0D54-4A0B-BDDA-B4B78A55F670}" type="slidenum">
              <a:rPr lang="en-US" smtClean="0"/>
              <a:t>‹#›</a:t>
            </a:fld>
            <a:endParaRPr lang="en-US"/>
          </a:p>
        </p:txBody>
      </p:sp>
    </p:spTree>
    <p:extLst>
      <p:ext uri="{BB962C8B-B14F-4D97-AF65-F5344CB8AC3E}">
        <p14:creationId xmlns:p14="http://schemas.microsoft.com/office/powerpoint/2010/main" val="17323611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CEBDBE36-F4D5-413B-AEDD-80EFB021A2CC}" type="datetimeFigureOut">
              <a:rPr lang="en-US" smtClean="0"/>
              <a:t>5/21/2018</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D9A7069-0D54-4A0B-BDDA-B4B78A55F670}" type="slidenum">
              <a:rPr lang="en-US" smtClean="0"/>
              <a:t>‹#›</a:t>
            </a:fld>
            <a:endParaRPr lang="en-US"/>
          </a:p>
        </p:txBody>
      </p:sp>
    </p:spTree>
    <p:extLst>
      <p:ext uri="{BB962C8B-B14F-4D97-AF65-F5344CB8AC3E}">
        <p14:creationId xmlns:p14="http://schemas.microsoft.com/office/powerpoint/2010/main" val="2047286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BDBE36-F4D5-413B-AEDD-80EFB021A2CC}" type="datetimeFigureOut">
              <a:rPr lang="en-US" smtClean="0"/>
              <a:t>5/21/2018</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D9A7069-0D54-4A0B-BDDA-B4B78A55F670}" type="slidenum">
              <a:rPr lang="en-US" smtClean="0"/>
              <a:t>‹#›</a:t>
            </a:fld>
            <a:endParaRPr lang="en-US"/>
          </a:p>
        </p:txBody>
      </p:sp>
    </p:spTree>
    <p:extLst>
      <p:ext uri="{BB962C8B-B14F-4D97-AF65-F5344CB8AC3E}">
        <p14:creationId xmlns:p14="http://schemas.microsoft.com/office/powerpoint/2010/main" val="4037766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CEBDBE36-F4D5-413B-AEDD-80EFB021A2CC}" type="datetimeFigureOut">
              <a:rPr lang="en-US" smtClean="0"/>
              <a:t>5/21/2018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D9A7069-0D54-4A0B-BDDA-B4B78A55F670}" type="slidenum">
              <a:rPr lang="en-US" smtClean="0"/>
              <a:t>‹#›</a:t>
            </a:fld>
            <a:endParaRPr lang="en-US"/>
          </a:p>
        </p:txBody>
      </p:sp>
    </p:spTree>
    <p:extLst>
      <p:ext uri="{BB962C8B-B14F-4D97-AF65-F5344CB8AC3E}">
        <p14:creationId xmlns:p14="http://schemas.microsoft.com/office/powerpoint/2010/main" val="1264457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CEBDBE36-F4D5-413B-AEDD-80EFB021A2CC}" type="datetimeFigureOut">
              <a:rPr lang="en-US" smtClean="0"/>
              <a:t>5/21/2018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D9A7069-0D54-4A0B-BDDA-B4B78A55F670}" type="slidenum">
              <a:rPr lang="en-US" smtClean="0"/>
              <a:t>‹#›</a:t>
            </a:fld>
            <a:endParaRPr lang="en-US"/>
          </a:p>
        </p:txBody>
      </p:sp>
    </p:spTree>
    <p:extLst>
      <p:ext uri="{BB962C8B-B14F-4D97-AF65-F5344CB8AC3E}">
        <p14:creationId xmlns:p14="http://schemas.microsoft.com/office/powerpoint/2010/main" val="3966934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CEBDBE36-F4D5-413B-AEDD-80EFB021A2CC}" type="datetimeFigureOut">
              <a:rPr lang="en-US" smtClean="0"/>
              <a:t>5/21/2018</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1D9A7069-0D54-4A0B-BDDA-B4B78A55F670}" type="slidenum">
              <a:rPr lang="en-US" smtClean="0"/>
              <a:t>‹#›</a:t>
            </a:fld>
            <a:endParaRPr lang="en-US"/>
          </a:p>
        </p:txBody>
      </p:sp>
    </p:spTree>
    <p:extLst>
      <p:ext uri="{BB962C8B-B14F-4D97-AF65-F5344CB8AC3E}">
        <p14:creationId xmlns:p14="http://schemas.microsoft.com/office/powerpoint/2010/main" val="2088283925"/>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image" Target="../media/image230.png"/><Relationship Id="rId1" Type="http://schemas.openxmlformats.org/officeDocument/2006/relationships/slideLayout" Target="../slideLayouts/slideLayout7.xml"/><Relationship Id="rId4" Type="http://schemas.openxmlformats.org/officeDocument/2006/relationships/image" Target="../media/image25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png"/></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3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 Id="rId5" Type="http://schemas.openxmlformats.org/officeDocument/2006/relationships/image" Target="../media/image61.png"/><Relationship Id="rId4" Type="http://schemas.openxmlformats.org/officeDocument/2006/relationships/image" Target="../media/image60.png"/></Relationships>
</file>

<file path=ppt/slides/_rels/slide4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420.png"/><Relationship Id="rId2" Type="http://schemas.openxmlformats.org/officeDocument/2006/relationships/image" Target="../media/image410.png"/><Relationship Id="rId1" Type="http://schemas.openxmlformats.org/officeDocument/2006/relationships/slideLayout" Target="../slideLayouts/slideLayout7.xml"/><Relationship Id="rId5" Type="http://schemas.openxmlformats.org/officeDocument/2006/relationships/image" Target="../media/image440.png"/><Relationship Id="rId4" Type="http://schemas.openxmlformats.org/officeDocument/2006/relationships/image" Target="../media/image6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 Id="rId4" Type="http://schemas.openxmlformats.org/officeDocument/2006/relationships/image" Target="../media/image67.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470.png"/><Relationship Id="rId2" Type="http://schemas.openxmlformats.org/officeDocument/2006/relationships/image" Target="../media/image460.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7.xml"/><Relationship Id="rId4" Type="http://schemas.openxmlformats.org/officeDocument/2006/relationships/image" Target="../media/image71.png"/></Relationships>
</file>

<file path=ppt/slides/_rels/slide56.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7.xml"/><Relationship Id="rId4" Type="http://schemas.openxmlformats.org/officeDocument/2006/relationships/image" Target="../media/image80.png"/></Relationships>
</file>

<file path=ppt/slides/_rels/slide62.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7.xml"/><Relationship Id="rId5" Type="http://schemas.openxmlformats.org/officeDocument/2006/relationships/image" Target="../media/image84.png"/><Relationship Id="rId4" Type="http://schemas.openxmlformats.org/officeDocument/2006/relationships/image" Target="../media/image83.png"/></Relationships>
</file>

<file path=ppt/slides/_rels/slide63.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7.xml"/><Relationship Id="rId4" Type="http://schemas.openxmlformats.org/officeDocument/2006/relationships/image" Target="../media/image96.png"/></Relationships>
</file>

<file path=ppt/slides/_rels/slide69.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7.xml"/><Relationship Id="rId5" Type="http://schemas.openxmlformats.org/officeDocument/2006/relationships/image" Target="../media/image101.png"/><Relationship Id="rId4" Type="http://schemas.openxmlformats.org/officeDocument/2006/relationships/image" Target="../media/image100.png"/></Relationships>
</file>

<file path=ppt/slides/_rels/slide71.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7.xml"/><Relationship Id="rId4" Type="http://schemas.openxmlformats.org/officeDocument/2006/relationships/image" Target="../media/image104.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a:spLocks noChangeArrowheads="1"/>
          </p:cNvSpPr>
          <p:nvPr/>
        </p:nvSpPr>
        <p:spPr bwMode="auto">
          <a:xfrm>
            <a:off x="4416724" y="387680"/>
            <a:ext cx="4120401"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Franklin Gothic Medium" panose="020B0603020102020204" pitchFamily="34" charset="0"/>
              </a:defRPr>
            </a:lvl1pPr>
            <a:lvl2pPr marL="742950" indent="-285750">
              <a:defRPr>
                <a:solidFill>
                  <a:schemeClr val="tx1"/>
                </a:solidFill>
                <a:latin typeface="Franklin Gothic Medium" panose="020B0603020102020204" pitchFamily="34" charset="0"/>
              </a:defRPr>
            </a:lvl2pPr>
            <a:lvl3pPr marL="1143000" indent="-228600">
              <a:defRPr>
                <a:solidFill>
                  <a:schemeClr val="tx1"/>
                </a:solidFill>
                <a:latin typeface="Franklin Gothic Medium" panose="020B0603020102020204" pitchFamily="34" charset="0"/>
              </a:defRPr>
            </a:lvl3pPr>
            <a:lvl4pPr marL="1600200" indent="-228600">
              <a:defRPr>
                <a:solidFill>
                  <a:schemeClr val="tx1"/>
                </a:solidFill>
                <a:latin typeface="Franklin Gothic Medium" panose="020B0603020102020204" pitchFamily="34" charset="0"/>
              </a:defRPr>
            </a:lvl4pPr>
            <a:lvl5pPr marL="2057400" indent="-228600">
              <a:defRPr>
                <a:solidFill>
                  <a:schemeClr val="tx1"/>
                </a:solidFill>
                <a:latin typeface="Franklin Gothic Medium" panose="020B0603020102020204" pitchFamily="34" charset="0"/>
              </a:defRPr>
            </a:lvl5pPr>
            <a:lvl6pPr marL="2514600" indent="-228600" eaLnBrk="0" fontAlgn="base" hangingPunct="0">
              <a:spcBef>
                <a:spcPct val="0"/>
              </a:spcBef>
              <a:spcAft>
                <a:spcPct val="0"/>
              </a:spcAft>
              <a:defRPr>
                <a:solidFill>
                  <a:schemeClr val="tx1"/>
                </a:solidFill>
                <a:latin typeface="Franklin Gothic Medium" panose="020B0603020102020204" pitchFamily="34" charset="0"/>
              </a:defRPr>
            </a:lvl6pPr>
            <a:lvl7pPr marL="2971800" indent="-228600" eaLnBrk="0" fontAlgn="base" hangingPunct="0">
              <a:spcBef>
                <a:spcPct val="0"/>
              </a:spcBef>
              <a:spcAft>
                <a:spcPct val="0"/>
              </a:spcAft>
              <a:defRPr>
                <a:solidFill>
                  <a:schemeClr val="tx1"/>
                </a:solidFill>
                <a:latin typeface="Franklin Gothic Medium" panose="020B0603020102020204" pitchFamily="34" charset="0"/>
              </a:defRPr>
            </a:lvl7pPr>
            <a:lvl8pPr marL="3429000" indent="-228600" eaLnBrk="0" fontAlgn="base" hangingPunct="0">
              <a:spcBef>
                <a:spcPct val="0"/>
              </a:spcBef>
              <a:spcAft>
                <a:spcPct val="0"/>
              </a:spcAft>
              <a:defRPr>
                <a:solidFill>
                  <a:schemeClr val="tx1"/>
                </a:solidFill>
                <a:latin typeface="Franklin Gothic Medium" panose="020B0603020102020204" pitchFamily="34" charset="0"/>
              </a:defRPr>
            </a:lvl8pPr>
            <a:lvl9pPr marL="3886200" indent="-228600" eaLnBrk="0" fontAlgn="base" hangingPunct="0">
              <a:spcBef>
                <a:spcPct val="0"/>
              </a:spcBef>
              <a:spcAft>
                <a:spcPct val="0"/>
              </a:spcAft>
              <a:defRPr>
                <a:solidFill>
                  <a:schemeClr val="tx1"/>
                </a:solidFill>
                <a:latin typeface="Franklin Gothic Medium" panose="020B0603020102020204" pitchFamily="34" charset="0"/>
              </a:defRPr>
            </a:lvl9pPr>
          </a:lstStyle>
          <a:p>
            <a:pPr eaLnBrk="1" hangingPunct="1"/>
            <a:r>
              <a:rPr lang="en-US" altLang="en-US" sz="2200" b="1" dirty="0">
                <a:latin typeface="Times New Roman" panose="02020603050405020304" pitchFamily="18" charset="0"/>
                <a:cs typeface="Times New Roman" panose="02020603050405020304" pitchFamily="18" charset="0"/>
              </a:rPr>
              <a:t>An-</a:t>
            </a:r>
            <a:r>
              <a:rPr lang="en-US" altLang="en-US" sz="2200" b="1" dirty="0" err="1">
                <a:latin typeface="Times New Roman" panose="02020603050405020304" pitchFamily="18" charset="0"/>
                <a:cs typeface="Times New Roman" panose="02020603050405020304" pitchFamily="18" charset="0"/>
              </a:rPr>
              <a:t>Najah</a:t>
            </a:r>
            <a:r>
              <a:rPr lang="en-US" altLang="en-US" sz="2200" b="1" dirty="0">
                <a:latin typeface="Times New Roman" panose="02020603050405020304" pitchFamily="18" charset="0"/>
                <a:cs typeface="Times New Roman" panose="02020603050405020304" pitchFamily="18" charset="0"/>
              </a:rPr>
              <a:t> National</a:t>
            </a:r>
            <a:r>
              <a:rPr lang="en-US" altLang="en-US" sz="2200" dirty="0">
                <a:latin typeface="Times New Roman" panose="02020603050405020304" pitchFamily="18" charset="0"/>
                <a:cs typeface="Times New Roman" panose="02020603050405020304" pitchFamily="18" charset="0"/>
              </a:rPr>
              <a:t> </a:t>
            </a:r>
            <a:r>
              <a:rPr lang="en-US" altLang="en-US" sz="2200" b="1" dirty="0" smtClean="0">
                <a:latin typeface="Times New Roman" panose="02020603050405020304" pitchFamily="18" charset="0"/>
                <a:cs typeface="Times New Roman" panose="02020603050405020304" pitchFamily="18" charset="0"/>
              </a:rPr>
              <a:t>University</a:t>
            </a:r>
            <a:endParaRPr lang="en-US" altLang="en-US" sz="2200" b="1" dirty="0">
              <a:latin typeface="Times New Roman" panose="02020603050405020304" pitchFamily="18" charset="0"/>
              <a:cs typeface="Times New Roman" panose="02020603050405020304" pitchFamily="18" charset="0"/>
            </a:endParaRPr>
          </a:p>
          <a:p>
            <a:pPr eaLnBrk="1" hangingPunct="1"/>
            <a:r>
              <a:rPr lang="ar-SA" altLang="en-US" sz="2200" b="1" dirty="0" smtClean="0">
                <a:latin typeface="Times New Roman" panose="02020603050405020304" pitchFamily="18" charset="0"/>
                <a:cs typeface="Times New Roman" panose="02020603050405020304" pitchFamily="18" charset="0"/>
              </a:rPr>
              <a:t>       </a:t>
            </a:r>
            <a:r>
              <a:rPr lang="en-US" altLang="en-US" sz="2200" b="1" dirty="0" smtClean="0">
                <a:latin typeface="Times New Roman" panose="02020603050405020304" pitchFamily="18" charset="0"/>
                <a:cs typeface="Times New Roman" panose="02020603050405020304" pitchFamily="18" charset="0"/>
              </a:rPr>
              <a:t>Faculty </a:t>
            </a:r>
            <a:r>
              <a:rPr lang="en-US" altLang="en-US" sz="2200" b="1" dirty="0">
                <a:latin typeface="Times New Roman" panose="02020603050405020304" pitchFamily="18" charset="0"/>
                <a:cs typeface="Times New Roman" panose="02020603050405020304" pitchFamily="18" charset="0"/>
              </a:rPr>
              <a:t>of </a:t>
            </a:r>
            <a:r>
              <a:rPr lang="en-US" altLang="en-US" sz="2200" b="1" dirty="0" smtClean="0">
                <a:latin typeface="Times New Roman" panose="02020603050405020304" pitchFamily="18" charset="0"/>
                <a:cs typeface="Times New Roman" panose="02020603050405020304" pitchFamily="18" charset="0"/>
              </a:rPr>
              <a:t>Engineering</a:t>
            </a:r>
            <a:endParaRPr lang="ar-SA" altLang="en-US" sz="2200" b="1" dirty="0">
              <a:latin typeface="Times New Roman" panose="02020603050405020304" pitchFamily="18" charset="0"/>
              <a:cs typeface="Times New Roman" panose="02020603050405020304" pitchFamily="18" charset="0"/>
            </a:endParaRPr>
          </a:p>
          <a:p>
            <a:pPr eaLnBrk="1" hangingPunct="1"/>
            <a:r>
              <a:rPr lang="en-US" altLang="en-US" sz="2200" b="1" dirty="0" smtClean="0">
                <a:latin typeface="Times New Roman" panose="02020603050405020304" pitchFamily="18" charset="0"/>
                <a:cs typeface="Times New Roman" panose="02020603050405020304" pitchFamily="18" charset="0"/>
              </a:rPr>
              <a:t>Civil </a:t>
            </a:r>
            <a:r>
              <a:rPr lang="en-US" altLang="en-US" sz="2200" b="1" dirty="0">
                <a:latin typeface="Times New Roman" panose="02020603050405020304" pitchFamily="18" charset="0"/>
                <a:cs typeface="Times New Roman" panose="02020603050405020304" pitchFamily="18" charset="0"/>
              </a:rPr>
              <a:t>Engineering </a:t>
            </a:r>
            <a:r>
              <a:rPr lang="en-US" altLang="en-US" sz="2200" b="1" dirty="0" smtClean="0">
                <a:latin typeface="Times New Roman" panose="02020603050405020304" pitchFamily="18" charset="0"/>
                <a:cs typeface="Times New Roman" panose="02020603050405020304" pitchFamily="18" charset="0"/>
              </a:rPr>
              <a:t>Department</a:t>
            </a:r>
            <a:endParaRPr lang="en-US" altLang="en-US" sz="2200" b="1" dirty="0">
              <a:latin typeface="Times New Roman" panose="02020603050405020304" pitchFamily="18" charset="0"/>
              <a:cs typeface="Times New Roman" panose="02020603050405020304" pitchFamily="18" charset="0"/>
            </a:endParaRPr>
          </a:p>
        </p:txBody>
      </p:sp>
      <p:sp>
        <p:nvSpPr>
          <p:cNvPr id="7" name="مستطيل 6"/>
          <p:cNvSpPr/>
          <p:nvPr/>
        </p:nvSpPr>
        <p:spPr>
          <a:xfrm>
            <a:off x="2777704" y="2130096"/>
            <a:ext cx="6737232" cy="2062103"/>
          </a:xfrm>
          <a:prstGeom prst="rect">
            <a:avLst/>
          </a:prstGeom>
        </p:spPr>
        <p:txBody>
          <a:bodyPr wrap="square">
            <a:spAutoFit/>
          </a:bodyPr>
          <a:lstStyle/>
          <a:p>
            <a:pPr marL="511175" lvl="0" algn="ctr" fontAlgn="base">
              <a:spcBef>
                <a:spcPct val="0"/>
              </a:spcBef>
              <a:spcAft>
                <a:spcPct val="0"/>
              </a:spcAft>
              <a:defRPr/>
            </a:pPr>
            <a:r>
              <a:rPr lang="en-US" altLang="en-US" sz="3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Graduation Project </a:t>
            </a:r>
            <a:r>
              <a:rPr lang="en-US" altLang="en-US" sz="3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 </a:t>
            </a:r>
            <a:endParaRPr lang="en-US" altLang="en-US" sz="3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511175" lvl="0" algn="ctr" fontAlgn="base">
              <a:spcBef>
                <a:spcPct val="0"/>
              </a:spcBef>
              <a:spcAft>
                <a:spcPct val="0"/>
              </a:spcAft>
            </a:pPr>
            <a:endParaRPr lang="en-US" sz="3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511175" lvl="0" algn="ctr" fontAlgn="base">
              <a:spcBef>
                <a:spcPct val="0"/>
              </a:spcBef>
              <a:spcAft>
                <a:spcPct val="0"/>
              </a:spcAft>
            </a:pPr>
            <a:r>
              <a:rPr lang="en-US" sz="32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Structural analysis </a:t>
            </a:r>
            <a:r>
              <a:rPr lang="en-US" sz="3200"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and design of </a:t>
            </a:r>
          </a:p>
          <a:p>
            <a:pPr marL="511175" lvl="0" algn="ctr" fontAlgn="base">
              <a:spcBef>
                <a:spcPct val="0"/>
              </a:spcBef>
              <a:spcAft>
                <a:spcPct val="0"/>
              </a:spcAft>
            </a:pPr>
            <a:r>
              <a:rPr lang="en-US" sz="3200" b="1"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Balata health center</a:t>
            </a:r>
            <a:endParaRPr kumimoji="0" lang="en-US" sz="3200" b="1" i="0" u="none" strike="noStrike" cap="none" normalizeH="0" baseline="0" dirty="0" smtClean="0">
              <a:ln>
                <a:noFill/>
              </a:ln>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8" name="مستطيل 7"/>
          <p:cNvSpPr/>
          <p:nvPr/>
        </p:nvSpPr>
        <p:spPr>
          <a:xfrm>
            <a:off x="4312506" y="5659050"/>
            <a:ext cx="4224619" cy="369332"/>
          </a:xfrm>
          <a:prstGeom prst="rect">
            <a:avLst/>
          </a:prstGeom>
        </p:spPr>
        <p:txBody>
          <a:bodyPr wrap="none">
            <a:spAutoFit/>
          </a:bodyPr>
          <a:lstStyle/>
          <a:p>
            <a:pPr algn="ctr"/>
            <a:r>
              <a:rPr lang="en-US" altLang="en-US" b="1" dirty="0" smtClean="0">
                <a:latin typeface="Times New Roman" panose="02020603050405020304" pitchFamily="18" charset="0"/>
                <a:cs typeface="Times New Roman" panose="02020603050405020304" pitchFamily="18" charset="0"/>
              </a:rPr>
              <a:t>Under supervision of Dr. Imad Al-</a:t>
            </a:r>
            <a:r>
              <a:rPr lang="en-US" altLang="en-US" b="1" dirty="0" err="1" smtClean="0">
                <a:latin typeface="Times New Roman" panose="02020603050405020304" pitchFamily="18" charset="0"/>
                <a:cs typeface="Times New Roman" panose="02020603050405020304" pitchFamily="18" charset="0"/>
              </a:rPr>
              <a:t>Qasem</a:t>
            </a:r>
            <a:endParaRPr lang="en-US" altLang="en-US" b="1" dirty="0">
              <a:latin typeface="Times New Roman" panose="02020603050405020304" pitchFamily="18" charset="0"/>
              <a:cs typeface="Times New Roman" panose="02020603050405020304" pitchFamily="18" charset="0"/>
            </a:endParaRPr>
          </a:p>
        </p:txBody>
      </p:sp>
      <p:sp>
        <p:nvSpPr>
          <p:cNvPr id="9" name="مستطيل 8"/>
          <p:cNvSpPr/>
          <p:nvPr/>
        </p:nvSpPr>
        <p:spPr>
          <a:xfrm>
            <a:off x="5113172" y="4694792"/>
            <a:ext cx="2727503" cy="461665"/>
          </a:xfrm>
          <a:prstGeom prst="rect">
            <a:avLst/>
          </a:prstGeom>
        </p:spPr>
        <p:txBody>
          <a:bodyPr wrap="square">
            <a:spAutoFit/>
          </a:bodyPr>
          <a:lstStyle/>
          <a:p>
            <a:r>
              <a:rPr lang="en-US" sz="2400" b="1" dirty="0" smtClean="0">
                <a:solidFill>
                  <a:srgbClr val="000000"/>
                </a:solidFill>
                <a:latin typeface="Times New Roman" panose="02020603050405020304" pitchFamily="18" charset="0"/>
                <a:cs typeface="Times New Roman" panose="02020603050405020304" pitchFamily="18" charset="0"/>
              </a:rPr>
              <a:t>By Kareem Kamal</a:t>
            </a:r>
            <a:endParaRPr lang="en-US" sz="2400" b="1" dirty="0"/>
          </a:p>
        </p:txBody>
      </p:sp>
      <p:pic>
        <p:nvPicPr>
          <p:cNvPr id="10" name="صورة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2861" y="146022"/>
            <a:ext cx="1984074" cy="1984074"/>
          </a:xfrm>
          <a:prstGeom prst="rect">
            <a:avLst/>
          </a:prstGeom>
        </p:spPr>
      </p:pic>
    </p:spTree>
    <p:extLst>
      <p:ext uri="{BB962C8B-B14F-4D97-AF65-F5344CB8AC3E}">
        <p14:creationId xmlns:p14="http://schemas.microsoft.com/office/powerpoint/2010/main" val="41380709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2"/>
          <p:cNvSpPr txBox="1">
            <a:spLocks/>
          </p:cNvSpPr>
          <p:nvPr/>
        </p:nvSpPr>
        <p:spPr>
          <a:xfrm>
            <a:off x="2912481" y="2735128"/>
            <a:ext cx="8344991" cy="2596494"/>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altLang="en-US" sz="8000" b="1" dirty="0" smtClean="0">
                <a:solidFill>
                  <a:schemeClr val="tx1"/>
                </a:solidFill>
                <a:latin typeface="Calibri" panose="020F0502020204030204" pitchFamily="34" charset="0"/>
                <a:cs typeface="Calibri" panose="020F0502020204030204" pitchFamily="34" charset="0"/>
              </a:rPr>
              <a:t>Architectural view</a:t>
            </a:r>
          </a:p>
          <a:p>
            <a:pPr algn="ctr"/>
            <a:r>
              <a:rPr lang="en-US" altLang="en-US" sz="4800" b="1" dirty="0" smtClean="0">
                <a:solidFill>
                  <a:schemeClr val="tx1"/>
                </a:solidFill>
                <a:latin typeface="Calibri" panose="020F0502020204030204" pitchFamily="34" charset="0"/>
                <a:cs typeface="Calibri" panose="020F0502020204030204" pitchFamily="34" charset="0"/>
              </a:rPr>
              <a:t>( Post modern style)</a:t>
            </a:r>
          </a:p>
        </p:txBody>
      </p:sp>
    </p:spTree>
    <p:extLst>
      <p:ext uri="{BB962C8B-B14F-4D97-AF65-F5344CB8AC3E}">
        <p14:creationId xmlns:p14="http://schemas.microsoft.com/office/powerpoint/2010/main" val="19912358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2"/>
          <p:cNvSpPr txBox="1">
            <a:spLocks/>
          </p:cNvSpPr>
          <p:nvPr/>
        </p:nvSpPr>
        <p:spPr>
          <a:xfrm>
            <a:off x="1607239" y="619665"/>
            <a:ext cx="8686800" cy="6858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b="1" dirty="0" smtClean="0">
                <a:solidFill>
                  <a:schemeClr val="tx1"/>
                </a:solidFill>
                <a:latin typeface="Calibri" panose="020F0502020204030204" pitchFamily="34" charset="0"/>
                <a:cs typeface="Calibri" panose="020F0502020204030204" pitchFamily="34" charset="0"/>
              </a:rPr>
              <a:t>Southern elevation</a:t>
            </a:r>
          </a:p>
        </p:txBody>
      </p:sp>
      <p:pic>
        <p:nvPicPr>
          <p:cNvPr id="3" name="صورة 2"/>
          <p:cNvPicPr>
            <a:picLocks noChangeAspect="1"/>
          </p:cNvPicPr>
          <p:nvPr/>
        </p:nvPicPr>
        <p:blipFill>
          <a:blip r:embed="rId2"/>
          <a:stretch>
            <a:fillRect/>
          </a:stretch>
        </p:blipFill>
        <p:spPr>
          <a:xfrm>
            <a:off x="2888322" y="1606993"/>
            <a:ext cx="8438162" cy="4765411"/>
          </a:xfrm>
          <a:prstGeom prst="rect">
            <a:avLst/>
          </a:prstGeom>
        </p:spPr>
      </p:pic>
    </p:spTree>
    <p:extLst>
      <p:ext uri="{BB962C8B-B14F-4D97-AF65-F5344CB8AC3E}">
        <p14:creationId xmlns:p14="http://schemas.microsoft.com/office/powerpoint/2010/main" val="13777216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2"/>
          <p:cNvSpPr txBox="1">
            <a:spLocks/>
          </p:cNvSpPr>
          <p:nvPr/>
        </p:nvSpPr>
        <p:spPr>
          <a:xfrm>
            <a:off x="1607239" y="619665"/>
            <a:ext cx="8686800" cy="6858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b="1" dirty="0" smtClean="0">
                <a:solidFill>
                  <a:schemeClr val="tx1"/>
                </a:solidFill>
                <a:latin typeface="Calibri" panose="020F0502020204030204" pitchFamily="34" charset="0"/>
                <a:cs typeface="Calibri" panose="020F0502020204030204" pitchFamily="34" charset="0"/>
              </a:rPr>
              <a:t>Northern elevation</a:t>
            </a:r>
          </a:p>
        </p:txBody>
      </p:sp>
      <p:pic>
        <p:nvPicPr>
          <p:cNvPr id="3" name="صورة 2"/>
          <p:cNvPicPr>
            <a:picLocks noChangeAspect="1"/>
          </p:cNvPicPr>
          <p:nvPr/>
        </p:nvPicPr>
        <p:blipFill>
          <a:blip r:embed="rId2"/>
          <a:stretch>
            <a:fillRect/>
          </a:stretch>
        </p:blipFill>
        <p:spPr>
          <a:xfrm>
            <a:off x="2798823" y="1782822"/>
            <a:ext cx="8415516" cy="4332038"/>
          </a:xfrm>
          <a:prstGeom prst="rect">
            <a:avLst/>
          </a:prstGeom>
        </p:spPr>
      </p:pic>
    </p:spTree>
    <p:extLst>
      <p:ext uri="{BB962C8B-B14F-4D97-AF65-F5344CB8AC3E}">
        <p14:creationId xmlns:p14="http://schemas.microsoft.com/office/powerpoint/2010/main" val="40024006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2937383" y="1573512"/>
            <a:ext cx="8456419" cy="4533990"/>
          </a:xfrm>
          <a:prstGeom prst="rect">
            <a:avLst/>
          </a:prstGeom>
        </p:spPr>
      </p:pic>
      <p:sp>
        <p:nvSpPr>
          <p:cNvPr id="3" name="Title 12"/>
          <p:cNvSpPr txBox="1">
            <a:spLocks/>
          </p:cNvSpPr>
          <p:nvPr/>
        </p:nvSpPr>
        <p:spPr>
          <a:xfrm>
            <a:off x="1607239" y="619665"/>
            <a:ext cx="8686800" cy="6858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b="1" dirty="0" smtClean="0">
                <a:solidFill>
                  <a:schemeClr val="tx1"/>
                </a:solidFill>
                <a:latin typeface="Calibri" panose="020F0502020204030204" pitchFamily="34" charset="0"/>
                <a:cs typeface="Calibri" panose="020F0502020204030204" pitchFamily="34" charset="0"/>
              </a:rPr>
              <a:t>Eastern and western elevations</a:t>
            </a:r>
          </a:p>
        </p:txBody>
      </p:sp>
    </p:spTree>
    <p:extLst>
      <p:ext uri="{BB962C8B-B14F-4D97-AF65-F5344CB8AC3E}">
        <p14:creationId xmlns:p14="http://schemas.microsoft.com/office/powerpoint/2010/main" val="36261638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2"/>
          <p:cNvSpPr txBox="1">
            <a:spLocks/>
          </p:cNvSpPr>
          <p:nvPr/>
        </p:nvSpPr>
        <p:spPr>
          <a:xfrm>
            <a:off x="3033250" y="2657490"/>
            <a:ext cx="7913670" cy="2596494"/>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sz="8000" b="1" dirty="0" smtClean="0">
                <a:solidFill>
                  <a:schemeClr val="tx1"/>
                </a:solidFill>
                <a:latin typeface="Calibri" panose="020F0502020204030204" pitchFamily="34" charset="0"/>
                <a:cs typeface="Calibri" panose="020F0502020204030204" pitchFamily="34" charset="0"/>
              </a:rPr>
              <a:t>Structural system</a:t>
            </a:r>
          </a:p>
        </p:txBody>
      </p:sp>
    </p:spTree>
    <p:extLst>
      <p:ext uri="{BB962C8B-B14F-4D97-AF65-F5344CB8AC3E}">
        <p14:creationId xmlns:p14="http://schemas.microsoft.com/office/powerpoint/2010/main" val="35093608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2"/>
          <p:cNvSpPr txBox="1">
            <a:spLocks/>
          </p:cNvSpPr>
          <p:nvPr/>
        </p:nvSpPr>
        <p:spPr>
          <a:xfrm>
            <a:off x="4343046" y="891945"/>
            <a:ext cx="5246102" cy="1536939"/>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sz="5400" b="1" dirty="0" smtClean="0">
                <a:solidFill>
                  <a:schemeClr val="tx1"/>
                </a:solidFill>
                <a:latin typeface="Calibri" panose="020F0502020204030204" pitchFamily="34" charset="0"/>
                <a:cs typeface="Calibri" panose="020F0502020204030204" pitchFamily="34" charset="0"/>
              </a:rPr>
              <a:t>Solid VS Ribbed </a:t>
            </a:r>
          </a:p>
        </p:txBody>
      </p:sp>
      <p:sp>
        <p:nvSpPr>
          <p:cNvPr id="3" name="مستطيل 2"/>
          <p:cNvSpPr/>
          <p:nvPr/>
        </p:nvSpPr>
        <p:spPr>
          <a:xfrm>
            <a:off x="2168099" y="1849232"/>
            <a:ext cx="10073592" cy="954107"/>
          </a:xfrm>
          <a:prstGeom prst="rect">
            <a:avLst/>
          </a:prstGeom>
        </p:spPr>
        <p:txBody>
          <a:bodyPr wrap="none">
            <a:spAutoFit/>
          </a:bodyPr>
          <a:lstStyle/>
          <a:p>
            <a:pPr algn="just"/>
            <a:r>
              <a:rPr lang="en-US" sz="2800" dirty="0" smtClean="0">
                <a:effectLst/>
                <a:latin typeface="Times New Roman" panose="02020603050405020304" pitchFamily="18" charset="0"/>
                <a:ea typeface="Calibri" panose="020F0502020204030204" pitchFamily="34" charset="0"/>
                <a:cs typeface="Arial" panose="020B0604020202020204" pitchFamily="34" charset="0"/>
              </a:rPr>
              <a:t>Solid slab is better for seismic design later and has thinner thickness</a:t>
            </a:r>
            <a:r>
              <a:rPr lang="en-US" sz="2800" dirty="0" smtClean="0"/>
              <a:t>.</a:t>
            </a:r>
          </a:p>
          <a:p>
            <a:pPr algn="just"/>
            <a:r>
              <a:rPr lang="en-US" sz="2800" dirty="0" smtClean="0">
                <a:effectLst/>
                <a:latin typeface="Times New Roman" panose="02020603050405020304" pitchFamily="18" charset="0"/>
                <a:ea typeface="Calibri" panose="020F0502020204030204" pitchFamily="34" charset="0"/>
                <a:cs typeface="Arial" panose="020B0604020202020204" pitchFamily="34" charset="0"/>
              </a:rPr>
              <a:t>Moreover.</a:t>
            </a:r>
          </a:p>
        </p:txBody>
      </p:sp>
      <p:sp>
        <p:nvSpPr>
          <p:cNvPr id="4" name="Title 12"/>
          <p:cNvSpPr txBox="1">
            <a:spLocks/>
          </p:cNvSpPr>
          <p:nvPr/>
        </p:nvSpPr>
        <p:spPr>
          <a:xfrm>
            <a:off x="3544555" y="2992156"/>
            <a:ext cx="6966180" cy="1536939"/>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sz="5400" b="1" dirty="0" smtClean="0">
                <a:solidFill>
                  <a:schemeClr val="tx1"/>
                </a:solidFill>
                <a:latin typeface="Calibri" panose="020F0502020204030204" pitchFamily="34" charset="0"/>
                <a:cs typeface="Calibri" panose="020F0502020204030204" pitchFamily="34" charset="0"/>
              </a:rPr>
              <a:t>One way VS Two way</a:t>
            </a:r>
          </a:p>
        </p:txBody>
      </p:sp>
      <p:sp>
        <p:nvSpPr>
          <p:cNvPr id="5" name="مستطيل 4"/>
          <p:cNvSpPr/>
          <p:nvPr/>
        </p:nvSpPr>
        <p:spPr>
          <a:xfrm>
            <a:off x="2556620" y="4005875"/>
            <a:ext cx="8818953" cy="523220"/>
          </a:xfrm>
          <a:prstGeom prst="rect">
            <a:avLst/>
          </a:prstGeom>
        </p:spPr>
        <p:txBody>
          <a:bodyPr wrap="none">
            <a:spAutoFit/>
          </a:bodyPr>
          <a:lstStyle/>
          <a:p>
            <a:r>
              <a:rPr lang="en-US" sz="2800" dirty="0" smtClean="0">
                <a:latin typeface="Times New Roman" panose="02020603050405020304" pitchFamily="18" charset="0"/>
                <a:cs typeface="Arial" panose="020B0604020202020204" pitchFamily="34" charset="0"/>
              </a:rPr>
              <a:t>Two way has larger beams significantly so one way is better</a:t>
            </a:r>
            <a:endParaRPr lang="en-US" sz="2800" dirty="0"/>
          </a:p>
        </p:txBody>
      </p:sp>
      <p:sp>
        <p:nvSpPr>
          <p:cNvPr id="6" name="Title 12"/>
          <p:cNvSpPr txBox="1">
            <a:spLocks/>
          </p:cNvSpPr>
          <p:nvPr/>
        </p:nvSpPr>
        <p:spPr>
          <a:xfrm>
            <a:off x="2445023" y="5096998"/>
            <a:ext cx="9519743" cy="1536939"/>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sz="4800" b="1" dirty="0" smtClean="0">
                <a:solidFill>
                  <a:schemeClr val="tx1"/>
                </a:solidFill>
                <a:latin typeface="Times New Roman" panose="02020603050405020304" pitchFamily="18" charset="0"/>
                <a:cs typeface="Times New Roman" panose="02020603050405020304" pitchFamily="18" charset="0"/>
              </a:rPr>
              <a:t>The choice is One-way Solid slab</a:t>
            </a:r>
          </a:p>
        </p:txBody>
      </p:sp>
    </p:spTree>
    <p:extLst>
      <p:ext uri="{BB962C8B-B14F-4D97-AF65-F5344CB8AC3E}">
        <p14:creationId xmlns:p14="http://schemas.microsoft.com/office/powerpoint/2010/main" val="12920932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2"/>
          <p:cNvSpPr txBox="1">
            <a:spLocks/>
          </p:cNvSpPr>
          <p:nvPr/>
        </p:nvSpPr>
        <p:spPr>
          <a:xfrm>
            <a:off x="2808962" y="2519468"/>
            <a:ext cx="8206969" cy="2596494"/>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sz="8000" b="1" dirty="0" smtClean="0">
                <a:solidFill>
                  <a:schemeClr val="tx1"/>
                </a:solidFill>
                <a:latin typeface="Calibri" panose="020F0502020204030204" pitchFamily="34" charset="0"/>
                <a:cs typeface="Calibri" panose="020F0502020204030204" pitchFamily="34" charset="0"/>
              </a:rPr>
              <a:t>Preliminary design</a:t>
            </a:r>
          </a:p>
        </p:txBody>
      </p:sp>
    </p:spTree>
    <p:extLst>
      <p:ext uri="{BB962C8B-B14F-4D97-AF65-F5344CB8AC3E}">
        <p14:creationId xmlns:p14="http://schemas.microsoft.com/office/powerpoint/2010/main" val="18329188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a:extLst>
              <a:ext uri="{28A0092B-C50C-407E-A947-70E740481C1C}">
                <a14:useLocalDpi xmlns:a14="http://schemas.microsoft.com/office/drawing/2010/main" val="0"/>
              </a:ext>
            </a:extLst>
          </a:blip>
          <a:srcRect/>
          <a:stretch>
            <a:fillRect/>
          </a:stretch>
        </p:blipFill>
        <p:spPr bwMode="auto">
          <a:xfrm>
            <a:off x="2934640" y="1621765"/>
            <a:ext cx="8365964" cy="4382219"/>
          </a:xfrm>
          <a:prstGeom prst="rect">
            <a:avLst/>
          </a:prstGeom>
          <a:noFill/>
          <a:ln>
            <a:noFill/>
          </a:ln>
        </p:spPr>
      </p:pic>
      <p:sp>
        <p:nvSpPr>
          <p:cNvPr id="3" name="Title 12"/>
          <p:cNvSpPr txBox="1">
            <a:spLocks/>
          </p:cNvSpPr>
          <p:nvPr/>
        </p:nvSpPr>
        <p:spPr>
          <a:xfrm>
            <a:off x="1607239" y="619665"/>
            <a:ext cx="8686800" cy="6858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b="1" dirty="0" smtClean="0">
                <a:solidFill>
                  <a:schemeClr val="tx1"/>
                </a:solidFill>
                <a:latin typeface="Calibri" panose="020F0502020204030204" pitchFamily="34" charset="0"/>
                <a:cs typeface="Calibri" panose="020F0502020204030204" pitchFamily="34" charset="0"/>
              </a:rPr>
              <a:t>Plan view</a:t>
            </a:r>
          </a:p>
        </p:txBody>
      </p:sp>
    </p:spTree>
    <p:extLst>
      <p:ext uri="{BB962C8B-B14F-4D97-AF65-F5344CB8AC3E}">
        <p14:creationId xmlns:p14="http://schemas.microsoft.com/office/powerpoint/2010/main" val="24813524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2"/>
          <p:cNvSpPr txBox="1">
            <a:spLocks/>
          </p:cNvSpPr>
          <p:nvPr/>
        </p:nvSpPr>
        <p:spPr>
          <a:xfrm>
            <a:off x="1607239" y="619665"/>
            <a:ext cx="8686800" cy="6858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b="1" dirty="0" smtClean="0">
                <a:solidFill>
                  <a:schemeClr val="tx1"/>
                </a:solidFill>
                <a:latin typeface="Calibri" panose="020F0502020204030204" pitchFamily="34" charset="0"/>
                <a:cs typeface="Calibri" panose="020F0502020204030204" pitchFamily="34" charset="0"/>
              </a:rPr>
              <a:t>Slab strips and beams distribution</a:t>
            </a:r>
          </a:p>
        </p:txBody>
      </p:sp>
      <p:sp>
        <p:nvSpPr>
          <p:cNvPr id="5" name="مستطيل 4"/>
          <p:cNvSpPr/>
          <p:nvPr/>
        </p:nvSpPr>
        <p:spPr>
          <a:xfrm>
            <a:off x="3099758" y="1584899"/>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For floors</a:t>
            </a:r>
            <a:endParaRPr lang="en-US" b="1" dirty="0">
              <a:effectLst>
                <a:outerShdw blurRad="38100" dist="38100" dir="2700000" algn="tl">
                  <a:srgbClr val="000000">
                    <a:alpha val="43137"/>
                  </a:srgbClr>
                </a:outerShdw>
              </a:effectLst>
              <a:latin typeface="Dutch801 Rm BT" pitchFamily="18" charset="0"/>
            </a:endParaRPr>
          </a:p>
        </p:txBody>
      </p:sp>
      <p:pic>
        <p:nvPicPr>
          <p:cNvPr id="4" name="صورة 3"/>
          <p:cNvPicPr>
            <a:picLocks noChangeAspect="1"/>
          </p:cNvPicPr>
          <p:nvPr/>
        </p:nvPicPr>
        <p:blipFill>
          <a:blip r:embed="rId2"/>
          <a:stretch>
            <a:fillRect/>
          </a:stretch>
        </p:blipFill>
        <p:spPr>
          <a:xfrm>
            <a:off x="3099758" y="2233665"/>
            <a:ext cx="8562975" cy="4019550"/>
          </a:xfrm>
          <a:prstGeom prst="rect">
            <a:avLst/>
          </a:prstGeom>
        </p:spPr>
      </p:pic>
    </p:spTree>
    <p:extLst>
      <p:ext uri="{BB962C8B-B14F-4D97-AF65-F5344CB8AC3E}">
        <p14:creationId xmlns:p14="http://schemas.microsoft.com/office/powerpoint/2010/main" val="40940185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099758" y="1584899"/>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For roof</a:t>
            </a:r>
            <a:endParaRPr lang="en-US" b="1" dirty="0">
              <a:effectLst>
                <a:outerShdw blurRad="38100" dist="38100" dir="2700000" algn="tl">
                  <a:srgbClr val="000000">
                    <a:alpha val="43137"/>
                  </a:srgbClr>
                </a:outerShdw>
              </a:effectLst>
              <a:latin typeface="Dutch801 Rm BT" pitchFamily="18" charset="0"/>
            </a:endParaRPr>
          </a:p>
        </p:txBody>
      </p:sp>
      <p:pic>
        <p:nvPicPr>
          <p:cNvPr id="4" name="صورة 3"/>
          <p:cNvPicPr>
            <a:picLocks noChangeAspect="1"/>
          </p:cNvPicPr>
          <p:nvPr/>
        </p:nvPicPr>
        <p:blipFill>
          <a:blip r:embed="rId2"/>
          <a:stretch>
            <a:fillRect/>
          </a:stretch>
        </p:blipFill>
        <p:spPr>
          <a:xfrm>
            <a:off x="2599695" y="2099723"/>
            <a:ext cx="8924925" cy="4314825"/>
          </a:xfrm>
          <a:prstGeom prst="rect">
            <a:avLst/>
          </a:prstGeom>
        </p:spPr>
      </p:pic>
    </p:spTree>
    <p:extLst>
      <p:ext uri="{BB962C8B-B14F-4D97-AF65-F5344CB8AC3E}">
        <p14:creationId xmlns:p14="http://schemas.microsoft.com/office/powerpoint/2010/main" val="29136366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2"/>
          <p:cNvSpPr txBox="1">
            <a:spLocks/>
          </p:cNvSpPr>
          <p:nvPr/>
        </p:nvSpPr>
        <p:spPr>
          <a:xfrm>
            <a:off x="1607239" y="619665"/>
            <a:ext cx="8686800" cy="6858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b="1" dirty="0" smtClean="0">
                <a:solidFill>
                  <a:schemeClr val="tx1"/>
                </a:solidFill>
                <a:latin typeface="Calibri" panose="020F0502020204030204" pitchFamily="34" charset="0"/>
                <a:cs typeface="Calibri" panose="020F0502020204030204" pitchFamily="34" charset="0"/>
              </a:rPr>
              <a:t>Outlines</a:t>
            </a:r>
          </a:p>
        </p:txBody>
      </p:sp>
      <p:sp>
        <p:nvSpPr>
          <p:cNvPr id="3" name="مستطيل 2"/>
          <p:cNvSpPr/>
          <p:nvPr/>
        </p:nvSpPr>
        <p:spPr>
          <a:xfrm>
            <a:off x="3554082" y="1656271"/>
            <a:ext cx="7737895" cy="4524315"/>
          </a:xfrm>
          <a:prstGeom prst="rect">
            <a:avLst/>
          </a:prstGeom>
        </p:spPr>
        <p:txBody>
          <a:bodyPr wrap="square">
            <a:spAutoFit/>
          </a:bodyPr>
          <a:lstStyle/>
          <a:p>
            <a:pPr marL="571500" indent="-571500">
              <a:buFont typeface="Arial" panose="020B0604020202020204" pitchFamily="34" charset="0"/>
              <a:buChar char="•"/>
              <a:defRPr/>
            </a:pPr>
            <a:r>
              <a:rPr lang="en-US" sz="3600" b="1" dirty="0" smtClean="0">
                <a:effectLst>
                  <a:outerShdw blurRad="38100" dist="38100" dir="2700000" algn="tl">
                    <a:srgbClr val="000000">
                      <a:alpha val="43137"/>
                    </a:srgbClr>
                  </a:outerShdw>
                </a:effectLst>
                <a:latin typeface="Dutch801 Rm BT" pitchFamily="18" charset="0"/>
              </a:rPr>
              <a:t>Introduction</a:t>
            </a:r>
          </a:p>
          <a:p>
            <a:pPr marL="571500" indent="-571500">
              <a:buFont typeface="Arial" panose="020B0604020202020204" pitchFamily="34" charset="0"/>
              <a:buChar char="•"/>
              <a:defRPr/>
            </a:pPr>
            <a:r>
              <a:rPr lang="en-US" sz="3600" b="1" dirty="0" smtClean="0">
                <a:effectLst>
                  <a:outerShdw blurRad="38100" dist="38100" dir="2700000" algn="tl">
                    <a:srgbClr val="000000">
                      <a:alpha val="43137"/>
                    </a:srgbClr>
                  </a:outerShdw>
                </a:effectLst>
                <a:latin typeface="Dutch801 Rm BT" pitchFamily="18" charset="0"/>
              </a:rPr>
              <a:t>Architectural view</a:t>
            </a:r>
          </a:p>
          <a:p>
            <a:pPr marL="571500" indent="-571500">
              <a:buFont typeface="Arial" panose="020B0604020202020204" pitchFamily="34" charset="0"/>
              <a:buChar char="•"/>
              <a:defRPr/>
            </a:pPr>
            <a:r>
              <a:rPr lang="en-US" sz="3600" b="1" dirty="0" smtClean="0">
                <a:effectLst>
                  <a:outerShdw blurRad="38100" dist="38100" dir="2700000" algn="tl">
                    <a:srgbClr val="000000">
                      <a:alpha val="43137"/>
                    </a:srgbClr>
                  </a:outerShdw>
                </a:effectLst>
                <a:latin typeface="Dutch801 Rm BT" pitchFamily="18" charset="0"/>
              </a:rPr>
              <a:t>Structural system</a:t>
            </a:r>
            <a:endParaRPr lang="en-US" sz="3600" b="1" dirty="0">
              <a:effectLst>
                <a:outerShdw blurRad="38100" dist="38100" dir="2700000" algn="tl">
                  <a:srgbClr val="000000">
                    <a:alpha val="43137"/>
                  </a:srgbClr>
                </a:outerShdw>
              </a:effectLst>
              <a:latin typeface="Dutch801 Rm BT" pitchFamily="18" charset="0"/>
            </a:endParaRPr>
          </a:p>
          <a:p>
            <a:pPr marL="571500" indent="-571500">
              <a:buFont typeface="Arial" panose="020B0604020202020204" pitchFamily="34" charset="0"/>
              <a:buChar char="•"/>
              <a:defRPr/>
            </a:pPr>
            <a:r>
              <a:rPr lang="en-US" sz="3600" b="1" dirty="0" smtClean="0">
                <a:effectLst>
                  <a:outerShdw blurRad="38100" dist="38100" dir="2700000" algn="tl">
                    <a:srgbClr val="000000">
                      <a:alpha val="43137"/>
                    </a:srgbClr>
                  </a:outerShdw>
                </a:effectLst>
                <a:latin typeface="Dutch801 Rm BT" pitchFamily="18" charset="0"/>
              </a:rPr>
              <a:t>Preliminary design</a:t>
            </a:r>
            <a:endParaRPr lang="en-US" sz="3600" b="1" dirty="0">
              <a:effectLst>
                <a:outerShdw blurRad="38100" dist="38100" dir="2700000" algn="tl">
                  <a:srgbClr val="000000">
                    <a:alpha val="43137"/>
                  </a:srgbClr>
                </a:outerShdw>
              </a:effectLst>
              <a:latin typeface="Dutch801 Rm BT" pitchFamily="18" charset="0"/>
            </a:endParaRPr>
          </a:p>
          <a:p>
            <a:pPr marL="571500" indent="-571500">
              <a:buFont typeface="Arial" panose="020B0604020202020204" pitchFamily="34" charset="0"/>
              <a:buChar char="•"/>
              <a:defRPr/>
            </a:pPr>
            <a:r>
              <a:rPr lang="en-US" sz="3600" b="1" dirty="0" smtClean="0">
                <a:effectLst>
                  <a:outerShdw blurRad="38100" dist="38100" dir="2700000" algn="tl">
                    <a:srgbClr val="000000">
                      <a:alpha val="43137"/>
                    </a:srgbClr>
                  </a:outerShdw>
                </a:effectLst>
                <a:latin typeface="Dutch801 Rm BT" pitchFamily="18" charset="0"/>
              </a:rPr>
              <a:t>3D structural analysis and design</a:t>
            </a:r>
            <a:endParaRPr lang="en-US" sz="3600" b="1" dirty="0">
              <a:effectLst>
                <a:outerShdw blurRad="38100" dist="38100" dir="2700000" algn="tl">
                  <a:srgbClr val="000000">
                    <a:alpha val="43137"/>
                  </a:srgbClr>
                </a:outerShdw>
              </a:effectLst>
              <a:latin typeface="Dutch801 Rm BT" pitchFamily="18" charset="0"/>
            </a:endParaRPr>
          </a:p>
          <a:p>
            <a:pPr marL="571500" indent="-571500">
              <a:buFont typeface="Arial" panose="020B0604020202020204" pitchFamily="34" charset="0"/>
              <a:buChar char="•"/>
              <a:defRPr/>
            </a:pPr>
            <a:r>
              <a:rPr lang="en-US" sz="3600" b="1" dirty="0" smtClean="0">
                <a:effectLst>
                  <a:outerShdw blurRad="38100" dist="38100" dir="2700000" algn="tl">
                    <a:srgbClr val="000000">
                      <a:alpha val="43137"/>
                    </a:srgbClr>
                  </a:outerShdw>
                </a:effectLst>
                <a:latin typeface="Dutch801 Rm BT" pitchFamily="18" charset="0"/>
              </a:rPr>
              <a:t>Design of columns</a:t>
            </a:r>
          </a:p>
          <a:p>
            <a:pPr marL="571500" indent="-571500">
              <a:buFont typeface="Arial" panose="020B0604020202020204" pitchFamily="34" charset="0"/>
              <a:buChar char="•"/>
              <a:defRPr/>
            </a:pPr>
            <a:r>
              <a:rPr lang="en-US" sz="3600" b="1" dirty="0" smtClean="0">
                <a:effectLst>
                  <a:outerShdw blurRad="38100" dist="38100" dir="2700000" algn="tl">
                    <a:srgbClr val="000000">
                      <a:alpha val="43137"/>
                    </a:srgbClr>
                  </a:outerShdw>
                </a:effectLst>
                <a:latin typeface="Dutch801 Rm BT" pitchFamily="18" charset="0"/>
              </a:rPr>
              <a:t>Design of footings</a:t>
            </a:r>
          </a:p>
          <a:p>
            <a:pPr marL="571500" indent="-571500">
              <a:buFont typeface="Arial" panose="020B0604020202020204" pitchFamily="34" charset="0"/>
              <a:buChar char="•"/>
              <a:defRPr/>
            </a:pPr>
            <a:r>
              <a:rPr lang="en-US" sz="3600" b="1" dirty="0" smtClean="0">
                <a:effectLst>
                  <a:outerShdw blurRad="38100" dist="38100" dir="2700000" algn="tl">
                    <a:srgbClr val="000000">
                      <a:alpha val="43137"/>
                    </a:srgbClr>
                  </a:outerShdw>
                </a:effectLst>
                <a:latin typeface="Dutch801 Rm BT" pitchFamily="18" charset="0"/>
              </a:rPr>
              <a:t>Drawings</a:t>
            </a:r>
            <a:endParaRPr lang="en-US" sz="3600" b="1" dirty="0">
              <a:effectLst>
                <a:outerShdw blurRad="38100" dist="38100" dir="2700000" algn="tl">
                  <a:srgbClr val="000000">
                    <a:alpha val="43137"/>
                  </a:srgbClr>
                </a:outerShdw>
              </a:effectLst>
              <a:latin typeface="Dutch801 Rm BT" pitchFamily="18" charset="0"/>
            </a:endParaRPr>
          </a:p>
        </p:txBody>
      </p:sp>
    </p:spTree>
    <p:extLst>
      <p:ext uri="{BB962C8B-B14F-4D97-AF65-F5344CB8AC3E}">
        <p14:creationId xmlns:p14="http://schemas.microsoft.com/office/powerpoint/2010/main" val="13030177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2"/>
          <p:cNvSpPr txBox="1">
            <a:spLocks/>
          </p:cNvSpPr>
          <p:nvPr/>
        </p:nvSpPr>
        <p:spPr>
          <a:xfrm>
            <a:off x="1607239" y="619665"/>
            <a:ext cx="8686800" cy="6858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b="1" dirty="0" smtClean="0">
                <a:solidFill>
                  <a:schemeClr val="tx1"/>
                </a:solidFill>
                <a:latin typeface="Calibri" panose="020F0502020204030204" pitchFamily="34" charset="0"/>
                <a:cs typeface="Calibri" panose="020F0502020204030204" pitchFamily="34" charset="0"/>
              </a:rPr>
              <a:t>Slab</a:t>
            </a:r>
          </a:p>
        </p:txBody>
      </p:sp>
      <p:pic>
        <p:nvPicPr>
          <p:cNvPr id="3" name="صورة 2"/>
          <p:cNvPicPr/>
          <p:nvPr/>
        </p:nvPicPr>
        <p:blipFill>
          <a:blip r:embed="rId2">
            <a:extLst>
              <a:ext uri="{28A0092B-C50C-407E-A947-70E740481C1C}">
                <a14:useLocalDpi xmlns:a14="http://schemas.microsoft.com/office/drawing/2010/main" val="0"/>
              </a:ext>
            </a:extLst>
          </a:blip>
          <a:srcRect/>
          <a:stretch>
            <a:fillRect/>
          </a:stretch>
        </p:blipFill>
        <p:spPr bwMode="auto">
          <a:xfrm>
            <a:off x="4412622" y="405442"/>
            <a:ext cx="6279483" cy="1402746"/>
          </a:xfrm>
          <a:prstGeom prst="rect">
            <a:avLst/>
          </a:prstGeom>
          <a:noFill/>
          <a:ln>
            <a:noFill/>
          </a:ln>
        </p:spPr>
      </p:pic>
      <p:pic>
        <p:nvPicPr>
          <p:cNvPr id="4" name="صورة 3"/>
          <p:cNvPicPr/>
          <p:nvPr/>
        </p:nvPicPr>
        <p:blipFill>
          <a:blip r:embed="rId3">
            <a:extLst>
              <a:ext uri="{28A0092B-C50C-407E-A947-70E740481C1C}">
                <a14:useLocalDpi xmlns:a14="http://schemas.microsoft.com/office/drawing/2010/main" val="0"/>
              </a:ext>
            </a:extLst>
          </a:blip>
          <a:srcRect/>
          <a:stretch>
            <a:fillRect/>
          </a:stretch>
        </p:blipFill>
        <p:spPr bwMode="auto">
          <a:xfrm>
            <a:off x="4412621" y="3502351"/>
            <a:ext cx="6279483" cy="1302678"/>
          </a:xfrm>
          <a:prstGeom prst="rect">
            <a:avLst/>
          </a:prstGeom>
          <a:noFill/>
          <a:ln>
            <a:noFill/>
          </a:ln>
        </p:spPr>
      </p:pic>
      <p:pic>
        <p:nvPicPr>
          <p:cNvPr id="5" name="صورة 4"/>
          <p:cNvPicPr/>
          <p:nvPr/>
        </p:nvPicPr>
        <p:blipFill>
          <a:blip r:embed="rId4">
            <a:extLst>
              <a:ext uri="{28A0092B-C50C-407E-A947-70E740481C1C}">
                <a14:useLocalDpi xmlns:a14="http://schemas.microsoft.com/office/drawing/2010/main" val="0"/>
              </a:ext>
            </a:extLst>
          </a:blip>
          <a:srcRect/>
          <a:stretch>
            <a:fillRect/>
          </a:stretch>
        </p:blipFill>
        <p:spPr bwMode="auto">
          <a:xfrm>
            <a:off x="4412621" y="1808188"/>
            <a:ext cx="6279484" cy="1521608"/>
          </a:xfrm>
          <a:prstGeom prst="rect">
            <a:avLst/>
          </a:prstGeom>
          <a:noFill/>
          <a:ln>
            <a:noFill/>
          </a:ln>
        </p:spPr>
      </p:pic>
      <p:pic>
        <p:nvPicPr>
          <p:cNvPr id="6" name="صورة 5"/>
          <p:cNvPicPr/>
          <p:nvPr/>
        </p:nvPicPr>
        <p:blipFill>
          <a:blip r:embed="rId5">
            <a:extLst>
              <a:ext uri="{28A0092B-C50C-407E-A947-70E740481C1C}">
                <a14:useLocalDpi xmlns:a14="http://schemas.microsoft.com/office/drawing/2010/main" val="0"/>
              </a:ext>
            </a:extLst>
          </a:blip>
          <a:srcRect/>
          <a:stretch>
            <a:fillRect/>
          </a:stretch>
        </p:blipFill>
        <p:spPr bwMode="auto">
          <a:xfrm>
            <a:off x="4412621" y="4805029"/>
            <a:ext cx="6279484" cy="1370594"/>
          </a:xfrm>
          <a:prstGeom prst="rect">
            <a:avLst/>
          </a:prstGeom>
          <a:noFill/>
          <a:ln>
            <a:noFill/>
          </a:ln>
        </p:spPr>
      </p:pic>
      <p:sp>
        <p:nvSpPr>
          <p:cNvPr id="7" name="مستطيل 6"/>
          <p:cNvSpPr/>
          <p:nvPr/>
        </p:nvSpPr>
        <p:spPr>
          <a:xfrm>
            <a:off x="2902639" y="1555963"/>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Floors</a:t>
            </a:r>
            <a:endParaRPr lang="en-US" b="1" dirty="0">
              <a:effectLst>
                <a:outerShdw blurRad="38100" dist="38100" dir="2700000" algn="tl">
                  <a:srgbClr val="000000">
                    <a:alpha val="43137"/>
                  </a:srgbClr>
                </a:outerShdw>
              </a:effectLst>
              <a:latin typeface="Dutch801 Rm BT" pitchFamily="18" charset="0"/>
            </a:endParaRPr>
          </a:p>
        </p:txBody>
      </p:sp>
      <p:sp>
        <p:nvSpPr>
          <p:cNvPr id="8" name="مستطيل 7"/>
          <p:cNvSpPr/>
          <p:nvPr/>
        </p:nvSpPr>
        <p:spPr>
          <a:xfrm>
            <a:off x="2902639" y="4263142"/>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Roof</a:t>
            </a:r>
            <a:endParaRPr lang="en-US" b="1" dirty="0">
              <a:effectLst>
                <a:outerShdw blurRad="38100" dist="38100" dir="2700000" algn="tl">
                  <a:srgbClr val="000000">
                    <a:alpha val="43137"/>
                  </a:srgbClr>
                </a:outerShdw>
              </a:effectLst>
              <a:latin typeface="Dutch801 Rm BT" pitchFamily="18" charset="0"/>
            </a:endParaRPr>
          </a:p>
        </p:txBody>
      </p:sp>
    </p:spTree>
    <p:extLst>
      <p:ext uri="{BB962C8B-B14F-4D97-AF65-F5344CB8AC3E}">
        <p14:creationId xmlns:p14="http://schemas.microsoft.com/office/powerpoint/2010/main" val="25437729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مستطيل 1"/>
              <p:cNvSpPr/>
              <p:nvPr/>
            </p:nvSpPr>
            <p:spPr>
              <a:xfrm>
                <a:off x="3108871" y="921099"/>
                <a:ext cx="4283480" cy="685765"/>
              </a:xfrm>
              <a:prstGeom prst="rect">
                <a:avLst/>
              </a:prstGeom>
            </p:spPr>
            <p:txBody>
              <a:bodyPr wrap="none">
                <a:spAutoFit/>
              </a:bodyPr>
              <a:lstStyle/>
              <a:p>
                <a:pPr algn="just">
                  <a:lnSpc>
                    <a:spcPct val="150000"/>
                  </a:lnSpc>
                  <a:spcAft>
                    <a:spcPts val="0"/>
                  </a:spcAft>
                </a:pPr>
                <a14:m>
                  <m:oMath xmlns:m="http://schemas.openxmlformats.org/officeDocument/2006/math">
                    <m:r>
                      <a:rPr lang="en-US" i="1" smtClean="0">
                        <a:effectLst/>
                        <a:latin typeface="Cambria Math" panose="02040503050406030204" pitchFamily="18" charset="0"/>
                        <a:ea typeface="Calibri" panose="020F0502020204030204" pitchFamily="34" charset="0"/>
                        <a:cs typeface="Times New Roman" panose="02020603050405020304" pitchFamily="18" charset="0"/>
                      </a:rPr>
                      <m:t>h</m:t>
                    </m:r>
                    <m:r>
                      <a:rPr lang="en-US" i="1" smtClean="0">
                        <a:effectLst/>
                        <a:latin typeface="Cambria Math" panose="02040503050406030204" pitchFamily="18" charset="0"/>
                        <a:ea typeface="Calibri" panose="020F0502020204030204" pitchFamily="34" charset="0"/>
                        <a:cs typeface="Times New Roman" panose="02020603050405020304" pitchFamily="18" charset="0"/>
                      </a:rPr>
                      <m:t>,</m:t>
                    </m:r>
                    <m:func>
                      <m:funcPr>
                        <m:ctrlPr>
                          <a:rPr lang="en-US" i="1">
                            <a:effectLst/>
                            <a:latin typeface="Cambria Math" panose="02040503050406030204" pitchFamily="18" charset="0"/>
                            <a:ea typeface="Calibri" panose="020F0502020204030204" pitchFamily="34" charset="0"/>
                            <a:cs typeface="Times New Roman" panose="02020603050405020304" pitchFamily="18" charset="0"/>
                          </a:rPr>
                        </m:ctrlPr>
                      </m:funcPr>
                      <m:fName>
                        <m:r>
                          <m:rPr>
                            <m:sty m:val="p"/>
                          </m:rPr>
                          <a:rPr lang="en-US">
                            <a:effectLst/>
                            <a:latin typeface="Cambria Math" panose="02040503050406030204" pitchFamily="18" charset="0"/>
                            <a:ea typeface="Calibri" panose="020F0502020204030204" pitchFamily="34" charset="0"/>
                            <a:cs typeface="Times New Roman" panose="02020603050405020304" pitchFamily="18" charset="0"/>
                          </a:rPr>
                          <m:t>min</m:t>
                        </m:r>
                      </m:fName>
                      <m:e>
                        <m:r>
                          <a:rPr lang="en-US"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a:effectLst/>
                                <a:latin typeface="Cambria Math" panose="02040503050406030204" pitchFamily="18" charset="0"/>
                                <a:ea typeface="Calibri" panose="020F0502020204030204" pitchFamily="34" charset="0"/>
                                <a:cs typeface="Times New Roman" panose="02020603050405020304" pitchFamily="18" charset="0"/>
                              </a:rPr>
                              <m:t>4</m:t>
                            </m:r>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5</m:t>
                            </m:r>
                          </m:num>
                          <m:den>
                            <m:r>
                              <a:rPr lang="en-US" i="1">
                                <a:effectLst/>
                                <a:latin typeface="Cambria Math" panose="02040503050406030204" pitchFamily="18" charset="0"/>
                                <a:ea typeface="Calibri" panose="020F0502020204030204" pitchFamily="34" charset="0"/>
                                <a:cs typeface="Times New Roman" panose="02020603050405020304" pitchFamily="18" charset="0"/>
                              </a:rPr>
                              <m:t>24</m:t>
                            </m:r>
                          </m:den>
                        </m:f>
                      </m:e>
                    </m:func>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0</m:t>
                    </m:r>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1875</m:t>
                    </m:r>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Times New Roman" panose="02020603050405020304" pitchFamily="18" charset="0"/>
                      </a:rPr>
                      <m:t>𝑚</m:t>
                    </m:r>
                  </m:oMath>
                </a14:m>
                <a:r>
                  <a:rPr lang="en-US" dirty="0">
                    <a:effectLst/>
                    <a:latin typeface="Times New Roman" panose="02020603050405020304" pitchFamily="18" charset="0"/>
                    <a:ea typeface="Times New Roman" panose="02020603050405020304" pitchFamily="18" charset="0"/>
                    <a:cs typeface="Arial" panose="020B0604020202020204" pitchFamily="34" charset="0"/>
                  </a:rPr>
                  <a:t>  </a:t>
                </a:r>
                <a:r>
                  <a:rPr lang="en-US" dirty="0">
                    <a:effectLst/>
                    <a:latin typeface="Times New Roman" panose="02020603050405020304" pitchFamily="18" charset="0"/>
                    <a:ea typeface="Times New Roman" panose="02020603050405020304" pitchFamily="18" charset="0"/>
                    <a:cs typeface="Times New Roman" panose="02020603050405020304" pitchFamily="18" charset="0"/>
                    <a:sym typeface="Wingdings" panose="05000000000000000000" pitchFamily="2" charset="2"/>
                  </a:rPr>
                  <a:t></a:t>
                </a:r>
                <a:r>
                  <a:rPr lang="en-US" dirty="0">
                    <a:effectLst/>
                    <a:latin typeface="Times New Roman" panose="02020603050405020304" pitchFamily="18" charset="0"/>
                    <a:ea typeface="Times New Roman" panose="02020603050405020304" pitchFamily="18" charset="0"/>
                    <a:cs typeface="Arial" panose="020B0604020202020204" pitchFamily="34" charset="0"/>
                  </a:rPr>
                  <a:t> Use h = 0.2 m</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2" name="مستطيل 1"/>
              <p:cNvSpPr>
                <a:spLocks noRot="1" noChangeAspect="1" noMove="1" noResize="1" noEditPoints="1" noAdjustHandles="1" noChangeArrowheads="1" noChangeShapeType="1" noTextEdit="1"/>
              </p:cNvSpPr>
              <p:nvPr/>
            </p:nvSpPr>
            <p:spPr>
              <a:xfrm>
                <a:off x="3108871" y="921099"/>
                <a:ext cx="4283480" cy="685765"/>
              </a:xfrm>
              <a:prstGeom prst="rect">
                <a:avLst/>
              </a:prstGeom>
              <a:blipFill rotWithShape="0">
                <a:blip r:embed="rId2"/>
                <a:stretch>
                  <a:fillRect r="-142"/>
                </a:stretch>
              </a:blipFill>
            </p:spPr>
            <p:txBody>
              <a:bodyPr/>
              <a:lstStyle/>
              <a:p>
                <a:r>
                  <a:rPr lang="en-US">
                    <a:noFill/>
                  </a:rPr>
                  <a:t> </a:t>
                </a:r>
              </a:p>
            </p:txBody>
          </p:sp>
        </mc:Fallback>
      </mc:AlternateContent>
      <p:sp>
        <p:nvSpPr>
          <p:cNvPr id="4" name="مستطيل 3"/>
          <p:cNvSpPr/>
          <p:nvPr/>
        </p:nvSpPr>
        <p:spPr>
          <a:xfrm>
            <a:off x="3108871" y="2213126"/>
            <a:ext cx="6984521" cy="923330"/>
          </a:xfrm>
          <a:prstGeom prst="rect">
            <a:avLst/>
          </a:prstGeom>
        </p:spPr>
        <p:txBody>
          <a:bodyPr wrap="square">
            <a:spAutoFit/>
          </a:bodyPr>
          <a:lstStyle/>
          <a:p>
            <a:pPr algn="just">
              <a:lnSpc>
                <a:spcPct val="150000"/>
              </a:lnSpc>
              <a:spcAft>
                <a:spcPts val="0"/>
              </a:spcAft>
            </a:pPr>
            <a:r>
              <a:rPr lang="en-US" dirty="0" smtClean="0">
                <a:effectLst/>
                <a:latin typeface="Times New Roman" panose="02020603050405020304" pitchFamily="18" charset="0"/>
                <a:ea typeface="Calibri" panose="020F0502020204030204" pitchFamily="34" charset="0"/>
                <a:cs typeface="Arial" panose="020B0604020202020204" pitchFamily="34" charset="0"/>
              </a:rPr>
              <a:t>Wu (floor) = 21.14 KN/m</a:t>
            </a:r>
            <a:r>
              <a:rPr lang="en-US" baseline="30000" dirty="0" smtClean="0">
                <a:effectLst/>
                <a:latin typeface="Times New Roman" panose="02020603050405020304" pitchFamily="18" charset="0"/>
                <a:ea typeface="Calibri" panose="020F0502020204030204" pitchFamily="34" charset="0"/>
                <a:cs typeface="Arial" panose="020B0604020202020204" pitchFamily="34" charset="0"/>
              </a:rPr>
              <a:t>2</a:t>
            </a:r>
            <a:endParaRPr lang="en-US" sz="1600" dirty="0" smtClean="0">
              <a:effectLst/>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0"/>
              </a:spcAft>
            </a:pPr>
            <a:r>
              <a:rPr lang="en-US" dirty="0" smtClean="0">
                <a:effectLst/>
                <a:latin typeface="Times New Roman" panose="02020603050405020304" pitchFamily="18" charset="0"/>
                <a:ea typeface="Calibri" panose="020F0502020204030204" pitchFamily="34" charset="0"/>
                <a:cs typeface="Arial" panose="020B0604020202020204" pitchFamily="34" charset="0"/>
              </a:rPr>
              <a:t>Wu (roof) = 23.08 KN/m</a:t>
            </a:r>
            <a:r>
              <a:rPr lang="en-US" baseline="30000" dirty="0" smtClean="0">
                <a:effectLst/>
                <a:latin typeface="Times New Roman" panose="02020603050405020304" pitchFamily="18" charset="0"/>
                <a:ea typeface="Calibri" panose="020F0502020204030204" pitchFamily="34" charset="0"/>
                <a:cs typeface="Arial" panose="020B0604020202020204" pitchFamily="34" charset="0"/>
              </a:rPr>
              <a:t>2</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مستطيل 4"/>
          <p:cNvSpPr/>
          <p:nvPr/>
        </p:nvSpPr>
        <p:spPr>
          <a:xfrm>
            <a:off x="3108871" y="1606864"/>
            <a:ext cx="1641796" cy="463397"/>
          </a:xfrm>
          <a:prstGeom prst="rect">
            <a:avLst/>
          </a:prstGeom>
        </p:spPr>
        <p:txBody>
          <a:bodyPr wrap="none">
            <a:spAutoFit/>
          </a:bodyPr>
          <a:lstStyle/>
          <a:p>
            <a:pPr algn="just">
              <a:lnSpc>
                <a:spcPct val="150000"/>
              </a:lnSpc>
              <a:spcAft>
                <a:spcPts val="0"/>
              </a:spcAft>
            </a:pPr>
            <a:r>
              <a:rPr lang="en-US" dirty="0" smtClean="0">
                <a:effectLst/>
                <a:latin typeface="Times New Roman" panose="02020603050405020304" pitchFamily="18" charset="0"/>
                <a:ea typeface="Calibri" panose="020F0502020204030204" pitchFamily="34" charset="0"/>
                <a:cs typeface="Arial" panose="020B0604020202020204" pitchFamily="34" charset="0"/>
              </a:rPr>
              <a:t>WD = 5 KN/m</a:t>
            </a:r>
            <a:r>
              <a:rPr lang="en-US" baseline="30000" dirty="0" smtClean="0">
                <a:effectLst/>
                <a:latin typeface="Times New Roman" panose="02020603050405020304" pitchFamily="18" charset="0"/>
                <a:ea typeface="Calibri" panose="020F0502020204030204" pitchFamily="34" charset="0"/>
                <a:cs typeface="Arial" panose="020B0604020202020204" pitchFamily="34" charset="0"/>
              </a:rPr>
              <a:t>2</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مستطيل 5"/>
          <p:cNvSpPr/>
          <p:nvPr/>
        </p:nvSpPr>
        <p:spPr>
          <a:xfrm>
            <a:off x="3108871" y="3279321"/>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Shear check</a:t>
            </a:r>
            <a:endParaRPr lang="en-US" b="1" dirty="0">
              <a:effectLst>
                <a:outerShdw blurRad="38100" dist="38100" dir="2700000" algn="tl">
                  <a:srgbClr val="000000">
                    <a:alpha val="43137"/>
                  </a:srgbClr>
                </a:outerShdw>
              </a:effectLst>
              <a:latin typeface="Dutch801 Rm BT" pitchFamily="18" charset="0"/>
            </a:endParaRPr>
          </a:p>
        </p:txBody>
      </p:sp>
      <mc:AlternateContent xmlns:mc="http://schemas.openxmlformats.org/markup-compatibility/2006" xmlns:a14="http://schemas.microsoft.com/office/drawing/2010/main">
        <mc:Choice Requires="a14">
          <p:sp>
            <p:nvSpPr>
              <p:cNvPr id="7" name="مستطيل 6"/>
              <p:cNvSpPr/>
              <p:nvPr/>
            </p:nvSpPr>
            <p:spPr>
              <a:xfrm>
                <a:off x="3108871" y="3791518"/>
                <a:ext cx="4999959" cy="1661993"/>
              </a:xfrm>
              <a:prstGeom prst="rect">
                <a:avLst/>
              </a:prstGeom>
            </p:spPr>
            <p:txBody>
              <a:bodyPr wrap="square">
                <a:spAutoFit/>
              </a:bodyPr>
              <a:lstStyle/>
              <a:p>
                <a:pPr algn="just">
                  <a:lnSpc>
                    <a:spcPct val="150000"/>
                  </a:lnSpc>
                  <a:spcAft>
                    <a:spcPts val="0"/>
                  </a:spcAft>
                </a:pPr>
                <a:r>
                  <a:rPr lang="en-US" dirty="0" smtClean="0">
                    <a:effectLst/>
                    <a:latin typeface="Times New Roman" panose="02020603050405020304" pitchFamily="18" charset="0"/>
                    <a:ea typeface="Calibri" panose="020F0502020204030204" pitchFamily="34" charset="0"/>
                    <a:cs typeface="Arial" panose="020B0604020202020204" pitchFamily="34" charset="0"/>
                  </a:rPr>
                  <a:t>Floor (strip 1) </a:t>
                </a:r>
                <a:r>
                  <a:rPr lang="en-US" dirty="0" smtClean="0">
                    <a:effectLst/>
                    <a:latin typeface="Times New Roman" panose="02020603050405020304" pitchFamily="18" charset="0"/>
                    <a:ea typeface="Calibri" panose="020F0502020204030204" pitchFamily="34" charset="0"/>
                    <a:cs typeface="Arial" panose="020B0604020202020204" pitchFamily="34" charset="0"/>
                    <a:sym typeface="Wingdings" panose="05000000000000000000" pitchFamily="2" charset="2"/>
                  </a:rPr>
                  <a:t> Vu = 59.33 KN &lt; </a:t>
                </a:r>
                <a14:m>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𝑉𝑐</m:t>
                    </m:r>
                  </m:oMath>
                </a14:m>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 = 100 KN</a:t>
                </a:r>
              </a:p>
              <a:p>
                <a:pPr algn="just">
                  <a:lnSpc>
                    <a:spcPct val="150000"/>
                  </a:lnSpc>
                </a:pPr>
                <a:r>
                  <a:rPr lang="en-US" dirty="0" smtClean="0">
                    <a:effectLst/>
                    <a:latin typeface="Times New Roman" panose="02020603050405020304" pitchFamily="18" charset="0"/>
                    <a:ea typeface="Calibri" panose="020F0502020204030204" pitchFamily="34" charset="0"/>
                    <a:cs typeface="Arial" panose="020B0604020202020204" pitchFamily="34" charset="0"/>
                  </a:rPr>
                  <a:t>Floor (strip 2)</a:t>
                </a:r>
                <a:r>
                  <a:rPr lang="en-US" dirty="0" smtClean="0">
                    <a:effectLst/>
                    <a:latin typeface="Times New Roman" panose="02020603050405020304" pitchFamily="18" charset="0"/>
                    <a:ea typeface="Calibri" panose="020F0502020204030204" pitchFamily="34" charset="0"/>
                    <a:cs typeface="Arial" panose="020B0604020202020204" pitchFamily="34" charset="0"/>
                    <a:sym typeface="Wingdings" panose="05000000000000000000" pitchFamily="2" charset="2"/>
                  </a:rPr>
                  <a:t>  Vu = 60.25 KN &lt; </a:t>
                </a:r>
                <a14:m>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𝑉𝑐</m:t>
                    </m:r>
                  </m:oMath>
                </a14:m>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 = 100 KN</a:t>
                </a:r>
                <a:endParaRPr lang="en-US" sz="1600" dirty="0">
                  <a:latin typeface="Times New Roman" panose="02020603050405020304" pitchFamily="18" charset="0"/>
                  <a:ea typeface="Calibri" panose="020F0502020204030204" pitchFamily="34" charset="0"/>
                  <a:cs typeface="Arial" panose="020B0604020202020204" pitchFamily="34" charset="0"/>
                </a:endParaRPr>
              </a:p>
              <a:p>
                <a:pPr algn="just">
                  <a:lnSpc>
                    <a:spcPct val="150000"/>
                  </a:lnSpc>
                </a:pPr>
                <a:r>
                  <a:rPr lang="en-US" sz="1600" dirty="0" smtClean="0">
                    <a:effectLst/>
                    <a:latin typeface="Times New Roman" panose="02020603050405020304" pitchFamily="18" charset="0"/>
                    <a:ea typeface="Calibri" panose="020F0502020204030204" pitchFamily="34" charset="0"/>
                    <a:cs typeface="Arial" panose="020B0604020202020204" pitchFamily="34" charset="0"/>
                  </a:rPr>
                  <a:t>Roof (strip 1)</a:t>
                </a:r>
                <a:r>
                  <a:rPr lang="en-US" sz="1600" dirty="0" smtClean="0">
                    <a:effectLst/>
                    <a:latin typeface="Times New Roman" panose="02020603050405020304" pitchFamily="18" charset="0"/>
                    <a:ea typeface="Calibri" panose="020F0502020204030204" pitchFamily="34" charset="0"/>
                    <a:cs typeface="Arial" panose="020B0604020202020204" pitchFamily="34" charset="0"/>
                    <a:sym typeface="Wingdings" panose="05000000000000000000" pitchFamily="2" charset="2"/>
                  </a:rPr>
                  <a:t>  Vu = 66.64 KN &lt; </a:t>
                </a:r>
                <a14:m>
                  <m:oMath xmlns:m="http://schemas.openxmlformats.org/officeDocument/2006/math">
                    <m:r>
                      <a:rPr lang="en-US" sz="1600" i="1">
                        <a:latin typeface="Cambria Math" panose="02040503050406030204" pitchFamily="18" charset="0"/>
                      </a:rPr>
                      <m:t>∅</m:t>
                    </m:r>
                    <m:r>
                      <a:rPr lang="en-US" sz="1600" i="1">
                        <a:latin typeface="Cambria Math" panose="02040503050406030204" pitchFamily="18" charset="0"/>
                      </a:rPr>
                      <m:t>𝑉𝑐</m:t>
                    </m:r>
                  </m:oMath>
                </a14:m>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 = 100 KN</a:t>
                </a:r>
                <a:endParaRPr lang="en-US" sz="1600" dirty="0" smtClean="0">
                  <a:effectLst/>
                  <a:latin typeface="Times New Roman" panose="02020603050405020304" pitchFamily="18" charset="0"/>
                  <a:ea typeface="Calibri" panose="020F0502020204030204" pitchFamily="34" charset="0"/>
                  <a:cs typeface="Arial" panose="020B0604020202020204" pitchFamily="34" charset="0"/>
                </a:endParaRPr>
              </a:p>
              <a:p>
                <a:pPr algn="just">
                  <a:lnSpc>
                    <a:spcPct val="150000"/>
                  </a:lnSpc>
                </a:pPr>
                <a:r>
                  <a:rPr lang="en-US" sz="1600" dirty="0" smtClean="0">
                    <a:latin typeface="Times New Roman" panose="02020603050405020304" pitchFamily="18" charset="0"/>
                    <a:ea typeface="Calibri" panose="020F0502020204030204" pitchFamily="34" charset="0"/>
                    <a:cs typeface="Arial" panose="020B0604020202020204" pitchFamily="34" charset="0"/>
                  </a:rPr>
                  <a:t>Roof (strip 2)</a:t>
                </a:r>
                <a:r>
                  <a:rPr lang="en-US" sz="1600" dirty="0" smtClean="0">
                    <a:effectLst/>
                    <a:latin typeface="Times New Roman" panose="02020603050405020304" pitchFamily="18" charset="0"/>
                    <a:ea typeface="Calibri" panose="020F0502020204030204" pitchFamily="34" charset="0"/>
                    <a:cs typeface="Arial" panose="020B0604020202020204" pitchFamily="34" charset="0"/>
                    <a:sym typeface="Wingdings" panose="05000000000000000000" pitchFamily="2" charset="2"/>
                  </a:rPr>
                  <a:t>  Vu = 63.84 KN &lt; </a:t>
                </a:r>
                <a14:m>
                  <m:oMath xmlns:m="http://schemas.openxmlformats.org/officeDocument/2006/math">
                    <m:r>
                      <a:rPr lang="en-US" sz="1600" i="1">
                        <a:latin typeface="Cambria Math" panose="02040503050406030204" pitchFamily="18" charset="0"/>
                      </a:rPr>
                      <m:t>∅</m:t>
                    </m:r>
                    <m:r>
                      <a:rPr lang="en-US" sz="1600" i="1">
                        <a:latin typeface="Cambria Math" panose="02040503050406030204" pitchFamily="18" charset="0"/>
                      </a:rPr>
                      <m:t>𝑉𝑐</m:t>
                    </m:r>
                  </m:oMath>
                </a14:m>
                <a:r>
                  <a:rPr lang="en-US" sz="1600" dirty="0" smtClean="0">
                    <a:effectLst/>
                    <a:latin typeface="Times New Roman" panose="02020603050405020304" pitchFamily="18" charset="0"/>
                    <a:ea typeface="Calibri" panose="020F0502020204030204" pitchFamily="34" charset="0"/>
                    <a:cs typeface="Times New Roman" panose="02020603050405020304" pitchFamily="18" charset="0"/>
                  </a:rPr>
                  <a:t> = 100 KN</a:t>
                </a:r>
              </a:p>
            </p:txBody>
          </p:sp>
        </mc:Choice>
        <mc:Fallback xmlns="">
          <p:sp>
            <p:nvSpPr>
              <p:cNvPr id="7" name="مستطيل 6"/>
              <p:cNvSpPr>
                <a:spLocks noRot="1" noChangeAspect="1" noMove="1" noResize="1" noEditPoints="1" noAdjustHandles="1" noChangeArrowheads="1" noChangeShapeType="1" noTextEdit="1"/>
              </p:cNvSpPr>
              <p:nvPr/>
            </p:nvSpPr>
            <p:spPr>
              <a:xfrm>
                <a:off x="3108871" y="3791518"/>
                <a:ext cx="4999959" cy="1661993"/>
              </a:xfrm>
              <a:prstGeom prst="rect">
                <a:avLst/>
              </a:prstGeom>
              <a:blipFill rotWithShape="0">
                <a:blip r:embed="rId3"/>
                <a:stretch>
                  <a:fillRect l="-1098" b="-1099"/>
                </a:stretch>
              </a:blipFill>
            </p:spPr>
            <p:txBody>
              <a:bodyPr/>
              <a:lstStyle/>
              <a:p>
                <a:r>
                  <a:rPr lang="en-US">
                    <a:noFill/>
                  </a:rPr>
                  <a:t> </a:t>
                </a:r>
              </a:p>
            </p:txBody>
          </p:sp>
        </mc:Fallback>
      </mc:AlternateContent>
      <p:sp>
        <p:nvSpPr>
          <p:cNvPr id="8" name="مستطيل 7"/>
          <p:cNvSpPr/>
          <p:nvPr/>
        </p:nvSpPr>
        <p:spPr>
          <a:xfrm>
            <a:off x="3921849" y="5596376"/>
            <a:ext cx="3374001" cy="458074"/>
          </a:xfrm>
          <a:prstGeom prst="rect">
            <a:avLst/>
          </a:prstGeom>
        </p:spPr>
        <p:txBody>
          <a:bodyPr wrap="none">
            <a:spAutoFit/>
          </a:bodyPr>
          <a:lstStyle/>
          <a:p>
            <a:pPr algn="just">
              <a:lnSpc>
                <a:spcPct val="150000"/>
              </a:lnSpc>
            </a:pPr>
            <a:r>
              <a:rPr lang="en-US" b="1" dirty="0" smtClean="0">
                <a:latin typeface="Times New Roman" panose="02020603050405020304" pitchFamily="18" charset="0"/>
                <a:ea typeface="Calibri" panose="020F0502020204030204" pitchFamily="34" charset="0"/>
                <a:cs typeface="Arial" panose="020B0604020202020204" pitchFamily="34" charset="0"/>
              </a:rPr>
              <a:t>No need for shear reinforcement</a:t>
            </a:r>
            <a:endParaRPr lang="en-US" b="1" dirty="0" smtClean="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749315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988101" y="624748"/>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Flexural design</a:t>
            </a:r>
            <a:endParaRPr lang="en-US" b="1" dirty="0">
              <a:effectLst>
                <a:outerShdw blurRad="38100" dist="38100" dir="2700000" algn="tl">
                  <a:srgbClr val="000000">
                    <a:alpha val="43137"/>
                  </a:srgbClr>
                </a:outerShdw>
              </a:effectLst>
              <a:latin typeface="Dutch801 Rm BT" pitchFamily="18" charset="0"/>
            </a:endParaRPr>
          </a:p>
        </p:txBody>
      </p:sp>
      <p:sp>
        <p:nvSpPr>
          <p:cNvPr id="3" name="مستطيل 2"/>
          <p:cNvSpPr/>
          <p:nvPr/>
        </p:nvSpPr>
        <p:spPr>
          <a:xfrm>
            <a:off x="2988101" y="1152821"/>
            <a:ext cx="3803285" cy="458074"/>
          </a:xfrm>
          <a:prstGeom prst="rect">
            <a:avLst/>
          </a:prstGeom>
        </p:spPr>
        <p:txBody>
          <a:bodyPr wrap="none">
            <a:spAutoFit/>
          </a:bodyPr>
          <a:lstStyle/>
          <a:p>
            <a:pPr algn="just">
              <a:lnSpc>
                <a:spcPct val="150000"/>
              </a:lnSpc>
            </a:pPr>
            <a:r>
              <a:rPr lang="en-US" b="1" dirty="0" smtClean="0">
                <a:latin typeface="Times New Roman" panose="02020603050405020304" pitchFamily="18" charset="0"/>
                <a:ea typeface="Calibri" panose="020F0502020204030204" pitchFamily="34" charset="0"/>
                <a:cs typeface="Arial" panose="020B0604020202020204" pitchFamily="34" charset="0"/>
              </a:rPr>
              <a:t>For floors (by take strip 2 as critical)</a:t>
            </a:r>
            <a:endParaRPr lang="en-US" b="1" dirty="0" smtClean="0">
              <a:effectLst/>
              <a:latin typeface="Times New Roman" panose="02020603050405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مستطيل 3"/>
              <p:cNvSpPr/>
              <p:nvPr/>
            </p:nvSpPr>
            <p:spPr>
              <a:xfrm>
                <a:off x="2988101" y="1517700"/>
                <a:ext cx="5591339" cy="498663"/>
              </a:xfrm>
              <a:prstGeom prst="rect">
                <a:avLst/>
              </a:prstGeom>
            </p:spPr>
            <p:txBody>
              <a:bodyPr wrap="none">
                <a:spAutoFit/>
              </a:bodyPr>
              <a:lstStyle/>
              <a:p>
                <a:pPr>
                  <a:lnSpc>
                    <a:spcPct val="150000"/>
                  </a:lnSpc>
                  <a:spcAft>
                    <a:spcPts val="0"/>
                  </a:spcAft>
                </a:pPr>
                <a:r>
                  <a:rPr lang="en-US" dirty="0" smtClean="0">
                    <a:effectLst/>
                    <a:latin typeface="Times New Roman" panose="02020603050405020304" pitchFamily="18" charset="0"/>
                    <a:ea typeface="Times New Roman" panose="02020603050405020304" pitchFamily="18" charset="0"/>
                    <a:cs typeface="Arial" panose="020B0604020202020204" pitchFamily="34" charset="0"/>
                  </a:rPr>
                  <a:t>Mu+ = 34.55 KN </a:t>
                </a:r>
                <a:r>
                  <a:rPr lang="en-US" dirty="0" smtClean="0">
                    <a:effectLst/>
                    <a:latin typeface="Times New Roman" panose="02020603050405020304" pitchFamily="18" charset="0"/>
                    <a:ea typeface="Times New Roman" panose="02020603050405020304" pitchFamily="18" charset="0"/>
                    <a:cs typeface="Arial" panose="020B0604020202020204" pitchFamily="34" charset="0"/>
                    <a:sym typeface="Wingdings" panose="05000000000000000000" pitchFamily="2" charset="2"/>
                  </a:rPr>
                  <a:t> </a:t>
                </a:r>
                <a14:m>
                  <m:oMath xmlns:m="http://schemas.openxmlformats.org/officeDocument/2006/math">
                    <m:r>
                      <a:rPr lang="en-US" i="1">
                        <a:latin typeface="Cambria Math" panose="02040503050406030204" pitchFamily="18" charset="0"/>
                      </a:rPr>
                      <m:t>𝜌</m:t>
                    </m:r>
                  </m:oMath>
                </a14:m>
                <a:r>
                  <a:rPr lang="en-US" dirty="0">
                    <a:latin typeface="Times New Roman" panose="02020603050405020304" pitchFamily="18" charset="0"/>
                    <a:cs typeface="Times New Roman" panose="02020603050405020304" pitchFamily="18" charset="0"/>
                  </a:rPr>
                  <a:t> = </a:t>
                </a:r>
                <a:r>
                  <a:rPr lang="en-US" dirty="0" smtClean="0">
                    <a:latin typeface="Times New Roman" panose="02020603050405020304" pitchFamily="18" charset="0"/>
                    <a:cs typeface="Times New Roman" panose="02020603050405020304" pitchFamily="18" charset="0"/>
                  </a:rPr>
                  <a:t>0.0037 </a:t>
                </a:r>
                <a:r>
                  <a:rPr lang="en-US" dirty="0" smtClean="0">
                    <a:latin typeface="Times New Roman" panose="02020603050405020304" pitchFamily="18" charset="0"/>
                    <a:cs typeface="Times New Roman" panose="02020603050405020304" pitchFamily="18" charset="0"/>
                    <a:sym typeface="Wingdings" panose="05000000000000000000" pitchFamily="2" charset="2"/>
                  </a:rPr>
                  <a:t> As</a:t>
                </a:r>
                <a:r>
                  <a:rPr lang="en-US" sz="2000" dirty="0" smtClean="0">
                    <a:latin typeface="Times New Roman" panose="02020603050405020304" pitchFamily="18" charset="0"/>
                    <a:cs typeface="Times New Roman" panose="02020603050405020304" pitchFamily="18" charset="0"/>
                    <a:sym typeface="Wingdings" panose="05000000000000000000" pitchFamily="2" charset="2"/>
                  </a:rPr>
                  <a:t> = </a:t>
                </a:r>
                <a:r>
                  <a:rPr lang="en-US" dirty="0" smtClean="0">
                    <a:latin typeface="Times New Roman" panose="02020603050405020304" pitchFamily="18" charset="0"/>
                    <a:cs typeface="Times New Roman" panose="02020603050405020304" pitchFamily="18" charset="0"/>
                  </a:rPr>
                  <a:t>592 mm</a:t>
                </a:r>
                <a:r>
                  <a:rPr lang="en-US" baseline="30000" dirty="0" smtClean="0">
                    <a:latin typeface="Times New Roman" panose="02020603050405020304" pitchFamily="18" charset="0"/>
                    <a:cs typeface="Times New Roman" panose="02020603050405020304" pitchFamily="18" charset="0"/>
                  </a:rPr>
                  <a:t>2 </a:t>
                </a:r>
                <a:r>
                  <a:rPr lang="en-US" dirty="0">
                    <a:latin typeface="Times New Roman" panose="02020603050405020304" pitchFamily="18" charset="0"/>
                    <a:cs typeface="Times New Roman" panose="02020603050405020304" pitchFamily="18" charset="0"/>
                  </a:rPr>
                  <a:t>&gt; As</a:t>
                </a:r>
                <a:r>
                  <a:rPr lang="en-US" baseline="-25000" dirty="0">
                    <a:latin typeface="Times New Roman" panose="02020603050405020304" pitchFamily="18" charset="0"/>
                    <a:cs typeface="Times New Roman" panose="02020603050405020304" pitchFamily="18" charset="0"/>
                  </a:rPr>
                  <a:t>min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4" name="مستطيل 3"/>
              <p:cNvSpPr>
                <a:spLocks noRot="1" noChangeAspect="1" noMove="1" noResize="1" noEditPoints="1" noAdjustHandles="1" noChangeArrowheads="1" noChangeShapeType="1" noTextEdit="1"/>
              </p:cNvSpPr>
              <p:nvPr/>
            </p:nvSpPr>
            <p:spPr>
              <a:xfrm>
                <a:off x="2988101" y="1517700"/>
                <a:ext cx="5591339" cy="498663"/>
              </a:xfrm>
              <a:prstGeom prst="rect">
                <a:avLst/>
              </a:prstGeom>
              <a:blipFill rotWithShape="0">
                <a:blip r:embed="rId2"/>
                <a:stretch>
                  <a:fillRect l="-872" b="-2073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مستطيل 4"/>
              <p:cNvSpPr/>
              <p:nvPr/>
            </p:nvSpPr>
            <p:spPr>
              <a:xfrm>
                <a:off x="2988101" y="1981176"/>
                <a:ext cx="5423023" cy="553998"/>
              </a:xfrm>
              <a:prstGeom prst="rect">
                <a:avLst/>
              </a:prstGeom>
            </p:spPr>
            <p:txBody>
              <a:bodyPr wrap="none">
                <a:spAutoFit/>
              </a:bodyPr>
              <a:lstStyle/>
              <a:p>
                <a:pPr>
                  <a:lnSpc>
                    <a:spcPct val="150000"/>
                  </a:lnSpc>
                  <a:spcAft>
                    <a:spcPts val="0"/>
                  </a:spcAft>
                </a:pPr>
                <a:r>
                  <a:rPr lang="en-US" dirty="0" smtClean="0">
                    <a:effectLst/>
                    <a:latin typeface="Times New Roman" panose="02020603050405020304" pitchFamily="18" charset="0"/>
                    <a:ea typeface="Times New Roman" panose="02020603050405020304" pitchFamily="18" charset="0"/>
                    <a:cs typeface="Arial" panose="020B0604020202020204" pitchFamily="34" charset="0"/>
                  </a:rPr>
                  <a:t>Mu- = 51.3 KN </a:t>
                </a:r>
                <a:r>
                  <a:rPr lang="en-US" dirty="0" smtClean="0">
                    <a:effectLst/>
                    <a:latin typeface="Times New Roman" panose="02020603050405020304" pitchFamily="18" charset="0"/>
                    <a:ea typeface="Times New Roman" panose="02020603050405020304" pitchFamily="18" charset="0"/>
                    <a:cs typeface="Arial" panose="020B0604020202020204" pitchFamily="34" charset="0"/>
                    <a:sym typeface="Wingdings" panose="05000000000000000000" pitchFamily="2" charset="2"/>
                  </a:rPr>
                  <a:t> </a:t>
                </a:r>
                <a14:m>
                  <m:oMath xmlns:m="http://schemas.openxmlformats.org/officeDocument/2006/math">
                    <m:r>
                      <a:rPr lang="en-US" i="1">
                        <a:latin typeface="Cambria Math" panose="02040503050406030204" pitchFamily="18" charset="0"/>
                      </a:rPr>
                      <m:t>𝜌</m:t>
                    </m:r>
                  </m:oMath>
                </a14:m>
                <a:r>
                  <a:rPr lang="en-US" dirty="0">
                    <a:latin typeface="Times New Roman" panose="02020603050405020304" pitchFamily="18" charset="0"/>
                    <a:cs typeface="Times New Roman" panose="02020603050405020304" pitchFamily="18" charset="0"/>
                  </a:rPr>
                  <a:t> = </a:t>
                </a:r>
                <a:r>
                  <a:rPr lang="en-US" dirty="0" smtClean="0">
                    <a:latin typeface="Times New Roman" panose="02020603050405020304" pitchFamily="18" charset="0"/>
                    <a:cs typeface="Times New Roman" panose="02020603050405020304" pitchFamily="18" charset="0"/>
                  </a:rPr>
                  <a:t>0.0056 </a:t>
                </a:r>
                <a:r>
                  <a:rPr lang="en-US" dirty="0" smtClean="0">
                    <a:latin typeface="Times New Roman" panose="02020603050405020304" pitchFamily="18" charset="0"/>
                    <a:cs typeface="Times New Roman" panose="02020603050405020304" pitchFamily="18" charset="0"/>
                    <a:sym typeface="Wingdings" panose="05000000000000000000" pitchFamily="2" charset="2"/>
                  </a:rPr>
                  <a:t> As</a:t>
                </a:r>
                <a:r>
                  <a:rPr lang="en-US" sz="2000" dirty="0" smtClean="0">
                    <a:latin typeface="Times New Roman" panose="02020603050405020304" pitchFamily="18" charset="0"/>
                    <a:cs typeface="Times New Roman" panose="02020603050405020304" pitchFamily="18" charset="0"/>
                    <a:sym typeface="Wingdings" panose="05000000000000000000" pitchFamily="2" charset="2"/>
                  </a:rPr>
                  <a:t> = </a:t>
                </a:r>
                <a:r>
                  <a:rPr lang="en-US" dirty="0" smtClean="0">
                    <a:latin typeface="Times New Roman" panose="02020603050405020304" pitchFamily="18" charset="0"/>
                    <a:cs typeface="Times New Roman" panose="02020603050405020304" pitchFamily="18" charset="0"/>
                  </a:rPr>
                  <a:t>896 mm</a:t>
                </a:r>
                <a:r>
                  <a:rPr lang="en-US" baseline="30000" dirty="0" smtClean="0">
                    <a:latin typeface="Times New Roman" panose="02020603050405020304" pitchFamily="18" charset="0"/>
                    <a:cs typeface="Times New Roman" panose="02020603050405020304" pitchFamily="18" charset="0"/>
                  </a:rPr>
                  <a:t>2 </a:t>
                </a:r>
                <a:r>
                  <a:rPr lang="en-US" dirty="0">
                    <a:latin typeface="Times New Roman" panose="02020603050405020304" pitchFamily="18" charset="0"/>
                    <a:cs typeface="Times New Roman" panose="02020603050405020304" pitchFamily="18" charset="0"/>
                  </a:rPr>
                  <a:t>&gt; As</a:t>
                </a:r>
                <a:r>
                  <a:rPr lang="en-US" baseline="-25000" dirty="0">
                    <a:latin typeface="Times New Roman" panose="02020603050405020304" pitchFamily="18" charset="0"/>
                    <a:cs typeface="Times New Roman" panose="02020603050405020304" pitchFamily="18" charset="0"/>
                  </a:rPr>
                  <a:t>min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5" name="مستطيل 4"/>
              <p:cNvSpPr>
                <a:spLocks noRot="1" noChangeAspect="1" noMove="1" noResize="1" noEditPoints="1" noAdjustHandles="1" noChangeArrowheads="1" noChangeShapeType="1" noTextEdit="1"/>
              </p:cNvSpPr>
              <p:nvPr/>
            </p:nvSpPr>
            <p:spPr>
              <a:xfrm>
                <a:off x="2988101" y="1981176"/>
                <a:ext cx="5423023" cy="553998"/>
              </a:xfrm>
              <a:prstGeom prst="rect">
                <a:avLst/>
              </a:prstGeom>
              <a:blipFill rotWithShape="0">
                <a:blip r:embed="rId3"/>
                <a:stretch>
                  <a:fillRect l="-899" b="-8791"/>
                </a:stretch>
              </a:blipFill>
            </p:spPr>
            <p:txBody>
              <a:bodyPr/>
              <a:lstStyle/>
              <a:p>
                <a:r>
                  <a:rPr lang="en-US">
                    <a:noFill/>
                  </a:rPr>
                  <a:t> </a:t>
                </a:r>
              </a:p>
            </p:txBody>
          </p:sp>
        </mc:Fallback>
      </mc:AlternateContent>
      <p:sp>
        <p:nvSpPr>
          <p:cNvPr id="6" name="مستطيل 5"/>
          <p:cNvSpPr/>
          <p:nvPr/>
        </p:nvSpPr>
        <p:spPr>
          <a:xfrm>
            <a:off x="3106453" y="2474437"/>
            <a:ext cx="5089855" cy="463397"/>
          </a:xfrm>
          <a:prstGeom prst="rect">
            <a:avLst/>
          </a:prstGeom>
        </p:spPr>
        <p:txBody>
          <a:bodyPr wrap="none">
            <a:spAutoFit/>
          </a:bodyPr>
          <a:lstStyle/>
          <a:p>
            <a:pPr marL="342900" lvl="0" indent="-342900">
              <a:lnSpc>
                <a:spcPct val="150000"/>
              </a:lnSpc>
              <a:buFont typeface="Wingdings" panose="05000000000000000000" pitchFamily="2" charset="2"/>
              <a:buChar char=""/>
            </a:pPr>
            <a:r>
              <a:rPr lang="en-US" b="1" dirty="0" smtClean="0">
                <a:effectLst/>
                <a:latin typeface="Times New Roman" panose="02020603050405020304" pitchFamily="18" charset="0"/>
                <a:ea typeface="Times New Roman" panose="02020603050405020304" pitchFamily="18" charset="0"/>
                <a:cs typeface="Times New Roman" panose="02020603050405020304" pitchFamily="18" charset="0"/>
              </a:rPr>
              <a:t>use 6Ø12/m bottom steel and 5Ø16/m top steel</a:t>
            </a:r>
            <a:endParaRPr lang="en-US" sz="1600" b="1"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7" name="مستطيل 6"/>
          <p:cNvSpPr/>
          <p:nvPr/>
        </p:nvSpPr>
        <p:spPr>
          <a:xfrm>
            <a:off x="3067128" y="3310651"/>
            <a:ext cx="3645229" cy="458074"/>
          </a:xfrm>
          <a:prstGeom prst="rect">
            <a:avLst/>
          </a:prstGeom>
        </p:spPr>
        <p:txBody>
          <a:bodyPr wrap="none">
            <a:spAutoFit/>
          </a:bodyPr>
          <a:lstStyle/>
          <a:p>
            <a:pPr algn="just">
              <a:lnSpc>
                <a:spcPct val="150000"/>
              </a:lnSpc>
            </a:pPr>
            <a:r>
              <a:rPr lang="en-US" b="1" dirty="0" smtClean="0">
                <a:latin typeface="Times New Roman" panose="02020603050405020304" pitchFamily="18" charset="0"/>
                <a:ea typeface="Calibri" panose="020F0502020204030204" pitchFamily="34" charset="0"/>
                <a:cs typeface="Arial" panose="020B0604020202020204" pitchFamily="34" charset="0"/>
              </a:rPr>
              <a:t>For roof (by take strip 2 as critical)</a:t>
            </a:r>
            <a:endParaRPr lang="en-US" b="1" dirty="0" smtClean="0">
              <a:effectLst/>
              <a:latin typeface="Times New Roman" panose="02020603050405020304" pitchFamily="18"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8" name="مستطيل 7"/>
              <p:cNvSpPr/>
              <p:nvPr/>
            </p:nvSpPr>
            <p:spPr>
              <a:xfrm>
                <a:off x="3106453" y="3668590"/>
                <a:ext cx="5706755" cy="553998"/>
              </a:xfrm>
              <a:prstGeom prst="rect">
                <a:avLst/>
              </a:prstGeom>
            </p:spPr>
            <p:txBody>
              <a:bodyPr wrap="none">
                <a:spAutoFit/>
              </a:bodyPr>
              <a:lstStyle/>
              <a:p>
                <a:pPr>
                  <a:lnSpc>
                    <a:spcPct val="150000"/>
                  </a:lnSpc>
                  <a:spcAft>
                    <a:spcPts val="0"/>
                  </a:spcAft>
                </a:pPr>
                <a:r>
                  <a:rPr lang="en-US" dirty="0" smtClean="0">
                    <a:effectLst/>
                    <a:latin typeface="Times New Roman" panose="02020603050405020304" pitchFamily="18" charset="0"/>
                    <a:ea typeface="Times New Roman" panose="02020603050405020304" pitchFamily="18" charset="0"/>
                    <a:cs typeface="Arial" panose="020B0604020202020204" pitchFamily="34" charset="0"/>
                  </a:rPr>
                  <a:t>Mu+ = 40.95 KN </a:t>
                </a:r>
                <a:r>
                  <a:rPr lang="en-US" dirty="0" smtClean="0">
                    <a:effectLst/>
                    <a:latin typeface="Times New Roman" panose="02020603050405020304" pitchFamily="18" charset="0"/>
                    <a:ea typeface="Times New Roman" panose="02020603050405020304" pitchFamily="18" charset="0"/>
                    <a:cs typeface="Arial" panose="020B0604020202020204" pitchFamily="34" charset="0"/>
                    <a:sym typeface="Wingdings" panose="05000000000000000000" pitchFamily="2" charset="2"/>
                  </a:rPr>
                  <a:t> </a:t>
                </a:r>
                <a14:m>
                  <m:oMath xmlns:m="http://schemas.openxmlformats.org/officeDocument/2006/math">
                    <m:r>
                      <a:rPr lang="en-US" i="1">
                        <a:latin typeface="Cambria Math" panose="02040503050406030204" pitchFamily="18" charset="0"/>
                      </a:rPr>
                      <m:t>𝜌</m:t>
                    </m:r>
                  </m:oMath>
                </a14:m>
                <a:r>
                  <a:rPr lang="en-US" dirty="0">
                    <a:latin typeface="Times New Roman" panose="02020603050405020304" pitchFamily="18" charset="0"/>
                    <a:cs typeface="Times New Roman" panose="02020603050405020304" pitchFamily="18" charset="0"/>
                  </a:rPr>
                  <a:t> = </a:t>
                </a:r>
                <a:r>
                  <a:rPr lang="en-US" dirty="0" smtClean="0">
                    <a:latin typeface="Times New Roman" panose="02020603050405020304" pitchFamily="18" charset="0"/>
                    <a:cs typeface="Times New Roman" panose="02020603050405020304" pitchFamily="18" charset="0"/>
                  </a:rPr>
                  <a:t>0.00442 </a:t>
                </a:r>
                <a:r>
                  <a:rPr lang="en-US" dirty="0" smtClean="0">
                    <a:latin typeface="Times New Roman" panose="02020603050405020304" pitchFamily="18" charset="0"/>
                    <a:cs typeface="Times New Roman" panose="02020603050405020304" pitchFamily="18" charset="0"/>
                    <a:sym typeface="Wingdings" panose="05000000000000000000" pitchFamily="2" charset="2"/>
                  </a:rPr>
                  <a:t> As</a:t>
                </a:r>
                <a:r>
                  <a:rPr lang="en-US" sz="2000" dirty="0" smtClean="0">
                    <a:latin typeface="Times New Roman" panose="02020603050405020304" pitchFamily="18" charset="0"/>
                    <a:cs typeface="Times New Roman" panose="02020603050405020304" pitchFamily="18" charset="0"/>
                    <a:sym typeface="Wingdings" panose="05000000000000000000" pitchFamily="2" charset="2"/>
                  </a:rPr>
                  <a:t> = </a:t>
                </a:r>
                <a:r>
                  <a:rPr lang="en-US" dirty="0" smtClean="0">
                    <a:latin typeface="Times New Roman" panose="02020603050405020304" pitchFamily="18" charset="0"/>
                    <a:cs typeface="Times New Roman" panose="02020603050405020304" pitchFamily="18" charset="0"/>
                  </a:rPr>
                  <a:t>707 mm</a:t>
                </a:r>
                <a:r>
                  <a:rPr lang="en-US" baseline="30000" dirty="0" smtClean="0">
                    <a:latin typeface="Times New Roman" panose="02020603050405020304" pitchFamily="18" charset="0"/>
                    <a:cs typeface="Times New Roman" panose="02020603050405020304" pitchFamily="18" charset="0"/>
                  </a:rPr>
                  <a:t>2 </a:t>
                </a:r>
                <a:r>
                  <a:rPr lang="en-US" dirty="0">
                    <a:latin typeface="Times New Roman" panose="02020603050405020304" pitchFamily="18" charset="0"/>
                    <a:cs typeface="Times New Roman" panose="02020603050405020304" pitchFamily="18" charset="0"/>
                  </a:rPr>
                  <a:t>&gt; As</a:t>
                </a:r>
                <a:r>
                  <a:rPr lang="en-US" baseline="-25000" dirty="0">
                    <a:latin typeface="Times New Roman" panose="02020603050405020304" pitchFamily="18" charset="0"/>
                    <a:cs typeface="Times New Roman" panose="02020603050405020304" pitchFamily="18" charset="0"/>
                  </a:rPr>
                  <a:t>min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8" name="مستطيل 7"/>
              <p:cNvSpPr>
                <a:spLocks noRot="1" noChangeAspect="1" noMove="1" noResize="1" noEditPoints="1" noAdjustHandles="1" noChangeArrowheads="1" noChangeShapeType="1" noTextEdit="1"/>
              </p:cNvSpPr>
              <p:nvPr/>
            </p:nvSpPr>
            <p:spPr>
              <a:xfrm>
                <a:off x="3106453" y="3668590"/>
                <a:ext cx="5706755" cy="553998"/>
              </a:xfrm>
              <a:prstGeom prst="rect">
                <a:avLst/>
              </a:prstGeom>
              <a:blipFill rotWithShape="0">
                <a:blip r:embed="rId4"/>
                <a:stretch>
                  <a:fillRect l="-962" b="-879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مستطيل 8"/>
              <p:cNvSpPr/>
              <p:nvPr/>
            </p:nvSpPr>
            <p:spPr>
              <a:xfrm>
                <a:off x="3106453" y="4036063"/>
                <a:ext cx="5538439" cy="498663"/>
              </a:xfrm>
              <a:prstGeom prst="rect">
                <a:avLst/>
              </a:prstGeom>
            </p:spPr>
            <p:txBody>
              <a:bodyPr wrap="none">
                <a:spAutoFit/>
              </a:bodyPr>
              <a:lstStyle/>
              <a:p>
                <a:pPr>
                  <a:lnSpc>
                    <a:spcPct val="150000"/>
                  </a:lnSpc>
                  <a:spcAft>
                    <a:spcPts val="0"/>
                  </a:spcAft>
                </a:pPr>
                <a:r>
                  <a:rPr lang="en-US" dirty="0" smtClean="0">
                    <a:effectLst/>
                    <a:latin typeface="Times New Roman" panose="02020603050405020304" pitchFamily="18" charset="0"/>
                    <a:ea typeface="Times New Roman" panose="02020603050405020304" pitchFamily="18" charset="0"/>
                    <a:cs typeface="Arial" panose="020B0604020202020204" pitchFamily="34" charset="0"/>
                  </a:rPr>
                  <a:t>Mu- = 47.33 KN </a:t>
                </a:r>
                <a:r>
                  <a:rPr lang="en-US" dirty="0" smtClean="0">
                    <a:effectLst/>
                    <a:latin typeface="Times New Roman" panose="02020603050405020304" pitchFamily="18" charset="0"/>
                    <a:ea typeface="Times New Roman" panose="02020603050405020304" pitchFamily="18" charset="0"/>
                    <a:cs typeface="Arial" panose="020B0604020202020204" pitchFamily="34" charset="0"/>
                    <a:sym typeface="Wingdings" panose="05000000000000000000" pitchFamily="2" charset="2"/>
                  </a:rPr>
                  <a:t> </a:t>
                </a:r>
                <a14:m>
                  <m:oMath xmlns:m="http://schemas.openxmlformats.org/officeDocument/2006/math">
                    <m:r>
                      <a:rPr lang="en-US" i="1">
                        <a:latin typeface="Cambria Math" panose="02040503050406030204" pitchFamily="18" charset="0"/>
                      </a:rPr>
                      <m:t>𝜌</m:t>
                    </m:r>
                  </m:oMath>
                </a14:m>
                <a:r>
                  <a:rPr lang="en-US" dirty="0">
                    <a:latin typeface="Times New Roman" panose="02020603050405020304" pitchFamily="18" charset="0"/>
                    <a:cs typeface="Times New Roman" panose="02020603050405020304" pitchFamily="18" charset="0"/>
                  </a:rPr>
                  <a:t> = </a:t>
                </a:r>
                <a:r>
                  <a:rPr lang="en-US" dirty="0" smtClean="0">
                    <a:latin typeface="Times New Roman" panose="02020603050405020304" pitchFamily="18" charset="0"/>
                    <a:cs typeface="Times New Roman" panose="02020603050405020304" pitchFamily="18" charset="0"/>
                  </a:rPr>
                  <a:t>0.0051 </a:t>
                </a:r>
                <a:r>
                  <a:rPr lang="en-US" dirty="0" smtClean="0">
                    <a:latin typeface="Times New Roman" panose="02020603050405020304" pitchFamily="18" charset="0"/>
                    <a:cs typeface="Times New Roman" panose="02020603050405020304" pitchFamily="18" charset="0"/>
                    <a:sym typeface="Wingdings" panose="05000000000000000000" pitchFamily="2" charset="2"/>
                  </a:rPr>
                  <a:t> As</a:t>
                </a:r>
                <a:r>
                  <a:rPr lang="en-US" sz="2000" dirty="0" smtClean="0">
                    <a:latin typeface="Times New Roman" panose="02020603050405020304" pitchFamily="18" charset="0"/>
                    <a:cs typeface="Times New Roman" panose="02020603050405020304" pitchFamily="18" charset="0"/>
                    <a:sym typeface="Wingdings" panose="05000000000000000000" pitchFamily="2" charset="2"/>
                  </a:rPr>
                  <a:t> = </a:t>
                </a:r>
                <a:r>
                  <a:rPr lang="en-US" dirty="0" smtClean="0">
                    <a:latin typeface="Times New Roman" panose="02020603050405020304" pitchFamily="18" charset="0"/>
                    <a:cs typeface="Times New Roman" panose="02020603050405020304" pitchFamily="18" charset="0"/>
                  </a:rPr>
                  <a:t>816 mm</a:t>
                </a:r>
                <a:r>
                  <a:rPr lang="en-US" baseline="30000" dirty="0" smtClean="0">
                    <a:latin typeface="Times New Roman" panose="02020603050405020304" pitchFamily="18" charset="0"/>
                    <a:cs typeface="Times New Roman" panose="02020603050405020304" pitchFamily="18" charset="0"/>
                  </a:rPr>
                  <a:t>2 </a:t>
                </a:r>
                <a:r>
                  <a:rPr lang="en-US" dirty="0">
                    <a:latin typeface="Times New Roman" panose="02020603050405020304" pitchFamily="18" charset="0"/>
                    <a:cs typeface="Times New Roman" panose="02020603050405020304" pitchFamily="18" charset="0"/>
                  </a:rPr>
                  <a:t>&gt; As</a:t>
                </a:r>
                <a:r>
                  <a:rPr lang="en-US" baseline="-25000" dirty="0">
                    <a:latin typeface="Times New Roman" panose="02020603050405020304" pitchFamily="18" charset="0"/>
                    <a:cs typeface="Times New Roman" panose="02020603050405020304" pitchFamily="18" charset="0"/>
                  </a:rPr>
                  <a:t>min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9" name="مستطيل 8"/>
              <p:cNvSpPr>
                <a:spLocks noRot="1" noChangeAspect="1" noMove="1" noResize="1" noEditPoints="1" noAdjustHandles="1" noChangeArrowheads="1" noChangeShapeType="1" noTextEdit="1"/>
              </p:cNvSpPr>
              <p:nvPr/>
            </p:nvSpPr>
            <p:spPr>
              <a:xfrm>
                <a:off x="3106453" y="4036063"/>
                <a:ext cx="5538439" cy="498663"/>
              </a:xfrm>
              <a:prstGeom prst="rect">
                <a:avLst/>
              </a:prstGeom>
              <a:blipFill rotWithShape="0">
                <a:blip r:embed="rId5"/>
                <a:stretch>
                  <a:fillRect l="-991" b="-20732"/>
                </a:stretch>
              </a:blipFill>
            </p:spPr>
            <p:txBody>
              <a:bodyPr/>
              <a:lstStyle/>
              <a:p>
                <a:r>
                  <a:rPr lang="en-US">
                    <a:noFill/>
                  </a:rPr>
                  <a:t> </a:t>
                </a:r>
              </a:p>
            </p:txBody>
          </p:sp>
        </mc:Fallback>
      </mc:AlternateContent>
      <p:sp>
        <p:nvSpPr>
          <p:cNvPr id="10" name="مستطيل 9"/>
          <p:cNvSpPr/>
          <p:nvPr/>
        </p:nvSpPr>
        <p:spPr>
          <a:xfrm>
            <a:off x="3106452" y="4587035"/>
            <a:ext cx="5089855" cy="463397"/>
          </a:xfrm>
          <a:prstGeom prst="rect">
            <a:avLst/>
          </a:prstGeom>
        </p:spPr>
        <p:txBody>
          <a:bodyPr wrap="none">
            <a:spAutoFit/>
          </a:bodyPr>
          <a:lstStyle/>
          <a:p>
            <a:pPr marL="342900" lvl="0" indent="-342900">
              <a:lnSpc>
                <a:spcPct val="150000"/>
              </a:lnSpc>
              <a:buFont typeface="Wingdings" panose="05000000000000000000" pitchFamily="2" charset="2"/>
              <a:buChar char=""/>
            </a:pPr>
            <a:r>
              <a:rPr lang="en-US" b="1" dirty="0" smtClean="0">
                <a:effectLst/>
                <a:latin typeface="Times New Roman" panose="02020603050405020304" pitchFamily="18" charset="0"/>
                <a:ea typeface="Times New Roman" panose="02020603050405020304" pitchFamily="18" charset="0"/>
                <a:cs typeface="Times New Roman" panose="02020603050405020304" pitchFamily="18" charset="0"/>
              </a:rPr>
              <a:t>use 5Ø16/m bottom steel and 6Ø16/m top steel</a:t>
            </a:r>
            <a:endParaRPr lang="en-US" sz="1600" b="1"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54627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p:nvPr/>
        </p:nvPicPr>
        <p:blipFill>
          <a:blip r:embed="rId2"/>
          <a:stretch>
            <a:fillRect/>
          </a:stretch>
        </p:blipFill>
        <p:spPr>
          <a:xfrm>
            <a:off x="4198998" y="716136"/>
            <a:ext cx="3659667" cy="2990490"/>
          </a:xfrm>
          <a:prstGeom prst="rect">
            <a:avLst/>
          </a:prstGeom>
        </p:spPr>
      </p:pic>
      <p:pic>
        <p:nvPicPr>
          <p:cNvPr id="4" name="صورة 3"/>
          <p:cNvPicPr/>
          <p:nvPr/>
        </p:nvPicPr>
        <p:blipFill>
          <a:blip r:embed="rId3"/>
          <a:stretch>
            <a:fillRect/>
          </a:stretch>
        </p:blipFill>
        <p:spPr>
          <a:xfrm>
            <a:off x="1863294" y="3803097"/>
            <a:ext cx="3565453" cy="2742084"/>
          </a:xfrm>
          <a:prstGeom prst="rect">
            <a:avLst/>
          </a:prstGeom>
        </p:spPr>
      </p:pic>
      <p:pic>
        <p:nvPicPr>
          <p:cNvPr id="5" name="صورة 4"/>
          <p:cNvPicPr/>
          <p:nvPr/>
        </p:nvPicPr>
        <p:blipFill>
          <a:blip r:embed="rId4"/>
          <a:stretch>
            <a:fillRect/>
          </a:stretch>
        </p:blipFill>
        <p:spPr>
          <a:xfrm>
            <a:off x="8764668" y="988997"/>
            <a:ext cx="1422424" cy="2005138"/>
          </a:xfrm>
          <a:prstGeom prst="rect">
            <a:avLst/>
          </a:prstGeom>
        </p:spPr>
      </p:pic>
      <p:pic>
        <p:nvPicPr>
          <p:cNvPr id="6" name="صورة 5"/>
          <p:cNvPicPr/>
          <p:nvPr/>
        </p:nvPicPr>
        <p:blipFill>
          <a:blip r:embed="rId5"/>
          <a:stretch>
            <a:fillRect/>
          </a:stretch>
        </p:blipFill>
        <p:spPr>
          <a:xfrm>
            <a:off x="7109777" y="3939528"/>
            <a:ext cx="3783330" cy="2209800"/>
          </a:xfrm>
          <a:prstGeom prst="rect">
            <a:avLst/>
          </a:prstGeom>
        </p:spPr>
      </p:pic>
      <p:sp>
        <p:nvSpPr>
          <p:cNvPr id="7" name="مستطيل 6"/>
          <p:cNvSpPr/>
          <p:nvPr/>
        </p:nvSpPr>
        <p:spPr>
          <a:xfrm>
            <a:off x="5068112" y="531470"/>
            <a:ext cx="1765054" cy="369332"/>
          </a:xfrm>
          <a:prstGeom prst="rect">
            <a:avLst/>
          </a:prstGeom>
        </p:spPr>
        <p:txBody>
          <a:bodyPr wrap="square">
            <a:spAutoFit/>
          </a:bodyPr>
          <a:lstStyle/>
          <a:p>
            <a:pPr>
              <a:defRPr/>
            </a:pPr>
            <a:r>
              <a:rPr lang="en-US" b="1" dirty="0" smtClean="0">
                <a:effectLst>
                  <a:outerShdw blurRad="38100" dist="38100" dir="2700000" algn="tl">
                    <a:srgbClr val="000000">
                      <a:alpha val="43137"/>
                    </a:srgbClr>
                  </a:outerShdw>
                </a:effectLst>
                <a:latin typeface="Dutch801 Rm BT" pitchFamily="18" charset="0"/>
              </a:rPr>
              <a:t>Interior beams</a:t>
            </a:r>
            <a:endParaRPr lang="en-US" b="1" dirty="0">
              <a:effectLst>
                <a:outerShdw blurRad="38100" dist="38100" dir="2700000" algn="tl">
                  <a:srgbClr val="000000">
                    <a:alpha val="43137"/>
                  </a:srgbClr>
                </a:outerShdw>
              </a:effectLst>
              <a:latin typeface="Dutch801 Rm BT" pitchFamily="18" charset="0"/>
            </a:endParaRPr>
          </a:p>
        </p:txBody>
      </p:sp>
      <p:sp>
        <p:nvSpPr>
          <p:cNvPr id="8" name="مستطيل 7"/>
          <p:cNvSpPr/>
          <p:nvPr/>
        </p:nvSpPr>
        <p:spPr>
          <a:xfrm>
            <a:off x="8457958" y="619665"/>
            <a:ext cx="2035845" cy="369332"/>
          </a:xfrm>
          <a:prstGeom prst="rect">
            <a:avLst/>
          </a:prstGeom>
        </p:spPr>
        <p:txBody>
          <a:bodyPr wrap="square">
            <a:spAutoFit/>
          </a:bodyPr>
          <a:lstStyle/>
          <a:p>
            <a:pPr>
              <a:defRPr/>
            </a:pPr>
            <a:r>
              <a:rPr lang="en-US" b="1" dirty="0" smtClean="0">
                <a:effectLst>
                  <a:outerShdw blurRad="38100" dist="38100" dir="2700000" algn="tl">
                    <a:srgbClr val="000000">
                      <a:alpha val="43137"/>
                    </a:srgbClr>
                  </a:outerShdw>
                </a:effectLst>
                <a:latin typeface="Dutch801 Rm BT" pitchFamily="18" charset="0"/>
              </a:rPr>
              <a:t>Secondary beams</a:t>
            </a:r>
            <a:endParaRPr lang="en-US" b="1" dirty="0">
              <a:effectLst>
                <a:outerShdw blurRad="38100" dist="38100" dir="2700000" algn="tl">
                  <a:srgbClr val="000000">
                    <a:alpha val="43137"/>
                  </a:srgbClr>
                </a:outerShdw>
              </a:effectLst>
              <a:latin typeface="Dutch801 Rm BT" pitchFamily="18" charset="0"/>
            </a:endParaRPr>
          </a:p>
        </p:txBody>
      </p:sp>
      <p:sp>
        <p:nvSpPr>
          <p:cNvPr id="9" name="مستطيل 8"/>
          <p:cNvSpPr/>
          <p:nvPr/>
        </p:nvSpPr>
        <p:spPr>
          <a:xfrm>
            <a:off x="2239871" y="3570196"/>
            <a:ext cx="2812297" cy="369332"/>
          </a:xfrm>
          <a:prstGeom prst="rect">
            <a:avLst/>
          </a:prstGeom>
        </p:spPr>
        <p:txBody>
          <a:bodyPr wrap="square">
            <a:spAutoFit/>
          </a:bodyPr>
          <a:lstStyle/>
          <a:p>
            <a:pPr>
              <a:defRPr/>
            </a:pPr>
            <a:r>
              <a:rPr lang="en-US" b="1" dirty="0" smtClean="0">
                <a:effectLst>
                  <a:outerShdw blurRad="38100" dist="38100" dir="2700000" algn="tl">
                    <a:srgbClr val="000000">
                      <a:alpha val="43137"/>
                    </a:srgbClr>
                  </a:outerShdw>
                </a:effectLst>
                <a:latin typeface="Dutch801 Rm BT" pitchFamily="18" charset="0"/>
              </a:rPr>
              <a:t>Exterior beams of floors</a:t>
            </a:r>
            <a:endParaRPr lang="en-US" b="1" dirty="0">
              <a:effectLst>
                <a:outerShdw blurRad="38100" dist="38100" dir="2700000" algn="tl">
                  <a:srgbClr val="000000">
                    <a:alpha val="43137"/>
                  </a:srgbClr>
                </a:outerShdw>
              </a:effectLst>
              <a:latin typeface="Dutch801 Rm BT" pitchFamily="18" charset="0"/>
            </a:endParaRPr>
          </a:p>
        </p:txBody>
      </p:sp>
      <p:sp>
        <p:nvSpPr>
          <p:cNvPr id="10" name="مستطيل 9"/>
          <p:cNvSpPr/>
          <p:nvPr/>
        </p:nvSpPr>
        <p:spPr>
          <a:xfrm>
            <a:off x="7681506" y="3570196"/>
            <a:ext cx="2812297" cy="369332"/>
          </a:xfrm>
          <a:prstGeom prst="rect">
            <a:avLst/>
          </a:prstGeom>
        </p:spPr>
        <p:txBody>
          <a:bodyPr wrap="square">
            <a:spAutoFit/>
          </a:bodyPr>
          <a:lstStyle/>
          <a:p>
            <a:pPr>
              <a:defRPr/>
            </a:pPr>
            <a:r>
              <a:rPr lang="en-US" b="1" dirty="0" smtClean="0">
                <a:effectLst>
                  <a:outerShdw blurRad="38100" dist="38100" dir="2700000" algn="tl">
                    <a:srgbClr val="000000">
                      <a:alpha val="43137"/>
                    </a:srgbClr>
                  </a:outerShdw>
                </a:effectLst>
                <a:latin typeface="Dutch801 Rm BT" pitchFamily="18" charset="0"/>
              </a:rPr>
              <a:t>Exterior beams of roof</a:t>
            </a:r>
            <a:endParaRPr lang="en-US" b="1" dirty="0">
              <a:effectLst>
                <a:outerShdw blurRad="38100" dist="38100" dir="2700000" algn="tl">
                  <a:srgbClr val="000000">
                    <a:alpha val="43137"/>
                  </a:srgbClr>
                </a:outerShdw>
              </a:effectLst>
              <a:latin typeface="Dutch801 Rm BT" pitchFamily="18" charset="0"/>
            </a:endParaRPr>
          </a:p>
        </p:txBody>
      </p:sp>
      <p:sp>
        <p:nvSpPr>
          <p:cNvPr id="11" name="مستطيل 10"/>
          <p:cNvSpPr/>
          <p:nvPr/>
        </p:nvSpPr>
        <p:spPr>
          <a:xfrm>
            <a:off x="568274" y="1545307"/>
            <a:ext cx="1991171" cy="646331"/>
          </a:xfrm>
          <a:prstGeom prst="rect">
            <a:avLst/>
          </a:prstGeom>
        </p:spPr>
        <p:txBody>
          <a:bodyPr wrap="square">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Dimensions</a:t>
            </a:r>
          </a:p>
          <a:p>
            <a:pPr>
              <a:defRPr/>
            </a:pPr>
            <a:r>
              <a:rPr lang="en-US" b="1" dirty="0">
                <a:effectLst>
                  <a:outerShdw blurRad="38100" dist="38100" dir="2700000" algn="tl">
                    <a:srgbClr val="000000">
                      <a:alpha val="43137"/>
                    </a:srgbClr>
                  </a:outerShdw>
                </a:effectLst>
                <a:latin typeface="Dutch801 Rm BT" pitchFamily="18" charset="0"/>
              </a:rPr>
              <a:t> </a:t>
            </a:r>
            <a:r>
              <a:rPr lang="en-US" b="1" dirty="0" smtClean="0">
                <a:effectLst>
                  <a:outerShdw blurRad="38100" dist="38100" dir="2700000" algn="tl">
                    <a:srgbClr val="000000">
                      <a:alpha val="43137"/>
                    </a:srgbClr>
                  </a:outerShdw>
                </a:effectLst>
                <a:latin typeface="Dutch801 Rm BT" pitchFamily="18" charset="0"/>
              </a:rPr>
              <a:t>             (mm)</a:t>
            </a:r>
            <a:endParaRPr lang="en-US" b="1" dirty="0">
              <a:effectLst>
                <a:outerShdw blurRad="38100" dist="38100" dir="2700000" algn="tl">
                  <a:srgbClr val="000000">
                    <a:alpha val="43137"/>
                  </a:srgbClr>
                </a:outerShdw>
              </a:effectLst>
              <a:latin typeface="Dutch801 Rm BT" pitchFamily="18" charset="0"/>
            </a:endParaRPr>
          </a:p>
        </p:txBody>
      </p:sp>
      <p:sp>
        <p:nvSpPr>
          <p:cNvPr id="12" name="Title 12"/>
          <p:cNvSpPr txBox="1">
            <a:spLocks/>
          </p:cNvSpPr>
          <p:nvPr/>
        </p:nvSpPr>
        <p:spPr>
          <a:xfrm>
            <a:off x="1607239" y="619665"/>
            <a:ext cx="8686800" cy="6858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b="1" dirty="0" smtClean="0">
                <a:solidFill>
                  <a:schemeClr val="tx1"/>
                </a:solidFill>
                <a:latin typeface="Calibri" panose="020F0502020204030204" pitchFamily="34" charset="0"/>
                <a:cs typeface="Calibri" panose="020F0502020204030204" pitchFamily="34" charset="0"/>
              </a:rPr>
              <a:t>Beams</a:t>
            </a:r>
          </a:p>
        </p:txBody>
      </p:sp>
    </p:spTree>
    <p:extLst>
      <p:ext uri="{BB962C8B-B14F-4D97-AF65-F5344CB8AC3E}">
        <p14:creationId xmlns:p14="http://schemas.microsoft.com/office/powerpoint/2010/main" val="5203772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p:nvPr/>
        </p:nvPicPr>
        <p:blipFill>
          <a:blip r:embed="rId2"/>
          <a:stretch>
            <a:fillRect/>
          </a:stretch>
        </p:blipFill>
        <p:spPr>
          <a:xfrm>
            <a:off x="5413847" y="265243"/>
            <a:ext cx="5760085" cy="1272540"/>
          </a:xfrm>
          <a:prstGeom prst="rect">
            <a:avLst/>
          </a:prstGeom>
        </p:spPr>
      </p:pic>
      <p:pic>
        <p:nvPicPr>
          <p:cNvPr id="4" name="صورة 3"/>
          <p:cNvPicPr/>
          <p:nvPr/>
        </p:nvPicPr>
        <p:blipFill>
          <a:blip r:embed="rId3"/>
          <a:stretch>
            <a:fillRect/>
          </a:stretch>
        </p:blipFill>
        <p:spPr>
          <a:xfrm>
            <a:off x="5413847" y="1537784"/>
            <a:ext cx="5760085" cy="1089660"/>
          </a:xfrm>
          <a:prstGeom prst="rect">
            <a:avLst/>
          </a:prstGeom>
        </p:spPr>
      </p:pic>
      <p:pic>
        <p:nvPicPr>
          <p:cNvPr id="5" name="صورة 4"/>
          <p:cNvPicPr/>
          <p:nvPr/>
        </p:nvPicPr>
        <p:blipFill>
          <a:blip r:embed="rId4"/>
          <a:stretch>
            <a:fillRect/>
          </a:stretch>
        </p:blipFill>
        <p:spPr>
          <a:xfrm>
            <a:off x="523328" y="2981865"/>
            <a:ext cx="4358640" cy="954405"/>
          </a:xfrm>
          <a:prstGeom prst="rect">
            <a:avLst/>
          </a:prstGeom>
        </p:spPr>
      </p:pic>
      <p:pic>
        <p:nvPicPr>
          <p:cNvPr id="6" name="صورة 5"/>
          <p:cNvPicPr/>
          <p:nvPr/>
        </p:nvPicPr>
        <p:blipFill>
          <a:blip r:embed="rId5"/>
          <a:stretch>
            <a:fillRect/>
          </a:stretch>
        </p:blipFill>
        <p:spPr>
          <a:xfrm>
            <a:off x="523328" y="3915065"/>
            <a:ext cx="4358640" cy="1230989"/>
          </a:xfrm>
          <a:prstGeom prst="rect">
            <a:avLst/>
          </a:prstGeom>
        </p:spPr>
      </p:pic>
      <p:pic>
        <p:nvPicPr>
          <p:cNvPr id="7" name="صورة 6"/>
          <p:cNvPicPr/>
          <p:nvPr/>
        </p:nvPicPr>
        <p:blipFill>
          <a:blip r:embed="rId6"/>
          <a:stretch>
            <a:fillRect/>
          </a:stretch>
        </p:blipFill>
        <p:spPr>
          <a:xfrm>
            <a:off x="5607669" y="2981865"/>
            <a:ext cx="5998242" cy="1500745"/>
          </a:xfrm>
          <a:prstGeom prst="rect">
            <a:avLst/>
          </a:prstGeom>
        </p:spPr>
      </p:pic>
      <p:pic>
        <p:nvPicPr>
          <p:cNvPr id="8" name="صورة 7"/>
          <p:cNvPicPr/>
          <p:nvPr/>
        </p:nvPicPr>
        <p:blipFill>
          <a:blip r:embed="rId7"/>
          <a:stretch>
            <a:fillRect/>
          </a:stretch>
        </p:blipFill>
        <p:spPr>
          <a:xfrm>
            <a:off x="5607669" y="4482609"/>
            <a:ext cx="5998242" cy="1150439"/>
          </a:xfrm>
          <a:prstGeom prst="rect">
            <a:avLst/>
          </a:prstGeom>
        </p:spPr>
      </p:pic>
      <p:sp>
        <p:nvSpPr>
          <p:cNvPr id="9" name="مستطيل 8"/>
          <p:cNvSpPr/>
          <p:nvPr/>
        </p:nvSpPr>
        <p:spPr>
          <a:xfrm>
            <a:off x="3822887" y="1068662"/>
            <a:ext cx="1991171" cy="646331"/>
          </a:xfrm>
          <a:prstGeom prst="rect">
            <a:avLst/>
          </a:prstGeom>
        </p:spPr>
        <p:txBody>
          <a:bodyPr wrap="square">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Floor’s</a:t>
            </a:r>
          </a:p>
          <a:p>
            <a:pPr>
              <a:defRPr/>
            </a:pPr>
            <a:r>
              <a:rPr lang="en-US" b="1" dirty="0">
                <a:effectLst>
                  <a:outerShdw blurRad="38100" dist="38100" dir="2700000" algn="tl">
                    <a:srgbClr val="000000">
                      <a:alpha val="43137"/>
                    </a:srgbClr>
                  </a:outerShdw>
                </a:effectLst>
                <a:latin typeface="Dutch801 Rm BT" pitchFamily="18" charset="0"/>
              </a:rPr>
              <a:t> </a:t>
            </a:r>
            <a:r>
              <a:rPr lang="en-US" b="1" dirty="0" smtClean="0">
                <a:effectLst>
                  <a:outerShdw blurRad="38100" dist="38100" dir="2700000" algn="tl">
                    <a:srgbClr val="000000">
                      <a:alpha val="43137"/>
                    </a:srgbClr>
                  </a:outerShdw>
                </a:effectLst>
                <a:latin typeface="Dutch801 Rm BT" pitchFamily="18" charset="0"/>
              </a:rPr>
              <a:t>        Interior</a:t>
            </a:r>
            <a:endParaRPr lang="en-US" b="1" dirty="0">
              <a:effectLst>
                <a:outerShdw blurRad="38100" dist="38100" dir="2700000" algn="tl">
                  <a:srgbClr val="000000">
                    <a:alpha val="43137"/>
                  </a:srgbClr>
                </a:outerShdw>
              </a:effectLst>
              <a:latin typeface="Dutch801 Rm BT" pitchFamily="18" charset="0"/>
            </a:endParaRPr>
          </a:p>
        </p:txBody>
      </p:sp>
      <p:sp>
        <p:nvSpPr>
          <p:cNvPr id="10" name="مستطيل 9"/>
          <p:cNvSpPr/>
          <p:nvPr/>
        </p:nvSpPr>
        <p:spPr>
          <a:xfrm>
            <a:off x="1707062" y="2249171"/>
            <a:ext cx="1991171" cy="646331"/>
          </a:xfrm>
          <a:prstGeom prst="rect">
            <a:avLst/>
          </a:prstGeom>
        </p:spPr>
        <p:txBody>
          <a:bodyPr wrap="square">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Roof’s</a:t>
            </a:r>
          </a:p>
          <a:p>
            <a:pPr>
              <a:defRPr/>
            </a:pPr>
            <a:r>
              <a:rPr lang="en-US" b="1" dirty="0" smtClean="0">
                <a:effectLst>
                  <a:outerShdw blurRad="38100" dist="38100" dir="2700000" algn="tl">
                    <a:srgbClr val="000000">
                      <a:alpha val="43137"/>
                    </a:srgbClr>
                  </a:outerShdw>
                </a:effectLst>
                <a:latin typeface="Dutch801 Rm BT" pitchFamily="18" charset="0"/>
              </a:rPr>
              <a:t>        Exterior</a:t>
            </a:r>
            <a:endParaRPr lang="en-US" b="1" dirty="0">
              <a:effectLst>
                <a:outerShdw blurRad="38100" dist="38100" dir="2700000" algn="tl">
                  <a:srgbClr val="000000">
                    <a:alpha val="43137"/>
                  </a:srgbClr>
                </a:outerShdw>
              </a:effectLst>
              <a:latin typeface="Dutch801 Rm BT" pitchFamily="18" charset="0"/>
            </a:endParaRPr>
          </a:p>
        </p:txBody>
      </p:sp>
      <p:sp>
        <p:nvSpPr>
          <p:cNvPr id="11" name="مستطيل 10"/>
          <p:cNvSpPr/>
          <p:nvPr/>
        </p:nvSpPr>
        <p:spPr>
          <a:xfrm>
            <a:off x="7611204" y="5633048"/>
            <a:ext cx="1991171" cy="646331"/>
          </a:xfrm>
          <a:prstGeom prst="rect">
            <a:avLst/>
          </a:prstGeom>
        </p:spPr>
        <p:txBody>
          <a:bodyPr wrap="square">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Floor’s</a:t>
            </a:r>
          </a:p>
          <a:p>
            <a:pPr>
              <a:defRPr/>
            </a:pPr>
            <a:r>
              <a:rPr lang="en-US" b="1" dirty="0" smtClean="0">
                <a:effectLst>
                  <a:outerShdw blurRad="38100" dist="38100" dir="2700000" algn="tl">
                    <a:srgbClr val="000000">
                      <a:alpha val="43137"/>
                    </a:srgbClr>
                  </a:outerShdw>
                </a:effectLst>
                <a:latin typeface="Dutch801 Rm BT" pitchFamily="18" charset="0"/>
              </a:rPr>
              <a:t>        Secondary</a:t>
            </a:r>
            <a:endParaRPr lang="en-US" b="1" dirty="0">
              <a:effectLst>
                <a:outerShdw blurRad="38100" dist="38100" dir="2700000" algn="tl">
                  <a:srgbClr val="000000">
                    <a:alpha val="43137"/>
                  </a:srgbClr>
                </a:outerShdw>
              </a:effectLst>
              <a:latin typeface="Dutch801 Rm BT" pitchFamily="18" charset="0"/>
            </a:endParaRPr>
          </a:p>
        </p:txBody>
      </p:sp>
    </p:spTree>
    <p:extLst>
      <p:ext uri="{BB962C8B-B14F-4D97-AF65-F5344CB8AC3E}">
        <p14:creationId xmlns:p14="http://schemas.microsoft.com/office/powerpoint/2010/main" val="28789291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3098414" y="398484"/>
            <a:ext cx="4354808" cy="369332"/>
          </a:xfrm>
          <a:prstGeom prst="rect">
            <a:avLst/>
          </a:prstGeom>
        </p:spPr>
        <p:txBody>
          <a:bodyPr wrap="square">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Flexural design for floors</a:t>
            </a:r>
            <a:endParaRPr lang="en-US" b="1" dirty="0">
              <a:effectLst>
                <a:outerShdw blurRad="38100" dist="38100" dir="2700000" algn="tl">
                  <a:srgbClr val="000000">
                    <a:alpha val="43137"/>
                  </a:srgbClr>
                </a:outerShdw>
              </a:effectLst>
              <a:latin typeface="Dutch801 Rm BT" pitchFamily="18" charset="0"/>
            </a:endParaRPr>
          </a:p>
        </p:txBody>
      </p:sp>
      <p:graphicFrame>
        <p:nvGraphicFramePr>
          <p:cNvPr id="9" name="جدول 8"/>
          <p:cNvGraphicFramePr>
            <a:graphicFrameLocks noGrp="1"/>
          </p:cNvGraphicFramePr>
          <p:nvPr>
            <p:extLst>
              <p:ext uri="{D42A27DB-BD31-4B8C-83A1-F6EECF244321}">
                <p14:modId xmlns:p14="http://schemas.microsoft.com/office/powerpoint/2010/main" val="1170745092"/>
              </p:ext>
            </p:extLst>
          </p:nvPr>
        </p:nvGraphicFramePr>
        <p:xfrm>
          <a:off x="2998158" y="767816"/>
          <a:ext cx="8128000" cy="5244285"/>
        </p:xfrm>
        <a:graphic>
          <a:graphicData uri="http://schemas.openxmlformats.org/drawingml/2006/table">
            <a:tbl>
              <a:tblPr firstRow="1" bandRow="1">
                <a:tableStyleId>{5C22544A-7EE6-4342-B048-85BDC9FD1C3A}</a:tableStyleId>
              </a:tblPr>
              <a:tblGrid>
                <a:gridCol w="2032000"/>
                <a:gridCol w="2032000"/>
                <a:gridCol w="2032000"/>
                <a:gridCol w="2032000"/>
              </a:tblGrid>
              <a:tr h="370840">
                <a:tc>
                  <a:txBody>
                    <a:bodyPr/>
                    <a:lstStyle/>
                    <a:p>
                      <a:pPr algn="ctr"/>
                      <a:r>
                        <a:rPr lang="en-US" sz="2000" dirty="0" smtClean="0">
                          <a:solidFill>
                            <a:schemeClr val="accent3">
                              <a:lumMod val="75000"/>
                            </a:schemeClr>
                          </a:solidFill>
                          <a:latin typeface="Dutch801 Rm BT" panose="02020603060505020304" pitchFamily="18" charset="0"/>
                        </a:rPr>
                        <a:t>Floor</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2000" dirty="0" smtClean="0">
                          <a:solidFill>
                            <a:schemeClr val="accent3">
                              <a:lumMod val="75000"/>
                            </a:schemeClr>
                          </a:solidFill>
                          <a:latin typeface="Dutch801 Rm BT" panose="02020603060505020304" pitchFamily="18" charset="0"/>
                        </a:rPr>
                        <a:t>Interior</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2000" dirty="0" smtClean="0">
                          <a:solidFill>
                            <a:schemeClr val="accent3">
                              <a:lumMod val="75000"/>
                            </a:schemeClr>
                          </a:solidFill>
                          <a:latin typeface="Dutch801 Rm BT" panose="02020603060505020304" pitchFamily="18" charset="0"/>
                        </a:rPr>
                        <a:t>Exterior</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2000" dirty="0" smtClean="0">
                          <a:solidFill>
                            <a:schemeClr val="accent3">
                              <a:lumMod val="75000"/>
                            </a:schemeClr>
                          </a:solidFill>
                          <a:latin typeface="Dutch801 Rm BT" panose="02020603060505020304" pitchFamily="18" charset="0"/>
                        </a:rPr>
                        <a:t>Secondary</a:t>
                      </a:r>
                      <a:endParaRPr lang="en-US" sz="2000" dirty="0">
                        <a:solidFill>
                          <a:schemeClr val="accent3">
                            <a:lumMod val="75000"/>
                          </a:schemeClr>
                        </a:solidFill>
                        <a:latin typeface="Dutch801 Rm BT" panose="02020603060505020304" pitchFamily="18" charset="0"/>
                      </a:endParaRPr>
                    </a:p>
                  </a:txBody>
                  <a:tcPr/>
                </a:tc>
              </a:tr>
              <a:tr h="370840">
                <a:tc>
                  <a:txBody>
                    <a:bodyPr/>
                    <a:lstStyle/>
                    <a:p>
                      <a:pPr algn="ctr"/>
                      <a:r>
                        <a:rPr lang="en-US" sz="2000" dirty="0" smtClean="0">
                          <a:solidFill>
                            <a:schemeClr val="accent3">
                              <a:lumMod val="75000"/>
                            </a:schemeClr>
                          </a:solidFill>
                          <a:latin typeface="Dutch801 Rm BT" panose="02020603060505020304" pitchFamily="18" charset="0"/>
                        </a:rPr>
                        <a:t>Mu+ (KN)</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497.26 </a:t>
                      </a:r>
                      <a:endParaRPr lang="en-US" sz="2000" dirty="0">
                        <a:solidFill>
                          <a:schemeClr val="tx1"/>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230.98</a:t>
                      </a:r>
                      <a:endParaRPr lang="en-US" sz="2000" dirty="0">
                        <a:solidFill>
                          <a:schemeClr val="tx1"/>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51.81 </a:t>
                      </a:r>
                      <a:endParaRPr lang="en-US" sz="2000" dirty="0">
                        <a:solidFill>
                          <a:schemeClr val="tx1"/>
                        </a:solidFill>
                        <a:latin typeface="Dutch801 Rm BT" panose="02020603060505020304" pitchFamily="18" charset="0"/>
                      </a:endParaRPr>
                    </a:p>
                  </a:txBody>
                  <a:tcPr/>
                </a:tc>
              </a:tr>
              <a:tr h="370840">
                <a:tc>
                  <a:txBody>
                    <a:bodyPr/>
                    <a:lstStyle/>
                    <a:p>
                      <a:pPr algn="ctr"/>
                      <a:r>
                        <a:rPr lang="en-US" sz="2000" dirty="0" smtClean="0">
                          <a:solidFill>
                            <a:schemeClr val="accent3">
                              <a:lumMod val="75000"/>
                            </a:schemeClr>
                          </a:solidFill>
                          <a:latin typeface="Dutch801 Rm BT" panose="02020603060505020304" pitchFamily="18" charset="0"/>
                        </a:rPr>
                        <a:t>p</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0.00296</a:t>
                      </a:r>
                      <a:endParaRPr lang="en-US" sz="2000" dirty="0">
                        <a:solidFill>
                          <a:schemeClr val="tx1"/>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0.00259</a:t>
                      </a:r>
                      <a:endParaRPr lang="en-US" sz="2000" dirty="0">
                        <a:solidFill>
                          <a:schemeClr val="tx1"/>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0.00365</a:t>
                      </a:r>
                      <a:endParaRPr lang="en-US" sz="2000" dirty="0">
                        <a:solidFill>
                          <a:schemeClr val="tx1"/>
                        </a:solidFill>
                        <a:latin typeface="Dutch801 Rm BT" panose="02020603060505020304" pitchFamily="18" charset="0"/>
                      </a:endParaRPr>
                    </a:p>
                  </a:txBody>
                  <a:tcPr/>
                </a:tc>
              </a:tr>
              <a:tr h="370840">
                <a:tc>
                  <a:txBody>
                    <a:bodyPr/>
                    <a:lstStyle/>
                    <a:p>
                      <a:pPr algn="ctr"/>
                      <a:r>
                        <a:rPr lang="en-US" sz="2000" dirty="0" smtClean="0">
                          <a:solidFill>
                            <a:schemeClr val="accent3">
                              <a:lumMod val="75000"/>
                            </a:schemeClr>
                          </a:solidFill>
                          <a:latin typeface="Dutch801 Rm BT" panose="02020603060505020304" pitchFamily="18" charset="0"/>
                        </a:rPr>
                        <a:t>As (mm2)</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1961</a:t>
                      </a:r>
                      <a:endParaRPr lang="en-US" sz="2000" dirty="0">
                        <a:solidFill>
                          <a:schemeClr val="tx1"/>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1343</a:t>
                      </a:r>
                      <a:endParaRPr lang="en-US" sz="2000" dirty="0">
                        <a:solidFill>
                          <a:schemeClr val="tx1"/>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373</a:t>
                      </a:r>
                      <a:endParaRPr lang="en-US" sz="2000" dirty="0">
                        <a:solidFill>
                          <a:schemeClr val="tx1"/>
                        </a:solidFill>
                        <a:latin typeface="Dutch801 Rm BT" panose="02020603060505020304" pitchFamily="18" charset="0"/>
                      </a:endParaRPr>
                    </a:p>
                  </a:txBody>
                  <a:tcPr/>
                </a:tc>
              </a:tr>
              <a:tr h="370840">
                <a:tc>
                  <a:txBody>
                    <a:bodyPr/>
                    <a:lstStyle/>
                    <a:p>
                      <a:pPr algn="ctr"/>
                      <a:r>
                        <a:rPr lang="en-US" sz="2000" dirty="0" smtClean="0">
                          <a:solidFill>
                            <a:schemeClr val="accent3">
                              <a:lumMod val="75000"/>
                            </a:schemeClr>
                          </a:solidFill>
                          <a:latin typeface="Dutch801 Rm BT" panose="02020603060505020304" pitchFamily="18" charset="0"/>
                        </a:rPr>
                        <a:t>As &gt; As min</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2000" dirty="0" smtClean="0">
                          <a:solidFill>
                            <a:schemeClr val="tx1"/>
                          </a:solidFill>
                          <a:latin typeface="Dutch801 Rm BT" panose="02020603060505020304" pitchFamily="18" charset="0"/>
                        </a:rPr>
                        <a:t>No</a:t>
                      </a:r>
                      <a:endParaRPr lang="en-US" sz="2000" dirty="0">
                        <a:solidFill>
                          <a:schemeClr val="tx1"/>
                        </a:solidFill>
                        <a:latin typeface="Dutch801 Rm BT" panose="02020603060505020304" pitchFamily="18" charset="0"/>
                      </a:endParaRPr>
                    </a:p>
                  </a:txBody>
                  <a:tcPr/>
                </a:tc>
                <a:tc>
                  <a:txBody>
                    <a:bodyPr/>
                    <a:lstStyle/>
                    <a:p>
                      <a:pPr algn="ctr"/>
                      <a:r>
                        <a:rPr lang="en-US" sz="2000" dirty="0" smtClean="0">
                          <a:solidFill>
                            <a:schemeClr val="tx1"/>
                          </a:solidFill>
                          <a:latin typeface="Dutch801 Rm BT" panose="02020603060505020304" pitchFamily="18" charset="0"/>
                        </a:rPr>
                        <a:t>No</a:t>
                      </a:r>
                      <a:endParaRPr lang="en-US" sz="2000" dirty="0">
                        <a:solidFill>
                          <a:schemeClr val="tx1"/>
                        </a:solidFill>
                        <a:latin typeface="Dutch801 Rm BT" panose="02020603060505020304" pitchFamily="18" charset="0"/>
                      </a:endParaRPr>
                    </a:p>
                  </a:txBody>
                  <a:tcPr/>
                </a:tc>
                <a:tc>
                  <a:txBody>
                    <a:bodyPr/>
                    <a:lstStyle/>
                    <a:p>
                      <a:pPr algn="ctr"/>
                      <a:r>
                        <a:rPr lang="en-US" sz="2000" dirty="0" smtClean="0">
                          <a:solidFill>
                            <a:schemeClr val="tx1"/>
                          </a:solidFill>
                          <a:latin typeface="Dutch801 Rm BT" panose="02020603060505020304" pitchFamily="18" charset="0"/>
                        </a:rPr>
                        <a:t>yes</a:t>
                      </a:r>
                      <a:endParaRPr lang="en-US" sz="2000" dirty="0">
                        <a:solidFill>
                          <a:schemeClr val="tx1"/>
                        </a:solidFill>
                        <a:latin typeface="Dutch801 Rm BT" panose="02020603060505020304" pitchFamily="18" charset="0"/>
                      </a:endParaRPr>
                    </a:p>
                  </a:txBody>
                  <a:tcPr/>
                </a:tc>
              </a:tr>
              <a:tr h="370840">
                <a:tc>
                  <a:txBody>
                    <a:bodyPr/>
                    <a:lstStyle/>
                    <a:p>
                      <a:pPr algn="ctr"/>
                      <a:r>
                        <a:rPr lang="en-US" sz="2000" dirty="0" smtClean="0">
                          <a:solidFill>
                            <a:schemeClr val="accent3">
                              <a:lumMod val="75000"/>
                            </a:schemeClr>
                          </a:solidFill>
                          <a:latin typeface="Dutch801 Rm BT" panose="02020603060505020304" pitchFamily="18" charset="0"/>
                        </a:rPr>
                        <a:t>As used (mm2)</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2160</a:t>
                      </a:r>
                      <a:endParaRPr lang="en-US" sz="2000" dirty="0">
                        <a:solidFill>
                          <a:schemeClr val="tx1"/>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1728</a:t>
                      </a:r>
                      <a:endParaRPr lang="en-US" sz="2000" dirty="0">
                        <a:solidFill>
                          <a:schemeClr val="tx1"/>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373</a:t>
                      </a:r>
                      <a:endParaRPr lang="en-US" sz="2000" dirty="0">
                        <a:solidFill>
                          <a:schemeClr val="tx1"/>
                        </a:solidFill>
                        <a:latin typeface="Dutch801 Rm BT" panose="02020603060505020304" pitchFamily="18" charset="0"/>
                      </a:endParaRPr>
                    </a:p>
                  </a:txBody>
                  <a:tcPr/>
                </a:tc>
              </a:tr>
              <a:tr h="370840">
                <a:tc>
                  <a:txBody>
                    <a:bodyPr/>
                    <a:lstStyle/>
                    <a:p>
                      <a:pPr algn="ctr"/>
                      <a:r>
                        <a:rPr lang="en-US" sz="2000" b="1" dirty="0" smtClean="0">
                          <a:solidFill>
                            <a:srgbClr val="0070C0"/>
                          </a:solidFill>
                          <a:latin typeface="Dutch801 Rm BT" panose="02020603060505020304" pitchFamily="18" charset="0"/>
                        </a:rPr>
                        <a:t>Bottom</a:t>
                      </a:r>
                      <a:r>
                        <a:rPr lang="en-US" sz="2000" b="1" baseline="0" dirty="0" smtClean="0">
                          <a:solidFill>
                            <a:srgbClr val="0070C0"/>
                          </a:solidFill>
                          <a:latin typeface="Dutch801 Rm BT" panose="02020603060505020304" pitchFamily="18" charset="0"/>
                        </a:rPr>
                        <a:t> steel</a:t>
                      </a:r>
                      <a:endParaRPr lang="en-US" sz="2000" b="1" dirty="0" smtClean="0">
                        <a:solidFill>
                          <a:srgbClr val="0070C0"/>
                        </a:solidFill>
                        <a:latin typeface="Dutch801 Rm BT" panose="02020603060505020304" pitchFamily="18" charset="0"/>
                      </a:endParaRPr>
                    </a:p>
                  </a:txBody>
                  <a:tcPr/>
                </a:tc>
                <a:tc>
                  <a:txBody>
                    <a:bodyPr/>
                    <a:lstStyle/>
                    <a:p>
                      <a:pPr algn="ctr"/>
                      <a:r>
                        <a:rPr lang="en-US" sz="1800" b="1" i="1" kern="1200" dirty="0" smtClean="0">
                          <a:solidFill>
                            <a:srgbClr val="0070C0"/>
                          </a:solidFill>
                          <a:effectLst/>
                          <a:latin typeface="+mn-lt"/>
                          <a:ea typeface="+mn-ea"/>
                          <a:cs typeface="+mn-cs"/>
                        </a:rPr>
                        <a:t>7</a:t>
                      </a:r>
                      <a:r>
                        <a:rPr lang="en-US" sz="1800" b="1" kern="1200" dirty="0" smtClean="0">
                          <a:solidFill>
                            <a:srgbClr val="0070C0"/>
                          </a:solidFill>
                          <a:effectLst/>
                          <a:latin typeface="+mn-lt"/>
                          <a:ea typeface="+mn-ea"/>
                          <a:cs typeface="+mn-cs"/>
                        </a:rPr>
                        <a:t>Ø20mm</a:t>
                      </a:r>
                      <a:endParaRPr lang="en-US" sz="2000" b="1" dirty="0">
                        <a:solidFill>
                          <a:srgbClr val="0070C0"/>
                        </a:solidFill>
                        <a:latin typeface="Dutch801 Rm BT" panose="02020603060505020304" pitchFamily="18" charset="0"/>
                      </a:endParaRPr>
                    </a:p>
                  </a:txBody>
                  <a:tcPr/>
                </a:tc>
                <a:tc>
                  <a:txBody>
                    <a:bodyPr/>
                    <a:lstStyle/>
                    <a:p>
                      <a:pPr algn="ctr"/>
                      <a:r>
                        <a:rPr lang="en-US" sz="1800" b="1" kern="1200" dirty="0" smtClean="0">
                          <a:solidFill>
                            <a:srgbClr val="0070C0"/>
                          </a:solidFill>
                          <a:effectLst/>
                          <a:latin typeface="+mn-lt"/>
                          <a:ea typeface="+mn-ea"/>
                          <a:cs typeface="+mn-cs"/>
                        </a:rPr>
                        <a:t>6Ø20mm</a:t>
                      </a:r>
                      <a:endParaRPr lang="en-US" sz="2000" b="1" dirty="0">
                        <a:solidFill>
                          <a:srgbClr val="0070C0"/>
                        </a:solidFill>
                        <a:latin typeface="Dutch801 Rm BT" panose="02020603060505020304" pitchFamily="18" charset="0"/>
                      </a:endParaRPr>
                    </a:p>
                  </a:txBody>
                  <a:tcPr/>
                </a:tc>
                <a:tc>
                  <a:txBody>
                    <a:bodyPr/>
                    <a:lstStyle/>
                    <a:p>
                      <a:pPr algn="ctr"/>
                      <a:r>
                        <a:rPr lang="en-US" sz="1800" b="1" kern="1200" dirty="0" smtClean="0">
                          <a:solidFill>
                            <a:srgbClr val="0070C0"/>
                          </a:solidFill>
                          <a:effectLst/>
                          <a:latin typeface="+mn-lt"/>
                          <a:ea typeface="+mn-ea"/>
                          <a:cs typeface="+mn-cs"/>
                        </a:rPr>
                        <a:t>5Ø10mm</a:t>
                      </a:r>
                      <a:endParaRPr lang="en-US" sz="2000" b="1" dirty="0">
                        <a:solidFill>
                          <a:srgbClr val="0070C0"/>
                        </a:solidFill>
                        <a:latin typeface="Dutch801 Rm BT" panose="02020603060505020304" pitchFamily="18" charset="0"/>
                      </a:endParaRPr>
                    </a:p>
                  </a:txBody>
                  <a:tcPr/>
                </a:tc>
              </a:tr>
              <a:tr h="370840">
                <a:tc>
                  <a:txBody>
                    <a:bodyPr/>
                    <a:lstStyle/>
                    <a:p>
                      <a:pPr algn="ctr"/>
                      <a:r>
                        <a:rPr lang="en-US" sz="2000" dirty="0" smtClean="0">
                          <a:solidFill>
                            <a:schemeClr val="accent3">
                              <a:lumMod val="75000"/>
                            </a:schemeClr>
                          </a:solidFill>
                          <a:latin typeface="Dutch801 Rm BT" panose="02020603060505020304" pitchFamily="18" charset="0"/>
                        </a:rPr>
                        <a:t>Mu- (KN)</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515.52 </a:t>
                      </a:r>
                      <a:endParaRPr lang="en-US" sz="2000" dirty="0">
                        <a:solidFill>
                          <a:schemeClr val="tx1"/>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327.98 </a:t>
                      </a:r>
                      <a:endParaRPr lang="en-US" sz="2000" dirty="0">
                        <a:solidFill>
                          <a:schemeClr val="tx1"/>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67.87</a:t>
                      </a:r>
                      <a:endParaRPr lang="en-US" sz="2000" dirty="0">
                        <a:solidFill>
                          <a:schemeClr val="tx1"/>
                        </a:solidFill>
                        <a:latin typeface="Dutch801 Rm BT" panose="02020603060505020304" pitchFamily="18" charset="0"/>
                      </a:endParaRPr>
                    </a:p>
                  </a:txBody>
                  <a:tcPr/>
                </a:tc>
              </a:tr>
              <a:tr h="370840">
                <a:tc>
                  <a:txBody>
                    <a:bodyPr/>
                    <a:lstStyle/>
                    <a:p>
                      <a:pPr algn="ctr"/>
                      <a:r>
                        <a:rPr lang="en-US" sz="2000" dirty="0" smtClean="0">
                          <a:solidFill>
                            <a:schemeClr val="accent3">
                              <a:lumMod val="75000"/>
                            </a:schemeClr>
                          </a:solidFill>
                          <a:latin typeface="Dutch801 Rm BT" panose="02020603060505020304" pitchFamily="18" charset="0"/>
                        </a:rPr>
                        <a:t>p</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0.00833</a:t>
                      </a:r>
                      <a:endParaRPr lang="en-US" sz="2000" dirty="0">
                        <a:solidFill>
                          <a:schemeClr val="tx1"/>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0.0081</a:t>
                      </a:r>
                      <a:endParaRPr lang="en-US" sz="2000" dirty="0">
                        <a:solidFill>
                          <a:schemeClr val="tx1"/>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0.00546</a:t>
                      </a:r>
                      <a:endParaRPr lang="en-US" sz="2000" dirty="0">
                        <a:solidFill>
                          <a:schemeClr val="tx1"/>
                        </a:solidFill>
                        <a:latin typeface="Dutch801 Rm BT" panose="02020603060505020304" pitchFamily="18" charset="0"/>
                      </a:endParaRPr>
                    </a:p>
                  </a:txBody>
                  <a:tcPr/>
                </a:tc>
              </a:tr>
              <a:tr h="370840">
                <a:tc>
                  <a:txBody>
                    <a:bodyPr/>
                    <a:lstStyle/>
                    <a:p>
                      <a:pPr algn="ctr"/>
                      <a:r>
                        <a:rPr lang="en-US" sz="2000" dirty="0" smtClean="0">
                          <a:solidFill>
                            <a:schemeClr val="accent3">
                              <a:lumMod val="75000"/>
                            </a:schemeClr>
                          </a:solidFill>
                          <a:latin typeface="Dutch801 Rm BT" panose="02020603060505020304" pitchFamily="18" charset="0"/>
                        </a:rPr>
                        <a:t>As (mm2)</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2300</a:t>
                      </a:r>
                      <a:endParaRPr lang="en-US" sz="2000" dirty="0">
                        <a:solidFill>
                          <a:schemeClr val="tx1"/>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1750</a:t>
                      </a:r>
                      <a:endParaRPr lang="en-US" sz="2000" dirty="0">
                        <a:solidFill>
                          <a:schemeClr val="tx1"/>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557</a:t>
                      </a:r>
                      <a:endParaRPr lang="en-US" sz="2000" dirty="0">
                        <a:solidFill>
                          <a:schemeClr val="tx1"/>
                        </a:solidFill>
                        <a:latin typeface="Dutch801 Rm BT" panose="02020603060505020304" pitchFamily="18" charset="0"/>
                      </a:endParaRPr>
                    </a:p>
                  </a:txBody>
                  <a:tcPr/>
                </a:tc>
              </a:tr>
              <a:tr h="370840">
                <a:tc>
                  <a:txBody>
                    <a:bodyPr/>
                    <a:lstStyle/>
                    <a:p>
                      <a:pPr algn="ctr"/>
                      <a:r>
                        <a:rPr lang="en-US" sz="2000" dirty="0" smtClean="0">
                          <a:solidFill>
                            <a:schemeClr val="accent3">
                              <a:lumMod val="75000"/>
                            </a:schemeClr>
                          </a:solidFill>
                          <a:latin typeface="Dutch801 Rm BT" panose="02020603060505020304" pitchFamily="18" charset="0"/>
                        </a:rPr>
                        <a:t>As &gt; As min</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2000" dirty="0" smtClean="0">
                          <a:solidFill>
                            <a:schemeClr val="tx1"/>
                          </a:solidFill>
                          <a:latin typeface="Dutch801 Rm BT" panose="02020603060505020304" pitchFamily="18" charset="0"/>
                        </a:rPr>
                        <a:t>yes</a:t>
                      </a:r>
                      <a:endParaRPr lang="en-US" sz="2000" dirty="0">
                        <a:solidFill>
                          <a:schemeClr val="tx1"/>
                        </a:solidFill>
                        <a:latin typeface="Dutch801 Rm BT" panose="02020603060505020304" pitchFamily="18" charset="0"/>
                      </a:endParaRPr>
                    </a:p>
                  </a:txBody>
                  <a:tcPr/>
                </a:tc>
                <a:tc>
                  <a:txBody>
                    <a:bodyPr/>
                    <a:lstStyle/>
                    <a:p>
                      <a:pPr algn="ctr"/>
                      <a:r>
                        <a:rPr lang="en-US" sz="2000" dirty="0" smtClean="0">
                          <a:solidFill>
                            <a:schemeClr val="tx1"/>
                          </a:solidFill>
                          <a:latin typeface="Dutch801 Rm BT" panose="02020603060505020304" pitchFamily="18" charset="0"/>
                        </a:rPr>
                        <a:t>yes</a:t>
                      </a:r>
                      <a:endParaRPr lang="en-US" sz="2000" dirty="0">
                        <a:solidFill>
                          <a:schemeClr val="tx1"/>
                        </a:solidFill>
                        <a:latin typeface="Dutch801 Rm BT" panose="02020603060505020304" pitchFamily="18" charset="0"/>
                      </a:endParaRPr>
                    </a:p>
                  </a:txBody>
                  <a:tcPr/>
                </a:tc>
                <a:tc>
                  <a:txBody>
                    <a:bodyPr/>
                    <a:lstStyle/>
                    <a:p>
                      <a:pPr algn="ctr"/>
                      <a:r>
                        <a:rPr lang="en-US" sz="2000" dirty="0" smtClean="0">
                          <a:solidFill>
                            <a:schemeClr val="tx1"/>
                          </a:solidFill>
                          <a:latin typeface="Dutch801 Rm BT" panose="02020603060505020304" pitchFamily="18" charset="0"/>
                        </a:rPr>
                        <a:t>yes</a:t>
                      </a:r>
                      <a:endParaRPr lang="en-US" sz="2000" dirty="0">
                        <a:solidFill>
                          <a:schemeClr val="tx1"/>
                        </a:solidFill>
                        <a:latin typeface="Dutch801 Rm BT" panose="02020603060505020304" pitchFamily="18" charset="0"/>
                      </a:endParaRPr>
                    </a:p>
                  </a:txBody>
                  <a:tcPr/>
                </a:tc>
              </a:tr>
              <a:tr h="370840">
                <a:tc>
                  <a:txBody>
                    <a:bodyPr/>
                    <a:lstStyle/>
                    <a:p>
                      <a:pPr algn="ctr"/>
                      <a:r>
                        <a:rPr lang="en-US" sz="2000" dirty="0" smtClean="0">
                          <a:solidFill>
                            <a:schemeClr val="accent3">
                              <a:lumMod val="75000"/>
                            </a:schemeClr>
                          </a:solidFill>
                          <a:latin typeface="Dutch801 Rm BT" panose="02020603060505020304" pitchFamily="18" charset="0"/>
                        </a:rPr>
                        <a:t>As used (mm2)</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2300</a:t>
                      </a:r>
                      <a:endParaRPr lang="en-US" sz="2000" dirty="0">
                        <a:solidFill>
                          <a:schemeClr val="tx1"/>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1750</a:t>
                      </a:r>
                      <a:endParaRPr lang="en-US" sz="2000" dirty="0">
                        <a:solidFill>
                          <a:schemeClr val="tx1"/>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557</a:t>
                      </a:r>
                      <a:endParaRPr lang="en-US" sz="2000" dirty="0">
                        <a:solidFill>
                          <a:schemeClr val="tx1"/>
                        </a:solidFill>
                        <a:latin typeface="Dutch801 Rm BT" panose="02020603060505020304" pitchFamily="18" charset="0"/>
                      </a:endParaRPr>
                    </a:p>
                  </a:txBody>
                  <a:tcPr/>
                </a:tc>
              </a:tr>
              <a:tr h="489405">
                <a:tc>
                  <a:txBody>
                    <a:bodyPr/>
                    <a:lstStyle/>
                    <a:p>
                      <a:pPr algn="ctr"/>
                      <a:r>
                        <a:rPr lang="en-US" sz="2000" b="1" dirty="0" smtClean="0">
                          <a:solidFill>
                            <a:srgbClr val="0070C0"/>
                          </a:solidFill>
                          <a:latin typeface="Dutch801 Rm BT" panose="02020603060505020304" pitchFamily="18" charset="0"/>
                        </a:rPr>
                        <a:t>Top steel</a:t>
                      </a:r>
                      <a:endParaRPr lang="en-US" sz="2000" b="1" dirty="0">
                        <a:solidFill>
                          <a:srgbClr val="0070C0"/>
                        </a:solidFill>
                        <a:latin typeface="Dutch801 Rm BT" panose="02020603060505020304" pitchFamily="18" charset="0"/>
                      </a:endParaRPr>
                    </a:p>
                  </a:txBody>
                  <a:tcPr/>
                </a:tc>
                <a:tc>
                  <a:txBody>
                    <a:bodyPr/>
                    <a:lstStyle/>
                    <a:p>
                      <a:pPr algn="ctr"/>
                      <a:r>
                        <a:rPr lang="en-US" sz="1800" b="1" kern="1200" dirty="0" smtClean="0">
                          <a:solidFill>
                            <a:srgbClr val="0070C0"/>
                          </a:solidFill>
                          <a:effectLst/>
                          <a:latin typeface="+mn-lt"/>
                          <a:ea typeface="+mn-ea"/>
                          <a:cs typeface="+mn-cs"/>
                        </a:rPr>
                        <a:t>8Ø20mm</a:t>
                      </a:r>
                      <a:endParaRPr lang="en-US" sz="2000" b="1" dirty="0">
                        <a:solidFill>
                          <a:srgbClr val="0070C0"/>
                        </a:solidFill>
                        <a:latin typeface="Dutch801 Rm BT" panose="02020603060505020304" pitchFamily="18"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b="1" kern="1200" dirty="0" smtClean="0">
                          <a:solidFill>
                            <a:srgbClr val="0070C0"/>
                          </a:solidFill>
                          <a:effectLst/>
                          <a:latin typeface="+mn-lt"/>
                          <a:ea typeface="+mn-ea"/>
                          <a:cs typeface="+mn-cs"/>
                        </a:rPr>
                        <a:t>6Ø20mm</a:t>
                      </a:r>
                    </a:p>
                  </a:txBody>
                  <a:tcPr/>
                </a:tc>
                <a:tc>
                  <a:txBody>
                    <a:bodyPr/>
                    <a:lstStyle/>
                    <a:p>
                      <a:pPr algn="ctr"/>
                      <a:r>
                        <a:rPr lang="en-US" sz="1800" b="1" kern="1200" dirty="0" smtClean="0">
                          <a:solidFill>
                            <a:srgbClr val="0070C0"/>
                          </a:solidFill>
                          <a:effectLst/>
                          <a:latin typeface="+mn-lt"/>
                          <a:ea typeface="+mn-ea"/>
                          <a:cs typeface="+mn-cs"/>
                        </a:rPr>
                        <a:t>5Ø12mm</a:t>
                      </a:r>
                      <a:endParaRPr lang="en-US" sz="2000" b="1" dirty="0">
                        <a:solidFill>
                          <a:srgbClr val="0070C0"/>
                        </a:solidFill>
                        <a:latin typeface="Dutch801 Rm BT" panose="02020603060505020304" pitchFamily="18" charset="0"/>
                      </a:endParaRPr>
                    </a:p>
                  </a:txBody>
                  <a:tcPr/>
                </a:tc>
              </a:tr>
            </a:tbl>
          </a:graphicData>
        </a:graphic>
      </p:graphicFrame>
    </p:spTree>
    <p:extLst>
      <p:ext uri="{BB962C8B-B14F-4D97-AF65-F5344CB8AC3E}">
        <p14:creationId xmlns:p14="http://schemas.microsoft.com/office/powerpoint/2010/main" val="9858030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جدول 4"/>
          <p:cNvGraphicFramePr>
            <a:graphicFrameLocks noGrp="1"/>
          </p:cNvGraphicFramePr>
          <p:nvPr>
            <p:extLst>
              <p:ext uri="{D42A27DB-BD31-4B8C-83A1-F6EECF244321}">
                <p14:modId xmlns:p14="http://schemas.microsoft.com/office/powerpoint/2010/main" val="1193500398"/>
              </p:ext>
            </p:extLst>
          </p:nvPr>
        </p:nvGraphicFramePr>
        <p:xfrm>
          <a:off x="3020533" y="767816"/>
          <a:ext cx="8128000" cy="5244285"/>
        </p:xfrm>
        <a:graphic>
          <a:graphicData uri="http://schemas.openxmlformats.org/drawingml/2006/table">
            <a:tbl>
              <a:tblPr firstRow="1" bandRow="1">
                <a:tableStyleId>{5C22544A-7EE6-4342-B048-85BDC9FD1C3A}</a:tableStyleId>
              </a:tblPr>
              <a:tblGrid>
                <a:gridCol w="2032000"/>
                <a:gridCol w="2032000"/>
                <a:gridCol w="2032000"/>
                <a:gridCol w="2032000"/>
              </a:tblGrid>
              <a:tr h="370840">
                <a:tc>
                  <a:txBody>
                    <a:bodyPr/>
                    <a:lstStyle/>
                    <a:p>
                      <a:pPr algn="ctr"/>
                      <a:r>
                        <a:rPr lang="en-US" sz="2000" dirty="0" smtClean="0">
                          <a:solidFill>
                            <a:schemeClr val="accent3">
                              <a:lumMod val="75000"/>
                            </a:schemeClr>
                          </a:solidFill>
                          <a:latin typeface="Dutch801 Rm BT" panose="02020603060505020304" pitchFamily="18" charset="0"/>
                        </a:rPr>
                        <a:t>Roof</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2000" dirty="0" smtClean="0">
                          <a:solidFill>
                            <a:schemeClr val="accent3">
                              <a:lumMod val="75000"/>
                            </a:schemeClr>
                          </a:solidFill>
                          <a:latin typeface="Dutch801 Rm BT" panose="02020603060505020304" pitchFamily="18" charset="0"/>
                        </a:rPr>
                        <a:t>Interior</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2000" dirty="0" smtClean="0">
                          <a:solidFill>
                            <a:schemeClr val="accent3">
                              <a:lumMod val="75000"/>
                            </a:schemeClr>
                          </a:solidFill>
                          <a:latin typeface="Dutch801 Rm BT" panose="02020603060505020304" pitchFamily="18" charset="0"/>
                        </a:rPr>
                        <a:t>Exterior</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2000" dirty="0" smtClean="0">
                          <a:solidFill>
                            <a:schemeClr val="accent3">
                              <a:lumMod val="75000"/>
                            </a:schemeClr>
                          </a:solidFill>
                          <a:latin typeface="Dutch801 Rm BT" panose="02020603060505020304" pitchFamily="18" charset="0"/>
                        </a:rPr>
                        <a:t>Secondary</a:t>
                      </a:r>
                      <a:endParaRPr lang="en-US" sz="2000" dirty="0">
                        <a:solidFill>
                          <a:schemeClr val="accent3">
                            <a:lumMod val="75000"/>
                          </a:schemeClr>
                        </a:solidFill>
                        <a:latin typeface="Dutch801 Rm BT" panose="02020603060505020304" pitchFamily="18" charset="0"/>
                      </a:endParaRPr>
                    </a:p>
                  </a:txBody>
                  <a:tcPr/>
                </a:tc>
              </a:tr>
              <a:tr h="370840">
                <a:tc>
                  <a:txBody>
                    <a:bodyPr/>
                    <a:lstStyle/>
                    <a:p>
                      <a:pPr algn="ctr"/>
                      <a:r>
                        <a:rPr lang="en-US" sz="2000" dirty="0" smtClean="0">
                          <a:solidFill>
                            <a:schemeClr val="accent3">
                              <a:lumMod val="75000"/>
                            </a:schemeClr>
                          </a:solidFill>
                          <a:latin typeface="Dutch801 Rm BT" panose="02020603060505020304" pitchFamily="18" charset="0"/>
                        </a:rPr>
                        <a:t>Mu+ (KN)</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575.14 </a:t>
                      </a:r>
                      <a:endParaRPr lang="en-US" dirty="0"/>
                    </a:p>
                  </a:txBody>
                  <a:tcPr/>
                </a:tc>
                <a:tc>
                  <a:txBody>
                    <a:bodyPr/>
                    <a:lstStyle/>
                    <a:p>
                      <a:pPr algn="ctr"/>
                      <a:r>
                        <a:rPr lang="en-US" sz="1800" kern="1200" dirty="0" smtClean="0">
                          <a:solidFill>
                            <a:schemeClr val="dk1"/>
                          </a:solidFill>
                          <a:effectLst/>
                          <a:latin typeface="+mn-lt"/>
                          <a:ea typeface="+mn-ea"/>
                          <a:cs typeface="+mn-cs"/>
                        </a:rPr>
                        <a:t>157.51 </a:t>
                      </a:r>
                      <a:endParaRPr lang="en-US" dirty="0"/>
                    </a:p>
                  </a:txBody>
                  <a:tcPr/>
                </a:tc>
                <a:tc>
                  <a:txBody>
                    <a:bodyPr/>
                    <a:lstStyle/>
                    <a:p>
                      <a:pPr algn="ctr"/>
                      <a:r>
                        <a:rPr lang="en-US" sz="1800" kern="1200" dirty="0" smtClean="0">
                          <a:solidFill>
                            <a:schemeClr val="dk1"/>
                          </a:solidFill>
                          <a:effectLst/>
                          <a:latin typeface="+mn-lt"/>
                          <a:ea typeface="+mn-ea"/>
                          <a:cs typeface="+mn-cs"/>
                        </a:rPr>
                        <a:t>49.51 </a:t>
                      </a:r>
                      <a:endParaRPr lang="en-US" dirty="0"/>
                    </a:p>
                  </a:txBody>
                  <a:tcPr/>
                </a:tc>
              </a:tr>
              <a:tr h="370840">
                <a:tc>
                  <a:txBody>
                    <a:bodyPr/>
                    <a:lstStyle/>
                    <a:p>
                      <a:pPr algn="ctr"/>
                      <a:r>
                        <a:rPr lang="en-US" sz="2000" dirty="0" smtClean="0">
                          <a:solidFill>
                            <a:schemeClr val="accent3">
                              <a:lumMod val="75000"/>
                            </a:schemeClr>
                          </a:solidFill>
                          <a:latin typeface="Dutch801 Rm BT" panose="02020603060505020304" pitchFamily="18" charset="0"/>
                        </a:rPr>
                        <a:t>p</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0.00344</a:t>
                      </a:r>
                      <a:endParaRPr lang="en-US" dirty="0"/>
                    </a:p>
                  </a:txBody>
                  <a:tcPr/>
                </a:tc>
                <a:tc>
                  <a:txBody>
                    <a:bodyPr/>
                    <a:lstStyle/>
                    <a:p>
                      <a:pPr algn="ctr"/>
                      <a:r>
                        <a:rPr lang="en-US" sz="1800" kern="1200" dirty="0" smtClean="0">
                          <a:solidFill>
                            <a:schemeClr val="dk1"/>
                          </a:solidFill>
                          <a:effectLst/>
                          <a:latin typeface="+mn-lt"/>
                          <a:ea typeface="+mn-ea"/>
                          <a:cs typeface="+mn-cs"/>
                        </a:rPr>
                        <a:t>0.00375</a:t>
                      </a:r>
                      <a:endParaRPr lang="en-US" dirty="0"/>
                    </a:p>
                  </a:txBody>
                  <a:tcPr/>
                </a:tc>
                <a:tc>
                  <a:txBody>
                    <a:bodyPr/>
                    <a:lstStyle/>
                    <a:p>
                      <a:pPr algn="ctr"/>
                      <a:r>
                        <a:rPr lang="en-US" sz="1800" kern="1200" dirty="0" smtClean="0">
                          <a:solidFill>
                            <a:schemeClr val="dk1"/>
                          </a:solidFill>
                          <a:effectLst/>
                          <a:latin typeface="+mn-lt"/>
                          <a:ea typeface="+mn-ea"/>
                          <a:cs typeface="+mn-cs"/>
                        </a:rPr>
                        <a:t>0.00348</a:t>
                      </a:r>
                      <a:endParaRPr lang="en-US" dirty="0"/>
                    </a:p>
                  </a:txBody>
                  <a:tcPr/>
                </a:tc>
              </a:tr>
              <a:tr h="370840">
                <a:tc>
                  <a:txBody>
                    <a:bodyPr/>
                    <a:lstStyle/>
                    <a:p>
                      <a:pPr algn="ctr"/>
                      <a:r>
                        <a:rPr lang="en-US" sz="2000" dirty="0" smtClean="0">
                          <a:solidFill>
                            <a:schemeClr val="accent3">
                              <a:lumMod val="75000"/>
                            </a:schemeClr>
                          </a:solidFill>
                          <a:latin typeface="Dutch801 Rm BT" panose="02020603060505020304" pitchFamily="18" charset="0"/>
                        </a:rPr>
                        <a:t>As (mm2)</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2279</a:t>
                      </a:r>
                      <a:endParaRPr lang="en-US" dirty="0"/>
                    </a:p>
                  </a:txBody>
                  <a:tcPr/>
                </a:tc>
                <a:tc>
                  <a:txBody>
                    <a:bodyPr/>
                    <a:lstStyle/>
                    <a:p>
                      <a:pPr algn="ctr"/>
                      <a:r>
                        <a:rPr lang="en-US" sz="1800" kern="1200" dirty="0" smtClean="0">
                          <a:solidFill>
                            <a:schemeClr val="dk1"/>
                          </a:solidFill>
                          <a:effectLst/>
                          <a:latin typeface="+mn-lt"/>
                          <a:ea typeface="+mn-ea"/>
                          <a:cs typeface="+mn-cs"/>
                        </a:rPr>
                        <a:t>1224</a:t>
                      </a:r>
                      <a:endParaRPr lang="en-US" dirty="0"/>
                    </a:p>
                  </a:txBody>
                  <a:tcPr/>
                </a:tc>
                <a:tc>
                  <a:txBody>
                    <a:bodyPr/>
                    <a:lstStyle/>
                    <a:p>
                      <a:pPr algn="ctr"/>
                      <a:r>
                        <a:rPr lang="en-US" sz="1800" kern="1200" dirty="0" smtClean="0">
                          <a:solidFill>
                            <a:schemeClr val="dk1"/>
                          </a:solidFill>
                          <a:effectLst/>
                          <a:latin typeface="+mn-lt"/>
                          <a:ea typeface="+mn-ea"/>
                          <a:cs typeface="+mn-cs"/>
                        </a:rPr>
                        <a:t>355</a:t>
                      </a:r>
                      <a:endParaRPr lang="en-US" dirty="0"/>
                    </a:p>
                  </a:txBody>
                  <a:tcPr/>
                </a:tc>
              </a:tr>
              <a:tr h="370840">
                <a:tc>
                  <a:txBody>
                    <a:bodyPr/>
                    <a:lstStyle/>
                    <a:p>
                      <a:pPr algn="ctr"/>
                      <a:r>
                        <a:rPr lang="en-US" sz="2000" dirty="0" smtClean="0">
                          <a:solidFill>
                            <a:schemeClr val="accent3">
                              <a:lumMod val="75000"/>
                            </a:schemeClr>
                          </a:solidFill>
                          <a:latin typeface="Dutch801 Rm BT" panose="02020603060505020304" pitchFamily="18" charset="0"/>
                        </a:rPr>
                        <a:t>As &gt; As min</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dirty="0" smtClean="0"/>
                        <a:t>yes</a:t>
                      </a:r>
                      <a:endParaRPr lang="en-US" dirty="0"/>
                    </a:p>
                  </a:txBody>
                  <a:tcPr/>
                </a:tc>
                <a:tc>
                  <a:txBody>
                    <a:bodyPr/>
                    <a:lstStyle/>
                    <a:p>
                      <a:pPr algn="ctr"/>
                      <a:r>
                        <a:rPr lang="en-US" dirty="0" smtClean="0"/>
                        <a:t>yes</a:t>
                      </a:r>
                      <a:endParaRPr lang="en-US" dirty="0"/>
                    </a:p>
                  </a:txBody>
                  <a:tcPr/>
                </a:tc>
                <a:tc>
                  <a:txBody>
                    <a:bodyPr/>
                    <a:lstStyle/>
                    <a:p>
                      <a:pPr algn="ctr"/>
                      <a:r>
                        <a:rPr lang="en-US" dirty="0" smtClean="0"/>
                        <a:t>No</a:t>
                      </a:r>
                      <a:endParaRPr lang="en-US" dirty="0"/>
                    </a:p>
                  </a:txBody>
                  <a:tcPr/>
                </a:tc>
              </a:tr>
              <a:tr h="370840">
                <a:tc>
                  <a:txBody>
                    <a:bodyPr/>
                    <a:lstStyle/>
                    <a:p>
                      <a:pPr algn="ctr"/>
                      <a:r>
                        <a:rPr lang="en-US" sz="2000" dirty="0" smtClean="0">
                          <a:solidFill>
                            <a:schemeClr val="accent3">
                              <a:lumMod val="75000"/>
                            </a:schemeClr>
                          </a:solidFill>
                          <a:latin typeface="Dutch801 Rm BT" panose="02020603060505020304" pitchFamily="18" charset="0"/>
                        </a:rPr>
                        <a:t>As used (mm2)</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2279</a:t>
                      </a:r>
                      <a:endParaRPr lang="en-US" dirty="0"/>
                    </a:p>
                  </a:txBody>
                  <a:tcPr/>
                </a:tc>
                <a:tc>
                  <a:txBody>
                    <a:bodyPr/>
                    <a:lstStyle/>
                    <a:p>
                      <a:pPr algn="ctr"/>
                      <a:r>
                        <a:rPr lang="en-US" sz="1800" kern="1200" dirty="0" smtClean="0">
                          <a:solidFill>
                            <a:schemeClr val="dk1"/>
                          </a:solidFill>
                          <a:effectLst/>
                          <a:latin typeface="+mn-lt"/>
                          <a:ea typeface="+mn-ea"/>
                          <a:cs typeface="+mn-cs"/>
                        </a:rPr>
                        <a:t>1224</a:t>
                      </a:r>
                      <a:endParaRPr lang="en-US" dirty="0"/>
                    </a:p>
                  </a:txBody>
                  <a:tcPr/>
                </a:tc>
                <a:tc>
                  <a:txBody>
                    <a:bodyPr/>
                    <a:lstStyle/>
                    <a:p>
                      <a:pPr algn="ctr"/>
                      <a:r>
                        <a:rPr lang="en-US" sz="1800" kern="1200" dirty="0" smtClean="0">
                          <a:solidFill>
                            <a:schemeClr val="dk1"/>
                          </a:solidFill>
                          <a:effectLst/>
                          <a:latin typeface="+mn-lt"/>
                          <a:ea typeface="+mn-ea"/>
                          <a:cs typeface="+mn-cs"/>
                        </a:rPr>
                        <a:t>360</a:t>
                      </a:r>
                      <a:endParaRPr lang="en-US" dirty="0"/>
                    </a:p>
                  </a:txBody>
                  <a:tcPr/>
                </a:tc>
              </a:tr>
              <a:tr h="370840">
                <a:tc>
                  <a:txBody>
                    <a:bodyPr/>
                    <a:lstStyle/>
                    <a:p>
                      <a:pPr algn="ctr"/>
                      <a:r>
                        <a:rPr lang="en-US" sz="2000" b="1" dirty="0" smtClean="0">
                          <a:solidFill>
                            <a:srgbClr val="0070C0"/>
                          </a:solidFill>
                          <a:latin typeface="Dutch801 Rm BT" panose="02020603060505020304" pitchFamily="18" charset="0"/>
                        </a:rPr>
                        <a:t>Bottom</a:t>
                      </a:r>
                      <a:r>
                        <a:rPr lang="en-US" sz="2000" b="1" baseline="0" dirty="0" smtClean="0">
                          <a:solidFill>
                            <a:srgbClr val="0070C0"/>
                          </a:solidFill>
                          <a:latin typeface="Dutch801 Rm BT" panose="02020603060505020304" pitchFamily="18" charset="0"/>
                        </a:rPr>
                        <a:t> steel</a:t>
                      </a:r>
                      <a:endParaRPr lang="en-US" sz="2000" b="1" dirty="0" smtClean="0">
                        <a:solidFill>
                          <a:srgbClr val="0070C0"/>
                        </a:solidFill>
                        <a:latin typeface="Dutch801 Rm BT" panose="02020603060505020304" pitchFamily="18" charset="0"/>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b="1" kern="1200" dirty="0" smtClean="0">
                          <a:solidFill>
                            <a:srgbClr val="0070C0"/>
                          </a:solidFill>
                          <a:effectLst/>
                          <a:latin typeface="+mn-lt"/>
                          <a:ea typeface="+mn-ea"/>
                          <a:cs typeface="+mn-cs"/>
                        </a:rPr>
                        <a:t>8Ø20mm</a:t>
                      </a:r>
                    </a:p>
                  </a:txBody>
                  <a:tcPr/>
                </a:tc>
                <a:tc>
                  <a:txBody>
                    <a:bodyPr/>
                    <a:lstStyle/>
                    <a:p>
                      <a:pPr algn="ctr"/>
                      <a:r>
                        <a:rPr lang="en-US" sz="1800" b="1" kern="1200" dirty="0" smtClean="0">
                          <a:solidFill>
                            <a:srgbClr val="0070C0"/>
                          </a:solidFill>
                          <a:effectLst/>
                          <a:latin typeface="+mn-lt"/>
                          <a:ea typeface="+mn-ea"/>
                          <a:cs typeface="+mn-cs"/>
                        </a:rPr>
                        <a:t>6Ø16mm</a:t>
                      </a:r>
                      <a:endParaRPr lang="en-US" b="1" dirty="0">
                        <a:solidFill>
                          <a:srgbClr val="0070C0"/>
                        </a:solidFill>
                      </a:endParaRPr>
                    </a:p>
                  </a:txBody>
                  <a:tcPr/>
                </a:tc>
                <a:tc>
                  <a:txBody>
                    <a:bodyPr/>
                    <a:lstStyle/>
                    <a:p>
                      <a:pPr algn="ctr"/>
                      <a:r>
                        <a:rPr lang="en-US" sz="1800" b="1" kern="1200" dirty="0" smtClean="0">
                          <a:solidFill>
                            <a:srgbClr val="0070C0"/>
                          </a:solidFill>
                          <a:effectLst/>
                          <a:latin typeface="+mn-lt"/>
                          <a:ea typeface="+mn-ea"/>
                          <a:cs typeface="+mn-cs"/>
                        </a:rPr>
                        <a:t>5Ø10mm</a:t>
                      </a:r>
                      <a:endParaRPr lang="en-US" b="1" dirty="0">
                        <a:solidFill>
                          <a:srgbClr val="0070C0"/>
                        </a:solidFill>
                      </a:endParaRPr>
                    </a:p>
                  </a:txBody>
                  <a:tcPr/>
                </a:tc>
              </a:tr>
              <a:tr h="370840">
                <a:tc>
                  <a:txBody>
                    <a:bodyPr/>
                    <a:lstStyle/>
                    <a:p>
                      <a:pPr algn="ctr"/>
                      <a:r>
                        <a:rPr lang="en-US" sz="2000" dirty="0" smtClean="0">
                          <a:solidFill>
                            <a:schemeClr val="accent3">
                              <a:lumMod val="75000"/>
                            </a:schemeClr>
                          </a:solidFill>
                          <a:latin typeface="Dutch801 Rm BT" panose="02020603060505020304" pitchFamily="18" charset="0"/>
                        </a:rPr>
                        <a:t>Mu- (KN)</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638.08 </a:t>
                      </a:r>
                      <a:endParaRPr lang="en-US" dirty="0"/>
                    </a:p>
                  </a:txBody>
                  <a:tcPr/>
                </a:tc>
                <a:tc>
                  <a:txBody>
                    <a:bodyPr/>
                    <a:lstStyle/>
                    <a:p>
                      <a:pPr algn="ctr"/>
                      <a:r>
                        <a:rPr lang="en-US" dirty="0" smtClean="0"/>
                        <a:t>-</a:t>
                      </a:r>
                      <a:endParaRPr lang="en-US" dirty="0"/>
                    </a:p>
                  </a:txBody>
                  <a:tcPr/>
                </a:tc>
                <a:tc>
                  <a:txBody>
                    <a:bodyPr/>
                    <a:lstStyle/>
                    <a:p>
                      <a:pPr algn="ctr"/>
                      <a:r>
                        <a:rPr lang="en-US" sz="1800" kern="1200" dirty="0" smtClean="0">
                          <a:solidFill>
                            <a:schemeClr val="dk1"/>
                          </a:solidFill>
                          <a:effectLst/>
                          <a:latin typeface="+mn-lt"/>
                          <a:ea typeface="+mn-ea"/>
                          <a:cs typeface="+mn-cs"/>
                        </a:rPr>
                        <a:t>83.02 </a:t>
                      </a:r>
                      <a:endParaRPr lang="en-US" dirty="0"/>
                    </a:p>
                  </a:txBody>
                  <a:tcPr/>
                </a:tc>
              </a:tr>
              <a:tr h="370840">
                <a:tc>
                  <a:txBody>
                    <a:bodyPr/>
                    <a:lstStyle/>
                    <a:p>
                      <a:pPr algn="ctr"/>
                      <a:r>
                        <a:rPr lang="en-US" sz="2000" dirty="0" smtClean="0">
                          <a:solidFill>
                            <a:schemeClr val="accent3">
                              <a:lumMod val="75000"/>
                            </a:schemeClr>
                          </a:solidFill>
                          <a:latin typeface="Dutch801 Rm BT" panose="02020603060505020304" pitchFamily="18" charset="0"/>
                        </a:rPr>
                        <a:t>p</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0.0098</a:t>
                      </a:r>
                      <a:endParaRPr lang="en-US" dirty="0"/>
                    </a:p>
                  </a:txBody>
                  <a:tcPr/>
                </a:tc>
                <a:tc>
                  <a:txBody>
                    <a:bodyPr/>
                    <a:lstStyle/>
                    <a:p>
                      <a:pPr algn="ctr"/>
                      <a:r>
                        <a:rPr lang="en-US" dirty="0" smtClean="0"/>
                        <a:t>-</a:t>
                      </a:r>
                      <a:endParaRPr lang="en-US" dirty="0"/>
                    </a:p>
                  </a:txBody>
                  <a:tcPr/>
                </a:tc>
                <a:tc>
                  <a:txBody>
                    <a:bodyPr/>
                    <a:lstStyle/>
                    <a:p>
                      <a:pPr algn="ctr"/>
                      <a:r>
                        <a:rPr lang="en-US" sz="1800" kern="1200" dirty="0" smtClean="0">
                          <a:solidFill>
                            <a:schemeClr val="dk1"/>
                          </a:solidFill>
                          <a:effectLst/>
                          <a:latin typeface="+mn-lt"/>
                          <a:ea typeface="+mn-ea"/>
                          <a:cs typeface="+mn-cs"/>
                        </a:rPr>
                        <a:t>0.00678</a:t>
                      </a:r>
                      <a:endParaRPr lang="en-US" dirty="0"/>
                    </a:p>
                  </a:txBody>
                  <a:tcPr/>
                </a:tc>
              </a:tr>
              <a:tr h="370840">
                <a:tc>
                  <a:txBody>
                    <a:bodyPr/>
                    <a:lstStyle/>
                    <a:p>
                      <a:pPr algn="ctr"/>
                      <a:r>
                        <a:rPr lang="en-US" sz="2000" dirty="0" smtClean="0">
                          <a:solidFill>
                            <a:schemeClr val="accent3">
                              <a:lumMod val="75000"/>
                            </a:schemeClr>
                          </a:solidFill>
                          <a:latin typeface="Dutch801 Rm BT" panose="02020603060505020304" pitchFamily="18" charset="0"/>
                        </a:rPr>
                        <a:t>As (mm2)</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2705</a:t>
                      </a:r>
                      <a:endParaRPr lang="en-US" dirty="0"/>
                    </a:p>
                  </a:txBody>
                  <a:tcPr/>
                </a:tc>
                <a:tc>
                  <a:txBody>
                    <a:bodyPr/>
                    <a:lstStyle/>
                    <a:p>
                      <a:pPr algn="ctr"/>
                      <a:r>
                        <a:rPr lang="en-US" dirty="0" smtClean="0"/>
                        <a:t>-</a:t>
                      </a:r>
                      <a:endParaRPr lang="en-US" dirty="0"/>
                    </a:p>
                  </a:txBody>
                  <a:tcPr/>
                </a:tc>
                <a:tc>
                  <a:txBody>
                    <a:bodyPr/>
                    <a:lstStyle/>
                    <a:p>
                      <a:pPr algn="ctr"/>
                      <a:r>
                        <a:rPr lang="en-US" sz="1800" kern="1200" dirty="0" smtClean="0">
                          <a:solidFill>
                            <a:schemeClr val="dk1"/>
                          </a:solidFill>
                          <a:effectLst/>
                          <a:latin typeface="+mn-lt"/>
                          <a:ea typeface="+mn-ea"/>
                          <a:cs typeface="+mn-cs"/>
                        </a:rPr>
                        <a:t>692</a:t>
                      </a:r>
                      <a:endParaRPr lang="en-US" dirty="0"/>
                    </a:p>
                  </a:txBody>
                  <a:tcPr/>
                </a:tc>
              </a:tr>
              <a:tr h="370840">
                <a:tc>
                  <a:txBody>
                    <a:bodyPr/>
                    <a:lstStyle/>
                    <a:p>
                      <a:pPr algn="ctr"/>
                      <a:r>
                        <a:rPr lang="en-US" sz="2000" dirty="0" smtClean="0">
                          <a:solidFill>
                            <a:schemeClr val="accent3">
                              <a:lumMod val="75000"/>
                            </a:schemeClr>
                          </a:solidFill>
                          <a:latin typeface="Dutch801 Rm BT" panose="02020603060505020304" pitchFamily="18" charset="0"/>
                        </a:rPr>
                        <a:t>As &gt; As min</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dirty="0" smtClean="0"/>
                        <a:t>yes</a:t>
                      </a:r>
                      <a:endParaRPr lang="en-US" dirty="0"/>
                    </a:p>
                  </a:txBody>
                  <a:tcPr/>
                </a:tc>
                <a:tc>
                  <a:txBody>
                    <a:bodyPr/>
                    <a:lstStyle/>
                    <a:p>
                      <a:pPr algn="ctr"/>
                      <a:r>
                        <a:rPr lang="en-US" dirty="0" smtClean="0"/>
                        <a:t>-</a:t>
                      </a:r>
                      <a:endParaRPr lang="en-US" dirty="0"/>
                    </a:p>
                  </a:txBody>
                  <a:tcPr/>
                </a:tc>
                <a:tc>
                  <a:txBody>
                    <a:bodyPr/>
                    <a:lstStyle/>
                    <a:p>
                      <a:pPr algn="ctr"/>
                      <a:r>
                        <a:rPr lang="en-US" dirty="0" smtClean="0"/>
                        <a:t>yes</a:t>
                      </a:r>
                      <a:endParaRPr lang="en-US" dirty="0"/>
                    </a:p>
                  </a:txBody>
                  <a:tcPr/>
                </a:tc>
              </a:tr>
              <a:tr h="370840">
                <a:tc>
                  <a:txBody>
                    <a:bodyPr/>
                    <a:lstStyle/>
                    <a:p>
                      <a:pPr algn="ctr"/>
                      <a:r>
                        <a:rPr lang="en-US" sz="2000" dirty="0" smtClean="0">
                          <a:solidFill>
                            <a:schemeClr val="accent3">
                              <a:lumMod val="75000"/>
                            </a:schemeClr>
                          </a:solidFill>
                          <a:latin typeface="Dutch801 Rm BT" panose="02020603060505020304" pitchFamily="18" charset="0"/>
                        </a:rPr>
                        <a:t>As used (mm2)</a:t>
                      </a:r>
                      <a:endParaRPr lang="en-US" sz="2000" dirty="0">
                        <a:solidFill>
                          <a:schemeClr val="accent3">
                            <a:lumMod val="75000"/>
                          </a:schemeClr>
                        </a:solidFill>
                        <a:latin typeface="Dutch801 Rm BT" panose="02020603060505020304" pitchFamily="18" charset="0"/>
                      </a:endParaRPr>
                    </a:p>
                  </a:txBody>
                  <a:tcPr/>
                </a:tc>
                <a:tc>
                  <a:txBody>
                    <a:bodyPr/>
                    <a:lstStyle/>
                    <a:p>
                      <a:pPr algn="ctr"/>
                      <a:r>
                        <a:rPr lang="en-US" sz="1800" kern="1200" dirty="0" smtClean="0">
                          <a:solidFill>
                            <a:schemeClr val="dk1"/>
                          </a:solidFill>
                          <a:effectLst/>
                          <a:latin typeface="+mn-lt"/>
                          <a:ea typeface="+mn-ea"/>
                          <a:cs typeface="+mn-cs"/>
                        </a:rPr>
                        <a:t>2705</a:t>
                      </a:r>
                      <a:endParaRPr lang="en-US" dirty="0"/>
                    </a:p>
                  </a:txBody>
                  <a:tcPr/>
                </a:tc>
                <a:tc>
                  <a:txBody>
                    <a:bodyPr/>
                    <a:lstStyle/>
                    <a:p>
                      <a:pPr algn="ctr"/>
                      <a:r>
                        <a:rPr lang="en-US" dirty="0" smtClean="0"/>
                        <a:t>-</a:t>
                      </a:r>
                      <a:endParaRPr lang="en-US" dirty="0"/>
                    </a:p>
                  </a:txBody>
                  <a:tcPr/>
                </a:tc>
                <a:tc>
                  <a:txBody>
                    <a:bodyPr/>
                    <a:lstStyle/>
                    <a:p>
                      <a:pPr algn="ctr"/>
                      <a:r>
                        <a:rPr lang="en-US" sz="1800" kern="1200" dirty="0" smtClean="0">
                          <a:solidFill>
                            <a:schemeClr val="dk1"/>
                          </a:solidFill>
                          <a:effectLst/>
                          <a:latin typeface="+mn-lt"/>
                          <a:ea typeface="+mn-ea"/>
                          <a:cs typeface="+mn-cs"/>
                        </a:rPr>
                        <a:t>692</a:t>
                      </a:r>
                      <a:endParaRPr lang="en-US" dirty="0"/>
                    </a:p>
                  </a:txBody>
                  <a:tcPr/>
                </a:tc>
              </a:tr>
              <a:tr h="489405">
                <a:tc>
                  <a:txBody>
                    <a:bodyPr/>
                    <a:lstStyle/>
                    <a:p>
                      <a:pPr algn="ctr"/>
                      <a:r>
                        <a:rPr lang="en-US" sz="2000" b="1" dirty="0" smtClean="0">
                          <a:solidFill>
                            <a:srgbClr val="0070C0"/>
                          </a:solidFill>
                          <a:latin typeface="Dutch801 Rm BT" panose="02020603060505020304" pitchFamily="18" charset="0"/>
                        </a:rPr>
                        <a:t>Top steel</a:t>
                      </a:r>
                      <a:endParaRPr lang="en-US" sz="2000" b="1" dirty="0">
                        <a:solidFill>
                          <a:srgbClr val="0070C0"/>
                        </a:solidFill>
                        <a:latin typeface="Dutch801 Rm BT" panose="02020603060505020304" pitchFamily="18" charset="0"/>
                      </a:endParaRPr>
                    </a:p>
                  </a:txBody>
                  <a:tcPr/>
                </a:tc>
                <a:tc>
                  <a:txBody>
                    <a:bodyPr/>
                    <a:lstStyle/>
                    <a:p>
                      <a:pPr algn="ctr"/>
                      <a:r>
                        <a:rPr lang="en-US" sz="1800" b="1" kern="1200" dirty="0" smtClean="0">
                          <a:solidFill>
                            <a:srgbClr val="0070C0"/>
                          </a:solidFill>
                          <a:effectLst/>
                          <a:latin typeface="+mn-lt"/>
                          <a:ea typeface="+mn-ea"/>
                          <a:cs typeface="+mn-cs"/>
                        </a:rPr>
                        <a:t>9Ø20mm</a:t>
                      </a:r>
                      <a:endParaRPr lang="en-US" b="1" dirty="0">
                        <a:solidFill>
                          <a:srgbClr val="0070C0"/>
                        </a:solidFill>
                      </a:endParaRPr>
                    </a:p>
                  </a:txBody>
                  <a:tcPr/>
                </a:tc>
                <a:tc>
                  <a:txBody>
                    <a:bodyPr/>
                    <a:lstStyle/>
                    <a:p>
                      <a:pPr algn="ctr"/>
                      <a:r>
                        <a:rPr lang="en-US" sz="1800" b="1" kern="1200" dirty="0" smtClean="0">
                          <a:solidFill>
                            <a:srgbClr val="0070C0"/>
                          </a:solidFill>
                          <a:effectLst/>
                          <a:latin typeface="+mn-lt"/>
                          <a:ea typeface="+mn-ea"/>
                          <a:cs typeface="+mn-cs"/>
                        </a:rPr>
                        <a:t>-</a:t>
                      </a:r>
                      <a:endParaRPr lang="en-US" b="1" dirty="0">
                        <a:solidFill>
                          <a:srgbClr val="0070C0"/>
                        </a:solidFill>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b="1" kern="1200" dirty="0" smtClean="0">
                          <a:solidFill>
                            <a:srgbClr val="0070C0"/>
                          </a:solidFill>
                          <a:effectLst/>
                          <a:latin typeface="+mn-lt"/>
                          <a:ea typeface="+mn-ea"/>
                          <a:cs typeface="+mn-cs"/>
                        </a:rPr>
                        <a:t>7Ø12mm</a:t>
                      </a:r>
                    </a:p>
                  </a:txBody>
                  <a:tcPr/>
                </a:tc>
              </a:tr>
            </a:tbl>
          </a:graphicData>
        </a:graphic>
      </p:graphicFrame>
      <p:sp>
        <p:nvSpPr>
          <p:cNvPr id="6" name="مستطيل 5"/>
          <p:cNvSpPr/>
          <p:nvPr/>
        </p:nvSpPr>
        <p:spPr>
          <a:xfrm>
            <a:off x="3098414" y="398484"/>
            <a:ext cx="4354808" cy="369332"/>
          </a:xfrm>
          <a:prstGeom prst="rect">
            <a:avLst/>
          </a:prstGeom>
        </p:spPr>
        <p:txBody>
          <a:bodyPr wrap="square">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Flexural design for roof</a:t>
            </a:r>
            <a:endParaRPr lang="en-US" b="1" dirty="0">
              <a:effectLst>
                <a:outerShdw blurRad="38100" dist="38100" dir="2700000" algn="tl">
                  <a:srgbClr val="000000">
                    <a:alpha val="43137"/>
                  </a:srgbClr>
                </a:outerShdw>
              </a:effectLst>
              <a:latin typeface="Dutch801 Rm BT" pitchFamily="18" charset="0"/>
            </a:endParaRPr>
          </a:p>
        </p:txBody>
      </p:sp>
    </p:spTree>
    <p:extLst>
      <p:ext uri="{BB962C8B-B14F-4D97-AF65-F5344CB8AC3E}">
        <p14:creationId xmlns:p14="http://schemas.microsoft.com/office/powerpoint/2010/main" val="30096023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22633" y="1258276"/>
            <a:ext cx="4354808" cy="369332"/>
          </a:xfrm>
          <a:prstGeom prst="rect">
            <a:avLst/>
          </a:prstGeom>
        </p:spPr>
        <p:txBody>
          <a:bodyPr wrap="square">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Shear design</a:t>
            </a:r>
            <a:endParaRPr lang="en-US" b="1" dirty="0">
              <a:effectLst>
                <a:outerShdw blurRad="38100" dist="38100" dir="2700000" algn="tl">
                  <a:srgbClr val="000000">
                    <a:alpha val="43137"/>
                  </a:srgbClr>
                </a:outerShdw>
              </a:effectLst>
              <a:latin typeface="Dutch801 Rm BT" pitchFamily="18" charset="0"/>
            </a:endParaRPr>
          </a:p>
        </p:txBody>
      </p:sp>
      <mc:AlternateContent xmlns:mc="http://schemas.openxmlformats.org/markup-compatibility/2006" xmlns:a14="http://schemas.microsoft.com/office/drawing/2010/main">
        <mc:Choice Requires="a14">
          <p:graphicFrame>
            <p:nvGraphicFramePr>
              <p:cNvPr id="3" name="جدول 2"/>
              <p:cNvGraphicFramePr>
                <a:graphicFrameLocks noGrp="1"/>
              </p:cNvGraphicFramePr>
              <p:nvPr>
                <p:extLst>
                  <p:ext uri="{D42A27DB-BD31-4B8C-83A1-F6EECF244321}">
                    <p14:modId xmlns:p14="http://schemas.microsoft.com/office/powerpoint/2010/main" val="2433412792"/>
                  </p:ext>
                </p:extLst>
              </p:nvPr>
            </p:nvGraphicFramePr>
            <p:xfrm>
              <a:off x="3317336" y="833930"/>
              <a:ext cx="8128000" cy="2595880"/>
            </p:xfrm>
            <a:graphic>
              <a:graphicData uri="http://schemas.openxmlformats.org/drawingml/2006/table">
                <a:tbl>
                  <a:tblPr firstRow="1" bandRow="1">
                    <a:tableStyleId>{5C22544A-7EE6-4342-B048-85BDC9FD1C3A}</a:tableStyleId>
                  </a:tblPr>
                  <a:tblGrid>
                    <a:gridCol w="2032000"/>
                    <a:gridCol w="2032000"/>
                    <a:gridCol w="2032000"/>
                    <a:gridCol w="2032000"/>
                  </a:tblGrid>
                  <a:tr h="370840">
                    <a:tc>
                      <a:txBody>
                        <a:bodyPr/>
                        <a:lstStyle/>
                        <a:p>
                          <a:pPr algn="ctr"/>
                          <a:r>
                            <a:rPr lang="en-US" dirty="0" smtClean="0">
                              <a:solidFill>
                                <a:schemeClr val="accent3">
                                  <a:lumMod val="75000"/>
                                </a:schemeClr>
                              </a:solidFill>
                            </a:rPr>
                            <a:t>Floor</a:t>
                          </a:r>
                          <a:endParaRPr lang="en-US" dirty="0">
                            <a:solidFill>
                              <a:schemeClr val="accent3">
                                <a:lumMod val="75000"/>
                              </a:schemeClr>
                            </a:solidFill>
                          </a:endParaRPr>
                        </a:p>
                      </a:txBody>
                      <a:tcPr/>
                    </a:tc>
                    <a:tc>
                      <a:txBody>
                        <a:bodyPr/>
                        <a:lstStyle/>
                        <a:p>
                          <a:pPr algn="ctr"/>
                          <a:r>
                            <a:rPr lang="en-US" dirty="0" smtClean="0">
                              <a:solidFill>
                                <a:schemeClr val="accent3">
                                  <a:lumMod val="75000"/>
                                </a:schemeClr>
                              </a:solidFill>
                            </a:rPr>
                            <a:t>Interior</a:t>
                          </a:r>
                          <a:endParaRPr lang="en-US" dirty="0">
                            <a:solidFill>
                              <a:schemeClr val="accent3">
                                <a:lumMod val="75000"/>
                              </a:schemeClr>
                            </a:solidFill>
                          </a:endParaRPr>
                        </a:p>
                      </a:txBody>
                      <a:tcPr/>
                    </a:tc>
                    <a:tc>
                      <a:txBody>
                        <a:bodyPr/>
                        <a:lstStyle/>
                        <a:p>
                          <a:pPr algn="ctr"/>
                          <a:r>
                            <a:rPr lang="en-US" dirty="0" smtClean="0">
                              <a:solidFill>
                                <a:schemeClr val="accent3">
                                  <a:lumMod val="75000"/>
                                </a:schemeClr>
                              </a:solidFill>
                            </a:rPr>
                            <a:t>Exterior</a:t>
                          </a:r>
                          <a:endParaRPr lang="en-US" dirty="0">
                            <a:solidFill>
                              <a:schemeClr val="accent3">
                                <a:lumMod val="75000"/>
                              </a:schemeClr>
                            </a:solidFill>
                          </a:endParaRPr>
                        </a:p>
                      </a:txBody>
                      <a:tcPr/>
                    </a:tc>
                    <a:tc>
                      <a:txBody>
                        <a:bodyPr/>
                        <a:lstStyle/>
                        <a:p>
                          <a:pPr algn="ctr"/>
                          <a:r>
                            <a:rPr lang="en-US" dirty="0" smtClean="0">
                              <a:solidFill>
                                <a:schemeClr val="accent3">
                                  <a:lumMod val="75000"/>
                                </a:schemeClr>
                              </a:solidFill>
                            </a:rPr>
                            <a:t>Rectangular</a:t>
                          </a:r>
                          <a:endParaRPr lang="en-US" dirty="0">
                            <a:solidFill>
                              <a:schemeClr val="accent3">
                                <a:lumMod val="75000"/>
                              </a:schemeClr>
                            </a:solidFill>
                          </a:endParaRPr>
                        </a:p>
                      </a:txBody>
                      <a:tcPr/>
                    </a:tc>
                  </a:tr>
                  <a:tr h="370840">
                    <a:tc>
                      <a:txBody>
                        <a:bodyPr/>
                        <a:lstStyle/>
                        <a:p>
                          <a:pPr algn="ctr"/>
                          <a:r>
                            <a:rPr lang="en-US" dirty="0" smtClean="0">
                              <a:solidFill>
                                <a:schemeClr val="accent3">
                                  <a:lumMod val="75000"/>
                                </a:schemeClr>
                              </a:solidFill>
                            </a:rPr>
                            <a:t>Vu (KN)</a:t>
                          </a:r>
                          <a:endParaRPr lang="en-US" dirty="0">
                            <a:solidFill>
                              <a:schemeClr val="accent3">
                                <a:lumMod val="75000"/>
                              </a:schemeClr>
                            </a:solidFill>
                          </a:endParaRPr>
                        </a:p>
                      </a:txBody>
                      <a:tcPr/>
                    </a:tc>
                    <a:tc>
                      <a:txBody>
                        <a:bodyPr/>
                        <a:lstStyle/>
                        <a:p>
                          <a:pPr algn="ctr"/>
                          <a:r>
                            <a:rPr lang="en-US" sz="1800" u="none" kern="1200" dirty="0" smtClean="0">
                              <a:solidFill>
                                <a:schemeClr val="dk1"/>
                              </a:solidFill>
                              <a:effectLst/>
                              <a:latin typeface="+mn-lt"/>
                              <a:ea typeface="+mn-ea"/>
                              <a:cs typeface="+mn-cs"/>
                            </a:rPr>
                            <a:t>472.35 </a:t>
                          </a:r>
                          <a:endParaRPr lang="en-US" u="none" dirty="0"/>
                        </a:p>
                      </a:txBody>
                      <a:tcPr/>
                    </a:tc>
                    <a:tc>
                      <a:txBody>
                        <a:bodyPr/>
                        <a:lstStyle/>
                        <a:p>
                          <a:pPr algn="ctr"/>
                          <a:r>
                            <a:rPr lang="en-US" sz="1800" u="none" kern="1200" dirty="0" smtClean="0">
                              <a:solidFill>
                                <a:schemeClr val="dk1"/>
                              </a:solidFill>
                              <a:effectLst/>
                              <a:latin typeface="+mn-lt"/>
                              <a:ea typeface="+mn-ea"/>
                              <a:cs typeface="+mn-cs"/>
                            </a:rPr>
                            <a:t>301.12 </a:t>
                          </a:r>
                          <a:endParaRPr lang="en-US" u="none" dirty="0"/>
                        </a:p>
                      </a:txBody>
                      <a:tcPr/>
                    </a:tc>
                    <a:tc>
                      <a:txBody>
                        <a:bodyPr/>
                        <a:lstStyle/>
                        <a:p>
                          <a:pPr algn="ctr"/>
                          <a:r>
                            <a:rPr lang="en-US" sz="1800" u="none" kern="1200" dirty="0" smtClean="0">
                              <a:solidFill>
                                <a:schemeClr val="dk1"/>
                              </a:solidFill>
                              <a:effectLst/>
                              <a:latin typeface="+mn-lt"/>
                              <a:ea typeface="+mn-ea"/>
                              <a:cs typeface="+mn-cs"/>
                            </a:rPr>
                            <a:t>85.35 </a:t>
                          </a:r>
                          <a:endParaRPr lang="en-US" u="none" dirty="0"/>
                        </a:p>
                      </a:txBody>
                      <a:tcPr/>
                    </a:tc>
                  </a:tr>
                  <a:tr h="370840">
                    <a:tc>
                      <a:txBody>
                        <a:bodyPr/>
                        <a:lstStyle/>
                        <a:p>
                          <a:pPr algn="ctr"/>
                          <a:r>
                            <a:rPr lang="en-US" dirty="0" smtClean="0">
                              <a:solidFill>
                                <a:schemeClr val="accent3">
                                  <a:lumMod val="75000"/>
                                </a:schemeClr>
                              </a:solidFill>
                            </a:rPr>
                            <a:t>Vs (KN)</a:t>
                          </a:r>
                          <a:endParaRPr lang="en-US" dirty="0">
                            <a:solidFill>
                              <a:schemeClr val="accent3">
                                <a:lumMod val="75000"/>
                              </a:schemeClr>
                            </a:solidFill>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800" kern="1200" smtClean="0">
                                    <a:solidFill>
                                      <a:schemeClr val="dk1"/>
                                    </a:solidFill>
                                    <a:effectLst/>
                                    <a:latin typeface="Cambria Math" panose="02040503050406030204" pitchFamily="18" charset="0"/>
                                    <a:ea typeface="+mn-ea"/>
                                    <a:cs typeface="+mn-cs"/>
                                  </a:rPr>
                                  <m:t>400</m:t>
                                </m:r>
                              </m:oMath>
                            </m:oMathPara>
                          </a14:m>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r>
                                  <a:rPr lang="en-US" sz="1800" kern="1200" smtClean="0">
                                    <a:solidFill>
                                      <a:schemeClr val="dk1"/>
                                    </a:solidFill>
                                    <a:effectLst/>
                                    <a:latin typeface="Cambria Math" panose="02040503050406030204" pitchFamily="18" charset="0"/>
                                    <a:ea typeface="+mn-ea"/>
                                    <a:cs typeface="+mn-cs"/>
                                  </a:rPr>
                                  <m:t>221</m:t>
                                </m:r>
                                <m:r>
                                  <a:rPr lang="en-US" sz="1800" kern="1200" smtClean="0">
                                    <a:solidFill>
                                      <a:schemeClr val="dk1"/>
                                    </a:solidFill>
                                    <a:effectLst/>
                                    <a:latin typeface="Cambria Math" panose="02040503050406030204" pitchFamily="18" charset="0"/>
                                    <a:ea typeface="+mn-ea"/>
                                    <a:cs typeface="+mn-cs"/>
                                  </a:rPr>
                                  <m:t>.</m:t>
                                </m:r>
                                <m:r>
                                  <a:rPr lang="en-US" sz="1800" kern="1200" smtClean="0">
                                    <a:solidFill>
                                      <a:schemeClr val="dk1"/>
                                    </a:solidFill>
                                    <a:effectLst/>
                                    <a:latin typeface="Cambria Math" panose="02040503050406030204" pitchFamily="18" charset="0"/>
                                    <a:ea typeface="+mn-ea"/>
                                    <a:cs typeface="+mn-cs"/>
                                  </a:rPr>
                                  <m:t>5</m:t>
                                </m:r>
                                <m:r>
                                  <a:rPr lang="en-US" sz="1800" kern="1200" smtClean="0">
                                    <a:solidFill>
                                      <a:schemeClr val="dk1"/>
                                    </a:solidFill>
                                    <a:effectLst/>
                                    <a:latin typeface="Cambria Math" panose="02040503050406030204" pitchFamily="18" charset="0"/>
                                    <a:ea typeface="+mn-ea"/>
                                    <a:cs typeface="+mn-cs"/>
                                  </a:rPr>
                                  <m:t> </m:t>
                                </m:r>
                              </m:oMath>
                            </m:oMathPara>
                          </a14:m>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r>
                                  <a:rPr lang="en-US" sz="1800" kern="1200" smtClean="0">
                                    <a:solidFill>
                                      <a:schemeClr val="dk1"/>
                                    </a:solidFill>
                                    <a:effectLst/>
                                    <a:latin typeface="Cambria Math" panose="02040503050406030204" pitchFamily="18" charset="0"/>
                                    <a:ea typeface="+mn-ea"/>
                                    <a:cs typeface="+mn-cs"/>
                                  </a:rPr>
                                  <m:t>28</m:t>
                                </m:r>
                                <m:r>
                                  <a:rPr lang="en-US" sz="1800" kern="1200" smtClean="0">
                                    <a:solidFill>
                                      <a:schemeClr val="dk1"/>
                                    </a:solidFill>
                                    <a:effectLst/>
                                    <a:latin typeface="Cambria Math" panose="02040503050406030204" pitchFamily="18" charset="0"/>
                                    <a:ea typeface="+mn-ea"/>
                                    <a:cs typeface="+mn-cs"/>
                                  </a:rPr>
                                  <m:t>.</m:t>
                                </m:r>
                                <m:r>
                                  <a:rPr lang="en-US" sz="1800" kern="1200" smtClean="0">
                                    <a:solidFill>
                                      <a:schemeClr val="dk1"/>
                                    </a:solidFill>
                                    <a:effectLst/>
                                    <a:latin typeface="Cambria Math" panose="02040503050406030204" pitchFamily="18" charset="0"/>
                                    <a:ea typeface="+mn-ea"/>
                                    <a:cs typeface="+mn-cs"/>
                                  </a:rPr>
                                  <m:t>8</m:t>
                                </m:r>
                                <m:r>
                                  <a:rPr lang="en-US" sz="1800" kern="1200" smtClean="0">
                                    <a:solidFill>
                                      <a:schemeClr val="dk1"/>
                                    </a:solidFill>
                                    <a:effectLst/>
                                    <a:latin typeface="Cambria Math" panose="02040503050406030204" pitchFamily="18" charset="0"/>
                                    <a:ea typeface="+mn-ea"/>
                                    <a:cs typeface="+mn-cs"/>
                                  </a:rPr>
                                  <m:t> </m:t>
                                </m:r>
                              </m:oMath>
                            </m:oMathPara>
                          </a14:m>
                          <a:endParaRPr lang="en-US" dirty="0"/>
                        </a:p>
                      </a:txBody>
                      <a:tcPr/>
                    </a:tc>
                  </a:tr>
                  <a:tr h="370840">
                    <a:tc>
                      <a:txBody>
                        <a:bodyPr/>
                        <a:lstStyle/>
                        <a:p>
                          <a:pPr algn="ctr"/>
                          <a:r>
                            <a:rPr lang="en-US" dirty="0" smtClean="0">
                              <a:solidFill>
                                <a:schemeClr val="accent3">
                                  <a:lumMod val="75000"/>
                                </a:schemeClr>
                              </a:solidFill>
                            </a:rPr>
                            <a:t>Av/s (mm2/mm)</a:t>
                          </a:r>
                          <a:endParaRPr lang="en-US" dirty="0">
                            <a:solidFill>
                              <a:schemeClr val="accent3">
                                <a:lumMod val="75000"/>
                              </a:schemeClr>
                            </a:solidFill>
                          </a:endParaRPr>
                        </a:p>
                      </a:txBody>
                      <a:tcPr/>
                    </a:tc>
                    <a:tc>
                      <a:txBody>
                        <a:bodyPr/>
                        <a:lstStyle/>
                        <a:p>
                          <a:pPr algn="ctr"/>
                          <a:r>
                            <a:rPr lang="en-US" sz="1800" kern="1200" dirty="0" smtClean="0">
                              <a:solidFill>
                                <a:schemeClr val="dk1"/>
                              </a:solidFill>
                              <a:effectLst/>
                              <a:latin typeface="+mn-lt"/>
                              <a:ea typeface="+mn-ea"/>
                              <a:cs typeface="+mn-cs"/>
                            </a:rPr>
                            <a:t>1.38 </a:t>
                          </a:r>
                          <a:endParaRPr lang="en-US" dirty="0"/>
                        </a:p>
                      </a:txBody>
                      <a:tcPr/>
                    </a:tc>
                    <a:tc>
                      <a:txBody>
                        <a:bodyPr/>
                        <a:lstStyle/>
                        <a:p>
                          <a:pPr algn="ctr"/>
                          <a:r>
                            <a:rPr lang="en-US" sz="1800" kern="1200" dirty="0" smtClean="0">
                              <a:solidFill>
                                <a:schemeClr val="dk1"/>
                              </a:solidFill>
                              <a:effectLst/>
                              <a:latin typeface="+mn-lt"/>
                              <a:ea typeface="+mn-ea"/>
                              <a:cs typeface="+mn-cs"/>
                            </a:rPr>
                            <a:t>1.33</a:t>
                          </a:r>
                          <a:endParaRPr lang="en-US" dirty="0"/>
                        </a:p>
                      </a:txBody>
                      <a:tcPr/>
                    </a:tc>
                    <a:tc>
                      <a:txBody>
                        <a:bodyPr/>
                        <a:lstStyle/>
                        <a:p>
                          <a:pPr algn="ctr"/>
                          <a:r>
                            <a:rPr lang="en-US" sz="1800" kern="1200" dirty="0" smtClean="0">
                              <a:solidFill>
                                <a:schemeClr val="dk1"/>
                              </a:solidFill>
                              <a:effectLst/>
                              <a:latin typeface="+mn-lt"/>
                              <a:ea typeface="+mn-ea"/>
                              <a:cs typeface="+mn-cs"/>
                            </a:rPr>
                            <a:t>0.2 </a:t>
                          </a:r>
                          <a:r>
                            <a:rPr lang="en-US" sz="1800" kern="1200" dirty="0" smtClean="0">
                              <a:solidFill>
                                <a:schemeClr val="dk1"/>
                              </a:solidFill>
                              <a:effectLst/>
                              <a:latin typeface="+mn-lt"/>
                              <a:ea typeface="+mn-ea"/>
                              <a:cs typeface="+mn-cs"/>
                              <a:sym typeface="Wingdings" panose="05000000000000000000" pitchFamily="2" charset="2"/>
                            </a:rPr>
                            <a:t> use 0.25</a:t>
                          </a:r>
                          <a:endParaRPr lang="en-US" dirty="0"/>
                        </a:p>
                      </a:txBody>
                      <a:tcPr/>
                    </a:tc>
                  </a:tr>
                  <a:tr h="370840">
                    <a:tc>
                      <a:txBody>
                        <a:bodyPr/>
                        <a:lstStyle/>
                        <a:p>
                          <a:pPr algn="ctr"/>
                          <a:r>
                            <a:rPr lang="en-US" dirty="0" smtClean="0">
                              <a:solidFill>
                                <a:schemeClr val="accent3">
                                  <a:lumMod val="75000"/>
                                </a:schemeClr>
                              </a:solidFill>
                            </a:rPr>
                            <a:t>S (mm)</a:t>
                          </a:r>
                          <a:endParaRPr lang="en-US" dirty="0">
                            <a:solidFill>
                              <a:schemeClr val="accent3">
                                <a:lumMod val="75000"/>
                              </a:schemeClr>
                            </a:solidFill>
                          </a:endParaRPr>
                        </a:p>
                      </a:txBody>
                      <a:tcPr/>
                    </a:tc>
                    <a:tc>
                      <a:txBody>
                        <a:bodyPr/>
                        <a:lstStyle/>
                        <a:p>
                          <a:pPr algn="ctr"/>
                          <a:r>
                            <a:rPr lang="en-US" sz="1800" kern="1200" dirty="0" smtClean="0">
                              <a:solidFill>
                                <a:schemeClr val="dk1"/>
                              </a:solidFill>
                              <a:effectLst/>
                              <a:latin typeface="+mn-lt"/>
                              <a:ea typeface="+mn-ea"/>
                              <a:cs typeface="+mn-cs"/>
                            </a:rPr>
                            <a:t>164</a:t>
                          </a:r>
                          <a:endParaRPr lang="en-US" dirty="0"/>
                        </a:p>
                      </a:txBody>
                      <a:tcPr/>
                    </a:tc>
                    <a:tc>
                      <a:txBody>
                        <a:bodyPr/>
                        <a:lstStyle/>
                        <a:p>
                          <a:pPr algn="ctr"/>
                          <a:r>
                            <a:rPr lang="en-US" sz="1800" kern="1200" dirty="0" smtClean="0">
                              <a:solidFill>
                                <a:schemeClr val="dk1"/>
                              </a:solidFill>
                              <a:effectLst/>
                              <a:latin typeface="+mn-lt"/>
                              <a:ea typeface="+mn-ea"/>
                              <a:cs typeface="+mn-cs"/>
                            </a:rPr>
                            <a:t>170</a:t>
                          </a:r>
                          <a:endParaRPr lang="en-US" dirty="0"/>
                        </a:p>
                      </a:txBody>
                      <a:tcPr/>
                    </a:tc>
                    <a:tc>
                      <a:txBody>
                        <a:bodyPr/>
                        <a:lstStyle/>
                        <a:p>
                          <a:pPr algn="ctr"/>
                          <a:r>
                            <a:rPr lang="en-US" sz="1800" kern="1200" dirty="0" smtClean="0">
                              <a:solidFill>
                                <a:schemeClr val="dk1"/>
                              </a:solidFill>
                              <a:effectLst/>
                              <a:latin typeface="+mn-lt"/>
                              <a:ea typeface="+mn-ea"/>
                              <a:cs typeface="+mn-cs"/>
                            </a:rPr>
                            <a:t>904</a:t>
                          </a:r>
                          <a:endParaRPr lang="en-US" dirty="0"/>
                        </a:p>
                      </a:txBody>
                      <a:tcPr/>
                    </a:tc>
                  </a:tr>
                  <a:tr h="370840">
                    <a:tc>
                      <a:txBody>
                        <a:bodyPr/>
                        <a:lstStyle/>
                        <a:p>
                          <a:pPr algn="ctr"/>
                          <a:r>
                            <a:rPr lang="en-US" dirty="0" smtClean="0">
                              <a:solidFill>
                                <a:schemeClr val="accent3">
                                  <a:lumMod val="75000"/>
                                </a:schemeClr>
                              </a:solidFill>
                            </a:rPr>
                            <a:t>Smax (mm)</a:t>
                          </a:r>
                          <a:endParaRPr lang="en-US" dirty="0">
                            <a:solidFill>
                              <a:schemeClr val="accent3">
                                <a:lumMod val="75000"/>
                              </a:schemeClr>
                            </a:solidFill>
                          </a:endParaRPr>
                        </a:p>
                      </a:txBody>
                      <a:tcPr/>
                    </a:tc>
                    <a:tc>
                      <a:txBody>
                        <a:bodyPr/>
                        <a:lstStyle/>
                        <a:p>
                          <a:pPr algn="ctr"/>
                          <a:r>
                            <a:rPr lang="en-US" sz="1800" kern="1200" dirty="0" smtClean="0">
                              <a:solidFill>
                                <a:schemeClr val="dk1"/>
                              </a:solidFill>
                              <a:effectLst/>
                              <a:latin typeface="+mn-lt"/>
                              <a:ea typeface="+mn-ea"/>
                              <a:cs typeface="+mn-cs"/>
                            </a:rPr>
                            <a:t>345</a:t>
                          </a:r>
                          <a:endParaRPr lang="en-US" dirty="0"/>
                        </a:p>
                      </a:txBody>
                      <a:tcPr/>
                    </a:tc>
                    <a:tc>
                      <a:txBody>
                        <a:bodyPr/>
                        <a:lstStyle/>
                        <a:p>
                          <a:pPr algn="ctr"/>
                          <a:r>
                            <a:rPr lang="en-US" sz="1800" kern="1200" dirty="0" smtClean="0">
                              <a:solidFill>
                                <a:schemeClr val="dk1"/>
                              </a:solidFill>
                              <a:effectLst/>
                              <a:latin typeface="+mn-lt"/>
                              <a:ea typeface="+mn-ea"/>
                              <a:cs typeface="+mn-cs"/>
                            </a:rPr>
                            <a:t>270</a:t>
                          </a:r>
                          <a:endParaRPr lang="en-US" dirty="0"/>
                        </a:p>
                      </a:txBody>
                      <a:tcPr/>
                    </a:tc>
                    <a:tc>
                      <a:txBody>
                        <a:bodyPr/>
                        <a:lstStyle/>
                        <a:p>
                          <a:pPr algn="ctr"/>
                          <a:r>
                            <a:rPr lang="en-US" sz="1800" kern="1200" dirty="0" smtClean="0">
                              <a:solidFill>
                                <a:schemeClr val="dk1"/>
                              </a:solidFill>
                              <a:effectLst/>
                              <a:latin typeface="+mn-lt"/>
                              <a:ea typeface="+mn-ea"/>
                              <a:cs typeface="+mn-cs"/>
                            </a:rPr>
                            <a:t>170</a:t>
                          </a:r>
                          <a:endParaRPr lang="en-US" dirty="0"/>
                        </a:p>
                      </a:txBody>
                      <a:tcPr/>
                    </a:tc>
                  </a:tr>
                  <a:tr h="370840">
                    <a:tc>
                      <a:txBody>
                        <a:bodyPr/>
                        <a:lstStyle/>
                        <a:p>
                          <a:pPr algn="ctr"/>
                          <a:r>
                            <a:rPr lang="en-US" b="1" dirty="0" smtClean="0">
                              <a:solidFill>
                                <a:srgbClr val="0070C0"/>
                              </a:solidFill>
                            </a:rPr>
                            <a:t>S used (mm)</a:t>
                          </a:r>
                          <a:endParaRPr lang="en-US" b="1" dirty="0">
                            <a:solidFill>
                              <a:srgbClr val="0070C0"/>
                            </a:solidFill>
                          </a:endParaRPr>
                        </a:p>
                      </a:txBody>
                      <a:tcPr/>
                    </a:tc>
                    <a:tc>
                      <a:txBody>
                        <a:bodyPr/>
                        <a:lstStyle/>
                        <a:p>
                          <a:pPr algn="ctr"/>
                          <a:r>
                            <a:rPr lang="en-US" sz="1800" b="1" kern="1200" dirty="0" smtClean="0">
                              <a:solidFill>
                                <a:srgbClr val="0070C0"/>
                              </a:solidFill>
                              <a:effectLst/>
                              <a:latin typeface="+mn-lt"/>
                              <a:ea typeface="+mn-ea"/>
                              <a:cs typeface="+mn-cs"/>
                            </a:rPr>
                            <a:t>150</a:t>
                          </a:r>
                          <a:endParaRPr lang="en-US" b="1" dirty="0">
                            <a:solidFill>
                              <a:srgbClr val="0070C0"/>
                            </a:solidFill>
                          </a:endParaRPr>
                        </a:p>
                      </a:txBody>
                      <a:tcPr/>
                    </a:tc>
                    <a:tc>
                      <a:txBody>
                        <a:bodyPr/>
                        <a:lstStyle/>
                        <a:p>
                          <a:pPr algn="ctr"/>
                          <a:r>
                            <a:rPr lang="en-US" sz="1800" b="1" kern="1200" dirty="0" smtClean="0">
                              <a:solidFill>
                                <a:srgbClr val="0070C0"/>
                              </a:solidFill>
                              <a:effectLst/>
                              <a:latin typeface="+mn-lt"/>
                              <a:ea typeface="+mn-ea"/>
                              <a:cs typeface="+mn-cs"/>
                            </a:rPr>
                            <a:t>150</a:t>
                          </a:r>
                          <a:endParaRPr lang="en-US" b="1" dirty="0">
                            <a:solidFill>
                              <a:srgbClr val="0070C0"/>
                            </a:solidFill>
                          </a:endParaRPr>
                        </a:p>
                      </a:txBody>
                      <a:tcPr/>
                    </a:tc>
                    <a:tc>
                      <a:txBody>
                        <a:bodyPr/>
                        <a:lstStyle/>
                        <a:p>
                          <a:pPr algn="ctr"/>
                          <a:r>
                            <a:rPr lang="en-US" sz="1800" b="1" kern="1200" dirty="0" smtClean="0">
                              <a:solidFill>
                                <a:srgbClr val="0070C0"/>
                              </a:solidFill>
                              <a:effectLst/>
                              <a:latin typeface="+mn-lt"/>
                              <a:ea typeface="+mn-ea"/>
                              <a:cs typeface="+mn-cs"/>
                            </a:rPr>
                            <a:t>150</a:t>
                          </a:r>
                          <a:endParaRPr lang="en-US" b="1" dirty="0">
                            <a:solidFill>
                              <a:srgbClr val="0070C0"/>
                            </a:solidFill>
                          </a:endParaRPr>
                        </a:p>
                      </a:txBody>
                      <a:tcPr/>
                    </a:tc>
                  </a:tr>
                </a:tbl>
              </a:graphicData>
            </a:graphic>
          </p:graphicFrame>
        </mc:Choice>
        <mc:Fallback xmlns="">
          <p:graphicFrame>
            <p:nvGraphicFramePr>
              <p:cNvPr id="3" name="جدول 2"/>
              <p:cNvGraphicFramePr>
                <a:graphicFrameLocks noGrp="1"/>
              </p:cNvGraphicFramePr>
              <p:nvPr>
                <p:extLst>
                  <p:ext uri="{D42A27DB-BD31-4B8C-83A1-F6EECF244321}">
                    <p14:modId xmlns:p14="http://schemas.microsoft.com/office/powerpoint/2010/main" val="2433412792"/>
                  </p:ext>
                </p:extLst>
              </p:nvPr>
            </p:nvGraphicFramePr>
            <p:xfrm>
              <a:off x="3317336" y="833930"/>
              <a:ext cx="8128000" cy="2595880"/>
            </p:xfrm>
            <a:graphic>
              <a:graphicData uri="http://schemas.openxmlformats.org/drawingml/2006/table">
                <a:tbl>
                  <a:tblPr firstRow="1" bandRow="1">
                    <a:tableStyleId>{5C22544A-7EE6-4342-B048-85BDC9FD1C3A}</a:tableStyleId>
                  </a:tblPr>
                  <a:tblGrid>
                    <a:gridCol w="2032000"/>
                    <a:gridCol w="2032000"/>
                    <a:gridCol w="2032000"/>
                    <a:gridCol w="2032000"/>
                  </a:tblGrid>
                  <a:tr h="370840">
                    <a:tc>
                      <a:txBody>
                        <a:bodyPr/>
                        <a:lstStyle/>
                        <a:p>
                          <a:pPr algn="ctr"/>
                          <a:r>
                            <a:rPr lang="en-US" dirty="0" smtClean="0">
                              <a:solidFill>
                                <a:schemeClr val="accent3">
                                  <a:lumMod val="75000"/>
                                </a:schemeClr>
                              </a:solidFill>
                            </a:rPr>
                            <a:t>Floor</a:t>
                          </a:r>
                          <a:endParaRPr lang="en-US" dirty="0">
                            <a:solidFill>
                              <a:schemeClr val="accent3">
                                <a:lumMod val="75000"/>
                              </a:schemeClr>
                            </a:solidFill>
                          </a:endParaRPr>
                        </a:p>
                      </a:txBody>
                      <a:tcPr/>
                    </a:tc>
                    <a:tc>
                      <a:txBody>
                        <a:bodyPr/>
                        <a:lstStyle/>
                        <a:p>
                          <a:pPr algn="ctr"/>
                          <a:r>
                            <a:rPr lang="en-US" dirty="0" smtClean="0">
                              <a:solidFill>
                                <a:schemeClr val="accent3">
                                  <a:lumMod val="75000"/>
                                </a:schemeClr>
                              </a:solidFill>
                            </a:rPr>
                            <a:t>Interior</a:t>
                          </a:r>
                          <a:endParaRPr lang="en-US" dirty="0">
                            <a:solidFill>
                              <a:schemeClr val="accent3">
                                <a:lumMod val="75000"/>
                              </a:schemeClr>
                            </a:solidFill>
                          </a:endParaRPr>
                        </a:p>
                      </a:txBody>
                      <a:tcPr/>
                    </a:tc>
                    <a:tc>
                      <a:txBody>
                        <a:bodyPr/>
                        <a:lstStyle/>
                        <a:p>
                          <a:pPr algn="ctr"/>
                          <a:r>
                            <a:rPr lang="en-US" dirty="0" smtClean="0">
                              <a:solidFill>
                                <a:schemeClr val="accent3">
                                  <a:lumMod val="75000"/>
                                </a:schemeClr>
                              </a:solidFill>
                            </a:rPr>
                            <a:t>Exterior</a:t>
                          </a:r>
                          <a:endParaRPr lang="en-US" dirty="0">
                            <a:solidFill>
                              <a:schemeClr val="accent3">
                                <a:lumMod val="75000"/>
                              </a:schemeClr>
                            </a:solidFill>
                          </a:endParaRPr>
                        </a:p>
                      </a:txBody>
                      <a:tcPr/>
                    </a:tc>
                    <a:tc>
                      <a:txBody>
                        <a:bodyPr/>
                        <a:lstStyle/>
                        <a:p>
                          <a:pPr algn="ctr"/>
                          <a:r>
                            <a:rPr lang="en-US" dirty="0" smtClean="0">
                              <a:solidFill>
                                <a:schemeClr val="accent3">
                                  <a:lumMod val="75000"/>
                                </a:schemeClr>
                              </a:solidFill>
                            </a:rPr>
                            <a:t>Rectangular</a:t>
                          </a:r>
                          <a:endParaRPr lang="en-US" dirty="0">
                            <a:solidFill>
                              <a:schemeClr val="accent3">
                                <a:lumMod val="75000"/>
                              </a:schemeClr>
                            </a:solidFill>
                          </a:endParaRPr>
                        </a:p>
                      </a:txBody>
                      <a:tcPr/>
                    </a:tc>
                  </a:tr>
                  <a:tr h="370840">
                    <a:tc>
                      <a:txBody>
                        <a:bodyPr/>
                        <a:lstStyle/>
                        <a:p>
                          <a:pPr algn="ctr"/>
                          <a:r>
                            <a:rPr lang="en-US" dirty="0" smtClean="0">
                              <a:solidFill>
                                <a:schemeClr val="accent3">
                                  <a:lumMod val="75000"/>
                                </a:schemeClr>
                              </a:solidFill>
                            </a:rPr>
                            <a:t>Vu (KN)</a:t>
                          </a:r>
                          <a:endParaRPr lang="en-US" dirty="0">
                            <a:solidFill>
                              <a:schemeClr val="accent3">
                                <a:lumMod val="75000"/>
                              </a:schemeClr>
                            </a:solidFill>
                          </a:endParaRPr>
                        </a:p>
                      </a:txBody>
                      <a:tcPr/>
                    </a:tc>
                    <a:tc>
                      <a:txBody>
                        <a:bodyPr/>
                        <a:lstStyle/>
                        <a:p>
                          <a:pPr algn="ctr"/>
                          <a:r>
                            <a:rPr lang="en-US" sz="1800" u="none" kern="1200" dirty="0" smtClean="0">
                              <a:solidFill>
                                <a:schemeClr val="dk1"/>
                              </a:solidFill>
                              <a:effectLst/>
                              <a:latin typeface="+mn-lt"/>
                              <a:ea typeface="+mn-ea"/>
                              <a:cs typeface="+mn-cs"/>
                            </a:rPr>
                            <a:t>472.35 </a:t>
                          </a:r>
                          <a:endParaRPr lang="en-US" u="none" dirty="0"/>
                        </a:p>
                      </a:txBody>
                      <a:tcPr/>
                    </a:tc>
                    <a:tc>
                      <a:txBody>
                        <a:bodyPr/>
                        <a:lstStyle/>
                        <a:p>
                          <a:pPr algn="ctr"/>
                          <a:r>
                            <a:rPr lang="en-US" sz="1800" u="none" kern="1200" dirty="0" smtClean="0">
                              <a:solidFill>
                                <a:schemeClr val="dk1"/>
                              </a:solidFill>
                              <a:effectLst/>
                              <a:latin typeface="+mn-lt"/>
                              <a:ea typeface="+mn-ea"/>
                              <a:cs typeface="+mn-cs"/>
                            </a:rPr>
                            <a:t>301.12 </a:t>
                          </a:r>
                          <a:endParaRPr lang="en-US" u="none" dirty="0"/>
                        </a:p>
                      </a:txBody>
                      <a:tcPr/>
                    </a:tc>
                    <a:tc>
                      <a:txBody>
                        <a:bodyPr/>
                        <a:lstStyle/>
                        <a:p>
                          <a:pPr algn="ctr"/>
                          <a:r>
                            <a:rPr lang="en-US" sz="1800" u="none" kern="1200" dirty="0" smtClean="0">
                              <a:solidFill>
                                <a:schemeClr val="dk1"/>
                              </a:solidFill>
                              <a:effectLst/>
                              <a:latin typeface="+mn-lt"/>
                              <a:ea typeface="+mn-ea"/>
                              <a:cs typeface="+mn-cs"/>
                            </a:rPr>
                            <a:t>85.35 </a:t>
                          </a:r>
                          <a:endParaRPr lang="en-US" u="none" dirty="0"/>
                        </a:p>
                      </a:txBody>
                      <a:tcPr/>
                    </a:tc>
                  </a:tr>
                  <a:tr h="370840">
                    <a:tc>
                      <a:txBody>
                        <a:bodyPr/>
                        <a:lstStyle/>
                        <a:p>
                          <a:pPr algn="ctr"/>
                          <a:r>
                            <a:rPr lang="en-US" dirty="0" smtClean="0">
                              <a:solidFill>
                                <a:schemeClr val="accent3">
                                  <a:lumMod val="75000"/>
                                </a:schemeClr>
                              </a:solidFill>
                            </a:rPr>
                            <a:t>Vs (KN)</a:t>
                          </a:r>
                          <a:endParaRPr lang="en-US" dirty="0">
                            <a:solidFill>
                              <a:schemeClr val="accent3">
                                <a:lumMod val="75000"/>
                              </a:schemeClr>
                            </a:solidFill>
                          </a:endParaRPr>
                        </a:p>
                      </a:txBody>
                      <a:tcPr/>
                    </a:tc>
                    <a:tc>
                      <a:txBody>
                        <a:bodyPr/>
                        <a:lstStyle/>
                        <a:p>
                          <a:endParaRPr lang="en-US"/>
                        </a:p>
                      </a:txBody>
                      <a:tcPr>
                        <a:blipFill rotWithShape="0">
                          <a:blip r:embed="rId2"/>
                          <a:stretch>
                            <a:fillRect l="-100601" t="-208197" r="-201502" b="-424590"/>
                          </a:stretch>
                        </a:blipFill>
                      </a:tcPr>
                    </a:tc>
                    <a:tc>
                      <a:txBody>
                        <a:bodyPr/>
                        <a:lstStyle/>
                        <a:p>
                          <a:endParaRPr lang="en-US"/>
                        </a:p>
                      </a:txBody>
                      <a:tcPr>
                        <a:blipFill rotWithShape="0">
                          <a:blip r:embed="rId2"/>
                          <a:stretch>
                            <a:fillRect l="-200000" t="-208197" r="-100898" b="-424590"/>
                          </a:stretch>
                        </a:blipFill>
                      </a:tcPr>
                    </a:tc>
                    <a:tc>
                      <a:txBody>
                        <a:bodyPr/>
                        <a:lstStyle/>
                        <a:p>
                          <a:endParaRPr lang="en-US"/>
                        </a:p>
                      </a:txBody>
                      <a:tcPr>
                        <a:blipFill rotWithShape="0">
                          <a:blip r:embed="rId2"/>
                          <a:stretch>
                            <a:fillRect l="-300901" t="-208197" r="-1201" b="-424590"/>
                          </a:stretch>
                        </a:blipFill>
                      </a:tcPr>
                    </a:tc>
                  </a:tr>
                  <a:tr h="370840">
                    <a:tc>
                      <a:txBody>
                        <a:bodyPr/>
                        <a:lstStyle/>
                        <a:p>
                          <a:pPr algn="ctr"/>
                          <a:r>
                            <a:rPr lang="en-US" dirty="0" smtClean="0">
                              <a:solidFill>
                                <a:schemeClr val="accent3">
                                  <a:lumMod val="75000"/>
                                </a:schemeClr>
                              </a:solidFill>
                            </a:rPr>
                            <a:t>Av/s (mm2/mm)</a:t>
                          </a:r>
                          <a:endParaRPr lang="en-US" dirty="0">
                            <a:solidFill>
                              <a:schemeClr val="accent3">
                                <a:lumMod val="75000"/>
                              </a:schemeClr>
                            </a:solidFill>
                          </a:endParaRPr>
                        </a:p>
                      </a:txBody>
                      <a:tcPr/>
                    </a:tc>
                    <a:tc>
                      <a:txBody>
                        <a:bodyPr/>
                        <a:lstStyle/>
                        <a:p>
                          <a:pPr algn="ctr"/>
                          <a:r>
                            <a:rPr lang="en-US" sz="1800" kern="1200" dirty="0" smtClean="0">
                              <a:solidFill>
                                <a:schemeClr val="dk1"/>
                              </a:solidFill>
                              <a:effectLst/>
                              <a:latin typeface="+mn-lt"/>
                              <a:ea typeface="+mn-ea"/>
                              <a:cs typeface="+mn-cs"/>
                            </a:rPr>
                            <a:t>1.38 </a:t>
                          </a:r>
                          <a:endParaRPr lang="en-US" dirty="0"/>
                        </a:p>
                      </a:txBody>
                      <a:tcPr/>
                    </a:tc>
                    <a:tc>
                      <a:txBody>
                        <a:bodyPr/>
                        <a:lstStyle/>
                        <a:p>
                          <a:pPr algn="ctr"/>
                          <a:r>
                            <a:rPr lang="en-US" sz="1800" kern="1200" dirty="0" smtClean="0">
                              <a:solidFill>
                                <a:schemeClr val="dk1"/>
                              </a:solidFill>
                              <a:effectLst/>
                              <a:latin typeface="+mn-lt"/>
                              <a:ea typeface="+mn-ea"/>
                              <a:cs typeface="+mn-cs"/>
                            </a:rPr>
                            <a:t>1.33</a:t>
                          </a:r>
                          <a:endParaRPr lang="en-US" dirty="0"/>
                        </a:p>
                      </a:txBody>
                      <a:tcPr/>
                    </a:tc>
                    <a:tc>
                      <a:txBody>
                        <a:bodyPr/>
                        <a:lstStyle/>
                        <a:p>
                          <a:pPr algn="ctr"/>
                          <a:r>
                            <a:rPr lang="en-US" sz="1800" kern="1200" dirty="0" smtClean="0">
                              <a:solidFill>
                                <a:schemeClr val="dk1"/>
                              </a:solidFill>
                              <a:effectLst/>
                              <a:latin typeface="+mn-lt"/>
                              <a:ea typeface="+mn-ea"/>
                              <a:cs typeface="+mn-cs"/>
                            </a:rPr>
                            <a:t>0.2 </a:t>
                          </a:r>
                          <a:r>
                            <a:rPr lang="en-US" sz="1800" kern="1200" dirty="0" smtClean="0">
                              <a:solidFill>
                                <a:schemeClr val="dk1"/>
                              </a:solidFill>
                              <a:effectLst/>
                              <a:latin typeface="+mn-lt"/>
                              <a:ea typeface="+mn-ea"/>
                              <a:cs typeface="+mn-cs"/>
                              <a:sym typeface="Wingdings" panose="05000000000000000000" pitchFamily="2" charset="2"/>
                            </a:rPr>
                            <a:t> use 0.25</a:t>
                          </a:r>
                          <a:endParaRPr lang="en-US" dirty="0"/>
                        </a:p>
                      </a:txBody>
                      <a:tcPr/>
                    </a:tc>
                  </a:tr>
                  <a:tr h="370840">
                    <a:tc>
                      <a:txBody>
                        <a:bodyPr/>
                        <a:lstStyle/>
                        <a:p>
                          <a:pPr algn="ctr"/>
                          <a:r>
                            <a:rPr lang="en-US" dirty="0" smtClean="0">
                              <a:solidFill>
                                <a:schemeClr val="accent3">
                                  <a:lumMod val="75000"/>
                                </a:schemeClr>
                              </a:solidFill>
                            </a:rPr>
                            <a:t>S (mm)</a:t>
                          </a:r>
                          <a:endParaRPr lang="en-US" dirty="0">
                            <a:solidFill>
                              <a:schemeClr val="accent3">
                                <a:lumMod val="75000"/>
                              </a:schemeClr>
                            </a:solidFill>
                          </a:endParaRPr>
                        </a:p>
                      </a:txBody>
                      <a:tcPr/>
                    </a:tc>
                    <a:tc>
                      <a:txBody>
                        <a:bodyPr/>
                        <a:lstStyle/>
                        <a:p>
                          <a:pPr algn="ctr"/>
                          <a:r>
                            <a:rPr lang="en-US" sz="1800" kern="1200" dirty="0" smtClean="0">
                              <a:solidFill>
                                <a:schemeClr val="dk1"/>
                              </a:solidFill>
                              <a:effectLst/>
                              <a:latin typeface="+mn-lt"/>
                              <a:ea typeface="+mn-ea"/>
                              <a:cs typeface="+mn-cs"/>
                            </a:rPr>
                            <a:t>164</a:t>
                          </a:r>
                          <a:endParaRPr lang="en-US" dirty="0"/>
                        </a:p>
                      </a:txBody>
                      <a:tcPr/>
                    </a:tc>
                    <a:tc>
                      <a:txBody>
                        <a:bodyPr/>
                        <a:lstStyle/>
                        <a:p>
                          <a:pPr algn="ctr"/>
                          <a:r>
                            <a:rPr lang="en-US" sz="1800" kern="1200" dirty="0" smtClean="0">
                              <a:solidFill>
                                <a:schemeClr val="dk1"/>
                              </a:solidFill>
                              <a:effectLst/>
                              <a:latin typeface="+mn-lt"/>
                              <a:ea typeface="+mn-ea"/>
                              <a:cs typeface="+mn-cs"/>
                            </a:rPr>
                            <a:t>170</a:t>
                          </a:r>
                          <a:endParaRPr lang="en-US" dirty="0"/>
                        </a:p>
                      </a:txBody>
                      <a:tcPr/>
                    </a:tc>
                    <a:tc>
                      <a:txBody>
                        <a:bodyPr/>
                        <a:lstStyle/>
                        <a:p>
                          <a:pPr algn="ctr"/>
                          <a:r>
                            <a:rPr lang="en-US" sz="1800" kern="1200" dirty="0" smtClean="0">
                              <a:solidFill>
                                <a:schemeClr val="dk1"/>
                              </a:solidFill>
                              <a:effectLst/>
                              <a:latin typeface="+mn-lt"/>
                              <a:ea typeface="+mn-ea"/>
                              <a:cs typeface="+mn-cs"/>
                            </a:rPr>
                            <a:t>904</a:t>
                          </a:r>
                          <a:endParaRPr lang="en-US" dirty="0"/>
                        </a:p>
                      </a:txBody>
                      <a:tcPr/>
                    </a:tc>
                  </a:tr>
                  <a:tr h="370840">
                    <a:tc>
                      <a:txBody>
                        <a:bodyPr/>
                        <a:lstStyle/>
                        <a:p>
                          <a:pPr algn="ctr"/>
                          <a:r>
                            <a:rPr lang="en-US" dirty="0" smtClean="0">
                              <a:solidFill>
                                <a:schemeClr val="accent3">
                                  <a:lumMod val="75000"/>
                                </a:schemeClr>
                              </a:solidFill>
                            </a:rPr>
                            <a:t>Smax (mm)</a:t>
                          </a:r>
                          <a:endParaRPr lang="en-US" dirty="0">
                            <a:solidFill>
                              <a:schemeClr val="accent3">
                                <a:lumMod val="75000"/>
                              </a:schemeClr>
                            </a:solidFill>
                          </a:endParaRPr>
                        </a:p>
                      </a:txBody>
                      <a:tcPr/>
                    </a:tc>
                    <a:tc>
                      <a:txBody>
                        <a:bodyPr/>
                        <a:lstStyle/>
                        <a:p>
                          <a:pPr algn="ctr"/>
                          <a:r>
                            <a:rPr lang="en-US" sz="1800" kern="1200" dirty="0" smtClean="0">
                              <a:solidFill>
                                <a:schemeClr val="dk1"/>
                              </a:solidFill>
                              <a:effectLst/>
                              <a:latin typeface="+mn-lt"/>
                              <a:ea typeface="+mn-ea"/>
                              <a:cs typeface="+mn-cs"/>
                            </a:rPr>
                            <a:t>345</a:t>
                          </a:r>
                          <a:endParaRPr lang="en-US" dirty="0"/>
                        </a:p>
                      </a:txBody>
                      <a:tcPr/>
                    </a:tc>
                    <a:tc>
                      <a:txBody>
                        <a:bodyPr/>
                        <a:lstStyle/>
                        <a:p>
                          <a:pPr algn="ctr"/>
                          <a:r>
                            <a:rPr lang="en-US" sz="1800" kern="1200" dirty="0" smtClean="0">
                              <a:solidFill>
                                <a:schemeClr val="dk1"/>
                              </a:solidFill>
                              <a:effectLst/>
                              <a:latin typeface="+mn-lt"/>
                              <a:ea typeface="+mn-ea"/>
                              <a:cs typeface="+mn-cs"/>
                            </a:rPr>
                            <a:t>270</a:t>
                          </a:r>
                          <a:endParaRPr lang="en-US" dirty="0"/>
                        </a:p>
                      </a:txBody>
                      <a:tcPr/>
                    </a:tc>
                    <a:tc>
                      <a:txBody>
                        <a:bodyPr/>
                        <a:lstStyle/>
                        <a:p>
                          <a:pPr algn="ctr"/>
                          <a:r>
                            <a:rPr lang="en-US" sz="1800" kern="1200" dirty="0" smtClean="0">
                              <a:solidFill>
                                <a:schemeClr val="dk1"/>
                              </a:solidFill>
                              <a:effectLst/>
                              <a:latin typeface="+mn-lt"/>
                              <a:ea typeface="+mn-ea"/>
                              <a:cs typeface="+mn-cs"/>
                            </a:rPr>
                            <a:t>170</a:t>
                          </a:r>
                          <a:endParaRPr lang="en-US" dirty="0"/>
                        </a:p>
                      </a:txBody>
                      <a:tcPr/>
                    </a:tc>
                  </a:tr>
                  <a:tr h="370840">
                    <a:tc>
                      <a:txBody>
                        <a:bodyPr/>
                        <a:lstStyle/>
                        <a:p>
                          <a:pPr algn="ctr"/>
                          <a:r>
                            <a:rPr lang="en-US" b="1" dirty="0" smtClean="0">
                              <a:solidFill>
                                <a:srgbClr val="0070C0"/>
                              </a:solidFill>
                            </a:rPr>
                            <a:t>S used (mm)</a:t>
                          </a:r>
                          <a:endParaRPr lang="en-US" b="1" dirty="0">
                            <a:solidFill>
                              <a:srgbClr val="0070C0"/>
                            </a:solidFill>
                          </a:endParaRPr>
                        </a:p>
                      </a:txBody>
                      <a:tcPr/>
                    </a:tc>
                    <a:tc>
                      <a:txBody>
                        <a:bodyPr/>
                        <a:lstStyle/>
                        <a:p>
                          <a:pPr algn="ctr"/>
                          <a:r>
                            <a:rPr lang="en-US" sz="1800" b="1" kern="1200" dirty="0" smtClean="0">
                              <a:solidFill>
                                <a:srgbClr val="0070C0"/>
                              </a:solidFill>
                              <a:effectLst/>
                              <a:latin typeface="+mn-lt"/>
                              <a:ea typeface="+mn-ea"/>
                              <a:cs typeface="+mn-cs"/>
                            </a:rPr>
                            <a:t>150</a:t>
                          </a:r>
                          <a:endParaRPr lang="en-US" b="1" dirty="0">
                            <a:solidFill>
                              <a:srgbClr val="0070C0"/>
                            </a:solidFill>
                          </a:endParaRPr>
                        </a:p>
                      </a:txBody>
                      <a:tcPr/>
                    </a:tc>
                    <a:tc>
                      <a:txBody>
                        <a:bodyPr/>
                        <a:lstStyle/>
                        <a:p>
                          <a:pPr algn="ctr"/>
                          <a:r>
                            <a:rPr lang="en-US" sz="1800" b="1" kern="1200" dirty="0" smtClean="0">
                              <a:solidFill>
                                <a:srgbClr val="0070C0"/>
                              </a:solidFill>
                              <a:effectLst/>
                              <a:latin typeface="+mn-lt"/>
                              <a:ea typeface="+mn-ea"/>
                              <a:cs typeface="+mn-cs"/>
                            </a:rPr>
                            <a:t>150</a:t>
                          </a:r>
                          <a:endParaRPr lang="en-US" b="1" dirty="0">
                            <a:solidFill>
                              <a:srgbClr val="0070C0"/>
                            </a:solidFill>
                          </a:endParaRPr>
                        </a:p>
                      </a:txBody>
                      <a:tcPr/>
                    </a:tc>
                    <a:tc>
                      <a:txBody>
                        <a:bodyPr/>
                        <a:lstStyle/>
                        <a:p>
                          <a:pPr algn="ctr"/>
                          <a:r>
                            <a:rPr lang="en-US" sz="1800" b="1" kern="1200" dirty="0" smtClean="0">
                              <a:solidFill>
                                <a:srgbClr val="0070C0"/>
                              </a:solidFill>
                              <a:effectLst/>
                              <a:latin typeface="+mn-lt"/>
                              <a:ea typeface="+mn-ea"/>
                              <a:cs typeface="+mn-cs"/>
                            </a:rPr>
                            <a:t>150</a:t>
                          </a:r>
                          <a:endParaRPr lang="en-US" b="1" dirty="0">
                            <a:solidFill>
                              <a:srgbClr val="0070C0"/>
                            </a:solidFill>
                          </a:endParaRPr>
                        </a:p>
                      </a:txBody>
                      <a:tcPr/>
                    </a:tc>
                  </a:tr>
                </a:tbl>
              </a:graphicData>
            </a:graphic>
          </p:graphicFrame>
        </mc:Fallback>
      </mc:AlternateContent>
      <mc:AlternateContent xmlns:mc="http://schemas.openxmlformats.org/markup-compatibility/2006" xmlns:a14="http://schemas.microsoft.com/office/drawing/2010/main">
        <mc:Choice Requires="a14">
          <p:graphicFrame>
            <p:nvGraphicFramePr>
              <p:cNvPr id="4" name="جدول 3"/>
              <p:cNvGraphicFramePr>
                <a:graphicFrameLocks noGrp="1"/>
              </p:cNvGraphicFramePr>
              <p:nvPr>
                <p:extLst>
                  <p:ext uri="{D42A27DB-BD31-4B8C-83A1-F6EECF244321}">
                    <p14:modId xmlns:p14="http://schemas.microsoft.com/office/powerpoint/2010/main" val="2255345940"/>
                  </p:ext>
                </p:extLst>
              </p:nvPr>
            </p:nvGraphicFramePr>
            <p:xfrm>
              <a:off x="3317336" y="3662675"/>
              <a:ext cx="8128000" cy="2595880"/>
            </p:xfrm>
            <a:graphic>
              <a:graphicData uri="http://schemas.openxmlformats.org/drawingml/2006/table">
                <a:tbl>
                  <a:tblPr firstRow="1" bandRow="1">
                    <a:tableStyleId>{5C22544A-7EE6-4342-B048-85BDC9FD1C3A}</a:tableStyleId>
                  </a:tblPr>
                  <a:tblGrid>
                    <a:gridCol w="2032000"/>
                    <a:gridCol w="2032000"/>
                    <a:gridCol w="2032000"/>
                    <a:gridCol w="2032000"/>
                  </a:tblGrid>
                  <a:tr h="370840">
                    <a:tc>
                      <a:txBody>
                        <a:bodyPr/>
                        <a:lstStyle/>
                        <a:p>
                          <a:pPr algn="ctr"/>
                          <a:r>
                            <a:rPr lang="en-US" dirty="0" smtClean="0">
                              <a:solidFill>
                                <a:schemeClr val="accent3">
                                  <a:lumMod val="75000"/>
                                </a:schemeClr>
                              </a:solidFill>
                            </a:rPr>
                            <a:t>Roof</a:t>
                          </a:r>
                          <a:endParaRPr lang="en-US" dirty="0">
                            <a:solidFill>
                              <a:schemeClr val="accent3">
                                <a:lumMod val="75000"/>
                              </a:schemeClr>
                            </a:solidFill>
                          </a:endParaRPr>
                        </a:p>
                      </a:txBody>
                      <a:tcPr/>
                    </a:tc>
                    <a:tc>
                      <a:txBody>
                        <a:bodyPr/>
                        <a:lstStyle/>
                        <a:p>
                          <a:pPr algn="ctr"/>
                          <a:r>
                            <a:rPr lang="en-US" dirty="0" smtClean="0">
                              <a:solidFill>
                                <a:schemeClr val="accent3">
                                  <a:lumMod val="75000"/>
                                </a:schemeClr>
                              </a:solidFill>
                            </a:rPr>
                            <a:t>Interior</a:t>
                          </a:r>
                          <a:endParaRPr lang="en-US" dirty="0">
                            <a:solidFill>
                              <a:schemeClr val="accent3">
                                <a:lumMod val="75000"/>
                              </a:schemeClr>
                            </a:solidFill>
                          </a:endParaRPr>
                        </a:p>
                      </a:txBody>
                      <a:tcPr/>
                    </a:tc>
                    <a:tc>
                      <a:txBody>
                        <a:bodyPr/>
                        <a:lstStyle/>
                        <a:p>
                          <a:pPr algn="ctr"/>
                          <a:r>
                            <a:rPr lang="en-US" dirty="0" smtClean="0">
                              <a:solidFill>
                                <a:schemeClr val="accent3">
                                  <a:lumMod val="75000"/>
                                </a:schemeClr>
                              </a:solidFill>
                            </a:rPr>
                            <a:t>Exterior</a:t>
                          </a:r>
                          <a:endParaRPr lang="en-US" dirty="0">
                            <a:solidFill>
                              <a:schemeClr val="accent3">
                                <a:lumMod val="75000"/>
                              </a:schemeClr>
                            </a:solidFill>
                          </a:endParaRPr>
                        </a:p>
                      </a:txBody>
                      <a:tcPr/>
                    </a:tc>
                    <a:tc>
                      <a:txBody>
                        <a:bodyPr/>
                        <a:lstStyle/>
                        <a:p>
                          <a:pPr algn="ctr"/>
                          <a:r>
                            <a:rPr lang="en-US" dirty="0" smtClean="0">
                              <a:solidFill>
                                <a:schemeClr val="accent3">
                                  <a:lumMod val="75000"/>
                                </a:schemeClr>
                              </a:solidFill>
                            </a:rPr>
                            <a:t>Rectangular</a:t>
                          </a:r>
                          <a:endParaRPr lang="en-US" dirty="0">
                            <a:solidFill>
                              <a:schemeClr val="accent3">
                                <a:lumMod val="75000"/>
                              </a:schemeClr>
                            </a:solidFill>
                          </a:endParaRPr>
                        </a:p>
                      </a:txBody>
                      <a:tcPr/>
                    </a:tc>
                  </a:tr>
                  <a:tr h="370840">
                    <a:tc>
                      <a:txBody>
                        <a:bodyPr/>
                        <a:lstStyle/>
                        <a:p>
                          <a:pPr algn="ctr"/>
                          <a:r>
                            <a:rPr lang="en-US" dirty="0" smtClean="0">
                              <a:solidFill>
                                <a:schemeClr val="accent3">
                                  <a:lumMod val="75000"/>
                                </a:schemeClr>
                              </a:solidFill>
                            </a:rPr>
                            <a:t>Vu (KN)</a:t>
                          </a:r>
                          <a:endParaRPr lang="en-US" dirty="0">
                            <a:solidFill>
                              <a:schemeClr val="accent3">
                                <a:lumMod val="75000"/>
                              </a:schemeClr>
                            </a:solidFill>
                          </a:endParaRPr>
                        </a:p>
                      </a:txBody>
                      <a:tcPr/>
                    </a:tc>
                    <a:tc>
                      <a:txBody>
                        <a:bodyPr/>
                        <a:lstStyle/>
                        <a:p>
                          <a:pPr algn="ctr"/>
                          <a:r>
                            <a:rPr lang="en-US" sz="1800" u="none" kern="1200" dirty="0" smtClean="0">
                              <a:solidFill>
                                <a:schemeClr val="dk1"/>
                              </a:solidFill>
                              <a:effectLst/>
                              <a:latin typeface="+mn-lt"/>
                              <a:ea typeface="+mn-ea"/>
                              <a:cs typeface="+mn-cs"/>
                            </a:rPr>
                            <a:t>558.31</a:t>
                          </a:r>
                          <a:r>
                            <a:rPr lang="en-US" sz="1800" u="sng" kern="1200" dirty="0" smtClean="0">
                              <a:solidFill>
                                <a:schemeClr val="dk1"/>
                              </a:solidFill>
                              <a:effectLst/>
                              <a:latin typeface="+mn-lt"/>
                              <a:ea typeface="+mn-ea"/>
                              <a:cs typeface="+mn-cs"/>
                            </a:rPr>
                            <a:t> </a:t>
                          </a:r>
                          <a:endParaRPr lang="en-US" dirty="0"/>
                        </a:p>
                      </a:txBody>
                      <a:tcPr/>
                    </a:tc>
                    <a:tc>
                      <a:txBody>
                        <a:bodyPr/>
                        <a:lstStyle/>
                        <a:p>
                          <a:pPr algn="ctr"/>
                          <a:r>
                            <a:rPr lang="en-US" dirty="0" smtClean="0"/>
                            <a:t>163.64</a:t>
                          </a:r>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r>
                                  <a:rPr lang="en-US" sz="1800" b="0" i="0" kern="1200" smtClean="0">
                                    <a:solidFill>
                                      <a:schemeClr val="dk1"/>
                                    </a:solidFill>
                                    <a:effectLst/>
                                    <a:latin typeface="Cambria Math" panose="02040503050406030204" pitchFamily="18" charset="0"/>
                                    <a:ea typeface="+mn-ea"/>
                                    <a:cs typeface="+mn-cs"/>
                                  </a:rPr>
                                  <m:t>91</m:t>
                                </m:r>
                                <m:r>
                                  <a:rPr lang="en-US" sz="1800" b="0" i="0" kern="1200" smtClean="0">
                                    <a:solidFill>
                                      <a:schemeClr val="dk1"/>
                                    </a:solidFill>
                                    <a:effectLst/>
                                    <a:latin typeface="Cambria Math" panose="02040503050406030204" pitchFamily="18" charset="0"/>
                                    <a:ea typeface="+mn-ea"/>
                                    <a:cs typeface="+mn-cs"/>
                                  </a:rPr>
                                  <m:t>.</m:t>
                                </m:r>
                                <m:r>
                                  <a:rPr lang="en-US" sz="1800" b="0" i="0" kern="1200" smtClean="0">
                                    <a:solidFill>
                                      <a:schemeClr val="dk1"/>
                                    </a:solidFill>
                                    <a:effectLst/>
                                    <a:latin typeface="Cambria Math" panose="02040503050406030204" pitchFamily="18" charset="0"/>
                                    <a:ea typeface="+mn-ea"/>
                                    <a:cs typeface="+mn-cs"/>
                                  </a:rPr>
                                  <m:t>97</m:t>
                                </m:r>
                                <m:r>
                                  <a:rPr lang="en-US" sz="1800" kern="1200" smtClean="0">
                                    <a:solidFill>
                                      <a:schemeClr val="dk1"/>
                                    </a:solidFill>
                                    <a:effectLst/>
                                    <a:latin typeface="Cambria Math" panose="02040503050406030204" pitchFamily="18" charset="0"/>
                                    <a:ea typeface="+mn-ea"/>
                                    <a:cs typeface="+mn-cs"/>
                                  </a:rPr>
                                  <m:t> </m:t>
                                </m:r>
                              </m:oMath>
                            </m:oMathPara>
                          </a14:m>
                          <a:endParaRPr lang="en-US" dirty="0"/>
                        </a:p>
                      </a:txBody>
                      <a:tcPr/>
                    </a:tc>
                  </a:tr>
                  <a:tr h="370840">
                    <a:tc>
                      <a:txBody>
                        <a:bodyPr/>
                        <a:lstStyle/>
                        <a:p>
                          <a:pPr algn="ctr"/>
                          <a:r>
                            <a:rPr lang="en-US" dirty="0" smtClean="0">
                              <a:solidFill>
                                <a:schemeClr val="accent3">
                                  <a:lumMod val="75000"/>
                                </a:schemeClr>
                              </a:solidFill>
                            </a:rPr>
                            <a:t>Vs (KN)</a:t>
                          </a:r>
                          <a:endParaRPr lang="en-US" dirty="0">
                            <a:solidFill>
                              <a:schemeClr val="accent3">
                                <a:lumMod val="75000"/>
                              </a:schemeClr>
                            </a:solidFill>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800" kern="1200" smtClean="0">
                                    <a:solidFill>
                                      <a:schemeClr val="dk1"/>
                                    </a:solidFill>
                                    <a:effectLst/>
                                    <a:latin typeface="Cambria Math" panose="02040503050406030204" pitchFamily="18" charset="0"/>
                                    <a:ea typeface="+mn-ea"/>
                                    <a:cs typeface="+mn-cs"/>
                                  </a:rPr>
                                  <m:t>514</m:t>
                                </m:r>
                                <m:r>
                                  <a:rPr lang="en-US" sz="1800" kern="1200" smtClean="0">
                                    <a:solidFill>
                                      <a:schemeClr val="dk1"/>
                                    </a:solidFill>
                                    <a:effectLst/>
                                    <a:latin typeface="Cambria Math" panose="02040503050406030204" pitchFamily="18" charset="0"/>
                                    <a:ea typeface="+mn-ea"/>
                                    <a:cs typeface="+mn-cs"/>
                                  </a:rPr>
                                  <m:t>.</m:t>
                                </m:r>
                                <m:r>
                                  <a:rPr lang="en-US" sz="1800" kern="1200" smtClean="0">
                                    <a:solidFill>
                                      <a:schemeClr val="dk1"/>
                                    </a:solidFill>
                                    <a:effectLst/>
                                    <a:latin typeface="Cambria Math" panose="02040503050406030204" pitchFamily="18" charset="0"/>
                                    <a:ea typeface="+mn-ea"/>
                                    <a:cs typeface="+mn-cs"/>
                                  </a:rPr>
                                  <m:t>41</m:t>
                                </m:r>
                                <m:r>
                                  <a:rPr lang="en-US" sz="1800" kern="1200" smtClean="0">
                                    <a:solidFill>
                                      <a:schemeClr val="dk1"/>
                                    </a:solidFill>
                                    <a:effectLst/>
                                    <a:latin typeface="Cambria Math" panose="02040503050406030204" pitchFamily="18" charset="0"/>
                                    <a:ea typeface="+mn-ea"/>
                                    <a:cs typeface="+mn-cs"/>
                                  </a:rPr>
                                  <m:t> </m:t>
                                </m:r>
                              </m:oMath>
                            </m:oMathPara>
                          </a14:m>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r>
                                  <a:rPr lang="en-US" sz="1800" kern="1200" smtClean="0">
                                    <a:solidFill>
                                      <a:schemeClr val="dk1"/>
                                    </a:solidFill>
                                    <a:effectLst/>
                                    <a:latin typeface="Cambria Math" panose="02040503050406030204" pitchFamily="18" charset="0"/>
                                    <a:ea typeface="+mn-ea"/>
                                    <a:cs typeface="+mn-cs"/>
                                  </a:rPr>
                                  <m:t>105</m:t>
                                </m:r>
                                <m:r>
                                  <a:rPr lang="en-US" sz="1800" kern="1200" smtClean="0">
                                    <a:solidFill>
                                      <a:schemeClr val="dk1"/>
                                    </a:solidFill>
                                    <a:effectLst/>
                                    <a:latin typeface="Cambria Math" panose="02040503050406030204" pitchFamily="18" charset="0"/>
                                    <a:ea typeface="+mn-ea"/>
                                    <a:cs typeface="+mn-cs"/>
                                  </a:rPr>
                                  <m:t>.</m:t>
                                </m:r>
                                <m:r>
                                  <a:rPr lang="en-US" sz="1800" kern="1200" smtClean="0">
                                    <a:solidFill>
                                      <a:schemeClr val="dk1"/>
                                    </a:solidFill>
                                    <a:effectLst/>
                                    <a:latin typeface="Cambria Math" panose="02040503050406030204" pitchFamily="18" charset="0"/>
                                    <a:ea typeface="+mn-ea"/>
                                    <a:cs typeface="+mn-cs"/>
                                  </a:rPr>
                                  <m:t>2</m:t>
                                </m:r>
                                <m:r>
                                  <a:rPr lang="en-US" sz="1800" kern="1200" smtClean="0">
                                    <a:solidFill>
                                      <a:schemeClr val="dk1"/>
                                    </a:solidFill>
                                    <a:effectLst/>
                                    <a:latin typeface="Cambria Math" panose="02040503050406030204" pitchFamily="18" charset="0"/>
                                    <a:ea typeface="+mn-ea"/>
                                    <a:cs typeface="+mn-cs"/>
                                  </a:rPr>
                                  <m:t> </m:t>
                                </m:r>
                              </m:oMath>
                            </m:oMathPara>
                          </a14:m>
                          <a:endParaRPr lang="en-US" dirty="0"/>
                        </a:p>
                      </a:txBody>
                      <a:tcPr/>
                    </a:tc>
                    <a:tc>
                      <a:txBody>
                        <a:bodyPr/>
                        <a:lstStyle/>
                        <a:p>
                          <a:pPr algn="ctr"/>
                          <a14:m>
                            <m:oMathPara xmlns:m="http://schemas.openxmlformats.org/officeDocument/2006/math">
                              <m:oMathParaPr>
                                <m:jc m:val="centerGroup"/>
                              </m:oMathParaPr>
                              <m:oMath xmlns:m="http://schemas.openxmlformats.org/officeDocument/2006/math">
                                <m:r>
                                  <a:rPr lang="en-US" sz="1800" kern="1200" smtClean="0">
                                    <a:solidFill>
                                      <a:schemeClr val="dk1"/>
                                    </a:solidFill>
                                    <a:effectLst/>
                                    <a:latin typeface="Cambria Math" panose="02040503050406030204" pitchFamily="18" charset="0"/>
                                    <a:ea typeface="+mn-ea"/>
                                    <a:cs typeface="+mn-cs"/>
                                  </a:rPr>
                                  <m:t>37</m:t>
                                </m:r>
                                <m:r>
                                  <a:rPr lang="en-US" sz="1800" kern="1200" smtClean="0">
                                    <a:solidFill>
                                      <a:schemeClr val="dk1"/>
                                    </a:solidFill>
                                    <a:effectLst/>
                                    <a:latin typeface="Cambria Math" panose="02040503050406030204" pitchFamily="18" charset="0"/>
                                    <a:ea typeface="+mn-ea"/>
                                    <a:cs typeface="+mn-cs"/>
                                  </a:rPr>
                                  <m:t>.</m:t>
                                </m:r>
                                <m:r>
                                  <a:rPr lang="en-US" sz="1800" kern="1200" smtClean="0">
                                    <a:solidFill>
                                      <a:schemeClr val="dk1"/>
                                    </a:solidFill>
                                    <a:effectLst/>
                                    <a:latin typeface="Cambria Math" panose="02040503050406030204" pitchFamily="18" charset="0"/>
                                    <a:ea typeface="+mn-ea"/>
                                    <a:cs typeface="+mn-cs"/>
                                  </a:rPr>
                                  <m:t>63</m:t>
                                </m:r>
                                <m:r>
                                  <a:rPr lang="en-US" sz="1800" kern="1200" smtClean="0">
                                    <a:solidFill>
                                      <a:schemeClr val="dk1"/>
                                    </a:solidFill>
                                    <a:effectLst/>
                                    <a:latin typeface="Cambria Math" panose="02040503050406030204" pitchFamily="18" charset="0"/>
                                    <a:ea typeface="+mn-ea"/>
                                    <a:cs typeface="+mn-cs"/>
                                  </a:rPr>
                                  <m:t> </m:t>
                                </m:r>
                              </m:oMath>
                            </m:oMathPara>
                          </a14:m>
                          <a:endParaRPr lang="en-US" dirty="0"/>
                        </a:p>
                      </a:txBody>
                      <a:tcPr/>
                    </a:tc>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smtClean="0">
                              <a:solidFill>
                                <a:schemeClr val="accent3">
                                  <a:lumMod val="75000"/>
                                </a:schemeClr>
                              </a:solidFill>
                            </a:rPr>
                            <a:t>Av/s (mm2/mm)</a:t>
                          </a:r>
                        </a:p>
                      </a:txBody>
                      <a:tcPr/>
                    </a:tc>
                    <a:tc>
                      <a:txBody>
                        <a:bodyPr/>
                        <a:lstStyle/>
                        <a:p>
                          <a:pPr algn="ctr"/>
                          <a:r>
                            <a:rPr lang="en-US" sz="1800" kern="1200" dirty="0" smtClean="0">
                              <a:solidFill>
                                <a:schemeClr val="dk1"/>
                              </a:solidFill>
                              <a:effectLst/>
                              <a:latin typeface="+mn-lt"/>
                              <a:ea typeface="+mn-ea"/>
                              <a:cs typeface="+mn-cs"/>
                            </a:rPr>
                            <a:t>1.76</a:t>
                          </a:r>
                          <a:endParaRPr lang="en-US" dirty="0"/>
                        </a:p>
                      </a:txBody>
                      <a:tcPr/>
                    </a:tc>
                    <a:tc>
                      <a:txBody>
                        <a:bodyPr/>
                        <a:lstStyle/>
                        <a:p>
                          <a:pPr algn="ctr"/>
                          <a:r>
                            <a:rPr lang="en-US" sz="1800" kern="1200" dirty="0" smtClean="0">
                              <a:solidFill>
                                <a:schemeClr val="dk1"/>
                              </a:solidFill>
                              <a:effectLst/>
                              <a:latin typeface="+mn-lt"/>
                              <a:ea typeface="+mn-ea"/>
                              <a:cs typeface="+mn-cs"/>
                            </a:rPr>
                            <a:t>0.46 </a:t>
                          </a:r>
                          <a:endParaRPr lang="en-US" dirty="0"/>
                        </a:p>
                      </a:txBody>
                      <a:tcPr/>
                    </a:tc>
                    <a:tc>
                      <a:txBody>
                        <a:bodyPr/>
                        <a:lstStyle/>
                        <a:p>
                          <a:pPr algn="ctr"/>
                          <a:r>
                            <a:rPr lang="en-US" sz="1800" kern="1200" dirty="0" smtClean="0">
                              <a:solidFill>
                                <a:schemeClr val="dk1"/>
                              </a:solidFill>
                              <a:effectLst/>
                              <a:latin typeface="+mn-lt"/>
                              <a:ea typeface="+mn-ea"/>
                              <a:cs typeface="+mn-cs"/>
                            </a:rPr>
                            <a:t>0.26 </a:t>
                          </a:r>
                          <a:endParaRPr lang="en-US" dirty="0"/>
                        </a:p>
                      </a:txBody>
                      <a:tcPr/>
                    </a:tc>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smtClean="0">
                              <a:solidFill>
                                <a:schemeClr val="accent3">
                                  <a:lumMod val="75000"/>
                                </a:schemeClr>
                              </a:solidFill>
                            </a:rPr>
                            <a:t>S (mm)</a:t>
                          </a:r>
                        </a:p>
                      </a:txBody>
                      <a:tcPr/>
                    </a:tc>
                    <a:tc>
                      <a:txBody>
                        <a:bodyPr/>
                        <a:lstStyle/>
                        <a:p>
                          <a:pPr algn="ctr"/>
                          <a:r>
                            <a:rPr lang="en-US" sz="1800" kern="1200" dirty="0" smtClean="0">
                              <a:solidFill>
                                <a:schemeClr val="dk1"/>
                              </a:solidFill>
                              <a:effectLst/>
                              <a:latin typeface="+mn-lt"/>
                              <a:ea typeface="+mn-ea"/>
                              <a:cs typeface="+mn-cs"/>
                            </a:rPr>
                            <a:t>128.41 </a:t>
                          </a:r>
                          <a:endParaRPr lang="en-US" dirty="0"/>
                        </a:p>
                      </a:txBody>
                      <a:tcPr/>
                    </a:tc>
                    <a:tc>
                      <a:txBody>
                        <a:bodyPr/>
                        <a:lstStyle/>
                        <a:p>
                          <a:pPr algn="ctr"/>
                          <a:r>
                            <a:rPr lang="en-US" sz="1800" kern="1200" dirty="0" smtClean="0">
                              <a:solidFill>
                                <a:schemeClr val="dk1"/>
                              </a:solidFill>
                              <a:effectLst/>
                              <a:latin typeface="+mn-lt"/>
                              <a:ea typeface="+mn-ea"/>
                              <a:cs typeface="+mn-cs"/>
                            </a:rPr>
                            <a:t>491</a:t>
                          </a:r>
                          <a:endParaRPr lang="en-US" dirty="0"/>
                        </a:p>
                      </a:txBody>
                      <a:tcPr/>
                    </a:tc>
                    <a:tc>
                      <a:txBody>
                        <a:bodyPr/>
                        <a:lstStyle/>
                        <a:p>
                          <a:pPr algn="ctr"/>
                          <a:r>
                            <a:rPr lang="en-US" sz="1800" kern="1200" dirty="0" smtClean="0">
                              <a:solidFill>
                                <a:schemeClr val="dk1"/>
                              </a:solidFill>
                              <a:effectLst/>
                              <a:latin typeface="+mn-lt"/>
                              <a:ea typeface="+mn-ea"/>
                              <a:cs typeface="+mn-cs"/>
                            </a:rPr>
                            <a:t>870</a:t>
                          </a:r>
                          <a:endParaRPr lang="en-US" dirty="0"/>
                        </a:p>
                      </a:txBody>
                      <a:tcPr/>
                    </a:tc>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smtClean="0">
                              <a:solidFill>
                                <a:schemeClr val="accent3">
                                  <a:lumMod val="75000"/>
                                </a:schemeClr>
                              </a:solidFill>
                            </a:rPr>
                            <a:t>S</a:t>
                          </a:r>
                          <a:r>
                            <a:rPr lang="en-US" baseline="0" dirty="0" smtClean="0">
                              <a:solidFill>
                                <a:schemeClr val="accent3">
                                  <a:lumMod val="75000"/>
                                </a:schemeClr>
                              </a:solidFill>
                            </a:rPr>
                            <a:t> max </a:t>
                          </a:r>
                          <a:r>
                            <a:rPr lang="en-US" dirty="0" smtClean="0">
                              <a:solidFill>
                                <a:schemeClr val="accent3">
                                  <a:lumMod val="75000"/>
                                </a:schemeClr>
                              </a:solidFill>
                            </a:rPr>
                            <a:t>(mm)</a:t>
                          </a:r>
                        </a:p>
                      </a:txBody>
                      <a:tcPr/>
                    </a:tc>
                    <a:tc>
                      <a:txBody>
                        <a:bodyPr/>
                        <a:lstStyle/>
                        <a:p>
                          <a:pPr algn="ctr"/>
                          <a:r>
                            <a:rPr lang="en-US" sz="1800" kern="1200" dirty="0" smtClean="0">
                              <a:solidFill>
                                <a:schemeClr val="dk1"/>
                              </a:solidFill>
                              <a:effectLst/>
                              <a:latin typeface="+mn-lt"/>
                              <a:ea typeface="+mn-ea"/>
                              <a:cs typeface="+mn-cs"/>
                            </a:rPr>
                            <a:t> 345 </a:t>
                          </a:r>
                          <a:endParaRPr lang="en-US" dirty="0"/>
                        </a:p>
                      </a:txBody>
                      <a:tcPr/>
                    </a:tc>
                    <a:tc>
                      <a:txBody>
                        <a:bodyPr/>
                        <a:lstStyle/>
                        <a:p>
                          <a:pPr algn="ctr"/>
                          <a:r>
                            <a:rPr lang="en-US" sz="1800" kern="1200" dirty="0" smtClean="0">
                              <a:solidFill>
                                <a:schemeClr val="dk1"/>
                              </a:solidFill>
                              <a:effectLst/>
                              <a:latin typeface="+mn-lt"/>
                              <a:ea typeface="+mn-ea"/>
                              <a:cs typeface="+mn-cs"/>
                            </a:rPr>
                            <a:t>170</a:t>
                          </a:r>
                          <a:endParaRPr lang="en-US" dirty="0"/>
                        </a:p>
                      </a:txBody>
                      <a:tcPr/>
                    </a:tc>
                    <a:tc>
                      <a:txBody>
                        <a:bodyPr/>
                        <a:lstStyle/>
                        <a:p>
                          <a:pPr algn="ctr"/>
                          <a:r>
                            <a:rPr lang="en-US" sz="1800" kern="1200" dirty="0" smtClean="0">
                              <a:solidFill>
                                <a:schemeClr val="dk1"/>
                              </a:solidFill>
                              <a:effectLst/>
                              <a:latin typeface="+mn-lt"/>
                              <a:ea typeface="+mn-ea"/>
                              <a:cs typeface="+mn-cs"/>
                            </a:rPr>
                            <a:t>170 </a:t>
                          </a:r>
                          <a:endParaRPr lang="en-US" dirty="0"/>
                        </a:p>
                      </a:txBody>
                      <a:tcPr/>
                    </a:tc>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b="1" dirty="0" smtClean="0">
                              <a:solidFill>
                                <a:srgbClr val="0070C0"/>
                              </a:solidFill>
                            </a:rPr>
                            <a:t>S used (mm)</a:t>
                          </a:r>
                        </a:p>
                      </a:txBody>
                      <a:tcPr/>
                    </a:tc>
                    <a:tc>
                      <a:txBody>
                        <a:bodyPr/>
                        <a:lstStyle/>
                        <a:p>
                          <a:pPr algn="ctr"/>
                          <a:r>
                            <a:rPr lang="en-US" sz="1800" b="1" kern="1200" dirty="0" smtClean="0">
                              <a:solidFill>
                                <a:srgbClr val="0070C0"/>
                              </a:solidFill>
                              <a:effectLst/>
                              <a:latin typeface="+mn-lt"/>
                              <a:ea typeface="+mn-ea"/>
                              <a:cs typeface="+mn-cs"/>
                            </a:rPr>
                            <a:t>125</a:t>
                          </a:r>
                          <a:endParaRPr lang="en-US" b="1" dirty="0">
                            <a:solidFill>
                              <a:srgbClr val="0070C0"/>
                            </a:solidFill>
                          </a:endParaRPr>
                        </a:p>
                      </a:txBody>
                      <a:tcPr/>
                    </a:tc>
                    <a:tc>
                      <a:txBody>
                        <a:bodyPr/>
                        <a:lstStyle/>
                        <a:p>
                          <a:pPr algn="ctr"/>
                          <a:r>
                            <a:rPr lang="en-US" sz="1800" b="1" kern="1200" dirty="0" smtClean="0">
                              <a:solidFill>
                                <a:srgbClr val="0070C0"/>
                              </a:solidFill>
                              <a:effectLst/>
                              <a:latin typeface="+mn-lt"/>
                              <a:ea typeface="+mn-ea"/>
                              <a:cs typeface="+mn-cs"/>
                            </a:rPr>
                            <a:t>150</a:t>
                          </a:r>
                          <a:endParaRPr lang="en-US" b="1" dirty="0">
                            <a:solidFill>
                              <a:srgbClr val="0070C0"/>
                            </a:solidFill>
                          </a:endParaRPr>
                        </a:p>
                      </a:txBody>
                      <a:tcPr/>
                    </a:tc>
                    <a:tc>
                      <a:txBody>
                        <a:bodyPr/>
                        <a:lstStyle/>
                        <a:p>
                          <a:pPr algn="ctr"/>
                          <a:r>
                            <a:rPr lang="en-US" sz="1800" b="1" kern="1200" dirty="0" smtClean="0">
                              <a:solidFill>
                                <a:srgbClr val="0070C0"/>
                              </a:solidFill>
                              <a:effectLst/>
                              <a:latin typeface="+mn-lt"/>
                              <a:ea typeface="+mn-ea"/>
                              <a:cs typeface="+mn-cs"/>
                            </a:rPr>
                            <a:t>150 </a:t>
                          </a:r>
                          <a:endParaRPr lang="en-US" b="1" dirty="0">
                            <a:solidFill>
                              <a:srgbClr val="0070C0"/>
                            </a:solidFill>
                          </a:endParaRPr>
                        </a:p>
                      </a:txBody>
                      <a:tcPr/>
                    </a:tc>
                  </a:tr>
                </a:tbl>
              </a:graphicData>
            </a:graphic>
          </p:graphicFrame>
        </mc:Choice>
        <mc:Fallback xmlns="">
          <p:graphicFrame>
            <p:nvGraphicFramePr>
              <p:cNvPr id="4" name="جدول 3"/>
              <p:cNvGraphicFramePr>
                <a:graphicFrameLocks noGrp="1"/>
              </p:cNvGraphicFramePr>
              <p:nvPr>
                <p:extLst>
                  <p:ext uri="{D42A27DB-BD31-4B8C-83A1-F6EECF244321}">
                    <p14:modId xmlns:p14="http://schemas.microsoft.com/office/powerpoint/2010/main" val="2255345940"/>
                  </p:ext>
                </p:extLst>
              </p:nvPr>
            </p:nvGraphicFramePr>
            <p:xfrm>
              <a:off x="3317336" y="3662675"/>
              <a:ext cx="8128000" cy="2595880"/>
            </p:xfrm>
            <a:graphic>
              <a:graphicData uri="http://schemas.openxmlformats.org/drawingml/2006/table">
                <a:tbl>
                  <a:tblPr firstRow="1" bandRow="1">
                    <a:tableStyleId>{5C22544A-7EE6-4342-B048-85BDC9FD1C3A}</a:tableStyleId>
                  </a:tblPr>
                  <a:tblGrid>
                    <a:gridCol w="2032000"/>
                    <a:gridCol w="2032000"/>
                    <a:gridCol w="2032000"/>
                    <a:gridCol w="2032000"/>
                  </a:tblGrid>
                  <a:tr h="370840">
                    <a:tc>
                      <a:txBody>
                        <a:bodyPr/>
                        <a:lstStyle/>
                        <a:p>
                          <a:pPr algn="ctr"/>
                          <a:r>
                            <a:rPr lang="en-US" dirty="0" smtClean="0">
                              <a:solidFill>
                                <a:schemeClr val="accent3">
                                  <a:lumMod val="75000"/>
                                </a:schemeClr>
                              </a:solidFill>
                            </a:rPr>
                            <a:t>Roof</a:t>
                          </a:r>
                          <a:endParaRPr lang="en-US" dirty="0">
                            <a:solidFill>
                              <a:schemeClr val="accent3">
                                <a:lumMod val="75000"/>
                              </a:schemeClr>
                            </a:solidFill>
                          </a:endParaRPr>
                        </a:p>
                      </a:txBody>
                      <a:tcPr/>
                    </a:tc>
                    <a:tc>
                      <a:txBody>
                        <a:bodyPr/>
                        <a:lstStyle/>
                        <a:p>
                          <a:pPr algn="ctr"/>
                          <a:r>
                            <a:rPr lang="en-US" dirty="0" smtClean="0">
                              <a:solidFill>
                                <a:schemeClr val="accent3">
                                  <a:lumMod val="75000"/>
                                </a:schemeClr>
                              </a:solidFill>
                            </a:rPr>
                            <a:t>Interior</a:t>
                          </a:r>
                          <a:endParaRPr lang="en-US" dirty="0">
                            <a:solidFill>
                              <a:schemeClr val="accent3">
                                <a:lumMod val="75000"/>
                              </a:schemeClr>
                            </a:solidFill>
                          </a:endParaRPr>
                        </a:p>
                      </a:txBody>
                      <a:tcPr/>
                    </a:tc>
                    <a:tc>
                      <a:txBody>
                        <a:bodyPr/>
                        <a:lstStyle/>
                        <a:p>
                          <a:pPr algn="ctr"/>
                          <a:r>
                            <a:rPr lang="en-US" dirty="0" smtClean="0">
                              <a:solidFill>
                                <a:schemeClr val="accent3">
                                  <a:lumMod val="75000"/>
                                </a:schemeClr>
                              </a:solidFill>
                            </a:rPr>
                            <a:t>Exterior</a:t>
                          </a:r>
                          <a:endParaRPr lang="en-US" dirty="0">
                            <a:solidFill>
                              <a:schemeClr val="accent3">
                                <a:lumMod val="75000"/>
                              </a:schemeClr>
                            </a:solidFill>
                          </a:endParaRPr>
                        </a:p>
                      </a:txBody>
                      <a:tcPr/>
                    </a:tc>
                    <a:tc>
                      <a:txBody>
                        <a:bodyPr/>
                        <a:lstStyle/>
                        <a:p>
                          <a:pPr algn="ctr"/>
                          <a:r>
                            <a:rPr lang="en-US" dirty="0" smtClean="0">
                              <a:solidFill>
                                <a:schemeClr val="accent3">
                                  <a:lumMod val="75000"/>
                                </a:schemeClr>
                              </a:solidFill>
                            </a:rPr>
                            <a:t>Rectangular</a:t>
                          </a:r>
                          <a:endParaRPr lang="en-US" dirty="0">
                            <a:solidFill>
                              <a:schemeClr val="accent3">
                                <a:lumMod val="75000"/>
                              </a:schemeClr>
                            </a:solidFill>
                          </a:endParaRPr>
                        </a:p>
                      </a:txBody>
                      <a:tcPr/>
                    </a:tc>
                  </a:tr>
                  <a:tr h="370840">
                    <a:tc>
                      <a:txBody>
                        <a:bodyPr/>
                        <a:lstStyle/>
                        <a:p>
                          <a:pPr algn="ctr"/>
                          <a:r>
                            <a:rPr lang="en-US" dirty="0" smtClean="0">
                              <a:solidFill>
                                <a:schemeClr val="accent3">
                                  <a:lumMod val="75000"/>
                                </a:schemeClr>
                              </a:solidFill>
                            </a:rPr>
                            <a:t>Vu </a:t>
                          </a:r>
                          <a:r>
                            <a:rPr lang="en-US" dirty="0" smtClean="0">
                              <a:solidFill>
                                <a:schemeClr val="accent3">
                                  <a:lumMod val="75000"/>
                                </a:schemeClr>
                              </a:solidFill>
                            </a:rPr>
                            <a:t>(KN)</a:t>
                          </a:r>
                          <a:endParaRPr lang="en-US" dirty="0">
                            <a:solidFill>
                              <a:schemeClr val="accent3">
                                <a:lumMod val="75000"/>
                              </a:schemeClr>
                            </a:solidFill>
                          </a:endParaRPr>
                        </a:p>
                      </a:txBody>
                      <a:tcPr/>
                    </a:tc>
                    <a:tc>
                      <a:txBody>
                        <a:bodyPr/>
                        <a:lstStyle/>
                        <a:p>
                          <a:pPr algn="ctr"/>
                          <a:r>
                            <a:rPr lang="en-US" sz="1800" u="none" kern="1200" dirty="0" smtClean="0">
                              <a:solidFill>
                                <a:schemeClr val="dk1"/>
                              </a:solidFill>
                              <a:effectLst/>
                              <a:latin typeface="+mn-lt"/>
                              <a:ea typeface="+mn-ea"/>
                              <a:cs typeface="+mn-cs"/>
                            </a:rPr>
                            <a:t>558.31</a:t>
                          </a:r>
                          <a:r>
                            <a:rPr lang="en-US" sz="1800" u="sng" kern="1200" dirty="0" smtClean="0">
                              <a:solidFill>
                                <a:schemeClr val="dk1"/>
                              </a:solidFill>
                              <a:effectLst/>
                              <a:latin typeface="+mn-lt"/>
                              <a:ea typeface="+mn-ea"/>
                              <a:cs typeface="+mn-cs"/>
                            </a:rPr>
                            <a:t> </a:t>
                          </a:r>
                          <a:endParaRPr lang="en-US" dirty="0"/>
                        </a:p>
                      </a:txBody>
                      <a:tcPr/>
                    </a:tc>
                    <a:tc>
                      <a:txBody>
                        <a:bodyPr/>
                        <a:lstStyle/>
                        <a:p>
                          <a:pPr algn="ctr"/>
                          <a:r>
                            <a:rPr lang="en-US" dirty="0" smtClean="0"/>
                            <a:t>163.64</a:t>
                          </a:r>
                          <a:endParaRPr lang="en-US" dirty="0"/>
                        </a:p>
                      </a:txBody>
                      <a:tcPr/>
                    </a:tc>
                    <a:tc>
                      <a:txBody>
                        <a:bodyPr/>
                        <a:lstStyle/>
                        <a:p>
                          <a:endParaRPr lang="en-US"/>
                        </a:p>
                      </a:txBody>
                      <a:tcPr>
                        <a:blipFill rotWithShape="0">
                          <a:blip r:embed="rId3"/>
                          <a:stretch>
                            <a:fillRect l="-300901" t="-108197" r="-1201" b="-524590"/>
                          </a:stretch>
                        </a:blipFill>
                      </a:tcPr>
                    </a:tc>
                  </a:tr>
                  <a:tr h="370840">
                    <a:tc>
                      <a:txBody>
                        <a:bodyPr/>
                        <a:lstStyle/>
                        <a:p>
                          <a:pPr algn="ctr"/>
                          <a:r>
                            <a:rPr lang="en-US" dirty="0" smtClean="0">
                              <a:solidFill>
                                <a:schemeClr val="accent3">
                                  <a:lumMod val="75000"/>
                                </a:schemeClr>
                              </a:solidFill>
                            </a:rPr>
                            <a:t>Vs </a:t>
                          </a:r>
                          <a:r>
                            <a:rPr lang="en-US" dirty="0" smtClean="0">
                              <a:solidFill>
                                <a:schemeClr val="accent3">
                                  <a:lumMod val="75000"/>
                                </a:schemeClr>
                              </a:solidFill>
                            </a:rPr>
                            <a:t>(KN)</a:t>
                          </a:r>
                          <a:endParaRPr lang="en-US" dirty="0">
                            <a:solidFill>
                              <a:schemeClr val="accent3">
                                <a:lumMod val="75000"/>
                              </a:schemeClr>
                            </a:solidFill>
                          </a:endParaRPr>
                        </a:p>
                      </a:txBody>
                      <a:tcPr/>
                    </a:tc>
                    <a:tc>
                      <a:txBody>
                        <a:bodyPr/>
                        <a:lstStyle/>
                        <a:p>
                          <a:endParaRPr lang="en-US"/>
                        </a:p>
                      </a:txBody>
                      <a:tcPr>
                        <a:blipFill rotWithShape="0">
                          <a:blip r:embed="rId3"/>
                          <a:stretch>
                            <a:fillRect l="-100601" t="-208197" r="-201502" b="-424590"/>
                          </a:stretch>
                        </a:blipFill>
                      </a:tcPr>
                    </a:tc>
                    <a:tc>
                      <a:txBody>
                        <a:bodyPr/>
                        <a:lstStyle/>
                        <a:p>
                          <a:endParaRPr lang="en-US"/>
                        </a:p>
                      </a:txBody>
                      <a:tcPr>
                        <a:blipFill rotWithShape="0">
                          <a:blip r:embed="rId3"/>
                          <a:stretch>
                            <a:fillRect l="-200000" t="-208197" r="-100898" b="-424590"/>
                          </a:stretch>
                        </a:blipFill>
                      </a:tcPr>
                    </a:tc>
                    <a:tc>
                      <a:txBody>
                        <a:bodyPr/>
                        <a:lstStyle/>
                        <a:p>
                          <a:endParaRPr lang="en-US"/>
                        </a:p>
                      </a:txBody>
                      <a:tcPr>
                        <a:blipFill rotWithShape="0">
                          <a:blip r:embed="rId3"/>
                          <a:stretch>
                            <a:fillRect l="-300901" t="-208197" r="-1201" b="-424590"/>
                          </a:stretch>
                        </a:blipFill>
                      </a:tcPr>
                    </a:tc>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smtClean="0">
                              <a:solidFill>
                                <a:schemeClr val="accent3">
                                  <a:lumMod val="75000"/>
                                </a:schemeClr>
                              </a:solidFill>
                            </a:rPr>
                            <a:t>Av/s </a:t>
                          </a:r>
                          <a:r>
                            <a:rPr lang="en-US" dirty="0" smtClean="0">
                              <a:solidFill>
                                <a:schemeClr val="accent3">
                                  <a:lumMod val="75000"/>
                                </a:schemeClr>
                              </a:solidFill>
                            </a:rPr>
                            <a:t>(mm2/mm)</a:t>
                          </a:r>
                        </a:p>
                      </a:txBody>
                      <a:tcPr/>
                    </a:tc>
                    <a:tc>
                      <a:txBody>
                        <a:bodyPr/>
                        <a:lstStyle/>
                        <a:p>
                          <a:pPr algn="ctr"/>
                          <a:r>
                            <a:rPr lang="en-US" sz="1800" kern="1200" dirty="0" smtClean="0">
                              <a:solidFill>
                                <a:schemeClr val="dk1"/>
                              </a:solidFill>
                              <a:effectLst/>
                              <a:latin typeface="+mn-lt"/>
                              <a:ea typeface="+mn-ea"/>
                              <a:cs typeface="+mn-cs"/>
                            </a:rPr>
                            <a:t>1.76</a:t>
                          </a:r>
                          <a:endParaRPr lang="en-US" dirty="0"/>
                        </a:p>
                      </a:txBody>
                      <a:tcPr/>
                    </a:tc>
                    <a:tc>
                      <a:txBody>
                        <a:bodyPr/>
                        <a:lstStyle/>
                        <a:p>
                          <a:pPr algn="ctr"/>
                          <a:r>
                            <a:rPr lang="en-US" sz="1800" kern="1200" dirty="0" smtClean="0">
                              <a:solidFill>
                                <a:schemeClr val="dk1"/>
                              </a:solidFill>
                              <a:effectLst/>
                              <a:latin typeface="+mn-lt"/>
                              <a:ea typeface="+mn-ea"/>
                              <a:cs typeface="+mn-cs"/>
                            </a:rPr>
                            <a:t>0.46 </a:t>
                          </a:r>
                          <a:endParaRPr lang="en-US" dirty="0"/>
                        </a:p>
                      </a:txBody>
                      <a:tcPr/>
                    </a:tc>
                    <a:tc>
                      <a:txBody>
                        <a:bodyPr/>
                        <a:lstStyle/>
                        <a:p>
                          <a:pPr algn="ctr"/>
                          <a:r>
                            <a:rPr lang="en-US" sz="1800" kern="1200" dirty="0" smtClean="0">
                              <a:solidFill>
                                <a:schemeClr val="dk1"/>
                              </a:solidFill>
                              <a:effectLst/>
                              <a:latin typeface="+mn-lt"/>
                              <a:ea typeface="+mn-ea"/>
                              <a:cs typeface="+mn-cs"/>
                            </a:rPr>
                            <a:t>0.26 </a:t>
                          </a:r>
                          <a:endParaRPr lang="en-US" dirty="0"/>
                        </a:p>
                      </a:txBody>
                      <a:tcPr/>
                    </a:tc>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smtClean="0">
                              <a:solidFill>
                                <a:schemeClr val="accent3">
                                  <a:lumMod val="75000"/>
                                </a:schemeClr>
                              </a:solidFill>
                            </a:rPr>
                            <a:t>S </a:t>
                          </a:r>
                          <a:r>
                            <a:rPr lang="en-US" dirty="0" smtClean="0">
                              <a:solidFill>
                                <a:schemeClr val="accent3">
                                  <a:lumMod val="75000"/>
                                </a:schemeClr>
                              </a:solidFill>
                            </a:rPr>
                            <a:t>(mm)</a:t>
                          </a:r>
                        </a:p>
                      </a:txBody>
                      <a:tcPr/>
                    </a:tc>
                    <a:tc>
                      <a:txBody>
                        <a:bodyPr/>
                        <a:lstStyle/>
                        <a:p>
                          <a:pPr algn="ctr"/>
                          <a:r>
                            <a:rPr lang="en-US" sz="1800" kern="1200" dirty="0" smtClean="0">
                              <a:solidFill>
                                <a:schemeClr val="dk1"/>
                              </a:solidFill>
                              <a:effectLst/>
                              <a:latin typeface="+mn-lt"/>
                              <a:ea typeface="+mn-ea"/>
                              <a:cs typeface="+mn-cs"/>
                            </a:rPr>
                            <a:t>128.41 </a:t>
                          </a:r>
                          <a:endParaRPr lang="en-US" dirty="0"/>
                        </a:p>
                      </a:txBody>
                      <a:tcPr/>
                    </a:tc>
                    <a:tc>
                      <a:txBody>
                        <a:bodyPr/>
                        <a:lstStyle/>
                        <a:p>
                          <a:pPr algn="ctr"/>
                          <a:r>
                            <a:rPr lang="en-US" sz="1800" kern="1200" dirty="0" smtClean="0">
                              <a:solidFill>
                                <a:schemeClr val="dk1"/>
                              </a:solidFill>
                              <a:effectLst/>
                              <a:latin typeface="+mn-lt"/>
                              <a:ea typeface="+mn-ea"/>
                              <a:cs typeface="+mn-cs"/>
                            </a:rPr>
                            <a:t>491</a:t>
                          </a:r>
                          <a:endParaRPr lang="en-US" dirty="0"/>
                        </a:p>
                      </a:txBody>
                      <a:tcPr/>
                    </a:tc>
                    <a:tc>
                      <a:txBody>
                        <a:bodyPr/>
                        <a:lstStyle/>
                        <a:p>
                          <a:pPr algn="ctr"/>
                          <a:r>
                            <a:rPr lang="en-US" sz="1800" kern="1200" dirty="0" smtClean="0">
                              <a:solidFill>
                                <a:schemeClr val="dk1"/>
                              </a:solidFill>
                              <a:effectLst/>
                              <a:latin typeface="+mn-lt"/>
                              <a:ea typeface="+mn-ea"/>
                              <a:cs typeface="+mn-cs"/>
                            </a:rPr>
                            <a:t>870</a:t>
                          </a:r>
                          <a:endParaRPr lang="en-US" dirty="0"/>
                        </a:p>
                      </a:txBody>
                      <a:tcPr/>
                    </a:tc>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smtClean="0">
                              <a:solidFill>
                                <a:schemeClr val="accent3">
                                  <a:lumMod val="75000"/>
                                </a:schemeClr>
                              </a:solidFill>
                            </a:rPr>
                            <a:t>S</a:t>
                          </a:r>
                          <a:r>
                            <a:rPr lang="en-US" baseline="0" dirty="0" smtClean="0">
                              <a:solidFill>
                                <a:schemeClr val="accent3">
                                  <a:lumMod val="75000"/>
                                </a:schemeClr>
                              </a:solidFill>
                            </a:rPr>
                            <a:t> max </a:t>
                          </a:r>
                          <a:r>
                            <a:rPr lang="en-US" dirty="0" smtClean="0">
                              <a:solidFill>
                                <a:schemeClr val="accent3">
                                  <a:lumMod val="75000"/>
                                </a:schemeClr>
                              </a:solidFill>
                            </a:rPr>
                            <a:t>(mm)</a:t>
                          </a:r>
                        </a:p>
                      </a:txBody>
                      <a:tcPr/>
                    </a:tc>
                    <a:tc>
                      <a:txBody>
                        <a:bodyPr/>
                        <a:lstStyle/>
                        <a:p>
                          <a:pPr algn="ctr"/>
                          <a:r>
                            <a:rPr lang="en-US" sz="1800" kern="1200" dirty="0" smtClean="0">
                              <a:solidFill>
                                <a:schemeClr val="dk1"/>
                              </a:solidFill>
                              <a:effectLst/>
                              <a:latin typeface="+mn-lt"/>
                              <a:ea typeface="+mn-ea"/>
                              <a:cs typeface="+mn-cs"/>
                            </a:rPr>
                            <a:t> 345 </a:t>
                          </a:r>
                          <a:endParaRPr lang="en-US" dirty="0"/>
                        </a:p>
                      </a:txBody>
                      <a:tcPr/>
                    </a:tc>
                    <a:tc>
                      <a:txBody>
                        <a:bodyPr/>
                        <a:lstStyle/>
                        <a:p>
                          <a:pPr algn="ctr"/>
                          <a:r>
                            <a:rPr lang="en-US" sz="1800" kern="1200" dirty="0" smtClean="0">
                              <a:solidFill>
                                <a:schemeClr val="dk1"/>
                              </a:solidFill>
                              <a:effectLst/>
                              <a:latin typeface="+mn-lt"/>
                              <a:ea typeface="+mn-ea"/>
                              <a:cs typeface="+mn-cs"/>
                            </a:rPr>
                            <a:t>170</a:t>
                          </a:r>
                          <a:endParaRPr lang="en-US" dirty="0"/>
                        </a:p>
                      </a:txBody>
                      <a:tcPr/>
                    </a:tc>
                    <a:tc>
                      <a:txBody>
                        <a:bodyPr/>
                        <a:lstStyle/>
                        <a:p>
                          <a:pPr algn="ctr"/>
                          <a:r>
                            <a:rPr lang="en-US" sz="1800" kern="1200" dirty="0" smtClean="0">
                              <a:solidFill>
                                <a:schemeClr val="dk1"/>
                              </a:solidFill>
                              <a:effectLst/>
                              <a:latin typeface="+mn-lt"/>
                              <a:ea typeface="+mn-ea"/>
                              <a:cs typeface="+mn-cs"/>
                            </a:rPr>
                            <a:t>170 </a:t>
                          </a:r>
                          <a:endParaRPr lang="en-US" dirty="0"/>
                        </a:p>
                      </a:txBody>
                      <a:tcPr/>
                    </a:tc>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b="1" dirty="0" smtClean="0">
                              <a:solidFill>
                                <a:srgbClr val="0070C0"/>
                              </a:solidFill>
                            </a:rPr>
                            <a:t>S used </a:t>
                          </a:r>
                          <a:r>
                            <a:rPr lang="en-US" b="1" dirty="0" smtClean="0">
                              <a:solidFill>
                                <a:srgbClr val="0070C0"/>
                              </a:solidFill>
                            </a:rPr>
                            <a:t>(mm)</a:t>
                          </a:r>
                        </a:p>
                      </a:txBody>
                      <a:tcPr/>
                    </a:tc>
                    <a:tc>
                      <a:txBody>
                        <a:bodyPr/>
                        <a:lstStyle/>
                        <a:p>
                          <a:pPr algn="ctr"/>
                          <a:r>
                            <a:rPr lang="en-US" sz="1800" b="1" kern="1200" dirty="0" smtClean="0">
                              <a:solidFill>
                                <a:srgbClr val="0070C0"/>
                              </a:solidFill>
                              <a:effectLst/>
                              <a:latin typeface="+mn-lt"/>
                              <a:ea typeface="+mn-ea"/>
                              <a:cs typeface="+mn-cs"/>
                            </a:rPr>
                            <a:t>125</a:t>
                          </a:r>
                          <a:endParaRPr lang="en-US" b="1" dirty="0">
                            <a:solidFill>
                              <a:srgbClr val="0070C0"/>
                            </a:solidFill>
                          </a:endParaRPr>
                        </a:p>
                      </a:txBody>
                      <a:tcPr/>
                    </a:tc>
                    <a:tc>
                      <a:txBody>
                        <a:bodyPr/>
                        <a:lstStyle/>
                        <a:p>
                          <a:pPr algn="ctr"/>
                          <a:r>
                            <a:rPr lang="en-US" sz="1800" b="1" kern="1200" dirty="0" smtClean="0">
                              <a:solidFill>
                                <a:srgbClr val="0070C0"/>
                              </a:solidFill>
                              <a:effectLst/>
                              <a:latin typeface="+mn-lt"/>
                              <a:ea typeface="+mn-ea"/>
                              <a:cs typeface="+mn-cs"/>
                            </a:rPr>
                            <a:t>150</a:t>
                          </a:r>
                          <a:endParaRPr lang="en-US" b="1" dirty="0">
                            <a:solidFill>
                              <a:srgbClr val="0070C0"/>
                            </a:solidFill>
                          </a:endParaRPr>
                        </a:p>
                      </a:txBody>
                      <a:tcPr/>
                    </a:tc>
                    <a:tc>
                      <a:txBody>
                        <a:bodyPr/>
                        <a:lstStyle/>
                        <a:p>
                          <a:pPr algn="ctr"/>
                          <a:r>
                            <a:rPr lang="en-US" sz="1800" b="1" kern="1200" dirty="0" smtClean="0">
                              <a:solidFill>
                                <a:srgbClr val="0070C0"/>
                              </a:solidFill>
                              <a:effectLst/>
                              <a:latin typeface="+mn-lt"/>
                              <a:ea typeface="+mn-ea"/>
                              <a:cs typeface="+mn-cs"/>
                            </a:rPr>
                            <a:t>150 </a:t>
                          </a:r>
                          <a:endParaRPr lang="en-US" b="1" dirty="0">
                            <a:solidFill>
                              <a:srgbClr val="0070C0"/>
                            </a:solidFill>
                          </a:endParaRPr>
                        </a:p>
                      </a:txBody>
                      <a:tcPr/>
                    </a:tc>
                  </a:tr>
                </a:tbl>
              </a:graphicData>
            </a:graphic>
          </p:graphicFrame>
        </mc:Fallback>
      </mc:AlternateContent>
      <p:sp>
        <p:nvSpPr>
          <p:cNvPr id="5" name="مستطيل 4"/>
          <p:cNvSpPr/>
          <p:nvPr/>
        </p:nvSpPr>
        <p:spPr>
          <a:xfrm>
            <a:off x="4148747" y="464598"/>
            <a:ext cx="1436612" cy="369332"/>
          </a:xfrm>
          <a:prstGeom prst="rect">
            <a:avLst/>
          </a:prstGeom>
        </p:spPr>
        <p:txBody>
          <a:bodyPr wrap="none">
            <a:spAutoFit/>
          </a:bodyPr>
          <a:lstStyle/>
          <a:p>
            <a:r>
              <a:rPr lang="en-US" dirty="0" smtClean="0">
                <a:effectLst/>
                <a:latin typeface="Times New Roman" panose="02020603050405020304" pitchFamily="18" charset="0"/>
                <a:ea typeface="Times New Roman" panose="02020603050405020304" pitchFamily="18" charset="0"/>
              </a:rPr>
              <a:t>Vc = 230 KN</a:t>
            </a:r>
            <a:endParaRPr lang="en-US" dirty="0"/>
          </a:p>
        </p:txBody>
      </p:sp>
      <p:sp>
        <p:nvSpPr>
          <p:cNvPr id="6" name="مستطيل 5"/>
          <p:cNvSpPr/>
          <p:nvPr/>
        </p:nvSpPr>
        <p:spPr>
          <a:xfrm>
            <a:off x="8759837" y="464598"/>
            <a:ext cx="1879041" cy="369332"/>
          </a:xfrm>
          <a:prstGeom prst="rect">
            <a:avLst/>
          </a:prstGeom>
        </p:spPr>
        <p:txBody>
          <a:bodyPr wrap="none">
            <a:spAutoFit/>
          </a:bodyPr>
          <a:lstStyle/>
          <a:p>
            <a:r>
              <a:rPr lang="en-US" dirty="0" smtClean="0">
                <a:effectLst/>
                <a:latin typeface="Times New Roman" panose="02020603050405020304" pitchFamily="18" charset="0"/>
                <a:ea typeface="Times New Roman" panose="02020603050405020304" pitchFamily="18" charset="0"/>
              </a:rPr>
              <a:t>Vs max = 920 KN</a:t>
            </a:r>
            <a:endParaRPr lang="en-US" dirty="0"/>
          </a:p>
        </p:txBody>
      </p:sp>
      <mc:AlternateContent xmlns:mc="http://schemas.openxmlformats.org/markup-compatibility/2006" xmlns:a14="http://schemas.microsoft.com/office/drawing/2010/main">
        <mc:Choice Requires="a14">
          <p:sp>
            <p:nvSpPr>
              <p:cNvPr id="7" name="مستطيل 6"/>
              <p:cNvSpPr/>
              <p:nvPr/>
            </p:nvSpPr>
            <p:spPr>
              <a:xfrm>
                <a:off x="6237259" y="464598"/>
                <a:ext cx="2042803" cy="369332"/>
              </a:xfrm>
              <a:prstGeom prst="rect">
                <a:avLst/>
              </a:prstGeom>
            </p:spPr>
            <p:txBody>
              <a:bodyPr wrap="none">
                <a:spAutoFit/>
              </a:bodyPr>
              <a:lstStyle/>
              <a:p>
                <a14:m>
                  <m:oMath xmlns:m="http://schemas.openxmlformats.org/officeDocument/2006/math">
                    <m:r>
                      <a:rPr lang="en-US" b="0" i="1" smtClean="0">
                        <a:latin typeface="Cambria Math" panose="02040503050406030204" pitchFamily="18" charset="0"/>
                      </a:rPr>
                      <m:t>𝐴𝑣</m:t>
                    </m:r>
                    <m:r>
                      <a:rPr lang="en-US" b="0" i="1" smtClean="0">
                        <a:latin typeface="Cambria Math" panose="02040503050406030204" pitchFamily="18" charset="0"/>
                      </a:rPr>
                      <m:t>/</m:t>
                    </m:r>
                    <m:r>
                      <a:rPr lang="en-US" b="0" i="1" smtClean="0">
                        <a:latin typeface="Cambria Math" panose="02040503050406030204" pitchFamily="18" charset="0"/>
                      </a:rPr>
                      <m:t>𝑠</m:t>
                    </m:r>
                    <m:d>
                      <m:dPr>
                        <m:ctrlPr>
                          <a:rPr lang="en-US" i="1">
                            <a:latin typeface="Cambria Math" panose="02040503050406030204" pitchFamily="18" charset="0"/>
                          </a:rPr>
                        </m:ctrlPr>
                      </m:dPr>
                      <m:e>
                        <m:r>
                          <a:rPr lang="en-US" i="1">
                            <a:latin typeface="Cambria Math" panose="02040503050406030204" pitchFamily="18" charset="0"/>
                          </a:rPr>
                          <m:t>𝑚𝑖𝑛</m:t>
                        </m:r>
                        <m:r>
                          <a:rPr lang="en-US" i="0">
                            <a:latin typeface="Cambria Math" panose="02040503050406030204" pitchFamily="18" charset="0"/>
                          </a:rPr>
                          <m:t>.</m:t>
                        </m:r>
                      </m:e>
                    </m:d>
                  </m:oMath>
                </a14:m>
                <a:r>
                  <a:rPr lang="en-US" dirty="0" smtClean="0"/>
                  <a:t> = </a:t>
                </a:r>
                <a:r>
                  <a:rPr lang="en-US" dirty="0" smtClean="0">
                    <a:latin typeface="Times New Roman" panose="02020603050405020304" pitchFamily="18" charset="0"/>
                  </a:rPr>
                  <a:t>0.33</a:t>
                </a:r>
                <a:endParaRPr lang="en-US" dirty="0"/>
              </a:p>
            </p:txBody>
          </p:sp>
        </mc:Choice>
        <mc:Fallback xmlns="">
          <p:sp>
            <p:nvSpPr>
              <p:cNvPr id="7" name="مستطيل 6"/>
              <p:cNvSpPr>
                <a:spLocks noRot="1" noChangeAspect="1" noMove="1" noResize="1" noEditPoints="1" noAdjustHandles="1" noChangeArrowheads="1" noChangeShapeType="1" noTextEdit="1"/>
              </p:cNvSpPr>
              <p:nvPr/>
            </p:nvSpPr>
            <p:spPr>
              <a:xfrm>
                <a:off x="6237259" y="464598"/>
                <a:ext cx="2042803" cy="369332"/>
              </a:xfrm>
              <a:prstGeom prst="rect">
                <a:avLst/>
              </a:prstGeom>
              <a:blipFill rotWithShape="0">
                <a:blip r:embed="rId4"/>
                <a:stretch>
                  <a:fillRect t="-9836" r="-2090" b="-24590"/>
                </a:stretch>
              </a:blipFill>
            </p:spPr>
            <p:txBody>
              <a:bodyPr/>
              <a:lstStyle/>
              <a:p>
                <a:r>
                  <a:rPr lang="en-US">
                    <a:noFill/>
                  </a:rPr>
                  <a:t> </a:t>
                </a:r>
              </a:p>
            </p:txBody>
          </p:sp>
        </mc:Fallback>
      </mc:AlternateContent>
      <p:sp>
        <p:nvSpPr>
          <p:cNvPr id="8" name="مستطيل 7"/>
          <p:cNvSpPr/>
          <p:nvPr/>
        </p:nvSpPr>
        <p:spPr>
          <a:xfrm>
            <a:off x="1752693" y="2707562"/>
            <a:ext cx="1334020" cy="369332"/>
          </a:xfrm>
          <a:prstGeom prst="rect">
            <a:avLst/>
          </a:prstGeom>
        </p:spPr>
        <p:txBody>
          <a:bodyPr wrap="none">
            <a:spAutoFit/>
          </a:bodyPr>
          <a:lstStyle/>
          <a:p>
            <a:r>
              <a:rPr lang="en-US" dirty="0" err="1" smtClean="0">
                <a:effectLst/>
                <a:latin typeface="Times New Roman" panose="02020603050405020304" pitchFamily="18" charset="0"/>
                <a:ea typeface="Times New Roman" panose="02020603050405020304" pitchFamily="18" charset="0"/>
              </a:rPr>
              <a:t>Øs</a:t>
            </a:r>
            <a:r>
              <a:rPr lang="en-US" dirty="0" smtClean="0">
                <a:effectLst/>
                <a:latin typeface="Times New Roman" panose="02020603050405020304" pitchFamily="18" charset="0"/>
                <a:ea typeface="Times New Roman" panose="02020603050405020304" pitchFamily="18" charset="0"/>
              </a:rPr>
              <a:t> = 10 mm</a:t>
            </a:r>
            <a:endParaRPr lang="en-US" dirty="0"/>
          </a:p>
        </p:txBody>
      </p:sp>
    </p:spTree>
    <p:extLst>
      <p:ext uri="{BB962C8B-B14F-4D97-AF65-F5344CB8AC3E}">
        <p14:creationId xmlns:p14="http://schemas.microsoft.com/office/powerpoint/2010/main" val="31645239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2"/>
          <p:cNvSpPr txBox="1">
            <a:spLocks/>
          </p:cNvSpPr>
          <p:nvPr/>
        </p:nvSpPr>
        <p:spPr>
          <a:xfrm>
            <a:off x="2812213" y="2148532"/>
            <a:ext cx="8798942" cy="2596494"/>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sz="8000" b="1" dirty="0">
                <a:solidFill>
                  <a:schemeClr val="tx1"/>
                </a:solidFill>
                <a:latin typeface="Calibri" panose="020F0502020204030204" pitchFamily="34" charset="0"/>
                <a:cs typeface="Calibri" panose="020F0502020204030204" pitchFamily="34" charset="0"/>
              </a:rPr>
              <a:t> </a:t>
            </a:r>
            <a:r>
              <a:rPr lang="en-US" altLang="en-US" sz="8000" b="1" dirty="0" smtClean="0">
                <a:solidFill>
                  <a:schemeClr val="tx1"/>
                </a:solidFill>
                <a:latin typeface="Calibri" panose="020F0502020204030204" pitchFamily="34" charset="0"/>
                <a:cs typeface="Calibri" panose="020F0502020204030204" pitchFamily="34" charset="0"/>
              </a:rPr>
              <a:t>    3D Structural analysis and design </a:t>
            </a:r>
          </a:p>
        </p:txBody>
      </p:sp>
    </p:spTree>
    <p:extLst>
      <p:ext uri="{BB962C8B-B14F-4D97-AF65-F5344CB8AC3E}">
        <p14:creationId xmlns:p14="http://schemas.microsoft.com/office/powerpoint/2010/main" val="30783329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2"/>
          <p:cNvSpPr txBox="1">
            <a:spLocks/>
          </p:cNvSpPr>
          <p:nvPr/>
        </p:nvSpPr>
        <p:spPr>
          <a:xfrm>
            <a:off x="1607239" y="619665"/>
            <a:ext cx="8686800" cy="6858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b="1" dirty="0" smtClean="0">
                <a:solidFill>
                  <a:schemeClr val="tx1"/>
                </a:solidFill>
                <a:latin typeface="Calibri" panose="020F0502020204030204" pitchFamily="34" charset="0"/>
                <a:cs typeface="Calibri" panose="020F0502020204030204" pitchFamily="34" charset="0"/>
              </a:rPr>
              <a:t>3D model</a:t>
            </a:r>
          </a:p>
        </p:txBody>
      </p:sp>
      <p:pic>
        <p:nvPicPr>
          <p:cNvPr id="5" name="صورة 4"/>
          <p:cNvPicPr/>
          <p:nvPr/>
        </p:nvPicPr>
        <p:blipFill>
          <a:blip r:embed="rId2"/>
          <a:stretch>
            <a:fillRect/>
          </a:stretch>
        </p:blipFill>
        <p:spPr>
          <a:xfrm>
            <a:off x="3297322" y="1365850"/>
            <a:ext cx="6996717" cy="5112588"/>
          </a:xfrm>
          <a:prstGeom prst="rect">
            <a:avLst/>
          </a:prstGeom>
        </p:spPr>
      </p:pic>
    </p:spTree>
    <p:extLst>
      <p:ext uri="{BB962C8B-B14F-4D97-AF65-F5344CB8AC3E}">
        <p14:creationId xmlns:p14="http://schemas.microsoft.com/office/powerpoint/2010/main" val="24189229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2"/>
          <p:cNvSpPr txBox="1">
            <a:spLocks/>
          </p:cNvSpPr>
          <p:nvPr/>
        </p:nvSpPr>
        <p:spPr>
          <a:xfrm>
            <a:off x="3982156" y="2916283"/>
            <a:ext cx="5513535" cy="2596494"/>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sz="8000" b="1" dirty="0" smtClean="0">
                <a:solidFill>
                  <a:schemeClr val="tx1"/>
                </a:solidFill>
                <a:latin typeface="Calibri" panose="020F0502020204030204" pitchFamily="34" charset="0"/>
                <a:cs typeface="Calibri" panose="020F0502020204030204" pitchFamily="34" charset="0"/>
              </a:rPr>
              <a:t>Introduction</a:t>
            </a:r>
          </a:p>
        </p:txBody>
      </p:sp>
    </p:spTree>
    <p:extLst>
      <p:ext uri="{BB962C8B-B14F-4D97-AF65-F5344CB8AC3E}">
        <p14:creationId xmlns:p14="http://schemas.microsoft.com/office/powerpoint/2010/main" val="9360422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p:nvPr/>
        </p:nvPicPr>
        <p:blipFill>
          <a:blip r:embed="rId2"/>
          <a:stretch>
            <a:fillRect/>
          </a:stretch>
        </p:blipFill>
        <p:spPr>
          <a:xfrm>
            <a:off x="3176904" y="1093470"/>
            <a:ext cx="7338695" cy="5108922"/>
          </a:xfrm>
          <a:prstGeom prst="rect">
            <a:avLst/>
          </a:prstGeom>
        </p:spPr>
      </p:pic>
    </p:spTree>
    <p:extLst>
      <p:ext uri="{BB962C8B-B14F-4D97-AF65-F5344CB8AC3E}">
        <p14:creationId xmlns:p14="http://schemas.microsoft.com/office/powerpoint/2010/main" val="3893924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a:stretch>
            <a:fillRect/>
          </a:stretch>
        </p:blipFill>
        <p:spPr>
          <a:xfrm>
            <a:off x="4003951" y="1305465"/>
            <a:ext cx="4242902" cy="4938234"/>
          </a:xfrm>
          <a:prstGeom prst="rect">
            <a:avLst/>
          </a:prstGeom>
        </p:spPr>
      </p:pic>
      <p:sp>
        <p:nvSpPr>
          <p:cNvPr id="3" name="Title 12"/>
          <p:cNvSpPr txBox="1">
            <a:spLocks/>
          </p:cNvSpPr>
          <p:nvPr/>
        </p:nvSpPr>
        <p:spPr>
          <a:xfrm>
            <a:off x="1607239" y="619665"/>
            <a:ext cx="8686800" cy="6858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b="1" dirty="0" smtClean="0">
                <a:solidFill>
                  <a:schemeClr val="tx1"/>
                </a:solidFill>
                <a:latin typeface="Calibri" panose="020F0502020204030204" pitchFamily="34" charset="0"/>
                <a:cs typeface="Calibri" panose="020F0502020204030204" pitchFamily="34" charset="0"/>
              </a:rPr>
              <a:t>Material</a:t>
            </a:r>
          </a:p>
        </p:txBody>
      </p:sp>
    </p:spTree>
    <p:extLst>
      <p:ext uri="{BB962C8B-B14F-4D97-AF65-F5344CB8AC3E}">
        <p14:creationId xmlns:p14="http://schemas.microsoft.com/office/powerpoint/2010/main" val="27753486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2"/>
          <p:cNvSpPr txBox="1">
            <a:spLocks/>
          </p:cNvSpPr>
          <p:nvPr/>
        </p:nvSpPr>
        <p:spPr>
          <a:xfrm>
            <a:off x="1607239" y="619665"/>
            <a:ext cx="8686800" cy="6858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b="1" dirty="0" smtClean="0">
                <a:solidFill>
                  <a:schemeClr val="tx1"/>
                </a:solidFill>
                <a:latin typeface="Calibri" panose="020F0502020204030204" pitchFamily="34" charset="0"/>
                <a:cs typeface="Calibri" panose="020F0502020204030204" pitchFamily="34" charset="0"/>
              </a:rPr>
              <a:t>Sections</a:t>
            </a:r>
          </a:p>
        </p:txBody>
      </p:sp>
      <p:pic>
        <p:nvPicPr>
          <p:cNvPr id="3" name="صورة 2"/>
          <p:cNvPicPr/>
          <p:nvPr/>
        </p:nvPicPr>
        <p:blipFill>
          <a:blip r:embed="rId2"/>
          <a:stretch>
            <a:fillRect/>
          </a:stretch>
        </p:blipFill>
        <p:spPr>
          <a:xfrm>
            <a:off x="1316385" y="1305465"/>
            <a:ext cx="4579620" cy="3544570"/>
          </a:xfrm>
          <a:prstGeom prst="rect">
            <a:avLst/>
          </a:prstGeom>
        </p:spPr>
      </p:pic>
      <p:pic>
        <p:nvPicPr>
          <p:cNvPr id="4" name="صورة 3"/>
          <p:cNvPicPr/>
          <p:nvPr/>
        </p:nvPicPr>
        <p:blipFill>
          <a:blip r:embed="rId3"/>
          <a:stretch>
            <a:fillRect/>
          </a:stretch>
        </p:blipFill>
        <p:spPr>
          <a:xfrm>
            <a:off x="7087241" y="147080"/>
            <a:ext cx="4521835" cy="3703320"/>
          </a:xfrm>
          <a:prstGeom prst="rect">
            <a:avLst/>
          </a:prstGeom>
        </p:spPr>
      </p:pic>
      <p:pic>
        <p:nvPicPr>
          <p:cNvPr id="5" name="صورة 4"/>
          <p:cNvPicPr/>
          <p:nvPr/>
        </p:nvPicPr>
        <p:blipFill>
          <a:blip r:embed="rId4"/>
          <a:stretch>
            <a:fillRect/>
          </a:stretch>
        </p:blipFill>
        <p:spPr>
          <a:xfrm>
            <a:off x="5901756" y="3499808"/>
            <a:ext cx="4589780" cy="3246120"/>
          </a:xfrm>
          <a:prstGeom prst="rect">
            <a:avLst/>
          </a:prstGeom>
        </p:spPr>
      </p:pic>
    </p:spTree>
    <p:extLst>
      <p:ext uri="{BB962C8B-B14F-4D97-AF65-F5344CB8AC3E}">
        <p14:creationId xmlns:p14="http://schemas.microsoft.com/office/powerpoint/2010/main" val="6903356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a:stretch>
            <a:fillRect/>
          </a:stretch>
        </p:blipFill>
        <p:spPr>
          <a:xfrm>
            <a:off x="1259677" y="1818964"/>
            <a:ext cx="5048885" cy="3436620"/>
          </a:xfrm>
          <a:prstGeom prst="rect">
            <a:avLst/>
          </a:prstGeom>
        </p:spPr>
      </p:pic>
      <p:pic>
        <p:nvPicPr>
          <p:cNvPr id="3" name="صورة 2"/>
          <p:cNvPicPr/>
          <p:nvPr/>
        </p:nvPicPr>
        <p:blipFill>
          <a:blip r:embed="rId3"/>
          <a:stretch>
            <a:fillRect/>
          </a:stretch>
        </p:blipFill>
        <p:spPr>
          <a:xfrm>
            <a:off x="6771631" y="1818964"/>
            <a:ext cx="4963795" cy="3535680"/>
          </a:xfrm>
          <a:prstGeom prst="rect">
            <a:avLst/>
          </a:prstGeom>
        </p:spPr>
      </p:pic>
    </p:spTree>
    <p:extLst>
      <p:ext uri="{BB962C8B-B14F-4D97-AF65-F5344CB8AC3E}">
        <p14:creationId xmlns:p14="http://schemas.microsoft.com/office/powerpoint/2010/main" val="363864204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a:stretch>
            <a:fillRect/>
          </a:stretch>
        </p:blipFill>
        <p:spPr>
          <a:xfrm>
            <a:off x="4355926" y="527025"/>
            <a:ext cx="3221355" cy="2796540"/>
          </a:xfrm>
          <a:prstGeom prst="rect">
            <a:avLst/>
          </a:prstGeom>
        </p:spPr>
      </p:pic>
      <p:pic>
        <p:nvPicPr>
          <p:cNvPr id="3" name="صورة 2"/>
          <p:cNvPicPr/>
          <p:nvPr/>
        </p:nvPicPr>
        <p:blipFill>
          <a:blip r:embed="rId3"/>
          <a:stretch>
            <a:fillRect/>
          </a:stretch>
        </p:blipFill>
        <p:spPr>
          <a:xfrm>
            <a:off x="4323541" y="3485831"/>
            <a:ext cx="3253740" cy="2910205"/>
          </a:xfrm>
          <a:prstGeom prst="rect">
            <a:avLst/>
          </a:prstGeom>
        </p:spPr>
      </p:pic>
      <p:pic>
        <p:nvPicPr>
          <p:cNvPr id="4" name="صورة 3"/>
          <p:cNvPicPr/>
          <p:nvPr/>
        </p:nvPicPr>
        <p:blipFill>
          <a:blip r:embed="rId4"/>
          <a:stretch>
            <a:fillRect/>
          </a:stretch>
        </p:blipFill>
        <p:spPr>
          <a:xfrm>
            <a:off x="346656" y="1756409"/>
            <a:ext cx="3444240" cy="3458845"/>
          </a:xfrm>
          <a:prstGeom prst="rect">
            <a:avLst/>
          </a:prstGeom>
        </p:spPr>
      </p:pic>
      <p:pic>
        <p:nvPicPr>
          <p:cNvPr id="5" name="صورة 4"/>
          <p:cNvPicPr/>
          <p:nvPr/>
        </p:nvPicPr>
        <p:blipFill>
          <a:blip r:embed="rId5"/>
          <a:stretch>
            <a:fillRect/>
          </a:stretch>
        </p:blipFill>
        <p:spPr>
          <a:xfrm>
            <a:off x="8142311" y="2068194"/>
            <a:ext cx="3225800" cy="3147060"/>
          </a:xfrm>
          <a:prstGeom prst="rect">
            <a:avLst/>
          </a:prstGeom>
        </p:spPr>
      </p:pic>
      <p:sp>
        <p:nvSpPr>
          <p:cNvPr id="6" name="Title 12"/>
          <p:cNvSpPr txBox="1">
            <a:spLocks/>
          </p:cNvSpPr>
          <p:nvPr/>
        </p:nvSpPr>
        <p:spPr>
          <a:xfrm>
            <a:off x="1607239" y="619665"/>
            <a:ext cx="8686800" cy="6858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b="1" dirty="0" smtClean="0">
                <a:solidFill>
                  <a:schemeClr val="tx1"/>
                </a:solidFill>
                <a:latin typeface="Calibri" panose="020F0502020204030204" pitchFamily="34" charset="0"/>
                <a:cs typeface="Calibri" panose="020F0502020204030204" pitchFamily="34" charset="0"/>
              </a:rPr>
              <a:t>Modifiers</a:t>
            </a:r>
          </a:p>
        </p:txBody>
      </p:sp>
      <p:sp>
        <p:nvSpPr>
          <p:cNvPr id="7" name="مستطيل 6"/>
          <p:cNvSpPr/>
          <p:nvPr/>
        </p:nvSpPr>
        <p:spPr>
          <a:xfrm>
            <a:off x="530374" y="1387077"/>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Slab</a:t>
            </a:r>
            <a:endParaRPr lang="en-US" b="1" dirty="0">
              <a:effectLst>
                <a:outerShdw blurRad="38100" dist="38100" dir="2700000" algn="tl">
                  <a:srgbClr val="000000">
                    <a:alpha val="43137"/>
                  </a:srgbClr>
                </a:outerShdw>
              </a:effectLst>
              <a:latin typeface="Dutch801 Rm BT" pitchFamily="18" charset="0"/>
            </a:endParaRPr>
          </a:p>
        </p:txBody>
      </p:sp>
      <p:sp>
        <p:nvSpPr>
          <p:cNvPr id="8" name="مستطيل 7"/>
          <p:cNvSpPr/>
          <p:nvPr/>
        </p:nvSpPr>
        <p:spPr>
          <a:xfrm>
            <a:off x="5094311" y="169200"/>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Column</a:t>
            </a:r>
            <a:endParaRPr lang="en-US" b="1" dirty="0">
              <a:effectLst>
                <a:outerShdw blurRad="38100" dist="38100" dir="2700000" algn="tl">
                  <a:srgbClr val="000000">
                    <a:alpha val="43137"/>
                  </a:srgbClr>
                </a:outerShdw>
              </a:effectLst>
              <a:latin typeface="Dutch801 Rm BT" pitchFamily="18" charset="0"/>
            </a:endParaRPr>
          </a:p>
        </p:txBody>
      </p:sp>
      <p:sp>
        <p:nvSpPr>
          <p:cNvPr id="9" name="مستطيل 8"/>
          <p:cNvSpPr/>
          <p:nvPr/>
        </p:nvSpPr>
        <p:spPr>
          <a:xfrm>
            <a:off x="5094311" y="6397203"/>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Beam</a:t>
            </a:r>
            <a:endParaRPr lang="en-US" b="1" dirty="0">
              <a:effectLst>
                <a:outerShdw blurRad="38100" dist="38100" dir="2700000" algn="tl">
                  <a:srgbClr val="000000">
                    <a:alpha val="43137"/>
                  </a:srgbClr>
                </a:outerShdw>
              </a:effectLst>
              <a:latin typeface="Dutch801 Rm BT" pitchFamily="18" charset="0"/>
            </a:endParaRPr>
          </a:p>
        </p:txBody>
      </p:sp>
      <p:sp>
        <p:nvSpPr>
          <p:cNvPr id="10" name="مستطيل 9"/>
          <p:cNvSpPr/>
          <p:nvPr/>
        </p:nvSpPr>
        <p:spPr>
          <a:xfrm>
            <a:off x="8706664" y="1698862"/>
            <a:ext cx="2097093" cy="369332"/>
          </a:xfrm>
          <a:prstGeom prst="rect">
            <a:avLst/>
          </a:prstGeom>
        </p:spPr>
        <p:txBody>
          <a:bodyPr wrap="square">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Shear wall</a:t>
            </a:r>
            <a:endParaRPr lang="en-US" b="1" dirty="0">
              <a:effectLst>
                <a:outerShdw blurRad="38100" dist="38100" dir="2700000" algn="tl">
                  <a:srgbClr val="000000">
                    <a:alpha val="43137"/>
                  </a:srgbClr>
                </a:outerShdw>
              </a:effectLst>
              <a:latin typeface="Dutch801 Rm BT" pitchFamily="18" charset="0"/>
            </a:endParaRPr>
          </a:p>
        </p:txBody>
      </p:sp>
    </p:spTree>
    <p:extLst>
      <p:ext uri="{BB962C8B-B14F-4D97-AF65-F5344CB8AC3E}">
        <p14:creationId xmlns:p14="http://schemas.microsoft.com/office/powerpoint/2010/main" val="13489365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2"/>
          <p:cNvSpPr txBox="1">
            <a:spLocks/>
          </p:cNvSpPr>
          <p:nvPr/>
        </p:nvSpPr>
        <p:spPr>
          <a:xfrm>
            <a:off x="1607239" y="619665"/>
            <a:ext cx="8686800" cy="6858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b="1" dirty="0" smtClean="0">
                <a:solidFill>
                  <a:schemeClr val="tx1"/>
                </a:solidFill>
                <a:latin typeface="Calibri" panose="020F0502020204030204" pitchFamily="34" charset="0"/>
                <a:cs typeface="Calibri" panose="020F0502020204030204" pitchFamily="34" charset="0"/>
              </a:rPr>
              <a:t>Gravity loads</a:t>
            </a:r>
          </a:p>
        </p:txBody>
      </p:sp>
      <p:pic>
        <p:nvPicPr>
          <p:cNvPr id="3" name="صورة 2"/>
          <p:cNvPicPr/>
          <p:nvPr/>
        </p:nvPicPr>
        <p:blipFill>
          <a:blip r:embed="rId2"/>
          <a:stretch>
            <a:fillRect/>
          </a:stretch>
        </p:blipFill>
        <p:spPr>
          <a:xfrm>
            <a:off x="3082938" y="2910864"/>
            <a:ext cx="3489960" cy="3279140"/>
          </a:xfrm>
          <a:prstGeom prst="rect">
            <a:avLst/>
          </a:prstGeom>
        </p:spPr>
      </p:pic>
      <p:pic>
        <p:nvPicPr>
          <p:cNvPr id="4" name="صورة 3"/>
          <p:cNvPicPr/>
          <p:nvPr/>
        </p:nvPicPr>
        <p:blipFill>
          <a:blip r:embed="rId3"/>
          <a:stretch>
            <a:fillRect/>
          </a:stretch>
        </p:blipFill>
        <p:spPr>
          <a:xfrm>
            <a:off x="7532730" y="2910864"/>
            <a:ext cx="3337560" cy="3200400"/>
          </a:xfrm>
          <a:prstGeom prst="rect">
            <a:avLst/>
          </a:prstGeom>
        </p:spPr>
      </p:pic>
      <p:pic>
        <p:nvPicPr>
          <p:cNvPr id="5" name="صورة 4"/>
          <p:cNvPicPr/>
          <p:nvPr/>
        </p:nvPicPr>
        <p:blipFill>
          <a:blip r:embed="rId4"/>
          <a:stretch>
            <a:fillRect/>
          </a:stretch>
        </p:blipFill>
        <p:spPr>
          <a:xfrm>
            <a:off x="4915361" y="619665"/>
            <a:ext cx="5760085" cy="2008505"/>
          </a:xfrm>
          <a:prstGeom prst="rect">
            <a:avLst/>
          </a:prstGeom>
        </p:spPr>
      </p:pic>
    </p:spTree>
    <p:extLst>
      <p:ext uri="{BB962C8B-B14F-4D97-AF65-F5344CB8AC3E}">
        <p14:creationId xmlns:p14="http://schemas.microsoft.com/office/powerpoint/2010/main" val="194063585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2"/>
          <p:cNvSpPr txBox="1">
            <a:spLocks/>
          </p:cNvSpPr>
          <p:nvPr/>
        </p:nvSpPr>
        <p:spPr>
          <a:xfrm>
            <a:off x="1607239" y="619665"/>
            <a:ext cx="8686800" cy="6858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b="1" dirty="0" smtClean="0">
                <a:solidFill>
                  <a:schemeClr val="tx1"/>
                </a:solidFill>
                <a:latin typeface="Calibri" panose="020F0502020204030204" pitchFamily="34" charset="0"/>
                <a:cs typeface="Calibri" panose="020F0502020204030204" pitchFamily="34" charset="0"/>
              </a:rPr>
              <a:t>Seismic loads</a:t>
            </a:r>
          </a:p>
        </p:txBody>
      </p:sp>
      <p:pic>
        <p:nvPicPr>
          <p:cNvPr id="3" name="صورة 2"/>
          <p:cNvPicPr/>
          <p:nvPr/>
        </p:nvPicPr>
        <p:blipFill>
          <a:blip r:embed="rId2"/>
          <a:stretch>
            <a:fillRect/>
          </a:stretch>
        </p:blipFill>
        <p:spPr>
          <a:xfrm>
            <a:off x="3383891" y="2091007"/>
            <a:ext cx="3181350" cy="3676650"/>
          </a:xfrm>
          <a:prstGeom prst="rect">
            <a:avLst/>
          </a:prstGeom>
        </p:spPr>
      </p:pic>
      <p:sp>
        <p:nvSpPr>
          <p:cNvPr id="4" name="مستطيل 3"/>
          <p:cNvSpPr/>
          <p:nvPr/>
        </p:nvSpPr>
        <p:spPr>
          <a:xfrm>
            <a:off x="7223185" y="3244273"/>
            <a:ext cx="2662687" cy="685059"/>
          </a:xfrm>
          <a:prstGeom prst="rect">
            <a:avLst/>
          </a:prstGeom>
        </p:spPr>
        <p:txBody>
          <a:bodyPr wrap="square">
            <a:spAutoFit/>
          </a:bodyPr>
          <a:lstStyle/>
          <a:p>
            <a:pPr marL="457200">
              <a:lnSpc>
                <a:spcPct val="107000"/>
              </a:lnSpc>
              <a:spcAft>
                <a:spcPts val="0"/>
              </a:spcAft>
            </a:pPr>
            <a:r>
              <a:rPr lang="en-US" dirty="0" err="1">
                <a:latin typeface="Times New Roman" panose="02020603050405020304" pitchFamily="18" charset="0"/>
                <a:ea typeface="Calibri" panose="020F0502020204030204" pitchFamily="34" charset="0"/>
                <a:cs typeface="Arial" panose="020B0604020202020204" pitchFamily="34" charset="0"/>
              </a:rPr>
              <a:t>Ss</a:t>
            </a:r>
            <a:r>
              <a:rPr lang="en-US" dirty="0">
                <a:latin typeface="Times New Roman" panose="02020603050405020304" pitchFamily="18" charset="0"/>
                <a:ea typeface="Calibri" panose="020F0502020204030204" pitchFamily="34" charset="0"/>
                <a:cs typeface="Arial" panose="020B0604020202020204" pitchFamily="34" charset="0"/>
              </a:rPr>
              <a:t> = 2.5*Z = 0.5  </a:t>
            </a:r>
            <a:endParaRPr lang="en-US" sz="1600" dirty="0">
              <a:latin typeface="Calibri" panose="020F0502020204030204" pitchFamily="34" charset="0"/>
              <a:ea typeface="Calibri" panose="020F0502020204030204" pitchFamily="34" charset="0"/>
              <a:cs typeface="Arial" panose="020B0604020202020204" pitchFamily="34" charset="0"/>
            </a:endParaRPr>
          </a:p>
          <a:p>
            <a:pPr marL="457200">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S1 = 1.25*Z = 0.25</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5793486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a:stretch>
            <a:fillRect/>
          </a:stretch>
        </p:blipFill>
        <p:spPr>
          <a:xfrm>
            <a:off x="1965127" y="507784"/>
            <a:ext cx="5760085" cy="2115820"/>
          </a:xfrm>
          <a:prstGeom prst="rect">
            <a:avLst/>
          </a:prstGeom>
        </p:spPr>
      </p:pic>
      <p:sp>
        <p:nvSpPr>
          <p:cNvPr id="3" name="مستطيل 2"/>
          <p:cNvSpPr/>
          <p:nvPr/>
        </p:nvSpPr>
        <p:spPr>
          <a:xfrm>
            <a:off x="8279478" y="1381028"/>
            <a:ext cx="3025187" cy="369332"/>
          </a:xfrm>
          <a:prstGeom prst="rect">
            <a:avLst/>
          </a:prstGeom>
        </p:spPr>
        <p:txBody>
          <a:bodyPr wrap="none">
            <a:spAutoFit/>
          </a:bodyPr>
          <a:lstStyle/>
          <a:p>
            <a:r>
              <a:rPr lang="en-US" dirty="0" smtClean="0">
                <a:latin typeface="Times New Roman" panose="02020603050405020304" pitchFamily="18" charset="0"/>
                <a:ea typeface="Calibri" panose="020F0502020204030204" pitchFamily="34" charset="0"/>
              </a:rPr>
              <a:t>The </a:t>
            </a:r>
            <a:r>
              <a:rPr lang="en-US" dirty="0">
                <a:latin typeface="Times New Roman" panose="02020603050405020304" pitchFamily="18" charset="0"/>
                <a:ea typeface="Calibri" panose="020F0502020204030204" pitchFamily="34" charset="0"/>
              </a:rPr>
              <a:t>site soil classification is D</a:t>
            </a:r>
            <a:endParaRPr lang="en-US" dirty="0"/>
          </a:p>
        </p:txBody>
      </p:sp>
      <p:pic>
        <p:nvPicPr>
          <p:cNvPr id="4" name="صورة 3"/>
          <p:cNvPicPr/>
          <p:nvPr/>
        </p:nvPicPr>
        <p:blipFill>
          <a:blip r:embed="rId3"/>
          <a:stretch>
            <a:fillRect/>
          </a:stretch>
        </p:blipFill>
        <p:spPr>
          <a:xfrm>
            <a:off x="1965126" y="2751179"/>
            <a:ext cx="5760085" cy="4011930"/>
          </a:xfrm>
          <a:prstGeom prst="rect">
            <a:avLst/>
          </a:prstGeom>
        </p:spPr>
      </p:pic>
      <p:sp>
        <p:nvSpPr>
          <p:cNvPr id="5" name="مستطيل 4"/>
          <p:cNvSpPr/>
          <p:nvPr/>
        </p:nvSpPr>
        <p:spPr>
          <a:xfrm>
            <a:off x="8780400" y="2998238"/>
            <a:ext cx="2127849" cy="1025922"/>
          </a:xfrm>
          <a:prstGeom prst="rect">
            <a:avLst/>
          </a:prstGeom>
        </p:spPr>
        <p:txBody>
          <a:bodyPr wrap="square">
            <a:spAutoFit/>
          </a:bodyPr>
          <a:lstStyle/>
          <a:p>
            <a:pPr>
              <a:lnSpc>
                <a:spcPct val="150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Fa = 1.4</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800"/>
              </a:spcAft>
            </a:pPr>
            <a:r>
              <a:rPr lang="en-US" dirty="0" err="1">
                <a:latin typeface="Times New Roman" panose="02020603050405020304" pitchFamily="18" charset="0"/>
                <a:ea typeface="Calibri" panose="020F0502020204030204" pitchFamily="34" charset="0"/>
                <a:cs typeface="Arial" panose="020B0604020202020204" pitchFamily="34" charset="0"/>
              </a:rPr>
              <a:t>Fv</a:t>
            </a:r>
            <a:r>
              <a:rPr lang="en-US" dirty="0">
                <a:latin typeface="Times New Roman" panose="02020603050405020304" pitchFamily="18" charset="0"/>
                <a:ea typeface="Calibri" panose="020F0502020204030204" pitchFamily="34" charset="0"/>
                <a:cs typeface="Arial" panose="020B0604020202020204" pitchFamily="34" charset="0"/>
              </a:rPr>
              <a:t> = 1.9</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مستطيل 5"/>
          <p:cNvSpPr/>
          <p:nvPr/>
        </p:nvSpPr>
        <p:spPr>
          <a:xfrm>
            <a:off x="8279478" y="4267097"/>
            <a:ext cx="2921525" cy="762003"/>
          </a:xfrm>
          <a:prstGeom prst="rect">
            <a:avLst/>
          </a:prstGeom>
        </p:spPr>
        <p:txBody>
          <a:bodyPr wrap="square">
            <a:spAutoFit/>
          </a:bodyPr>
          <a:lstStyle/>
          <a:p>
            <a:pPr marL="457200" algn="just">
              <a:lnSpc>
                <a:spcPct val="107000"/>
              </a:lnSpc>
              <a:spcAft>
                <a:spcPts val="600"/>
              </a:spcAft>
            </a:pPr>
            <a:r>
              <a:rPr lang="en-US" dirty="0">
                <a:latin typeface="Times New Roman" panose="02020603050405020304" pitchFamily="18" charset="0"/>
                <a:ea typeface="Calibri" panose="020F0502020204030204" pitchFamily="34" charset="0"/>
                <a:cs typeface="Arial" panose="020B0604020202020204" pitchFamily="34" charset="0"/>
              </a:rPr>
              <a:t>SMS = Fa * </a:t>
            </a:r>
            <a:r>
              <a:rPr lang="en-US" dirty="0" err="1" smtClean="0">
                <a:latin typeface="Times New Roman" panose="02020603050405020304" pitchFamily="18" charset="0"/>
                <a:ea typeface="Calibri" panose="020F0502020204030204" pitchFamily="34" charset="0"/>
                <a:cs typeface="Arial" panose="020B0604020202020204" pitchFamily="34" charset="0"/>
              </a:rPr>
              <a:t>Ss</a:t>
            </a:r>
            <a:r>
              <a:rPr lang="en-US" dirty="0" smtClean="0">
                <a:latin typeface="Times New Roman" panose="02020603050405020304" pitchFamily="18" charset="0"/>
                <a:ea typeface="Calibri" panose="020F0502020204030204" pitchFamily="34" charset="0"/>
                <a:cs typeface="Arial" panose="020B0604020202020204" pitchFamily="34" charset="0"/>
              </a:rPr>
              <a:t> = 0.7</a:t>
            </a:r>
            <a:endParaRPr lang="en-US" sz="1600" dirty="0">
              <a:latin typeface="Calibri" panose="020F0502020204030204" pitchFamily="34" charset="0"/>
              <a:ea typeface="Calibri" panose="020F0502020204030204" pitchFamily="34" charset="0"/>
              <a:cs typeface="Arial" panose="020B0604020202020204" pitchFamily="34" charset="0"/>
            </a:endParaRPr>
          </a:p>
          <a:p>
            <a:pPr marL="457200" algn="just">
              <a:lnSpc>
                <a:spcPct val="107000"/>
              </a:lnSpc>
              <a:spcAft>
                <a:spcPts val="600"/>
              </a:spcAft>
            </a:pPr>
            <a:r>
              <a:rPr lang="en-US" dirty="0">
                <a:latin typeface="Times New Roman" panose="02020603050405020304" pitchFamily="18" charset="0"/>
                <a:ea typeface="Calibri" panose="020F0502020204030204" pitchFamily="34" charset="0"/>
                <a:cs typeface="Arial" panose="020B0604020202020204" pitchFamily="34" charset="0"/>
              </a:rPr>
              <a:t>SM1 = </a:t>
            </a:r>
            <a:r>
              <a:rPr lang="en-US" dirty="0" err="1">
                <a:latin typeface="Times New Roman" panose="02020603050405020304" pitchFamily="18" charset="0"/>
                <a:ea typeface="Calibri" panose="020F0502020204030204" pitchFamily="34" charset="0"/>
                <a:cs typeface="Arial" panose="020B0604020202020204" pitchFamily="34" charset="0"/>
              </a:rPr>
              <a:t>Fv</a:t>
            </a:r>
            <a:r>
              <a:rPr lang="en-US" dirty="0">
                <a:latin typeface="Times New Roman" panose="02020603050405020304" pitchFamily="18" charset="0"/>
                <a:ea typeface="Calibri" panose="020F0502020204030204" pitchFamily="34" charset="0"/>
                <a:cs typeface="Arial" panose="020B0604020202020204" pitchFamily="34" charset="0"/>
              </a:rPr>
              <a:t> * </a:t>
            </a:r>
            <a:r>
              <a:rPr lang="en-US" dirty="0" smtClean="0">
                <a:latin typeface="Times New Roman" panose="02020603050405020304" pitchFamily="18" charset="0"/>
                <a:ea typeface="Calibri" panose="020F0502020204030204" pitchFamily="34" charset="0"/>
                <a:cs typeface="Arial" panose="020B0604020202020204" pitchFamily="34" charset="0"/>
              </a:rPr>
              <a:t>S1 = 0.475</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مستطيل 6"/>
          <p:cNvSpPr/>
          <p:nvPr/>
        </p:nvSpPr>
        <p:spPr>
          <a:xfrm>
            <a:off x="8279478" y="5272038"/>
            <a:ext cx="3129695" cy="923330"/>
          </a:xfrm>
          <a:prstGeom prst="rect">
            <a:avLst/>
          </a:prstGeom>
        </p:spPr>
        <p:txBody>
          <a:bodyPr wrap="square">
            <a:spAutoFit/>
          </a:bodyPr>
          <a:lstStyle/>
          <a:p>
            <a:pPr marL="457200">
              <a:lnSpc>
                <a:spcPct val="150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SDS = SMS = 0.7</a:t>
            </a:r>
            <a:endParaRPr lang="en-US" sz="1600" dirty="0">
              <a:latin typeface="Calibri" panose="020F0502020204030204" pitchFamily="34" charset="0"/>
              <a:ea typeface="Calibri" panose="020F0502020204030204" pitchFamily="34" charset="0"/>
              <a:cs typeface="Arial" panose="020B0604020202020204" pitchFamily="34" charset="0"/>
            </a:endParaRPr>
          </a:p>
          <a:p>
            <a:pPr marL="457200">
              <a:lnSpc>
                <a:spcPct val="150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SD1 = SM1 = 0.475</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70592666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a:stretch>
            <a:fillRect/>
          </a:stretch>
        </p:blipFill>
        <p:spPr>
          <a:xfrm>
            <a:off x="2236326" y="435993"/>
            <a:ext cx="5234940" cy="3467100"/>
          </a:xfrm>
          <a:prstGeom prst="rect">
            <a:avLst/>
          </a:prstGeom>
        </p:spPr>
      </p:pic>
      <p:sp>
        <p:nvSpPr>
          <p:cNvPr id="3" name="مستطيل 2"/>
          <p:cNvSpPr/>
          <p:nvPr/>
        </p:nvSpPr>
        <p:spPr>
          <a:xfrm>
            <a:off x="8282246" y="1937844"/>
            <a:ext cx="2276585" cy="463397"/>
          </a:xfrm>
          <a:prstGeom prst="rect">
            <a:avLst/>
          </a:prstGeom>
        </p:spPr>
        <p:txBody>
          <a:bodyPr wrap="none">
            <a:spAutoFit/>
          </a:bodyPr>
          <a:lstStyle/>
          <a:p>
            <a:pPr lvl="0">
              <a:lnSpc>
                <a:spcPct val="150000"/>
              </a:lnSpc>
              <a:spcBef>
                <a:spcPts val="1200"/>
              </a:spcBef>
              <a:spcAft>
                <a:spcPts val="600"/>
              </a:spcAft>
            </a:pPr>
            <a:r>
              <a:rPr lang="en-US" dirty="0" smtClean="0">
                <a:latin typeface="Times New Roman" panose="02020603050405020304" pitchFamily="18" charset="0"/>
                <a:ea typeface="Calibri" panose="020F0502020204030204" pitchFamily="34" charset="0"/>
                <a:cs typeface="Times New Roman" panose="02020603050405020304" pitchFamily="18" charset="0"/>
              </a:rPr>
              <a:t>The </a:t>
            </a:r>
            <a:r>
              <a:rPr lang="en-US" dirty="0">
                <a:latin typeface="Times New Roman" panose="02020603050405020304" pitchFamily="18" charset="0"/>
                <a:ea typeface="Calibri" panose="020F0502020204030204" pitchFamily="34" charset="0"/>
                <a:cs typeface="Times New Roman" panose="02020603050405020304" pitchFamily="18" charset="0"/>
              </a:rPr>
              <a:t>risk category = III</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صورة 3"/>
          <p:cNvPicPr/>
          <p:nvPr/>
        </p:nvPicPr>
        <p:blipFill>
          <a:blip r:embed="rId3"/>
          <a:stretch>
            <a:fillRect/>
          </a:stretch>
        </p:blipFill>
        <p:spPr>
          <a:xfrm>
            <a:off x="2236326" y="4365846"/>
            <a:ext cx="5760085" cy="1956435"/>
          </a:xfrm>
          <a:prstGeom prst="rect">
            <a:avLst/>
          </a:prstGeom>
        </p:spPr>
      </p:pic>
      <p:sp>
        <p:nvSpPr>
          <p:cNvPr id="5" name="مستطيل 4"/>
          <p:cNvSpPr/>
          <p:nvPr/>
        </p:nvSpPr>
        <p:spPr>
          <a:xfrm>
            <a:off x="8965126" y="5112364"/>
            <a:ext cx="910827" cy="463397"/>
          </a:xfrm>
          <a:prstGeom prst="rect">
            <a:avLst/>
          </a:prstGeom>
        </p:spPr>
        <p:txBody>
          <a:bodyPr wrap="none">
            <a:spAutoFit/>
          </a:bodyPr>
          <a:lstStyle/>
          <a:p>
            <a:pPr lvl="0">
              <a:lnSpc>
                <a:spcPct val="150000"/>
              </a:lnSpc>
              <a:spcBef>
                <a:spcPts val="1200"/>
              </a:spcBef>
              <a:spcAft>
                <a:spcPts val="600"/>
              </a:spcAft>
            </a:pPr>
            <a:r>
              <a:rPr lang="en-US" dirty="0" smtClean="0">
                <a:latin typeface="Times New Roman" panose="02020603050405020304" pitchFamily="18" charset="0"/>
                <a:ea typeface="Calibri" panose="020F0502020204030204" pitchFamily="34" charset="0"/>
                <a:cs typeface="Times New Roman" panose="02020603050405020304" pitchFamily="18" charset="0"/>
              </a:rPr>
              <a:t>I = </a:t>
            </a:r>
            <a:r>
              <a:rPr lang="en-US" dirty="0">
                <a:latin typeface="Times New Roman" panose="02020603050405020304" pitchFamily="18" charset="0"/>
                <a:ea typeface="Calibri" panose="020F0502020204030204" pitchFamily="34" charset="0"/>
                <a:cs typeface="Times New Roman" panose="02020603050405020304" pitchFamily="18" charset="0"/>
              </a:rPr>
              <a:t>1.25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980280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a:stretch>
            <a:fillRect/>
          </a:stretch>
        </p:blipFill>
        <p:spPr>
          <a:xfrm>
            <a:off x="3039374" y="379562"/>
            <a:ext cx="3352800" cy="3375025"/>
          </a:xfrm>
          <a:prstGeom prst="rect">
            <a:avLst/>
          </a:prstGeom>
        </p:spPr>
      </p:pic>
      <p:sp>
        <p:nvSpPr>
          <p:cNvPr id="3" name="مستطيل 2"/>
          <p:cNvSpPr/>
          <p:nvPr/>
        </p:nvSpPr>
        <p:spPr>
          <a:xfrm>
            <a:off x="6876763" y="1527677"/>
            <a:ext cx="2922595"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Seismic design category is D.</a:t>
            </a:r>
            <a:endParaRPr lang="en-US" dirty="0"/>
          </a:p>
        </p:txBody>
      </p:sp>
      <p:pic>
        <p:nvPicPr>
          <p:cNvPr id="4" name="صورة 3"/>
          <p:cNvPicPr/>
          <p:nvPr/>
        </p:nvPicPr>
        <p:blipFill>
          <a:blip r:embed="rId3"/>
          <a:stretch>
            <a:fillRect/>
          </a:stretch>
        </p:blipFill>
        <p:spPr>
          <a:xfrm>
            <a:off x="6876763" y="3272754"/>
            <a:ext cx="3528060" cy="3348990"/>
          </a:xfrm>
          <a:prstGeom prst="rect">
            <a:avLst/>
          </a:prstGeom>
        </p:spPr>
      </p:pic>
      <p:sp>
        <p:nvSpPr>
          <p:cNvPr id="5" name="مستطيل 4"/>
          <p:cNvSpPr/>
          <p:nvPr/>
        </p:nvSpPr>
        <p:spPr>
          <a:xfrm>
            <a:off x="2290385" y="4842088"/>
            <a:ext cx="5499267" cy="978217"/>
          </a:xfrm>
          <a:prstGeom prst="rect">
            <a:avLst/>
          </a:prstGeom>
        </p:spPr>
        <p:txBody>
          <a:bodyPr wrap="square">
            <a:spAutoFit/>
          </a:bodyPr>
          <a:lstStyle/>
          <a:p>
            <a:pPr lvl="0">
              <a:lnSpc>
                <a:spcPct val="107000"/>
              </a:lnSpc>
              <a:spcBef>
                <a:spcPts val="1800"/>
              </a:spcBef>
              <a:spcAft>
                <a:spcPts val="600"/>
              </a:spcAft>
            </a:pPr>
            <a:r>
              <a:rPr lang="en-US" dirty="0">
                <a:latin typeface="Times New Roman" panose="02020603050405020304" pitchFamily="18" charset="0"/>
                <a:ea typeface="Calibri" panose="020F0502020204030204" pitchFamily="34" charset="0"/>
                <a:cs typeface="Times New Roman" panose="02020603050405020304" pitchFamily="18" charset="0"/>
              </a:rPr>
              <a:t>Reduction factor = </a:t>
            </a:r>
            <a:r>
              <a:rPr lang="en-US" dirty="0" smtClean="0">
                <a:latin typeface="Times New Roman" panose="02020603050405020304" pitchFamily="18" charset="0"/>
                <a:ea typeface="Calibri" panose="020F0502020204030204" pitchFamily="34" charset="0"/>
                <a:cs typeface="Times New Roman" panose="02020603050405020304" pitchFamily="18" charset="0"/>
              </a:rPr>
              <a:t>3</a:t>
            </a:r>
          </a:p>
          <a:p>
            <a:pPr lvl="0">
              <a:lnSpc>
                <a:spcPct val="107000"/>
              </a:lnSpc>
              <a:spcBef>
                <a:spcPts val="1800"/>
              </a:spcBef>
              <a:spcAft>
                <a:spcPts val="600"/>
              </a:spcAft>
            </a:pPr>
            <a:r>
              <a:rPr lang="en-US" dirty="0" smtClean="0">
                <a:latin typeface="Times New Roman" panose="02020603050405020304" pitchFamily="18" charset="0"/>
                <a:ea typeface="Calibri" panose="020F0502020204030204" pitchFamily="34"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 ordinary reinforced concrete moment frames)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271880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2"/>
          <p:cNvSpPr txBox="1">
            <a:spLocks/>
          </p:cNvSpPr>
          <p:nvPr/>
        </p:nvSpPr>
        <p:spPr>
          <a:xfrm>
            <a:off x="1607239" y="619665"/>
            <a:ext cx="8686800" cy="6858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b="1" dirty="0" smtClean="0">
                <a:solidFill>
                  <a:schemeClr val="tx1"/>
                </a:solidFill>
                <a:latin typeface="Calibri" panose="020F0502020204030204" pitchFamily="34" charset="0"/>
                <a:cs typeface="Calibri" panose="020F0502020204030204" pitchFamily="34" charset="0"/>
              </a:rPr>
              <a:t>Project description</a:t>
            </a:r>
          </a:p>
        </p:txBody>
      </p:sp>
      <p:sp>
        <p:nvSpPr>
          <p:cNvPr id="3" name="مستطيل 2"/>
          <p:cNvSpPr/>
          <p:nvPr/>
        </p:nvSpPr>
        <p:spPr>
          <a:xfrm>
            <a:off x="3408485" y="1430859"/>
            <a:ext cx="6368562" cy="1323439"/>
          </a:xfrm>
          <a:prstGeom prst="rect">
            <a:avLst/>
          </a:prstGeom>
        </p:spPr>
        <p:txBody>
          <a:bodyPr wrap="square">
            <a:spAutoFit/>
          </a:bodyPr>
          <a:lstStyle/>
          <a:p>
            <a:pPr algn="just"/>
            <a:r>
              <a:rPr lang="en-US" sz="2000" dirty="0" smtClean="0">
                <a:effectLst/>
                <a:latin typeface="Times New Roman" panose="02020603050405020304" pitchFamily="18" charset="0"/>
                <a:ea typeface="Calibri" panose="020F0502020204030204" pitchFamily="34" charset="0"/>
              </a:rPr>
              <a:t>BALATA HEALTH CENTRE is one of the projects that are recently constructed in the east area in Nablus. This building consists of ground floor, top four floors, reservoir floor, electrical room and staircase. </a:t>
            </a:r>
            <a:endParaRPr lang="en-US" sz="2000" dirty="0"/>
          </a:p>
        </p:txBody>
      </p:sp>
      <p:graphicFrame>
        <p:nvGraphicFramePr>
          <p:cNvPr id="6" name="جدول 5"/>
          <p:cNvGraphicFramePr>
            <a:graphicFrameLocks noGrp="1"/>
          </p:cNvGraphicFramePr>
          <p:nvPr>
            <p:extLst>
              <p:ext uri="{D42A27DB-BD31-4B8C-83A1-F6EECF244321}">
                <p14:modId xmlns:p14="http://schemas.microsoft.com/office/powerpoint/2010/main" val="518987980"/>
              </p:ext>
            </p:extLst>
          </p:nvPr>
        </p:nvGraphicFramePr>
        <p:xfrm>
          <a:off x="3015483" y="2754298"/>
          <a:ext cx="7154566" cy="3851935"/>
        </p:xfrm>
        <a:graphic>
          <a:graphicData uri="http://schemas.openxmlformats.org/drawingml/2006/table">
            <a:tbl>
              <a:tblPr firstRow="1" firstCol="1" bandRow="1">
                <a:tableStyleId>{5C22544A-7EE6-4342-B048-85BDC9FD1C3A}</a:tableStyleId>
              </a:tblPr>
              <a:tblGrid>
                <a:gridCol w="1788227"/>
                <a:gridCol w="1788227"/>
                <a:gridCol w="1789056"/>
                <a:gridCol w="1789056"/>
              </a:tblGrid>
              <a:tr h="355214">
                <a:tc>
                  <a:txBody>
                    <a:bodyPr/>
                    <a:lstStyle/>
                    <a:p>
                      <a:pPr algn="ctr">
                        <a:lnSpc>
                          <a:spcPct val="150000"/>
                        </a:lnSpc>
                        <a:spcAft>
                          <a:spcPts val="0"/>
                        </a:spcAft>
                      </a:pPr>
                      <a:r>
                        <a:rPr lang="en-US" sz="1400" b="1" dirty="0">
                          <a:solidFill>
                            <a:schemeClr val="accent3">
                              <a:lumMod val="75000"/>
                            </a:schemeClr>
                          </a:solidFill>
                          <a:effectLst/>
                        </a:rPr>
                        <a:t>Floor</a:t>
                      </a:r>
                      <a:endParaRPr lang="en-US" sz="16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solidFill>
                            <a:schemeClr val="accent3">
                              <a:lumMod val="75000"/>
                            </a:schemeClr>
                          </a:solidFill>
                          <a:effectLst/>
                        </a:rPr>
                        <a:t>Area (m</a:t>
                      </a:r>
                      <a:r>
                        <a:rPr lang="en-US" sz="1400" b="1" baseline="30000" dirty="0">
                          <a:solidFill>
                            <a:schemeClr val="accent3">
                              <a:lumMod val="75000"/>
                            </a:schemeClr>
                          </a:solidFill>
                          <a:effectLst/>
                        </a:rPr>
                        <a:t>2</a:t>
                      </a:r>
                      <a:r>
                        <a:rPr lang="en-US" sz="1400" b="1" dirty="0">
                          <a:solidFill>
                            <a:schemeClr val="accent3">
                              <a:lumMod val="75000"/>
                            </a:schemeClr>
                          </a:solidFill>
                          <a:effectLst/>
                        </a:rPr>
                        <a:t>)</a:t>
                      </a:r>
                      <a:endParaRPr lang="en-US" sz="16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solidFill>
                            <a:schemeClr val="accent3">
                              <a:lumMod val="75000"/>
                            </a:schemeClr>
                          </a:solidFill>
                          <a:effectLst/>
                        </a:rPr>
                        <a:t>Height (m)</a:t>
                      </a:r>
                      <a:endParaRPr lang="en-US" sz="16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solidFill>
                            <a:schemeClr val="accent3">
                              <a:lumMod val="75000"/>
                            </a:schemeClr>
                          </a:solidFill>
                          <a:effectLst/>
                        </a:rPr>
                        <a:t>Use of floor</a:t>
                      </a:r>
                      <a:endParaRPr lang="en-US" sz="16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856226">
                <a:tc>
                  <a:txBody>
                    <a:bodyPr/>
                    <a:lstStyle/>
                    <a:p>
                      <a:pPr algn="ctr">
                        <a:lnSpc>
                          <a:spcPct val="150000"/>
                        </a:lnSpc>
                        <a:spcAft>
                          <a:spcPts val="0"/>
                        </a:spcAft>
                      </a:pPr>
                      <a:r>
                        <a:rPr lang="en-US" sz="1400" b="1" dirty="0">
                          <a:solidFill>
                            <a:schemeClr val="accent3">
                              <a:lumMod val="75000"/>
                            </a:schemeClr>
                          </a:solidFill>
                          <a:effectLst/>
                        </a:rPr>
                        <a:t>Ground</a:t>
                      </a:r>
                      <a:endParaRPr lang="en-US" sz="16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effectLst/>
                        </a:rPr>
                        <a:t>609.6</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effectLst/>
                        </a:rPr>
                        <a:t>3.70</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effectLst/>
                        </a:rPr>
                        <a:t>Receptions and Medical multi-uses </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60125">
                <a:tc>
                  <a:txBody>
                    <a:bodyPr/>
                    <a:lstStyle/>
                    <a:p>
                      <a:pPr algn="ctr">
                        <a:lnSpc>
                          <a:spcPct val="150000"/>
                        </a:lnSpc>
                        <a:spcAft>
                          <a:spcPts val="0"/>
                        </a:spcAft>
                      </a:pPr>
                      <a:r>
                        <a:rPr lang="en-US" sz="1400" b="1" dirty="0">
                          <a:solidFill>
                            <a:schemeClr val="accent3">
                              <a:lumMod val="75000"/>
                            </a:schemeClr>
                          </a:solidFill>
                          <a:effectLst/>
                        </a:rPr>
                        <a:t>First</a:t>
                      </a:r>
                      <a:endParaRPr lang="en-US" sz="16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effectLst/>
                        </a:rPr>
                        <a:t>592.1</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a:effectLst/>
                        </a:rPr>
                        <a:t>3.64</a:t>
                      </a:r>
                      <a:endParaRPr lang="en-US" sz="16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a:effectLst/>
                        </a:rPr>
                        <a:t>Medical multi-uses</a:t>
                      </a:r>
                      <a:endParaRPr lang="en-US" sz="16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60125">
                <a:tc>
                  <a:txBody>
                    <a:bodyPr/>
                    <a:lstStyle/>
                    <a:p>
                      <a:pPr algn="ctr">
                        <a:lnSpc>
                          <a:spcPct val="150000"/>
                        </a:lnSpc>
                        <a:spcAft>
                          <a:spcPts val="0"/>
                        </a:spcAft>
                      </a:pPr>
                      <a:r>
                        <a:rPr lang="en-US" sz="1400" b="1" dirty="0">
                          <a:solidFill>
                            <a:schemeClr val="accent3">
                              <a:lumMod val="75000"/>
                            </a:schemeClr>
                          </a:solidFill>
                          <a:effectLst/>
                        </a:rPr>
                        <a:t>Second</a:t>
                      </a:r>
                      <a:endParaRPr lang="en-US" sz="16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effectLst/>
                        </a:rPr>
                        <a:t>593</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effectLst/>
                        </a:rPr>
                        <a:t>3.64</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a:effectLst/>
                        </a:rPr>
                        <a:t>Medical multi-uses</a:t>
                      </a:r>
                      <a:endParaRPr lang="en-US" sz="16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60125">
                <a:tc>
                  <a:txBody>
                    <a:bodyPr/>
                    <a:lstStyle/>
                    <a:p>
                      <a:pPr algn="ctr">
                        <a:lnSpc>
                          <a:spcPct val="150000"/>
                        </a:lnSpc>
                        <a:spcAft>
                          <a:spcPts val="0"/>
                        </a:spcAft>
                      </a:pPr>
                      <a:r>
                        <a:rPr lang="en-US" sz="1400" b="1" dirty="0">
                          <a:solidFill>
                            <a:schemeClr val="accent3">
                              <a:lumMod val="75000"/>
                            </a:schemeClr>
                          </a:solidFill>
                          <a:effectLst/>
                        </a:rPr>
                        <a:t>Third</a:t>
                      </a:r>
                      <a:endParaRPr lang="en-US" sz="16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a:effectLst/>
                        </a:rPr>
                        <a:t>610</a:t>
                      </a:r>
                      <a:endParaRPr lang="en-US" sz="16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a:effectLst/>
                        </a:rPr>
                        <a:t>3.64</a:t>
                      </a:r>
                      <a:endParaRPr lang="en-US" sz="16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effectLst/>
                        </a:rPr>
                        <a:t>Medical multi-uses</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60125">
                <a:tc>
                  <a:txBody>
                    <a:bodyPr/>
                    <a:lstStyle/>
                    <a:p>
                      <a:pPr algn="ctr">
                        <a:lnSpc>
                          <a:spcPct val="150000"/>
                        </a:lnSpc>
                        <a:spcAft>
                          <a:spcPts val="0"/>
                        </a:spcAft>
                      </a:pPr>
                      <a:r>
                        <a:rPr lang="en-US" sz="1400" b="1" dirty="0" smtClean="0">
                          <a:solidFill>
                            <a:schemeClr val="accent3">
                              <a:lumMod val="75000"/>
                            </a:schemeClr>
                          </a:solidFill>
                          <a:effectLst/>
                        </a:rPr>
                        <a:t>Fourth (roof)</a:t>
                      </a:r>
                      <a:endParaRPr lang="en-US" sz="16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a:effectLst/>
                        </a:rPr>
                        <a:t>274.7</a:t>
                      </a:r>
                      <a:endParaRPr lang="en-US" sz="16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a:effectLst/>
                        </a:rPr>
                        <a:t>3.9</a:t>
                      </a:r>
                      <a:endParaRPr lang="en-US" sz="16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effectLst/>
                        </a:rPr>
                        <a:t>Meetings, Training and storing</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64024">
                <a:tc>
                  <a:txBody>
                    <a:bodyPr/>
                    <a:lstStyle/>
                    <a:p>
                      <a:pPr algn="ctr">
                        <a:lnSpc>
                          <a:spcPct val="150000"/>
                        </a:lnSpc>
                        <a:spcAft>
                          <a:spcPts val="0"/>
                        </a:spcAft>
                      </a:pPr>
                      <a:r>
                        <a:rPr lang="en-US" sz="1400" b="1" dirty="0">
                          <a:solidFill>
                            <a:schemeClr val="accent3">
                              <a:lumMod val="75000"/>
                            </a:schemeClr>
                          </a:solidFill>
                          <a:effectLst/>
                        </a:rPr>
                        <a:t>Total</a:t>
                      </a:r>
                      <a:endParaRPr lang="en-US" sz="16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a:effectLst/>
                        </a:rPr>
                        <a:t>2679.4</a:t>
                      </a:r>
                      <a:endParaRPr lang="en-US" sz="16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a:effectLst/>
                        </a:rPr>
                        <a:t>18.52</a:t>
                      </a:r>
                      <a:endParaRPr lang="en-US" sz="16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effectLst/>
                        </a:rPr>
                        <a:t>-</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17957800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a:stretch>
            <a:fillRect/>
          </a:stretch>
        </p:blipFill>
        <p:spPr>
          <a:xfrm>
            <a:off x="3210980" y="983913"/>
            <a:ext cx="7235609" cy="5218480"/>
          </a:xfrm>
          <a:prstGeom prst="rect">
            <a:avLst/>
          </a:prstGeom>
        </p:spPr>
      </p:pic>
      <p:sp>
        <p:nvSpPr>
          <p:cNvPr id="4" name="مستطيل 3"/>
          <p:cNvSpPr/>
          <p:nvPr/>
        </p:nvSpPr>
        <p:spPr>
          <a:xfrm>
            <a:off x="5237765" y="352503"/>
            <a:ext cx="4354808" cy="369332"/>
          </a:xfrm>
          <a:prstGeom prst="rect">
            <a:avLst/>
          </a:prstGeom>
        </p:spPr>
        <p:txBody>
          <a:bodyPr wrap="square">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Response spectrum</a:t>
            </a:r>
            <a:endParaRPr lang="en-US" b="1" dirty="0">
              <a:effectLst>
                <a:outerShdw blurRad="38100" dist="38100" dir="2700000" algn="tl">
                  <a:srgbClr val="000000">
                    <a:alpha val="43137"/>
                  </a:srgbClr>
                </a:outerShdw>
              </a:effectLst>
              <a:latin typeface="Dutch801 Rm BT" pitchFamily="18" charset="0"/>
            </a:endParaRPr>
          </a:p>
        </p:txBody>
      </p:sp>
    </p:spTree>
    <p:extLst>
      <p:ext uri="{BB962C8B-B14F-4D97-AF65-F5344CB8AC3E}">
        <p14:creationId xmlns:p14="http://schemas.microsoft.com/office/powerpoint/2010/main" val="326606101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877131" y="200266"/>
            <a:ext cx="6096000" cy="992836"/>
          </a:xfrm>
          <a:prstGeom prst="rect">
            <a:avLst/>
          </a:prstGeom>
        </p:spPr>
        <p:txBody>
          <a:bodyPr>
            <a:spAutoFit/>
          </a:bodyPr>
          <a:lstStyle/>
          <a:p>
            <a:pPr lvl="0">
              <a:lnSpc>
                <a:spcPct val="107000"/>
              </a:lnSpc>
              <a:spcBef>
                <a:spcPts val="1800"/>
              </a:spcBef>
              <a:spcAft>
                <a:spcPts val="600"/>
              </a:spcAft>
            </a:pPr>
            <a:r>
              <a:rPr lang="en-US" dirty="0">
                <a:latin typeface="Times New Roman" panose="02020603050405020304" pitchFamily="18" charset="0"/>
                <a:ea typeface="Calibri" panose="020F0502020204030204" pitchFamily="34" charset="0"/>
                <a:cs typeface="Times New Roman" panose="02020603050405020304" pitchFamily="18" charset="0"/>
              </a:rPr>
              <a:t>Scale factor = (I/R) * g</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Bef>
                <a:spcPts val="1800"/>
              </a:spcBef>
              <a:spcAft>
                <a:spcPts val="600"/>
              </a:spcAft>
            </a:pPr>
            <a:r>
              <a:rPr lang="en-US" dirty="0">
                <a:latin typeface="Times New Roman" panose="02020603050405020304" pitchFamily="18" charset="0"/>
                <a:ea typeface="Calibri" panose="020F0502020204030204" pitchFamily="34" charset="0"/>
                <a:cs typeface="Arial" panose="020B0604020202020204" pitchFamily="34" charset="0"/>
              </a:rPr>
              <a:t>        </a:t>
            </a:r>
            <a:r>
              <a:rPr lang="en-US" dirty="0" smtClean="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 (1.25/3)*9.81 </a:t>
            </a:r>
            <a:r>
              <a:rPr lang="en-US" dirty="0">
                <a:latin typeface="Times New Roman" panose="02020603050405020304" pitchFamily="18" charset="0"/>
                <a:ea typeface="Calibri" panose="020F0502020204030204" pitchFamily="34" charset="0"/>
                <a:cs typeface="Times New Roman" panose="02020603050405020304" pitchFamily="18" charset="0"/>
                <a:sym typeface="Wingdings" panose="05000000000000000000" pitchFamily="2" charset="2"/>
              </a:rPr>
              <a:t></a:t>
            </a:r>
            <a:r>
              <a:rPr lang="en-US" dirty="0">
                <a:latin typeface="Times New Roman" panose="02020603050405020304" pitchFamily="18" charset="0"/>
                <a:ea typeface="Calibri" panose="020F0502020204030204" pitchFamily="34" charset="0"/>
                <a:cs typeface="Arial" panose="020B0604020202020204" pitchFamily="34" charset="0"/>
              </a:rPr>
              <a:t> 4.0875</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4" name="صورة 3"/>
          <p:cNvPicPr/>
          <p:nvPr/>
        </p:nvPicPr>
        <p:blipFill>
          <a:blip r:embed="rId2"/>
          <a:stretch>
            <a:fillRect/>
          </a:stretch>
        </p:blipFill>
        <p:spPr>
          <a:xfrm>
            <a:off x="252806" y="1599271"/>
            <a:ext cx="5889203" cy="5005211"/>
          </a:xfrm>
          <a:prstGeom prst="rect">
            <a:avLst/>
          </a:prstGeom>
        </p:spPr>
      </p:pic>
      <p:pic>
        <p:nvPicPr>
          <p:cNvPr id="5" name="صورة 4"/>
          <p:cNvPicPr/>
          <p:nvPr/>
        </p:nvPicPr>
        <p:blipFill>
          <a:blip r:embed="rId3"/>
          <a:stretch>
            <a:fillRect/>
          </a:stretch>
        </p:blipFill>
        <p:spPr>
          <a:xfrm>
            <a:off x="6277035" y="1599271"/>
            <a:ext cx="5834451" cy="5005211"/>
          </a:xfrm>
          <a:prstGeom prst="rect">
            <a:avLst/>
          </a:prstGeom>
        </p:spPr>
      </p:pic>
    </p:spTree>
    <p:extLst>
      <p:ext uri="{BB962C8B-B14F-4D97-AF65-F5344CB8AC3E}">
        <p14:creationId xmlns:p14="http://schemas.microsoft.com/office/powerpoint/2010/main" val="195550154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a:stretch>
            <a:fillRect/>
          </a:stretch>
        </p:blipFill>
        <p:spPr>
          <a:xfrm>
            <a:off x="4079407" y="1477632"/>
            <a:ext cx="4874812" cy="3413545"/>
          </a:xfrm>
          <a:prstGeom prst="rect">
            <a:avLst/>
          </a:prstGeom>
        </p:spPr>
      </p:pic>
    </p:spTree>
    <p:extLst>
      <p:ext uri="{BB962C8B-B14F-4D97-AF65-F5344CB8AC3E}">
        <p14:creationId xmlns:p14="http://schemas.microsoft.com/office/powerpoint/2010/main" val="58027014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2"/>
          <p:cNvSpPr txBox="1">
            <a:spLocks/>
          </p:cNvSpPr>
          <p:nvPr/>
        </p:nvSpPr>
        <p:spPr>
          <a:xfrm>
            <a:off x="1607239" y="619665"/>
            <a:ext cx="8686800" cy="6858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b="1" dirty="0" smtClean="0">
                <a:solidFill>
                  <a:schemeClr val="tx1"/>
                </a:solidFill>
                <a:latin typeface="Calibri" panose="020F0502020204030204" pitchFamily="34" charset="0"/>
                <a:cs typeface="Calibri" panose="020F0502020204030204" pitchFamily="34" charset="0"/>
              </a:rPr>
              <a:t>Design load combination and strength check</a:t>
            </a:r>
          </a:p>
        </p:txBody>
      </p:sp>
      <p:sp>
        <p:nvSpPr>
          <p:cNvPr id="3" name="مستطيل 2"/>
          <p:cNvSpPr/>
          <p:nvPr/>
        </p:nvSpPr>
        <p:spPr>
          <a:xfrm>
            <a:off x="10294039" y="2790486"/>
            <a:ext cx="1777799" cy="2970044"/>
          </a:xfrm>
          <a:prstGeom prst="rect">
            <a:avLst/>
          </a:prstGeom>
        </p:spPr>
        <p:txBody>
          <a:bodyPr wrap="square">
            <a:spAutoFit/>
          </a:bodyPr>
          <a:lstStyle/>
          <a:p>
            <a:pPr marL="342900" lvl="0" indent="-342900" algn="just">
              <a:lnSpc>
                <a:spcPct val="150000"/>
              </a:lnSpc>
              <a:spcAft>
                <a:spcPts val="60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Times New Roman" panose="02020603050405020304" pitchFamily="18" charset="0"/>
              </a:rPr>
              <a:t>1.4D</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60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Times New Roman" panose="02020603050405020304" pitchFamily="18" charset="0"/>
              </a:rPr>
              <a:t>1.2D+1.6L</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60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Times New Roman" panose="02020603050405020304" pitchFamily="18" charset="0"/>
              </a:rPr>
              <a:t>1.3D+L+Ex</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60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Times New Roman" panose="02020603050405020304" pitchFamily="18" charset="0"/>
              </a:rPr>
              <a:t>1.3D+L+Ey</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60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Times New Roman" panose="02020603050405020304" pitchFamily="18" charset="0"/>
              </a:rPr>
              <a:t>0.8D+Ex</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60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Times New Roman" panose="02020603050405020304" pitchFamily="18" charset="0"/>
              </a:rPr>
              <a:t>0.8D+Ey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4" name="جدول 3"/>
          <p:cNvGraphicFramePr>
            <a:graphicFrameLocks noGrp="1"/>
          </p:cNvGraphicFramePr>
          <p:nvPr>
            <p:extLst>
              <p:ext uri="{D42A27DB-BD31-4B8C-83A1-F6EECF244321}">
                <p14:modId xmlns:p14="http://schemas.microsoft.com/office/powerpoint/2010/main" val="2146998473"/>
              </p:ext>
            </p:extLst>
          </p:nvPr>
        </p:nvGraphicFramePr>
        <p:xfrm>
          <a:off x="1815711" y="3361425"/>
          <a:ext cx="7958018" cy="2237118"/>
        </p:xfrm>
        <a:graphic>
          <a:graphicData uri="http://schemas.openxmlformats.org/drawingml/2006/table">
            <a:tbl>
              <a:tblPr firstRow="1" firstCol="1" bandRow="1">
                <a:tableStyleId>{5C22544A-7EE6-4342-B048-85BDC9FD1C3A}</a:tableStyleId>
              </a:tblPr>
              <a:tblGrid>
                <a:gridCol w="2652380"/>
                <a:gridCol w="2652380"/>
                <a:gridCol w="2653258"/>
              </a:tblGrid>
              <a:tr h="559062">
                <a:tc>
                  <a:txBody>
                    <a:bodyPr/>
                    <a:lstStyle/>
                    <a:p>
                      <a:pPr algn="ctr">
                        <a:lnSpc>
                          <a:spcPct val="150000"/>
                        </a:lnSpc>
                        <a:spcAft>
                          <a:spcPts val="1200"/>
                        </a:spcAft>
                      </a:pPr>
                      <a:r>
                        <a:rPr lang="en-US" sz="1200" dirty="0">
                          <a:solidFill>
                            <a:schemeClr val="tx1"/>
                          </a:solidFill>
                          <a:effectLst/>
                        </a:rPr>
                        <a:t>Element</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200"/>
                        </a:spcAft>
                      </a:pPr>
                      <a:r>
                        <a:rPr lang="en-US" sz="1200" dirty="0">
                          <a:solidFill>
                            <a:schemeClr val="tx1"/>
                          </a:solidFill>
                          <a:effectLst/>
                        </a:rPr>
                        <a:t>Width (m)</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200"/>
                        </a:spcAft>
                      </a:pPr>
                      <a:r>
                        <a:rPr lang="en-US" sz="1200" dirty="0">
                          <a:solidFill>
                            <a:schemeClr val="tx1"/>
                          </a:solidFill>
                          <a:effectLst/>
                        </a:rPr>
                        <a:t>Depth (m)</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59352">
                <a:tc>
                  <a:txBody>
                    <a:bodyPr/>
                    <a:lstStyle/>
                    <a:p>
                      <a:pPr algn="ctr">
                        <a:lnSpc>
                          <a:spcPct val="150000"/>
                        </a:lnSpc>
                        <a:spcAft>
                          <a:spcPts val="1200"/>
                        </a:spcAft>
                      </a:pPr>
                      <a:r>
                        <a:rPr lang="en-US" sz="1200">
                          <a:solidFill>
                            <a:schemeClr val="tx1"/>
                          </a:solidFill>
                          <a:effectLst/>
                        </a:rPr>
                        <a:t>Floor’s secondary beam</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200"/>
                        </a:spcAft>
                      </a:pPr>
                      <a:r>
                        <a:rPr lang="en-US" sz="1200" b="1" dirty="0">
                          <a:solidFill>
                            <a:srgbClr val="0070C0"/>
                          </a:solidFill>
                          <a:effectLst/>
                        </a:rPr>
                        <a:t>0.4</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200"/>
                        </a:spcAft>
                      </a:pPr>
                      <a:r>
                        <a:rPr lang="en-US" sz="1200" b="1" dirty="0">
                          <a:solidFill>
                            <a:srgbClr val="0070C0"/>
                          </a:solidFill>
                          <a:effectLst/>
                        </a:rPr>
                        <a:t>0.7</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59352">
                <a:tc>
                  <a:txBody>
                    <a:bodyPr/>
                    <a:lstStyle/>
                    <a:p>
                      <a:pPr algn="ctr">
                        <a:lnSpc>
                          <a:spcPct val="150000"/>
                        </a:lnSpc>
                        <a:spcAft>
                          <a:spcPts val="1200"/>
                        </a:spcAft>
                      </a:pPr>
                      <a:r>
                        <a:rPr lang="en-US" sz="1200">
                          <a:solidFill>
                            <a:schemeClr val="tx1"/>
                          </a:solidFill>
                          <a:effectLst/>
                        </a:rPr>
                        <a:t>Roof’s secondary beam</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200"/>
                        </a:spcAft>
                      </a:pPr>
                      <a:r>
                        <a:rPr lang="en-US" sz="1200" b="1" dirty="0">
                          <a:solidFill>
                            <a:srgbClr val="0070C0"/>
                          </a:solidFill>
                          <a:effectLst/>
                        </a:rPr>
                        <a:t>0.4</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200"/>
                        </a:spcAft>
                      </a:pPr>
                      <a:r>
                        <a:rPr lang="en-US" sz="1200" b="1" dirty="0">
                          <a:solidFill>
                            <a:srgbClr val="0070C0"/>
                          </a:solidFill>
                          <a:effectLst/>
                        </a:rPr>
                        <a:t>0.7</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59352">
                <a:tc>
                  <a:txBody>
                    <a:bodyPr/>
                    <a:lstStyle/>
                    <a:p>
                      <a:pPr algn="ctr">
                        <a:lnSpc>
                          <a:spcPct val="150000"/>
                        </a:lnSpc>
                        <a:spcAft>
                          <a:spcPts val="1200"/>
                        </a:spcAft>
                      </a:pPr>
                      <a:r>
                        <a:rPr lang="en-US" sz="1200">
                          <a:solidFill>
                            <a:schemeClr val="tx1"/>
                          </a:solidFill>
                          <a:effectLst/>
                        </a:rPr>
                        <a:t>Roof’s interior beam</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200"/>
                        </a:spcAft>
                      </a:pPr>
                      <a:r>
                        <a:rPr lang="en-US" sz="1200" b="1">
                          <a:solidFill>
                            <a:srgbClr val="0070C0"/>
                          </a:solidFill>
                          <a:effectLst/>
                        </a:rPr>
                        <a:t>0.4</a:t>
                      </a:r>
                      <a:endParaRPr lang="en-US" sz="1100" b="1">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1200"/>
                        </a:spcAft>
                      </a:pPr>
                      <a:r>
                        <a:rPr lang="en-US" sz="1200" b="1" dirty="0">
                          <a:solidFill>
                            <a:srgbClr val="0070C0"/>
                          </a:solidFill>
                          <a:effectLst/>
                        </a:rPr>
                        <a:t>1</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5" name="مستطيل 4"/>
          <p:cNvSpPr/>
          <p:nvPr/>
        </p:nvSpPr>
        <p:spPr>
          <a:xfrm>
            <a:off x="2746720" y="2351039"/>
            <a:ext cx="6096000" cy="878895"/>
          </a:xfrm>
          <a:prstGeom prst="rect">
            <a:avLst/>
          </a:prstGeom>
        </p:spPr>
        <p:txBody>
          <a:bodyPr>
            <a:spAutoFit/>
          </a:bodyPr>
          <a:lstStyle/>
          <a:p>
            <a:pPr algn="just">
              <a:lnSpc>
                <a:spcPct val="150000"/>
              </a:lnSpc>
              <a:spcAft>
                <a:spcPts val="600"/>
              </a:spcAft>
            </a:pPr>
            <a:r>
              <a:rPr lang="en-US" b="1" dirty="0">
                <a:solidFill>
                  <a:srgbClr val="0070C0"/>
                </a:solidFill>
                <a:latin typeface="Times New Roman" panose="02020603050405020304" pitchFamily="18" charset="0"/>
                <a:ea typeface="Calibri" panose="020F0502020204030204" pitchFamily="34" charset="0"/>
                <a:cs typeface="Arial" panose="020B0604020202020204" pitchFamily="34" charset="0"/>
              </a:rPr>
              <a:t>New dimensions were used. So, there were no red elements and all rebar percentages were within the allowable ranges.</a:t>
            </a:r>
            <a:endParaRPr lang="en-US" sz="16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5117626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2"/>
          <p:cNvSpPr txBox="1">
            <a:spLocks/>
          </p:cNvSpPr>
          <p:nvPr/>
        </p:nvSpPr>
        <p:spPr>
          <a:xfrm>
            <a:off x="1607239" y="619665"/>
            <a:ext cx="8686800" cy="6858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b="1" dirty="0" smtClean="0">
                <a:solidFill>
                  <a:schemeClr val="tx1"/>
                </a:solidFill>
                <a:latin typeface="Calibri" panose="020F0502020204030204" pitchFamily="34" charset="0"/>
                <a:cs typeface="Calibri" panose="020F0502020204030204" pitchFamily="34" charset="0"/>
              </a:rPr>
              <a:t>Checks</a:t>
            </a:r>
          </a:p>
        </p:txBody>
      </p:sp>
      <p:sp>
        <p:nvSpPr>
          <p:cNvPr id="3" name="مستطيل 2"/>
          <p:cNvSpPr/>
          <p:nvPr/>
        </p:nvSpPr>
        <p:spPr>
          <a:xfrm>
            <a:off x="3221815" y="1305465"/>
            <a:ext cx="6096000" cy="923330"/>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Compatibility</a:t>
            </a:r>
          </a:p>
          <a:p>
            <a:pPr>
              <a:defRPr/>
            </a:pPr>
            <a:endParaRPr lang="en-US" b="1" dirty="0">
              <a:effectLst>
                <a:outerShdw blurRad="38100" dist="38100" dir="2700000" algn="tl">
                  <a:srgbClr val="000000">
                    <a:alpha val="43137"/>
                  </a:srgbClr>
                </a:outerShdw>
              </a:effectLst>
              <a:latin typeface="Dutch801 Rm BT" pitchFamily="18" charset="0"/>
            </a:endParaRPr>
          </a:p>
          <a:p>
            <a:pPr>
              <a:defRPr/>
            </a:pPr>
            <a:r>
              <a:rPr lang="en-US" b="1" dirty="0" smtClean="0">
                <a:effectLst>
                  <a:outerShdw blurRad="38100" dist="38100" dir="2700000" algn="tl">
                    <a:srgbClr val="000000">
                      <a:alpha val="43137"/>
                    </a:srgbClr>
                  </a:outerShdw>
                </a:effectLst>
                <a:latin typeface="Dutch801 Rm BT" pitchFamily="18" charset="0"/>
              </a:rPr>
              <a:t>         ( T= 0.23724 )</a:t>
            </a:r>
            <a:endParaRPr lang="en-US" b="1" dirty="0">
              <a:effectLst>
                <a:outerShdw blurRad="38100" dist="38100" dir="2700000" algn="tl">
                  <a:srgbClr val="000000">
                    <a:alpha val="43137"/>
                  </a:srgbClr>
                </a:outerShdw>
              </a:effectLst>
              <a:latin typeface="Dutch801 Rm BT" pitchFamily="18" charset="0"/>
            </a:endParaRPr>
          </a:p>
        </p:txBody>
      </p:sp>
      <p:pic>
        <p:nvPicPr>
          <p:cNvPr id="5" name="صورة 4"/>
          <p:cNvPicPr/>
          <p:nvPr/>
        </p:nvPicPr>
        <p:blipFill>
          <a:blip r:embed="rId2"/>
          <a:stretch>
            <a:fillRect/>
          </a:stretch>
        </p:blipFill>
        <p:spPr>
          <a:xfrm>
            <a:off x="5813413" y="1305464"/>
            <a:ext cx="5884006" cy="5172973"/>
          </a:xfrm>
          <a:prstGeom prst="rect">
            <a:avLst/>
          </a:prstGeom>
        </p:spPr>
      </p:pic>
    </p:spTree>
    <p:extLst>
      <p:ext uri="{BB962C8B-B14F-4D97-AF65-F5344CB8AC3E}">
        <p14:creationId xmlns:p14="http://schemas.microsoft.com/office/powerpoint/2010/main" val="368740984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66540" y="986288"/>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Equilibrium</a:t>
            </a:r>
            <a:endParaRPr lang="en-US" b="1" dirty="0">
              <a:effectLst>
                <a:outerShdw blurRad="38100" dist="38100" dir="2700000" algn="tl">
                  <a:srgbClr val="000000">
                    <a:alpha val="43137"/>
                  </a:srgbClr>
                </a:outerShdw>
              </a:effectLst>
              <a:latin typeface="Dutch801 Rm BT" pitchFamily="18" charset="0"/>
            </a:endParaRPr>
          </a:p>
        </p:txBody>
      </p:sp>
      <p:sp>
        <p:nvSpPr>
          <p:cNvPr id="7" name="مستطيل 6"/>
          <p:cNvSpPr/>
          <p:nvPr/>
        </p:nvSpPr>
        <p:spPr>
          <a:xfrm>
            <a:off x="3557493" y="1445534"/>
            <a:ext cx="6096000" cy="1881925"/>
          </a:xfrm>
          <a:prstGeom prst="rect">
            <a:avLst/>
          </a:prstGeom>
        </p:spPr>
        <p:txBody>
          <a:bodyPr>
            <a:spAutoFit/>
          </a:bodyPr>
          <a:lstStyle/>
          <a:p>
            <a:pPr algn="just">
              <a:lnSpc>
                <a:spcPct val="107000"/>
              </a:lnSpc>
              <a:spcAft>
                <a:spcPts val="600"/>
              </a:spcAft>
            </a:pPr>
            <a:r>
              <a:rPr lang="en-US" dirty="0" err="1">
                <a:latin typeface="Times New Roman" panose="02020603050405020304" pitchFamily="18" charset="0"/>
                <a:ea typeface="Calibri" panose="020F0502020204030204" pitchFamily="34" charset="0"/>
                <a:cs typeface="Arial" panose="020B0604020202020204" pitchFamily="34" charset="0"/>
              </a:rPr>
              <a:t>W</a:t>
            </a:r>
            <a:r>
              <a:rPr lang="en-US" baseline="-25000" dirty="0" err="1">
                <a:latin typeface="Times New Roman" panose="02020603050405020304" pitchFamily="18" charset="0"/>
                <a:ea typeface="Calibri" panose="020F0502020204030204" pitchFamily="34" charset="0"/>
                <a:cs typeface="Arial" panose="020B0604020202020204" pitchFamily="34" charset="0"/>
              </a:rPr>
              <a:t>dead</a:t>
            </a:r>
            <a:r>
              <a:rPr lang="en-US" dirty="0">
                <a:latin typeface="Times New Roman" panose="02020603050405020304" pitchFamily="18" charset="0"/>
                <a:ea typeface="Calibri" panose="020F0502020204030204" pitchFamily="34" charset="0"/>
                <a:cs typeface="Arial" panose="020B0604020202020204" pitchFamily="34" charset="0"/>
              </a:rPr>
              <a:t> = </a:t>
            </a:r>
            <a:r>
              <a:rPr lang="en-US" dirty="0" err="1">
                <a:latin typeface="Times New Roman" panose="02020603050405020304" pitchFamily="18" charset="0"/>
                <a:ea typeface="Calibri" panose="020F0502020204030204" pitchFamily="34" charset="0"/>
                <a:cs typeface="Arial" panose="020B0604020202020204" pitchFamily="34" charset="0"/>
              </a:rPr>
              <a:t>Wslab</a:t>
            </a:r>
            <a:r>
              <a:rPr lang="en-US" dirty="0">
                <a:latin typeface="Times New Roman" panose="02020603050405020304" pitchFamily="18" charset="0"/>
                <a:ea typeface="Calibri" panose="020F0502020204030204" pitchFamily="34" charset="0"/>
                <a:cs typeface="Arial" panose="020B0604020202020204" pitchFamily="34" charset="0"/>
              </a:rPr>
              <a:t> + </a:t>
            </a:r>
            <a:r>
              <a:rPr lang="en-US" dirty="0" err="1">
                <a:latin typeface="Times New Roman" panose="02020603050405020304" pitchFamily="18" charset="0"/>
                <a:ea typeface="Calibri" panose="020F0502020204030204" pitchFamily="34" charset="0"/>
                <a:cs typeface="Arial" panose="020B0604020202020204" pitchFamily="34" charset="0"/>
              </a:rPr>
              <a:t>Wbeam</a:t>
            </a:r>
            <a:r>
              <a:rPr lang="en-US" dirty="0">
                <a:latin typeface="Times New Roman" panose="02020603050405020304" pitchFamily="18" charset="0"/>
                <a:ea typeface="Calibri" panose="020F0502020204030204" pitchFamily="34" charset="0"/>
                <a:cs typeface="Arial" panose="020B0604020202020204" pitchFamily="34" charset="0"/>
              </a:rPr>
              <a:t> + </a:t>
            </a:r>
            <a:r>
              <a:rPr lang="en-US" dirty="0" err="1">
                <a:latin typeface="Times New Roman" panose="02020603050405020304" pitchFamily="18" charset="0"/>
                <a:ea typeface="Calibri" panose="020F0502020204030204" pitchFamily="34" charset="0"/>
                <a:cs typeface="Arial" panose="020B0604020202020204" pitchFamily="34" charset="0"/>
              </a:rPr>
              <a:t>Wcolumn</a:t>
            </a:r>
            <a:r>
              <a:rPr lang="en-US" dirty="0">
                <a:latin typeface="Times New Roman" panose="02020603050405020304" pitchFamily="18" charset="0"/>
                <a:ea typeface="Calibri" panose="020F0502020204030204" pitchFamily="34" charset="0"/>
                <a:cs typeface="Arial" panose="020B0604020202020204" pitchFamily="34" charset="0"/>
              </a:rPr>
              <a:t> + </a:t>
            </a:r>
            <a:r>
              <a:rPr lang="en-US" dirty="0" err="1">
                <a:latin typeface="Times New Roman" panose="02020603050405020304" pitchFamily="18" charset="0"/>
                <a:ea typeface="Calibri" panose="020F0502020204030204" pitchFamily="34" charset="0"/>
                <a:cs typeface="Arial" panose="020B0604020202020204" pitchFamily="34" charset="0"/>
              </a:rPr>
              <a:t>Wshear</a:t>
            </a:r>
            <a:r>
              <a:rPr lang="en-US" dirty="0">
                <a:latin typeface="Times New Roman" panose="02020603050405020304" pitchFamily="18" charset="0"/>
                <a:ea typeface="Calibri" panose="020F0502020204030204" pitchFamily="34" charset="0"/>
                <a:cs typeface="Arial" panose="020B0604020202020204" pitchFamily="34" charset="0"/>
              </a:rPr>
              <a:t> wall</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600"/>
              </a:spcAft>
            </a:pPr>
            <a:r>
              <a:rPr lang="en-US" dirty="0">
                <a:latin typeface="Times New Roman" panose="02020603050405020304" pitchFamily="18" charset="0"/>
                <a:ea typeface="Calibri" panose="020F0502020204030204" pitchFamily="34" charset="0"/>
                <a:cs typeface="Arial" panose="020B0604020202020204" pitchFamily="34" charset="0"/>
              </a:rPr>
              <a:t>            = 12758 + 6673 + 2656 + 5880</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600"/>
              </a:spcAft>
            </a:pPr>
            <a:r>
              <a:rPr lang="en-US" dirty="0">
                <a:latin typeface="Times New Roman" panose="02020603050405020304" pitchFamily="18" charset="0"/>
                <a:ea typeface="Calibri" panose="020F0502020204030204" pitchFamily="34" charset="0"/>
                <a:cs typeface="Arial" panose="020B0604020202020204" pitchFamily="34" charset="0"/>
              </a:rPr>
              <a:t>            = 27967 KN</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600"/>
              </a:spcAft>
            </a:pPr>
            <a:r>
              <a:rPr lang="en-US" dirty="0" err="1">
                <a:latin typeface="Times New Roman" panose="02020603050405020304" pitchFamily="18" charset="0"/>
                <a:ea typeface="Calibri" panose="020F0502020204030204" pitchFamily="34" charset="0"/>
                <a:cs typeface="Arial" panose="020B0604020202020204" pitchFamily="34" charset="0"/>
              </a:rPr>
              <a:t>W</a:t>
            </a:r>
            <a:r>
              <a:rPr lang="en-US" baseline="-25000" dirty="0" err="1">
                <a:latin typeface="Times New Roman" panose="02020603050405020304" pitchFamily="18" charset="0"/>
                <a:ea typeface="Calibri" panose="020F0502020204030204" pitchFamily="34" charset="0"/>
                <a:cs typeface="Arial" panose="020B0604020202020204" pitchFamily="34" charset="0"/>
              </a:rPr>
              <a:t>live</a:t>
            </a:r>
            <a:r>
              <a:rPr lang="en-US" dirty="0">
                <a:latin typeface="Times New Roman" panose="02020603050405020304" pitchFamily="18" charset="0"/>
                <a:ea typeface="Calibri" panose="020F0502020204030204" pitchFamily="34" charset="0"/>
                <a:cs typeface="Arial" panose="020B0604020202020204" pitchFamily="34" charset="0"/>
              </a:rPr>
              <a:t> = 12529 KN</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600"/>
              </a:spcAft>
            </a:pPr>
            <a:r>
              <a:rPr lang="en-US" dirty="0">
                <a:latin typeface="Times New Roman" panose="02020603050405020304" pitchFamily="18" charset="0"/>
                <a:ea typeface="Calibri" panose="020F0502020204030204" pitchFamily="34" charset="0"/>
                <a:cs typeface="Arial" panose="020B0604020202020204" pitchFamily="34" charset="0"/>
              </a:rPr>
              <a:t>W</a:t>
            </a:r>
            <a:r>
              <a:rPr lang="en-US" baseline="-25000" dirty="0">
                <a:latin typeface="Times New Roman" panose="02020603050405020304" pitchFamily="18" charset="0"/>
                <a:ea typeface="Calibri" panose="020F0502020204030204" pitchFamily="34" charset="0"/>
                <a:cs typeface="Arial" panose="020B0604020202020204" pitchFamily="34" charset="0"/>
              </a:rPr>
              <a:t>SD</a:t>
            </a:r>
            <a:r>
              <a:rPr lang="en-US" dirty="0">
                <a:latin typeface="Times New Roman" panose="02020603050405020304" pitchFamily="18" charset="0"/>
                <a:ea typeface="Calibri" panose="020F0502020204030204" pitchFamily="34" charset="0"/>
                <a:cs typeface="Arial" panose="020B0604020202020204" pitchFamily="34" charset="0"/>
              </a:rPr>
              <a:t> = 14244 KN</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8" name="صورة 7"/>
          <p:cNvPicPr/>
          <p:nvPr/>
        </p:nvPicPr>
        <p:blipFill>
          <a:blip r:embed="rId2"/>
          <a:stretch>
            <a:fillRect/>
          </a:stretch>
        </p:blipFill>
        <p:spPr>
          <a:xfrm>
            <a:off x="3995043" y="3417373"/>
            <a:ext cx="5167497" cy="1377997"/>
          </a:xfrm>
          <a:prstGeom prst="rect">
            <a:avLst/>
          </a:prstGeom>
        </p:spPr>
      </p:pic>
      <p:graphicFrame>
        <p:nvGraphicFramePr>
          <p:cNvPr id="9" name="جدول 8"/>
          <p:cNvGraphicFramePr>
            <a:graphicFrameLocks noGrp="1"/>
          </p:cNvGraphicFramePr>
          <p:nvPr>
            <p:extLst>
              <p:ext uri="{D42A27DB-BD31-4B8C-83A1-F6EECF244321}">
                <p14:modId xmlns:p14="http://schemas.microsoft.com/office/powerpoint/2010/main" val="3570572126"/>
              </p:ext>
            </p:extLst>
          </p:nvPr>
        </p:nvGraphicFramePr>
        <p:xfrm>
          <a:off x="3066540" y="4885284"/>
          <a:ext cx="7314008" cy="1647705"/>
        </p:xfrm>
        <a:graphic>
          <a:graphicData uri="http://schemas.openxmlformats.org/drawingml/2006/table">
            <a:tbl>
              <a:tblPr firstRow="1" firstCol="1" bandRow="1">
                <a:tableStyleId>{5C22544A-7EE6-4342-B048-85BDC9FD1C3A}</a:tableStyleId>
              </a:tblPr>
              <a:tblGrid>
                <a:gridCol w="1828300"/>
                <a:gridCol w="1828300"/>
                <a:gridCol w="1828300"/>
                <a:gridCol w="1829108"/>
              </a:tblGrid>
              <a:tr h="411696">
                <a:tc>
                  <a:txBody>
                    <a:bodyPr/>
                    <a:lstStyle/>
                    <a:p>
                      <a:pPr algn="ctr">
                        <a:lnSpc>
                          <a:spcPct val="107000"/>
                        </a:lnSpc>
                        <a:spcAft>
                          <a:spcPts val="600"/>
                        </a:spcAft>
                      </a:pPr>
                      <a:r>
                        <a:rPr lang="en-US" sz="1100" dirty="0">
                          <a:solidFill>
                            <a:schemeClr val="tx1"/>
                          </a:solidFill>
                          <a:effectLst/>
                        </a:rPr>
                        <a:t>Load  type</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100">
                          <a:solidFill>
                            <a:schemeClr val="tx1"/>
                          </a:solidFill>
                          <a:effectLst/>
                        </a:rPr>
                        <a:t>Hand result (KN)</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100">
                          <a:solidFill>
                            <a:schemeClr val="tx1"/>
                          </a:solidFill>
                          <a:effectLst/>
                        </a:rPr>
                        <a:t>SAP result (KN)</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100" dirty="0">
                          <a:solidFill>
                            <a:schemeClr val="tx1"/>
                          </a:solidFill>
                          <a:effectLst/>
                        </a:rPr>
                        <a:t>Differences%</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12003">
                <a:tc>
                  <a:txBody>
                    <a:bodyPr/>
                    <a:lstStyle/>
                    <a:p>
                      <a:pPr algn="ctr">
                        <a:lnSpc>
                          <a:spcPct val="107000"/>
                        </a:lnSpc>
                        <a:spcAft>
                          <a:spcPts val="600"/>
                        </a:spcAft>
                      </a:pPr>
                      <a:r>
                        <a:rPr lang="en-US" sz="1100">
                          <a:solidFill>
                            <a:schemeClr val="tx1"/>
                          </a:solidFill>
                          <a:effectLst/>
                        </a:rPr>
                        <a:t>Dead</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100" b="1" dirty="0">
                          <a:solidFill>
                            <a:srgbClr val="0070C0"/>
                          </a:solidFill>
                          <a:effectLst/>
                        </a:rPr>
                        <a:t>27967</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100" b="1">
                          <a:solidFill>
                            <a:srgbClr val="0070C0"/>
                          </a:solidFill>
                          <a:effectLst/>
                        </a:rPr>
                        <a:t>29010</a:t>
                      </a:r>
                      <a:endParaRPr lang="en-US" sz="1100" b="1">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100" b="1" dirty="0">
                          <a:solidFill>
                            <a:srgbClr val="0070C0"/>
                          </a:solidFill>
                          <a:effectLst/>
                        </a:rPr>
                        <a:t>3.73%</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12003">
                <a:tc>
                  <a:txBody>
                    <a:bodyPr/>
                    <a:lstStyle/>
                    <a:p>
                      <a:pPr algn="ctr">
                        <a:lnSpc>
                          <a:spcPct val="107000"/>
                        </a:lnSpc>
                        <a:spcAft>
                          <a:spcPts val="600"/>
                        </a:spcAft>
                      </a:pPr>
                      <a:r>
                        <a:rPr lang="en-US" sz="1100">
                          <a:solidFill>
                            <a:schemeClr val="tx1"/>
                          </a:solidFill>
                          <a:effectLst/>
                        </a:rPr>
                        <a:t>SID</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100" b="1" dirty="0">
                          <a:solidFill>
                            <a:srgbClr val="0070C0"/>
                          </a:solidFill>
                          <a:effectLst/>
                        </a:rPr>
                        <a:t>14244</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100" b="1" dirty="0">
                          <a:solidFill>
                            <a:srgbClr val="0070C0"/>
                          </a:solidFill>
                          <a:effectLst/>
                        </a:rPr>
                        <a:t>13964</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100" b="1" dirty="0">
                          <a:solidFill>
                            <a:srgbClr val="0070C0"/>
                          </a:solidFill>
                          <a:effectLst/>
                        </a:rPr>
                        <a:t>1.97%</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12003">
                <a:tc>
                  <a:txBody>
                    <a:bodyPr/>
                    <a:lstStyle/>
                    <a:p>
                      <a:pPr algn="ctr">
                        <a:lnSpc>
                          <a:spcPct val="107000"/>
                        </a:lnSpc>
                        <a:spcAft>
                          <a:spcPts val="600"/>
                        </a:spcAft>
                      </a:pPr>
                      <a:r>
                        <a:rPr lang="en-US" sz="1100">
                          <a:solidFill>
                            <a:schemeClr val="tx1"/>
                          </a:solidFill>
                          <a:effectLst/>
                        </a:rPr>
                        <a:t>Live</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100" b="1">
                          <a:solidFill>
                            <a:srgbClr val="0070C0"/>
                          </a:solidFill>
                          <a:effectLst/>
                        </a:rPr>
                        <a:t>12529</a:t>
                      </a:r>
                      <a:endParaRPr lang="en-US" sz="1100" b="1">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100" b="1">
                          <a:solidFill>
                            <a:srgbClr val="0070C0"/>
                          </a:solidFill>
                          <a:effectLst/>
                        </a:rPr>
                        <a:t>12307</a:t>
                      </a:r>
                      <a:endParaRPr lang="en-US" sz="1100" b="1">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100" b="1" dirty="0">
                          <a:solidFill>
                            <a:srgbClr val="0070C0"/>
                          </a:solidFill>
                          <a:effectLst/>
                        </a:rPr>
                        <a:t>1.77%</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264015967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997528" y="839639"/>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Stress-strain relationship</a:t>
            </a:r>
            <a:endParaRPr lang="en-US" b="1" dirty="0">
              <a:effectLst>
                <a:outerShdw blurRad="38100" dist="38100" dir="2700000" algn="tl">
                  <a:srgbClr val="000000">
                    <a:alpha val="43137"/>
                  </a:srgbClr>
                </a:outerShdw>
              </a:effectLst>
              <a:latin typeface="Dutch801 Rm BT" pitchFamily="18" charset="0"/>
            </a:endParaRPr>
          </a:p>
        </p:txBody>
      </p:sp>
      <p:pic>
        <p:nvPicPr>
          <p:cNvPr id="3" name="صورة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80461" y="1401432"/>
            <a:ext cx="6533214" cy="2730621"/>
          </a:xfrm>
          <a:prstGeom prst="rect">
            <a:avLst/>
          </a:prstGeom>
          <a:noFill/>
          <a:ln>
            <a:noFill/>
          </a:ln>
        </p:spPr>
      </p:pic>
      <p:pic>
        <p:nvPicPr>
          <p:cNvPr id="4" name="صورة 3"/>
          <p:cNvPicPr/>
          <p:nvPr/>
        </p:nvPicPr>
        <p:blipFill>
          <a:blip r:embed="rId3">
            <a:extLst>
              <a:ext uri="{28A0092B-C50C-407E-A947-70E740481C1C}">
                <a14:useLocalDpi xmlns:a14="http://schemas.microsoft.com/office/drawing/2010/main" val="0"/>
              </a:ext>
            </a:extLst>
          </a:blip>
          <a:srcRect/>
          <a:stretch>
            <a:fillRect/>
          </a:stretch>
        </p:blipFill>
        <p:spPr bwMode="auto">
          <a:xfrm>
            <a:off x="4067025" y="4324514"/>
            <a:ext cx="5760085" cy="1386175"/>
          </a:xfrm>
          <a:prstGeom prst="rect">
            <a:avLst/>
          </a:prstGeom>
          <a:noFill/>
          <a:ln>
            <a:noFill/>
          </a:ln>
        </p:spPr>
      </p:pic>
      <p:sp>
        <p:nvSpPr>
          <p:cNvPr id="5" name="مستطيل 4"/>
          <p:cNvSpPr/>
          <p:nvPr/>
        </p:nvSpPr>
        <p:spPr>
          <a:xfrm>
            <a:off x="5393276" y="5814208"/>
            <a:ext cx="2716449"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Difference = </a:t>
            </a:r>
            <a:r>
              <a:rPr lang="en-US" b="1" dirty="0" smtClean="0">
                <a:solidFill>
                  <a:srgbClr val="0070C0"/>
                </a:solidFill>
                <a:latin typeface="Times New Roman" panose="02020603050405020304" pitchFamily="18" charset="0"/>
                <a:ea typeface="Calibri" panose="020F0502020204030204" pitchFamily="34" charset="0"/>
              </a:rPr>
              <a:t>1.97</a:t>
            </a:r>
            <a:r>
              <a:rPr lang="en-US" b="1" dirty="0">
                <a:solidFill>
                  <a:srgbClr val="0070C0"/>
                </a:solidFill>
                <a:latin typeface="Times New Roman" panose="02020603050405020304" pitchFamily="18" charset="0"/>
                <a:ea typeface="Calibri" panose="020F0502020204030204" pitchFamily="34" charset="0"/>
              </a:rPr>
              <a:t>%</a:t>
            </a:r>
            <a:r>
              <a:rPr lang="en-US" dirty="0">
                <a:latin typeface="Times New Roman" panose="02020603050405020304" pitchFamily="18" charset="0"/>
                <a:ea typeface="Calibri" panose="020F0502020204030204" pitchFamily="34" charset="0"/>
              </a:rPr>
              <a:t> &lt; 10</a:t>
            </a:r>
            <a:r>
              <a:rPr lang="en-US" dirty="0" smtClean="0">
                <a:latin typeface="Times New Roman" panose="02020603050405020304" pitchFamily="18" charset="0"/>
                <a:ea typeface="Calibri" panose="020F0502020204030204" pitchFamily="34" charset="0"/>
              </a:rPr>
              <a:t>%</a:t>
            </a:r>
            <a:endParaRPr lang="en-US" dirty="0"/>
          </a:p>
        </p:txBody>
      </p:sp>
      <p:sp>
        <p:nvSpPr>
          <p:cNvPr id="6" name="مستطيل 5"/>
          <p:cNvSpPr/>
          <p:nvPr/>
        </p:nvSpPr>
        <p:spPr>
          <a:xfrm>
            <a:off x="2102785" y="2397410"/>
            <a:ext cx="1494320" cy="369332"/>
          </a:xfrm>
          <a:prstGeom prst="rect">
            <a:avLst/>
          </a:prstGeom>
        </p:spPr>
        <p:txBody>
          <a:bodyPr wrap="none">
            <a:spAutoFit/>
          </a:bodyPr>
          <a:lstStyle/>
          <a:p>
            <a:r>
              <a:rPr lang="en-US" dirty="0" smtClean="0">
                <a:latin typeface="Times New Roman" panose="02020603050405020304" pitchFamily="18" charset="0"/>
                <a:ea typeface="Calibri" panose="020F0502020204030204" pitchFamily="34" charset="0"/>
              </a:rPr>
              <a:t>M 3D = 33.87</a:t>
            </a:r>
            <a:endParaRPr lang="en-US" dirty="0"/>
          </a:p>
        </p:txBody>
      </p:sp>
      <p:sp>
        <p:nvSpPr>
          <p:cNvPr id="7" name="مستطيل 6"/>
          <p:cNvSpPr/>
          <p:nvPr/>
        </p:nvSpPr>
        <p:spPr>
          <a:xfrm>
            <a:off x="2102785" y="4943365"/>
            <a:ext cx="1494320" cy="369332"/>
          </a:xfrm>
          <a:prstGeom prst="rect">
            <a:avLst/>
          </a:prstGeom>
        </p:spPr>
        <p:txBody>
          <a:bodyPr wrap="none">
            <a:spAutoFit/>
          </a:bodyPr>
          <a:lstStyle/>
          <a:p>
            <a:r>
              <a:rPr lang="en-US" dirty="0" smtClean="0">
                <a:latin typeface="Times New Roman" panose="02020603050405020304" pitchFamily="18" charset="0"/>
                <a:ea typeface="Calibri" panose="020F0502020204030204" pitchFamily="34" charset="0"/>
              </a:rPr>
              <a:t>M 1D = 34.55</a:t>
            </a:r>
            <a:endParaRPr lang="en-US" dirty="0"/>
          </a:p>
        </p:txBody>
      </p:sp>
      <p:sp>
        <p:nvSpPr>
          <p:cNvPr id="8" name="مستطيل 7"/>
          <p:cNvSpPr/>
          <p:nvPr/>
        </p:nvSpPr>
        <p:spPr>
          <a:xfrm>
            <a:off x="935840" y="1596598"/>
            <a:ext cx="6096000" cy="369332"/>
          </a:xfrm>
          <a:prstGeom prst="rect">
            <a:avLst/>
          </a:prstGeom>
        </p:spPr>
        <p:txBody>
          <a:bodyPr>
            <a:spAutoFit/>
          </a:bodyPr>
          <a:lstStyle/>
          <a:p>
            <a:pPr>
              <a:defRPr/>
            </a:pPr>
            <a:r>
              <a:rPr lang="en-US" b="1" dirty="0" smtClean="0">
                <a:effectLst>
                  <a:outerShdw blurRad="38100" dist="38100" dir="2700000" algn="tl">
                    <a:srgbClr val="000000">
                      <a:alpha val="43137"/>
                    </a:srgbClr>
                  </a:outerShdw>
                </a:effectLst>
                <a:latin typeface="Dutch801 Rm BT" pitchFamily="18" charset="0"/>
              </a:rPr>
              <a:t>For slab</a:t>
            </a:r>
            <a:endParaRPr lang="en-US" b="1" dirty="0">
              <a:effectLst>
                <a:outerShdw blurRad="38100" dist="38100" dir="2700000" algn="tl">
                  <a:srgbClr val="000000">
                    <a:alpha val="43137"/>
                  </a:srgbClr>
                </a:outerShdw>
              </a:effectLst>
              <a:latin typeface="Dutch801 Rm BT" pitchFamily="18" charset="0"/>
            </a:endParaRPr>
          </a:p>
        </p:txBody>
      </p:sp>
    </p:spTree>
    <p:extLst>
      <p:ext uri="{BB962C8B-B14F-4D97-AF65-F5344CB8AC3E}">
        <p14:creationId xmlns:p14="http://schemas.microsoft.com/office/powerpoint/2010/main" val="39291560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35840" y="1596598"/>
            <a:ext cx="6096000" cy="369332"/>
          </a:xfrm>
          <a:prstGeom prst="rect">
            <a:avLst/>
          </a:prstGeom>
        </p:spPr>
        <p:txBody>
          <a:bodyPr>
            <a:spAutoFit/>
          </a:bodyPr>
          <a:lstStyle/>
          <a:p>
            <a:pPr>
              <a:defRPr/>
            </a:pPr>
            <a:r>
              <a:rPr lang="en-US" b="1" dirty="0" smtClean="0">
                <a:effectLst>
                  <a:outerShdw blurRad="38100" dist="38100" dir="2700000" algn="tl">
                    <a:srgbClr val="000000">
                      <a:alpha val="43137"/>
                    </a:srgbClr>
                  </a:outerShdw>
                </a:effectLst>
                <a:latin typeface="Dutch801 Rm BT" pitchFamily="18" charset="0"/>
              </a:rPr>
              <a:t>For beam</a:t>
            </a:r>
            <a:endParaRPr lang="en-US" b="1" dirty="0">
              <a:effectLst>
                <a:outerShdw blurRad="38100" dist="38100" dir="2700000" algn="tl">
                  <a:srgbClr val="000000">
                    <a:alpha val="43137"/>
                  </a:srgbClr>
                </a:outerShdw>
              </a:effectLst>
              <a:latin typeface="Dutch801 Rm BT" pitchFamily="18" charset="0"/>
            </a:endParaRPr>
          </a:p>
        </p:txBody>
      </p:sp>
      <p:pic>
        <p:nvPicPr>
          <p:cNvPr id="3" name="صورة 2"/>
          <p:cNvPicPr/>
          <p:nvPr/>
        </p:nvPicPr>
        <p:blipFill>
          <a:blip r:embed="rId2"/>
          <a:stretch>
            <a:fillRect/>
          </a:stretch>
        </p:blipFill>
        <p:spPr>
          <a:xfrm>
            <a:off x="5700364" y="569049"/>
            <a:ext cx="5760085" cy="1130935"/>
          </a:xfrm>
          <a:prstGeom prst="rect">
            <a:avLst/>
          </a:prstGeom>
        </p:spPr>
      </p:pic>
      <p:pic>
        <p:nvPicPr>
          <p:cNvPr id="4" name="صورة 3"/>
          <p:cNvPicPr/>
          <p:nvPr/>
        </p:nvPicPr>
        <p:blipFill>
          <a:blip r:embed="rId3"/>
          <a:stretch>
            <a:fillRect/>
          </a:stretch>
        </p:blipFill>
        <p:spPr>
          <a:xfrm>
            <a:off x="5700364" y="1700893"/>
            <a:ext cx="5760085" cy="1170940"/>
          </a:xfrm>
          <a:prstGeom prst="rect">
            <a:avLst/>
          </a:prstGeom>
        </p:spPr>
      </p:pic>
      <p:pic>
        <p:nvPicPr>
          <p:cNvPr id="5" name="صورة 4"/>
          <p:cNvPicPr/>
          <p:nvPr/>
        </p:nvPicPr>
        <p:blipFill>
          <a:blip r:embed="rId4"/>
          <a:stretch>
            <a:fillRect/>
          </a:stretch>
        </p:blipFill>
        <p:spPr>
          <a:xfrm>
            <a:off x="5700363" y="2800505"/>
            <a:ext cx="5760085" cy="1155700"/>
          </a:xfrm>
          <a:prstGeom prst="rect">
            <a:avLst/>
          </a:prstGeom>
        </p:spPr>
      </p:pic>
      <p:sp>
        <p:nvSpPr>
          <p:cNvPr id="6" name="مستطيل 5"/>
          <p:cNvSpPr/>
          <p:nvPr/>
        </p:nvSpPr>
        <p:spPr>
          <a:xfrm>
            <a:off x="2991600" y="1699984"/>
            <a:ext cx="1885453" cy="374077"/>
          </a:xfrm>
          <a:prstGeom prst="rect">
            <a:avLst/>
          </a:prstGeom>
        </p:spPr>
        <p:txBody>
          <a:bodyPr wrap="non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M </a:t>
            </a:r>
            <a:r>
              <a:rPr lang="en-US" dirty="0" err="1" smtClean="0">
                <a:latin typeface="Times New Roman" panose="02020603050405020304" pitchFamily="18" charset="0"/>
                <a:ea typeface="Calibri" panose="020F0502020204030204" pitchFamily="34" charset="0"/>
                <a:cs typeface="Arial" panose="020B0604020202020204" pitchFamily="34" charset="0"/>
              </a:rPr>
              <a:t>avg</a:t>
            </a:r>
            <a:r>
              <a:rPr lang="en-US" dirty="0" smtClean="0">
                <a:latin typeface="Times New Roman" panose="02020603050405020304" pitchFamily="18" charset="0"/>
                <a:ea typeface="Calibri" panose="020F0502020204030204" pitchFamily="34" charset="0"/>
                <a:cs typeface="Arial" panose="020B0604020202020204" pitchFamily="34" charset="0"/>
              </a:rPr>
              <a:t> 3D </a:t>
            </a:r>
            <a:r>
              <a:rPr lang="en-US" dirty="0">
                <a:latin typeface="Times New Roman" panose="02020603050405020304" pitchFamily="18" charset="0"/>
                <a:ea typeface="Calibri" panose="020F0502020204030204" pitchFamily="34" charset="0"/>
                <a:cs typeface="Arial" panose="020B0604020202020204" pitchFamily="34" charset="0"/>
              </a:rPr>
              <a:t>= </a:t>
            </a:r>
            <a:r>
              <a:rPr lang="en-US" dirty="0" smtClean="0">
                <a:latin typeface="Times New Roman" panose="02020603050405020304" pitchFamily="18" charset="0"/>
                <a:ea typeface="Calibri" panose="020F0502020204030204" pitchFamily="34" charset="0"/>
                <a:cs typeface="Arial" panose="020B0604020202020204" pitchFamily="34" charset="0"/>
              </a:rPr>
              <a:t>565.5</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7" name="صورة 6"/>
          <p:cNvPicPr/>
          <p:nvPr/>
        </p:nvPicPr>
        <p:blipFill>
          <a:blip r:embed="rId5"/>
          <a:stretch>
            <a:fillRect/>
          </a:stretch>
        </p:blipFill>
        <p:spPr>
          <a:xfrm>
            <a:off x="5700363" y="4135589"/>
            <a:ext cx="5760085" cy="1498154"/>
          </a:xfrm>
          <a:prstGeom prst="rect">
            <a:avLst/>
          </a:prstGeom>
        </p:spPr>
      </p:pic>
      <p:sp>
        <p:nvSpPr>
          <p:cNvPr id="8" name="مستطيل 7"/>
          <p:cNvSpPr/>
          <p:nvPr/>
        </p:nvSpPr>
        <p:spPr>
          <a:xfrm>
            <a:off x="2991600" y="4919214"/>
            <a:ext cx="6096000" cy="1186607"/>
          </a:xfrm>
          <a:prstGeom prst="rect">
            <a:avLst/>
          </a:prstGeom>
        </p:spPr>
        <p:txBody>
          <a:bodyPr>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M </a:t>
            </a:r>
            <a:r>
              <a:rPr lang="en-US" dirty="0" err="1" smtClean="0">
                <a:latin typeface="Times New Roman" panose="02020603050405020304" pitchFamily="18" charset="0"/>
                <a:ea typeface="Calibri" panose="020F0502020204030204" pitchFamily="34" charset="0"/>
                <a:cs typeface="Arial" panose="020B0604020202020204" pitchFamily="34" charset="0"/>
              </a:rPr>
              <a:t>avg</a:t>
            </a:r>
            <a:r>
              <a:rPr lang="en-US" dirty="0" smtClean="0">
                <a:latin typeface="Times New Roman" panose="02020603050405020304" pitchFamily="18" charset="0"/>
                <a:ea typeface="Calibri" panose="020F0502020204030204" pitchFamily="34" charset="0"/>
                <a:cs typeface="Arial" panose="020B0604020202020204" pitchFamily="34" charset="0"/>
              </a:rPr>
              <a:t> 1D </a:t>
            </a:r>
            <a:r>
              <a:rPr lang="en-US" dirty="0">
                <a:latin typeface="Times New Roman" panose="02020603050405020304" pitchFamily="18" charset="0"/>
                <a:ea typeface="Calibri" panose="020F0502020204030204" pitchFamily="34" charset="0"/>
                <a:cs typeface="Arial" panose="020B0604020202020204" pitchFamily="34" charset="0"/>
              </a:rPr>
              <a:t>= </a:t>
            </a:r>
            <a:r>
              <a:rPr lang="en-US" dirty="0" smtClean="0">
                <a:latin typeface="Times New Roman" panose="02020603050405020304" pitchFamily="18" charset="0"/>
                <a:ea typeface="Calibri" panose="020F0502020204030204" pitchFamily="34" charset="0"/>
                <a:cs typeface="Arial" panose="020B0604020202020204" pitchFamily="34" charset="0"/>
              </a:rPr>
              <a:t>524.39</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9" name="مستطيل 8"/>
          <p:cNvSpPr/>
          <p:nvPr/>
        </p:nvSpPr>
        <p:spPr>
          <a:xfrm>
            <a:off x="4877053" y="5921155"/>
            <a:ext cx="2716449"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cs typeface="Arial" panose="020B0604020202020204" pitchFamily="34" charset="0"/>
              </a:rPr>
              <a:t>Difference = </a:t>
            </a:r>
            <a:r>
              <a:rPr lang="en-US" b="1" dirty="0">
                <a:solidFill>
                  <a:srgbClr val="0070C0"/>
                </a:solidFill>
                <a:latin typeface="Times New Roman" panose="02020603050405020304" pitchFamily="18" charset="0"/>
                <a:ea typeface="Calibri" panose="020F0502020204030204" pitchFamily="34" charset="0"/>
                <a:cs typeface="Arial" panose="020B0604020202020204" pitchFamily="34" charset="0"/>
              </a:rPr>
              <a:t>7.84% </a:t>
            </a:r>
            <a:r>
              <a:rPr lang="en-US" dirty="0">
                <a:latin typeface="Times New Roman" panose="02020603050405020304" pitchFamily="18" charset="0"/>
                <a:ea typeface="Calibri" panose="020F0502020204030204" pitchFamily="34" charset="0"/>
                <a:cs typeface="Arial" panose="020B0604020202020204" pitchFamily="34" charset="0"/>
              </a:rPr>
              <a:t>&lt; 10</a:t>
            </a:r>
            <a:r>
              <a:rPr lang="en-US" dirty="0" smtClean="0">
                <a:latin typeface="Times New Roman" panose="02020603050405020304" pitchFamily="18" charset="0"/>
                <a:ea typeface="Calibri" panose="020F0502020204030204" pitchFamily="34" charset="0"/>
                <a:cs typeface="Arial" panose="020B0604020202020204" pitchFamily="34" charset="0"/>
              </a:rPr>
              <a:t>%</a:t>
            </a:r>
            <a:endParaRPr lang="en-US" dirty="0"/>
          </a:p>
        </p:txBody>
      </p:sp>
    </p:spTree>
    <p:extLst>
      <p:ext uri="{BB962C8B-B14F-4D97-AF65-F5344CB8AC3E}">
        <p14:creationId xmlns:p14="http://schemas.microsoft.com/office/powerpoint/2010/main" val="282352175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876094" y="839638"/>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Deflection (serviceability)</a:t>
            </a:r>
            <a:endParaRPr lang="en-US" b="1" dirty="0">
              <a:effectLst>
                <a:outerShdw blurRad="38100" dist="38100" dir="2700000" algn="tl">
                  <a:srgbClr val="000000">
                    <a:alpha val="43137"/>
                  </a:srgbClr>
                </a:outerShdw>
              </a:effectLst>
              <a:latin typeface="Dutch801 Rm BT" pitchFamily="18" charset="0"/>
            </a:endParaRPr>
          </a:p>
        </p:txBody>
      </p:sp>
      <p:sp>
        <p:nvSpPr>
          <p:cNvPr id="5" name="مستطيل 4"/>
          <p:cNvSpPr/>
          <p:nvPr/>
        </p:nvSpPr>
        <p:spPr>
          <a:xfrm>
            <a:off x="1933640" y="2445970"/>
            <a:ext cx="2502673" cy="374077"/>
          </a:xfrm>
          <a:prstGeom prst="rect">
            <a:avLst/>
          </a:prstGeom>
        </p:spPr>
        <p:txBody>
          <a:bodyPr wrap="none">
            <a:spAutoFit/>
          </a:bodyPr>
          <a:lstStyle/>
          <a:p>
            <a:pPr>
              <a:lnSpc>
                <a:spcPct val="107000"/>
              </a:lnSpc>
              <a:spcAft>
                <a:spcPts val="800"/>
              </a:spcAft>
            </a:pPr>
            <a:r>
              <a:rPr lang="en-US" dirty="0" smtClean="0">
                <a:latin typeface="Times New Roman" panose="02020603050405020304" pitchFamily="18" charset="0"/>
                <a:ea typeface="Calibri" panose="020F0502020204030204" pitchFamily="34" charset="0"/>
                <a:cs typeface="Arial" panose="020B0604020202020204" pitchFamily="34" charset="0"/>
              </a:rPr>
              <a:t>Δ (total dead) = 5.47 mm</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مستطيل 5"/>
          <p:cNvSpPr/>
          <p:nvPr/>
        </p:nvSpPr>
        <p:spPr>
          <a:xfrm>
            <a:off x="1933640" y="4856417"/>
            <a:ext cx="2400081" cy="374077"/>
          </a:xfrm>
          <a:prstGeom prst="rect">
            <a:avLst/>
          </a:prstGeom>
        </p:spPr>
        <p:txBody>
          <a:bodyPr wrap="non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Δ (live load) = </a:t>
            </a:r>
            <a:r>
              <a:rPr lang="en-US" dirty="0" smtClean="0">
                <a:latin typeface="Times New Roman" panose="02020603050405020304" pitchFamily="18" charset="0"/>
                <a:ea typeface="Calibri" panose="020F0502020204030204" pitchFamily="34" charset="0"/>
                <a:cs typeface="Arial" panose="020B0604020202020204" pitchFamily="34" charset="0"/>
              </a:rPr>
              <a:t>2.18 </a:t>
            </a:r>
            <a:r>
              <a:rPr lang="en-US" dirty="0">
                <a:latin typeface="Times New Roman" panose="02020603050405020304" pitchFamily="18" charset="0"/>
                <a:ea typeface="Calibri" panose="020F0502020204030204" pitchFamily="34" charset="0"/>
                <a:cs typeface="Arial" panose="020B0604020202020204" pitchFamily="34" charset="0"/>
              </a:rPr>
              <a:t>mm</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7" name="صورة 6"/>
          <p:cNvPicPr/>
          <p:nvPr/>
        </p:nvPicPr>
        <p:blipFill>
          <a:blip r:embed="rId2">
            <a:extLst>
              <a:ext uri="{28A0092B-C50C-407E-A947-70E740481C1C}">
                <a14:useLocalDpi xmlns:a14="http://schemas.microsoft.com/office/drawing/2010/main" val="0"/>
              </a:ext>
            </a:extLst>
          </a:blip>
          <a:srcRect/>
          <a:stretch>
            <a:fillRect/>
          </a:stretch>
        </p:blipFill>
        <p:spPr bwMode="auto">
          <a:xfrm>
            <a:off x="4910226" y="1208970"/>
            <a:ext cx="6804445" cy="2707422"/>
          </a:xfrm>
          <a:prstGeom prst="rect">
            <a:avLst/>
          </a:prstGeom>
          <a:noFill/>
          <a:ln>
            <a:noFill/>
          </a:ln>
        </p:spPr>
      </p:pic>
      <p:pic>
        <p:nvPicPr>
          <p:cNvPr id="8" name="صورة 7"/>
          <p:cNvPicPr/>
          <p:nvPr/>
        </p:nvPicPr>
        <p:blipFill>
          <a:blip r:embed="rId3">
            <a:extLst>
              <a:ext uri="{28A0092B-C50C-407E-A947-70E740481C1C}">
                <a14:useLocalDpi xmlns:a14="http://schemas.microsoft.com/office/drawing/2010/main" val="0"/>
              </a:ext>
            </a:extLst>
          </a:blip>
          <a:srcRect/>
          <a:stretch>
            <a:fillRect/>
          </a:stretch>
        </p:blipFill>
        <p:spPr bwMode="auto">
          <a:xfrm>
            <a:off x="4910225" y="3916392"/>
            <a:ext cx="6804445" cy="2700068"/>
          </a:xfrm>
          <a:prstGeom prst="rect">
            <a:avLst/>
          </a:prstGeom>
          <a:noFill/>
          <a:ln>
            <a:noFill/>
          </a:ln>
        </p:spPr>
      </p:pic>
    </p:spTree>
    <p:extLst>
      <p:ext uri="{BB962C8B-B14F-4D97-AF65-F5344CB8AC3E}">
        <p14:creationId xmlns:p14="http://schemas.microsoft.com/office/powerpoint/2010/main" val="422954686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مستطيل 1"/>
              <p:cNvSpPr/>
              <p:nvPr/>
            </p:nvSpPr>
            <p:spPr>
              <a:xfrm>
                <a:off x="2961736" y="1390965"/>
                <a:ext cx="7226060" cy="388696"/>
              </a:xfrm>
              <a:prstGeom prst="rect">
                <a:avLst/>
              </a:prstGeom>
            </p:spPr>
            <p:txBody>
              <a:bodyPr wrap="square">
                <a:spAutoFit/>
              </a:bodyPr>
              <a:lstStyle/>
              <a:p>
                <a:pPr>
                  <a:lnSpc>
                    <a:spcPct val="107000"/>
                  </a:lnSpc>
                  <a:spcAft>
                    <a:spcPts val="800"/>
                  </a:spcAft>
                </a:pPr>
                <a14:m>
                  <m:oMath xmlns:m="http://schemas.openxmlformats.org/officeDocument/2006/math">
                    <m:r>
                      <a:rPr lang="en-US" i="1">
                        <a:latin typeface="Cambria Math" panose="02040503050406030204" pitchFamily="18" charset="0"/>
                        <a:ea typeface="Calibri" panose="020F0502020204030204" pitchFamily="34" charset="0"/>
                        <a:cs typeface="Times New Roman" panose="02020603050405020304" pitchFamily="18" charset="0"/>
                      </a:rPr>
                      <m:t>𝜆</m:t>
                    </m:r>
                    <m:d>
                      <m:dPr>
                        <m:ctrlPr>
                          <a:rPr lang="en-US" i="1">
                            <a:effectLst/>
                            <a:latin typeface="Cambria Math" panose="02040503050406030204" pitchFamily="18" charset="0"/>
                            <a:ea typeface="Calibri" panose="020F0502020204030204" pitchFamily="34" charset="0"/>
                            <a:cs typeface="Times New Roman" panose="02020603050405020304" pitchFamily="18" charset="0"/>
                          </a:rPr>
                        </m:ctrlPr>
                      </m:dPr>
                      <m:e>
                        <m:r>
                          <a:rPr lang="en-US" i="1">
                            <a:effectLst/>
                            <a:latin typeface="Cambria Math" panose="02040503050406030204" pitchFamily="18" charset="0"/>
                            <a:ea typeface="Calibri" panose="020F0502020204030204" pitchFamily="34" charset="0"/>
                            <a:cs typeface="Times New Roman" panose="02020603050405020304" pitchFamily="18" charset="0"/>
                          </a:rPr>
                          <m:t>𝑡𝑧</m:t>
                        </m:r>
                      </m:e>
                    </m:d>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Arial" panose="020B0604020202020204" pitchFamily="34" charset="0"/>
                      </a:rPr>
                      <m:t>𝛥</m:t>
                    </m:r>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Times New Roman" panose="02020603050405020304" pitchFamily="18" charset="0"/>
                      </a:rPr>
                      <m:t>𝑙𝑜𝑛𝑔</m:t>
                    </m:r>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Times New Roman" panose="02020603050405020304" pitchFamily="18" charset="0"/>
                      </a:rPr>
                      <m:t>𝑡𝑒𝑟𝑚</m:t>
                    </m:r>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Arial" panose="020B0604020202020204" pitchFamily="34" charset="0"/>
                      </a:rPr>
                      <m:t>𝛥</m:t>
                    </m:r>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Times New Roman" panose="02020603050405020304" pitchFamily="18" charset="0"/>
                      </a:rPr>
                      <m:t>𝑙𝑖𝑣𝑒</m:t>
                    </m:r>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Times New Roman" panose="02020603050405020304" pitchFamily="18" charset="0"/>
                      </a:rPr>
                      <m:t>𝜆</m:t>
                    </m:r>
                    <m:r>
                      <a:rPr lang="en-US">
                        <a:solidFill>
                          <a:srgbClr val="222222"/>
                        </a:solidFill>
                        <a:effectLst/>
                        <a:latin typeface="Cambria Math" panose="02040503050406030204" pitchFamily="18" charset="0"/>
                        <a:ea typeface="Calibri" panose="020F0502020204030204" pitchFamily="34" charset="0"/>
                        <a:cs typeface="Arial" panose="020B0604020202020204" pitchFamily="34" charset="0"/>
                      </a:rPr>
                      <m:t>∞</m:t>
                    </m:r>
                    <m:r>
                      <a:rPr lang="en-US" i="1">
                        <a:solidFill>
                          <a:srgbClr val="222222"/>
                        </a:solidFill>
                        <a:effectLst/>
                        <a:latin typeface="Cambria Math" panose="02040503050406030204" pitchFamily="18" charset="0"/>
                        <a:ea typeface="Calibri" panose="020F0502020204030204" pitchFamily="34" charset="0"/>
                        <a:cs typeface="Arial" panose="020B0604020202020204" pitchFamily="34" charset="0"/>
                      </a:rPr>
                      <m:t>∗</m:t>
                    </m:r>
                    <m:r>
                      <a:rPr lang="en-US">
                        <a:solidFill>
                          <a:srgbClr val="222222"/>
                        </a:solidFill>
                        <a:effectLst/>
                        <a:latin typeface="Cambria Math" panose="02040503050406030204" pitchFamily="18" charset="0"/>
                        <a:ea typeface="Calibri" panose="020F0502020204030204" pitchFamily="34" charset="0"/>
                        <a:cs typeface="Arial" panose="020B0604020202020204" pitchFamily="34" charset="0"/>
                      </a:rPr>
                      <m:t> </m:t>
                    </m:r>
                    <m:r>
                      <a:rPr lang="en-US" i="1">
                        <a:effectLst/>
                        <a:latin typeface="Cambria Math" panose="02040503050406030204" pitchFamily="18" charset="0"/>
                        <a:ea typeface="Calibri" panose="020F0502020204030204" pitchFamily="34" charset="0"/>
                        <a:cs typeface="Arial" panose="020B0604020202020204" pitchFamily="34" charset="0"/>
                      </a:rPr>
                      <m:t>𝛥</m:t>
                    </m:r>
                    <m:r>
                      <a:rPr lang="en-US" i="1">
                        <a:effectLst/>
                        <a:latin typeface="Cambria Math" panose="02040503050406030204" pitchFamily="18" charset="0"/>
                        <a:ea typeface="Calibri" panose="020F0502020204030204" pitchFamily="34" charset="0"/>
                        <a:cs typeface="Arial" panose="020B0604020202020204" pitchFamily="34" charset="0"/>
                      </a:rPr>
                      <m:t> </m:t>
                    </m:r>
                    <m:r>
                      <a:rPr lang="en-US" i="1">
                        <a:effectLst/>
                        <a:latin typeface="Cambria Math" panose="02040503050406030204" pitchFamily="18" charset="0"/>
                        <a:ea typeface="Calibri" panose="020F0502020204030204" pitchFamily="34" charset="0"/>
                        <a:cs typeface="Arial" panose="020B0604020202020204" pitchFamily="34" charset="0"/>
                      </a:rPr>
                      <m:t>𝑡𝑜𝑡𝑎𝑙</m:t>
                    </m:r>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Times New Roman" panose="02020603050405020304" pitchFamily="18" charset="0"/>
                      </a:rPr>
                      <m:t>𝑑𝑒𝑎𝑑</m:t>
                    </m:r>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effectLst/>
                        <a:latin typeface="Cambria Math" panose="02040503050406030204" pitchFamily="18" charset="0"/>
                        <a:ea typeface="Times New Roman" panose="02020603050405020304" pitchFamily="18" charset="0"/>
                        <a:cs typeface="Arial" panose="020B0604020202020204" pitchFamily="34" charset="0"/>
                      </a:rPr>
                      <m:t>𝛥</m:t>
                    </m:r>
                    <m:r>
                      <a:rPr lang="en-US" i="1">
                        <a:effectLst/>
                        <a:latin typeface="Cambria Math" panose="02040503050406030204" pitchFamily="18" charset="0"/>
                        <a:ea typeface="Times New Roman" panose="02020603050405020304" pitchFamily="18" charset="0"/>
                        <a:cs typeface="Times New Roman" panose="02020603050405020304" pitchFamily="18" charset="0"/>
                      </a:rPr>
                      <m:t>𝑠𝑢𝑠𝑡𝑎𝑖𝑛𝑒𝑑</m:t>
                    </m:r>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effectLst/>
                        <a:latin typeface="Cambria Math" panose="02040503050406030204" pitchFamily="18" charset="0"/>
                        <a:ea typeface="Times New Roman" panose="02020603050405020304" pitchFamily="18" charset="0"/>
                        <a:cs typeface="Times New Roman" panose="02020603050405020304" pitchFamily="18" charset="0"/>
                      </a:rPr>
                      <m:t>𝑙𝑖𝑣𝑒</m:t>
                    </m:r>
                  </m:oMath>
                </a14:m>
                <a:r>
                  <a:rPr lang="en-US"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2" name="مستطيل 1"/>
              <p:cNvSpPr>
                <a:spLocks noRot="1" noChangeAspect="1" noMove="1" noResize="1" noEditPoints="1" noAdjustHandles="1" noChangeArrowheads="1" noChangeShapeType="1" noTextEdit="1"/>
              </p:cNvSpPr>
              <p:nvPr/>
            </p:nvSpPr>
            <p:spPr>
              <a:xfrm>
                <a:off x="2961736" y="1390965"/>
                <a:ext cx="7226060" cy="388696"/>
              </a:xfrm>
              <a:prstGeom prst="rect">
                <a:avLst/>
              </a:prstGeom>
              <a:blipFill rotWithShape="0">
                <a:blip r:embed="rId2"/>
                <a:stretch>
                  <a:fillRect b="-9375"/>
                </a:stretch>
              </a:blipFill>
            </p:spPr>
            <p:txBody>
              <a:bodyPr/>
              <a:lstStyle/>
              <a:p>
                <a:r>
                  <a:rPr lang="en-US">
                    <a:noFill/>
                  </a:rPr>
                  <a:t> </a:t>
                </a:r>
              </a:p>
            </p:txBody>
          </p:sp>
        </mc:Fallback>
      </mc:AlternateContent>
      <p:sp>
        <p:nvSpPr>
          <p:cNvPr id="3" name="مستطيل 2"/>
          <p:cNvSpPr/>
          <p:nvPr/>
        </p:nvSpPr>
        <p:spPr>
          <a:xfrm>
            <a:off x="4652513" y="450185"/>
            <a:ext cx="3844506" cy="768287"/>
          </a:xfrm>
          <a:prstGeom prst="rect">
            <a:avLst/>
          </a:prstGeom>
        </p:spPr>
        <p:txBody>
          <a:bodyPr wrap="squar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No compression steel (</a:t>
            </a:r>
            <a:r>
              <a:rPr lang="en-US" dirty="0" err="1">
                <a:latin typeface="Times New Roman" panose="02020603050405020304" pitchFamily="18" charset="0"/>
                <a:ea typeface="Calibri" panose="020F0502020204030204" pitchFamily="34" charset="0"/>
                <a:cs typeface="Arial" panose="020B0604020202020204" pitchFamily="34" charset="0"/>
              </a:rPr>
              <a:t>ρ</a:t>
            </a:r>
            <a:r>
              <a:rPr lang="en-US" baseline="-25000" dirty="0" err="1">
                <a:latin typeface="Times New Roman" panose="02020603050405020304" pitchFamily="18" charset="0"/>
                <a:ea typeface="Calibri" panose="020F0502020204030204" pitchFamily="34" charset="0"/>
                <a:cs typeface="Arial" panose="020B0604020202020204" pitchFamily="34" charset="0"/>
              </a:rPr>
              <a:t>compression</a:t>
            </a:r>
            <a:r>
              <a:rPr lang="en-US" dirty="0">
                <a:latin typeface="Times New Roman" panose="02020603050405020304" pitchFamily="18" charset="0"/>
                <a:ea typeface="Calibri" panose="020F0502020204030204" pitchFamily="34" charset="0"/>
                <a:cs typeface="Arial" panose="020B0604020202020204" pitchFamily="34" charset="0"/>
              </a:rPr>
              <a:t> = 0)</a:t>
            </a:r>
            <a:endParaRPr lang="en-US" sz="1600" dirty="0">
              <a:latin typeface="Calibri" panose="020F0502020204030204" pitchFamily="34" charset="0"/>
              <a:ea typeface="Calibri" panose="020F0502020204030204" pitchFamily="34" charset="0"/>
              <a:cs typeface="Arial" panose="020B0604020202020204" pitchFamily="34" charset="0"/>
            </a:endParaRPr>
          </a:p>
          <a:p>
            <a:r>
              <a:rPr lang="en-US" dirty="0">
                <a:latin typeface="Times New Roman" panose="02020603050405020304" pitchFamily="18" charset="0"/>
                <a:ea typeface="Calibri" panose="020F0502020204030204" pitchFamily="34" charset="0"/>
              </a:rPr>
              <a:t>Assume 50% sustained live load</a:t>
            </a:r>
            <a:endParaRPr lang="en-US" dirty="0"/>
          </a:p>
        </p:txBody>
      </p:sp>
      <mc:AlternateContent xmlns:mc="http://schemas.openxmlformats.org/markup-compatibility/2006" xmlns:a14="http://schemas.microsoft.com/office/drawing/2010/main">
        <mc:Choice Requires="a14">
          <p:sp>
            <p:nvSpPr>
              <p:cNvPr id="4" name="مستطيل 3"/>
              <p:cNvSpPr/>
              <p:nvPr/>
            </p:nvSpPr>
            <p:spPr>
              <a:xfrm>
                <a:off x="2961736" y="1952154"/>
                <a:ext cx="9305026" cy="1032014"/>
              </a:xfrm>
              <a:prstGeom prst="rect">
                <a:avLst/>
              </a:prstGeom>
            </p:spPr>
            <p:txBody>
              <a:bodyPr wrap="square">
                <a:spAutoFit/>
              </a:bodyPr>
              <a:lstStyle/>
              <a:p>
                <a:pPr>
                  <a:lnSpc>
                    <a:spcPct val="107000"/>
                  </a:lnSpc>
                  <a:spcAft>
                    <a:spcPts val="800"/>
                  </a:spcAft>
                </a:pPr>
                <a14:m>
                  <m:oMath xmlns:m="http://schemas.openxmlformats.org/officeDocument/2006/math">
                    <m:r>
                      <a:rPr lang="en-US" sz="2000" i="1">
                        <a:latin typeface="Cambria Math" panose="02040503050406030204" pitchFamily="18" charset="0"/>
                        <a:ea typeface="Calibri" panose="020F0502020204030204" pitchFamily="34" charset="0"/>
                        <a:cs typeface="Times New Roman" panose="02020603050405020304" pitchFamily="18" charset="0"/>
                      </a:rPr>
                      <m:t>𝜆</m:t>
                    </m:r>
                    <m:r>
                      <a:rPr lang="en-US" sz="2000">
                        <a:solidFill>
                          <a:srgbClr val="222222"/>
                        </a:solidFill>
                        <a:effectLst/>
                        <a:latin typeface="Cambria Math" panose="02040503050406030204" pitchFamily="18" charset="0"/>
                        <a:ea typeface="Calibri" panose="020F0502020204030204" pitchFamily="34" charset="0"/>
                        <a:cs typeface="Arial" panose="020B0604020202020204" pitchFamily="34" charset="0"/>
                      </a:rPr>
                      <m:t>∞</m:t>
                    </m:r>
                    <m:r>
                      <a:rPr lang="en-US" sz="2000">
                        <a:solidFill>
                          <a:srgbClr val="222222"/>
                        </a:solidFill>
                        <a:effectLst/>
                        <a:latin typeface="Cambria Math" panose="02040503050406030204" pitchFamily="18" charset="0"/>
                        <a:ea typeface="Calibri" panose="020F0502020204030204" pitchFamily="34" charset="0"/>
                        <a:cs typeface="Arial" panose="020B0604020202020204" pitchFamily="34" charset="0"/>
                      </a:rPr>
                      <m:t>= </m:t>
                    </m:r>
                    <m:r>
                      <a:rPr lang="en-US" sz="2000" i="1">
                        <a:effectLst/>
                        <a:latin typeface="Cambria Math" panose="02040503050406030204" pitchFamily="18" charset="0"/>
                        <a:ea typeface="Calibri" panose="020F0502020204030204" pitchFamily="34" charset="0"/>
                        <a:cs typeface="Times New Roman" panose="02020603050405020304" pitchFamily="18" charset="0"/>
                      </a:rPr>
                      <m:t> </m:t>
                    </m:r>
                    <m:r>
                      <a:rPr lang="en-US" sz="2000" i="1">
                        <a:effectLst/>
                        <a:latin typeface="Cambria Math" panose="02040503050406030204" pitchFamily="18" charset="0"/>
                        <a:ea typeface="Calibri" panose="020F0502020204030204" pitchFamily="34" charset="0"/>
                        <a:cs typeface="Times New Roman" panose="02020603050405020304" pitchFamily="18" charset="0"/>
                      </a:rPr>
                      <m:t>𝜆</m:t>
                    </m:r>
                    <m:r>
                      <a:rPr lang="en-US" sz="2000" i="1">
                        <a:effectLst/>
                        <a:latin typeface="Cambria Math" panose="02040503050406030204" pitchFamily="18" charset="0"/>
                        <a:ea typeface="Calibri" panose="020F0502020204030204" pitchFamily="34" charset="0"/>
                        <a:cs typeface="Times New Roman" panose="02020603050405020304" pitchFamily="18" charset="0"/>
                      </a:rPr>
                      <m:t>𝑡</m:t>
                    </m:r>
                    <m:r>
                      <a:rPr lang="en-US" sz="2000">
                        <a:solidFill>
                          <a:srgbClr val="222222"/>
                        </a:solidFill>
                        <a:effectLst/>
                        <a:latin typeface="Cambria Math" panose="02040503050406030204" pitchFamily="18" charset="0"/>
                        <a:ea typeface="Calibri" panose="020F0502020204030204" pitchFamily="34" charset="0"/>
                        <a:cs typeface="Arial" panose="020B0604020202020204" pitchFamily="34" charset="0"/>
                      </a:rPr>
                      <m:t> </m:t>
                    </m:r>
                  </m:oMath>
                </a14:m>
                <a:r>
                  <a:rPr lang="en-US" sz="2000" dirty="0">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 since we assumed that the live load will sustained.</a:t>
                </a:r>
                <a:endParaRPr lang="en-US"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14:m>
                  <m:oMath xmlns:m="http://schemas.openxmlformats.org/officeDocument/2006/math">
                    <m:r>
                      <a:rPr lang="en-US" sz="2000" i="1">
                        <a:effectLst/>
                        <a:latin typeface="Cambria Math" panose="02040503050406030204" pitchFamily="18" charset="0"/>
                        <a:ea typeface="Calibri" panose="020F0502020204030204" pitchFamily="34" charset="0"/>
                        <a:cs typeface="Times New Roman" panose="02020603050405020304" pitchFamily="18" charset="0"/>
                      </a:rPr>
                      <m:t>𝜆</m:t>
                    </m:r>
                    <m:r>
                      <a:rPr lang="en-US" sz="2000"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2000" i="1">
                            <a:effectLst/>
                            <a:latin typeface="Cambria Math" panose="02040503050406030204" pitchFamily="18" charset="0"/>
                            <a:ea typeface="Calibri" panose="020F0502020204030204" pitchFamily="34" charset="0"/>
                            <a:cs typeface="Times New Roman" panose="02020603050405020304" pitchFamily="18" charset="0"/>
                          </a:rPr>
                          <m:t>𝑇</m:t>
                        </m:r>
                      </m:num>
                      <m:den>
                        <m:r>
                          <a:rPr lang="en-US" sz="2000" i="1">
                            <a:effectLst/>
                            <a:latin typeface="Cambria Math" panose="02040503050406030204" pitchFamily="18" charset="0"/>
                            <a:ea typeface="Calibri" panose="020F0502020204030204" pitchFamily="34" charset="0"/>
                            <a:cs typeface="Times New Roman" panose="02020603050405020304" pitchFamily="18" charset="0"/>
                          </a:rPr>
                          <m:t>1</m:t>
                        </m:r>
                        <m:r>
                          <a:rPr lang="en-US" sz="2000" i="1">
                            <a:effectLst/>
                            <a:latin typeface="Cambria Math" panose="02040503050406030204" pitchFamily="18" charset="0"/>
                            <a:ea typeface="Calibri" panose="020F0502020204030204" pitchFamily="34" charset="0"/>
                            <a:cs typeface="Times New Roman" panose="02020603050405020304" pitchFamily="18" charset="0"/>
                          </a:rPr>
                          <m:t>+</m:t>
                        </m:r>
                        <m:r>
                          <a:rPr lang="en-US" sz="2000" i="1">
                            <a:effectLst/>
                            <a:latin typeface="Cambria Math" panose="02040503050406030204" pitchFamily="18" charset="0"/>
                            <a:ea typeface="Calibri" panose="020F0502020204030204" pitchFamily="34" charset="0"/>
                            <a:cs typeface="Times New Roman" panose="02020603050405020304" pitchFamily="18" charset="0"/>
                          </a:rPr>
                          <m:t>50</m:t>
                        </m:r>
                        <m:r>
                          <a:rPr lang="en-US" sz="2000" i="1">
                            <a:effectLst/>
                            <a:latin typeface="Cambria Math" panose="02040503050406030204" pitchFamily="18" charset="0"/>
                            <a:ea typeface="Calibri" panose="020F0502020204030204" pitchFamily="34" charset="0"/>
                            <a:cs typeface="Times New Roman" panose="02020603050405020304" pitchFamily="18" charset="0"/>
                          </a:rPr>
                          <m:t>𝜌</m:t>
                        </m:r>
                        <m:r>
                          <a:rPr lang="en-US" sz="2000" i="1">
                            <a:effectLst/>
                            <a:latin typeface="Cambria Math" panose="02040503050406030204" pitchFamily="18" charset="0"/>
                            <a:ea typeface="Calibri" panose="020F0502020204030204" pitchFamily="34" charset="0"/>
                            <a:cs typeface="Times New Roman" panose="02020603050405020304" pitchFamily="18" charset="0"/>
                          </a:rPr>
                          <m:t>′</m:t>
                        </m:r>
                      </m:den>
                    </m:f>
                  </m:oMath>
                </a14:m>
                <a:r>
                  <a:rPr lang="en-US" sz="2000" dirty="0">
                    <a:effectLst/>
                    <a:latin typeface="Times New Roman" panose="02020603050405020304" pitchFamily="18" charset="0"/>
                    <a:ea typeface="Times New Roman" panose="02020603050405020304" pitchFamily="18" charset="0"/>
                    <a:cs typeface="Arial" panose="020B0604020202020204" pitchFamily="34" charset="0"/>
                  </a:rPr>
                  <a:t> </a:t>
                </a:r>
                <a:r>
                  <a:rPr lang="en-US" dirty="0">
                    <a:effectLst/>
                    <a:latin typeface="Times New Roman" panose="02020603050405020304" pitchFamily="18" charset="0"/>
                    <a:ea typeface="Times New Roman" panose="02020603050405020304" pitchFamily="18" charset="0"/>
                    <a:cs typeface="Arial" panose="020B0604020202020204" pitchFamily="34" charset="0"/>
                  </a:rPr>
                  <a:t>(such that ρ’ is the compression steel ratio, T is a multiplier for long term deflection)</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4" name="مستطيل 3"/>
              <p:cNvSpPr>
                <a:spLocks noRot="1" noChangeAspect="1" noMove="1" noResize="1" noEditPoints="1" noAdjustHandles="1" noChangeArrowheads="1" noChangeShapeType="1" noTextEdit="1"/>
              </p:cNvSpPr>
              <p:nvPr/>
            </p:nvSpPr>
            <p:spPr>
              <a:xfrm>
                <a:off x="2961736" y="1952154"/>
                <a:ext cx="9305026" cy="1032014"/>
              </a:xfrm>
              <a:prstGeom prst="rect">
                <a:avLst/>
              </a:prstGeom>
              <a:blipFill rotWithShape="0">
                <a:blip r:embed="rId3"/>
                <a:stretch>
                  <a:fillRect t="-2941"/>
                </a:stretch>
              </a:blipFill>
            </p:spPr>
            <p:txBody>
              <a:bodyPr/>
              <a:lstStyle/>
              <a:p>
                <a:r>
                  <a:rPr lang="en-US">
                    <a:noFill/>
                  </a:rPr>
                  <a:t> </a:t>
                </a:r>
              </a:p>
            </p:txBody>
          </p:sp>
        </mc:Fallback>
      </mc:AlternateContent>
      <p:pic>
        <p:nvPicPr>
          <p:cNvPr id="5" name="صورة 4" descr="https://scontent.fjrs3-1.fna.fbcdn.net/v/t35.0-12/23468336_10215506086584921_659556199_o.jpg?oh=8380cd38d8735b18fef004b9a95fd221&amp;oe=5A03BFDE"/>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50656" y="2984168"/>
            <a:ext cx="4322445" cy="2514600"/>
          </a:xfrm>
          <a:prstGeom prst="rect">
            <a:avLst/>
          </a:prstGeom>
          <a:noFill/>
          <a:ln>
            <a:noFill/>
          </a:ln>
        </p:spPr>
      </p:pic>
      <mc:AlternateContent xmlns:mc="http://schemas.openxmlformats.org/markup-compatibility/2006" xmlns:a14="http://schemas.microsoft.com/office/drawing/2010/main">
        <mc:Choice Requires="a14">
          <p:sp>
            <p:nvSpPr>
              <p:cNvPr id="6" name="مستطيل 5"/>
              <p:cNvSpPr/>
              <p:nvPr/>
            </p:nvSpPr>
            <p:spPr>
              <a:xfrm>
                <a:off x="2235986" y="3156661"/>
                <a:ext cx="4833054" cy="787652"/>
              </a:xfrm>
              <a:prstGeom prst="rect">
                <a:avLst/>
              </a:prstGeom>
            </p:spPr>
            <p:txBody>
              <a:bodyPr wrap="none">
                <a:spAutoFit/>
              </a:bodyPr>
              <a:lstStyle/>
              <a:p>
                <a:pPr>
                  <a:lnSpc>
                    <a:spcPct val="107000"/>
                  </a:lnSpc>
                  <a:spcAft>
                    <a:spcPts val="800"/>
                  </a:spcAft>
                </a:pPr>
                <a:r>
                  <a:rPr lang="en-US" dirty="0" smtClean="0">
                    <a:latin typeface="Times New Roman" panose="02020603050405020304" pitchFamily="18" charset="0"/>
                    <a:ea typeface="Calibri" panose="020F0502020204030204" pitchFamily="34" charset="0"/>
                    <a:cs typeface="Arial" panose="020B0604020202020204" pitchFamily="34" charset="0"/>
                  </a:rPr>
                  <a:t>From the figure at time 5 years (60 months), T = 2</a:t>
                </a:r>
              </a:p>
              <a:p>
                <a:pPr>
                  <a:lnSpc>
                    <a:spcPct val="107000"/>
                  </a:lnSpc>
                  <a:spcAft>
                    <a:spcPts val="800"/>
                  </a:spcAft>
                </a:pPr>
                <a:r>
                  <a:rPr lang="en-US" sz="1600" dirty="0" smtClean="0">
                    <a:latin typeface="Times New Roman" panose="02020603050405020304" pitchFamily="18" charset="0"/>
                    <a:ea typeface="Calibri" panose="020F0502020204030204" pitchFamily="34" charset="0"/>
                    <a:cs typeface="Arial" panose="020B0604020202020204" pitchFamily="34" charset="0"/>
                    <a:sym typeface="Wingdings" panose="05000000000000000000" pitchFamily="2" charset="2"/>
                  </a:rPr>
                  <a:t> </a:t>
                </a:r>
                <a14:m>
                  <m:oMath xmlns:m="http://schemas.openxmlformats.org/officeDocument/2006/math">
                    <m:r>
                      <a:rPr lang="en-US" i="1" smtClean="0">
                        <a:latin typeface="Cambria Math" panose="02040503050406030204" pitchFamily="18" charset="0"/>
                        <a:ea typeface="Calibri" panose="020F0502020204030204" pitchFamily="34" charset="0"/>
                        <a:cs typeface="Times New Roman" panose="02020603050405020304" pitchFamily="18" charset="0"/>
                      </a:rPr>
                      <m:t>𝜆</m:t>
                    </m:r>
                  </m:oMath>
                </a14:m>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 = 2</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6" name="مستطيل 5"/>
              <p:cNvSpPr>
                <a:spLocks noRot="1" noChangeAspect="1" noMove="1" noResize="1" noEditPoints="1" noAdjustHandles="1" noChangeArrowheads="1" noChangeShapeType="1" noTextEdit="1"/>
              </p:cNvSpPr>
              <p:nvPr/>
            </p:nvSpPr>
            <p:spPr>
              <a:xfrm>
                <a:off x="2235986" y="3156661"/>
                <a:ext cx="4833054" cy="787652"/>
              </a:xfrm>
              <a:prstGeom prst="rect">
                <a:avLst/>
              </a:prstGeom>
              <a:blipFill rotWithShape="0">
                <a:blip r:embed="rId5"/>
                <a:stretch>
                  <a:fillRect l="-1135" t="-4651" b="-9302"/>
                </a:stretch>
              </a:blipFill>
            </p:spPr>
            <p:txBody>
              <a:bodyPr/>
              <a:lstStyle/>
              <a:p>
                <a:r>
                  <a:rPr lang="en-US">
                    <a:noFill/>
                  </a:rPr>
                  <a:t> </a:t>
                </a:r>
              </a:p>
            </p:txBody>
          </p:sp>
        </mc:Fallback>
      </mc:AlternateContent>
      <p:sp>
        <p:nvSpPr>
          <p:cNvPr id="7" name="مستطيل 6"/>
          <p:cNvSpPr/>
          <p:nvPr/>
        </p:nvSpPr>
        <p:spPr>
          <a:xfrm>
            <a:off x="2235986" y="4116806"/>
            <a:ext cx="7530861" cy="1918730"/>
          </a:xfrm>
          <a:prstGeom prst="rect">
            <a:avLst/>
          </a:prstGeom>
        </p:spPr>
        <p:txBody>
          <a:bodyPr wrap="square">
            <a:spAutoFit/>
          </a:bodyPr>
          <a:lstStyle/>
          <a:p>
            <a:pPr>
              <a:lnSpc>
                <a:spcPct val="107000"/>
              </a:lnSpc>
              <a:spcAft>
                <a:spcPts val="800"/>
              </a:spcAft>
            </a:pPr>
            <a:r>
              <a:rPr lang="en-US" dirty="0" smtClean="0">
                <a:latin typeface="Arial" panose="020B0604020202020204" pitchFamily="34" charset="0"/>
                <a:ea typeface="Times New Roman" panose="02020603050405020304" pitchFamily="18" charset="0"/>
                <a:cs typeface="Arial" panose="020B0604020202020204" pitchFamily="34" charset="0"/>
              </a:rPr>
              <a:t>Δ</a:t>
            </a:r>
            <a:r>
              <a:rPr lang="en-US" dirty="0" smtClean="0">
                <a:latin typeface="Times New Roman" panose="02020603050405020304" pitchFamily="18" charset="0"/>
                <a:ea typeface="Times New Roman" panose="02020603050405020304" pitchFamily="18" charset="0"/>
                <a:cs typeface="Arial" panose="020B0604020202020204" pitchFamily="34" charset="0"/>
              </a:rPr>
              <a:t> long-term = (1.5*2.18) + (2*5.47) = </a:t>
            </a:r>
            <a:r>
              <a:rPr lang="en-US" b="1" dirty="0" smtClean="0">
                <a:solidFill>
                  <a:srgbClr val="0070C0"/>
                </a:solidFill>
                <a:latin typeface="Times New Roman" panose="02020603050405020304" pitchFamily="18" charset="0"/>
                <a:ea typeface="Times New Roman" panose="02020603050405020304" pitchFamily="18" charset="0"/>
                <a:cs typeface="Arial" panose="020B0604020202020204" pitchFamily="34" charset="0"/>
              </a:rPr>
              <a:t>14.21 mm</a:t>
            </a:r>
          </a:p>
          <a:p>
            <a:pPr>
              <a:lnSpc>
                <a:spcPct val="107000"/>
              </a:lnSpc>
              <a:spcAft>
                <a:spcPts val="800"/>
              </a:spcAft>
            </a:pPr>
            <a:endParaRPr lang="en-US" sz="1600" dirty="0" smtClean="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smtClean="0">
                <a:latin typeface="Times New Roman" panose="02020603050405020304" pitchFamily="18" charset="0"/>
                <a:ea typeface="Times New Roman" panose="02020603050405020304" pitchFamily="18" charset="0"/>
                <a:cs typeface="Arial" panose="020B0604020202020204" pitchFamily="34" charset="0"/>
              </a:rPr>
              <a:t>Length of largest span of slab = 4.65 m</a:t>
            </a:r>
          </a:p>
          <a:p>
            <a:pPr>
              <a:lnSpc>
                <a:spcPct val="107000"/>
              </a:lnSpc>
              <a:spcAft>
                <a:spcPts val="800"/>
              </a:spcAft>
            </a:pPr>
            <a:endParaRPr lang="en-US" sz="1600" dirty="0" smtClean="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smtClean="0">
                <a:latin typeface="Times New Roman" panose="02020603050405020304" pitchFamily="18" charset="0"/>
                <a:ea typeface="Times New Roman" panose="02020603050405020304" pitchFamily="18" charset="0"/>
                <a:cs typeface="Arial" panose="020B0604020202020204" pitchFamily="34" charset="0"/>
              </a:rPr>
              <a:t>The allowable deflection for all sustained load = L/240 = 4650/240 = </a:t>
            </a:r>
            <a:r>
              <a:rPr lang="en-US" b="1" dirty="0" smtClean="0">
                <a:solidFill>
                  <a:srgbClr val="0070C0"/>
                </a:solidFill>
                <a:latin typeface="Times New Roman" panose="02020603050405020304" pitchFamily="18" charset="0"/>
                <a:ea typeface="Times New Roman" panose="02020603050405020304" pitchFamily="18" charset="0"/>
                <a:cs typeface="Arial" panose="020B0604020202020204" pitchFamily="34" charset="0"/>
              </a:rPr>
              <a:t>19.38 mm</a:t>
            </a:r>
          </a:p>
        </p:txBody>
      </p:sp>
      <p:sp>
        <p:nvSpPr>
          <p:cNvPr id="8" name="مستطيل 7"/>
          <p:cNvSpPr/>
          <p:nvPr/>
        </p:nvSpPr>
        <p:spPr>
          <a:xfrm>
            <a:off x="5382496" y="6093858"/>
            <a:ext cx="1470274" cy="374077"/>
          </a:xfrm>
          <a:prstGeom prst="rect">
            <a:avLst/>
          </a:prstGeom>
        </p:spPr>
        <p:txBody>
          <a:bodyPr wrap="none">
            <a:spAutoFit/>
          </a:bodyPr>
          <a:lstStyle/>
          <a:p>
            <a:pPr>
              <a:lnSpc>
                <a:spcPct val="107000"/>
              </a:lnSpc>
              <a:spcAft>
                <a:spcPts val="800"/>
              </a:spcAft>
            </a:pPr>
            <a:r>
              <a:rPr lang="en-US" b="1" dirty="0" smtClean="0">
                <a:solidFill>
                  <a:srgbClr val="0070C0"/>
                </a:solidFill>
                <a:latin typeface="Times New Roman" panose="02020603050405020304" pitchFamily="18" charset="0"/>
                <a:ea typeface="Times New Roman" panose="02020603050405020304" pitchFamily="18" charset="0"/>
                <a:cs typeface="Arial" panose="020B0604020202020204" pitchFamily="34" charset="0"/>
              </a:rPr>
              <a:t>19.38 </a:t>
            </a:r>
            <a:r>
              <a:rPr lang="en-US" b="1" dirty="0">
                <a:solidFill>
                  <a:srgbClr val="0070C0"/>
                </a:solidFill>
                <a:latin typeface="Times New Roman" panose="02020603050405020304" pitchFamily="18" charset="0"/>
                <a:ea typeface="Times New Roman" panose="02020603050405020304" pitchFamily="18" charset="0"/>
                <a:cs typeface="Arial" panose="020B0604020202020204" pitchFamily="34" charset="0"/>
              </a:rPr>
              <a:t>&gt; </a:t>
            </a:r>
            <a:r>
              <a:rPr lang="en-US" b="1" dirty="0" smtClean="0">
                <a:solidFill>
                  <a:srgbClr val="0070C0"/>
                </a:solidFill>
                <a:latin typeface="Times New Roman" panose="02020603050405020304" pitchFamily="18" charset="0"/>
                <a:ea typeface="Times New Roman" panose="02020603050405020304" pitchFamily="18" charset="0"/>
                <a:cs typeface="Arial" panose="020B0604020202020204" pitchFamily="34" charset="0"/>
              </a:rPr>
              <a:t>14.21</a:t>
            </a:r>
            <a:endParaRPr lang="en-US" sz="1600" b="1" dirty="0">
              <a:solidFill>
                <a:srgbClr val="0070C0"/>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809454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2"/>
          <p:cNvSpPr txBox="1">
            <a:spLocks/>
          </p:cNvSpPr>
          <p:nvPr/>
        </p:nvSpPr>
        <p:spPr>
          <a:xfrm>
            <a:off x="1607239" y="619665"/>
            <a:ext cx="8686800" cy="6858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b="1" dirty="0" smtClean="0">
                <a:solidFill>
                  <a:schemeClr val="tx1"/>
                </a:solidFill>
                <a:latin typeface="Calibri" panose="020F0502020204030204" pitchFamily="34" charset="0"/>
                <a:cs typeface="Calibri" panose="020F0502020204030204" pitchFamily="34" charset="0"/>
              </a:rPr>
              <a:t>Structural materials</a:t>
            </a:r>
          </a:p>
        </p:txBody>
      </p:sp>
      <p:sp>
        <p:nvSpPr>
          <p:cNvPr id="6" name="مستطيل 5"/>
          <p:cNvSpPr/>
          <p:nvPr/>
        </p:nvSpPr>
        <p:spPr>
          <a:xfrm>
            <a:off x="3186022" y="1492695"/>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Concrete</a:t>
            </a:r>
            <a:endParaRPr lang="en-US" b="1" dirty="0">
              <a:effectLst>
                <a:outerShdw blurRad="38100" dist="38100" dir="2700000" algn="tl">
                  <a:srgbClr val="000000">
                    <a:alpha val="43137"/>
                  </a:srgbClr>
                </a:outerShdw>
              </a:effectLst>
              <a:latin typeface="Dutch801 Rm BT" pitchFamily="18" charset="0"/>
            </a:endParaRPr>
          </a:p>
        </p:txBody>
      </p:sp>
      <p:graphicFrame>
        <p:nvGraphicFramePr>
          <p:cNvPr id="7" name="جدول 6"/>
          <p:cNvGraphicFramePr>
            <a:graphicFrameLocks noGrp="1"/>
          </p:cNvGraphicFramePr>
          <p:nvPr>
            <p:extLst>
              <p:ext uri="{D42A27DB-BD31-4B8C-83A1-F6EECF244321}">
                <p14:modId xmlns:p14="http://schemas.microsoft.com/office/powerpoint/2010/main" val="18324325"/>
              </p:ext>
            </p:extLst>
          </p:nvPr>
        </p:nvGraphicFramePr>
        <p:xfrm>
          <a:off x="3186022" y="1862027"/>
          <a:ext cx="7097236" cy="1801637"/>
        </p:xfrm>
        <a:graphic>
          <a:graphicData uri="http://schemas.openxmlformats.org/drawingml/2006/table">
            <a:tbl>
              <a:tblPr firstRow="1" firstCol="1" bandRow="1">
                <a:tableStyleId>{5C22544A-7EE6-4342-B048-85BDC9FD1C3A}</a:tableStyleId>
              </a:tblPr>
              <a:tblGrid>
                <a:gridCol w="3548618"/>
                <a:gridCol w="3548618"/>
              </a:tblGrid>
              <a:tr h="245733">
                <a:tc>
                  <a:txBody>
                    <a:bodyPr/>
                    <a:lstStyle/>
                    <a:p>
                      <a:pPr algn="ctr">
                        <a:lnSpc>
                          <a:spcPct val="150000"/>
                        </a:lnSpc>
                        <a:spcAft>
                          <a:spcPts val="0"/>
                        </a:spcAft>
                      </a:pPr>
                      <a:r>
                        <a:rPr lang="en-US" sz="1400" b="1" dirty="0">
                          <a:solidFill>
                            <a:schemeClr val="accent3">
                              <a:lumMod val="75000"/>
                            </a:schemeClr>
                          </a:solidFill>
                          <a:effectLst/>
                        </a:rPr>
                        <a:t>Property</a:t>
                      </a:r>
                      <a:endParaRPr lang="en-US" sz="16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solidFill>
                            <a:schemeClr val="accent3">
                              <a:lumMod val="75000"/>
                            </a:schemeClr>
                          </a:solidFill>
                          <a:effectLst/>
                        </a:rPr>
                        <a:t>Value</a:t>
                      </a:r>
                      <a:endParaRPr lang="en-US" sz="16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21477">
                <a:tc>
                  <a:txBody>
                    <a:bodyPr/>
                    <a:lstStyle/>
                    <a:p>
                      <a:pPr algn="ctr">
                        <a:lnSpc>
                          <a:spcPct val="150000"/>
                        </a:lnSpc>
                        <a:spcAft>
                          <a:spcPts val="0"/>
                        </a:spcAft>
                      </a:pPr>
                      <a:r>
                        <a:rPr lang="en-US" sz="1400" b="1" dirty="0">
                          <a:solidFill>
                            <a:schemeClr val="accent3">
                              <a:lumMod val="75000"/>
                            </a:schemeClr>
                          </a:solidFill>
                          <a:effectLst/>
                        </a:rPr>
                        <a:t>Compressive strength of concrete, (f’c)</a:t>
                      </a:r>
                      <a:endParaRPr lang="en-US" sz="16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effectLst/>
                        </a:rPr>
                        <a:t>25 Mpa</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45872">
                <a:tc>
                  <a:txBody>
                    <a:bodyPr/>
                    <a:lstStyle/>
                    <a:p>
                      <a:pPr algn="ctr">
                        <a:lnSpc>
                          <a:spcPct val="150000"/>
                        </a:lnSpc>
                        <a:spcAft>
                          <a:spcPts val="0"/>
                        </a:spcAft>
                      </a:pPr>
                      <a:r>
                        <a:rPr lang="en-US" sz="1400" b="1" dirty="0">
                          <a:solidFill>
                            <a:schemeClr val="accent3">
                              <a:lumMod val="75000"/>
                            </a:schemeClr>
                          </a:solidFill>
                          <a:effectLst/>
                        </a:rPr>
                        <a:t>Modulus of elasticity, (Ec)</a:t>
                      </a:r>
                      <a:endParaRPr lang="en-US" sz="16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effectLst/>
                        </a:rPr>
                        <a:t>23.5*10</a:t>
                      </a:r>
                      <a:r>
                        <a:rPr lang="en-US" sz="1400" b="1" baseline="30000" dirty="0">
                          <a:effectLst/>
                        </a:rPr>
                        <a:t>3</a:t>
                      </a:r>
                      <a:r>
                        <a:rPr lang="en-US" sz="1400" b="1" dirty="0">
                          <a:effectLst/>
                        </a:rPr>
                        <a:t> Mpa</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45872">
                <a:tc>
                  <a:txBody>
                    <a:bodyPr/>
                    <a:lstStyle/>
                    <a:p>
                      <a:pPr algn="ctr">
                        <a:lnSpc>
                          <a:spcPct val="150000"/>
                        </a:lnSpc>
                        <a:spcAft>
                          <a:spcPts val="0"/>
                        </a:spcAft>
                      </a:pPr>
                      <a:r>
                        <a:rPr lang="en-US" sz="1400" b="1" dirty="0">
                          <a:solidFill>
                            <a:schemeClr val="accent3">
                              <a:lumMod val="75000"/>
                            </a:schemeClr>
                          </a:solidFill>
                          <a:effectLst/>
                        </a:rPr>
                        <a:t>Unit weight of plain concrete, (γ)</a:t>
                      </a:r>
                      <a:endParaRPr lang="en-US" sz="16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a:effectLst/>
                        </a:rPr>
                        <a:t>23 KN/m</a:t>
                      </a:r>
                      <a:r>
                        <a:rPr lang="en-US" sz="1400" b="1" baseline="30000">
                          <a:effectLst/>
                        </a:rPr>
                        <a:t>3</a:t>
                      </a:r>
                      <a:endParaRPr lang="en-US" sz="1600" b="1">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45872">
                <a:tc>
                  <a:txBody>
                    <a:bodyPr/>
                    <a:lstStyle/>
                    <a:p>
                      <a:pPr algn="ctr">
                        <a:lnSpc>
                          <a:spcPct val="150000"/>
                        </a:lnSpc>
                        <a:spcAft>
                          <a:spcPts val="600"/>
                        </a:spcAft>
                      </a:pPr>
                      <a:r>
                        <a:rPr lang="en-US" sz="1400" b="1" dirty="0">
                          <a:solidFill>
                            <a:schemeClr val="accent3">
                              <a:lumMod val="75000"/>
                            </a:schemeClr>
                          </a:solidFill>
                          <a:effectLst/>
                        </a:rPr>
                        <a:t>Unit weight of reinforced concrete, (γ)</a:t>
                      </a:r>
                      <a:endParaRPr lang="en-US" sz="16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effectLst/>
                        </a:rPr>
                        <a:t>25 KN/m</a:t>
                      </a:r>
                      <a:r>
                        <a:rPr lang="en-US" sz="1400" b="1" baseline="30000" dirty="0">
                          <a:effectLst/>
                        </a:rPr>
                        <a:t>3</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8" name="مستطيل 7"/>
          <p:cNvSpPr/>
          <p:nvPr/>
        </p:nvSpPr>
        <p:spPr>
          <a:xfrm>
            <a:off x="3186022" y="3896368"/>
            <a:ext cx="2791918" cy="369332"/>
          </a:xfrm>
          <a:prstGeom prst="rect">
            <a:avLst/>
          </a:prstGeom>
        </p:spPr>
        <p:txBody>
          <a:bodyPr wrap="none">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Reinforcement steel</a:t>
            </a:r>
            <a:endParaRPr lang="en-US" b="1" dirty="0">
              <a:effectLst>
                <a:outerShdw blurRad="38100" dist="38100" dir="2700000" algn="tl">
                  <a:srgbClr val="000000">
                    <a:alpha val="43137"/>
                  </a:srgbClr>
                </a:outerShdw>
              </a:effectLst>
              <a:latin typeface="Dutch801 Rm BT" pitchFamily="18" charset="0"/>
            </a:endParaRPr>
          </a:p>
        </p:txBody>
      </p:sp>
      <p:graphicFrame>
        <p:nvGraphicFramePr>
          <p:cNvPr id="9" name="جدول 8"/>
          <p:cNvGraphicFramePr>
            <a:graphicFrameLocks noGrp="1"/>
          </p:cNvGraphicFramePr>
          <p:nvPr>
            <p:extLst>
              <p:ext uri="{D42A27DB-BD31-4B8C-83A1-F6EECF244321}">
                <p14:modId xmlns:p14="http://schemas.microsoft.com/office/powerpoint/2010/main" val="4129653022"/>
              </p:ext>
            </p:extLst>
          </p:nvPr>
        </p:nvGraphicFramePr>
        <p:xfrm>
          <a:off x="3186020" y="4262285"/>
          <a:ext cx="7108018" cy="960120"/>
        </p:xfrm>
        <a:graphic>
          <a:graphicData uri="http://schemas.openxmlformats.org/drawingml/2006/table">
            <a:tbl>
              <a:tblPr firstRow="1" firstCol="1" bandRow="1">
                <a:tableStyleId>{5C22544A-7EE6-4342-B048-85BDC9FD1C3A}</a:tableStyleId>
              </a:tblPr>
              <a:tblGrid>
                <a:gridCol w="3554009"/>
                <a:gridCol w="3554009"/>
              </a:tblGrid>
              <a:tr h="0">
                <a:tc>
                  <a:txBody>
                    <a:bodyPr/>
                    <a:lstStyle/>
                    <a:p>
                      <a:pPr algn="ctr">
                        <a:lnSpc>
                          <a:spcPct val="150000"/>
                        </a:lnSpc>
                        <a:spcAft>
                          <a:spcPts val="0"/>
                        </a:spcAft>
                      </a:pPr>
                      <a:r>
                        <a:rPr lang="en-US" sz="1400" b="1" dirty="0">
                          <a:solidFill>
                            <a:schemeClr val="accent3">
                              <a:lumMod val="75000"/>
                            </a:schemeClr>
                          </a:solidFill>
                          <a:effectLst/>
                        </a:rPr>
                        <a:t>Property</a:t>
                      </a:r>
                      <a:endParaRPr lang="en-US" sz="16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solidFill>
                            <a:schemeClr val="accent3">
                              <a:lumMod val="75000"/>
                            </a:schemeClr>
                          </a:solidFill>
                          <a:effectLst/>
                        </a:rPr>
                        <a:t>Value</a:t>
                      </a:r>
                      <a:endParaRPr lang="en-US" sz="16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50000"/>
                        </a:lnSpc>
                        <a:spcAft>
                          <a:spcPts val="0"/>
                        </a:spcAft>
                      </a:pPr>
                      <a:r>
                        <a:rPr lang="en-US" sz="1400" b="1" dirty="0">
                          <a:solidFill>
                            <a:schemeClr val="accent3">
                              <a:lumMod val="75000"/>
                            </a:schemeClr>
                          </a:solidFill>
                          <a:effectLst/>
                        </a:rPr>
                        <a:t>Yield strength (fy)</a:t>
                      </a:r>
                      <a:endParaRPr lang="en-US" sz="16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effectLst/>
                        </a:rPr>
                        <a:t>420 Mpa</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50000"/>
                        </a:lnSpc>
                        <a:spcAft>
                          <a:spcPts val="0"/>
                        </a:spcAft>
                      </a:pPr>
                      <a:r>
                        <a:rPr lang="en-US" sz="1400" b="1" dirty="0">
                          <a:solidFill>
                            <a:schemeClr val="accent3">
                              <a:lumMod val="75000"/>
                            </a:schemeClr>
                          </a:solidFill>
                          <a:effectLst/>
                        </a:rPr>
                        <a:t>Modulus of elasticity, (Ec)</a:t>
                      </a:r>
                      <a:endParaRPr lang="en-US" sz="16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effectLst/>
                        </a:rPr>
                        <a:t>2.04*10</a:t>
                      </a:r>
                      <a:r>
                        <a:rPr lang="en-US" sz="1400" b="1" baseline="30000" dirty="0">
                          <a:effectLst/>
                        </a:rPr>
                        <a:t>5</a:t>
                      </a:r>
                      <a:r>
                        <a:rPr lang="en-US" sz="1400" b="1" dirty="0">
                          <a:effectLst/>
                        </a:rPr>
                        <a:t> Mpa</a:t>
                      </a:r>
                      <a:endParaRPr lang="en-US" sz="1600" b="1"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10" name="مستطيل 9"/>
          <p:cNvSpPr/>
          <p:nvPr/>
        </p:nvSpPr>
        <p:spPr>
          <a:xfrm>
            <a:off x="2446767" y="5775552"/>
            <a:ext cx="8575746" cy="369332"/>
          </a:xfrm>
          <a:prstGeom prst="rect">
            <a:avLst/>
          </a:prstGeom>
        </p:spPr>
        <p:txBody>
          <a:bodyPr wrap="none">
            <a:spAutoFit/>
          </a:bodyPr>
          <a:lstStyle/>
          <a:p>
            <a:r>
              <a:rPr lang="en-US" dirty="0" smtClean="0">
                <a:latin typeface="Times New Roman" panose="02020603050405020304" pitchFamily="18" charset="0"/>
              </a:rPr>
              <a:t>Non-structural elements: Aggregates, Block, Masonry stone, Tiles, Plaster, Concrete mortar</a:t>
            </a:r>
            <a:endParaRPr lang="en-US" dirty="0"/>
          </a:p>
        </p:txBody>
      </p:sp>
    </p:spTree>
    <p:extLst>
      <p:ext uri="{BB962C8B-B14F-4D97-AF65-F5344CB8AC3E}">
        <p14:creationId xmlns:p14="http://schemas.microsoft.com/office/powerpoint/2010/main" val="92677189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22080" y="138979"/>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Modal mass participation ratio check</a:t>
            </a:r>
            <a:endParaRPr lang="en-US" b="1" dirty="0">
              <a:effectLst>
                <a:outerShdw blurRad="38100" dist="38100" dir="2700000" algn="tl">
                  <a:srgbClr val="000000">
                    <a:alpha val="43137"/>
                  </a:srgbClr>
                </a:outerShdw>
              </a:effectLst>
              <a:latin typeface="Dutch801 Rm BT" pitchFamily="18" charset="0"/>
            </a:endParaRPr>
          </a:p>
        </p:txBody>
      </p:sp>
      <p:pic>
        <p:nvPicPr>
          <p:cNvPr id="3" name="صورة 2"/>
          <p:cNvPicPr/>
          <p:nvPr/>
        </p:nvPicPr>
        <p:blipFill>
          <a:blip r:embed="rId2">
            <a:extLst>
              <a:ext uri="{28A0092B-C50C-407E-A947-70E740481C1C}">
                <a14:useLocalDpi xmlns:a14="http://schemas.microsoft.com/office/drawing/2010/main" val="0"/>
              </a:ext>
            </a:extLst>
          </a:blip>
          <a:srcRect/>
          <a:stretch>
            <a:fillRect/>
          </a:stretch>
        </p:blipFill>
        <p:spPr bwMode="auto">
          <a:xfrm>
            <a:off x="188560" y="597199"/>
            <a:ext cx="5707380" cy="2994660"/>
          </a:xfrm>
          <a:prstGeom prst="rect">
            <a:avLst/>
          </a:prstGeom>
          <a:noFill/>
          <a:ln>
            <a:noFill/>
          </a:ln>
        </p:spPr>
      </p:pic>
      <p:pic>
        <p:nvPicPr>
          <p:cNvPr id="4" name="صورة 3"/>
          <p:cNvPicPr/>
          <p:nvPr/>
        </p:nvPicPr>
        <p:blipFill>
          <a:blip r:embed="rId3">
            <a:extLst>
              <a:ext uri="{28A0092B-C50C-407E-A947-70E740481C1C}">
                <a14:useLocalDpi xmlns:a14="http://schemas.microsoft.com/office/drawing/2010/main" val="0"/>
              </a:ext>
            </a:extLst>
          </a:blip>
          <a:srcRect/>
          <a:stretch>
            <a:fillRect/>
          </a:stretch>
        </p:blipFill>
        <p:spPr bwMode="auto">
          <a:xfrm>
            <a:off x="6006588" y="597199"/>
            <a:ext cx="5677535" cy="2994660"/>
          </a:xfrm>
          <a:prstGeom prst="rect">
            <a:avLst/>
          </a:prstGeom>
          <a:noFill/>
          <a:ln>
            <a:noFill/>
          </a:ln>
        </p:spPr>
      </p:pic>
      <p:pic>
        <p:nvPicPr>
          <p:cNvPr id="5" name="صورة 4"/>
          <p:cNvPicPr/>
          <p:nvPr/>
        </p:nvPicPr>
        <p:blipFill>
          <a:blip r:embed="rId4">
            <a:extLst>
              <a:ext uri="{28A0092B-C50C-407E-A947-70E740481C1C}">
                <a14:useLocalDpi xmlns:a14="http://schemas.microsoft.com/office/drawing/2010/main" val="0"/>
              </a:ext>
            </a:extLst>
          </a:blip>
          <a:srcRect/>
          <a:stretch>
            <a:fillRect/>
          </a:stretch>
        </p:blipFill>
        <p:spPr bwMode="auto">
          <a:xfrm>
            <a:off x="188560" y="3680748"/>
            <a:ext cx="5707380" cy="3056483"/>
          </a:xfrm>
          <a:prstGeom prst="rect">
            <a:avLst/>
          </a:prstGeom>
          <a:noFill/>
          <a:ln>
            <a:noFill/>
          </a:ln>
        </p:spPr>
      </p:pic>
      <p:sp>
        <p:nvSpPr>
          <p:cNvPr id="6" name="مستطيل 5"/>
          <p:cNvSpPr/>
          <p:nvPr/>
        </p:nvSpPr>
        <p:spPr>
          <a:xfrm>
            <a:off x="6006588" y="3777377"/>
            <a:ext cx="6096000" cy="2540888"/>
          </a:xfrm>
          <a:prstGeom prst="rect">
            <a:avLst/>
          </a:prstGeom>
        </p:spPr>
        <p:txBody>
          <a:bodyPr>
            <a:spAutoFit/>
          </a:bodyPr>
          <a:lstStyle/>
          <a:p>
            <a:pPr indent="457200" algn="just">
              <a:lnSpc>
                <a:spcPct val="150000"/>
              </a:lnSpc>
              <a:spcAft>
                <a:spcPts val="600"/>
              </a:spcAft>
            </a:pPr>
            <a:r>
              <a:rPr lang="en-US" dirty="0">
                <a:solidFill>
                  <a:srgbClr val="FF0000"/>
                </a:solidFill>
                <a:latin typeface="Times New Roman" panose="02020603050405020304" pitchFamily="18" charset="0"/>
                <a:ea typeface="Calibri" panose="020F0502020204030204" pitchFamily="34" charset="0"/>
                <a:cs typeface="Arial" panose="020B0604020202020204" pitchFamily="34" charset="0"/>
              </a:rPr>
              <a:t>At 100 modes, the X and Y arrived nearly equal percent (67%) which less than 90% and the value of 90% is reached at 500 modes. Moreover, the structure has a lot of shear walls around and internal reinforced partitions so it will not be able to move in X or Y and it is not required to get 90% so I will use 12 modes only. The fundamental mode will be in Z direction.</a:t>
            </a:r>
            <a:endParaRPr lang="en-US" sz="16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2078507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2"/>
          <p:cNvSpPr txBox="1">
            <a:spLocks/>
          </p:cNvSpPr>
          <p:nvPr/>
        </p:nvSpPr>
        <p:spPr>
          <a:xfrm>
            <a:off x="3010621" y="2640237"/>
            <a:ext cx="8798942" cy="2596494"/>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sz="8000" b="1" dirty="0" smtClean="0">
                <a:solidFill>
                  <a:schemeClr val="tx1"/>
                </a:solidFill>
                <a:latin typeface="Calibri" panose="020F0502020204030204" pitchFamily="34" charset="0"/>
                <a:cs typeface="Calibri" panose="020F0502020204030204" pitchFamily="34" charset="0"/>
              </a:rPr>
              <a:t>Design of Columns</a:t>
            </a:r>
          </a:p>
        </p:txBody>
      </p:sp>
    </p:spTree>
    <p:extLst>
      <p:ext uri="{BB962C8B-B14F-4D97-AF65-F5344CB8AC3E}">
        <p14:creationId xmlns:p14="http://schemas.microsoft.com/office/powerpoint/2010/main" val="40103527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a:extLst>
              <a:ext uri="{28A0092B-C50C-407E-A947-70E740481C1C}">
                <a14:useLocalDpi xmlns:a14="http://schemas.microsoft.com/office/drawing/2010/main" val="0"/>
              </a:ext>
            </a:extLst>
          </a:blip>
          <a:srcRect/>
          <a:stretch>
            <a:fillRect/>
          </a:stretch>
        </p:blipFill>
        <p:spPr bwMode="auto">
          <a:xfrm>
            <a:off x="4830749" y="451450"/>
            <a:ext cx="6282690" cy="3147060"/>
          </a:xfrm>
          <a:prstGeom prst="rect">
            <a:avLst/>
          </a:prstGeom>
          <a:noFill/>
          <a:ln>
            <a:noFill/>
          </a:ln>
        </p:spPr>
      </p:pic>
      <p:sp>
        <p:nvSpPr>
          <p:cNvPr id="3" name="مستطيل 2"/>
          <p:cNvSpPr/>
          <p:nvPr/>
        </p:nvSpPr>
        <p:spPr>
          <a:xfrm>
            <a:off x="1876094" y="839638"/>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Columns grouping</a:t>
            </a:r>
            <a:endParaRPr lang="en-US" b="1" dirty="0">
              <a:effectLst>
                <a:outerShdw blurRad="38100" dist="38100" dir="2700000" algn="tl">
                  <a:srgbClr val="000000">
                    <a:alpha val="43137"/>
                  </a:srgbClr>
                </a:outerShdw>
              </a:effectLst>
              <a:latin typeface="Dutch801 Rm BT" pitchFamily="18" charset="0"/>
            </a:endParaRPr>
          </a:p>
        </p:txBody>
      </p:sp>
      <p:sp>
        <p:nvSpPr>
          <p:cNvPr id="5" name="مستطيل 4"/>
          <p:cNvSpPr/>
          <p:nvPr/>
        </p:nvSpPr>
        <p:spPr>
          <a:xfrm>
            <a:off x="2616679" y="3537156"/>
            <a:ext cx="6096000" cy="646331"/>
          </a:xfrm>
          <a:prstGeom prst="rect">
            <a:avLst/>
          </a:prstGeom>
        </p:spPr>
        <p:txBody>
          <a:bodyPr>
            <a:spAutoFit/>
          </a:bodyPr>
          <a:lstStyle/>
          <a:p>
            <a:r>
              <a:rPr lang="en-US" dirty="0">
                <a:latin typeface="Times New Roman" panose="02020603050405020304" pitchFamily="18" charset="0"/>
                <a:ea typeface="Calibri" panose="020F0502020204030204" pitchFamily="34" charset="0"/>
              </a:rPr>
              <a:t>columns were classified as groups according to the suggestions of architectural engineer. </a:t>
            </a:r>
            <a:endParaRPr lang="en-US" dirty="0"/>
          </a:p>
        </p:txBody>
      </p:sp>
      <p:graphicFrame>
        <p:nvGraphicFramePr>
          <p:cNvPr id="6" name="جدول 5"/>
          <p:cNvGraphicFramePr>
            <a:graphicFrameLocks noGrp="1"/>
          </p:cNvGraphicFramePr>
          <p:nvPr>
            <p:extLst>
              <p:ext uri="{D42A27DB-BD31-4B8C-83A1-F6EECF244321}">
                <p14:modId xmlns:p14="http://schemas.microsoft.com/office/powerpoint/2010/main" val="2276866181"/>
              </p:ext>
            </p:extLst>
          </p:nvPr>
        </p:nvGraphicFramePr>
        <p:xfrm>
          <a:off x="2616679" y="4294676"/>
          <a:ext cx="8701177" cy="2132004"/>
        </p:xfrm>
        <a:graphic>
          <a:graphicData uri="http://schemas.openxmlformats.org/drawingml/2006/table">
            <a:tbl>
              <a:tblPr firstRow="1" firstCol="1" bandRow="1">
                <a:tableStyleId>{5C22544A-7EE6-4342-B048-85BDC9FD1C3A}</a:tableStyleId>
              </a:tblPr>
              <a:tblGrid>
                <a:gridCol w="1878094"/>
                <a:gridCol w="1821041"/>
                <a:gridCol w="5002042"/>
              </a:tblGrid>
              <a:tr h="738692">
                <a:tc>
                  <a:txBody>
                    <a:bodyPr/>
                    <a:lstStyle/>
                    <a:p>
                      <a:pPr algn="ctr">
                        <a:lnSpc>
                          <a:spcPct val="150000"/>
                        </a:lnSpc>
                        <a:spcAft>
                          <a:spcPts val="600"/>
                        </a:spcAft>
                      </a:pPr>
                      <a:r>
                        <a:rPr lang="en-US" sz="1200" dirty="0">
                          <a:solidFill>
                            <a:schemeClr val="tx1"/>
                          </a:solidFill>
                          <a:effectLst/>
                        </a:rPr>
                        <a:t>Group ID</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200">
                          <a:solidFill>
                            <a:schemeClr val="tx1"/>
                          </a:solidFill>
                          <a:effectLst/>
                        </a:rPr>
                        <a:t>Max, Pu (KN)</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200" dirty="0">
                          <a:solidFill>
                            <a:schemeClr val="tx1"/>
                          </a:solidFill>
                          <a:effectLst/>
                        </a:rPr>
                        <a:t>Columns ID</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48328">
                <a:tc>
                  <a:txBody>
                    <a:bodyPr/>
                    <a:lstStyle/>
                    <a:p>
                      <a:pPr algn="ctr">
                        <a:lnSpc>
                          <a:spcPct val="150000"/>
                        </a:lnSpc>
                        <a:spcAft>
                          <a:spcPts val="600"/>
                        </a:spcAft>
                      </a:pPr>
                      <a:r>
                        <a:rPr lang="en-US" sz="1200">
                          <a:solidFill>
                            <a:schemeClr val="tx1"/>
                          </a:solidFill>
                          <a:effectLst/>
                        </a:rPr>
                        <a:t>C1</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200" b="1" dirty="0">
                          <a:solidFill>
                            <a:srgbClr val="0070C0"/>
                          </a:solidFill>
                          <a:effectLst/>
                        </a:rPr>
                        <a:t>1732</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200" b="0" dirty="0">
                          <a:solidFill>
                            <a:srgbClr val="0070C0"/>
                          </a:solidFill>
                          <a:effectLst/>
                        </a:rPr>
                        <a:t>1,2,3,4,5,6,7,8,9,10,11</a:t>
                      </a:r>
                      <a:endParaRPr lang="en-US" sz="1100" b="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48328">
                <a:tc>
                  <a:txBody>
                    <a:bodyPr/>
                    <a:lstStyle/>
                    <a:p>
                      <a:pPr algn="ctr">
                        <a:lnSpc>
                          <a:spcPct val="150000"/>
                        </a:lnSpc>
                        <a:spcAft>
                          <a:spcPts val="600"/>
                        </a:spcAft>
                      </a:pPr>
                      <a:r>
                        <a:rPr lang="en-US" sz="1200">
                          <a:solidFill>
                            <a:schemeClr val="tx1"/>
                          </a:solidFill>
                          <a:effectLst/>
                        </a:rPr>
                        <a:t>C2</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200" b="1" dirty="0">
                          <a:solidFill>
                            <a:srgbClr val="0070C0"/>
                          </a:solidFill>
                          <a:effectLst/>
                        </a:rPr>
                        <a:t>2032</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200" b="0" dirty="0">
                          <a:solidFill>
                            <a:srgbClr val="0070C0"/>
                          </a:solidFill>
                          <a:effectLst/>
                        </a:rPr>
                        <a:t>12,13,14,15,16,17,18,23,27,28,32</a:t>
                      </a:r>
                      <a:endParaRPr lang="en-US" sz="1100" b="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48328">
                <a:tc>
                  <a:txBody>
                    <a:bodyPr/>
                    <a:lstStyle/>
                    <a:p>
                      <a:pPr algn="ctr">
                        <a:lnSpc>
                          <a:spcPct val="150000"/>
                        </a:lnSpc>
                        <a:spcAft>
                          <a:spcPts val="600"/>
                        </a:spcAft>
                      </a:pPr>
                      <a:r>
                        <a:rPr lang="en-US" sz="1200">
                          <a:solidFill>
                            <a:schemeClr val="tx1"/>
                          </a:solidFill>
                          <a:effectLst/>
                        </a:rPr>
                        <a:t>C3</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200" b="1" dirty="0">
                          <a:solidFill>
                            <a:srgbClr val="0070C0"/>
                          </a:solidFill>
                          <a:effectLst/>
                        </a:rPr>
                        <a:t>2615</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200" b="0" dirty="0">
                          <a:solidFill>
                            <a:srgbClr val="0070C0"/>
                          </a:solidFill>
                          <a:effectLst/>
                        </a:rPr>
                        <a:t>24,25,30,31</a:t>
                      </a:r>
                      <a:endParaRPr lang="en-US" sz="1100" b="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48328">
                <a:tc>
                  <a:txBody>
                    <a:bodyPr/>
                    <a:lstStyle/>
                    <a:p>
                      <a:pPr algn="ctr">
                        <a:lnSpc>
                          <a:spcPct val="150000"/>
                        </a:lnSpc>
                        <a:spcAft>
                          <a:spcPts val="600"/>
                        </a:spcAft>
                      </a:pPr>
                      <a:r>
                        <a:rPr lang="en-US" sz="1200">
                          <a:solidFill>
                            <a:schemeClr val="tx1"/>
                          </a:solidFill>
                          <a:effectLst/>
                        </a:rPr>
                        <a:t>C4</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200" b="1" dirty="0">
                          <a:solidFill>
                            <a:srgbClr val="0070C0"/>
                          </a:solidFill>
                          <a:effectLst/>
                        </a:rPr>
                        <a:t>664</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200" b="0" dirty="0">
                          <a:solidFill>
                            <a:srgbClr val="0070C0"/>
                          </a:solidFill>
                          <a:effectLst/>
                        </a:rPr>
                        <a:t>19,20,21,22</a:t>
                      </a:r>
                      <a:endParaRPr lang="en-US" sz="1100" b="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226199627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876094" y="839638"/>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Column design</a:t>
            </a:r>
            <a:endParaRPr lang="en-US" b="1" dirty="0">
              <a:effectLst>
                <a:outerShdw blurRad="38100" dist="38100" dir="2700000" algn="tl">
                  <a:srgbClr val="000000">
                    <a:alpha val="43137"/>
                  </a:srgbClr>
                </a:outerShdw>
              </a:effectLst>
              <a:latin typeface="Dutch801 Rm BT" pitchFamily="18" charset="0"/>
            </a:endParaRPr>
          </a:p>
        </p:txBody>
      </p:sp>
      <mc:AlternateContent xmlns:mc="http://schemas.openxmlformats.org/markup-compatibility/2006" xmlns:a14="http://schemas.microsoft.com/office/drawing/2010/main">
        <mc:Choice Requires="a14">
          <p:sp>
            <p:nvSpPr>
              <p:cNvPr id="3" name="مستطيل 2"/>
              <p:cNvSpPr/>
              <p:nvPr/>
            </p:nvSpPr>
            <p:spPr>
              <a:xfrm>
                <a:off x="6297237" y="685930"/>
                <a:ext cx="3874459" cy="484172"/>
              </a:xfrm>
              <a:prstGeom prst="rect">
                <a:avLst/>
              </a:prstGeom>
            </p:spPr>
            <p:txBody>
              <a:bodyPr wrap="none">
                <a:spAutoFit/>
              </a:bodyPr>
              <a:lstStyle/>
              <a:p>
                <a:r>
                  <a:rPr lang="en-US" dirty="0" smtClean="0">
                    <a:latin typeface="Times New Roman" panose="02020603050405020304" pitchFamily="18" charset="0"/>
                    <a:cs typeface="Times New Roman" panose="02020603050405020304" pitchFamily="18" charset="0"/>
                  </a:rPr>
                  <a:t>Slenderness check </a:t>
                </a:r>
                <a:r>
                  <a:rPr lang="en-US" dirty="0" smtClean="0">
                    <a:latin typeface="Times New Roman" panose="02020603050405020304" pitchFamily="18" charset="0"/>
                    <a:cs typeface="Times New Roman" panose="02020603050405020304" pitchFamily="18" charset="0"/>
                    <a:sym typeface="Wingdings" panose="05000000000000000000" pitchFamily="2" charset="2"/>
                  </a:rPr>
                  <a:t> </a:t>
                </a:r>
                <a:r>
                  <a:rPr lang="en-US" dirty="0" smtClean="0">
                    <a:latin typeface="Times New Roman" panose="02020603050405020304" pitchFamily="18" charset="0"/>
                    <a:cs typeface="Times New Roman" panose="02020603050405020304" pitchFamily="18" charset="0"/>
                  </a:rPr>
                  <a:t> </a:t>
                </a:r>
                <a14:m>
                  <m:oMath xmlns:m="http://schemas.openxmlformats.org/officeDocument/2006/math">
                    <m:f>
                      <m:fPr>
                        <m:ctrlPr>
                          <a:rPr lang="en-US" i="1" smtClean="0">
                            <a:latin typeface="Cambria Math" panose="02040503050406030204" pitchFamily="18" charset="0"/>
                          </a:rPr>
                        </m:ctrlPr>
                      </m:fPr>
                      <m:num>
                        <m:r>
                          <a:rPr lang="en-US" i="1">
                            <a:latin typeface="Cambria Math" panose="02040503050406030204" pitchFamily="18" charset="0"/>
                          </a:rPr>
                          <m:t>𝐾𝐿</m:t>
                        </m:r>
                      </m:num>
                      <m:den>
                        <m:r>
                          <a:rPr lang="en-US" i="1">
                            <a:latin typeface="Cambria Math" panose="02040503050406030204" pitchFamily="18" charset="0"/>
                          </a:rPr>
                          <m:t>𝑟</m:t>
                        </m:r>
                      </m:den>
                    </m:f>
                    <m:r>
                      <a:rPr lang="en-US" i="0">
                        <a:latin typeface="Cambria Math" panose="02040503050406030204" pitchFamily="18" charset="0"/>
                      </a:rPr>
                      <m:t>≤</m:t>
                    </m:r>
                    <m:r>
                      <a:rPr lang="en-US" i="0">
                        <a:latin typeface="Cambria Math" panose="02040503050406030204" pitchFamily="18" charset="0"/>
                      </a:rPr>
                      <m:t>34</m:t>
                    </m:r>
                    <m:r>
                      <a:rPr lang="en-US" i="0">
                        <a:latin typeface="Cambria Math" panose="02040503050406030204" pitchFamily="18" charset="0"/>
                      </a:rPr>
                      <m:t>−</m:t>
                    </m:r>
                    <m:r>
                      <a:rPr lang="en-US" i="0">
                        <a:latin typeface="Cambria Math" panose="02040503050406030204" pitchFamily="18" charset="0"/>
                      </a:rPr>
                      <m:t>12</m:t>
                    </m:r>
                    <m:f>
                      <m:fPr>
                        <m:ctrlPr>
                          <a:rPr lang="en-US" i="1">
                            <a:latin typeface="Cambria Math" panose="02040503050406030204" pitchFamily="18" charset="0"/>
                          </a:rPr>
                        </m:ctrlPr>
                      </m:fPr>
                      <m:num>
                        <m:r>
                          <a:rPr lang="en-US" i="1">
                            <a:latin typeface="Cambria Math" panose="02040503050406030204" pitchFamily="18" charset="0"/>
                          </a:rPr>
                          <m:t>𝑀</m:t>
                        </m:r>
                        <m:r>
                          <a:rPr lang="en-US" i="0">
                            <a:latin typeface="Cambria Math" panose="02040503050406030204" pitchFamily="18" charset="0"/>
                          </a:rPr>
                          <m:t>1</m:t>
                        </m:r>
                      </m:num>
                      <m:den>
                        <m:r>
                          <a:rPr lang="en-US" i="1">
                            <a:latin typeface="Cambria Math" panose="02040503050406030204" pitchFamily="18" charset="0"/>
                          </a:rPr>
                          <m:t>𝑀</m:t>
                        </m:r>
                        <m:r>
                          <a:rPr lang="en-US" i="0">
                            <a:latin typeface="Cambria Math" panose="02040503050406030204" pitchFamily="18" charset="0"/>
                          </a:rPr>
                          <m:t>2</m:t>
                        </m:r>
                      </m:den>
                    </m:f>
                  </m:oMath>
                </a14:m>
                <a:endParaRPr lang="en-US" dirty="0"/>
              </a:p>
            </p:txBody>
          </p:sp>
        </mc:Choice>
        <mc:Fallback xmlns="">
          <p:sp>
            <p:nvSpPr>
              <p:cNvPr id="3" name="مستطيل 2"/>
              <p:cNvSpPr>
                <a:spLocks noRot="1" noChangeAspect="1" noMove="1" noResize="1" noEditPoints="1" noAdjustHandles="1" noChangeArrowheads="1" noChangeShapeType="1" noTextEdit="1"/>
              </p:cNvSpPr>
              <p:nvPr/>
            </p:nvSpPr>
            <p:spPr>
              <a:xfrm>
                <a:off x="6297237" y="685930"/>
                <a:ext cx="3874459" cy="484172"/>
              </a:xfrm>
              <a:prstGeom prst="rect">
                <a:avLst/>
              </a:prstGeom>
              <a:blipFill rotWithShape="0">
                <a:blip r:embed="rId2"/>
                <a:stretch>
                  <a:fillRect l="-1258" b="-7595"/>
                </a:stretch>
              </a:blipFill>
            </p:spPr>
            <p:txBody>
              <a:bodyPr/>
              <a:lstStyle/>
              <a:p>
                <a:r>
                  <a:rPr lang="en-US">
                    <a:noFill/>
                  </a:rPr>
                  <a:t> </a:t>
                </a:r>
              </a:p>
            </p:txBody>
          </p:sp>
        </mc:Fallback>
      </mc:AlternateContent>
      <p:sp>
        <p:nvSpPr>
          <p:cNvPr id="4" name="مستطيل 3"/>
          <p:cNvSpPr/>
          <p:nvPr/>
        </p:nvSpPr>
        <p:spPr>
          <a:xfrm>
            <a:off x="5186466" y="1199213"/>
            <a:ext cx="6096000" cy="1492716"/>
          </a:xfrm>
          <a:prstGeom prst="rect">
            <a:avLst/>
          </a:prstGeom>
        </p:spPr>
        <p:txBody>
          <a:bodyPr>
            <a:spAutoFit/>
          </a:bodyPr>
          <a:lstStyle/>
          <a:p>
            <a:pPr>
              <a:lnSpc>
                <a:spcPct val="150000"/>
              </a:lnSpc>
              <a:spcAft>
                <a:spcPts val="600"/>
              </a:spcAft>
            </a:pPr>
            <a:r>
              <a:rPr lang="en-US" dirty="0">
                <a:latin typeface="Times New Roman" panose="02020603050405020304" pitchFamily="18" charset="0"/>
                <a:ea typeface="Calibri" panose="020F0502020204030204" pitchFamily="34" charset="0"/>
                <a:cs typeface="Arial" panose="020B0604020202020204" pitchFamily="34" charset="0"/>
              </a:rPr>
              <a:t>K= </a:t>
            </a:r>
            <a:r>
              <a:rPr lang="en-US" dirty="0" smtClean="0">
                <a:latin typeface="Times New Roman" panose="02020603050405020304" pitchFamily="18" charset="0"/>
                <a:ea typeface="Calibri" panose="020F0502020204030204" pitchFamily="34" charset="0"/>
                <a:cs typeface="Arial" panose="020B0604020202020204" pitchFamily="34" charset="0"/>
              </a:rPr>
              <a:t>0.8 (from tables)</a:t>
            </a:r>
            <a:r>
              <a:rPr lang="en-US" sz="1600" dirty="0" smtClean="0">
                <a:latin typeface="Calibri" panose="020F0502020204030204" pitchFamily="34" charset="0"/>
                <a:ea typeface="Calibri" panose="020F0502020204030204" pitchFamily="34" charset="0"/>
                <a:cs typeface="Arial" panose="020B0604020202020204" pitchFamily="34" charset="0"/>
              </a:rPr>
              <a:t> </a:t>
            </a:r>
            <a:r>
              <a:rPr lang="en-US" sz="1600" dirty="0" smtClean="0">
                <a:latin typeface="Calibri" panose="020F0502020204030204" pitchFamily="34" charset="0"/>
                <a:ea typeface="Calibri" panose="020F0502020204030204" pitchFamily="34" charset="0"/>
                <a:cs typeface="Arial" panose="020B0604020202020204" pitchFamily="34" charset="0"/>
              </a:rPr>
              <a:t>, </a:t>
            </a:r>
            <a:r>
              <a:rPr lang="en-US" dirty="0" smtClean="0">
                <a:effectLst/>
                <a:latin typeface="Times New Roman" panose="02020603050405020304" pitchFamily="18" charset="0"/>
                <a:ea typeface="Calibri" panose="020F0502020204030204" pitchFamily="34" charset="0"/>
                <a:cs typeface="Arial" panose="020B0604020202020204" pitchFamily="34" charset="0"/>
              </a:rPr>
              <a:t>L= </a:t>
            </a:r>
            <a:r>
              <a:rPr lang="en-US" dirty="0">
                <a:effectLst/>
                <a:latin typeface="Times New Roman" panose="02020603050405020304" pitchFamily="18" charset="0"/>
                <a:ea typeface="Calibri" panose="020F0502020204030204" pitchFamily="34" charset="0"/>
                <a:cs typeface="Arial" panose="020B0604020202020204" pitchFamily="34" charset="0"/>
              </a:rPr>
              <a:t>3.4 </a:t>
            </a:r>
            <a:r>
              <a:rPr lang="en-US" dirty="0" smtClean="0">
                <a:effectLst/>
                <a:latin typeface="Times New Roman" panose="02020603050405020304" pitchFamily="18" charset="0"/>
                <a:ea typeface="Calibri" panose="020F0502020204030204" pitchFamily="34" charset="0"/>
                <a:cs typeface="Arial" panose="020B0604020202020204" pitchFamily="34" charset="0"/>
              </a:rPr>
              <a:t>m</a:t>
            </a:r>
            <a:r>
              <a:rPr lang="en-US" sz="1600" dirty="0">
                <a:latin typeface="Calibri" panose="020F0502020204030204" pitchFamily="34" charset="0"/>
                <a:ea typeface="Calibri" panose="020F0502020204030204" pitchFamily="34" charset="0"/>
                <a:cs typeface="Arial" panose="020B0604020202020204" pitchFamily="34" charset="0"/>
              </a:rPr>
              <a:t> </a:t>
            </a:r>
            <a:r>
              <a:rPr lang="en-US" sz="1600" dirty="0" smtClean="0">
                <a:latin typeface="Calibri" panose="020F0502020204030204" pitchFamily="34" charset="0"/>
                <a:ea typeface="Calibri" panose="020F0502020204030204" pitchFamily="34" charset="0"/>
                <a:cs typeface="Arial" panose="020B0604020202020204" pitchFamily="34" charset="0"/>
              </a:rPr>
              <a:t>, </a:t>
            </a:r>
            <a:r>
              <a:rPr lang="en-US" dirty="0" smtClean="0">
                <a:latin typeface="Times New Roman" panose="02020603050405020304" pitchFamily="18" charset="0"/>
                <a:ea typeface="Calibri" panose="020F0502020204030204" pitchFamily="34" charset="0"/>
                <a:cs typeface="Arial" panose="020B0604020202020204" pitchFamily="34" charset="0"/>
              </a:rPr>
              <a:t>r </a:t>
            </a:r>
            <a:r>
              <a:rPr lang="en-US" dirty="0" smtClean="0">
                <a:effectLst/>
                <a:latin typeface="Times New Roman" panose="02020603050405020304" pitchFamily="18" charset="0"/>
                <a:ea typeface="Calibri" panose="020F0502020204030204" pitchFamily="34" charset="0"/>
                <a:cs typeface="Arial" panose="020B0604020202020204" pitchFamily="34" charset="0"/>
              </a:rPr>
              <a:t>= </a:t>
            </a:r>
            <a:r>
              <a:rPr lang="en-US" dirty="0" smtClean="0">
                <a:effectLst/>
                <a:latin typeface="Times New Roman" panose="02020603050405020304" pitchFamily="18" charset="0"/>
                <a:ea typeface="Calibri" panose="020F0502020204030204" pitchFamily="34" charset="0"/>
                <a:cs typeface="Arial" panose="020B0604020202020204" pitchFamily="34" charset="0"/>
              </a:rPr>
              <a:t>0.09</a:t>
            </a:r>
            <a:r>
              <a:rPr lang="en-US" sz="1600" dirty="0" smtClean="0">
                <a:latin typeface="Calibri" panose="020F0502020204030204" pitchFamily="34" charset="0"/>
                <a:ea typeface="Calibri" panose="020F0502020204030204" pitchFamily="34" charset="0"/>
                <a:cs typeface="Arial" panose="020B0604020202020204" pitchFamily="34" charset="0"/>
              </a:rPr>
              <a:t> </a:t>
            </a:r>
            <a:r>
              <a:rPr lang="en-US" sz="1600" dirty="0" smtClean="0">
                <a:latin typeface="Calibri" panose="020F0502020204030204" pitchFamily="34" charset="0"/>
                <a:ea typeface="Calibri" panose="020F0502020204030204" pitchFamily="34" charset="0"/>
                <a:cs typeface="Arial" panose="020B0604020202020204" pitchFamily="34" charset="0"/>
              </a:rPr>
              <a:t>, </a:t>
            </a:r>
            <a:r>
              <a:rPr lang="en-US" dirty="0" smtClean="0">
                <a:effectLst/>
                <a:latin typeface="Times New Roman" panose="02020603050405020304" pitchFamily="18" charset="0"/>
                <a:ea typeface="Calibri" panose="020F0502020204030204" pitchFamily="34" charset="0"/>
                <a:cs typeface="Arial" panose="020B0604020202020204" pitchFamily="34" charset="0"/>
              </a:rPr>
              <a:t>M1 </a:t>
            </a:r>
            <a:r>
              <a:rPr lang="en-US" dirty="0">
                <a:effectLst/>
                <a:latin typeface="Times New Roman" panose="02020603050405020304" pitchFamily="18" charset="0"/>
                <a:ea typeface="Calibri" panose="020F0502020204030204" pitchFamily="34" charset="0"/>
                <a:cs typeface="Arial" panose="020B0604020202020204" pitchFamily="34" charset="0"/>
              </a:rPr>
              <a:t>= </a:t>
            </a:r>
            <a:r>
              <a:rPr lang="en-US" dirty="0" smtClean="0">
                <a:effectLst/>
                <a:latin typeface="Times New Roman" panose="02020603050405020304" pitchFamily="18" charset="0"/>
                <a:ea typeface="Calibri" panose="020F0502020204030204" pitchFamily="34" charset="0"/>
                <a:cs typeface="Arial" panose="020B0604020202020204" pitchFamily="34" charset="0"/>
              </a:rPr>
              <a:t>0.4</a:t>
            </a:r>
            <a:r>
              <a:rPr lang="en-US" sz="1600" dirty="0" smtClean="0">
                <a:latin typeface="Calibri" panose="020F0502020204030204" pitchFamily="34" charset="0"/>
                <a:ea typeface="Calibri" panose="020F0502020204030204" pitchFamily="34" charset="0"/>
                <a:cs typeface="Arial" panose="020B0604020202020204" pitchFamily="34" charset="0"/>
              </a:rPr>
              <a:t> , </a:t>
            </a:r>
            <a:r>
              <a:rPr lang="en-US" dirty="0" smtClean="0">
                <a:effectLst/>
                <a:latin typeface="Times New Roman" panose="02020603050405020304" pitchFamily="18" charset="0"/>
                <a:ea typeface="Calibri" panose="020F0502020204030204" pitchFamily="34" charset="0"/>
                <a:cs typeface="Arial" panose="020B0604020202020204" pitchFamily="34" charset="0"/>
              </a:rPr>
              <a:t>M2</a:t>
            </a:r>
            <a:r>
              <a:rPr lang="en-US" dirty="0">
                <a:effectLst/>
                <a:latin typeface="Times New Roman" panose="02020603050405020304" pitchFamily="18" charset="0"/>
                <a:ea typeface="Calibri" panose="020F0502020204030204" pitchFamily="34" charset="0"/>
                <a:cs typeface="Arial" panose="020B0604020202020204" pitchFamily="34" charset="0"/>
              </a:rPr>
              <a:t>= </a:t>
            </a:r>
            <a:r>
              <a:rPr lang="en-US" dirty="0" smtClean="0">
                <a:effectLst/>
                <a:latin typeface="Times New Roman" panose="02020603050405020304" pitchFamily="18" charset="0"/>
                <a:ea typeface="Calibri" panose="020F0502020204030204" pitchFamily="34" charset="0"/>
                <a:cs typeface="Arial" panose="020B0604020202020204" pitchFamily="34" charset="0"/>
              </a:rPr>
              <a:t>6.7</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gn="ctr">
              <a:lnSpc>
                <a:spcPct val="150000"/>
              </a:lnSpc>
              <a:spcAft>
                <a:spcPts val="600"/>
              </a:spcAft>
            </a:pPr>
            <a:r>
              <a:rPr lang="en-US" dirty="0" smtClean="0">
                <a:effectLst/>
                <a:latin typeface="Times New Roman" panose="02020603050405020304" pitchFamily="18" charset="0"/>
                <a:ea typeface="Calibri" panose="020F0502020204030204" pitchFamily="34" charset="0"/>
                <a:cs typeface="Arial" panose="020B0604020202020204" pitchFamily="34" charset="0"/>
              </a:rPr>
              <a:t>30.22 </a:t>
            </a:r>
            <a:r>
              <a:rPr lang="en-US" dirty="0">
                <a:effectLst/>
                <a:latin typeface="Times New Roman" panose="02020603050405020304" pitchFamily="18" charset="0"/>
                <a:ea typeface="Calibri" panose="020F0502020204030204" pitchFamily="34" charset="0"/>
                <a:cs typeface="Arial" panose="020B0604020202020204" pitchFamily="34" charset="0"/>
              </a:rPr>
              <a:t>&lt; </a:t>
            </a:r>
            <a:r>
              <a:rPr lang="en-US" dirty="0" smtClean="0">
                <a:effectLst/>
                <a:latin typeface="Times New Roman" panose="02020603050405020304" pitchFamily="18" charset="0"/>
                <a:ea typeface="Calibri" panose="020F0502020204030204" pitchFamily="34" charset="0"/>
                <a:cs typeface="Arial" panose="020B0604020202020204" pitchFamily="34" charset="0"/>
              </a:rPr>
              <a:t>33.28</a:t>
            </a:r>
          </a:p>
          <a:p>
            <a:pPr algn="ctr">
              <a:lnSpc>
                <a:spcPct val="150000"/>
              </a:lnSpc>
              <a:spcAft>
                <a:spcPts val="600"/>
              </a:spcAft>
            </a:pPr>
            <a:r>
              <a:rPr lang="en-US" dirty="0" smtClean="0">
                <a:effectLst/>
                <a:latin typeface="Times New Roman" panose="02020603050405020304" pitchFamily="18" charset="0"/>
                <a:ea typeface="Calibri" panose="020F0502020204030204" pitchFamily="34" charset="0"/>
                <a:cs typeface="Arial" panose="020B0604020202020204" pitchFamily="34" charset="0"/>
              </a:rPr>
              <a:t>  </a:t>
            </a:r>
            <a:r>
              <a:rPr lang="en-US" dirty="0">
                <a:effectLst/>
                <a:latin typeface="Times New Roman" panose="02020603050405020304" pitchFamily="18" charset="0"/>
                <a:ea typeface="Calibri" panose="020F0502020204030204" pitchFamily="34" charset="0"/>
                <a:cs typeface="Arial" panose="020B0604020202020204" pitchFamily="34" charset="0"/>
              </a:rPr>
              <a:t>so it is </a:t>
            </a:r>
            <a:r>
              <a:rPr lang="en-US" b="1" dirty="0">
                <a:solidFill>
                  <a:srgbClr val="0070C0"/>
                </a:solidFill>
                <a:effectLst/>
                <a:latin typeface="Times New Roman" panose="02020603050405020304" pitchFamily="18" charset="0"/>
                <a:ea typeface="Calibri" panose="020F0502020204030204" pitchFamily="34" charset="0"/>
                <a:cs typeface="Arial" panose="020B0604020202020204" pitchFamily="34" charset="0"/>
              </a:rPr>
              <a:t>short column </a:t>
            </a:r>
            <a:r>
              <a:rPr lang="en-US" dirty="0">
                <a:effectLst/>
                <a:latin typeface="Times New Roman" panose="02020603050405020304" pitchFamily="18" charset="0"/>
                <a:ea typeface="Calibri" panose="020F0502020204030204" pitchFamily="34" charset="0"/>
                <a:cs typeface="Arial" panose="020B0604020202020204" pitchFamily="34" charset="0"/>
              </a:rPr>
              <a:t>and neglect slenderness.</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مستطيل 4"/>
          <p:cNvSpPr/>
          <p:nvPr/>
        </p:nvSpPr>
        <p:spPr>
          <a:xfrm>
            <a:off x="2623822" y="2735244"/>
            <a:ext cx="9236016" cy="463397"/>
          </a:xfrm>
          <a:prstGeom prst="rect">
            <a:avLst/>
          </a:prstGeom>
        </p:spPr>
        <p:txBody>
          <a:bodyPr wrap="square">
            <a:spAutoFit/>
          </a:bodyPr>
          <a:lstStyle/>
          <a:p>
            <a:pPr>
              <a:lnSpc>
                <a:spcPct val="150000"/>
              </a:lnSpc>
              <a:spcAft>
                <a:spcPts val="600"/>
              </a:spcAft>
            </a:pPr>
            <a:r>
              <a:rPr lang="en-US" dirty="0">
                <a:latin typeface="Times New Roman" panose="02020603050405020304" pitchFamily="18" charset="0"/>
                <a:ea typeface="Calibri" panose="020F0502020204030204" pitchFamily="34" charset="0"/>
                <a:cs typeface="Arial" panose="020B0604020202020204" pitchFamily="34" charset="0"/>
              </a:rPr>
              <a:t>Steel ratio ρ = 1</a:t>
            </a:r>
            <a:r>
              <a:rPr lang="en-US" dirty="0" smtClean="0">
                <a:latin typeface="Times New Roman" panose="02020603050405020304" pitchFamily="18" charset="0"/>
                <a:ea typeface="Calibri" panose="020F0502020204030204" pitchFamily="34" charset="0"/>
                <a:cs typeface="Arial" panose="020B0604020202020204" pitchFamily="34" charset="0"/>
              </a:rPr>
              <a:t>% (minimum)</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6" name="مستطيل 5"/>
              <p:cNvSpPr/>
              <p:nvPr/>
            </p:nvSpPr>
            <p:spPr>
              <a:xfrm>
                <a:off x="3163430" y="3774845"/>
                <a:ext cx="6267613" cy="369332"/>
              </a:xfrm>
              <a:prstGeom prst="rect">
                <a:avLst/>
              </a:prstGeom>
            </p:spPr>
            <p:txBody>
              <a:bodyPr wrap="none">
                <a:spAutoFit/>
              </a:bodyPr>
              <a:lstStyle/>
              <a:p>
                <a:pPr algn="ctr"/>
                <a14:m>
                  <m:oMath xmlns:m="http://schemas.openxmlformats.org/officeDocument/2006/math">
                    <m:d>
                      <m:dPr>
                        <m:begChr m:val=""/>
                        <m:ctrlPr>
                          <a:rPr lang="en-US" b="1" i="1" smtClean="0">
                            <a:solidFill>
                              <a:srgbClr val="0070C0"/>
                            </a:solidFill>
                            <a:latin typeface="Cambria Math" panose="02040503050406030204" pitchFamily="18" charset="0"/>
                          </a:rPr>
                        </m:ctrlPr>
                      </m:dPr>
                      <m:e>
                        <m:r>
                          <a:rPr lang="en-US" b="1">
                            <a:solidFill>
                              <a:srgbClr val="0070C0"/>
                            </a:solidFill>
                            <a:latin typeface="Cambria Math" panose="02040503050406030204" pitchFamily="18" charset="0"/>
                          </a:rPr>
                          <m:t>∅</m:t>
                        </m:r>
                        <m:r>
                          <a:rPr lang="en-US" b="1" i="1">
                            <a:solidFill>
                              <a:srgbClr val="0070C0"/>
                            </a:solidFill>
                            <a:latin typeface="Cambria Math" panose="02040503050406030204" pitchFamily="18" charset="0"/>
                          </a:rPr>
                          <m:t>𝑷𝒏</m:t>
                        </m:r>
                        <m:r>
                          <a:rPr lang="en-US" b="1" i="0">
                            <a:solidFill>
                              <a:srgbClr val="0070C0"/>
                            </a:solidFill>
                            <a:latin typeface="Cambria Math" panose="02040503050406030204" pitchFamily="18" charset="0"/>
                          </a:rPr>
                          <m:t>= </m:t>
                        </m:r>
                        <m:r>
                          <a:rPr lang="en-US" b="1" i="0">
                            <a:solidFill>
                              <a:srgbClr val="0070C0"/>
                            </a:solidFill>
                            <a:latin typeface="Cambria Math" panose="02040503050406030204" pitchFamily="18" charset="0"/>
                          </a:rPr>
                          <m:t>∅</m:t>
                        </m:r>
                        <m:r>
                          <a:rPr lang="en-US" b="1" i="0">
                            <a:solidFill>
                              <a:srgbClr val="0070C0"/>
                            </a:solidFill>
                            <a:latin typeface="Cambria Math" panose="02040503050406030204" pitchFamily="18" charset="0"/>
                          </a:rPr>
                          <m:t> </m:t>
                        </m:r>
                        <m:r>
                          <a:rPr lang="en-US" b="1" i="1">
                            <a:solidFill>
                              <a:srgbClr val="0070C0"/>
                            </a:solidFill>
                            <a:latin typeface="Cambria Math" panose="02040503050406030204" pitchFamily="18" charset="0"/>
                          </a:rPr>
                          <m:t>𝝀</m:t>
                        </m:r>
                        <m:r>
                          <a:rPr lang="en-US" b="1" i="0">
                            <a:solidFill>
                              <a:srgbClr val="0070C0"/>
                            </a:solidFill>
                            <a:latin typeface="Cambria Math" panose="02040503050406030204" pitchFamily="18" charset="0"/>
                          </a:rPr>
                          <m:t> (</m:t>
                        </m:r>
                        <m:r>
                          <a:rPr lang="en-US" b="1" i="0">
                            <a:solidFill>
                              <a:srgbClr val="0070C0"/>
                            </a:solidFill>
                            <a:latin typeface="Cambria Math" panose="02040503050406030204" pitchFamily="18" charset="0"/>
                          </a:rPr>
                          <m:t>𝟎</m:t>
                        </m:r>
                        <m:r>
                          <a:rPr lang="en-US" b="1" i="0">
                            <a:solidFill>
                              <a:srgbClr val="0070C0"/>
                            </a:solidFill>
                            <a:latin typeface="Cambria Math" panose="02040503050406030204" pitchFamily="18" charset="0"/>
                          </a:rPr>
                          <m:t>.</m:t>
                        </m:r>
                        <m:r>
                          <a:rPr lang="en-US" b="1" i="0">
                            <a:solidFill>
                              <a:srgbClr val="0070C0"/>
                            </a:solidFill>
                            <a:latin typeface="Cambria Math" panose="02040503050406030204" pitchFamily="18" charset="0"/>
                          </a:rPr>
                          <m:t>𝟖𝟓</m:t>
                        </m:r>
                        <m:sSup>
                          <m:sSupPr>
                            <m:ctrlPr>
                              <a:rPr lang="en-US" b="1" i="1">
                                <a:solidFill>
                                  <a:srgbClr val="0070C0"/>
                                </a:solidFill>
                                <a:latin typeface="Cambria Math" panose="02040503050406030204" pitchFamily="18" charset="0"/>
                              </a:rPr>
                            </m:ctrlPr>
                          </m:sSupPr>
                          <m:e>
                            <m:r>
                              <a:rPr lang="en-US" b="1" i="1">
                                <a:solidFill>
                                  <a:srgbClr val="0070C0"/>
                                </a:solidFill>
                                <a:latin typeface="Cambria Math" panose="02040503050406030204" pitchFamily="18" charset="0"/>
                              </a:rPr>
                              <m:t>𝒇</m:t>
                            </m:r>
                          </m:e>
                          <m:sup>
                            <m:r>
                              <a:rPr lang="en-US" b="1" i="0">
                                <a:solidFill>
                                  <a:srgbClr val="0070C0"/>
                                </a:solidFill>
                                <a:latin typeface="Cambria Math" panose="02040503050406030204" pitchFamily="18" charset="0"/>
                              </a:rPr>
                              <m:t>′</m:t>
                            </m:r>
                          </m:sup>
                        </m:sSup>
                        <m:r>
                          <a:rPr lang="en-US" b="1" i="1">
                            <a:solidFill>
                              <a:srgbClr val="0070C0"/>
                            </a:solidFill>
                            <a:latin typeface="Cambria Math" panose="02040503050406030204" pitchFamily="18" charset="0"/>
                          </a:rPr>
                          <m:t>𝒄</m:t>
                        </m:r>
                        <m:d>
                          <m:dPr>
                            <m:ctrlPr>
                              <a:rPr lang="en-US" b="1" i="1">
                                <a:solidFill>
                                  <a:srgbClr val="0070C0"/>
                                </a:solidFill>
                                <a:latin typeface="Cambria Math" panose="02040503050406030204" pitchFamily="18" charset="0"/>
                              </a:rPr>
                            </m:ctrlPr>
                          </m:dPr>
                          <m:e>
                            <m:r>
                              <a:rPr lang="en-US" b="1" i="1">
                                <a:solidFill>
                                  <a:srgbClr val="0070C0"/>
                                </a:solidFill>
                                <a:latin typeface="Cambria Math" panose="02040503050406030204" pitchFamily="18" charset="0"/>
                              </a:rPr>
                              <m:t>𝑨𝒈</m:t>
                            </m:r>
                            <m:r>
                              <a:rPr lang="en-US" b="1" i="0">
                                <a:solidFill>
                                  <a:srgbClr val="0070C0"/>
                                </a:solidFill>
                                <a:latin typeface="Cambria Math" panose="02040503050406030204" pitchFamily="18" charset="0"/>
                              </a:rPr>
                              <m:t>−</m:t>
                            </m:r>
                            <m:r>
                              <a:rPr lang="en-US" b="1" i="1">
                                <a:solidFill>
                                  <a:srgbClr val="0070C0"/>
                                </a:solidFill>
                                <a:latin typeface="Cambria Math" panose="02040503050406030204" pitchFamily="18" charset="0"/>
                              </a:rPr>
                              <m:t>𝑨𝒔</m:t>
                            </m:r>
                          </m:e>
                        </m:d>
                        <m:r>
                          <a:rPr lang="en-US" b="1" i="0">
                            <a:solidFill>
                              <a:srgbClr val="0070C0"/>
                            </a:solidFill>
                            <a:latin typeface="Cambria Math" panose="02040503050406030204" pitchFamily="18" charset="0"/>
                          </a:rPr>
                          <m:t>+</m:t>
                        </m:r>
                        <m:r>
                          <a:rPr lang="en-US" b="1" i="1">
                            <a:solidFill>
                              <a:srgbClr val="0070C0"/>
                            </a:solidFill>
                            <a:latin typeface="Cambria Math" panose="02040503050406030204" pitchFamily="18" charset="0"/>
                          </a:rPr>
                          <m:t>𝒇𝒚𝑨𝒔</m:t>
                        </m:r>
                      </m:e>
                    </m:d>
                  </m:oMath>
                </a14:m>
                <a:r>
                  <a:rPr lang="en-US" dirty="0" smtClean="0"/>
                  <a:t> </a:t>
                </a: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a:t>
                </a:r>
                <a14:m>
                  <m:oMath xmlns:m="http://schemas.openxmlformats.org/officeDocument/2006/math">
                    <m:r>
                      <a:rPr lang="en-US">
                        <a:latin typeface="Cambria Math" panose="02040503050406030204" pitchFamily="18" charset="0"/>
                      </a:rPr>
                      <m:t>∅</m:t>
                    </m:r>
                    <m:r>
                      <a:rPr lang="en-US" b="0" i="0" smtClean="0">
                        <a:latin typeface="Cambria Math" panose="02040503050406030204" pitchFamily="18" charset="0"/>
                      </a:rPr>
                      <m:t>=</m:t>
                    </m:r>
                    <m:r>
                      <a:rPr lang="en-US" b="0" i="0" smtClean="0">
                        <a:latin typeface="Cambria Math" panose="02040503050406030204" pitchFamily="18" charset="0"/>
                      </a:rPr>
                      <m:t>0</m:t>
                    </m:r>
                    <m:r>
                      <a:rPr lang="en-US" b="0" i="0" smtClean="0">
                        <a:latin typeface="Cambria Math" panose="02040503050406030204" pitchFamily="18" charset="0"/>
                      </a:rPr>
                      <m:t>.</m:t>
                    </m:r>
                    <m:r>
                      <a:rPr lang="en-US" b="0" i="0" smtClean="0">
                        <a:latin typeface="Cambria Math" panose="02040503050406030204" pitchFamily="18" charset="0"/>
                      </a:rPr>
                      <m:t>65</m:t>
                    </m:r>
                    <m:r>
                      <a:rPr lang="en-US" b="0" i="0" smtClean="0">
                        <a:latin typeface="Cambria Math" panose="02040503050406030204" pitchFamily="18" charset="0"/>
                      </a:rPr>
                      <m:t> ,  </m:t>
                    </m:r>
                    <m:r>
                      <a:rPr lang="en-US" i="1">
                        <a:latin typeface="Cambria Math" panose="02040503050406030204" pitchFamily="18" charset="0"/>
                      </a:rPr>
                      <m:t>𝜆</m:t>
                    </m:r>
                  </m:oMath>
                </a14:m>
                <a:r>
                  <a:rPr lang="en-US" dirty="0" smtClean="0">
                    <a:latin typeface="Times New Roman" panose="02020603050405020304" pitchFamily="18" charset="0"/>
                    <a:cs typeface="Times New Roman" panose="02020603050405020304" pitchFamily="18" charset="0"/>
                  </a:rPr>
                  <a:t> = 0.8 </a:t>
                </a:r>
                <a:endParaRPr lang="en-US" dirty="0">
                  <a:latin typeface="Times New Roman" panose="02020603050405020304" pitchFamily="18" charset="0"/>
                  <a:cs typeface="Times New Roman" panose="02020603050405020304" pitchFamily="18" charset="0"/>
                </a:endParaRPr>
              </a:p>
            </p:txBody>
          </p:sp>
        </mc:Choice>
        <mc:Fallback xmlns="">
          <p:sp>
            <p:nvSpPr>
              <p:cNvPr id="6" name="مستطيل 5"/>
              <p:cNvSpPr>
                <a:spLocks noRot="1" noChangeAspect="1" noMove="1" noResize="1" noEditPoints="1" noAdjustHandles="1" noChangeArrowheads="1" noChangeShapeType="1" noTextEdit="1"/>
              </p:cNvSpPr>
              <p:nvPr/>
            </p:nvSpPr>
            <p:spPr>
              <a:xfrm>
                <a:off x="3163430" y="3774845"/>
                <a:ext cx="6267613" cy="369332"/>
              </a:xfrm>
              <a:prstGeom prst="rect">
                <a:avLst/>
              </a:prstGeom>
              <a:blipFill rotWithShape="0">
                <a:blip r:embed="rId3"/>
                <a:stretch>
                  <a:fillRect t="-118033" r="-389" b="-185246"/>
                </a:stretch>
              </a:blipFill>
            </p:spPr>
            <p:txBody>
              <a:bodyPr/>
              <a:lstStyle/>
              <a:p>
                <a:r>
                  <a:rPr lang="en-US">
                    <a:noFill/>
                  </a:rPr>
                  <a:t> </a:t>
                </a:r>
              </a:p>
            </p:txBody>
          </p:sp>
        </mc:Fallback>
      </mc:AlternateContent>
      <p:sp>
        <p:nvSpPr>
          <p:cNvPr id="7" name="مستطيل 6"/>
          <p:cNvSpPr/>
          <p:nvPr/>
        </p:nvSpPr>
        <p:spPr>
          <a:xfrm>
            <a:off x="2623822" y="3198641"/>
            <a:ext cx="1723549" cy="369332"/>
          </a:xfrm>
          <a:prstGeom prst="rect">
            <a:avLst/>
          </a:prstGeom>
        </p:spPr>
        <p:txBody>
          <a:bodyPr wrap="none">
            <a:spAutoFit/>
          </a:bodyPr>
          <a:lstStyle/>
          <a:p>
            <a:r>
              <a:rPr lang="en-US" dirty="0" smtClean="0">
                <a:latin typeface="Times New Roman" panose="02020603050405020304" pitchFamily="18" charset="0"/>
                <a:ea typeface="Times New Roman" panose="02020603050405020304" pitchFamily="18" charset="0"/>
              </a:rPr>
              <a:t>As</a:t>
            </a:r>
            <a:r>
              <a:rPr lang="en-US" baseline="-25000" dirty="0" smtClean="0">
                <a:latin typeface="Times New Roman" panose="02020603050405020304" pitchFamily="18" charset="0"/>
                <a:ea typeface="Times New Roman" panose="02020603050405020304" pitchFamily="18" charset="0"/>
              </a:rPr>
              <a:t>min</a:t>
            </a:r>
            <a:r>
              <a:rPr lang="en-US" dirty="0">
                <a:latin typeface="Times New Roman" panose="02020603050405020304" pitchFamily="18" charset="0"/>
                <a:ea typeface="Calibri" panose="020F0502020204030204" pitchFamily="34" charset="0"/>
                <a:cs typeface="Arial" panose="020B0604020202020204" pitchFamily="34" charset="0"/>
              </a:rPr>
              <a:t>= 1</a:t>
            </a:r>
            <a:r>
              <a:rPr lang="en-US" dirty="0" smtClean="0">
                <a:latin typeface="Times New Roman" panose="02020603050405020304" pitchFamily="18" charset="0"/>
                <a:ea typeface="Calibri" panose="020F0502020204030204" pitchFamily="34" charset="0"/>
                <a:cs typeface="Arial" panose="020B0604020202020204" pitchFamily="34" charset="0"/>
              </a:rPr>
              <a:t>% </a:t>
            </a:r>
            <a:r>
              <a:rPr lang="en-US" dirty="0" smtClean="0"/>
              <a:t>* </a:t>
            </a:r>
            <a:r>
              <a:rPr lang="en-US" dirty="0" smtClean="0">
                <a:latin typeface="Times New Roman" panose="02020603050405020304" pitchFamily="18" charset="0"/>
                <a:cs typeface="Times New Roman" panose="02020603050405020304" pitchFamily="18" charset="0"/>
              </a:rPr>
              <a:t>Ag</a:t>
            </a: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8" name="مستطيل 7"/>
          <p:cNvSpPr/>
          <p:nvPr/>
        </p:nvSpPr>
        <p:spPr>
          <a:xfrm>
            <a:off x="2623822" y="4351049"/>
            <a:ext cx="7346831" cy="1985159"/>
          </a:xfrm>
          <a:prstGeom prst="rect">
            <a:avLst/>
          </a:prstGeom>
        </p:spPr>
        <p:txBody>
          <a:bodyPr wrap="square">
            <a:spAutoFit/>
          </a:bodyPr>
          <a:lstStyle/>
          <a:p>
            <a:pPr>
              <a:lnSpc>
                <a:spcPct val="150000"/>
              </a:lnSpc>
              <a:spcAft>
                <a:spcPts val="600"/>
              </a:spcAft>
            </a:pPr>
            <a:r>
              <a:rPr lang="en-US" dirty="0" smtClean="0">
                <a:latin typeface="Times New Roman" panose="02020603050405020304" pitchFamily="18" charset="0"/>
                <a:ea typeface="Times New Roman" panose="02020603050405020304" pitchFamily="18" charset="0"/>
                <a:cs typeface="Arial" panose="020B0604020202020204" pitchFamily="34" charset="0"/>
              </a:rPr>
              <a:t>Required stirrups spacing </a:t>
            </a:r>
            <a:r>
              <a:rPr lang="en-US" dirty="0">
                <a:latin typeface="Times New Roman" panose="02020603050405020304" pitchFamily="18" charset="0"/>
                <a:ea typeface="Times New Roman" panose="02020603050405020304" pitchFamily="18" charset="0"/>
                <a:cs typeface="Arial" panose="020B0604020202020204" pitchFamily="34" charset="0"/>
              </a:rPr>
              <a:t>according to ACI318-08 is the minimum of:</a:t>
            </a:r>
            <a:endParaRPr lang="en-US" sz="16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spcAft>
                <a:spcPts val="600"/>
              </a:spcAft>
              <a:buFont typeface="Symbol" panose="05050102010706020507" pitchFamily="18" charset="2"/>
              <a:buChar char=""/>
            </a:pPr>
            <a:r>
              <a:rPr lang="en-US" dirty="0">
                <a:latin typeface="Times New Roman" panose="02020603050405020304" pitchFamily="18" charset="0"/>
                <a:ea typeface="Times New Roman" panose="02020603050405020304" pitchFamily="18" charset="0"/>
                <a:cs typeface="Times New Roman" panose="02020603050405020304" pitchFamily="18" charset="0"/>
              </a:rPr>
              <a:t>S≤ 16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db</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Aft>
                <a:spcPts val="600"/>
              </a:spcAft>
              <a:buFont typeface="Symbol" panose="05050102010706020507" pitchFamily="18" charset="2"/>
              <a:buChar char=""/>
            </a:pP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S</a:t>
            </a:r>
            <a:r>
              <a:rPr lang="en-US" dirty="0">
                <a:latin typeface="Times New Roman" panose="02020603050405020304" pitchFamily="18" charset="0"/>
                <a:ea typeface="Times New Roman" panose="02020603050405020304" pitchFamily="18" charset="0"/>
                <a:cs typeface="Times New Roman" panose="02020603050405020304" pitchFamily="18" charset="0"/>
              </a:rPr>
              <a:t>≤ 48 ds</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Aft>
                <a:spcPts val="600"/>
              </a:spcAft>
              <a:buFont typeface="Symbol" panose="05050102010706020507" pitchFamily="18" charset="2"/>
              <a:buChar char=""/>
            </a:pP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Lest </a:t>
            </a:r>
            <a:r>
              <a:rPr lang="en-US" dirty="0">
                <a:latin typeface="Times New Roman" panose="02020603050405020304" pitchFamily="18" charset="0"/>
                <a:ea typeface="Times New Roman" panose="02020603050405020304" pitchFamily="18" charset="0"/>
                <a:cs typeface="Times New Roman" panose="02020603050405020304" pitchFamily="18" charset="0"/>
              </a:rPr>
              <a:t>dimension of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column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7163190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12620" y="1084992"/>
            <a:ext cx="4745210" cy="458074"/>
          </a:xfrm>
          <a:prstGeom prst="rect">
            <a:avLst/>
          </a:prstGeom>
        </p:spPr>
        <p:txBody>
          <a:bodyPr wrap="none">
            <a:spAutoFit/>
          </a:bodyPr>
          <a:lstStyle/>
          <a:p>
            <a:pPr>
              <a:lnSpc>
                <a:spcPct val="150000"/>
              </a:lnSpc>
              <a:spcAft>
                <a:spcPts val="600"/>
              </a:spcAft>
            </a:pPr>
            <a:r>
              <a:rPr lang="en-US" dirty="0">
                <a:latin typeface="Times New Roman" panose="02020603050405020304" pitchFamily="18" charset="0"/>
                <a:ea typeface="Times New Roman" panose="02020603050405020304" pitchFamily="18" charset="0"/>
                <a:cs typeface="Arial" panose="020B0604020202020204" pitchFamily="34" charset="0"/>
              </a:rPr>
              <a:t>concrete cover = 4cm </a:t>
            </a:r>
            <a:r>
              <a:rPr lang="en-US" dirty="0" smtClean="0">
                <a:latin typeface="Times New Roman" panose="02020603050405020304" pitchFamily="18" charset="0"/>
                <a:ea typeface="Times New Roman" panose="02020603050405020304" pitchFamily="18" charset="0"/>
                <a:cs typeface="Arial" panose="020B0604020202020204" pitchFamily="34" charset="0"/>
              </a:rPr>
              <a:t>            </a:t>
            </a:r>
            <a:r>
              <a:rPr lang="en-US" dirty="0">
                <a:latin typeface="Times New Roman" panose="02020603050405020304" pitchFamily="18" charset="0"/>
                <a:ea typeface="Times New Roman" panose="02020603050405020304" pitchFamily="18" charset="0"/>
                <a:cs typeface="Arial" panose="020B0604020202020204" pitchFamily="34" charset="0"/>
              </a:rPr>
              <a:t>stirrups of Ø10mm </a:t>
            </a:r>
          </a:p>
        </p:txBody>
      </p:sp>
      <p:graphicFrame>
        <p:nvGraphicFramePr>
          <p:cNvPr id="4" name="جدول 3"/>
          <p:cNvGraphicFramePr>
            <a:graphicFrameLocks noGrp="1"/>
          </p:cNvGraphicFramePr>
          <p:nvPr>
            <p:extLst>
              <p:ext uri="{D42A27DB-BD31-4B8C-83A1-F6EECF244321}">
                <p14:modId xmlns:p14="http://schemas.microsoft.com/office/powerpoint/2010/main" val="3140278678"/>
              </p:ext>
            </p:extLst>
          </p:nvPr>
        </p:nvGraphicFramePr>
        <p:xfrm>
          <a:off x="2817507" y="1784910"/>
          <a:ext cx="8724636" cy="4659021"/>
        </p:xfrm>
        <a:graphic>
          <a:graphicData uri="http://schemas.openxmlformats.org/drawingml/2006/table">
            <a:tbl>
              <a:tblPr firstRow="1" firstCol="1" bandRow="1">
                <a:tableStyleId>{5C22544A-7EE6-4342-B048-85BDC9FD1C3A}</a:tableStyleId>
              </a:tblPr>
              <a:tblGrid>
                <a:gridCol w="834392"/>
                <a:gridCol w="908290"/>
                <a:gridCol w="752075"/>
                <a:gridCol w="1151499"/>
                <a:gridCol w="985930"/>
                <a:gridCol w="833457"/>
                <a:gridCol w="1538761"/>
                <a:gridCol w="1720232"/>
              </a:tblGrid>
              <a:tr h="1233881">
                <a:tc>
                  <a:txBody>
                    <a:bodyPr/>
                    <a:lstStyle/>
                    <a:p>
                      <a:pPr algn="ctr">
                        <a:lnSpc>
                          <a:spcPct val="107000"/>
                        </a:lnSpc>
                        <a:spcAft>
                          <a:spcPts val="0"/>
                        </a:spcAft>
                      </a:pPr>
                      <a:r>
                        <a:rPr lang="en-US" sz="1200" dirty="0">
                          <a:solidFill>
                            <a:schemeClr val="tx1"/>
                          </a:solidFill>
                          <a:effectLst/>
                        </a:rPr>
                        <a:t>Group ID</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Critical column #</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Pu (KN)</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Dimension (mm)</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Ag </a:t>
                      </a:r>
                      <a:endParaRPr lang="en-US" sz="1100">
                        <a:solidFill>
                          <a:schemeClr val="tx1"/>
                        </a:solidFill>
                        <a:effectLst/>
                      </a:endParaRPr>
                    </a:p>
                    <a:p>
                      <a:pPr algn="ctr">
                        <a:lnSpc>
                          <a:spcPct val="107000"/>
                        </a:lnSpc>
                        <a:spcAft>
                          <a:spcPts val="0"/>
                        </a:spcAft>
                      </a:pPr>
                      <a:r>
                        <a:rPr lang="en-US" sz="1200">
                          <a:solidFill>
                            <a:schemeClr val="tx1"/>
                          </a:solidFill>
                          <a:effectLst/>
                        </a:rPr>
                        <a:t>(mm</a:t>
                      </a:r>
                      <a:r>
                        <a:rPr lang="en-US" sz="1200" baseline="30000">
                          <a:solidFill>
                            <a:schemeClr val="tx1"/>
                          </a:solidFill>
                          <a:effectLst/>
                        </a:rPr>
                        <a:t>2</a:t>
                      </a:r>
                      <a:r>
                        <a:rPr lang="en-US" sz="1200">
                          <a:solidFill>
                            <a:schemeClr val="tx1"/>
                          </a:solidFill>
                          <a:effectLst/>
                        </a:rPr>
                        <a:t>)</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As (mm</a:t>
                      </a:r>
                      <a:r>
                        <a:rPr lang="en-US" sz="1200" baseline="30000">
                          <a:solidFill>
                            <a:schemeClr val="tx1"/>
                          </a:solidFill>
                          <a:effectLst/>
                        </a:rPr>
                        <a:t>2</a:t>
                      </a:r>
                      <a:r>
                        <a:rPr lang="en-US" sz="1200">
                          <a:solidFill>
                            <a:schemeClr val="tx1"/>
                          </a:solidFill>
                          <a:effectLst/>
                        </a:rPr>
                        <a:t>)</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Reinforcement</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dirty="0">
                          <a:solidFill>
                            <a:schemeClr val="tx1"/>
                          </a:solidFill>
                          <a:effectLst/>
                        </a:rPr>
                        <a:t>Ties</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856285">
                <a:tc>
                  <a:txBody>
                    <a:bodyPr/>
                    <a:lstStyle/>
                    <a:p>
                      <a:pPr algn="ctr">
                        <a:lnSpc>
                          <a:spcPct val="107000"/>
                        </a:lnSpc>
                        <a:spcAft>
                          <a:spcPts val="0"/>
                        </a:spcAft>
                      </a:pPr>
                      <a:r>
                        <a:rPr lang="en-US" sz="1200">
                          <a:solidFill>
                            <a:schemeClr val="tx1"/>
                          </a:solidFill>
                          <a:effectLst/>
                        </a:rPr>
                        <a:t>1</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9</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1732</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dirty="0">
                          <a:solidFill>
                            <a:srgbClr val="0070C0"/>
                          </a:solidFill>
                          <a:effectLst/>
                        </a:rPr>
                        <a:t>300*600</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180000</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1800</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dirty="0">
                          <a:solidFill>
                            <a:srgbClr val="0070C0"/>
                          </a:solidFill>
                          <a:effectLst/>
                        </a:rPr>
                        <a:t>8Ø18mm</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50000"/>
                        </a:lnSpc>
                        <a:spcAft>
                          <a:spcPts val="600"/>
                        </a:spcAft>
                      </a:pPr>
                      <a:r>
                        <a:rPr lang="en-US" sz="1200" b="1" dirty="0">
                          <a:solidFill>
                            <a:srgbClr val="0070C0"/>
                          </a:solidFill>
                          <a:effectLst/>
                        </a:rPr>
                        <a:t>2Ø10/250mm</a:t>
                      </a:r>
                      <a:endParaRPr lang="en-US" sz="1100" b="1" dirty="0">
                        <a:solidFill>
                          <a:srgbClr val="0070C0"/>
                        </a:solidFill>
                        <a:effectLst/>
                      </a:endParaRPr>
                    </a:p>
                    <a:p>
                      <a:pPr algn="ctr">
                        <a:lnSpc>
                          <a:spcPct val="107000"/>
                        </a:lnSpc>
                        <a:spcAft>
                          <a:spcPts val="0"/>
                        </a:spcAft>
                      </a:pPr>
                      <a:r>
                        <a:rPr lang="en-US" sz="1200" b="1" dirty="0">
                          <a:solidFill>
                            <a:srgbClr val="0070C0"/>
                          </a:solidFill>
                          <a:effectLst/>
                        </a:rPr>
                        <a:t> </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856285">
                <a:tc>
                  <a:txBody>
                    <a:bodyPr/>
                    <a:lstStyle/>
                    <a:p>
                      <a:pPr algn="ctr">
                        <a:lnSpc>
                          <a:spcPct val="107000"/>
                        </a:lnSpc>
                        <a:spcAft>
                          <a:spcPts val="0"/>
                        </a:spcAft>
                      </a:pPr>
                      <a:r>
                        <a:rPr lang="en-US" sz="1200">
                          <a:solidFill>
                            <a:schemeClr val="tx1"/>
                          </a:solidFill>
                          <a:effectLst/>
                        </a:rPr>
                        <a:t>2</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17</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2032</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dirty="0">
                          <a:solidFill>
                            <a:srgbClr val="0070C0"/>
                          </a:solidFill>
                          <a:effectLst/>
                        </a:rPr>
                        <a:t>300*600</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180000</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1800</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dirty="0">
                          <a:solidFill>
                            <a:srgbClr val="0070C0"/>
                          </a:solidFill>
                          <a:effectLst/>
                        </a:rPr>
                        <a:t>8Ø18mm</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50000"/>
                        </a:lnSpc>
                        <a:spcAft>
                          <a:spcPts val="600"/>
                        </a:spcAft>
                      </a:pPr>
                      <a:r>
                        <a:rPr lang="en-US" sz="1200" b="1" dirty="0">
                          <a:solidFill>
                            <a:srgbClr val="0070C0"/>
                          </a:solidFill>
                          <a:effectLst/>
                        </a:rPr>
                        <a:t>2Ø10/250mm</a:t>
                      </a:r>
                      <a:endParaRPr lang="en-US" sz="1100" b="1" dirty="0">
                        <a:solidFill>
                          <a:srgbClr val="0070C0"/>
                        </a:solidFill>
                        <a:effectLst/>
                      </a:endParaRPr>
                    </a:p>
                    <a:p>
                      <a:pPr algn="ctr">
                        <a:lnSpc>
                          <a:spcPct val="107000"/>
                        </a:lnSpc>
                        <a:spcAft>
                          <a:spcPts val="0"/>
                        </a:spcAft>
                      </a:pPr>
                      <a:r>
                        <a:rPr lang="en-US" sz="1200" b="1" dirty="0">
                          <a:solidFill>
                            <a:srgbClr val="0070C0"/>
                          </a:solidFill>
                          <a:effectLst/>
                        </a:rPr>
                        <a:t> </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856285">
                <a:tc>
                  <a:txBody>
                    <a:bodyPr/>
                    <a:lstStyle/>
                    <a:p>
                      <a:pPr algn="ctr">
                        <a:lnSpc>
                          <a:spcPct val="107000"/>
                        </a:lnSpc>
                        <a:spcAft>
                          <a:spcPts val="0"/>
                        </a:spcAft>
                      </a:pPr>
                      <a:r>
                        <a:rPr lang="en-US" sz="1200">
                          <a:solidFill>
                            <a:schemeClr val="tx1"/>
                          </a:solidFill>
                          <a:effectLst/>
                        </a:rPr>
                        <a:t>3</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24</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2615</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dirty="0">
                          <a:solidFill>
                            <a:srgbClr val="0070C0"/>
                          </a:solidFill>
                          <a:effectLst/>
                        </a:rPr>
                        <a:t>300*1150</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345000</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3450</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dirty="0">
                          <a:solidFill>
                            <a:srgbClr val="0070C0"/>
                          </a:solidFill>
                          <a:effectLst/>
                        </a:rPr>
                        <a:t>18Ø16mm</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50000"/>
                        </a:lnSpc>
                        <a:spcAft>
                          <a:spcPts val="600"/>
                        </a:spcAft>
                      </a:pPr>
                      <a:r>
                        <a:rPr lang="en-US" sz="1200" b="1" dirty="0" smtClean="0">
                          <a:solidFill>
                            <a:srgbClr val="0070C0"/>
                          </a:solidFill>
                          <a:effectLst/>
                        </a:rPr>
                        <a:t>3Ø10/250mm</a:t>
                      </a:r>
                      <a:endParaRPr lang="en-US" sz="1100" b="1" dirty="0">
                        <a:solidFill>
                          <a:srgbClr val="0070C0"/>
                        </a:solidFill>
                        <a:effectLst/>
                      </a:endParaRPr>
                    </a:p>
                    <a:p>
                      <a:pPr algn="ctr">
                        <a:lnSpc>
                          <a:spcPct val="107000"/>
                        </a:lnSpc>
                        <a:spcAft>
                          <a:spcPts val="0"/>
                        </a:spcAft>
                      </a:pPr>
                      <a:r>
                        <a:rPr lang="en-US" sz="1200" b="1" dirty="0">
                          <a:solidFill>
                            <a:srgbClr val="0070C0"/>
                          </a:solidFill>
                          <a:effectLst/>
                        </a:rPr>
                        <a:t> </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856285">
                <a:tc>
                  <a:txBody>
                    <a:bodyPr/>
                    <a:lstStyle/>
                    <a:p>
                      <a:pPr algn="ctr">
                        <a:lnSpc>
                          <a:spcPct val="107000"/>
                        </a:lnSpc>
                        <a:spcAft>
                          <a:spcPts val="0"/>
                        </a:spcAft>
                      </a:pPr>
                      <a:r>
                        <a:rPr lang="en-US" sz="1200">
                          <a:solidFill>
                            <a:schemeClr val="tx1"/>
                          </a:solidFill>
                          <a:effectLst/>
                        </a:rPr>
                        <a:t>4</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20</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664</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dirty="0">
                          <a:solidFill>
                            <a:srgbClr val="0070C0"/>
                          </a:solidFill>
                          <a:effectLst/>
                        </a:rPr>
                        <a:t>300*500</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150000</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1500</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dirty="0">
                          <a:solidFill>
                            <a:srgbClr val="0070C0"/>
                          </a:solidFill>
                          <a:effectLst/>
                        </a:rPr>
                        <a:t>8Ø16mm</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50000"/>
                        </a:lnSpc>
                        <a:spcAft>
                          <a:spcPts val="600"/>
                        </a:spcAft>
                      </a:pPr>
                      <a:r>
                        <a:rPr lang="en-US" sz="1200" b="1" dirty="0">
                          <a:solidFill>
                            <a:srgbClr val="0070C0"/>
                          </a:solidFill>
                          <a:effectLst/>
                        </a:rPr>
                        <a:t>2Ø10/250mm</a:t>
                      </a:r>
                      <a:endParaRPr lang="en-US" sz="1100" b="1" dirty="0">
                        <a:solidFill>
                          <a:srgbClr val="0070C0"/>
                        </a:solidFill>
                        <a:effectLst/>
                      </a:endParaRPr>
                    </a:p>
                    <a:p>
                      <a:pPr algn="ctr">
                        <a:lnSpc>
                          <a:spcPct val="107000"/>
                        </a:lnSpc>
                        <a:spcAft>
                          <a:spcPts val="0"/>
                        </a:spcAft>
                      </a:pPr>
                      <a:r>
                        <a:rPr lang="en-US" sz="1200" b="1" dirty="0">
                          <a:solidFill>
                            <a:srgbClr val="0070C0"/>
                          </a:solidFill>
                          <a:effectLst/>
                        </a:rPr>
                        <a:t> </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276296315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721507" y="921338"/>
            <a:ext cx="1548567" cy="369332"/>
          </a:xfrm>
          <a:prstGeom prst="rect">
            <a:avLst/>
          </a:prstGeom>
        </p:spPr>
        <p:txBody>
          <a:bodyPr wrap="square">
            <a:spAutoFit/>
          </a:bodyPr>
          <a:lstStyle/>
          <a:p>
            <a:pPr>
              <a:defRPr/>
            </a:pPr>
            <a:r>
              <a:rPr lang="en-US" b="1" dirty="0" smtClean="0">
                <a:effectLst>
                  <a:outerShdw blurRad="38100" dist="38100" dir="2700000" algn="tl">
                    <a:srgbClr val="000000">
                      <a:alpha val="43137"/>
                    </a:srgbClr>
                  </a:outerShdw>
                </a:effectLst>
                <a:latin typeface="Dutch801 Rm BT" pitchFamily="18" charset="0"/>
              </a:rPr>
              <a:t>Group 1+2</a:t>
            </a:r>
            <a:endParaRPr lang="en-US" b="1" dirty="0">
              <a:effectLst>
                <a:outerShdw blurRad="38100" dist="38100" dir="2700000" algn="tl">
                  <a:srgbClr val="000000">
                    <a:alpha val="43137"/>
                  </a:srgbClr>
                </a:outerShdw>
              </a:effectLst>
              <a:latin typeface="Dutch801 Rm BT" pitchFamily="18" charset="0"/>
            </a:endParaRPr>
          </a:p>
        </p:txBody>
      </p:sp>
      <p:sp>
        <p:nvSpPr>
          <p:cNvPr id="6" name="مستطيل 5"/>
          <p:cNvSpPr/>
          <p:nvPr/>
        </p:nvSpPr>
        <p:spPr>
          <a:xfrm>
            <a:off x="2386642" y="3727142"/>
            <a:ext cx="1229390" cy="369332"/>
          </a:xfrm>
          <a:prstGeom prst="rect">
            <a:avLst/>
          </a:prstGeom>
        </p:spPr>
        <p:txBody>
          <a:bodyPr wrap="square">
            <a:spAutoFit/>
          </a:bodyPr>
          <a:lstStyle/>
          <a:p>
            <a:pPr>
              <a:defRPr/>
            </a:pPr>
            <a:r>
              <a:rPr lang="en-US" b="1" dirty="0" smtClean="0">
                <a:effectLst>
                  <a:outerShdw blurRad="38100" dist="38100" dir="2700000" algn="tl">
                    <a:srgbClr val="000000">
                      <a:alpha val="43137"/>
                    </a:srgbClr>
                  </a:outerShdw>
                </a:effectLst>
                <a:latin typeface="Dutch801 Rm BT" pitchFamily="18" charset="0"/>
              </a:rPr>
              <a:t>Group 3</a:t>
            </a:r>
            <a:endParaRPr lang="en-US" b="1" dirty="0">
              <a:effectLst>
                <a:outerShdw blurRad="38100" dist="38100" dir="2700000" algn="tl">
                  <a:srgbClr val="000000">
                    <a:alpha val="43137"/>
                  </a:srgbClr>
                </a:outerShdw>
              </a:effectLst>
              <a:latin typeface="Dutch801 Rm BT" pitchFamily="18" charset="0"/>
            </a:endParaRPr>
          </a:p>
        </p:txBody>
      </p:sp>
      <p:sp>
        <p:nvSpPr>
          <p:cNvPr id="7" name="مستطيل 6"/>
          <p:cNvSpPr/>
          <p:nvPr/>
        </p:nvSpPr>
        <p:spPr>
          <a:xfrm>
            <a:off x="9009507" y="552006"/>
            <a:ext cx="1229390" cy="369332"/>
          </a:xfrm>
          <a:prstGeom prst="rect">
            <a:avLst/>
          </a:prstGeom>
        </p:spPr>
        <p:txBody>
          <a:bodyPr wrap="square">
            <a:spAutoFit/>
          </a:bodyPr>
          <a:lstStyle/>
          <a:p>
            <a:pPr>
              <a:defRPr/>
            </a:pPr>
            <a:r>
              <a:rPr lang="en-US" b="1" dirty="0" smtClean="0">
                <a:effectLst>
                  <a:outerShdw blurRad="38100" dist="38100" dir="2700000" algn="tl">
                    <a:srgbClr val="000000">
                      <a:alpha val="43137"/>
                    </a:srgbClr>
                  </a:outerShdw>
                </a:effectLst>
                <a:latin typeface="Dutch801 Rm BT" pitchFamily="18" charset="0"/>
              </a:rPr>
              <a:t>Group 4</a:t>
            </a:r>
            <a:endParaRPr lang="en-US" b="1" dirty="0">
              <a:effectLst>
                <a:outerShdw blurRad="38100" dist="38100" dir="2700000" algn="tl">
                  <a:srgbClr val="000000">
                    <a:alpha val="43137"/>
                  </a:srgbClr>
                </a:outerShdw>
              </a:effectLst>
              <a:latin typeface="Dutch801 Rm BT" pitchFamily="18" charset="0"/>
            </a:endParaRPr>
          </a:p>
        </p:txBody>
      </p:sp>
      <p:pic>
        <p:nvPicPr>
          <p:cNvPr id="8" name="صورة 7"/>
          <p:cNvPicPr/>
          <p:nvPr/>
        </p:nvPicPr>
        <p:blipFill>
          <a:blip r:embed="rId2"/>
          <a:stretch>
            <a:fillRect/>
          </a:stretch>
        </p:blipFill>
        <p:spPr>
          <a:xfrm>
            <a:off x="4340022" y="438585"/>
            <a:ext cx="1821180" cy="2967355"/>
          </a:xfrm>
          <a:prstGeom prst="rect">
            <a:avLst/>
          </a:prstGeom>
        </p:spPr>
      </p:pic>
      <p:pic>
        <p:nvPicPr>
          <p:cNvPr id="9" name="صورة 8"/>
          <p:cNvPicPr/>
          <p:nvPr/>
        </p:nvPicPr>
        <p:blipFill>
          <a:blip r:embed="rId3"/>
          <a:stretch>
            <a:fillRect/>
          </a:stretch>
        </p:blipFill>
        <p:spPr>
          <a:xfrm>
            <a:off x="1884649" y="4226728"/>
            <a:ext cx="6076315" cy="2217420"/>
          </a:xfrm>
          <a:prstGeom prst="rect">
            <a:avLst/>
          </a:prstGeom>
        </p:spPr>
      </p:pic>
      <p:pic>
        <p:nvPicPr>
          <p:cNvPr id="10" name="صورة 9"/>
          <p:cNvPicPr/>
          <p:nvPr/>
        </p:nvPicPr>
        <p:blipFill>
          <a:blip r:embed="rId4"/>
          <a:stretch>
            <a:fillRect/>
          </a:stretch>
        </p:blipFill>
        <p:spPr>
          <a:xfrm>
            <a:off x="7768732" y="1528387"/>
            <a:ext cx="3710940" cy="2460625"/>
          </a:xfrm>
          <a:prstGeom prst="rect">
            <a:avLst/>
          </a:prstGeom>
        </p:spPr>
      </p:pic>
    </p:spTree>
    <p:extLst>
      <p:ext uri="{BB962C8B-B14F-4D97-AF65-F5344CB8AC3E}">
        <p14:creationId xmlns:p14="http://schemas.microsoft.com/office/powerpoint/2010/main" val="15527248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876094" y="839638"/>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Interaction diagram check</a:t>
            </a:r>
            <a:endParaRPr lang="en-US" b="1" dirty="0">
              <a:effectLst>
                <a:outerShdw blurRad="38100" dist="38100" dir="2700000" algn="tl">
                  <a:srgbClr val="000000">
                    <a:alpha val="43137"/>
                  </a:srgbClr>
                </a:outerShdw>
              </a:effectLst>
              <a:latin typeface="Dutch801 Rm BT" pitchFamily="18" charset="0"/>
            </a:endParaRPr>
          </a:p>
        </p:txBody>
      </p:sp>
      <p:sp>
        <p:nvSpPr>
          <p:cNvPr id="4" name="مستطيل 3"/>
          <p:cNvSpPr/>
          <p:nvPr/>
        </p:nvSpPr>
        <p:spPr>
          <a:xfrm>
            <a:off x="2582172" y="1550116"/>
            <a:ext cx="9227389" cy="369332"/>
          </a:xfrm>
          <a:prstGeom prst="rect">
            <a:avLst/>
          </a:prstGeom>
        </p:spPr>
        <p:txBody>
          <a:bodyPr wrap="square">
            <a:spAutoFit/>
          </a:bodyPr>
          <a:lstStyle/>
          <a:p>
            <a:r>
              <a:rPr lang="en-US" dirty="0">
                <a:latin typeface="Times New Roman" panose="02020603050405020304" pitchFamily="18" charset="0"/>
                <a:ea typeface="Calibri" panose="020F0502020204030204" pitchFamily="34" charset="0"/>
              </a:rPr>
              <a:t>The interaction diagram of column (</a:t>
            </a:r>
            <a:r>
              <a:rPr lang="en-US" dirty="0" smtClean="0">
                <a:latin typeface="Times New Roman" panose="02020603050405020304" pitchFamily="18" charset="0"/>
                <a:ea typeface="Calibri" panose="020F0502020204030204" pitchFamily="34" charset="0"/>
              </a:rPr>
              <a:t>C24) </a:t>
            </a:r>
            <a:r>
              <a:rPr lang="en-US" dirty="0">
                <a:latin typeface="Times New Roman" panose="02020603050405020304" pitchFamily="18" charset="0"/>
                <a:ea typeface="Calibri" panose="020F0502020204030204" pitchFamily="34" charset="0"/>
              </a:rPr>
              <a:t>was drawn (taking the values of M33 vs Pu from SAP) </a:t>
            </a:r>
            <a:endParaRPr lang="en-US" dirty="0"/>
          </a:p>
        </p:txBody>
      </p:sp>
      <p:sp>
        <p:nvSpPr>
          <p:cNvPr id="5" name="مستطيل 4"/>
          <p:cNvSpPr/>
          <p:nvPr/>
        </p:nvSpPr>
        <p:spPr>
          <a:xfrm>
            <a:off x="3056407" y="1951522"/>
            <a:ext cx="8278917" cy="463075"/>
          </a:xfrm>
          <a:prstGeom prst="rect">
            <a:avLst/>
          </a:prstGeom>
        </p:spPr>
        <p:txBody>
          <a:bodyPr wrap="square">
            <a:spAutoFit/>
          </a:bodyPr>
          <a:lstStyle/>
          <a:p>
            <a:pPr algn="just">
              <a:lnSpc>
                <a:spcPct val="150000"/>
              </a:lnSpc>
              <a:spcAft>
                <a:spcPts val="600"/>
              </a:spcAft>
            </a:pPr>
            <a:r>
              <a:rPr lang="en-US" dirty="0">
                <a:latin typeface="Times New Roman" panose="02020603050405020304" pitchFamily="18" charset="0"/>
                <a:ea typeface="Calibri" panose="020F0502020204030204" pitchFamily="34" charset="0"/>
                <a:cs typeface="Arial" panose="020B0604020202020204" pitchFamily="34" charset="0"/>
              </a:rPr>
              <a:t>Moment and axial load on the column are </a:t>
            </a:r>
            <a:r>
              <a:rPr lang="en-US" dirty="0" smtClean="0">
                <a:latin typeface="Times New Roman" panose="02020603050405020304" pitchFamily="18" charset="0"/>
                <a:ea typeface="Calibri" panose="020F0502020204030204" pitchFamily="34" charset="0"/>
                <a:cs typeface="Arial" panose="020B0604020202020204" pitchFamily="34" charset="0"/>
              </a:rPr>
              <a:t>6.7</a:t>
            </a:r>
            <a:r>
              <a:rPr lang="ar-SA" dirty="0" smtClean="0">
                <a:latin typeface="Times New Roman" panose="02020603050405020304" pitchFamily="18" charset="0"/>
                <a:ea typeface="Calibri" panose="020F0502020204030204" pitchFamily="34" charset="0"/>
                <a:cs typeface="Arial" panose="020B0604020202020204" pitchFamily="34" charset="0"/>
              </a:rPr>
              <a:t> </a:t>
            </a:r>
            <a:r>
              <a:rPr lang="en-US" dirty="0" err="1">
                <a:latin typeface="Times New Roman" panose="02020603050405020304" pitchFamily="18" charset="0"/>
                <a:ea typeface="Calibri" panose="020F0502020204030204" pitchFamily="34" charset="0"/>
                <a:cs typeface="Arial" panose="020B0604020202020204" pitchFamily="34" charset="0"/>
              </a:rPr>
              <a:t>KN.m</a:t>
            </a:r>
            <a:r>
              <a:rPr lang="en-US" dirty="0">
                <a:latin typeface="Times New Roman" panose="02020603050405020304" pitchFamily="18" charset="0"/>
                <a:ea typeface="Calibri" panose="020F0502020204030204" pitchFamily="34" charset="0"/>
                <a:cs typeface="Arial" panose="020B0604020202020204" pitchFamily="34" charset="0"/>
              </a:rPr>
              <a:t> and </a:t>
            </a:r>
            <a:r>
              <a:rPr lang="en-US" dirty="0" smtClean="0">
                <a:latin typeface="Times New Roman" panose="02020603050405020304" pitchFamily="18" charset="0"/>
                <a:ea typeface="Calibri" panose="020F0502020204030204" pitchFamily="34" charset="0"/>
                <a:cs typeface="Arial" panose="020B0604020202020204" pitchFamily="34" charset="0"/>
              </a:rPr>
              <a:t>2615 </a:t>
            </a:r>
            <a:r>
              <a:rPr lang="en-US" dirty="0">
                <a:latin typeface="Times New Roman" panose="02020603050405020304" pitchFamily="18" charset="0"/>
                <a:ea typeface="Calibri" panose="020F0502020204030204" pitchFamily="34" charset="0"/>
                <a:cs typeface="Arial" panose="020B0604020202020204" pitchFamily="34" charset="0"/>
              </a:rPr>
              <a:t>KN respectively.</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6" name="صورة 5"/>
          <p:cNvPicPr/>
          <p:nvPr/>
        </p:nvPicPr>
        <p:blipFill>
          <a:blip r:embed="rId2"/>
          <a:stretch>
            <a:fillRect/>
          </a:stretch>
        </p:blipFill>
        <p:spPr>
          <a:xfrm>
            <a:off x="3418716" y="2509686"/>
            <a:ext cx="7269412" cy="3045527"/>
          </a:xfrm>
          <a:prstGeom prst="rect">
            <a:avLst/>
          </a:prstGeom>
        </p:spPr>
      </p:pic>
      <p:sp>
        <p:nvSpPr>
          <p:cNvPr id="7" name="مستطيل 6"/>
          <p:cNvSpPr/>
          <p:nvPr/>
        </p:nvSpPr>
        <p:spPr>
          <a:xfrm>
            <a:off x="2150851" y="5650303"/>
            <a:ext cx="9658710" cy="685059"/>
          </a:xfrm>
          <a:prstGeom prst="rect">
            <a:avLst/>
          </a:prstGeom>
        </p:spPr>
        <p:txBody>
          <a:bodyPr wrap="square">
            <a:spAutoFit/>
          </a:bodyPr>
          <a:lstStyle/>
          <a:p>
            <a:pPr indent="457200" algn="just">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Interaction diagram of column shows that the column section was not economic and that because of large concrete section and restriction on the dimensions from A/E and owner as mentioned before.</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0804406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2"/>
          <p:cNvSpPr txBox="1">
            <a:spLocks/>
          </p:cNvSpPr>
          <p:nvPr/>
        </p:nvSpPr>
        <p:spPr>
          <a:xfrm>
            <a:off x="3010621" y="2640237"/>
            <a:ext cx="8798942" cy="2596494"/>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sz="8000" b="1" dirty="0" smtClean="0">
                <a:solidFill>
                  <a:schemeClr val="tx1"/>
                </a:solidFill>
                <a:latin typeface="Calibri" panose="020F0502020204030204" pitchFamily="34" charset="0"/>
                <a:cs typeface="Calibri" panose="020F0502020204030204" pitchFamily="34" charset="0"/>
              </a:rPr>
              <a:t>Design of Footings</a:t>
            </a:r>
          </a:p>
        </p:txBody>
      </p:sp>
    </p:spTree>
    <p:extLst>
      <p:ext uri="{BB962C8B-B14F-4D97-AF65-F5344CB8AC3E}">
        <p14:creationId xmlns:p14="http://schemas.microsoft.com/office/powerpoint/2010/main" val="187678788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84360" y="912060"/>
            <a:ext cx="6093217" cy="923330"/>
          </a:xfrm>
          <a:prstGeom prst="rect">
            <a:avLst/>
          </a:prstGeom>
        </p:spPr>
        <p:txBody>
          <a:bodyPr wrap="square">
            <a:spAutoFit/>
          </a:bodyPr>
          <a:lstStyle/>
          <a:p>
            <a:pPr lvl="0">
              <a:lnSpc>
                <a:spcPct val="150000"/>
              </a:lnSpc>
              <a:spcAft>
                <a:spcPts val="0"/>
              </a:spcAft>
            </a:pPr>
            <a:r>
              <a:rPr lang="en-US" dirty="0" smtClean="0">
                <a:latin typeface="Times New Roman" panose="02020603050405020304" pitchFamily="18" charset="0"/>
                <a:ea typeface="Calibri" panose="020F0502020204030204" pitchFamily="34" charset="0"/>
                <a:cs typeface="Times New Roman" panose="02020603050405020304" pitchFamily="18" charset="0"/>
              </a:rPr>
              <a:t>Single footings </a:t>
            </a:r>
            <a:r>
              <a:rPr lang="en-US" dirty="0">
                <a:latin typeface="Times New Roman" panose="02020603050405020304" pitchFamily="18" charset="0"/>
                <a:ea typeface="Calibri" panose="020F0502020204030204" pitchFamily="34" charset="0"/>
                <a:cs typeface="Times New Roman" panose="02020603050405020304" pitchFamily="18" charset="0"/>
              </a:rPr>
              <a:t>area needed </a:t>
            </a:r>
            <a:r>
              <a:rPr lang="en-US" dirty="0" smtClean="0">
                <a:latin typeface="Times New Roman" panose="02020603050405020304" pitchFamily="18" charset="0"/>
                <a:ea typeface="Calibri" panose="020F0502020204030204" pitchFamily="34" charset="0"/>
                <a:cs typeface="Times New Roman" panose="02020603050405020304" pitchFamily="18" charset="0"/>
              </a:rPr>
              <a:t>&lt; </a:t>
            </a:r>
            <a:r>
              <a:rPr lang="en-US" dirty="0">
                <a:latin typeface="Times New Roman" panose="02020603050405020304" pitchFamily="18" charset="0"/>
                <a:ea typeface="Calibri" panose="020F0502020204030204" pitchFamily="34" charset="0"/>
                <a:cs typeface="Times New Roman" panose="02020603050405020304" pitchFamily="18" charset="0"/>
              </a:rPr>
              <a:t>50%*Total area of ground </a:t>
            </a:r>
            <a:r>
              <a:rPr lang="en-US" dirty="0" smtClean="0">
                <a:latin typeface="Times New Roman" panose="02020603050405020304" pitchFamily="18" charset="0"/>
                <a:ea typeface="Calibri" panose="020F0502020204030204" pitchFamily="34" charset="0"/>
                <a:cs typeface="Times New Roman" panose="02020603050405020304" pitchFamily="18" charset="0"/>
              </a:rPr>
              <a:t>floor</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457200">
              <a:lnSpc>
                <a:spcPct val="150000"/>
              </a:lnSpc>
              <a:spcAft>
                <a:spcPts val="800"/>
              </a:spcAft>
            </a:pPr>
            <a:r>
              <a:rPr lang="en-US" dirty="0">
                <a:latin typeface="Times New Roman" panose="02020603050405020304" pitchFamily="18" charset="0"/>
                <a:ea typeface="Calibri" panose="020F0502020204030204" pitchFamily="34" charset="0"/>
                <a:cs typeface="Times New Roman" panose="02020603050405020304" pitchFamily="18" charset="0"/>
                <a:sym typeface="Wingdings" panose="05000000000000000000" pitchFamily="2" charset="2"/>
              </a:rPr>
              <a:t></a:t>
            </a:r>
            <a:r>
              <a:rPr lang="en-US" dirty="0">
                <a:latin typeface="Times New Roman" panose="02020603050405020304" pitchFamily="18" charset="0"/>
                <a:ea typeface="Calibri" panose="020F0502020204030204" pitchFamily="34" charset="0"/>
                <a:cs typeface="Arial" panose="020B0604020202020204" pitchFamily="34" charset="0"/>
              </a:rPr>
              <a:t> No need </a:t>
            </a:r>
            <a:r>
              <a:rPr lang="en-US" dirty="0" smtClean="0">
                <a:latin typeface="Times New Roman" panose="02020603050405020304" pitchFamily="18" charset="0"/>
                <a:ea typeface="Calibri" panose="020F0502020204030204" pitchFamily="34" charset="0"/>
                <a:cs typeface="Arial" panose="020B0604020202020204" pitchFamily="34" charset="0"/>
              </a:rPr>
              <a:t>for full </a:t>
            </a:r>
            <a:r>
              <a:rPr lang="en-US" dirty="0">
                <a:latin typeface="Times New Roman" panose="02020603050405020304" pitchFamily="18" charset="0"/>
                <a:ea typeface="Calibri" panose="020F0502020204030204" pitchFamily="34" charset="0"/>
                <a:cs typeface="Arial" panose="020B0604020202020204" pitchFamily="34" charset="0"/>
              </a:rPr>
              <a:t>mat foundation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4" name="صورة 3"/>
          <p:cNvPicPr>
            <a:picLocks noChangeAspect="1"/>
          </p:cNvPicPr>
          <p:nvPr/>
        </p:nvPicPr>
        <p:blipFill>
          <a:blip r:embed="rId2"/>
          <a:stretch>
            <a:fillRect/>
          </a:stretch>
        </p:blipFill>
        <p:spPr>
          <a:xfrm>
            <a:off x="3044690" y="2016544"/>
            <a:ext cx="8572556" cy="4255074"/>
          </a:xfrm>
          <a:prstGeom prst="rect">
            <a:avLst/>
          </a:prstGeom>
        </p:spPr>
      </p:pic>
    </p:spTree>
    <p:extLst>
      <p:ext uri="{BB962C8B-B14F-4D97-AF65-F5344CB8AC3E}">
        <p14:creationId xmlns:p14="http://schemas.microsoft.com/office/powerpoint/2010/main" val="280269788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876094" y="839638"/>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Single footings F1&amp;F2</a:t>
            </a:r>
            <a:endParaRPr lang="en-US" b="1" dirty="0">
              <a:effectLst>
                <a:outerShdw blurRad="38100" dist="38100" dir="2700000" algn="tl">
                  <a:srgbClr val="000000">
                    <a:alpha val="43137"/>
                  </a:srgbClr>
                </a:outerShdw>
              </a:effectLst>
              <a:latin typeface="Dutch801 Rm BT" pitchFamily="18" charset="0"/>
            </a:endParaRPr>
          </a:p>
        </p:txBody>
      </p:sp>
      <p:sp>
        <p:nvSpPr>
          <p:cNvPr id="3" name="مستطيل 2"/>
          <p:cNvSpPr/>
          <p:nvPr/>
        </p:nvSpPr>
        <p:spPr>
          <a:xfrm>
            <a:off x="2667073" y="1569753"/>
            <a:ext cx="1906291" cy="388696"/>
          </a:xfrm>
          <a:prstGeom prst="rect">
            <a:avLst/>
          </a:prstGeom>
        </p:spPr>
        <p:txBody>
          <a:bodyPr wrap="none">
            <a:spAutoFit/>
          </a:bodyPr>
          <a:lstStyle/>
          <a:p>
            <a:pPr>
              <a:lnSpc>
                <a:spcPct val="107000"/>
              </a:lnSpc>
              <a:spcBef>
                <a:spcPts val="1800"/>
              </a:spcBef>
              <a:spcAft>
                <a:spcPts val="600"/>
              </a:spcAft>
            </a:pPr>
            <a:r>
              <a:rPr lang="en-US" smtClean="0">
                <a:latin typeface="Times New Roman" panose="02020603050405020304" pitchFamily="18" charset="0"/>
                <a:ea typeface="Calibri" panose="020F0502020204030204" pitchFamily="34" charset="0"/>
                <a:cs typeface="Arial" panose="020B0604020202020204" pitchFamily="34" charset="0"/>
              </a:rPr>
              <a:t>Af = Pservice / q</a:t>
            </a:r>
            <a:r>
              <a:rPr lang="en-US" baseline="-25000" smtClean="0">
                <a:latin typeface="Times New Roman" panose="02020603050405020304" pitchFamily="18" charset="0"/>
                <a:ea typeface="Calibri" panose="020F0502020204030204" pitchFamily="34" charset="0"/>
                <a:cs typeface="Arial" panose="020B0604020202020204" pitchFamily="34" charset="0"/>
              </a:rPr>
              <a:t>all</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4" name="مستطيل 3"/>
              <p:cNvSpPr/>
              <p:nvPr/>
            </p:nvSpPr>
            <p:spPr>
              <a:xfrm>
                <a:off x="3814385" y="2680013"/>
                <a:ext cx="6096000" cy="1703543"/>
              </a:xfrm>
              <a:prstGeom prst="rect">
                <a:avLst/>
              </a:prstGeom>
            </p:spPr>
            <p:txBody>
              <a:bodyPr>
                <a:spAutoFit/>
              </a:bodyPr>
              <a:lstStyle/>
              <a:p>
                <a:pPr lvl="0">
                  <a:lnSpc>
                    <a:spcPct val="107000"/>
                  </a:lnSpc>
                  <a:spcBef>
                    <a:spcPts val="1800"/>
                  </a:spcBef>
                  <a:spcAft>
                    <a:spcPts val="600"/>
                  </a:spcAft>
                </a:pPr>
                <a:r>
                  <a:rPr lang="en-US" dirty="0">
                    <a:latin typeface="Times New Roman" panose="02020603050405020304" pitchFamily="18" charset="0"/>
                    <a:ea typeface="Calibri" panose="020F0502020204030204" pitchFamily="34" charset="0"/>
                    <a:cs typeface="Times New Roman" panose="02020603050405020304" pitchFamily="18" charset="0"/>
                  </a:rPr>
                  <a:t>Wide-beam shear (one-way </a:t>
                </a:r>
                <a:r>
                  <a:rPr lang="en-US" dirty="0" smtClean="0">
                    <a:latin typeface="Times New Roman" panose="02020603050405020304" pitchFamily="18" charset="0"/>
                    <a:ea typeface="Calibri" panose="020F0502020204030204" pitchFamily="34" charset="0"/>
                    <a:cs typeface="Times New Roman" panose="02020603050405020304" pitchFamily="18" charset="0"/>
                  </a:rPr>
                  <a:t>shear)</a:t>
                </a:r>
                <a:endParaRPr lang="en-US" sz="1600" dirty="0" smtClean="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Bef>
                    <a:spcPts val="1800"/>
                  </a:spcBef>
                  <a:spcAft>
                    <a:spcPts val="600"/>
                  </a:spcAft>
                </a:pPr>
                <a:r>
                  <a:rPr lang="en-US" dirty="0" smtClean="0">
                    <a:effectLst/>
                    <a:latin typeface="Times New Roman" panose="02020603050405020304" pitchFamily="18" charset="0"/>
                    <a:ea typeface="Calibri" panose="020F0502020204030204" pitchFamily="34" charset="0"/>
                    <a:cs typeface="Arial" panose="020B0604020202020204" pitchFamily="34" charset="0"/>
                  </a:rPr>
                  <a:t>Vu </a:t>
                </a:r>
                <a:r>
                  <a:rPr lang="en-US" dirty="0">
                    <a:effectLst/>
                    <a:latin typeface="Times New Roman" panose="02020603050405020304" pitchFamily="18" charset="0"/>
                    <a:ea typeface="Calibri" panose="020F0502020204030204" pitchFamily="34" charset="0"/>
                    <a:cs typeface="Arial" panose="020B0604020202020204" pitchFamily="34" charset="0"/>
                  </a:rPr>
                  <a:t>= </a:t>
                </a:r>
                <a:r>
                  <a:rPr lang="en-US" dirty="0" err="1">
                    <a:effectLst/>
                    <a:latin typeface="Times New Roman" panose="02020603050405020304" pitchFamily="18" charset="0"/>
                    <a:ea typeface="Calibri" panose="020F0502020204030204" pitchFamily="34" charset="0"/>
                    <a:cs typeface="Arial" panose="020B0604020202020204" pitchFamily="34" charset="0"/>
                  </a:rPr>
                  <a:t>ØVc</a:t>
                </a:r>
                <a:endParaRPr lang="en-US" sz="1600" dirty="0" smtClean="0">
                  <a:latin typeface="Calibri" panose="020F0502020204030204" pitchFamily="34" charset="0"/>
                  <a:ea typeface="Calibri" panose="020F0502020204030204" pitchFamily="34" charset="0"/>
                  <a:cs typeface="Arial" panose="020B0604020202020204" pitchFamily="34" charset="0"/>
                </a:endParaRPr>
              </a:p>
              <a:p>
                <a:pPr lvl="0">
                  <a:lnSpc>
                    <a:spcPct val="107000"/>
                  </a:lnSpc>
                  <a:spcBef>
                    <a:spcPts val="1800"/>
                  </a:spcBef>
                  <a:spcAft>
                    <a:spcPts val="600"/>
                  </a:spcAft>
                </a:pPr>
                <a14:m>
                  <m:oMathPara xmlns:m="http://schemas.openxmlformats.org/officeDocument/2006/math">
                    <m:oMathParaPr>
                      <m:jc m:val="centerGroup"/>
                    </m:oMathParaPr>
                    <m:oMath xmlns:m="http://schemas.openxmlformats.org/officeDocument/2006/math">
                      <m:r>
                        <a:rPr lang="en-US" i="1">
                          <a:effectLst/>
                          <a:latin typeface="Cambria Math" panose="02040503050406030204" pitchFamily="18" charset="0"/>
                          <a:ea typeface="Calibri" panose="020F0502020204030204" pitchFamily="34" charset="0"/>
                          <a:cs typeface="Times New Roman" panose="02020603050405020304" pitchFamily="18" charset="0"/>
                        </a:rPr>
                        <m:t>𝑞</m:t>
                      </m:r>
                      <m:r>
                        <a:rPr lang="en-US" i="1" baseline="-25000">
                          <a:effectLst/>
                          <a:latin typeface="Cambria Math" panose="02040503050406030204" pitchFamily="18" charset="0"/>
                          <a:ea typeface="Calibri" panose="020F0502020204030204" pitchFamily="34" charset="0"/>
                          <a:cs typeface="Times New Roman" panose="02020603050405020304" pitchFamily="18" charset="0"/>
                        </a:rPr>
                        <m:t>𝑢</m:t>
                      </m:r>
                      <m:r>
                        <a:rPr lang="en-US" i="1">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i="1">
                              <a:effectLst/>
                              <a:latin typeface="Cambria Math" panose="02040503050406030204" pitchFamily="18" charset="0"/>
                              <a:ea typeface="Calibri" panose="020F0502020204030204" pitchFamily="34" charset="0"/>
                              <a:cs typeface="Times New Roman" panose="02020603050405020304" pitchFamily="18" charset="0"/>
                            </a:rPr>
                          </m:ctrlPr>
                        </m:dPr>
                        <m:e>
                          <m:r>
                            <a:rPr lang="en-US" i="1">
                              <a:effectLst/>
                              <a:latin typeface="Cambria Math" panose="02040503050406030204" pitchFamily="18" charset="0"/>
                              <a:ea typeface="Calibri" panose="020F0502020204030204" pitchFamily="34" charset="0"/>
                              <a:cs typeface="Times New Roman" panose="02020603050405020304" pitchFamily="18" charset="0"/>
                            </a:rPr>
                            <m:t>𝑙</m:t>
                          </m:r>
                          <m:r>
                            <a:rPr lang="en-US" i="1" baseline="-25000">
                              <a:effectLst/>
                              <a:latin typeface="Cambria Math" panose="02040503050406030204" pitchFamily="18" charset="0"/>
                              <a:ea typeface="Calibri" panose="020F0502020204030204" pitchFamily="34" charset="0"/>
                              <a:cs typeface="Times New Roman" panose="02020603050405020304" pitchFamily="18" charset="0"/>
                            </a:rPr>
                            <m:t>1</m:t>
                          </m:r>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𝑑</m:t>
                          </m:r>
                        </m:e>
                      </m:d>
                      <m:r>
                        <a:rPr lang="en-US" i="1">
                          <a:effectLst/>
                          <a:latin typeface="Cambria Math" panose="02040503050406030204" pitchFamily="18" charset="0"/>
                          <a:ea typeface="Calibri" panose="020F0502020204030204" pitchFamily="34" charset="0"/>
                          <a:cs typeface="Times New Roman" panose="02020603050405020304" pitchFamily="18" charset="0"/>
                        </a:rPr>
                        <m:t>= Ø∗</m:t>
                      </m:r>
                      <m:r>
                        <a:rPr lang="en-US" i="1">
                          <a:effectLst/>
                          <a:latin typeface="Cambria Math" panose="02040503050406030204" pitchFamily="18" charset="0"/>
                          <a:ea typeface="Calibri" panose="020F0502020204030204" pitchFamily="34" charset="0"/>
                          <a:cs typeface="Times New Roman" panose="02020603050405020304" pitchFamily="18" charset="0"/>
                        </a:rPr>
                        <m:t>𝜆</m:t>
                      </m:r>
                      <m:r>
                        <a:rPr lang="en-US"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a:effectLst/>
                              <a:latin typeface="Cambria Math" panose="02040503050406030204" pitchFamily="18" charset="0"/>
                              <a:ea typeface="Calibri" panose="020F0502020204030204" pitchFamily="34" charset="0"/>
                              <a:cs typeface="Times New Roman" panose="02020603050405020304" pitchFamily="18" charset="0"/>
                            </a:rPr>
                            <m:t>1</m:t>
                          </m:r>
                        </m:num>
                        <m:den>
                          <m:r>
                            <a:rPr lang="en-US" i="1">
                              <a:effectLst/>
                              <a:latin typeface="Cambria Math" panose="02040503050406030204" pitchFamily="18" charset="0"/>
                              <a:ea typeface="Calibri" panose="020F0502020204030204" pitchFamily="34" charset="0"/>
                              <a:cs typeface="Times New Roman" panose="02020603050405020304" pitchFamily="18" charset="0"/>
                            </a:rPr>
                            <m:t>6</m:t>
                          </m:r>
                        </m:den>
                      </m:f>
                      <m:r>
                        <a:rPr lang="en-US" i="1">
                          <a:effectLst/>
                          <a:latin typeface="Cambria Math" panose="02040503050406030204" pitchFamily="18" charset="0"/>
                          <a:ea typeface="Calibri" panose="020F0502020204030204" pitchFamily="34" charset="0"/>
                          <a:cs typeface="Times New Roman" panose="02020603050405020304" pitchFamily="18" charset="0"/>
                        </a:rPr>
                        <m:t>∗ </m:t>
                      </m:r>
                      <m:rad>
                        <m:radPr>
                          <m:degHide m:val="on"/>
                          <m:ctrlPr>
                            <a:rPr lang="en-US" i="1">
                              <a:effectLst/>
                              <a:latin typeface="Cambria Math" panose="02040503050406030204" pitchFamily="18" charset="0"/>
                              <a:ea typeface="Calibri" panose="020F0502020204030204" pitchFamily="34" charset="0"/>
                              <a:cs typeface="Times New Roman" panose="02020603050405020304" pitchFamily="18" charset="0"/>
                            </a:rPr>
                          </m:ctrlPr>
                        </m:radPr>
                        <m:deg/>
                        <m:e>
                          <m:sSup>
                            <m:sSupPr>
                              <m:ctrlPr>
                                <a:rPr lang="en-US"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i="1">
                                  <a:effectLst/>
                                  <a:latin typeface="Cambria Math" panose="02040503050406030204" pitchFamily="18" charset="0"/>
                                  <a:ea typeface="Calibri" panose="020F0502020204030204" pitchFamily="34" charset="0"/>
                                  <a:cs typeface="Times New Roman" panose="02020603050405020304" pitchFamily="18" charset="0"/>
                                </a:rPr>
                                <m:t>𝑓</m:t>
                              </m:r>
                            </m:e>
                            <m:sup>
                              <m:r>
                                <a:rPr lang="en-US" i="1">
                                  <a:effectLst/>
                                  <a:latin typeface="Cambria Math" panose="02040503050406030204" pitchFamily="18" charset="0"/>
                                  <a:ea typeface="Calibri" panose="020F0502020204030204" pitchFamily="34" charset="0"/>
                                  <a:cs typeface="Times New Roman" panose="02020603050405020304" pitchFamily="18" charset="0"/>
                                </a:rPr>
                                <m:t>′</m:t>
                              </m:r>
                            </m:sup>
                          </m:sSup>
                          <m:r>
                            <a:rPr lang="en-US" i="1">
                              <a:effectLst/>
                              <a:latin typeface="Cambria Math" panose="02040503050406030204" pitchFamily="18" charset="0"/>
                              <a:ea typeface="Calibri" panose="020F0502020204030204" pitchFamily="34" charset="0"/>
                              <a:cs typeface="Times New Roman" panose="02020603050405020304" pitchFamily="18" charset="0"/>
                            </a:rPr>
                            <m:t>𝑐</m:t>
                          </m:r>
                        </m:e>
                      </m:rad>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𝑏𝑤</m:t>
                      </m:r>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𝑑</m:t>
                      </m:r>
                      <m:r>
                        <a:rPr lang="en-US" i="1">
                          <a:effectLst/>
                          <a:latin typeface="Cambria Math" panose="02040503050406030204" pitchFamily="18" charset="0"/>
                          <a:ea typeface="Calibri" panose="020F0502020204030204" pitchFamily="34" charset="0"/>
                          <a:cs typeface="Times New Roman" panose="02020603050405020304" pitchFamily="18" charset="0"/>
                        </a:rPr>
                        <m:t> </m:t>
                      </m:r>
                    </m:oMath>
                  </m:oMathPara>
                </a14:m>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4" name="مستطيل 3"/>
              <p:cNvSpPr>
                <a:spLocks noRot="1" noChangeAspect="1" noMove="1" noResize="1" noEditPoints="1" noAdjustHandles="1" noChangeArrowheads="1" noChangeShapeType="1" noTextEdit="1"/>
              </p:cNvSpPr>
              <p:nvPr/>
            </p:nvSpPr>
            <p:spPr>
              <a:xfrm>
                <a:off x="3814385" y="2680013"/>
                <a:ext cx="6096000" cy="1703543"/>
              </a:xfrm>
              <a:prstGeom prst="rect">
                <a:avLst/>
              </a:prstGeom>
              <a:blipFill rotWithShape="0">
                <a:blip r:embed="rId2"/>
                <a:stretch>
                  <a:fillRect l="-900" t="-21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مستطيل 5"/>
              <p:cNvSpPr/>
              <p:nvPr/>
            </p:nvSpPr>
            <p:spPr>
              <a:xfrm>
                <a:off x="1288212" y="4383558"/>
                <a:ext cx="6096000" cy="2087751"/>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m:t>
                      </m:r>
                      <m:r>
                        <m:rPr>
                          <m:sty m:val="p"/>
                        </m:rPr>
                        <a:rPr lang="en-US" i="0">
                          <a:latin typeface="Cambria Math" panose="02040503050406030204" pitchFamily="18" charset="0"/>
                        </a:rPr>
                        <m:t>Vc</m:t>
                      </m:r>
                      <m:r>
                        <a:rPr lang="en-US" i="0">
                          <a:latin typeface="Cambria Math" panose="02040503050406030204" pitchFamily="18" charset="0"/>
                        </a:rPr>
                        <m:t>,</m:t>
                      </m:r>
                      <m:r>
                        <m:rPr>
                          <m:sty m:val="p"/>
                        </m:rPr>
                        <a:rPr lang="en-US" i="0">
                          <a:latin typeface="Cambria Math" panose="02040503050406030204" pitchFamily="18" charset="0"/>
                        </a:rPr>
                        <m:t>p</m:t>
                      </m:r>
                      <m:r>
                        <a:rPr lang="en-US" i="0">
                          <a:latin typeface="Cambria Math" panose="02040503050406030204" pitchFamily="18" charset="0"/>
                        </a:rPr>
                        <m:t>=</m:t>
                      </m:r>
                      <m:r>
                        <a:rPr lang="en-US" i="0">
                          <a:latin typeface="Cambria Math" panose="02040503050406030204" pitchFamily="18" charset="0"/>
                        </a:rPr>
                        <m:t>∅</m:t>
                      </m:r>
                      <m:r>
                        <m:rPr>
                          <m:sty m:val="p"/>
                        </m:rPr>
                        <a:rPr lang="en-US" i="0">
                          <a:latin typeface="Cambria Math" panose="02040503050406030204" pitchFamily="18" charset="0"/>
                        </a:rPr>
                        <m:t>Vc</m:t>
                      </m:r>
                      <m:r>
                        <a:rPr lang="en-US" i="0">
                          <a:latin typeface="Cambria Math" panose="02040503050406030204" pitchFamily="18" charset="0"/>
                        </a:rPr>
                        <m:t>,</m:t>
                      </m:r>
                      <m:r>
                        <m:rPr>
                          <m:sty m:val="p"/>
                        </m:rPr>
                        <a:rPr lang="en-US" i="0">
                          <a:latin typeface="Cambria Math" panose="02040503050406030204" pitchFamily="18" charset="0"/>
                        </a:rPr>
                        <m:t>p</m:t>
                      </m:r>
                      <m:r>
                        <a:rPr lang="en-US" i="0">
                          <a:latin typeface="Cambria Math" panose="02040503050406030204" pitchFamily="18" charset="0"/>
                        </a:rPr>
                        <m:t>=</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0">
                                  <a:latin typeface="Cambria Math" panose="02040503050406030204" pitchFamily="18" charset="0"/>
                                </a:rPr>
                                <m:t>&amp;</m:t>
                              </m:r>
                              <m:r>
                                <a:rPr lang="en-US" i="0">
                                  <a:latin typeface="Cambria Math" panose="02040503050406030204" pitchFamily="18" charset="0"/>
                                </a:rPr>
                                <m:t>∅</m:t>
                              </m:r>
                              <m:r>
                                <a:rPr lang="en-US" i="1">
                                  <a:latin typeface="Cambria Math" panose="02040503050406030204" pitchFamily="18" charset="0"/>
                                </a:rPr>
                                <m:t>𝑉𝑐</m:t>
                              </m:r>
                              <m:r>
                                <a:rPr lang="en-US" i="0">
                                  <a:latin typeface="Cambria Math" panose="02040503050406030204" pitchFamily="18" charset="0"/>
                                </a:rPr>
                                <m:t>,</m:t>
                              </m:r>
                              <m:r>
                                <a:rPr lang="en-US" i="1">
                                  <a:latin typeface="Cambria Math" panose="02040503050406030204" pitchFamily="18" charset="0"/>
                                </a:rPr>
                                <m:t>𝑝</m:t>
                              </m:r>
                              <m:r>
                                <a:rPr lang="en-US" i="0">
                                  <a:latin typeface="Cambria Math" panose="02040503050406030204" pitchFamily="18" charset="0"/>
                                </a:rPr>
                                <m:t>1</m:t>
                              </m:r>
                              <m:r>
                                <a:rPr lang="en-US" i="0">
                                  <a:latin typeface="Cambria Math" panose="02040503050406030204" pitchFamily="18" charset="0"/>
                                </a:rPr>
                                <m:t>=Ø×</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17</m:t>
                              </m:r>
                              <m:r>
                                <a:rPr lang="en-US" i="0">
                                  <a:latin typeface="Cambria Math" panose="02040503050406030204" pitchFamily="18" charset="0"/>
                                </a:rPr>
                                <m:t>×</m:t>
                              </m:r>
                              <m:d>
                                <m:dPr>
                                  <m:ctrlPr>
                                    <a:rPr lang="en-US" i="1">
                                      <a:latin typeface="Cambria Math" panose="02040503050406030204" pitchFamily="18" charset="0"/>
                                    </a:rPr>
                                  </m:ctrlPr>
                                </m:dPr>
                                <m:e>
                                  <m:r>
                                    <a:rPr lang="en-US" i="0">
                                      <a:latin typeface="Cambria Math" panose="02040503050406030204" pitchFamily="18" charset="0"/>
                                    </a:rPr>
                                    <m:t>1</m:t>
                                  </m:r>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2</m:t>
                                      </m:r>
                                    </m:num>
                                    <m:den>
                                      <m:r>
                                        <a:rPr lang="en-US" i="0">
                                          <a:latin typeface="Cambria Math" panose="02040503050406030204" pitchFamily="18" charset="0"/>
                                        </a:rPr>
                                        <m:t>ꞵ</m:t>
                                      </m:r>
                                    </m:den>
                                  </m:f>
                                </m:e>
                              </m:d>
                              <m:r>
                                <a:rPr lang="en-US" i="0">
                                  <a:latin typeface="Cambria Math" panose="02040503050406030204" pitchFamily="18" charset="0"/>
                                </a:rPr>
                                <m:t>×</m:t>
                              </m:r>
                              <m:rad>
                                <m:radPr>
                                  <m:degHide m:val="on"/>
                                  <m:ctrlPr>
                                    <a:rPr lang="en-US" i="1">
                                      <a:latin typeface="Cambria Math" panose="02040503050406030204" pitchFamily="18" charset="0"/>
                                    </a:rPr>
                                  </m:ctrlPr>
                                </m:radPr>
                                <m:deg/>
                                <m:e>
                                  <m:r>
                                    <m:rPr>
                                      <m:sty m:val="p"/>
                                    </m:rPr>
                                    <a:rPr lang="en-US" i="0">
                                      <a:latin typeface="Cambria Math" panose="02040503050406030204" pitchFamily="18" charset="0"/>
                                    </a:rPr>
                                    <m:t>f</m:t>
                                  </m:r>
                                  <m:r>
                                    <a:rPr lang="en-US" i="0">
                                      <a:latin typeface="Cambria Math" panose="02040503050406030204" pitchFamily="18" charset="0"/>
                                    </a:rPr>
                                    <m:t>′</m:t>
                                  </m:r>
                                  <m:r>
                                    <m:rPr>
                                      <m:sty m:val="p"/>
                                    </m:rPr>
                                    <a:rPr lang="en-US" i="0">
                                      <a:latin typeface="Cambria Math" panose="02040503050406030204" pitchFamily="18" charset="0"/>
                                    </a:rPr>
                                    <m:t>c</m:t>
                                  </m:r>
                                </m:e>
                              </m:rad>
                              <m:r>
                                <a:rPr lang="en-US" i="0">
                                  <a:latin typeface="Cambria Math" panose="02040503050406030204" pitchFamily="18" charset="0"/>
                                </a:rPr>
                                <m:t>×</m:t>
                              </m:r>
                              <m:r>
                                <a:rPr lang="en-US" i="1">
                                  <a:latin typeface="Cambria Math" panose="02040503050406030204" pitchFamily="18" charset="0"/>
                                </a:rPr>
                                <m:t>𝑏</m:t>
                              </m:r>
                              <m:r>
                                <a:rPr lang="en-US" i="0">
                                  <a:latin typeface="Cambria Math" panose="02040503050406030204" pitchFamily="18" charset="0"/>
                                </a:rPr>
                                <m:t>0</m:t>
                              </m:r>
                              <m:r>
                                <a:rPr lang="en-US" i="0">
                                  <a:latin typeface="Cambria Math" panose="02040503050406030204" pitchFamily="18" charset="0"/>
                                </a:rPr>
                                <m:t>×</m:t>
                              </m:r>
                              <m:r>
                                <a:rPr lang="en-US" i="1">
                                  <a:latin typeface="Cambria Math" panose="02040503050406030204" pitchFamily="18" charset="0"/>
                                </a:rPr>
                                <m:t>𝑑</m:t>
                              </m:r>
                            </m:e>
                            <m:e>
                              <m:r>
                                <a:rPr lang="en-US" i="0">
                                  <a:latin typeface="Cambria Math" panose="02040503050406030204" pitchFamily="18" charset="0"/>
                                </a:rPr>
                                <m:t>&amp;</m:t>
                              </m:r>
                              <m:r>
                                <a:rPr lang="en-US" i="0">
                                  <a:latin typeface="Cambria Math" panose="02040503050406030204" pitchFamily="18" charset="0"/>
                                </a:rPr>
                                <m:t>∅</m:t>
                              </m:r>
                              <m:r>
                                <a:rPr lang="en-US" i="1">
                                  <a:latin typeface="Cambria Math" panose="02040503050406030204" pitchFamily="18" charset="0"/>
                                </a:rPr>
                                <m:t>𝑉𝑐</m:t>
                              </m:r>
                              <m:r>
                                <a:rPr lang="en-US" i="0">
                                  <a:latin typeface="Cambria Math" panose="02040503050406030204" pitchFamily="18" charset="0"/>
                                </a:rPr>
                                <m:t>,</m:t>
                              </m:r>
                              <m:r>
                                <a:rPr lang="en-US" i="1">
                                  <a:latin typeface="Cambria Math" panose="02040503050406030204" pitchFamily="18" charset="0"/>
                                </a:rPr>
                                <m:t>𝑝</m:t>
                              </m:r>
                              <m:r>
                                <a:rPr lang="en-US" i="0">
                                  <a:latin typeface="Cambria Math" panose="02040503050406030204" pitchFamily="18" charset="0"/>
                                </a:rPr>
                                <m:t>2</m:t>
                              </m:r>
                              <m:r>
                                <a:rPr lang="en-US" i="0">
                                  <a:latin typeface="Cambria Math" panose="02040503050406030204" pitchFamily="18" charset="0"/>
                                </a:rPr>
                                <m:t>=Ø×</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83</m:t>
                              </m:r>
                              <m:r>
                                <a:rPr lang="en-US" i="0">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m:rPr>
                                          <m:sty m:val="p"/>
                                        </m:rPr>
                                        <a:rPr lang="en-US" i="0">
                                          <a:latin typeface="Cambria Math" panose="02040503050406030204" pitchFamily="18" charset="0"/>
                                        </a:rPr>
                                        <m:t>αs</m:t>
                                      </m:r>
                                      <m:r>
                                        <a:rPr lang="en-US" i="0">
                                          <a:latin typeface="Cambria Math" panose="02040503050406030204" pitchFamily="18" charset="0"/>
                                        </a:rPr>
                                        <m:t>∗</m:t>
                                      </m:r>
                                      <m:r>
                                        <m:rPr>
                                          <m:sty m:val="p"/>
                                        </m:rPr>
                                        <a:rPr lang="en-US" i="0">
                                          <a:latin typeface="Cambria Math" panose="02040503050406030204" pitchFamily="18" charset="0"/>
                                        </a:rPr>
                                        <m:t>d</m:t>
                                      </m:r>
                                    </m:num>
                                    <m:den>
                                      <m:r>
                                        <m:rPr>
                                          <m:sty m:val="p"/>
                                        </m:rPr>
                                        <a:rPr lang="en-US" i="0">
                                          <a:latin typeface="Cambria Math" panose="02040503050406030204" pitchFamily="18" charset="0"/>
                                        </a:rPr>
                                        <m:t>b</m:t>
                                      </m:r>
                                      <m:r>
                                        <a:rPr lang="en-US" i="0">
                                          <a:latin typeface="Cambria Math" panose="02040503050406030204" pitchFamily="18" charset="0"/>
                                        </a:rPr>
                                        <m:t>0</m:t>
                                      </m:r>
                                    </m:den>
                                  </m:f>
                                  <m:r>
                                    <a:rPr lang="en-US" i="0">
                                      <a:latin typeface="Cambria Math" panose="02040503050406030204" pitchFamily="18" charset="0"/>
                                    </a:rPr>
                                    <m:t>+</m:t>
                                  </m:r>
                                  <m:r>
                                    <a:rPr lang="en-US" i="0">
                                      <a:latin typeface="Cambria Math" panose="02040503050406030204" pitchFamily="18" charset="0"/>
                                    </a:rPr>
                                    <m:t>2</m:t>
                                  </m:r>
                                </m:e>
                              </m:d>
                              <m:r>
                                <a:rPr lang="en-US" i="0">
                                  <a:latin typeface="Cambria Math" panose="02040503050406030204" pitchFamily="18" charset="0"/>
                                </a:rPr>
                                <m:t>×</m:t>
                              </m:r>
                              <m:rad>
                                <m:radPr>
                                  <m:degHide m:val="on"/>
                                  <m:ctrlPr>
                                    <a:rPr lang="en-US" i="1">
                                      <a:latin typeface="Cambria Math" panose="02040503050406030204" pitchFamily="18" charset="0"/>
                                    </a:rPr>
                                  </m:ctrlPr>
                                </m:radPr>
                                <m:deg/>
                                <m:e>
                                  <m:r>
                                    <m:rPr>
                                      <m:sty m:val="p"/>
                                    </m:rPr>
                                    <a:rPr lang="en-US" i="0">
                                      <a:latin typeface="Cambria Math" panose="02040503050406030204" pitchFamily="18" charset="0"/>
                                    </a:rPr>
                                    <m:t>f</m:t>
                                  </m:r>
                                  <m:r>
                                    <a:rPr lang="en-US" i="0">
                                      <a:latin typeface="Cambria Math" panose="02040503050406030204" pitchFamily="18" charset="0"/>
                                    </a:rPr>
                                    <m:t>′</m:t>
                                  </m:r>
                                  <m:r>
                                    <m:rPr>
                                      <m:sty m:val="p"/>
                                    </m:rPr>
                                    <a:rPr lang="en-US" i="0">
                                      <a:latin typeface="Cambria Math" panose="02040503050406030204" pitchFamily="18" charset="0"/>
                                    </a:rPr>
                                    <m:t>c</m:t>
                                  </m:r>
                                </m:e>
                              </m:rad>
                              <m:r>
                                <a:rPr lang="en-US" i="0">
                                  <a:latin typeface="Cambria Math" panose="02040503050406030204" pitchFamily="18" charset="0"/>
                                </a:rPr>
                                <m:t>×</m:t>
                              </m:r>
                              <m:r>
                                <a:rPr lang="en-US" i="1">
                                  <a:latin typeface="Cambria Math" panose="02040503050406030204" pitchFamily="18" charset="0"/>
                                </a:rPr>
                                <m:t>𝑏</m:t>
                              </m:r>
                              <m:r>
                                <a:rPr lang="en-US" i="0">
                                  <a:latin typeface="Cambria Math" panose="02040503050406030204" pitchFamily="18" charset="0"/>
                                </a:rPr>
                                <m:t>0</m:t>
                              </m:r>
                              <m:r>
                                <a:rPr lang="en-US" i="0">
                                  <a:latin typeface="Cambria Math" panose="02040503050406030204" pitchFamily="18" charset="0"/>
                                </a:rPr>
                                <m:t>×</m:t>
                              </m:r>
                              <m:r>
                                <a:rPr lang="en-US" i="1">
                                  <a:latin typeface="Cambria Math" panose="02040503050406030204" pitchFamily="18" charset="0"/>
                                </a:rPr>
                                <m:t>𝑑</m:t>
                              </m:r>
                            </m:e>
                            <m:e>
                              <m:r>
                                <a:rPr lang="en-US" i="0">
                                  <a:latin typeface="Cambria Math" panose="02040503050406030204" pitchFamily="18" charset="0"/>
                                </a:rPr>
                                <m:t>&amp;</m:t>
                              </m:r>
                              <m:r>
                                <a:rPr lang="en-US" i="0">
                                  <a:latin typeface="Cambria Math" panose="02040503050406030204" pitchFamily="18" charset="0"/>
                                </a:rPr>
                                <m:t>∅</m:t>
                              </m:r>
                              <m:r>
                                <a:rPr lang="en-US" i="1">
                                  <a:latin typeface="Cambria Math" panose="02040503050406030204" pitchFamily="18" charset="0"/>
                                </a:rPr>
                                <m:t>𝑉𝑐</m:t>
                              </m:r>
                              <m:r>
                                <a:rPr lang="en-US" i="0">
                                  <a:latin typeface="Cambria Math" panose="02040503050406030204" pitchFamily="18" charset="0"/>
                                </a:rPr>
                                <m:t>,</m:t>
                              </m:r>
                              <m:r>
                                <a:rPr lang="en-US" i="1">
                                  <a:latin typeface="Cambria Math" panose="02040503050406030204" pitchFamily="18" charset="0"/>
                                </a:rPr>
                                <m:t>𝑝</m:t>
                              </m:r>
                              <m:r>
                                <a:rPr lang="en-US" i="0">
                                  <a:latin typeface="Cambria Math" panose="02040503050406030204" pitchFamily="18" charset="0"/>
                                </a:rPr>
                                <m:t>3</m:t>
                              </m:r>
                              <m:r>
                                <a:rPr lang="en-US" i="0">
                                  <a:latin typeface="Cambria Math" panose="02040503050406030204" pitchFamily="18" charset="0"/>
                                </a:rPr>
                                <m:t>= Ø×</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33</m:t>
                              </m:r>
                              <m:r>
                                <a:rPr lang="en-US" i="0">
                                  <a:latin typeface="Cambria Math" panose="02040503050406030204" pitchFamily="18" charset="0"/>
                                </a:rPr>
                                <m:t>×</m:t>
                              </m:r>
                              <m:rad>
                                <m:radPr>
                                  <m:degHide m:val="on"/>
                                  <m:ctrlPr>
                                    <a:rPr lang="en-US" i="1">
                                      <a:latin typeface="Cambria Math" panose="02040503050406030204" pitchFamily="18" charset="0"/>
                                    </a:rPr>
                                  </m:ctrlPr>
                                </m:radPr>
                                <m:deg/>
                                <m:e>
                                  <m:r>
                                    <m:rPr>
                                      <m:sty m:val="p"/>
                                    </m:rPr>
                                    <a:rPr lang="en-US" i="0">
                                      <a:latin typeface="Cambria Math" panose="02040503050406030204" pitchFamily="18" charset="0"/>
                                    </a:rPr>
                                    <m:t>f</m:t>
                                  </m:r>
                                  <m:r>
                                    <a:rPr lang="en-US" i="0">
                                      <a:latin typeface="Cambria Math" panose="02040503050406030204" pitchFamily="18" charset="0"/>
                                    </a:rPr>
                                    <m:t>′</m:t>
                                  </m:r>
                                  <m:r>
                                    <m:rPr>
                                      <m:sty m:val="p"/>
                                    </m:rPr>
                                    <a:rPr lang="en-US" i="0">
                                      <a:latin typeface="Cambria Math" panose="02040503050406030204" pitchFamily="18" charset="0"/>
                                    </a:rPr>
                                    <m:t>c</m:t>
                                  </m:r>
                                </m:e>
                              </m:rad>
                              <m:r>
                                <a:rPr lang="en-US" i="0">
                                  <a:latin typeface="Cambria Math" panose="02040503050406030204" pitchFamily="18" charset="0"/>
                                </a:rPr>
                                <m:t>×</m:t>
                              </m:r>
                              <m:r>
                                <a:rPr lang="en-US" i="1">
                                  <a:latin typeface="Cambria Math" panose="02040503050406030204" pitchFamily="18" charset="0"/>
                                </a:rPr>
                                <m:t>𝑏</m:t>
                              </m:r>
                              <m:r>
                                <a:rPr lang="en-US" i="0">
                                  <a:latin typeface="Cambria Math" panose="02040503050406030204" pitchFamily="18" charset="0"/>
                                </a:rPr>
                                <m:t>0</m:t>
                              </m:r>
                              <m:r>
                                <a:rPr lang="en-US" i="0">
                                  <a:latin typeface="Cambria Math" panose="02040503050406030204" pitchFamily="18" charset="0"/>
                                </a:rPr>
                                <m:t>×</m:t>
                              </m:r>
                              <m:r>
                                <a:rPr lang="en-US" i="1">
                                  <a:latin typeface="Cambria Math" panose="02040503050406030204" pitchFamily="18" charset="0"/>
                                </a:rPr>
                                <m:t>𝑑</m:t>
                              </m:r>
                            </m:e>
                          </m:eqArr>
                        </m:e>
                      </m:d>
                    </m:oMath>
                  </m:oMathPara>
                </a14:m>
                <a:endParaRPr lang="en-US" dirty="0"/>
              </a:p>
            </p:txBody>
          </p:sp>
        </mc:Choice>
        <mc:Fallback xmlns="">
          <p:sp>
            <p:nvSpPr>
              <p:cNvPr id="6" name="مستطيل 5"/>
              <p:cNvSpPr>
                <a:spLocks noRot="1" noChangeAspect="1" noMove="1" noResize="1" noEditPoints="1" noAdjustHandles="1" noChangeArrowheads="1" noChangeShapeType="1" noTextEdit="1"/>
              </p:cNvSpPr>
              <p:nvPr/>
            </p:nvSpPr>
            <p:spPr>
              <a:xfrm>
                <a:off x="1288212" y="4383558"/>
                <a:ext cx="6096000" cy="2087751"/>
              </a:xfrm>
              <a:prstGeom prst="rect">
                <a:avLst/>
              </a:prstGeom>
              <a:blipFill rotWithShape="0">
                <a:blip r:embed="rId3"/>
                <a:stretch>
                  <a:fillRect/>
                </a:stretch>
              </a:blipFill>
            </p:spPr>
            <p:txBody>
              <a:bodyPr/>
              <a:lstStyle/>
              <a:p>
                <a:r>
                  <a:rPr lang="en-US">
                    <a:noFill/>
                  </a:rPr>
                  <a:t> </a:t>
                </a:r>
              </a:p>
            </p:txBody>
          </p:sp>
        </mc:Fallback>
      </mc:AlternateContent>
      <p:sp>
        <p:nvSpPr>
          <p:cNvPr id="7" name="مستطيل 6"/>
          <p:cNvSpPr/>
          <p:nvPr/>
        </p:nvSpPr>
        <p:spPr>
          <a:xfrm>
            <a:off x="7384212" y="4834129"/>
            <a:ext cx="3988390" cy="1186607"/>
          </a:xfrm>
          <a:prstGeom prst="rect">
            <a:avLst/>
          </a:prstGeom>
        </p:spPr>
        <p:txBody>
          <a:bodyPr wrap="squar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B</a:t>
            </a:r>
            <a:r>
              <a:rPr lang="en-US" baseline="-25000" dirty="0">
                <a:latin typeface="Times New Roman" panose="02020603050405020304" pitchFamily="18" charset="0"/>
                <a:ea typeface="Calibri" panose="020F0502020204030204" pitchFamily="34" charset="0"/>
                <a:cs typeface="Arial" panose="020B0604020202020204" pitchFamily="34" charset="0"/>
              </a:rPr>
              <a:t>0</a:t>
            </a:r>
            <a:r>
              <a:rPr lang="en-US" dirty="0">
                <a:latin typeface="Times New Roman" panose="02020603050405020304" pitchFamily="18" charset="0"/>
                <a:ea typeface="Calibri" panose="020F0502020204030204" pitchFamily="34" charset="0"/>
                <a:cs typeface="Arial" panose="020B0604020202020204" pitchFamily="34" charset="0"/>
              </a:rPr>
              <a:t> = 2(C1+d) + 2(C2+d)</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ꞵ = long column side / short column side</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α</a:t>
            </a:r>
            <a:r>
              <a:rPr lang="en-US" baseline="-25000" dirty="0">
                <a:latin typeface="Times New Roman" panose="02020603050405020304" pitchFamily="18" charset="0"/>
                <a:ea typeface="Calibri" panose="020F0502020204030204" pitchFamily="34" charset="0"/>
                <a:cs typeface="Arial" panose="020B0604020202020204" pitchFamily="34" charset="0"/>
              </a:rPr>
              <a:t>s</a:t>
            </a:r>
            <a:r>
              <a:rPr lang="en-US" dirty="0">
                <a:latin typeface="Times New Roman" panose="02020603050405020304" pitchFamily="18" charset="0"/>
                <a:ea typeface="Calibri" panose="020F0502020204030204" pitchFamily="34" charset="0"/>
                <a:cs typeface="Arial" panose="020B0604020202020204" pitchFamily="34" charset="0"/>
              </a:rPr>
              <a:t>= 40 (interior)</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مستطيل 7"/>
          <p:cNvSpPr/>
          <p:nvPr/>
        </p:nvSpPr>
        <p:spPr>
          <a:xfrm>
            <a:off x="2667073" y="2081114"/>
            <a:ext cx="1476686" cy="388696"/>
          </a:xfrm>
          <a:prstGeom prst="rect">
            <a:avLst/>
          </a:prstGeom>
        </p:spPr>
        <p:txBody>
          <a:bodyPr wrap="non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h = d + cover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483343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2"/>
          <p:cNvSpPr txBox="1">
            <a:spLocks/>
          </p:cNvSpPr>
          <p:nvPr/>
        </p:nvSpPr>
        <p:spPr>
          <a:xfrm>
            <a:off x="1607239" y="619665"/>
            <a:ext cx="8686800" cy="6858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altLang="en-US" b="1" dirty="0" smtClean="0">
              <a:solidFill>
                <a:schemeClr val="tx1"/>
              </a:solidFill>
              <a:latin typeface="Calibri" panose="020F0502020204030204" pitchFamily="34" charset="0"/>
              <a:cs typeface="Calibri" panose="020F0502020204030204" pitchFamily="34" charset="0"/>
            </a:endParaRPr>
          </a:p>
        </p:txBody>
      </p:sp>
      <p:sp>
        <p:nvSpPr>
          <p:cNvPr id="6" name="Title 12"/>
          <p:cNvSpPr txBox="1">
            <a:spLocks/>
          </p:cNvSpPr>
          <p:nvPr/>
        </p:nvSpPr>
        <p:spPr>
          <a:xfrm>
            <a:off x="1607239" y="619665"/>
            <a:ext cx="8686800" cy="6858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b="1" dirty="0" smtClean="0">
                <a:solidFill>
                  <a:schemeClr val="tx1"/>
                </a:solidFill>
                <a:latin typeface="Calibri" panose="020F0502020204030204" pitchFamily="34" charset="0"/>
                <a:cs typeface="Calibri" panose="020F0502020204030204" pitchFamily="34" charset="0"/>
              </a:rPr>
              <a:t>Soil properties</a:t>
            </a:r>
          </a:p>
        </p:txBody>
      </p:sp>
      <p:sp>
        <p:nvSpPr>
          <p:cNvPr id="7" name="مستطيل 6"/>
          <p:cNvSpPr/>
          <p:nvPr/>
        </p:nvSpPr>
        <p:spPr>
          <a:xfrm>
            <a:off x="2280249" y="1982494"/>
            <a:ext cx="8847826" cy="2957028"/>
          </a:xfrm>
          <a:prstGeom prst="rect">
            <a:avLst/>
          </a:prstGeom>
        </p:spPr>
        <p:txBody>
          <a:bodyPr wrap="square">
            <a:spAutoFit/>
          </a:bodyPr>
          <a:lstStyle/>
          <a:p>
            <a:pPr indent="365760" algn="just">
              <a:lnSpc>
                <a:spcPct val="150000"/>
              </a:lnSpc>
              <a:spcAft>
                <a:spcPts val="600"/>
              </a:spcAft>
            </a:pP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The soil in the site area is mainly composed of layers of </a:t>
            </a:r>
            <a:r>
              <a:rPr lang="en-US" sz="2400" b="1" dirty="0" smtClean="0">
                <a:effectLst/>
                <a:latin typeface="Times New Roman" panose="02020603050405020304" pitchFamily="18" charset="0"/>
                <a:ea typeface="Calibri" panose="020F0502020204030204" pitchFamily="34" charset="0"/>
                <a:cs typeface="Arial" panose="020B0604020202020204" pitchFamily="34" charset="0"/>
              </a:rPr>
              <a:t>marlstone and clay </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where footings shall be laid on natural excavated ground.</a:t>
            </a:r>
          </a:p>
          <a:p>
            <a:pPr indent="365760" algn="just">
              <a:lnSpc>
                <a:spcPct val="150000"/>
              </a:lnSpc>
              <a:spcAft>
                <a:spcPts val="600"/>
              </a:spcAft>
            </a:pPr>
            <a:endParaRPr lang="en-US" sz="2400" dirty="0">
              <a:latin typeface="Times New Roman" panose="02020603050405020304" pitchFamily="18" charset="0"/>
              <a:ea typeface="Calibri" panose="020F0502020204030204" pitchFamily="34" charset="0"/>
              <a:cs typeface="Arial" panose="020B0604020202020204" pitchFamily="34" charset="0"/>
            </a:endParaRPr>
          </a:p>
          <a:p>
            <a:pPr indent="365760" algn="just">
              <a:lnSpc>
                <a:spcPct val="150000"/>
              </a:lnSpc>
              <a:spcAft>
                <a:spcPts val="600"/>
              </a:spcAft>
            </a:pP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The allowable bearing capacity of the soil based on the nature of the soil in the site is </a:t>
            </a:r>
            <a:r>
              <a:rPr lang="en-US" sz="2400" b="1" dirty="0" smtClean="0">
                <a:effectLst/>
                <a:latin typeface="Times New Roman" panose="02020603050405020304" pitchFamily="18" charset="0"/>
                <a:ea typeface="Calibri" panose="020F0502020204030204" pitchFamily="34" charset="0"/>
                <a:cs typeface="Arial" panose="020B0604020202020204" pitchFamily="34" charset="0"/>
              </a:rPr>
              <a:t>200 KN/m</a:t>
            </a:r>
            <a:r>
              <a:rPr lang="en-US" sz="2400" b="1" baseline="30000" dirty="0" smtClean="0">
                <a:effectLst/>
                <a:latin typeface="Times New Roman" panose="02020603050405020304" pitchFamily="18" charset="0"/>
                <a:ea typeface="Calibri" panose="020F0502020204030204" pitchFamily="34" charset="0"/>
                <a:cs typeface="Arial" panose="020B0604020202020204" pitchFamily="34" charset="0"/>
              </a:rPr>
              <a:t>2</a:t>
            </a:r>
            <a:r>
              <a:rPr lang="en-US" sz="2400" dirty="0">
                <a:latin typeface="Times New Roman" panose="02020603050405020304" pitchFamily="18" charset="0"/>
                <a:ea typeface="Calibri" panose="020F0502020204030204" pitchFamily="34" charset="0"/>
                <a:cs typeface="Arial" panose="020B0604020202020204" pitchFamily="34" charset="0"/>
              </a:rPr>
              <a:t>.</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76256316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126416" y="2583402"/>
            <a:ext cx="6096000" cy="992836"/>
          </a:xfrm>
          <a:prstGeom prst="rect">
            <a:avLst/>
          </a:prstGeom>
        </p:spPr>
        <p:txBody>
          <a:bodyPr>
            <a:spAutoFit/>
          </a:bodyPr>
          <a:lstStyle/>
          <a:p>
            <a:pPr>
              <a:lnSpc>
                <a:spcPct val="107000"/>
              </a:lnSpc>
              <a:spcBef>
                <a:spcPts val="1800"/>
              </a:spcBef>
              <a:spcAft>
                <a:spcPts val="600"/>
              </a:spcAft>
            </a:pPr>
            <a:r>
              <a:rPr lang="en-US" dirty="0">
                <a:latin typeface="Times New Roman" panose="02020603050405020304" pitchFamily="18" charset="0"/>
                <a:ea typeface="Times New Roman" panose="02020603050405020304" pitchFamily="18" charset="0"/>
                <a:cs typeface="Arial" panose="020B0604020202020204" pitchFamily="34" charset="0"/>
              </a:rPr>
              <a:t>As = ρ * b * d</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1800"/>
              </a:spcBef>
              <a:spcAft>
                <a:spcPts val="600"/>
              </a:spcAft>
            </a:pPr>
            <a:r>
              <a:rPr lang="en-US" dirty="0" err="1">
                <a:latin typeface="Times New Roman" panose="02020603050405020304" pitchFamily="18" charset="0"/>
                <a:ea typeface="Times New Roman" panose="02020603050405020304" pitchFamily="18" charset="0"/>
                <a:cs typeface="Arial" panose="020B0604020202020204" pitchFamily="34" charset="0"/>
              </a:rPr>
              <a:t>As,shrinkage</a:t>
            </a:r>
            <a:r>
              <a:rPr lang="en-US" dirty="0">
                <a:latin typeface="Times New Roman" panose="02020603050405020304" pitchFamily="18" charset="0"/>
                <a:ea typeface="Times New Roman" panose="02020603050405020304" pitchFamily="18" charset="0"/>
                <a:cs typeface="Arial" panose="020B0604020202020204" pitchFamily="34" charset="0"/>
              </a:rPr>
              <a:t>(min) = </a:t>
            </a:r>
            <a:r>
              <a:rPr lang="en-US" dirty="0" err="1">
                <a:latin typeface="Times New Roman" panose="02020603050405020304" pitchFamily="18" charset="0"/>
                <a:ea typeface="Times New Roman" panose="02020603050405020304" pitchFamily="18" charset="0"/>
                <a:cs typeface="Arial" panose="020B0604020202020204" pitchFamily="34" charset="0"/>
              </a:rPr>
              <a:t>ρ</a:t>
            </a:r>
            <a:r>
              <a:rPr lang="en-US" baseline="-25000" dirty="0" err="1">
                <a:latin typeface="Times New Roman" panose="02020603050405020304" pitchFamily="18" charset="0"/>
                <a:ea typeface="Times New Roman" panose="02020603050405020304" pitchFamily="18" charset="0"/>
                <a:cs typeface="Arial" panose="020B0604020202020204" pitchFamily="34" charset="0"/>
              </a:rPr>
              <a:t>shrinkage</a:t>
            </a:r>
            <a:r>
              <a:rPr lang="en-US" dirty="0">
                <a:latin typeface="Times New Roman" panose="02020603050405020304" pitchFamily="18" charset="0"/>
                <a:ea typeface="Times New Roman" panose="02020603050405020304" pitchFamily="18" charset="0"/>
                <a:cs typeface="Arial" panose="020B0604020202020204" pitchFamily="34" charset="0"/>
              </a:rPr>
              <a:t> * b * d</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3" name="مستطيل 2"/>
              <p:cNvSpPr/>
              <p:nvPr/>
            </p:nvSpPr>
            <p:spPr>
              <a:xfrm>
                <a:off x="3126416" y="1717149"/>
                <a:ext cx="5558060" cy="758221"/>
              </a:xfrm>
              <a:prstGeom prst="rect">
                <a:avLst/>
              </a:prstGeom>
            </p:spPr>
            <p:txBody>
              <a:bodyPr wrap="non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Steel percentage (</a:t>
                </a:r>
                <a:r>
                  <a:rPr lang="en-US" b="1" dirty="0">
                    <a:effectLst/>
                    <a:latin typeface="Times New Roman" panose="02020603050405020304" pitchFamily="18" charset="0"/>
                    <a:ea typeface="Times New Roman" panose="02020603050405020304" pitchFamily="18" charset="0"/>
                    <a:cs typeface="Arial" panose="020B0604020202020204" pitchFamily="34" charset="0"/>
                  </a:rPr>
                  <a:t>ꝭ) =</a:t>
                </a:r>
                <a14:m>
                  <m:oMath xmlns:m="http://schemas.openxmlformats.org/officeDocument/2006/math">
                    <m:f>
                      <m:fPr>
                        <m:ctrlPr>
                          <a:rPr lang="en-US"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b="1" i="1">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effectLst/>
                            <a:latin typeface="Cambria Math" panose="02040503050406030204" pitchFamily="18" charset="0"/>
                            <a:ea typeface="Times New Roman" panose="02020603050405020304" pitchFamily="18" charset="0"/>
                            <a:cs typeface="Times New Roman" panose="02020603050405020304" pitchFamily="18" charset="0"/>
                          </a:rPr>
                          <m:t>𝟖𝟓</m:t>
                        </m:r>
                        <m:r>
                          <a:rPr lang="en-US"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effectLst/>
                            <a:latin typeface="Cambria Math" panose="02040503050406030204" pitchFamily="18" charset="0"/>
                            <a:ea typeface="Times New Roman" panose="02020603050405020304" pitchFamily="18" charset="0"/>
                            <a:cs typeface="Times New Roman" panose="02020603050405020304" pitchFamily="18" charset="0"/>
                          </a:rPr>
                          <m:t>𝒇𝒄</m:t>
                        </m:r>
                      </m:num>
                      <m:den>
                        <m:r>
                          <a:rPr lang="en-US" b="1" i="1">
                            <a:effectLst/>
                            <a:latin typeface="Cambria Math" panose="02040503050406030204" pitchFamily="18" charset="0"/>
                            <a:ea typeface="Times New Roman" panose="02020603050405020304" pitchFamily="18" charset="0"/>
                            <a:cs typeface="Times New Roman" panose="02020603050405020304" pitchFamily="18" charset="0"/>
                          </a:rPr>
                          <m:t>𝒇𝒚</m:t>
                        </m:r>
                      </m:den>
                    </m:f>
                    <m:r>
                      <a:rPr lang="en-US" b="1" i="1">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i="1">
                            <a:effectLst/>
                            <a:latin typeface="Cambria Math" panose="02040503050406030204" pitchFamily="18" charset="0"/>
                            <a:ea typeface="Times New Roman" panose="02020603050405020304" pitchFamily="18" charset="0"/>
                            <a:cs typeface="Times New Roman" panose="02020603050405020304" pitchFamily="18" charset="0"/>
                          </a:rPr>
                          <m:t>1</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i="1">
                                <a:effectLst/>
                                <a:latin typeface="Cambria Math" panose="02040503050406030204" pitchFamily="18" charset="0"/>
                                <a:ea typeface="Times New Roman" panose="02020603050405020304" pitchFamily="18" charset="0"/>
                                <a:cs typeface="Times New Roman" panose="02020603050405020304" pitchFamily="18" charset="0"/>
                              </a:rPr>
                              <m:t>1</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effectLst/>
                                    <a:latin typeface="Cambria Math" panose="02040503050406030204" pitchFamily="18" charset="0"/>
                                    <a:ea typeface="Times New Roman" panose="02020603050405020304" pitchFamily="18" charset="0"/>
                                    <a:cs typeface="Times New Roman" panose="02020603050405020304" pitchFamily="18" charset="0"/>
                                  </a:rPr>
                                  <m:t>𝑀𝑜𝑚𝑒𝑛𝑡</m:t>
                                </m:r>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effectLst/>
                                    <a:latin typeface="Cambria Math" panose="02040503050406030204" pitchFamily="18" charset="0"/>
                                    <a:ea typeface="Times New Roman" panose="02020603050405020304" pitchFamily="18" charset="0"/>
                                    <a:cs typeface="Times New Roman" panose="02020603050405020304" pitchFamily="18" charset="0"/>
                                  </a:rPr>
                                  <m:t>2</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effectLst/>
                                    <a:latin typeface="Cambria Math" panose="02040503050406030204" pitchFamily="18" charset="0"/>
                                    <a:ea typeface="Times New Roman" panose="02020603050405020304" pitchFamily="18" charset="0"/>
                                    <a:cs typeface="Times New Roman" panose="02020603050405020304" pitchFamily="18" charset="0"/>
                                  </a:rPr>
                                  <m:t>61</m:t>
                                </m:r>
                              </m:num>
                              <m:den>
                                <m:r>
                                  <a:rPr lang="en-US" i="1">
                                    <a:effectLst/>
                                    <a:latin typeface="Cambria Math" panose="02040503050406030204" pitchFamily="18" charset="0"/>
                                    <a:ea typeface="Times New Roman" panose="02020603050405020304" pitchFamily="18" charset="0"/>
                                    <a:cs typeface="Times New Roman" panose="02020603050405020304" pitchFamily="18" charset="0"/>
                                  </a:rPr>
                                  <m:t>1000</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effectLst/>
                                    <a:latin typeface="Cambria Math" panose="02040503050406030204" pitchFamily="18" charset="0"/>
                                    <a:ea typeface="Times New Roman" panose="02020603050405020304" pitchFamily="18" charset="0"/>
                                    <a:cs typeface="Times New Roman" panose="02020603050405020304" pitchFamily="18" charset="0"/>
                                  </a:rPr>
                                  <m:t>𝑓𝑐</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effectLst/>
                                        <a:latin typeface="Cambria Math" panose="02040503050406030204" pitchFamily="18" charset="0"/>
                                        <a:ea typeface="Times New Roman" panose="02020603050405020304" pitchFamily="18" charset="0"/>
                                        <a:cs typeface="Times New Roman" panose="02020603050405020304" pitchFamily="18" charset="0"/>
                                      </a:rPr>
                                      <m:t>𝑑</m:t>
                                    </m:r>
                                  </m:e>
                                  <m:sup>
                                    <m:r>
                                      <a:rPr lang="en-US" i="1">
                                        <a:effectLst/>
                                        <a:latin typeface="Cambria Math" panose="02040503050406030204" pitchFamily="18" charset="0"/>
                                        <a:ea typeface="Times New Roman" panose="02020603050405020304" pitchFamily="18" charset="0"/>
                                        <a:cs typeface="Times New Roman" panose="02020603050405020304" pitchFamily="18" charset="0"/>
                                      </a:rPr>
                                      <m:t>2</m:t>
                                    </m:r>
                                  </m:sup>
                                </m:sSup>
                              </m:den>
                            </m:f>
                          </m:e>
                        </m:rad>
                      </m:e>
                    </m:d>
                  </m:oMath>
                </a14:m>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مستطيل 2"/>
              <p:cNvSpPr>
                <a:spLocks noRot="1" noChangeAspect="1" noMove="1" noResize="1" noEditPoints="1" noAdjustHandles="1" noChangeArrowheads="1" noChangeShapeType="1" noTextEdit="1"/>
              </p:cNvSpPr>
              <p:nvPr/>
            </p:nvSpPr>
            <p:spPr>
              <a:xfrm>
                <a:off x="3126416" y="1717149"/>
                <a:ext cx="5558060" cy="758221"/>
              </a:xfrm>
              <a:prstGeom prst="rect">
                <a:avLst/>
              </a:prstGeom>
              <a:blipFill rotWithShape="0">
                <a:blip r:embed="rId2"/>
                <a:stretch>
                  <a:fillRect l="-9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مستطيل 3"/>
              <p:cNvSpPr/>
              <p:nvPr/>
            </p:nvSpPr>
            <p:spPr>
              <a:xfrm>
                <a:off x="3126416" y="962786"/>
                <a:ext cx="1672637" cy="6463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𝑀𝑢</m:t>
                      </m:r>
                      <m:r>
                        <a:rPr lang="en-US" i="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𝑞𝑢</m:t>
                          </m:r>
                          <m:r>
                            <a:rPr lang="en-US" i="0">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𝑙</m:t>
                              </m:r>
                              <m:r>
                                <a:rPr lang="en-US" i="0">
                                  <a:latin typeface="Cambria Math" panose="02040503050406030204" pitchFamily="18" charset="0"/>
                                </a:rPr>
                                <m:t>1</m:t>
                              </m:r>
                            </m:e>
                            <m:sup>
                              <m:r>
                                <a:rPr lang="en-US" i="0">
                                  <a:latin typeface="Cambria Math" panose="02040503050406030204" pitchFamily="18" charset="0"/>
                                </a:rPr>
                                <m:t>2</m:t>
                              </m:r>
                            </m:sup>
                          </m:sSup>
                        </m:num>
                        <m:den>
                          <m:r>
                            <a:rPr lang="en-US" i="0">
                              <a:latin typeface="Cambria Math" panose="02040503050406030204" pitchFamily="18" charset="0"/>
                            </a:rPr>
                            <m:t>2</m:t>
                          </m:r>
                        </m:den>
                      </m:f>
                    </m:oMath>
                  </m:oMathPara>
                </a14:m>
                <a:endParaRPr lang="en-US" dirty="0"/>
              </a:p>
            </p:txBody>
          </p:sp>
        </mc:Choice>
        <mc:Fallback xmlns="">
          <p:sp>
            <p:nvSpPr>
              <p:cNvPr id="4" name="مستطيل 3"/>
              <p:cNvSpPr>
                <a:spLocks noRot="1" noChangeAspect="1" noMove="1" noResize="1" noEditPoints="1" noAdjustHandles="1" noChangeArrowheads="1" noChangeShapeType="1" noTextEdit="1"/>
              </p:cNvSpPr>
              <p:nvPr/>
            </p:nvSpPr>
            <p:spPr>
              <a:xfrm>
                <a:off x="3126416" y="962786"/>
                <a:ext cx="1672637" cy="646331"/>
              </a:xfrm>
              <a:prstGeom prst="rect">
                <a:avLst/>
              </a:prstGeom>
              <a:blipFill rotWithShape="0">
                <a:blip r:embed="rId3"/>
                <a:stretch>
                  <a:fillRect/>
                </a:stretch>
              </a:blipFill>
            </p:spPr>
            <p:txBody>
              <a:bodyPr/>
              <a:lstStyle/>
              <a:p>
                <a:r>
                  <a:rPr lang="en-US">
                    <a:noFill/>
                  </a:rPr>
                  <a:t> </a:t>
                </a:r>
              </a:p>
            </p:txBody>
          </p:sp>
        </mc:Fallback>
      </mc:AlternateContent>
      <p:graphicFrame>
        <p:nvGraphicFramePr>
          <p:cNvPr id="5" name="جدول 4"/>
          <p:cNvGraphicFramePr>
            <a:graphicFrameLocks noGrp="1"/>
          </p:cNvGraphicFramePr>
          <p:nvPr>
            <p:extLst>
              <p:ext uri="{D42A27DB-BD31-4B8C-83A1-F6EECF244321}">
                <p14:modId xmlns:p14="http://schemas.microsoft.com/office/powerpoint/2010/main" val="3316481663"/>
              </p:ext>
            </p:extLst>
          </p:nvPr>
        </p:nvGraphicFramePr>
        <p:xfrm>
          <a:off x="2893502" y="3816465"/>
          <a:ext cx="8571004" cy="2349825"/>
        </p:xfrm>
        <a:graphic>
          <a:graphicData uri="http://schemas.openxmlformats.org/drawingml/2006/table">
            <a:tbl>
              <a:tblPr firstRow="1" firstCol="1" bandRow="1">
                <a:tableStyleId>{5C22544A-7EE6-4342-B048-85BDC9FD1C3A}</a:tableStyleId>
              </a:tblPr>
              <a:tblGrid>
                <a:gridCol w="960525"/>
                <a:gridCol w="1049422"/>
                <a:gridCol w="861870"/>
                <a:gridCol w="1094955"/>
                <a:gridCol w="1477647"/>
                <a:gridCol w="1343217"/>
                <a:gridCol w="1783368"/>
              </a:tblGrid>
              <a:tr h="781414">
                <a:tc>
                  <a:txBody>
                    <a:bodyPr/>
                    <a:lstStyle/>
                    <a:p>
                      <a:pPr algn="ctr">
                        <a:lnSpc>
                          <a:spcPct val="107000"/>
                        </a:lnSpc>
                        <a:spcAft>
                          <a:spcPts val="0"/>
                        </a:spcAft>
                      </a:pPr>
                      <a:r>
                        <a:rPr lang="en-US" sz="1200" dirty="0">
                          <a:solidFill>
                            <a:schemeClr val="tx1"/>
                          </a:solidFill>
                          <a:effectLst/>
                        </a:rPr>
                        <a:t>Group ID</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dirty="0">
                          <a:solidFill>
                            <a:schemeClr val="tx1"/>
                          </a:solidFill>
                          <a:effectLst/>
                        </a:rPr>
                        <a:t>Critical column #</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Ps (KN)</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Pu (KN)</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Dimensions (m)</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thickness (m)</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Reinforcement</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736796">
                <a:tc>
                  <a:txBody>
                    <a:bodyPr/>
                    <a:lstStyle/>
                    <a:p>
                      <a:pPr algn="ctr">
                        <a:lnSpc>
                          <a:spcPct val="107000"/>
                        </a:lnSpc>
                        <a:spcAft>
                          <a:spcPts val="0"/>
                        </a:spcAft>
                      </a:pPr>
                      <a:r>
                        <a:rPr lang="en-US" sz="1200">
                          <a:solidFill>
                            <a:schemeClr val="tx1"/>
                          </a:solidFill>
                          <a:effectLst/>
                        </a:rPr>
                        <a:t>1</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0"/>
                        </a:spcAft>
                      </a:pPr>
                      <a:r>
                        <a:rPr lang="en-US" sz="1200" dirty="0" smtClean="0">
                          <a:solidFill>
                            <a:schemeClr val="tx1"/>
                          </a:solidFill>
                          <a:effectLst/>
                        </a:rPr>
                        <a:t>17</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dirty="0">
                          <a:solidFill>
                            <a:schemeClr val="tx1"/>
                          </a:solidFill>
                          <a:effectLst/>
                        </a:rPr>
                        <a:t>1495</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dirty="0">
                          <a:solidFill>
                            <a:schemeClr val="tx1"/>
                          </a:solidFill>
                          <a:effectLst/>
                        </a:rPr>
                        <a:t>2032</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0"/>
                        </a:spcAft>
                      </a:pPr>
                      <a:r>
                        <a:rPr lang="en-US" sz="1200" b="1" dirty="0" smtClean="0">
                          <a:solidFill>
                            <a:srgbClr val="0070C0"/>
                          </a:solidFill>
                          <a:effectLst/>
                          <a:latin typeface="+mn-lt"/>
                          <a:ea typeface="+mn-ea"/>
                          <a:cs typeface="+mn-cs"/>
                        </a:rPr>
                        <a:t>2.75*2.75</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dirty="0">
                          <a:solidFill>
                            <a:srgbClr val="0070C0"/>
                          </a:solidFill>
                          <a:effectLst/>
                        </a:rPr>
                        <a:t>0.55</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0"/>
                        </a:spcAft>
                      </a:pPr>
                      <a:r>
                        <a:rPr lang="en-US" sz="1200" b="1" dirty="0" smtClean="0">
                          <a:solidFill>
                            <a:srgbClr val="0070C0"/>
                          </a:solidFill>
                          <a:effectLst/>
                        </a:rPr>
                        <a:t>1Ø16mm/150mm</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831615">
                <a:tc>
                  <a:txBody>
                    <a:bodyPr/>
                    <a:lstStyle/>
                    <a:p>
                      <a:pPr algn="ctr">
                        <a:lnSpc>
                          <a:spcPct val="107000"/>
                        </a:lnSpc>
                        <a:spcAft>
                          <a:spcPts val="0"/>
                        </a:spcAft>
                      </a:pPr>
                      <a:r>
                        <a:rPr lang="en-US" sz="1200">
                          <a:solidFill>
                            <a:schemeClr val="tx1"/>
                          </a:solidFill>
                          <a:effectLst/>
                        </a:rPr>
                        <a:t>2</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1">
                        <a:lnSpc>
                          <a:spcPct val="107000"/>
                        </a:lnSpc>
                        <a:spcAft>
                          <a:spcPts val="0"/>
                        </a:spcAft>
                      </a:pPr>
                      <a:r>
                        <a:rPr lang="en-US" sz="1200" dirty="0" smtClean="0">
                          <a:solidFill>
                            <a:schemeClr val="tx1"/>
                          </a:solidFill>
                          <a:effectLst/>
                        </a:rPr>
                        <a:t>24</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a:solidFill>
                            <a:schemeClr val="tx1"/>
                          </a:solidFill>
                          <a:effectLst/>
                        </a:rPr>
                        <a:t>2012</a:t>
                      </a:r>
                      <a:endParaRPr lang="en-US"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dirty="0">
                          <a:solidFill>
                            <a:schemeClr val="tx1"/>
                          </a:solidFill>
                          <a:effectLst/>
                        </a:rPr>
                        <a:t>2615</a:t>
                      </a: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dirty="0">
                          <a:solidFill>
                            <a:srgbClr val="0070C0"/>
                          </a:solidFill>
                          <a:effectLst/>
                        </a:rPr>
                        <a:t>3.2*3.2</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dirty="0">
                          <a:solidFill>
                            <a:srgbClr val="0070C0"/>
                          </a:solidFill>
                          <a:effectLst/>
                        </a:rPr>
                        <a:t>0.6</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US" sz="1200" b="1" dirty="0" smtClean="0">
                          <a:solidFill>
                            <a:srgbClr val="0070C0"/>
                          </a:solidFill>
                          <a:effectLst/>
                        </a:rPr>
                        <a:t>1Ø18mm/150mm</a:t>
                      </a:r>
                      <a:endParaRPr lang="en-US" sz="1100" b="1"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42140809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75099" y="304919"/>
            <a:ext cx="5241563" cy="463397"/>
          </a:xfrm>
          <a:prstGeom prst="rect">
            <a:avLst/>
          </a:prstGeom>
        </p:spPr>
        <p:txBody>
          <a:bodyPr wrap="none">
            <a:spAutoFit/>
          </a:bodyPr>
          <a:lstStyle/>
          <a:p>
            <a:pPr>
              <a:lnSpc>
                <a:spcPct val="150000"/>
              </a:lnSpc>
              <a:spcAft>
                <a:spcPts val="600"/>
              </a:spcAft>
            </a:pPr>
            <a:r>
              <a:rPr lang="en-US" dirty="0">
                <a:latin typeface="Times New Roman" panose="02020603050405020304" pitchFamily="18" charset="0"/>
                <a:ea typeface="Calibri" panose="020F0502020204030204" pitchFamily="34" charset="0"/>
                <a:cs typeface="Arial" panose="020B0604020202020204" pitchFamily="34" charset="0"/>
              </a:rPr>
              <a:t>F2 and column 24 were taken as </a:t>
            </a:r>
            <a:r>
              <a:rPr lang="en-US" dirty="0" smtClean="0">
                <a:latin typeface="Times New Roman" panose="02020603050405020304" pitchFamily="18" charset="0"/>
                <a:ea typeface="Calibri" panose="020F0502020204030204" pitchFamily="34" charset="0"/>
                <a:cs typeface="Arial" panose="020B0604020202020204" pitchFamily="34" charset="0"/>
              </a:rPr>
              <a:t>critical in SAP design</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3" name="صورة 2"/>
          <p:cNvPicPr/>
          <p:nvPr/>
        </p:nvPicPr>
        <p:blipFill>
          <a:blip r:embed="rId2"/>
          <a:stretch>
            <a:fillRect/>
          </a:stretch>
        </p:blipFill>
        <p:spPr>
          <a:xfrm>
            <a:off x="2500137" y="768316"/>
            <a:ext cx="4105910" cy="3749040"/>
          </a:xfrm>
          <a:prstGeom prst="rect">
            <a:avLst/>
          </a:prstGeom>
        </p:spPr>
      </p:pic>
      <p:sp>
        <p:nvSpPr>
          <p:cNvPr id="4" name="مستطيل 3"/>
          <p:cNvSpPr/>
          <p:nvPr/>
        </p:nvSpPr>
        <p:spPr>
          <a:xfrm>
            <a:off x="3575099" y="4612325"/>
            <a:ext cx="1955985"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9.97 mm &lt; 10 mm </a:t>
            </a:r>
            <a:endParaRPr lang="en-US" dirty="0"/>
          </a:p>
        </p:txBody>
      </p:sp>
      <p:pic>
        <p:nvPicPr>
          <p:cNvPr id="5" name="صورة 4"/>
          <p:cNvPicPr/>
          <p:nvPr/>
        </p:nvPicPr>
        <p:blipFill>
          <a:blip r:embed="rId3"/>
          <a:stretch>
            <a:fillRect/>
          </a:stretch>
        </p:blipFill>
        <p:spPr>
          <a:xfrm>
            <a:off x="7158735" y="768316"/>
            <a:ext cx="4074078" cy="3749040"/>
          </a:xfrm>
          <a:prstGeom prst="rect">
            <a:avLst/>
          </a:prstGeom>
        </p:spPr>
      </p:pic>
      <p:sp>
        <p:nvSpPr>
          <p:cNvPr id="6" name="مستطيل 5"/>
          <p:cNvSpPr/>
          <p:nvPr/>
        </p:nvSpPr>
        <p:spPr>
          <a:xfrm>
            <a:off x="7361778" y="4517356"/>
            <a:ext cx="3667992" cy="388696"/>
          </a:xfrm>
          <a:prstGeom prst="rect">
            <a:avLst/>
          </a:prstGeom>
        </p:spPr>
        <p:txBody>
          <a:bodyPr wrap="non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Maximum soil pressure = 200 KN/m</a:t>
            </a:r>
            <a:r>
              <a:rPr lang="en-US" baseline="30000" dirty="0">
                <a:latin typeface="Times New Roman" panose="02020603050405020304" pitchFamily="18" charset="0"/>
                <a:ea typeface="Calibri" panose="020F0502020204030204" pitchFamily="34" charset="0"/>
                <a:cs typeface="Arial" panose="020B0604020202020204" pitchFamily="34" charset="0"/>
              </a:rPr>
              <a:t>2</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7" name="صورة 6"/>
          <p:cNvPicPr/>
          <p:nvPr/>
        </p:nvPicPr>
        <p:blipFill>
          <a:blip r:embed="rId4"/>
          <a:stretch>
            <a:fillRect/>
          </a:stretch>
        </p:blipFill>
        <p:spPr>
          <a:xfrm>
            <a:off x="4340873" y="5168659"/>
            <a:ext cx="3797935" cy="1386840"/>
          </a:xfrm>
          <a:prstGeom prst="rect">
            <a:avLst/>
          </a:prstGeom>
        </p:spPr>
      </p:pic>
      <p:sp>
        <p:nvSpPr>
          <p:cNvPr id="8" name="مستطيل 7"/>
          <p:cNvSpPr/>
          <p:nvPr/>
        </p:nvSpPr>
        <p:spPr>
          <a:xfrm>
            <a:off x="8184813" y="5468253"/>
            <a:ext cx="3421033" cy="787652"/>
          </a:xfrm>
          <a:prstGeom prst="rect">
            <a:avLst/>
          </a:prstGeom>
        </p:spPr>
        <p:txBody>
          <a:bodyPr wrap="squar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Qu = reaction / mesh area</a:t>
            </a:r>
            <a:endParaRPr lang="en-US"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      = 12/0.0625 = 192 KN/m</a:t>
            </a:r>
            <a:r>
              <a:rPr lang="en-US" baseline="30000" dirty="0">
                <a:latin typeface="Times New Roman" panose="02020603050405020304" pitchFamily="18" charset="0"/>
                <a:ea typeface="Calibri" panose="020F0502020204030204" pitchFamily="34" charset="0"/>
                <a:cs typeface="Arial" panose="020B0604020202020204" pitchFamily="34" charset="0"/>
              </a:rPr>
              <a:t>2</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5605655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a:stretch>
            <a:fillRect/>
          </a:stretch>
        </p:blipFill>
        <p:spPr>
          <a:xfrm>
            <a:off x="931832" y="307747"/>
            <a:ext cx="5238750" cy="4137660"/>
          </a:xfrm>
          <a:prstGeom prst="rect">
            <a:avLst/>
          </a:prstGeom>
        </p:spPr>
      </p:pic>
      <mc:AlternateContent xmlns:mc="http://schemas.openxmlformats.org/markup-compatibility/2006" xmlns:a14="http://schemas.microsoft.com/office/drawing/2010/main">
        <mc:Choice Requires="a14">
          <p:sp>
            <p:nvSpPr>
              <p:cNvPr id="3" name="مستطيل 2"/>
              <p:cNvSpPr/>
              <p:nvPr/>
            </p:nvSpPr>
            <p:spPr>
              <a:xfrm>
                <a:off x="1294142" y="4705727"/>
                <a:ext cx="4666711" cy="1846018"/>
              </a:xfrm>
              <a:prstGeom prst="rect">
                <a:avLst/>
              </a:prstGeom>
            </p:spPr>
            <p:txBody>
              <a:bodyPr wrap="squar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Vu = 866/3.2 = 271 KN/1m</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14:m>
                  <m:oMathPara xmlns:m="http://schemas.openxmlformats.org/officeDocument/2006/math">
                    <m:oMathParaPr>
                      <m:jc m:val="centerGroup"/>
                    </m:oMathParaPr>
                    <m:oMath xmlns:m="http://schemas.openxmlformats.org/officeDocument/2006/math">
                      <m:r>
                        <a:rPr lang="en-US" i="1">
                          <a:effectLst/>
                          <a:latin typeface="Cambria Math" panose="02040503050406030204" pitchFamily="18" charset="0"/>
                          <a:ea typeface="Calibri" panose="020F0502020204030204" pitchFamily="34" charset="0"/>
                          <a:cs typeface="Times New Roman" panose="02020603050405020304" pitchFamily="18" charset="0"/>
                        </a:rPr>
                        <m:t>Ø</m:t>
                      </m:r>
                      <m:r>
                        <a:rPr lang="en-US" i="1">
                          <a:effectLst/>
                          <a:latin typeface="Cambria Math" panose="02040503050406030204" pitchFamily="18" charset="0"/>
                          <a:ea typeface="Calibri" panose="020F0502020204030204" pitchFamily="34" charset="0"/>
                          <a:cs typeface="Times New Roman" panose="02020603050405020304" pitchFamily="18" charset="0"/>
                        </a:rPr>
                        <m:t>𝑉𝑐</m:t>
                      </m:r>
                      <m:r>
                        <a:rPr lang="en-US" i="1">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Times New Roman" panose="02020603050405020304" pitchFamily="18" charset="0"/>
                        </a:rPr>
                        <m:t>0</m:t>
                      </m:r>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75</m:t>
                      </m:r>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1</m:t>
                      </m:r>
                      <m:r>
                        <a:rPr lang="en-US"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a:effectLst/>
                              <a:latin typeface="Cambria Math" panose="02040503050406030204" pitchFamily="18" charset="0"/>
                              <a:ea typeface="Calibri" panose="020F0502020204030204" pitchFamily="34" charset="0"/>
                              <a:cs typeface="Times New Roman" panose="02020603050405020304" pitchFamily="18" charset="0"/>
                            </a:rPr>
                            <m:t>1</m:t>
                          </m:r>
                        </m:num>
                        <m:den>
                          <m:r>
                            <a:rPr lang="en-US" i="1">
                              <a:effectLst/>
                              <a:latin typeface="Cambria Math" panose="02040503050406030204" pitchFamily="18" charset="0"/>
                              <a:ea typeface="Calibri" panose="020F0502020204030204" pitchFamily="34" charset="0"/>
                              <a:cs typeface="Times New Roman" panose="02020603050405020304" pitchFamily="18" charset="0"/>
                            </a:rPr>
                            <m:t>6</m:t>
                          </m:r>
                        </m:den>
                      </m:f>
                      <m:r>
                        <a:rPr lang="en-US" i="1">
                          <a:effectLst/>
                          <a:latin typeface="Cambria Math" panose="02040503050406030204" pitchFamily="18" charset="0"/>
                          <a:ea typeface="Calibri" panose="020F0502020204030204" pitchFamily="34" charset="0"/>
                          <a:cs typeface="Times New Roman" panose="02020603050405020304" pitchFamily="18" charset="0"/>
                        </a:rPr>
                        <m:t>∗ </m:t>
                      </m:r>
                      <m:rad>
                        <m:radPr>
                          <m:degHide m:val="on"/>
                          <m:ctrlPr>
                            <a:rPr lang="en-US" i="1">
                              <a:effectLst/>
                              <a:latin typeface="Cambria Math" panose="02040503050406030204" pitchFamily="18" charset="0"/>
                              <a:ea typeface="Calibri" panose="020F0502020204030204" pitchFamily="34" charset="0"/>
                              <a:cs typeface="Times New Roman" panose="02020603050405020304" pitchFamily="18" charset="0"/>
                            </a:rPr>
                          </m:ctrlPr>
                        </m:radPr>
                        <m:deg/>
                        <m:e>
                          <m:r>
                            <a:rPr lang="en-US" i="1">
                              <a:effectLst/>
                              <a:latin typeface="Cambria Math" panose="02040503050406030204" pitchFamily="18" charset="0"/>
                              <a:ea typeface="Calibri" panose="020F0502020204030204" pitchFamily="34" charset="0"/>
                              <a:cs typeface="Times New Roman" panose="02020603050405020304" pitchFamily="18" charset="0"/>
                            </a:rPr>
                            <m:t>25</m:t>
                          </m:r>
                        </m:e>
                      </m:rad>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1000</m:t>
                      </m:r>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500</m:t>
                      </m:r>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1000</m:t>
                      </m:r>
                    </m:oMath>
                  </m:oMathPara>
                </a14:m>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effectLst/>
                    <a:latin typeface="Times New Roman" panose="02020603050405020304" pitchFamily="18" charset="0"/>
                    <a:ea typeface="Times New Roman" panose="02020603050405020304" pitchFamily="18" charset="0"/>
                    <a:cs typeface="Arial" panose="020B0604020202020204" pitchFamily="34" charset="0"/>
                  </a:rPr>
                  <a:t>         = 312.5 KN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effectLst/>
                    <a:latin typeface="Times New Roman" panose="02020603050405020304" pitchFamily="18" charset="0"/>
                    <a:ea typeface="Times New Roman" panose="02020603050405020304" pitchFamily="18" charset="0"/>
                    <a:cs typeface="Arial" panose="020B0604020202020204" pitchFamily="34" charset="0"/>
                  </a:rPr>
                  <a:t>Vu &lt; </a:t>
                </a:r>
                <a:r>
                  <a:rPr lang="en-US" dirty="0" err="1" smtClean="0">
                    <a:effectLst/>
                    <a:latin typeface="Times New Roman" panose="02020603050405020304" pitchFamily="18" charset="0"/>
                    <a:ea typeface="Times New Roman" panose="02020603050405020304" pitchFamily="18" charset="0"/>
                    <a:cs typeface="Arial" panose="020B0604020202020204" pitchFamily="34" charset="0"/>
                  </a:rPr>
                  <a:t>ØVc</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مستطيل 2"/>
              <p:cNvSpPr>
                <a:spLocks noRot="1" noChangeAspect="1" noMove="1" noResize="1" noEditPoints="1" noAdjustHandles="1" noChangeArrowheads="1" noChangeShapeType="1" noTextEdit="1"/>
              </p:cNvSpPr>
              <p:nvPr/>
            </p:nvSpPr>
            <p:spPr>
              <a:xfrm>
                <a:off x="1294142" y="4705727"/>
                <a:ext cx="4666711" cy="1846018"/>
              </a:xfrm>
              <a:prstGeom prst="rect">
                <a:avLst/>
              </a:prstGeom>
              <a:blipFill rotWithShape="0">
                <a:blip r:embed="rId3"/>
                <a:stretch>
                  <a:fillRect l="-1044" t="-1980" b="-3300"/>
                </a:stretch>
              </a:blipFill>
            </p:spPr>
            <p:txBody>
              <a:bodyPr/>
              <a:lstStyle/>
              <a:p>
                <a:r>
                  <a:rPr lang="en-US">
                    <a:noFill/>
                  </a:rPr>
                  <a:t> </a:t>
                </a:r>
              </a:p>
            </p:txBody>
          </p:sp>
        </mc:Fallback>
      </mc:AlternateContent>
      <p:pic>
        <p:nvPicPr>
          <p:cNvPr id="4" name="صورة 3"/>
          <p:cNvPicPr/>
          <p:nvPr/>
        </p:nvPicPr>
        <p:blipFill>
          <a:blip r:embed="rId4"/>
          <a:stretch>
            <a:fillRect/>
          </a:stretch>
        </p:blipFill>
        <p:spPr>
          <a:xfrm>
            <a:off x="6685471" y="307747"/>
            <a:ext cx="5213231" cy="4137660"/>
          </a:xfrm>
          <a:prstGeom prst="rect">
            <a:avLst/>
          </a:prstGeom>
        </p:spPr>
      </p:pic>
      <mc:AlternateContent xmlns:mc="http://schemas.openxmlformats.org/markup-compatibility/2006" xmlns:a14="http://schemas.microsoft.com/office/drawing/2010/main">
        <mc:Choice Requires="a14">
          <p:sp>
            <p:nvSpPr>
              <p:cNvPr id="5" name="مستطيل 4"/>
              <p:cNvSpPr/>
              <p:nvPr/>
            </p:nvSpPr>
            <p:spPr>
              <a:xfrm>
                <a:off x="6685471" y="5036586"/>
                <a:ext cx="6096000" cy="1184299"/>
              </a:xfrm>
              <a:prstGeom prst="rect">
                <a:avLst/>
              </a:prstGeom>
            </p:spPr>
            <p:txBody>
              <a:bodyPr>
                <a:spAutoFit/>
              </a:bodyPr>
              <a:lstStyle/>
              <a:p>
                <a:pPr>
                  <a:lnSpc>
                    <a:spcPct val="107000"/>
                  </a:lnSpc>
                  <a:spcAft>
                    <a:spcPts val="800"/>
                  </a:spcAft>
                </a:pPr>
                <a:r>
                  <a:rPr lang="en-US" sz="2000" dirty="0" smtClean="0">
                    <a:latin typeface="Times New Roman" panose="02020603050405020304" pitchFamily="18" charset="0"/>
                    <a:ea typeface="Calibri" panose="020F0502020204030204" pitchFamily="34" charset="0"/>
                    <a:cs typeface="Arial" panose="020B0604020202020204" pitchFamily="34" charset="0"/>
                  </a:rPr>
                  <a:t>Vu,p</a:t>
                </a:r>
                <a:r>
                  <a:rPr lang="en-US" sz="2000" dirty="0">
                    <a:latin typeface="Times New Roman" panose="02020603050405020304" pitchFamily="18" charset="0"/>
                    <a:ea typeface="Calibri" panose="020F0502020204030204" pitchFamily="34" charset="0"/>
                    <a:cs typeface="Arial" panose="020B0604020202020204" pitchFamily="34" charset="0"/>
                  </a:rPr>
                  <a:t> = 686/3.2 = 215 </a:t>
                </a:r>
                <a:r>
                  <a:rPr lang="en-US" sz="2000" dirty="0" smtClean="0">
                    <a:latin typeface="Times New Roman" panose="02020603050405020304" pitchFamily="18" charset="0"/>
                    <a:ea typeface="Calibri" panose="020F0502020204030204" pitchFamily="34" charset="0"/>
                    <a:cs typeface="Arial" panose="020B0604020202020204" pitchFamily="34" charset="0"/>
                  </a:rPr>
                  <a:t>KN/1m</a:t>
                </a:r>
                <a:endParaRPr lang="en-US"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14:m>
                  <m:oMathPara xmlns:m="http://schemas.openxmlformats.org/officeDocument/2006/math">
                    <m:oMathParaPr>
                      <m:jc m:val="centerGroup"/>
                    </m:oMathParaPr>
                    <m:oMath xmlns:m="http://schemas.openxmlformats.org/officeDocument/2006/math">
                      <m:r>
                        <a:rPr lang="en-US">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a:effectLst/>
                          <a:latin typeface="Cambria Math" panose="02040503050406030204" pitchFamily="18" charset="0"/>
                          <a:ea typeface="Calibri" panose="020F0502020204030204" pitchFamily="34" charset="0"/>
                          <a:cs typeface="Times New Roman" panose="02020603050405020304" pitchFamily="18" charset="0"/>
                        </a:rPr>
                        <m:t>Vc</m:t>
                      </m:r>
                      <m:r>
                        <a:rPr lang="en-US">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a:effectLst/>
                          <a:latin typeface="Cambria Math" panose="02040503050406030204" pitchFamily="18" charset="0"/>
                          <a:ea typeface="Calibri" panose="020F0502020204030204" pitchFamily="34" charset="0"/>
                          <a:cs typeface="Times New Roman" panose="02020603050405020304" pitchFamily="18" charset="0"/>
                        </a:rPr>
                        <m:t>p</m:t>
                      </m:r>
                      <m:r>
                        <a:rPr lang="en-US">
                          <a:effectLst/>
                          <a:latin typeface="Cambria Math" panose="02040503050406030204" pitchFamily="18" charset="0"/>
                          <a:ea typeface="Calibri" panose="020F0502020204030204" pitchFamily="34" charset="0"/>
                          <a:cs typeface="Times New Roman" panose="02020603050405020304" pitchFamily="18" charset="0"/>
                        </a:rPr>
                        <m:t>3</m:t>
                      </m:r>
                      <m:r>
                        <a:rPr lang="en-US">
                          <a:effectLst/>
                          <a:latin typeface="Cambria Math" panose="02040503050406030204" pitchFamily="18" charset="0"/>
                          <a:ea typeface="Calibri" panose="020F0502020204030204" pitchFamily="34" charset="0"/>
                          <a:cs typeface="Times New Roman" panose="02020603050405020304" pitchFamily="18" charset="0"/>
                        </a:rPr>
                        <m:t>= </m:t>
                      </m:r>
                      <m:r>
                        <a:rPr lang="en-US">
                          <a:effectLst/>
                          <a:latin typeface="Cambria Math" panose="02040503050406030204" pitchFamily="18" charset="0"/>
                          <a:ea typeface="Calibri" panose="020F0502020204030204" pitchFamily="34" charset="0"/>
                          <a:cs typeface="Times New Roman" panose="02020603050405020304" pitchFamily="18" charset="0"/>
                        </a:rPr>
                        <m:t>0</m:t>
                      </m:r>
                      <m:r>
                        <a:rPr lang="en-US">
                          <a:effectLst/>
                          <a:latin typeface="Cambria Math" panose="02040503050406030204" pitchFamily="18" charset="0"/>
                          <a:ea typeface="Calibri" panose="020F0502020204030204" pitchFamily="34" charset="0"/>
                          <a:cs typeface="Times New Roman" panose="02020603050405020304" pitchFamily="18" charset="0"/>
                        </a:rPr>
                        <m:t>.</m:t>
                      </m:r>
                      <m:r>
                        <a:rPr lang="en-US">
                          <a:effectLst/>
                          <a:latin typeface="Cambria Math" panose="02040503050406030204" pitchFamily="18" charset="0"/>
                          <a:ea typeface="Calibri" panose="020F0502020204030204" pitchFamily="34" charset="0"/>
                          <a:cs typeface="Times New Roman" panose="02020603050405020304" pitchFamily="18" charset="0"/>
                        </a:rPr>
                        <m:t>75</m:t>
                      </m:r>
                      <m:r>
                        <a:rPr lang="en-US">
                          <a:effectLst/>
                          <a:latin typeface="Cambria Math" panose="02040503050406030204" pitchFamily="18" charset="0"/>
                          <a:ea typeface="Calibri" panose="020F0502020204030204" pitchFamily="34" charset="0"/>
                          <a:cs typeface="Times New Roman" panose="02020603050405020304" pitchFamily="18" charset="0"/>
                        </a:rPr>
                        <m:t>×</m:t>
                      </m:r>
                      <m:r>
                        <a:rPr lang="en-US">
                          <a:effectLst/>
                          <a:latin typeface="Cambria Math" panose="02040503050406030204" pitchFamily="18" charset="0"/>
                          <a:ea typeface="Calibri" panose="020F0502020204030204" pitchFamily="34" charset="0"/>
                          <a:cs typeface="Times New Roman" panose="02020603050405020304" pitchFamily="18" charset="0"/>
                        </a:rPr>
                        <m:t>0</m:t>
                      </m:r>
                      <m:r>
                        <a:rPr lang="en-US">
                          <a:effectLst/>
                          <a:latin typeface="Cambria Math" panose="02040503050406030204" pitchFamily="18" charset="0"/>
                          <a:ea typeface="Calibri" panose="020F0502020204030204" pitchFamily="34" charset="0"/>
                          <a:cs typeface="Times New Roman" panose="02020603050405020304" pitchFamily="18" charset="0"/>
                        </a:rPr>
                        <m:t>.</m:t>
                      </m:r>
                      <m:r>
                        <a:rPr lang="en-US">
                          <a:effectLst/>
                          <a:latin typeface="Cambria Math" panose="02040503050406030204" pitchFamily="18" charset="0"/>
                          <a:ea typeface="Calibri" panose="020F0502020204030204" pitchFamily="34" charset="0"/>
                          <a:cs typeface="Times New Roman" panose="02020603050405020304" pitchFamily="18" charset="0"/>
                        </a:rPr>
                        <m:t>33</m:t>
                      </m:r>
                      <m:r>
                        <a:rPr lang="en-US">
                          <a:effectLst/>
                          <a:latin typeface="Cambria Math" panose="02040503050406030204" pitchFamily="18" charset="0"/>
                          <a:ea typeface="Calibri" panose="020F0502020204030204" pitchFamily="34" charset="0"/>
                          <a:cs typeface="Times New Roman" panose="02020603050405020304" pitchFamily="18" charset="0"/>
                        </a:rPr>
                        <m:t>×</m:t>
                      </m:r>
                      <m:rad>
                        <m:radPr>
                          <m:degHide m:val="on"/>
                          <m:ctrlPr>
                            <a:rPr lang="en-US" i="1">
                              <a:effectLst/>
                              <a:latin typeface="Cambria Math" panose="02040503050406030204" pitchFamily="18" charset="0"/>
                              <a:ea typeface="Calibri" panose="020F0502020204030204" pitchFamily="34" charset="0"/>
                              <a:cs typeface="Times New Roman" panose="02020603050405020304" pitchFamily="18" charset="0"/>
                            </a:rPr>
                          </m:ctrlPr>
                        </m:radPr>
                        <m:deg/>
                        <m:e>
                          <m:r>
                            <a:rPr lang="en-US">
                              <a:effectLst/>
                              <a:latin typeface="Cambria Math" panose="02040503050406030204" pitchFamily="18" charset="0"/>
                              <a:ea typeface="Calibri" panose="020F0502020204030204" pitchFamily="34" charset="0"/>
                              <a:cs typeface="Times New Roman" panose="02020603050405020304" pitchFamily="18" charset="0"/>
                            </a:rPr>
                            <m:t>25</m:t>
                          </m:r>
                        </m:e>
                      </m:rad>
                      <m:r>
                        <a:rPr lang="en-US">
                          <a:effectLst/>
                          <a:latin typeface="Cambria Math" panose="02040503050406030204" pitchFamily="18" charset="0"/>
                          <a:ea typeface="Calibri" panose="020F0502020204030204" pitchFamily="34" charset="0"/>
                          <a:cs typeface="Times New Roman" panose="02020603050405020304" pitchFamily="18" charset="0"/>
                        </a:rPr>
                        <m:t>×</m:t>
                      </m:r>
                      <m:r>
                        <a:rPr lang="en-US">
                          <a:effectLst/>
                          <a:latin typeface="Cambria Math" panose="02040503050406030204" pitchFamily="18" charset="0"/>
                          <a:ea typeface="Calibri" panose="020F0502020204030204" pitchFamily="34" charset="0"/>
                          <a:cs typeface="Times New Roman" panose="02020603050405020304" pitchFamily="18" charset="0"/>
                        </a:rPr>
                        <m:t>4</m:t>
                      </m:r>
                      <m:r>
                        <a:rPr lang="en-US">
                          <a:effectLst/>
                          <a:latin typeface="Cambria Math" panose="02040503050406030204" pitchFamily="18" charset="0"/>
                          <a:ea typeface="Calibri" panose="020F0502020204030204" pitchFamily="34" charset="0"/>
                          <a:cs typeface="Times New Roman" panose="02020603050405020304" pitchFamily="18" charset="0"/>
                        </a:rPr>
                        <m:t>.</m:t>
                      </m:r>
                      <m:r>
                        <a:rPr lang="en-US">
                          <a:effectLst/>
                          <a:latin typeface="Cambria Math" panose="02040503050406030204" pitchFamily="18" charset="0"/>
                          <a:ea typeface="Calibri" panose="020F0502020204030204" pitchFamily="34" charset="0"/>
                          <a:cs typeface="Times New Roman" panose="02020603050405020304" pitchFamily="18" charset="0"/>
                        </a:rPr>
                        <m:t>9</m:t>
                      </m:r>
                      <m:r>
                        <a:rPr lang="en-US">
                          <a:effectLst/>
                          <a:latin typeface="Cambria Math" panose="02040503050406030204" pitchFamily="18" charset="0"/>
                          <a:ea typeface="Calibri" panose="020F0502020204030204" pitchFamily="34" charset="0"/>
                          <a:cs typeface="Times New Roman" panose="02020603050405020304" pitchFamily="18" charset="0"/>
                        </a:rPr>
                        <m:t>×</m:t>
                      </m:r>
                      <m:r>
                        <a:rPr lang="en-US">
                          <a:effectLst/>
                          <a:latin typeface="Cambria Math" panose="02040503050406030204" pitchFamily="18" charset="0"/>
                          <a:ea typeface="Calibri" panose="020F0502020204030204" pitchFamily="34" charset="0"/>
                          <a:cs typeface="Times New Roman" panose="02020603050405020304" pitchFamily="18" charset="0"/>
                        </a:rPr>
                        <m:t>0</m:t>
                      </m:r>
                      <m:r>
                        <a:rPr lang="en-US">
                          <a:effectLst/>
                          <a:latin typeface="Cambria Math" panose="02040503050406030204" pitchFamily="18" charset="0"/>
                          <a:ea typeface="Calibri" panose="020F0502020204030204" pitchFamily="34" charset="0"/>
                          <a:cs typeface="Times New Roman" panose="02020603050405020304" pitchFamily="18" charset="0"/>
                        </a:rPr>
                        <m:t>.</m:t>
                      </m:r>
                      <m:r>
                        <a:rPr lang="en-US">
                          <a:effectLst/>
                          <a:latin typeface="Cambria Math" panose="02040503050406030204" pitchFamily="18" charset="0"/>
                          <a:ea typeface="Calibri" panose="020F0502020204030204" pitchFamily="34" charset="0"/>
                          <a:cs typeface="Times New Roman" panose="02020603050405020304" pitchFamily="18" charset="0"/>
                        </a:rPr>
                        <m:t>5</m:t>
                      </m:r>
                      <m:r>
                        <a:rPr lang="en-US">
                          <a:effectLst/>
                          <a:latin typeface="Cambria Math" panose="02040503050406030204" pitchFamily="18" charset="0"/>
                          <a:ea typeface="Calibri" panose="020F0502020204030204" pitchFamily="34" charset="0"/>
                          <a:cs typeface="Times New Roman" panose="02020603050405020304" pitchFamily="18" charset="0"/>
                        </a:rPr>
                        <m:t>×</m:t>
                      </m:r>
                      <m:r>
                        <a:rPr lang="en-US">
                          <a:effectLst/>
                          <a:latin typeface="Cambria Math" panose="02040503050406030204" pitchFamily="18" charset="0"/>
                          <a:ea typeface="Calibri" panose="020F0502020204030204" pitchFamily="34" charset="0"/>
                          <a:cs typeface="Times New Roman" panose="02020603050405020304" pitchFamily="18" charset="0"/>
                        </a:rPr>
                        <m:t>1000</m:t>
                      </m:r>
                      <m:r>
                        <a:rPr lang="en-US">
                          <a:effectLst/>
                          <a:latin typeface="Cambria Math" panose="02040503050406030204" pitchFamily="18" charset="0"/>
                          <a:ea typeface="Calibri" panose="020F0502020204030204" pitchFamily="34" charset="0"/>
                          <a:cs typeface="Times New Roman" panose="02020603050405020304" pitchFamily="18" charset="0"/>
                        </a:rPr>
                        <m:t>=</m:t>
                      </m:r>
                      <m:r>
                        <a:rPr lang="en-US">
                          <a:effectLst/>
                          <a:latin typeface="Cambria Math" panose="02040503050406030204" pitchFamily="18" charset="0"/>
                          <a:ea typeface="Calibri" panose="020F0502020204030204" pitchFamily="34" charset="0"/>
                          <a:cs typeface="Times New Roman" panose="02020603050405020304" pitchFamily="18" charset="0"/>
                        </a:rPr>
                        <m:t>3032</m:t>
                      </m:r>
                      <m:r>
                        <a:rPr lang="en-US">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a:effectLst/>
                          <a:latin typeface="Cambria Math" panose="02040503050406030204" pitchFamily="18" charset="0"/>
                          <a:ea typeface="Calibri" panose="020F0502020204030204" pitchFamily="34" charset="0"/>
                          <a:cs typeface="Times New Roman" panose="02020603050405020304" pitchFamily="18" charset="0"/>
                        </a:rPr>
                        <m:t>KN</m:t>
                      </m:r>
                      <m:r>
                        <a:rPr lang="en-US">
                          <a:effectLst/>
                          <a:latin typeface="Cambria Math" panose="02040503050406030204" pitchFamily="18" charset="0"/>
                          <a:ea typeface="Calibri" panose="020F0502020204030204" pitchFamily="34" charset="0"/>
                          <a:cs typeface="Times New Roman" panose="02020603050405020304" pitchFamily="18" charset="0"/>
                        </a:rPr>
                        <m:t>&gt;</m:t>
                      </m:r>
                      <m:sSub>
                        <m:sSubPr>
                          <m:ctrlPr>
                            <a:rPr lang="en-US"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a:effectLst/>
                              <a:latin typeface="Cambria Math" panose="02040503050406030204" pitchFamily="18" charset="0"/>
                              <a:ea typeface="Calibri" panose="020F0502020204030204" pitchFamily="34" charset="0"/>
                              <a:cs typeface="Times New Roman" panose="02020603050405020304" pitchFamily="18" charset="0"/>
                            </a:rPr>
                            <m:t>V</m:t>
                          </m:r>
                        </m:e>
                        <m:sub>
                          <m:r>
                            <m:rPr>
                              <m:sty m:val="p"/>
                            </m:rPr>
                            <a:rPr lang="en-US">
                              <a:effectLst/>
                              <a:latin typeface="Cambria Math" panose="02040503050406030204" pitchFamily="18" charset="0"/>
                              <a:ea typeface="Calibri" panose="020F0502020204030204" pitchFamily="34" charset="0"/>
                              <a:cs typeface="Times New Roman" panose="02020603050405020304" pitchFamily="18" charset="0"/>
                            </a:rPr>
                            <m:t>u</m:t>
                          </m:r>
                          <m:r>
                            <a:rPr lang="en-US">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a:effectLst/>
                              <a:latin typeface="Cambria Math" panose="02040503050406030204" pitchFamily="18" charset="0"/>
                              <a:ea typeface="Calibri" panose="020F0502020204030204" pitchFamily="34" charset="0"/>
                              <a:cs typeface="Times New Roman" panose="02020603050405020304" pitchFamily="18" charset="0"/>
                            </a:rPr>
                            <m:t>p</m:t>
                          </m:r>
                        </m:sub>
                      </m:sSub>
                    </m:oMath>
                  </m:oMathPara>
                </a14:m>
                <a:endParaRPr lang="en-US"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5" name="مستطيل 4"/>
              <p:cNvSpPr>
                <a:spLocks noRot="1" noChangeAspect="1" noMove="1" noResize="1" noEditPoints="1" noAdjustHandles="1" noChangeArrowheads="1" noChangeShapeType="1" noTextEdit="1"/>
              </p:cNvSpPr>
              <p:nvPr/>
            </p:nvSpPr>
            <p:spPr>
              <a:xfrm>
                <a:off x="6685471" y="5036586"/>
                <a:ext cx="6096000" cy="1184299"/>
              </a:xfrm>
              <a:prstGeom prst="rect">
                <a:avLst/>
              </a:prstGeom>
              <a:blipFill rotWithShape="0">
                <a:blip r:embed="rId5"/>
                <a:stretch>
                  <a:fillRect l="-1100" t="-2577" b="-1031"/>
                </a:stretch>
              </a:blipFill>
            </p:spPr>
            <p:txBody>
              <a:bodyPr/>
              <a:lstStyle/>
              <a:p>
                <a:r>
                  <a:rPr lang="en-US">
                    <a:noFill/>
                  </a:rPr>
                  <a:t> </a:t>
                </a:r>
              </a:p>
            </p:txBody>
          </p:sp>
        </mc:Fallback>
      </mc:AlternateContent>
    </p:spTree>
    <p:extLst>
      <p:ext uri="{BB962C8B-B14F-4D97-AF65-F5344CB8AC3E}">
        <p14:creationId xmlns:p14="http://schemas.microsoft.com/office/powerpoint/2010/main" val="319398432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a:stretch>
            <a:fillRect/>
          </a:stretch>
        </p:blipFill>
        <p:spPr>
          <a:xfrm>
            <a:off x="163902" y="660280"/>
            <a:ext cx="4905591" cy="5308049"/>
          </a:xfrm>
          <a:prstGeom prst="rect">
            <a:avLst/>
          </a:prstGeom>
        </p:spPr>
      </p:pic>
      <mc:AlternateContent xmlns:mc="http://schemas.openxmlformats.org/markup-compatibility/2006" xmlns:a14="http://schemas.microsoft.com/office/drawing/2010/main">
        <mc:Choice Requires="a14">
          <p:sp>
            <p:nvSpPr>
              <p:cNvPr id="3" name="مستطيل 2"/>
              <p:cNvSpPr/>
              <p:nvPr/>
            </p:nvSpPr>
            <p:spPr>
              <a:xfrm>
                <a:off x="5172973" y="845520"/>
                <a:ext cx="7019027" cy="4937570"/>
              </a:xfrm>
              <a:prstGeom prst="rect">
                <a:avLst/>
              </a:prstGeom>
            </p:spPr>
            <p:txBody>
              <a:bodyPr wrap="squar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Mu = {(830+696)/2}/3.2 = 238.44 </a:t>
                </a:r>
                <a:r>
                  <a:rPr lang="en-US" dirty="0" err="1">
                    <a:latin typeface="Times New Roman" panose="02020603050405020304" pitchFamily="18" charset="0"/>
                    <a:ea typeface="Calibri" panose="020F0502020204030204" pitchFamily="34" charset="0"/>
                    <a:cs typeface="Arial" panose="020B0604020202020204" pitchFamily="34" charset="0"/>
                  </a:rPr>
                  <a:t>KN.m</a:t>
                </a:r>
                <a:r>
                  <a:rPr lang="en-US" dirty="0">
                    <a:latin typeface="Times New Roman" panose="02020603050405020304" pitchFamily="18" charset="0"/>
                    <a:ea typeface="Calibri" panose="020F0502020204030204" pitchFamily="34" charset="0"/>
                    <a:cs typeface="Arial" panose="020B0604020202020204" pitchFamily="34" charset="0"/>
                  </a:rPr>
                  <a:t>/m</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effectLst/>
                    <a:latin typeface="Times New Roman" panose="02020603050405020304" pitchFamily="18" charset="0"/>
                    <a:ea typeface="Calibri" panose="020F0502020204030204" pitchFamily="34" charset="0"/>
                    <a:cs typeface="Arial" panose="020B0604020202020204" pitchFamily="34" charset="0"/>
                  </a:rPr>
                  <a:t>Steel percentage (</a:t>
                </a:r>
                <a:r>
                  <a:rPr lang="en-US" b="1" dirty="0">
                    <a:effectLst/>
                    <a:latin typeface="Times New Roman" panose="02020603050405020304" pitchFamily="18" charset="0"/>
                    <a:ea typeface="Times New Roman" panose="02020603050405020304" pitchFamily="18" charset="0"/>
                    <a:cs typeface="Arial" panose="020B0604020202020204" pitchFamily="34" charset="0"/>
                  </a:rPr>
                  <a:t>ꝭ) = </a:t>
                </a:r>
                <a14:m>
                  <m:oMath xmlns:m="http://schemas.openxmlformats.org/officeDocument/2006/math">
                    <m:f>
                      <m:fPr>
                        <m:ctrlPr>
                          <a:rPr lang="en-US"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b="1" i="1">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effectLst/>
                            <a:latin typeface="Cambria Math" panose="02040503050406030204" pitchFamily="18" charset="0"/>
                            <a:ea typeface="Times New Roman" panose="02020603050405020304" pitchFamily="18" charset="0"/>
                            <a:cs typeface="Times New Roman" panose="02020603050405020304" pitchFamily="18" charset="0"/>
                          </a:rPr>
                          <m:t>𝟖𝟓</m:t>
                        </m:r>
                        <m:r>
                          <a:rPr lang="en-US"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effectLst/>
                            <a:latin typeface="Cambria Math" panose="02040503050406030204" pitchFamily="18" charset="0"/>
                            <a:ea typeface="Times New Roman" panose="02020603050405020304" pitchFamily="18" charset="0"/>
                            <a:cs typeface="Times New Roman" panose="02020603050405020304" pitchFamily="18" charset="0"/>
                          </a:rPr>
                          <m:t>𝟐𝟓</m:t>
                        </m:r>
                      </m:num>
                      <m:den>
                        <m:r>
                          <a:rPr lang="en-US" b="1" i="1">
                            <a:effectLst/>
                            <a:latin typeface="Cambria Math" panose="02040503050406030204" pitchFamily="18" charset="0"/>
                            <a:ea typeface="Times New Roman" panose="02020603050405020304" pitchFamily="18" charset="0"/>
                            <a:cs typeface="Times New Roman" panose="02020603050405020304" pitchFamily="18" charset="0"/>
                          </a:rPr>
                          <m:t>𝟒𝟐𝟎</m:t>
                        </m:r>
                      </m:den>
                    </m:f>
                    <m:r>
                      <a:rPr lang="en-US" b="1" i="1">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i="1">
                            <a:effectLst/>
                            <a:latin typeface="Cambria Math" panose="02040503050406030204" pitchFamily="18" charset="0"/>
                            <a:ea typeface="Times New Roman" panose="02020603050405020304" pitchFamily="18" charset="0"/>
                            <a:cs typeface="Times New Roman" panose="02020603050405020304" pitchFamily="18" charset="0"/>
                          </a:rPr>
                          <m:t>1</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i="1">
                                <a:effectLst/>
                                <a:latin typeface="Cambria Math" panose="02040503050406030204" pitchFamily="18" charset="0"/>
                                <a:ea typeface="Times New Roman" panose="02020603050405020304" pitchFamily="18" charset="0"/>
                                <a:cs typeface="Times New Roman" panose="02020603050405020304" pitchFamily="18" charset="0"/>
                              </a:rPr>
                              <m:t>1</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effectLst/>
                                    <a:latin typeface="Cambria Math" panose="02040503050406030204" pitchFamily="18" charset="0"/>
                                    <a:ea typeface="Times New Roman" panose="02020603050405020304" pitchFamily="18" charset="0"/>
                                    <a:cs typeface="Times New Roman" panose="02020603050405020304" pitchFamily="18" charset="0"/>
                                  </a:rPr>
                                  <m:t>238</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effectLst/>
                                    <a:latin typeface="Cambria Math" panose="02040503050406030204" pitchFamily="18" charset="0"/>
                                    <a:ea typeface="Times New Roman" panose="02020603050405020304" pitchFamily="18" charset="0"/>
                                    <a:cs typeface="Times New Roman" panose="02020603050405020304" pitchFamily="18" charset="0"/>
                                  </a:rPr>
                                  <m:t>44</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effectLst/>
                                        <a:latin typeface="Cambria Math" panose="02040503050406030204" pitchFamily="18" charset="0"/>
                                        <a:ea typeface="Times New Roman" panose="02020603050405020304" pitchFamily="18" charset="0"/>
                                        <a:cs typeface="Times New Roman" panose="02020603050405020304" pitchFamily="18" charset="0"/>
                                      </a:rPr>
                                      <m:t>10</m:t>
                                    </m:r>
                                  </m:e>
                                  <m:sup>
                                    <m:r>
                                      <a:rPr lang="en-US" i="1">
                                        <a:effectLst/>
                                        <a:latin typeface="Cambria Math" panose="02040503050406030204" pitchFamily="18" charset="0"/>
                                        <a:ea typeface="Times New Roman" panose="02020603050405020304" pitchFamily="18" charset="0"/>
                                        <a:cs typeface="Times New Roman" panose="02020603050405020304" pitchFamily="18" charset="0"/>
                                      </a:rPr>
                                      <m:t>6</m:t>
                                    </m:r>
                                  </m:sup>
                                </m:sSup>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effectLst/>
                                    <a:latin typeface="Cambria Math" panose="02040503050406030204" pitchFamily="18" charset="0"/>
                                    <a:ea typeface="Times New Roman" panose="02020603050405020304" pitchFamily="18" charset="0"/>
                                    <a:cs typeface="Times New Roman" panose="02020603050405020304" pitchFamily="18" charset="0"/>
                                  </a:rPr>
                                  <m:t>2</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effectLst/>
                                    <a:latin typeface="Cambria Math" panose="02040503050406030204" pitchFamily="18" charset="0"/>
                                    <a:ea typeface="Times New Roman" panose="02020603050405020304" pitchFamily="18" charset="0"/>
                                    <a:cs typeface="Times New Roman" panose="02020603050405020304" pitchFamily="18" charset="0"/>
                                  </a:rPr>
                                  <m:t>61</m:t>
                                </m:r>
                              </m:num>
                              <m:den>
                                <m:r>
                                  <a:rPr lang="en-US" i="1">
                                    <a:effectLst/>
                                    <a:latin typeface="Cambria Math" panose="02040503050406030204" pitchFamily="18" charset="0"/>
                                    <a:ea typeface="Times New Roman" panose="02020603050405020304" pitchFamily="18" charset="0"/>
                                    <a:cs typeface="Times New Roman" panose="02020603050405020304" pitchFamily="18" charset="0"/>
                                  </a:rPr>
                                  <m:t>1000</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effectLst/>
                                    <a:latin typeface="Cambria Math" panose="02040503050406030204" pitchFamily="18" charset="0"/>
                                    <a:ea typeface="Times New Roman" panose="02020603050405020304" pitchFamily="18" charset="0"/>
                                    <a:cs typeface="Times New Roman" panose="02020603050405020304" pitchFamily="18" charset="0"/>
                                  </a:rPr>
                                  <m:t>25</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effectLst/>
                                        <a:latin typeface="Cambria Math" panose="02040503050406030204" pitchFamily="18" charset="0"/>
                                        <a:ea typeface="Times New Roman" panose="02020603050405020304" pitchFamily="18" charset="0"/>
                                        <a:cs typeface="Times New Roman" panose="02020603050405020304" pitchFamily="18" charset="0"/>
                                      </a:rPr>
                                      <m:t>500</m:t>
                                    </m:r>
                                  </m:e>
                                  <m:sup>
                                    <m:r>
                                      <a:rPr lang="en-US" i="1">
                                        <a:effectLst/>
                                        <a:latin typeface="Cambria Math" panose="02040503050406030204" pitchFamily="18" charset="0"/>
                                        <a:ea typeface="Times New Roman" panose="02020603050405020304" pitchFamily="18" charset="0"/>
                                        <a:cs typeface="Times New Roman" panose="02020603050405020304" pitchFamily="18" charset="0"/>
                                      </a:rPr>
                                      <m:t>2</m:t>
                                    </m:r>
                                  </m:sup>
                                </m:sSup>
                              </m:den>
                            </m:f>
                          </m:e>
                        </m:rad>
                      </m:e>
                    </m:d>
                  </m:oMath>
                </a14:m>
                <a:r>
                  <a:rPr lang="en-US" dirty="0">
                    <a:effectLst/>
                    <a:latin typeface="Times New Roman" panose="02020603050405020304" pitchFamily="18" charset="0"/>
                    <a:ea typeface="Times New Roman" panose="02020603050405020304" pitchFamily="18" charset="0"/>
                    <a:cs typeface="Arial" panose="020B0604020202020204" pitchFamily="34" charset="0"/>
                  </a:rPr>
                  <a:t> = 0.00258</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1800"/>
                  </a:spcBef>
                  <a:spcAft>
                    <a:spcPts val="600"/>
                  </a:spcAft>
                </a:pPr>
                <a:r>
                  <a:rPr lang="en-US" dirty="0">
                    <a:effectLst/>
                    <a:latin typeface="Times New Roman" panose="02020603050405020304" pitchFamily="18" charset="0"/>
                    <a:ea typeface="Times New Roman" panose="02020603050405020304" pitchFamily="18" charset="0"/>
                    <a:cs typeface="Arial" panose="020B0604020202020204" pitchFamily="34" charset="0"/>
                  </a:rPr>
                  <a:t>As = ρ * b * d</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1800"/>
                  </a:spcBef>
                  <a:spcAft>
                    <a:spcPts val="600"/>
                  </a:spcAft>
                </a:pPr>
                <a:r>
                  <a:rPr lang="en-US" dirty="0">
                    <a:effectLst/>
                    <a:latin typeface="Times New Roman" panose="02020603050405020304" pitchFamily="18" charset="0"/>
                    <a:ea typeface="Times New Roman" panose="02020603050405020304" pitchFamily="18" charset="0"/>
                    <a:cs typeface="Arial" panose="020B0604020202020204" pitchFamily="34" charset="0"/>
                  </a:rPr>
                  <a:t>      = 0.00258 * 1000 * 500 = 1290 mm</a:t>
                </a:r>
                <a:r>
                  <a:rPr lang="en-US" baseline="30000" dirty="0">
                    <a:effectLst/>
                    <a:latin typeface="Times New Roman" panose="02020603050405020304" pitchFamily="18" charset="0"/>
                    <a:ea typeface="Times New Roman" panose="02020603050405020304" pitchFamily="18" charset="0"/>
                    <a:cs typeface="Arial" panose="020B0604020202020204" pitchFamily="34" charset="0"/>
                  </a:rPr>
                  <a:t>2</a:t>
                </a:r>
                <a:r>
                  <a:rPr lang="en-US" dirty="0">
                    <a:effectLst/>
                    <a:latin typeface="Times New Roman" panose="02020603050405020304" pitchFamily="18" charset="0"/>
                    <a:ea typeface="Times New Roman" panose="02020603050405020304" pitchFamily="18" charset="0"/>
                    <a:cs typeface="Arial" panose="020B0604020202020204" pitchFamily="34" charset="0"/>
                  </a:rPr>
                  <a:t>/m</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1800"/>
                  </a:spcBef>
                  <a:spcAft>
                    <a:spcPts val="600"/>
                  </a:spcAft>
                </a:pPr>
                <a:r>
                  <a:rPr lang="en-US" dirty="0" err="1">
                    <a:effectLst/>
                    <a:latin typeface="Times New Roman" panose="02020603050405020304" pitchFamily="18" charset="0"/>
                    <a:ea typeface="Times New Roman" panose="02020603050405020304" pitchFamily="18" charset="0"/>
                    <a:cs typeface="Arial" panose="020B0604020202020204" pitchFamily="34" charset="0"/>
                  </a:rPr>
                  <a:t>As,shrinkage</a:t>
                </a:r>
                <a:r>
                  <a:rPr lang="en-US" dirty="0">
                    <a:effectLst/>
                    <a:latin typeface="Times New Roman" panose="02020603050405020304" pitchFamily="18" charset="0"/>
                    <a:ea typeface="Times New Roman" panose="02020603050405020304" pitchFamily="18" charset="0"/>
                    <a:cs typeface="Arial" panose="020B0604020202020204" pitchFamily="34" charset="0"/>
                  </a:rPr>
                  <a:t>(min) = </a:t>
                </a:r>
                <a:r>
                  <a:rPr lang="en-US" dirty="0" err="1">
                    <a:effectLst/>
                    <a:latin typeface="Times New Roman" panose="02020603050405020304" pitchFamily="18" charset="0"/>
                    <a:ea typeface="Times New Roman" panose="02020603050405020304" pitchFamily="18" charset="0"/>
                    <a:cs typeface="Arial" panose="020B0604020202020204" pitchFamily="34" charset="0"/>
                  </a:rPr>
                  <a:t>ρ</a:t>
                </a:r>
                <a:r>
                  <a:rPr lang="en-US" baseline="-25000" dirty="0" err="1">
                    <a:effectLst/>
                    <a:latin typeface="Times New Roman" panose="02020603050405020304" pitchFamily="18" charset="0"/>
                    <a:ea typeface="Times New Roman" panose="02020603050405020304" pitchFamily="18" charset="0"/>
                    <a:cs typeface="Arial" panose="020B0604020202020204" pitchFamily="34" charset="0"/>
                  </a:rPr>
                  <a:t>shrinkage</a:t>
                </a:r>
                <a:r>
                  <a:rPr lang="en-US" dirty="0">
                    <a:effectLst/>
                    <a:latin typeface="Times New Roman" panose="02020603050405020304" pitchFamily="18" charset="0"/>
                    <a:ea typeface="Times New Roman" panose="02020603050405020304" pitchFamily="18" charset="0"/>
                    <a:cs typeface="Arial" panose="020B0604020202020204" pitchFamily="34" charset="0"/>
                  </a:rPr>
                  <a:t> * b * d</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Bef>
                    <a:spcPts val="1800"/>
                  </a:spcBef>
                  <a:spcAft>
                    <a:spcPts val="600"/>
                  </a:spcAft>
                </a:pPr>
                <a:r>
                  <a:rPr lang="en-US" dirty="0">
                    <a:effectLst/>
                    <a:latin typeface="Times New Roman" panose="02020603050405020304" pitchFamily="18" charset="0"/>
                    <a:ea typeface="Times New Roman" panose="02020603050405020304" pitchFamily="18" charset="0"/>
                    <a:cs typeface="Arial" panose="020B0604020202020204" pitchFamily="34" charset="0"/>
                  </a:rPr>
                  <a:t>      = 0.0018 * 1000 * 500 = 900 mm</a:t>
                </a:r>
                <a:r>
                  <a:rPr lang="en-US" baseline="30000" dirty="0">
                    <a:effectLst/>
                    <a:latin typeface="Times New Roman" panose="02020603050405020304" pitchFamily="18" charset="0"/>
                    <a:ea typeface="Times New Roman" panose="02020603050405020304" pitchFamily="18" charset="0"/>
                    <a:cs typeface="Arial" panose="020B0604020202020204" pitchFamily="34" charset="0"/>
                  </a:rPr>
                  <a:t>2</a:t>
                </a:r>
                <a:r>
                  <a:rPr lang="en-US" dirty="0">
                    <a:effectLst/>
                    <a:latin typeface="Times New Roman" panose="02020603050405020304" pitchFamily="18" charset="0"/>
                    <a:ea typeface="Times New Roman" panose="02020603050405020304" pitchFamily="18" charset="0"/>
                    <a:cs typeface="Arial" panose="020B0604020202020204" pitchFamily="34" charset="0"/>
                  </a:rPr>
                  <a:t>/m</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Bef>
                    <a:spcPts val="1800"/>
                  </a:spcBef>
                  <a:spcAft>
                    <a:spcPts val="600"/>
                  </a:spcAft>
                </a:pPr>
                <a:r>
                  <a:rPr lang="en-US" dirty="0" err="1">
                    <a:effectLst/>
                    <a:latin typeface="Times New Roman" panose="02020603050405020304" pitchFamily="18" charset="0"/>
                    <a:ea typeface="Times New Roman" panose="02020603050405020304" pitchFamily="18" charset="0"/>
                    <a:cs typeface="Arial" panose="020B0604020202020204" pitchFamily="34" charset="0"/>
                  </a:rPr>
                  <a:t>As</a:t>
                </a:r>
                <a:r>
                  <a:rPr lang="en-US" baseline="-25000" dirty="0" err="1">
                    <a:effectLst/>
                    <a:latin typeface="Times New Roman" panose="02020603050405020304" pitchFamily="18" charset="0"/>
                    <a:ea typeface="Times New Roman" panose="02020603050405020304" pitchFamily="18" charset="0"/>
                    <a:cs typeface="Arial" panose="020B0604020202020204" pitchFamily="34" charset="0"/>
                  </a:rPr>
                  <a:t>total</a:t>
                </a:r>
                <a:r>
                  <a:rPr lang="en-US" dirty="0">
                    <a:effectLst/>
                    <a:latin typeface="Times New Roman" panose="02020603050405020304" pitchFamily="18" charset="0"/>
                    <a:ea typeface="Times New Roman" panose="02020603050405020304" pitchFamily="18" charset="0"/>
                    <a:cs typeface="Arial" panose="020B0604020202020204" pitchFamily="34" charset="0"/>
                  </a:rPr>
                  <a:t> = 1290 * 3.2 = 5031 m</a:t>
                </a:r>
                <a:r>
                  <a:rPr lang="en-US" baseline="30000" dirty="0">
                    <a:effectLst/>
                    <a:latin typeface="Times New Roman" panose="02020603050405020304" pitchFamily="18" charset="0"/>
                    <a:ea typeface="Times New Roman" panose="02020603050405020304" pitchFamily="18" charset="0"/>
                    <a:cs typeface="Arial" panose="020B0604020202020204" pitchFamily="34" charset="0"/>
                  </a:rPr>
                  <a:t>2</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937260">
                  <a:lnSpc>
                    <a:spcPct val="150000"/>
                  </a:lnSpc>
                  <a:spcAft>
                    <a:spcPts val="800"/>
                  </a:spcAft>
                </a:pPr>
                <a:r>
                  <a:rPr lang="en-US" b="1" dirty="0">
                    <a:effectLst/>
                    <a:latin typeface="Times New Roman" panose="02020603050405020304" pitchFamily="18" charset="0"/>
                    <a:ea typeface="Calibri" panose="020F0502020204030204" pitchFamily="34" charset="0"/>
                    <a:cs typeface="Arial" panose="020B0604020202020204" pitchFamily="34" charset="0"/>
                  </a:rPr>
                  <a:t>Use As = </a:t>
                </a:r>
                <a:r>
                  <a:rPr lang="en-US" b="1" dirty="0" smtClean="0">
                    <a:effectLst/>
                    <a:latin typeface="Times New Roman" panose="02020603050405020304" pitchFamily="18" charset="0"/>
                    <a:ea typeface="Calibri" panose="020F0502020204030204" pitchFamily="34" charset="0"/>
                    <a:cs typeface="Arial" panose="020B0604020202020204" pitchFamily="34" charset="0"/>
                  </a:rPr>
                  <a:t>20Ø18 </a:t>
                </a:r>
                <a:r>
                  <a:rPr lang="en-US" b="1" dirty="0">
                    <a:effectLst/>
                    <a:latin typeface="Times New Roman" panose="02020603050405020304" pitchFamily="18" charset="0"/>
                    <a:ea typeface="Calibri" panose="020F0502020204030204" pitchFamily="34" charset="0"/>
                    <a:cs typeface="Arial" panose="020B0604020202020204" pitchFamily="34" charset="0"/>
                  </a:rPr>
                  <a:t>mm (bottom steel)</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مستطيل 2"/>
              <p:cNvSpPr>
                <a:spLocks noRot="1" noChangeAspect="1" noMove="1" noResize="1" noEditPoints="1" noAdjustHandles="1" noChangeArrowheads="1" noChangeShapeType="1" noTextEdit="1"/>
              </p:cNvSpPr>
              <p:nvPr/>
            </p:nvSpPr>
            <p:spPr>
              <a:xfrm>
                <a:off x="5172973" y="845520"/>
                <a:ext cx="7019027" cy="4937570"/>
              </a:xfrm>
              <a:prstGeom prst="rect">
                <a:avLst/>
              </a:prstGeom>
              <a:blipFill rotWithShape="0">
                <a:blip r:embed="rId3"/>
                <a:stretch>
                  <a:fillRect l="-782" t="-741"/>
                </a:stretch>
              </a:blipFill>
            </p:spPr>
            <p:txBody>
              <a:bodyPr/>
              <a:lstStyle/>
              <a:p>
                <a:r>
                  <a:rPr lang="en-US">
                    <a:noFill/>
                  </a:rPr>
                  <a:t> </a:t>
                </a:r>
              </a:p>
            </p:txBody>
          </p:sp>
        </mc:Fallback>
      </mc:AlternateContent>
    </p:spTree>
    <p:extLst>
      <p:ext uri="{BB962C8B-B14F-4D97-AF65-F5344CB8AC3E}">
        <p14:creationId xmlns:p14="http://schemas.microsoft.com/office/powerpoint/2010/main" val="1885023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3724095" y="265623"/>
            <a:ext cx="6210300" cy="5981700"/>
          </a:xfrm>
          <a:prstGeom prst="rect">
            <a:avLst/>
          </a:prstGeom>
        </p:spPr>
      </p:pic>
    </p:spTree>
    <p:extLst>
      <p:ext uri="{BB962C8B-B14F-4D97-AF65-F5344CB8AC3E}">
        <p14:creationId xmlns:p14="http://schemas.microsoft.com/office/powerpoint/2010/main" val="125388687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876094" y="147996"/>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Longitudinal mat foundation 1&amp;2</a:t>
            </a:r>
            <a:endParaRPr lang="en-US" b="1" dirty="0">
              <a:effectLst>
                <a:outerShdw blurRad="38100" dist="38100" dir="2700000" algn="tl">
                  <a:srgbClr val="000000">
                    <a:alpha val="43137"/>
                  </a:srgbClr>
                </a:outerShdw>
              </a:effectLst>
              <a:latin typeface="Dutch801 Rm BT" pitchFamily="18" charset="0"/>
            </a:endParaRPr>
          </a:p>
        </p:txBody>
      </p:sp>
      <p:sp>
        <p:nvSpPr>
          <p:cNvPr id="3" name="مستطيل 2"/>
          <p:cNvSpPr/>
          <p:nvPr/>
        </p:nvSpPr>
        <p:spPr>
          <a:xfrm>
            <a:off x="3233567" y="715791"/>
            <a:ext cx="3381054" cy="369332"/>
          </a:xfrm>
          <a:prstGeom prst="rect">
            <a:avLst/>
          </a:prstGeom>
        </p:spPr>
        <p:txBody>
          <a:bodyPr wrap="none">
            <a:spAutoFit/>
          </a:bodyPr>
          <a:lstStyle/>
          <a:p>
            <a:r>
              <a:rPr lang="en-US" dirty="0" smtClean="0">
                <a:latin typeface="Times New Roman" panose="02020603050405020304" pitchFamily="18" charset="0"/>
                <a:ea typeface="Calibri" panose="020F0502020204030204" pitchFamily="34" charset="0"/>
              </a:rPr>
              <a:t>Sum (</a:t>
            </a:r>
            <a:r>
              <a:rPr lang="en-US" dirty="0" err="1" smtClean="0">
                <a:latin typeface="Times New Roman" panose="02020603050405020304" pitchFamily="18" charset="0"/>
                <a:ea typeface="Calibri" panose="020F0502020204030204" pitchFamily="34" charset="0"/>
              </a:rPr>
              <a:t>Px</a:t>
            </a:r>
            <a:r>
              <a:rPr lang="en-US" dirty="0" smtClean="0">
                <a:latin typeface="Times New Roman" panose="02020603050405020304" pitchFamily="18" charset="0"/>
                <a:ea typeface="Calibri" panose="020F0502020204030204" pitchFamily="34" charset="0"/>
              </a:rPr>
              <a:t>*x) = Sum (</a:t>
            </a:r>
            <a:r>
              <a:rPr lang="en-US" dirty="0" err="1" smtClean="0">
                <a:latin typeface="Times New Roman" panose="02020603050405020304" pitchFamily="18" charset="0"/>
                <a:ea typeface="Calibri" panose="020F0502020204030204" pitchFamily="34" charset="0"/>
              </a:rPr>
              <a:t>Px</a:t>
            </a:r>
            <a:r>
              <a:rPr lang="en-US" dirty="0" smtClean="0">
                <a:latin typeface="Times New Roman" panose="02020603050405020304" pitchFamily="18" charset="0"/>
                <a:ea typeface="Calibri" panose="020F0502020204030204" pitchFamily="34" charset="0"/>
              </a:rPr>
              <a:t>) * X </a:t>
            </a:r>
            <a:r>
              <a:rPr lang="en-US" dirty="0" smtClean="0">
                <a:latin typeface="Times New Roman" panose="02020603050405020304" pitchFamily="18" charset="0"/>
                <a:ea typeface="Calibri" panose="020F0502020204030204" pitchFamily="34" charset="0"/>
                <a:cs typeface="Times New Roman" panose="02020603050405020304" pitchFamily="18" charset="0"/>
                <a:sym typeface="Wingdings" panose="05000000000000000000" pitchFamily="2" charset="2"/>
              </a:rPr>
              <a:t></a:t>
            </a:r>
            <a:r>
              <a:rPr lang="en-US" dirty="0" smtClean="0">
                <a:latin typeface="Times New Roman" panose="02020603050405020304" pitchFamily="18" charset="0"/>
                <a:ea typeface="Calibri" panose="020F0502020204030204" pitchFamily="34" charset="0"/>
              </a:rPr>
              <a:t> X </a:t>
            </a:r>
            <a:endParaRPr lang="en-US" dirty="0"/>
          </a:p>
        </p:txBody>
      </p:sp>
      <p:sp>
        <p:nvSpPr>
          <p:cNvPr id="4" name="مستطيل 3"/>
          <p:cNvSpPr/>
          <p:nvPr/>
        </p:nvSpPr>
        <p:spPr>
          <a:xfrm>
            <a:off x="3233567" y="1294595"/>
            <a:ext cx="1596334"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L = 2(X+b1/2) </a:t>
            </a:r>
            <a:endParaRPr lang="en-US" dirty="0"/>
          </a:p>
        </p:txBody>
      </p:sp>
      <p:sp>
        <p:nvSpPr>
          <p:cNvPr id="5" name="مستطيل 4"/>
          <p:cNvSpPr/>
          <p:nvPr/>
        </p:nvSpPr>
        <p:spPr>
          <a:xfrm>
            <a:off x="3233567" y="1834796"/>
            <a:ext cx="1269899" cy="369332"/>
          </a:xfrm>
          <a:prstGeom prst="rect">
            <a:avLst/>
          </a:prstGeom>
        </p:spPr>
        <p:txBody>
          <a:bodyPr wrap="none">
            <a:spAutoFit/>
          </a:bodyPr>
          <a:lstStyle/>
          <a:p>
            <a:r>
              <a:rPr lang="en-US" dirty="0" err="1" smtClean="0">
                <a:latin typeface="Times New Roman" panose="02020603050405020304" pitchFamily="18" charset="0"/>
                <a:ea typeface="Calibri" panose="020F0502020204030204" pitchFamily="34" charset="0"/>
              </a:rPr>
              <a:t>Af</a:t>
            </a:r>
            <a:r>
              <a:rPr lang="en-US" dirty="0" smtClean="0">
                <a:latin typeface="Times New Roman" panose="02020603050405020304" pitchFamily="18" charset="0"/>
                <a:ea typeface="Calibri" panose="020F0502020204030204" pitchFamily="34" charset="0"/>
              </a:rPr>
              <a:t> = P/</a:t>
            </a:r>
            <a:r>
              <a:rPr lang="en-US" dirty="0" err="1" smtClean="0">
                <a:latin typeface="Times New Roman" panose="02020603050405020304" pitchFamily="18" charset="0"/>
                <a:ea typeface="Calibri" panose="020F0502020204030204" pitchFamily="34" charset="0"/>
              </a:rPr>
              <a:t>qall</a:t>
            </a:r>
            <a:r>
              <a:rPr lang="en-US" dirty="0" smtClean="0">
                <a:latin typeface="Times New Roman" panose="02020603050405020304" pitchFamily="18" charset="0"/>
                <a:ea typeface="Calibri" panose="020F0502020204030204" pitchFamily="34" charset="0"/>
              </a:rPr>
              <a:t> </a:t>
            </a:r>
            <a:endParaRPr lang="en-US" dirty="0"/>
          </a:p>
        </p:txBody>
      </p:sp>
      <p:sp>
        <p:nvSpPr>
          <p:cNvPr id="6" name="مستطيل 5"/>
          <p:cNvSpPr/>
          <p:nvPr/>
        </p:nvSpPr>
        <p:spPr>
          <a:xfrm>
            <a:off x="3233567" y="2333670"/>
            <a:ext cx="1069011"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B = </a:t>
            </a:r>
            <a:r>
              <a:rPr lang="en-US" dirty="0" err="1">
                <a:latin typeface="Times New Roman" panose="02020603050405020304" pitchFamily="18" charset="0"/>
                <a:ea typeface="Calibri" panose="020F0502020204030204" pitchFamily="34" charset="0"/>
              </a:rPr>
              <a:t>Af</a:t>
            </a:r>
            <a:r>
              <a:rPr lang="en-US" dirty="0">
                <a:latin typeface="Times New Roman" panose="02020603050405020304" pitchFamily="18" charset="0"/>
                <a:ea typeface="Calibri" panose="020F0502020204030204" pitchFamily="34" charset="0"/>
              </a:rPr>
              <a:t>/L </a:t>
            </a:r>
            <a:endParaRPr lang="en-US" dirty="0"/>
          </a:p>
        </p:txBody>
      </p:sp>
      <mc:AlternateContent xmlns:mc="http://schemas.openxmlformats.org/markup-compatibility/2006" xmlns:a14="http://schemas.microsoft.com/office/drawing/2010/main">
        <mc:Choice Requires="a14">
          <p:sp>
            <p:nvSpPr>
              <p:cNvPr id="7" name="مستطيل 6"/>
              <p:cNvSpPr/>
              <p:nvPr/>
            </p:nvSpPr>
            <p:spPr>
              <a:xfrm>
                <a:off x="2583614" y="2782894"/>
                <a:ext cx="3437928" cy="6127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mtClean="0">
                          <a:latin typeface="Cambria Math" panose="02040503050406030204" pitchFamily="18" charset="0"/>
                        </a:rPr>
                        <m:t>Ø</m:t>
                      </m:r>
                      <m:r>
                        <m:rPr>
                          <m:sty m:val="p"/>
                        </m:rPr>
                        <a:rPr lang="en-US" i="0">
                          <a:latin typeface="Cambria Math" panose="02040503050406030204" pitchFamily="18" charset="0"/>
                        </a:rPr>
                        <m:t>Vc</m:t>
                      </m:r>
                      <m:r>
                        <a:rPr lang="en-US" i="0">
                          <a:latin typeface="Cambria Math" panose="02040503050406030204" pitchFamily="18" charset="0"/>
                        </a:rPr>
                        <m:t>= Ø∗</m:t>
                      </m:r>
                      <m:r>
                        <a:rPr lang="en-US" i="1">
                          <a:latin typeface="Cambria Math" panose="02040503050406030204" pitchFamily="18" charset="0"/>
                        </a:rPr>
                        <m:t>𝜆</m:t>
                      </m:r>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1</m:t>
                          </m:r>
                        </m:num>
                        <m:den>
                          <m:r>
                            <a:rPr lang="en-US" i="0">
                              <a:latin typeface="Cambria Math" panose="02040503050406030204" pitchFamily="18" charset="0"/>
                            </a:rPr>
                            <m:t>6</m:t>
                          </m:r>
                        </m:den>
                      </m:f>
                      <m:r>
                        <a:rPr lang="en-US" i="0">
                          <a:latin typeface="Cambria Math" panose="02040503050406030204" pitchFamily="18" charset="0"/>
                        </a:rPr>
                        <m:t>∗ </m:t>
                      </m:r>
                      <m:rad>
                        <m:radPr>
                          <m:degHide m:val="on"/>
                          <m:ctrlPr>
                            <a:rPr lang="en-US" i="1">
                              <a:latin typeface="Cambria Math" panose="02040503050406030204" pitchFamily="18" charset="0"/>
                            </a:rPr>
                          </m:ctrlPr>
                        </m:radPr>
                        <m:deg/>
                        <m:e>
                          <m:sSup>
                            <m:sSupPr>
                              <m:ctrlPr>
                                <a:rPr lang="en-US" i="1">
                                  <a:latin typeface="Cambria Math" panose="02040503050406030204" pitchFamily="18" charset="0"/>
                                </a:rPr>
                              </m:ctrlPr>
                            </m:sSupPr>
                            <m:e>
                              <m:r>
                                <a:rPr lang="en-US" i="1">
                                  <a:latin typeface="Cambria Math" panose="02040503050406030204" pitchFamily="18" charset="0"/>
                                </a:rPr>
                                <m:t>𝑓</m:t>
                              </m:r>
                            </m:e>
                            <m:sup>
                              <m:r>
                                <a:rPr lang="en-US" i="0">
                                  <a:latin typeface="Cambria Math" panose="02040503050406030204" pitchFamily="18" charset="0"/>
                                </a:rPr>
                                <m:t>′</m:t>
                              </m:r>
                            </m:sup>
                          </m:sSup>
                          <m:r>
                            <a:rPr lang="en-US" i="1">
                              <a:latin typeface="Cambria Math" panose="02040503050406030204" pitchFamily="18" charset="0"/>
                            </a:rPr>
                            <m:t>𝑐</m:t>
                          </m:r>
                        </m:e>
                      </m:rad>
                      <m:r>
                        <a:rPr lang="en-US" i="0">
                          <a:latin typeface="Cambria Math" panose="02040503050406030204" pitchFamily="18" charset="0"/>
                        </a:rPr>
                        <m:t>∗</m:t>
                      </m:r>
                      <m:r>
                        <a:rPr lang="en-US" i="1">
                          <a:latin typeface="Cambria Math" panose="02040503050406030204" pitchFamily="18" charset="0"/>
                        </a:rPr>
                        <m:t>𝑏𝑤</m:t>
                      </m:r>
                      <m:r>
                        <a:rPr lang="en-US" i="0">
                          <a:latin typeface="Cambria Math" panose="02040503050406030204" pitchFamily="18" charset="0"/>
                        </a:rPr>
                        <m:t>∗</m:t>
                      </m:r>
                      <m:r>
                        <a:rPr lang="en-US" i="1">
                          <a:latin typeface="Cambria Math" panose="02040503050406030204" pitchFamily="18" charset="0"/>
                        </a:rPr>
                        <m:t>𝑑</m:t>
                      </m:r>
                    </m:oMath>
                  </m:oMathPara>
                </a14:m>
                <a:endParaRPr lang="en-US" dirty="0"/>
              </a:p>
            </p:txBody>
          </p:sp>
        </mc:Choice>
        <mc:Fallback xmlns="">
          <p:sp>
            <p:nvSpPr>
              <p:cNvPr id="7" name="مستطيل 6"/>
              <p:cNvSpPr>
                <a:spLocks noRot="1" noChangeAspect="1" noMove="1" noResize="1" noEditPoints="1" noAdjustHandles="1" noChangeArrowheads="1" noChangeShapeType="1" noTextEdit="1"/>
              </p:cNvSpPr>
              <p:nvPr/>
            </p:nvSpPr>
            <p:spPr>
              <a:xfrm>
                <a:off x="2583614" y="2782894"/>
                <a:ext cx="3437928" cy="612732"/>
              </a:xfrm>
              <a:prstGeom prst="rect">
                <a:avLst/>
              </a:prstGeom>
              <a:blipFill rotWithShape="0">
                <a:blip r:embed="rId2"/>
                <a:stretch>
                  <a:fillRect/>
                </a:stretch>
              </a:blipFill>
            </p:spPr>
            <p:txBody>
              <a:bodyPr/>
              <a:lstStyle/>
              <a:p>
                <a:r>
                  <a:rPr lang="en-US">
                    <a:noFill/>
                  </a:rPr>
                  <a:t> </a:t>
                </a:r>
              </a:p>
            </p:txBody>
          </p:sp>
        </mc:Fallback>
      </mc:AlternateContent>
      <p:sp>
        <p:nvSpPr>
          <p:cNvPr id="8" name="مستطيل 7"/>
          <p:cNvSpPr/>
          <p:nvPr/>
        </p:nvSpPr>
        <p:spPr>
          <a:xfrm>
            <a:off x="2583614" y="3281768"/>
            <a:ext cx="1134221" cy="388696"/>
          </a:xfrm>
          <a:prstGeom prst="rect">
            <a:avLst/>
          </a:prstGeom>
        </p:spPr>
        <p:txBody>
          <a:bodyPr wrap="none">
            <a:spAutoFit/>
          </a:bodyPr>
          <a:lstStyle/>
          <a:p>
            <a:pPr>
              <a:lnSpc>
                <a:spcPct val="107000"/>
              </a:lnSpc>
              <a:spcBef>
                <a:spcPts val="1800"/>
              </a:spcBef>
              <a:spcAft>
                <a:spcPts val="600"/>
              </a:spcAft>
            </a:pPr>
            <a:r>
              <a:rPr lang="en-US" dirty="0">
                <a:latin typeface="Times New Roman" panose="02020603050405020304" pitchFamily="18" charset="0"/>
                <a:ea typeface="Calibri" panose="020F0502020204030204" pitchFamily="34" charset="0"/>
                <a:cs typeface="Arial" panose="020B0604020202020204" pitchFamily="34" charset="0"/>
              </a:rPr>
              <a:t>Vu = </a:t>
            </a:r>
            <a:r>
              <a:rPr lang="en-US" dirty="0" err="1">
                <a:latin typeface="Times New Roman" panose="02020603050405020304" pitchFamily="18" charset="0"/>
                <a:ea typeface="Calibri" panose="020F0502020204030204" pitchFamily="34" charset="0"/>
                <a:cs typeface="Arial" panose="020B0604020202020204" pitchFamily="34" charset="0"/>
              </a:rPr>
              <a:t>ØVc</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9" name="مستطيل 8"/>
          <p:cNvSpPr/>
          <p:nvPr/>
        </p:nvSpPr>
        <p:spPr>
          <a:xfrm>
            <a:off x="2514203" y="3624178"/>
            <a:ext cx="1989263" cy="388696"/>
          </a:xfrm>
          <a:prstGeom prst="rect">
            <a:avLst/>
          </a:prstGeom>
        </p:spPr>
        <p:txBody>
          <a:bodyPr wrap="non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 </a:t>
            </a:r>
            <a:r>
              <a:rPr lang="en-US" dirty="0" err="1">
                <a:latin typeface="Times New Roman" panose="02020603050405020304" pitchFamily="18" charset="0"/>
                <a:ea typeface="Calibri" panose="020F0502020204030204" pitchFamily="34" charset="0"/>
                <a:cs typeface="Arial" panose="020B0604020202020204" pitchFamily="34" charset="0"/>
              </a:rPr>
              <a:t>Vu,p</a:t>
            </a:r>
            <a:r>
              <a:rPr lang="en-US" dirty="0">
                <a:latin typeface="Times New Roman" panose="02020603050405020304" pitchFamily="18" charset="0"/>
                <a:ea typeface="Calibri" panose="020F0502020204030204" pitchFamily="34" charset="0"/>
                <a:cs typeface="Arial" panose="020B0604020202020204" pitchFamily="34" charset="0"/>
              </a:rPr>
              <a:t> = Pu – </a:t>
            </a:r>
            <a:r>
              <a:rPr lang="en-US" dirty="0" err="1">
                <a:latin typeface="Times New Roman" panose="02020603050405020304" pitchFamily="18" charset="0"/>
                <a:ea typeface="Calibri" panose="020F0502020204030204" pitchFamily="34" charset="0"/>
                <a:cs typeface="Arial" panose="020B0604020202020204" pitchFamily="34" charset="0"/>
              </a:rPr>
              <a:t>q</a:t>
            </a:r>
            <a:r>
              <a:rPr lang="en-US" baseline="-25000" dirty="0" err="1">
                <a:latin typeface="Times New Roman" panose="02020603050405020304" pitchFamily="18" charset="0"/>
                <a:ea typeface="Calibri" panose="020F0502020204030204" pitchFamily="34" charset="0"/>
                <a:cs typeface="Arial" panose="020B0604020202020204" pitchFamily="34" charset="0"/>
              </a:rPr>
              <a:t>u</a:t>
            </a:r>
            <a:r>
              <a:rPr lang="en-US" dirty="0">
                <a:latin typeface="Times New Roman" panose="02020603050405020304" pitchFamily="18" charset="0"/>
                <a:ea typeface="Calibri" panose="020F0502020204030204" pitchFamily="34" charset="0"/>
                <a:cs typeface="Arial" panose="020B0604020202020204" pitchFamily="34" charset="0"/>
              </a:rPr>
              <a:t>*A1</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0" name="مستطيل 9"/>
          <p:cNvSpPr/>
          <p:nvPr/>
        </p:nvSpPr>
        <p:spPr>
          <a:xfrm>
            <a:off x="8722299" y="4495710"/>
            <a:ext cx="2473754" cy="388696"/>
          </a:xfrm>
          <a:prstGeom prst="rect">
            <a:avLst/>
          </a:prstGeom>
        </p:spPr>
        <p:txBody>
          <a:bodyPr wrap="none">
            <a:spAutoFit/>
          </a:bodyPr>
          <a:lstStyle/>
          <a:p>
            <a:pPr>
              <a:lnSpc>
                <a:spcPct val="107000"/>
              </a:lnSpc>
              <a:spcAft>
                <a:spcPts val="800"/>
              </a:spcAft>
            </a:pPr>
            <a:r>
              <a:rPr lang="en-US" dirty="0" smtClean="0">
                <a:latin typeface="Times New Roman" panose="02020603050405020304" pitchFamily="18" charset="0"/>
                <a:ea typeface="Calibri" panose="020F0502020204030204" pitchFamily="34" charset="0"/>
                <a:cs typeface="Arial" panose="020B0604020202020204" pitchFamily="34" charset="0"/>
              </a:rPr>
              <a:t>B</a:t>
            </a:r>
            <a:r>
              <a:rPr lang="en-US" baseline="-25000" dirty="0" smtClean="0">
                <a:latin typeface="Times New Roman" panose="02020603050405020304" pitchFamily="18" charset="0"/>
                <a:ea typeface="Calibri" panose="020F0502020204030204" pitchFamily="34" charset="0"/>
                <a:cs typeface="Arial" panose="020B0604020202020204" pitchFamily="34" charset="0"/>
              </a:rPr>
              <a:t>0</a:t>
            </a:r>
            <a:r>
              <a:rPr lang="en-US" dirty="0" smtClean="0">
                <a:latin typeface="Times New Roman" panose="02020603050405020304" pitchFamily="18" charset="0"/>
                <a:ea typeface="Calibri" panose="020F0502020204030204" pitchFamily="34" charset="0"/>
                <a:cs typeface="Arial" panose="020B0604020202020204" pitchFamily="34" charset="0"/>
              </a:rPr>
              <a:t> = 2(C1+d) + 2(C2+d)</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1" name="مستطيل 10"/>
          <p:cNvSpPr/>
          <p:nvPr/>
        </p:nvSpPr>
        <p:spPr>
          <a:xfrm>
            <a:off x="7972093" y="4977188"/>
            <a:ext cx="3974165" cy="388696"/>
          </a:xfrm>
          <a:prstGeom prst="rect">
            <a:avLst/>
          </a:prstGeom>
        </p:spPr>
        <p:txBody>
          <a:bodyPr wrap="non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ꞵ = long column side / short column side</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2" name="مستطيل 11"/>
              <p:cNvSpPr/>
              <p:nvPr/>
            </p:nvSpPr>
            <p:spPr>
              <a:xfrm>
                <a:off x="1455466" y="4049521"/>
                <a:ext cx="6096000" cy="2087751"/>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m:t>
                      </m:r>
                      <m:r>
                        <m:rPr>
                          <m:sty m:val="p"/>
                        </m:rPr>
                        <a:rPr lang="en-US" i="0">
                          <a:latin typeface="Cambria Math" panose="02040503050406030204" pitchFamily="18" charset="0"/>
                        </a:rPr>
                        <m:t>Vc</m:t>
                      </m:r>
                      <m:r>
                        <a:rPr lang="en-US" i="0">
                          <a:latin typeface="Cambria Math" panose="02040503050406030204" pitchFamily="18" charset="0"/>
                        </a:rPr>
                        <m:t>,</m:t>
                      </m:r>
                      <m:r>
                        <m:rPr>
                          <m:sty m:val="p"/>
                        </m:rPr>
                        <a:rPr lang="en-US" i="0">
                          <a:latin typeface="Cambria Math" panose="02040503050406030204" pitchFamily="18" charset="0"/>
                        </a:rPr>
                        <m:t>p</m:t>
                      </m:r>
                      <m:r>
                        <a:rPr lang="en-US" i="0">
                          <a:latin typeface="Cambria Math" panose="02040503050406030204" pitchFamily="18" charset="0"/>
                        </a:rPr>
                        <m:t>=</m:t>
                      </m:r>
                      <m:r>
                        <a:rPr lang="en-US" i="0">
                          <a:latin typeface="Cambria Math" panose="02040503050406030204" pitchFamily="18" charset="0"/>
                        </a:rPr>
                        <m:t>∅</m:t>
                      </m:r>
                      <m:r>
                        <m:rPr>
                          <m:sty m:val="p"/>
                        </m:rPr>
                        <a:rPr lang="en-US" i="0">
                          <a:latin typeface="Cambria Math" panose="02040503050406030204" pitchFamily="18" charset="0"/>
                        </a:rPr>
                        <m:t>Vc</m:t>
                      </m:r>
                      <m:r>
                        <a:rPr lang="en-US" i="0">
                          <a:latin typeface="Cambria Math" panose="02040503050406030204" pitchFamily="18" charset="0"/>
                        </a:rPr>
                        <m:t>,</m:t>
                      </m:r>
                      <m:r>
                        <m:rPr>
                          <m:sty m:val="p"/>
                        </m:rPr>
                        <a:rPr lang="en-US" i="0">
                          <a:latin typeface="Cambria Math" panose="02040503050406030204" pitchFamily="18" charset="0"/>
                        </a:rPr>
                        <m:t>p</m:t>
                      </m:r>
                      <m:r>
                        <a:rPr lang="en-US" i="0">
                          <a:latin typeface="Cambria Math" panose="02040503050406030204" pitchFamily="18" charset="0"/>
                        </a:rPr>
                        <m:t>=</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0">
                                  <a:latin typeface="Cambria Math" panose="02040503050406030204" pitchFamily="18" charset="0"/>
                                </a:rPr>
                                <m:t>&amp;</m:t>
                              </m:r>
                              <m:r>
                                <a:rPr lang="en-US" i="0">
                                  <a:latin typeface="Cambria Math" panose="02040503050406030204" pitchFamily="18" charset="0"/>
                                </a:rPr>
                                <m:t>∅</m:t>
                              </m:r>
                              <m:r>
                                <a:rPr lang="en-US" i="1">
                                  <a:latin typeface="Cambria Math" panose="02040503050406030204" pitchFamily="18" charset="0"/>
                                </a:rPr>
                                <m:t>𝑉𝑐</m:t>
                              </m:r>
                              <m:r>
                                <a:rPr lang="en-US" i="0">
                                  <a:latin typeface="Cambria Math" panose="02040503050406030204" pitchFamily="18" charset="0"/>
                                </a:rPr>
                                <m:t>,</m:t>
                              </m:r>
                              <m:r>
                                <a:rPr lang="en-US" i="1">
                                  <a:latin typeface="Cambria Math" panose="02040503050406030204" pitchFamily="18" charset="0"/>
                                </a:rPr>
                                <m:t>𝑝</m:t>
                              </m:r>
                              <m:r>
                                <a:rPr lang="en-US" i="0">
                                  <a:latin typeface="Cambria Math" panose="02040503050406030204" pitchFamily="18" charset="0"/>
                                </a:rPr>
                                <m:t>1</m:t>
                              </m:r>
                              <m:r>
                                <a:rPr lang="en-US" i="0">
                                  <a:latin typeface="Cambria Math" panose="02040503050406030204" pitchFamily="18" charset="0"/>
                                </a:rPr>
                                <m:t>=Ø×</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17</m:t>
                              </m:r>
                              <m:r>
                                <a:rPr lang="en-US" i="0">
                                  <a:latin typeface="Cambria Math" panose="02040503050406030204" pitchFamily="18" charset="0"/>
                                </a:rPr>
                                <m:t>×</m:t>
                              </m:r>
                              <m:d>
                                <m:dPr>
                                  <m:ctrlPr>
                                    <a:rPr lang="en-US" i="1">
                                      <a:latin typeface="Cambria Math" panose="02040503050406030204" pitchFamily="18" charset="0"/>
                                    </a:rPr>
                                  </m:ctrlPr>
                                </m:dPr>
                                <m:e>
                                  <m:r>
                                    <a:rPr lang="en-US" i="0">
                                      <a:latin typeface="Cambria Math" panose="02040503050406030204" pitchFamily="18" charset="0"/>
                                    </a:rPr>
                                    <m:t>1</m:t>
                                  </m:r>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2</m:t>
                                      </m:r>
                                    </m:num>
                                    <m:den>
                                      <m:r>
                                        <a:rPr lang="en-US" i="0">
                                          <a:latin typeface="Cambria Math" panose="02040503050406030204" pitchFamily="18" charset="0"/>
                                        </a:rPr>
                                        <m:t>ꞵ</m:t>
                                      </m:r>
                                    </m:den>
                                  </m:f>
                                </m:e>
                              </m:d>
                              <m:r>
                                <a:rPr lang="en-US" i="0">
                                  <a:latin typeface="Cambria Math" panose="02040503050406030204" pitchFamily="18" charset="0"/>
                                </a:rPr>
                                <m:t>×</m:t>
                              </m:r>
                              <m:rad>
                                <m:radPr>
                                  <m:degHide m:val="on"/>
                                  <m:ctrlPr>
                                    <a:rPr lang="en-US" i="1">
                                      <a:latin typeface="Cambria Math" panose="02040503050406030204" pitchFamily="18" charset="0"/>
                                    </a:rPr>
                                  </m:ctrlPr>
                                </m:radPr>
                                <m:deg/>
                                <m:e>
                                  <m:r>
                                    <m:rPr>
                                      <m:sty m:val="p"/>
                                    </m:rPr>
                                    <a:rPr lang="en-US" i="0">
                                      <a:latin typeface="Cambria Math" panose="02040503050406030204" pitchFamily="18" charset="0"/>
                                    </a:rPr>
                                    <m:t>f</m:t>
                                  </m:r>
                                  <m:r>
                                    <a:rPr lang="en-US" i="0">
                                      <a:latin typeface="Cambria Math" panose="02040503050406030204" pitchFamily="18" charset="0"/>
                                    </a:rPr>
                                    <m:t>′</m:t>
                                  </m:r>
                                  <m:r>
                                    <m:rPr>
                                      <m:sty m:val="p"/>
                                    </m:rPr>
                                    <a:rPr lang="en-US" i="0">
                                      <a:latin typeface="Cambria Math" panose="02040503050406030204" pitchFamily="18" charset="0"/>
                                    </a:rPr>
                                    <m:t>c</m:t>
                                  </m:r>
                                </m:e>
                              </m:rad>
                              <m:r>
                                <a:rPr lang="en-US" i="0">
                                  <a:latin typeface="Cambria Math" panose="02040503050406030204" pitchFamily="18" charset="0"/>
                                </a:rPr>
                                <m:t>×</m:t>
                              </m:r>
                              <m:r>
                                <a:rPr lang="en-US" i="1">
                                  <a:latin typeface="Cambria Math" panose="02040503050406030204" pitchFamily="18" charset="0"/>
                                </a:rPr>
                                <m:t>𝑏</m:t>
                              </m:r>
                              <m:r>
                                <a:rPr lang="en-US" i="0">
                                  <a:latin typeface="Cambria Math" panose="02040503050406030204" pitchFamily="18" charset="0"/>
                                </a:rPr>
                                <m:t>0</m:t>
                              </m:r>
                              <m:r>
                                <a:rPr lang="en-US" i="0">
                                  <a:latin typeface="Cambria Math" panose="02040503050406030204" pitchFamily="18" charset="0"/>
                                </a:rPr>
                                <m:t>×</m:t>
                              </m:r>
                              <m:r>
                                <a:rPr lang="en-US" i="1">
                                  <a:latin typeface="Cambria Math" panose="02040503050406030204" pitchFamily="18" charset="0"/>
                                </a:rPr>
                                <m:t>𝑑</m:t>
                              </m:r>
                            </m:e>
                            <m:e>
                              <m:r>
                                <a:rPr lang="en-US" i="0">
                                  <a:latin typeface="Cambria Math" panose="02040503050406030204" pitchFamily="18" charset="0"/>
                                </a:rPr>
                                <m:t>&amp;</m:t>
                              </m:r>
                              <m:r>
                                <a:rPr lang="en-US" i="0">
                                  <a:latin typeface="Cambria Math" panose="02040503050406030204" pitchFamily="18" charset="0"/>
                                </a:rPr>
                                <m:t>∅</m:t>
                              </m:r>
                              <m:r>
                                <a:rPr lang="en-US" i="1">
                                  <a:latin typeface="Cambria Math" panose="02040503050406030204" pitchFamily="18" charset="0"/>
                                </a:rPr>
                                <m:t>𝑉𝑐</m:t>
                              </m:r>
                              <m:r>
                                <a:rPr lang="en-US" i="0">
                                  <a:latin typeface="Cambria Math" panose="02040503050406030204" pitchFamily="18" charset="0"/>
                                </a:rPr>
                                <m:t>,</m:t>
                              </m:r>
                              <m:r>
                                <a:rPr lang="en-US" i="1">
                                  <a:latin typeface="Cambria Math" panose="02040503050406030204" pitchFamily="18" charset="0"/>
                                </a:rPr>
                                <m:t>𝑝</m:t>
                              </m:r>
                              <m:r>
                                <a:rPr lang="en-US" i="0">
                                  <a:latin typeface="Cambria Math" panose="02040503050406030204" pitchFamily="18" charset="0"/>
                                </a:rPr>
                                <m:t>2</m:t>
                              </m:r>
                              <m:r>
                                <a:rPr lang="en-US" i="0">
                                  <a:latin typeface="Cambria Math" panose="02040503050406030204" pitchFamily="18" charset="0"/>
                                </a:rPr>
                                <m:t>=Ø×</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83</m:t>
                              </m:r>
                              <m:r>
                                <a:rPr lang="en-US" i="0">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m:rPr>
                                          <m:sty m:val="p"/>
                                        </m:rPr>
                                        <a:rPr lang="en-US" i="0">
                                          <a:latin typeface="Cambria Math" panose="02040503050406030204" pitchFamily="18" charset="0"/>
                                        </a:rPr>
                                        <m:t>αs</m:t>
                                      </m:r>
                                      <m:r>
                                        <a:rPr lang="en-US" i="0">
                                          <a:latin typeface="Cambria Math" panose="02040503050406030204" pitchFamily="18" charset="0"/>
                                        </a:rPr>
                                        <m:t>∗</m:t>
                                      </m:r>
                                      <m:r>
                                        <m:rPr>
                                          <m:sty m:val="p"/>
                                        </m:rPr>
                                        <a:rPr lang="en-US" i="0">
                                          <a:latin typeface="Cambria Math" panose="02040503050406030204" pitchFamily="18" charset="0"/>
                                        </a:rPr>
                                        <m:t>d</m:t>
                                      </m:r>
                                    </m:num>
                                    <m:den>
                                      <m:r>
                                        <m:rPr>
                                          <m:sty m:val="p"/>
                                        </m:rPr>
                                        <a:rPr lang="en-US" i="0">
                                          <a:latin typeface="Cambria Math" panose="02040503050406030204" pitchFamily="18" charset="0"/>
                                        </a:rPr>
                                        <m:t>b</m:t>
                                      </m:r>
                                      <m:r>
                                        <a:rPr lang="en-US" i="0">
                                          <a:latin typeface="Cambria Math" panose="02040503050406030204" pitchFamily="18" charset="0"/>
                                        </a:rPr>
                                        <m:t>0</m:t>
                                      </m:r>
                                    </m:den>
                                  </m:f>
                                  <m:r>
                                    <a:rPr lang="en-US" i="0">
                                      <a:latin typeface="Cambria Math" panose="02040503050406030204" pitchFamily="18" charset="0"/>
                                    </a:rPr>
                                    <m:t>+</m:t>
                                  </m:r>
                                  <m:r>
                                    <a:rPr lang="en-US" i="0">
                                      <a:latin typeface="Cambria Math" panose="02040503050406030204" pitchFamily="18" charset="0"/>
                                    </a:rPr>
                                    <m:t>2</m:t>
                                  </m:r>
                                </m:e>
                              </m:d>
                              <m:r>
                                <a:rPr lang="en-US" i="0">
                                  <a:latin typeface="Cambria Math" panose="02040503050406030204" pitchFamily="18" charset="0"/>
                                </a:rPr>
                                <m:t>×</m:t>
                              </m:r>
                              <m:rad>
                                <m:radPr>
                                  <m:degHide m:val="on"/>
                                  <m:ctrlPr>
                                    <a:rPr lang="en-US" i="1">
                                      <a:latin typeface="Cambria Math" panose="02040503050406030204" pitchFamily="18" charset="0"/>
                                    </a:rPr>
                                  </m:ctrlPr>
                                </m:radPr>
                                <m:deg/>
                                <m:e>
                                  <m:r>
                                    <m:rPr>
                                      <m:sty m:val="p"/>
                                    </m:rPr>
                                    <a:rPr lang="en-US" i="0">
                                      <a:latin typeface="Cambria Math" panose="02040503050406030204" pitchFamily="18" charset="0"/>
                                    </a:rPr>
                                    <m:t>f</m:t>
                                  </m:r>
                                  <m:r>
                                    <a:rPr lang="en-US" i="0">
                                      <a:latin typeface="Cambria Math" panose="02040503050406030204" pitchFamily="18" charset="0"/>
                                    </a:rPr>
                                    <m:t>′</m:t>
                                  </m:r>
                                  <m:r>
                                    <m:rPr>
                                      <m:sty m:val="p"/>
                                    </m:rPr>
                                    <a:rPr lang="en-US" i="0">
                                      <a:latin typeface="Cambria Math" panose="02040503050406030204" pitchFamily="18" charset="0"/>
                                    </a:rPr>
                                    <m:t>c</m:t>
                                  </m:r>
                                </m:e>
                              </m:rad>
                              <m:r>
                                <a:rPr lang="en-US" i="0">
                                  <a:latin typeface="Cambria Math" panose="02040503050406030204" pitchFamily="18" charset="0"/>
                                </a:rPr>
                                <m:t>×</m:t>
                              </m:r>
                              <m:r>
                                <a:rPr lang="en-US" i="1">
                                  <a:latin typeface="Cambria Math" panose="02040503050406030204" pitchFamily="18" charset="0"/>
                                </a:rPr>
                                <m:t>𝑏</m:t>
                              </m:r>
                              <m:r>
                                <a:rPr lang="en-US" i="0">
                                  <a:latin typeface="Cambria Math" panose="02040503050406030204" pitchFamily="18" charset="0"/>
                                </a:rPr>
                                <m:t>0</m:t>
                              </m:r>
                              <m:r>
                                <a:rPr lang="en-US" i="0">
                                  <a:latin typeface="Cambria Math" panose="02040503050406030204" pitchFamily="18" charset="0"/>
                                </a:rPr>
                                <m:t>×</m:t>
                              </m:r>
                              <m:r>
                                <a:rPr lang="en-US" i="1">
                                  <a:latin typeface="Cambria Math" panose="02040503050406030204" pitchFamily="18" charset="0"/>
                                </a:rPr>
                                <m:t>𝑑</m:t>
                              </m:r>
                            </m:e>
                            <m:e>
                              <m:r>
                                <a:rPr lang="en-US" i="0">
                                  <a:latin typeface="Cambria Math" panose="02040503050406030204" pitchFamily="18" charset="0"/>
                                </a:rPr>
                                <m:t>&amp;</m:t>
                              </m:r>
                              <m:r>
                                <a:rPr lang="en-US" i="0">
                                  <a:latin typeface="Cambria Math" panose="02040503050406030204" pitchFamily="18" charset="0"/>
                                </a:rPr>
                                <m:t>∅</m:t>
                              </m:r>
                              <m:r>
                                <a:rPr lang="en-US" i="1">
                                  <a:latin typeface="Cambria Math" panose="02040503050406030204" pitchFamily="18" charset="0"/>
                                </a:rPr>
                                <m:t>𝑉𝑐</m:t>
                              </m:r>
                              <m:r>
                                <a:rPr lang="en-US" i="0">
                                  <a:latin typeface="Cambria Math" panose="02040503050406030204" pitchFamily="18" charset="0"/>
                                </a:rPr>
                                <m:t>,</m:t>
                              </m:r>
                              <m:r>
                                <a:rPr lang="en-US" i="1">
                                  <a:latin typeface="Cambria Math" panose="02040503050406030204" pitchFamily="18" charset="0"/>
                                </a:rPr>
                                <m:t>𝑝</m:t>
                              </m:r>
                              <m:r>
                                <a:rPr lang="en-US" i="0">
                                  <a:latin typeface="Cambria Math" panose="02040503050406030204" pitchFamily="18" charset="0"/>
                                </a:rPr>
                                <m:t>3</m:t>
                              </m:r>
                              <m:r>
                                <a:rPr lang="en-US" i="0">
                                  <a:latin typeface="Cambria Math" panose="02040503050406030204" pitchFamily="18" charset="0"/>
                                </a:rPr>
                                <m:t>= Ø×</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33</m:t>
                              </m:r>
                              <m:r>
                                <a:rPr lang="en-US" i="0">
                                  <a:latin typeface="Cambria Math" panose="02040503050406030204" pitchFamily="18" charset="0"/>
                                </a:rPr>
                                <m:t>×</m:t>
                              </m:r>
                              <m:rad>
                                <m:radPr>
                                  <m:degHide m:val="on"/>
                                  <m:ctrlPr>
                                    <a:rPr lang="en-US" i="1">
                                      <a:latin typeface="Cambria Math" panose="02040503050406030204" pitchFamily="18" charset="0"/>
                                    </a:rPr>
                                  </m:ctrlPr>
                                </m:radPr>
                                <m:deg/>
                                <m:e>
                                  <m:r>
                                    <m:rPr>
                                      <m:sty m:val="p"/>
                                    </m:rPr>
                                    <a:rPr lang="en-US" i="0">
                                      <a:latin typeface="Cambria Math" panose="02040503050406030204" pitchFamily="18" charset="0"/>
                                    </a:rPr>
                                    <m:t>f</m:t>
                                  </m:r>
                                  <m:r>
                                    <a:rPr lang="en-US" i="0">
                                      <a:latin typeface="Cambria Math" panose="02040503050406030204" pitchFamily="18" charset="0"/>
                                    </a:rPr>
                                    <m:t>′</m:t>
                                  </m:r>
                                  <m:r>
                                    <m:rPr>
                                      <m:sty m:val="p"/>
                                    </m:rPr>
                                    <a:rPr lang="en-US" i="0">
                                      <a:latin typeface="Cambria Math" panose="02040503050406030204" pitchFamily="18" charset="0"/>
                                    </a:rPr>
                                    <m:t>c</m:t>
                                  </m:r>
                                </m:e>
                              </m:rad>
                              <m:r>
                                <a:rPr lang="en-US" i="0">
                                  <a:latin typeface="Cambria Math" panose="02040503050406030204" pitchFamily="18" charset="0"/>
                                </a:rPr>
                                <m:t>×</m:t>
                              </m:r>
                              <m:r>
                                <a:rPr lang="en-US" i="1">
                                  <a:latin typeface="Cambria Math" panose="02040503050406030204" pitchFamily="18" charset="0"/>
                                </a:rPr>
                                <m:t>𝑏</m:t>
                              </m:r>
                              <m:r>
                                <a:rPr lang="en-US" i="0">
                                  <a:latin typeface="Cambria Math" panose="02040503050406030204" pitchFamily="18" charset="0"/>
                                </a:rPr>
                                <m:t>0</m:t>
                              </m:r>
                            </m:e>
                          </m:eqArr>
                        </m:e>
                      </m:d>
                    </m:oMath>
                  </m:oMathPara>
                </a14:m>
                <a:endParaRPr lang="en-US" dirty="0"/>
              </a:p>
            </p:txBody>
          </p:sp>
        </mc:Choice>
        <mc:Fallback xmlns="">
          <p:sp>
            <p:nvSpPr>
              <p:cNvPr id="12" name="مستطيل 11"/>
              <p:cNvSpPr>
                <a:spLocks noRot="1" noChangeAspect="1" noMove="1" noResize="1" noEditPoints="1" noAdjustHandles="1" noChangeArrowheads="1" noChangeShapeType="1" noTextEdit="1"/>
              </p:cNvSpPr>
              <p:nvPr/>
            </p:nvSpPr>
            <p:spPr>
              <a:xfrm>
                <a:off x="1455466" y="4049521"/>
                <a:ext cx="6096000" cy="2087751"/>
              </a:xfrm>
              <a:prstGeom prst="rect">
                <a:avLst/>
              </a:prstGeom>
              <a:blipFill rotWithShape="0">
                <a:blip r:embed="rId3"/>
                <a:stretch>
                  <a:fillRect/>
                </a:stretch>
              </a:blipFill>
            </p:spPr>
            <p:txBody>
              <a:bodyPr/>
              <a:lstStyle/>
              <a:p>
                <a:r>
                  <a:rPr lang="en-US">
                    <a:noFill/>
                  </a:rPr>
                  <a:t> </a:t>
                </a:r>
              </a:p>
            </p:txBody>
          </p:sp>
        </mc:Fallback>
      </mc:AlternateContent>
      <p:sp>
        <p:nvSpPr>
          <p:cNvPr id="13" name="مستطيل 12"/>
          <p:cNvSpPr/>
          <p:nvPr/>
        </p:nvSpPr>
        <p:spPr>
          <a:xfrm>
            <a:off x="5780351" y="6245271"/>
            <a:ext cx="1476686" cy="388696"/>
          </a:xfrm>
          <a:prstGeom prst="rect">
            <a:avLst/>
          </a:prstGeom>
        </p:spPr>
        <p:txBody>
          <a:bodyPr wrap="non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h = d + cover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1881347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مستطيل 1"/>
              <p:cNvSpPr/>
              <p:nvPr/>
            </p:nvSpPr>
            <p:spPr>
              <a:xfrm>
                <a:off x="3246408" y="495401"/>
                <a:ext cx="6096000" cy="1157176"/>
              </a:xfrm>
              <a:prstGeom prst="rect">
                <a:avLst/>
              </a:prstGeom>
            </p:spPr>
            <p:txBody>
              <a:bodyPr>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Mu = </a:t>
                </a:r>
                <a:r>
                  <a:rPr lang="en-US" dirty="0" smtClean="0">
                    <a:latin typeface="Times New Roman" panose="02020603050405020304" pitchFamily="18" charset="0"/>
                    <a:ea typeface="Calibri" panose="020F0502020204030204" pitchFamily="34" charset="0"/>
                    <a:cs typeface="Arial" panose="020B0604020202020204" pitchFamily="34" charset="0"/>
                  </a:rPr>
                  <a:t>from SAP</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effectLst/>
                    <a:latin typeface="Times New Roman" panose="02020603050405020304" pitchFamily="18" charset="0"/>
                    <a:ea typeface="Calibri" panose="020F0502020204030204" pitchFamily="34" charset="0"/>
                    <a:cs typeface="Arial" panose="020B0604020202020204" pitchFamily="34" charset="0"/>
                  </a:rPr>
                  <a:t>Steel percentage (</a:t>
                </a:r>
                <a:r>
                  <a:rPr lang="en-US" b="1" dirty="0">
                    <a:effectLst/>
                    <a:latin typeface="Times New Roman" panose="02020603050405020304" pitchFamily="18" charset="0"/>
                    <a:ea typeface="Times New Roman" panose="02020603050405020304" pitchFamily="18" charset="0"/>
                    <a:cs typeface="Arial" panose="020B0604020202020204" pitchFamily="34" charset="0"/>
                  </a:rPr>
                  <a:t>ꝭ) =</a:t>
                </a:r>
                <a14:m>
                  <m:oMath xmlns:m="http://schemas.openxmlformats.org/officeDocument/2006/math">
                    <m:f>
                      <m:fPr>
                        <m:ctrlPr>
                          <a:rPr lang="en-US"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b="1" i="1">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effectLst/>
                            <a:latin typeface="Cambria Math" panose="02040503050406030204" pitchFamily="18" charset="0"/>
                            <a:ea typeface="Times New Roman" panose="02020603050405020304" pitchFamily="18" charset="0"/>
                            <a:cs typeface="Times New Roman" panose="02020603050405020304" pitchFamily="18" charset="0"/>
                          </a:rPr>
                          <m:t>𝟖𝟓</m:t>
                        </m:r>
                        <m:r>
                          <a:rPr lang="en-US"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effectLst/>
                            <a:latin typeface="Cambria Math" panose="02040503050406030204" pitchFamily="18" charset="0"/>
                            <a:ea typeface="Times New Roman" panose="02020603050405020304" pitchFamily="18" charset="0"/>
                            <a:cs typeface="Times New Roman" panose="02020603050405020304" pitchFamily="18" charset="0"/>
                          </a:rPr>
                          <m:t>𝒇𝒄</m:t>
                        </m:r>
                      </m:num>
                      <m:den>
                        <m:r>
                          <a:rPr lang="en-US" b="1" i="1">
                            <a:effectLst/>
                            <a:latin typeface="Cambria Math" panose="02040503050406030204" pitchFamily="18" charset="0"/>
                            <a:ea typeface="Times New Roman" panose="02020603050405020304" pitchFamily="18" charset="0"/>
                            <a:cs typeface="Times New Roman" panose="02020603050405020304" pitchFamily="18" charset="0"/>
                          </a:rPr>
                          <m:t>𝒇𝒚</m:t>
                        </m:r>
                      </m:den>
                    </m:f>
                    <m:r>
                      <a:rPr lang="en-US" b="1" i="1">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i="1">
                            <a:effectLst/>
                            <a:latin typeface="Cambria Math" panose="02040503050406030204" pitchFamily="18" charset="0"/>
                            <a:ea typeface="Times New Roman" panose="02020603050405020304" pitchFamily="18" charset="0"/>
                            <a:cs typeface="Times New Roman" panose="02020603050405020304" pitchFamily="18" charset="0"/>
                          </a:rPr>
                          <m:t>1</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i="1">
                                <a:effectLst/>
                                <a:latin typeface="Cambria Math" panose="02040503050406030204" pitchFamily="18" charset="0"/>
                                <a:ea typeface="Times New Roman" panose="02020603050405020304" pitchFamily="18" charset="0"/>
                                <a:cs typeface="Times New Roman" panose="02020603050405020304" pitchFamily="18" charset="0"/>
                              </a:rPr>
                              <m:t>1</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effectLst/>
                                    <a:latin typeface="Cambria Math" panose="02040503050406030204" pitchFamily="18" charset="0"/>
                                    <a:ea typeface="Times New Roman" panose="02020603050405020304" pitchFamily="18" charset="0"/>
                                    <a:cs typeface="Times New Roman" panose="02020603050405020304" pitchFamily="18" charset="0"/>
                                  </a:rPr>
                                  <m:t>𝑀𝑜𝑚𝑒𝑛𝑡</m:t>
                                </m:r>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effectLst/>
                                    <a:latin typeface="Cambria Math" panose="02040503050406030204" pitchFamily="18" charset="0"/>
                                    <a:ea typeface="Times New Roman" panose="02020603050405020304" pitchFamily="18" charset="0"/>
                                    <a:cs typeface="Times New Roman" panose="02020603050405020304" pitchFamily="18" charset="0"/>
                                  </a:rPr>
                                  <m:t>2</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effectLst/>
                                    <a:latin typeface="Cambria Math" panose="02040503050406030204" pitchFamily="18" charset="0"/>
                                    <a:ea typeface="Times New Roman" panose="02020603050405020304" pitchFamily="18" charset="0"/>
                                    <a:cs typeface="Times New Roman" panose="02020603050405020304" pitchFamily="18" charset="0"/>
                                  </a:rPr>
                                  <m:t>61</m:t>
                                </m:r>
                              </m:num>
                              <m:den>
                                <m:r>
                                  <a:rPr lang="en-US" i="1">
                                    <a:effectLst/>
                                    <a:latin typeface="Cambria Math" panose="02040503050406030204" pitchFamily="18" charset="0"/>
                                    <a:ea typeface="Times New Roman" panose="02020603050405020304" pitchFamily="18" charset="0"/>
                                    <a:cs typeface="Times New Roman" panose="02020603050405020304" pitchFamily="18" charset="0"/>
                                  </a:rPr>
                                  <m:t>1000</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effectLst/>
                                    <a:latin typeface="Cambria Math" panose="02040503050406030204" pitchFamily="18" charset="0"/>
                                    <a:ea typeface="Times New Roman" panose="02020603050405020304" pitchFamily="18" charset="0"/>
                                    <a:cs typeface="Times New Roman" panose="02020603050405020304" pitchFamily="18" charset="0"/>
                                  </a:rPr>
                                  <m:t>𝑓𝑐</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effectLst/>
                                        <a:latin typeface="Cambria Math" panose="02040503050406030204" pitchFamily="18" charset="0"/>
                                        <a:ea typeface="Times New Roman" panose="02020603050405020304" pitchFamily="18" charset="0"/>
                                        <a:cs typeface="Times New Roman" panose="02020603050405020304" pitchFamily="18" charset="0"/>
                                      </a:rPr>
                                      <m:t>𝑑</m:t>
                                    </m:r>
                                  </m:e>
                                  <m:sup>
                                    <m:r>
                                      <a:rPr lang="en-US" i="1">
                                        <a:effectLst/>
                                        <a:latin typeface="Cambria Math" panose="02040503050406030204" pitchFamily="18" charset="0"/>
                                        <a:ea typeface="Times New Roman" panose="02020603050405020304" pitchFamily="18" charset="0"/>
                                        <a:cs typeface="Times New Roman" panose="02020603050405020304" pitchFamily="18" charset="0"/>
                                      </a:rPr>
                                      <m:t>2</m:t>
                                    </m:r>
                                  </m:sup>
                                </m:sSup>
                              </m:den>
                            </m:f>
                          </m:e>
                        </m:rad>
                      </m:e>
                    </m:d>
                  </m:oMath>
                </a14:m>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2" name="مستطيل 1"/>
              <p:cNvSpPr>
                <a:spLocks noRot="1" noChangeAspect="1" noMove="1" noResize="1" noEditPoints="1" noAdjustHandles="1" noChangeArrowheads="1" noChangeShapeType="1" noTextEdit="1"/>
              </p:cNvSpPr>
              <p:nvPr/>
            </p:nvSpPr>
            <p:spPr>
              <a:xfrm>
                <a:off x="3246408" y="495401"/>
                <a:ext cx="6096000" cy="1157176"/>
              </a:xfrm>
              <a:prstGeom prst="rect">
                <a:avLst/>
              </a:prstGeom>
              <a:blipFill rotWithShape="0">
                <a:blip r:embed="rId2"/>
                <a:stretch>
                  <a:fillRect l="-900" t="-2632"/>
                </a:stretch>
              </a:blipFill>
            </p:spPr>
            <p:txBody>
              <a:bodyPr/>
              <a:lstStyle/>
              <a:p>
                <a:r>
                  <a:rPr lang="en-US">
                    <a:noFill/>
                  </a:rPr>
                  <a:t> </a:t>
                </a:r>
              </a:p>
            </p:txBody>
          </p:sp>
        </mc:Fallback>
      </mc:AlternateContent>
      <p:sp>
        <p:nvSpPr>
          <p:cNvPr id="3" name="مستطيل 2"/>
          <p:cNvSpPr/>
          <p:nvPr/>
        </p:nvSpPr>
        <p:spPr>
          <a:xfrm>
            <a:off x="3246408" y="1716403"/>
            <a:ext cx="1494320" cy="388696"/>
          </a:xfrm>
          <a:prstGeom prst="rect">
            <a:avLst/>
          </a:prstGeom>
        </p:spPr>
        <p:txBody>
          <a:bodyPr wrap="none">
            <a:spAutoFit/>
          </a:bodyPr>
          <a:lstStyle/>
          <a:p>
            <a:pPr>
              <a:lnSpc>
                <a:spcPct val="107000"/>
              </a:lnSpc>
              <a:spcBef>
                <a:spcPts val="1800"/>
              </a:spcBef>
              <a:spcAft>
                <a:spcPts val="600"/>
              </a:spcAft>
            </a:pPr>
            <a:r>
              <a:rPr lang="en-US" dirty="0">
                <a:latin typeface="Times New Roman" panose="02020603050405020304" pitchFamily="18" charset="0"/>
                <a:ea typeface="Times New Roman" panose="02020603050405020304" pitchFamily="18" charset="0"/>
                <a:cs typeface="Arial" panose="020B0604020202020204" pitchFamily="34" charset="0"/>
              </a:rPr>
              <a:t>As = ρ * b * d</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4" name="مستطيل 3"/>
              <p:cNvSpPr/>
              <p:nvPr/>
            </p:nvSpPr>
            <p:spPr>
              <a:xfrm>
                <a:off x="3246408" y="1910751"/>
                <a:ext cx="6096000" cy="1000274"/>
              </a:xfrm>
              <a:prstGeom prst="rect">
                <a:avLst/>
              </a:prstGeom>
            </p:spPr>
            <p:txBody>
              <a:bodyPr>
                <a:spAutoFit/>
              </a:bodyPr>
              <a:lstStyle/>
              <a:p>
                <a:pPr>
                  <a:lnSpc>
                    <a:spcPct val="150000"/>
                  </a:lnSpc>
                  <a:spcBef>
                    <a:spcPts val="1800"/>
                  </a:spcBef>
                  <a:spcAft>
                    <a:spcPts val="600"/>
                  </a:spcAft>
                </a:pPr>
                <a14:m>
                  <m:oMathPara xmlns:m="http://schemas.openxmlformats.org/officeDocument/2006/math">
                    <m:oMathParaPr>
                      <m:jc m:val="left"/>
                    </m:oMathParaPr>
                    <m:oMath xmlns:m="http://schemas.openxmlformats.org/officeDocument/2006/math">
                      <m:r>
                        <a:rPr lang="en-US" i="1">
                          <a:effectLst/>
                          <a:latin typeface="Cambria Math" panose="02040503050406030204" pitchFamily="18" charset="0"/>
                          <a:ea typeface="Times New Roman" panose="02020603050405020304" pitchFamily="18" charset="0"/>
                          <a:cs typeface="Times New Roman" panose="02020603050405020304" pitchFamily="18" charset="0"/>
                        </a:rPr>
                        <m:t>𝑀𝑢</m:t>
                      </m:r>
                      <m:r>
                        <a:rPr lang="en-US" b="0"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b="0" i="1" smtClean="0">
                          <a:effectLst/>
                          <a:latin typeface="Cambria Math" panose="02040503050406030204" pitchFamily="18" charset="0"/>
                          <a:ea typeface="Times New Roman" panose="02020603050405020304" pitchFamily="18" charset="0"/>
                          <a:cs typeface="Times New Roman" panose="02020603050405020304" pitchFamily="18" charset="0"/>
                        </a:rPr>
                        <m:t>𝑡𝑟𝑎𝑛𝑠𝑣𝑒𝑟𝑠𝑒</m:t>
                      </m:r>
                      <m:r>
                        <a:rPr lang="en-US" b="0"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en-US" b="0" i="1" smtClean="0">
                          <a:effectLst/>
                          <a:latin typeface="Cambria Math" panose="02040503050406030204" pitchFamily="18" charset="0"/>
                          <a:ea typeface="Times New Roman" panose="02020603050405020304" pitchFamily="18" charset="0"/>
                          <a:cs typeface="Times New Roman" panose="02020603050405020304" pitchFamily="18" charset="0"/>
                        </a:rPr>
                        <m:t>𝑞𝑢</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fPr>
                        <m:num>
                          <m:sSup>
                            <m:sSup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r>
                                <a:rPr lang="en-US" b="0" i="1" smtClean="0">
                                  <a:effectLst/>
                                  <a:latin typeface="Cambria Math" panose="02040503050406030204" pitchFamily="18" charset="0"/>
                                  <a:ea typeface="Times New Roman" panose="02020603050405020304" pitchFamily="18" charset="0"/>
                                  <a:cs typeface="Times New Roman" panose="02020603050405020304" pitchFamily="18" charset="0"/>
                                </a:rPr>
                                <m:t>𝑙</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e>
                            <m:sup>
                              <m:r>
                                <a:rPr lang="en-US" i="1">
                                  <a:effectLst/>
                                  <a:latin typeface="Cambria Math" panose="02040503050406030204" pitchFamily="18" charset="0"/>
                                  <a:ea typeface="Times New Roman" panose="02020603050405020304" pitchFamily="18" charset="0"/>
                                  <a:cs typeface="Times New Roman" panose="02020603050405020304" pitchFamily="18" charset="0"/>
                                </a:rPr>
                                <m:t>2</m:t>
                              </m:r>
                            </m:sup>
                          </m:sSup>
                        </m:num>
                        <m:den>
                          <m:r>
                            <a:rPr lang="en-US" i="1">
                              <a:effectLst/>
                              <a:latin typeface="Cambria Math" panose="02040503050406030204" pitchFamily="18" charset="0"/>
                              <a:ea typeface="Times New Roman" panose="02020603050405020304" pitchFamily="18" charset="0"/>
                              <a:cs typeface="Times New Roman" panose="02020603050405020304" pitchFamily="18" charset="0"/>
                            </a:rPr>
                            <m:t>2</m:t>
                          </m:r>
                        </m:den>
                      </m:f>
                    </m:oMath>
                  </m:oMathPara>
                </a14:m>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4" name="مستطيل 3"/>
              <p:cNvSpPr>
                <a:spLocks noRot="1" noChangeAspect="1" noMove="1" noResize="1" noEditPoints="1" noAdjustHandles="1" noChangeArrowheads="1" noChangeShapeType="1" noTextEdit="1"/>
              </p:cNvSpPr>
              <p:nvPr/>
            </p:nvSpPr>
            <p:spPr>
              <a:xfrm>
                <a:off x="3246408" y="1910751"/>
                <a:ext cx="6096000" cy="1000274"/>
              </a:xfrm>
              <a:prstGeom prst="rect">
                <a:avLst/>
              </a:prstGeom>
              <a:blipFill rotWithShape="0">
                <a:blip r:embed="rId3"/>
                <a:stretch>
                  <a:fillRect/>
                </a:stretch>
              </a:blipFill>
            </p:spPr>
            <p:txBody>
              <a:bodyPr/>
              <a:lstStyle/>
              <a:p>
                <a:r>
                  <a:rPr lang="en-US">
                    <a:noFill/>
                  </a:rPr>
                  <a:t> </a:t>
                </a:r>
              </a:p>
            </p:txBody>
          </p:sp>
        </mc:Fallback>
      </mc:AlternateContent>
      <p:graphicFrame>
        <p:nvGraphicFramePr>
          <p:cNvPr id="5" name="جدول 4"/>
          <p:cNvGraphicFramePr>
            <a:graphicFrameLocks noGrp="1"/>
          </p:cNvGraphicFramePr>
          <p:nvPr>
            <p:extLst>
              <p:ext uri="{D42A27DB-BD31-4B8C-83A1-F6EECF244321}">
                <p14:modId xmlns:p14="http://schemas.microsoft.com/office/powerpoint/2010/main" val="2661682267"/>
              </p:ext>
            </p:extLst>
          </p:nvPr>
        </p:nvGraphicFramePr>
        <p:xfrm>
          <a:off x="2299418" y="3626769"/>
          <a:ext cx="9285857" cy="2454855"/>
        </p:xfrm>
        <a:graphic>
          <a:graphicData uri="http://schemas.openxmlformats.org/drawingml/2006/table">
            <a:tbl>
              <a:tblPr firstRow="1" bandRow="1">
                <a:tableStyleId>{5C22544A-7EE6-4342-B048-85BDC9FD1C3A}</a:tableStyleId>
              </a:tblPr>
              <a:tblGrid>
                <a:gridCol w="1016000"/>
                <a:gridCol w="1016000"/>
                <a:gridCol w="1016000"/>
                <a:gridCol w="1016000"/>
                <a:gridCol w="1016000"/>
                <a:gridCol w="1367765"/>
                <a:gridCol w="1380227"/>
                <a:gridCol w="1457865"/>
              </a:tblGrid>
              <a:tr h="818285">
                <a:tc>
                  <a:txBody>
                    <a:bodyPr/>
                    <a:lstStyle/>
                    <a:p>
                      <a:pPr algn="ctr"/>
                      <a:endParaRPr lang="en-US" dirty="0">
                        <a:solidFill>
                          <a:schemeClr val="tx1"/>
                        </a:solidFill>
                      </a:endParaRPr>
                    </a:p>
                  </a:txBody>
                  <a:tcPr/>
                </a:tc>
                <a:tc>
                  <a:txBody>
                    <a:bodyPr/>
                    <a:lstStyle/>
                    <a:p>
                      <a:pPr algn="ctr"/>
                      <a:r>
                        <a:rPr lang="en-US" dirty="0" smtClean="0">
                          <a:solidFill>
                            <a:schemeClr val="tx1"/>
                          </a:solidFill>
                        </a:rPr>
                        <a:t>B</a:t>
                      </a:r>
                      <a:endParaRPr lang="en-US" dirty="0">
                        <a:solidFill>
                          <a:schemeClr val="tx1"/>
                        </a:solidFill>
                      </a:endParaRPr>
                    </a:p>
                  </a:txBody>
                  <a:tcPr/>
                </a:tc>
                <a:tc>
                  <a:txBody>
                    <a:bodyPr/>
                    <a:lstStyle/>
                    <a:p>
                      <a:pPr algn="ctr"/>
                      <a:r>
                        <a:rPr lang="en-US" dirty="0" smtClean="0">
                          <a:solidFill>
                            <a:schemeClr val="tx1"/>
                          </a:solidFill>
                        </a:rPr>
                        <a:t>L</a:t>
                      </a:r>
                      <a:endParaRPr lang="en-US" dirty="0">
                        <a:solidFill>
                          <a:schemeClr val="tx1"/>
                        </a:solidFill>
                      </a:endParaRPr>
                    </a:p>
                  </a:txBody>
                  <a:tcPr/>
                </a:tc>
                <a:tc>
                  <a:txBody>
                    <a:bodyPr/>
                    <a:lstStyle/>
                    <a:p>
                      <a:pPr algn="ctr"/>
                      <a:r>
                        <a:rPr lang="en-US" dirty="0" smtClean="0">
                          <a:solidFill>
                            <a:schemeClr val="tx1"/>
                          </a:solidFill>
                        </a:rPr>
                        <a:t>d</a:t>
                      </a:r>
                      <a:endParaRPr lang="en-US" dirty="0">
                        <a:solidFill>
                          <a:schemeClr val="tx1"/>
                        </a:solidFill>
                      </a:endParaRPr>
                    </a:p>
                  </a:txBody>
                  <a:tcPr/>
                </a:tc>
                <a:tc>
                  <a:txBody>
                    <a:bodyPr/>
                    <a:lstStyle/>
                    <a:p>
                      <a:pPr algn="ctr"/>
                      <a:r>
                        <a:rPr lang="en-US" dirty="0" smtClean="0">
                          <a:solidFill>
                            <a:schemeClr val="tx1"/>
                          </a:solidFill>
                        </a:rPr>
                        <a:t>h</a:t>
                      </a:r>
                      <a:endParaRPr lang="en-US" dirty="0">
                        <a:solidFill>
                          <a:schemeClr val="tx1"/>
                        </a:solidFill>
                      </a:endParaRPr>
                    </a:p>
                  </a:txBody>
                  <a:tcPr/>
                </a:tc>
                <a:tc>
                  <a:txBody>
                    <a:bodyPr/>
                    <a:lstStyle/>
                    <a:p>
                      <a:pPr algn="ctr"/>
                      <a:r>
                        <a:rPr lang="en-US" dirty="0" smtClean="0">
                          <a:solidFill>
                            <a:schemeClr val="tx1"/>
                          </a:solidFill>
                        </a:rPr>
                        <a:t>Bottom</a:t>
                      </a:r>
                      <a:r>
                        <a:rPr lang="en-US" baseline="0" dirty="0" smtClean="0">
                          <a:solidFill>
                            <a:schemeClr val="tx1"/>
                          </a:solidFill>
                        </a:rPr>
                        <a:t> steel</a:t>
                      </a:r>
                      <a:endParaRPr lang="en-US" dirty="0">
                        <a:solidFill>
                          <a:schemeClr val="tx1"/>
                        </a:solidFill>
                      </a:endParaRPr>
                    </a:p>
                  </a:txBody>
                  <a:tcPr/>
                </a:tc>
                <a:tc>
                  <a:txBody>
                    <a:bodyPr/>
                    <a:lstStyle/>
                    <a:p>
                      <a:pPr algn="ctr"/>
                      <a:r>
                        <a:rPr lang="en-US" dirty="0" smtClean="0">
                          <a:solidFill>
                            <a:schemeClr val="tx1"/>
                          </a:solidFill>
                        </a:rPr>
                        <a:t>Top steel</a:t>
                      </a:r>
                      <a:endParaRPr lang="en-US" dirty="0">
                        <a:solidFill>
                          <a:schemeClr val="tx1"/>
                        </a:solidFill>
                      </a:endParaRPr>
                    </a:p>
                  </a:txBody>
                  <a:tcPr/>
                </a:tc>
                <a:tc>
                  <a:txBody>
                    <a:bodyPr/>
                    <a:lstStyle/>
                    <a:p>
                      <a:pPr algn="ctr"/>
                      <a:r>
                        <a:rPr lang="en-US" dirty="0" smtClean="0">
                          <a:solidFill>
                            <a:schemeClr val="tx1"/>
                          </a:solidFill>
                        </a:rPr>
                        <a:t>Transverse steel</a:t>
                      </a:r>
                      <a:endParaRPr lang="en-US" dirty="0">
                        <a:solidFill>
                          <a:schemeClr val="tx1"/>
                        </a:solidFill>
                      </a:endParaRPr>
                    </a:p>
                  </a:txBody>
                  <a:tcPr/>
                </a:tc>
              </a:tr>
              <a:tr h="818285">
                <a:tc>
                  <a:txBody>
                    <a:bodyPr/>
                    <a:lstStyle/>
                    <a:p>
                      <a:pPr algn="ctr"/>
                      <a:r>
                        <a:rPr lang="en-US" dirty="0" smtClean="0">
                          <a:solidFill>
                            <a:schemeClr val="tx1"/>
                          </a:solidFill>
                        </a:rPr>
                        <a:t>LMF1</a:t>
                      </a:r>
                      <a:endParaRPr lang="en-US" dirty="0">
                        <a:solidFill>
                          <a:schemeClr val="tx1"/>
                        </a:solidFill>
                      </a:endParaRPr>
                    </a:p>
                  </a:txBody>
                  <a:tcPr/>
                </a:tc>
                <a:tc>
                  <a:txBody>
                    <a:bodyPr/>
                    <a:lstStyle/>
                    <a:p>
                      <a:pPr algn="ctr"/>
                      <a:r>
                        <a:rPr lang="en-US" dirty="0" smtClean="0">
                          <a:solidFill>
                            <a:srgbClr val="0070C0"/>
                          </a:solidFill>
                        </a:rPr>
                        <a:t>4.75 m</a:t>
                      </a:r>
                      <a:endParaRPr lang="en-US" dirty="0">
                        <a:solidFill>
                          <a:srgbClr val="0070C0"/>
                        </a:solidFill>
                      </a:endParaRPr>
                    </a:p>
                  </a:txBody>
                  <a:tcPr/>
                </a:tc>
                <a:tc>
                  <a:txBody>
                    <a:bodyPr/>
                    <a:lstStyle/>
                    <a:p>
                      <a:pPr algn="ctr"/>
                      <a:r>
                        <a:rPr lang="en-US" dirty="0" smtClean="0">
                          <a:solidFill>
                            <a:srgbClr val="0070C0"/>
                          </a:solidFill>
                        </a:rPr>
                        <a:t>12 m</a:t>
                      </a:r>
                      <a:endParaRPr lang="en-US" dirty="0">
                        <a:solidFill>
                          <a:srgbClr val="0070C0"/>
                        </a:solidFill>
                      </a:endParaRPr>
                    </a:p>
                  </a:txBody>
                  <a:tcPr/>
                </a:tc>
                <a:tc>
                  <a:txBody>
                    <a:bodyPr/>
                    <a:lstStyle/>
                    <a:p>
                      <a:pPr algn="ctr"/>
                      <a:r>
                        <a:rPr lang="en-US" dirty="0" smtClean="0">
                          <a:solidFill>
                            <a:srgbClr val="0070C0"/>
                          </a:solidFill>
                        </a:rPr>
                        <a:t>0.3 m</a:t>
                      </a:r>
                      <a:endParaRPr lang="en-US" dirty="0">
                        <a:solidFill>
                          <a:srgbClr val="0070C0"/>
                        </a:solidFill>
                      </a:endParaRPr>
                    </a:p>
                  </a:txBody>
                  <a:tcPr/>
                </a:tc>
                <a:tc>
                  <a:txBody>
                    <a:bodyPr/>
                    <a:lstStyle/>
                    <a:p>
                      <a:pPr algn="ctr"/>
                      <a:r>
                        <a:rPr lang="en-US" dirty="0" smtClean="0">
                          <a:solidFill>
                            <a:srgbClr val="0070C0"/>
                          </a:solidFill>
                        </a:rPr>
                        <a:t>0.35 m</a:t>
                      </a:r>
                      <a:endParaRPr lang="en-US" dirty="0">
                        <a:solidFill>
                          <a:srgbClr val="0070C0"/>
                        </a:solidFill>
                      </a:endParaRPr>
                    </a:p>
                  </a:txBody>
                  <a:tcPr/>
                </a:tc>
                <a:tc>
                  <a:txBody>
                    <a:bodyPr/>
                    <a:lstStyle/>
                    <a:p>
                      <a:pPr algn="ctr"/>
                      <a:r>
                        <a:rPr lang="en-US" sz="1800" b="1" kern="1200" dirty="0" smtClean="0">
                          <a:solidFill>
                            <a:srgbClr val="0070C0"/>
                          </a:solidFill>
                          <a:effectLst/>
                          <a:latin typeface="+mn-lt"/>
                          <a:ea typeface="+mn-ea"/>
                          <a:cs typeface="+mn-cs"/>
                        </a:rPr>
                        <a:t>1Ø25mm</a:t>
                      </a:r>
                    </a:p>
                    <a:p>
                      <a:pPr algn="ctr"/>
                      <a:r>
                        <a:rPr lang="en-US" sz="1800" b="1" kern="1200" dirty="0" smtClean="0">
                          <a:solidFill>
                            <a:srgbClr val="0070C0"/>
                          </a:solidFill>
                          <a:effectLst/>
                          <a:latin typeface="+mn-lt"/>
                          <a:ea typeface="+mn-ea"/>
                          <a:cs typeface="+mn-cs"/>
                        </a:rPr>
                        <a:t>/100mm </a:t>
                      </a:r>
                      <a:endParaRPr lang="en-US" dirty="0">
                        <a:solidFill>
                          <a:srgbClr val="0070C0"/>
                        </a:solidFill>
                      </a:endParaRPr>
                    </a:p>
                  </a:txBody>
                  <a:tcPr/>
                </a:tc>
                <a:tc>
                  <a:txBody>
                    <a:bodyPr/>
                    <a:lstStyle/>
                    <a:p>
                      <a:pPr algn="ctr"/>
                      <a:r>
                        <a:rPr lang="en-US" sz="1800" b="1" kern="1200" dirty="0" smtClean="0">
                          <a:solidFill>
                            <a:srgbClr val="0070C0"/>
                          </a:solidFill>
                          <a:effectLst/>
                          <a:latin typeface="+mn-lt"/>
                          <a:ea typeface="+mn-ea"/>
                          <a:cs typeface="+mn-cs"/>
                        </a:rPr>
                        <a:t>1Ø25mm</a:t>
                      </a:r>
                    </a:p>
                    <a:p>
                      <a:pPr algn="ctr"/>
                      <a:r>
                        <a:rPr lang="en-US" sz="1800" b="1" kern="1200" dirty="0" smtClean="0">
                          <a:solidFill>
                            <a:srgbClr val="0070C0"/>
                          </a:solidFill>
                          <a:effectLst/>
                          <a:latin typeface="+mn-lt"/>
                          <a:ea typeface="+mn-ea"/>
                          <a:cs typeface="+mn-cs"/>
                        </a:rPr>
                        <a:t>/100mm </a:t>
                      </a:r>
                      <a:endParaRPr lang="en-US" dirty="0">
                        <a:solidFill>
                          <a:srgbClr val="0070C0"/>
                        </a:solidFill>
                      </a:endParaRPr>
                    </a:p>
                  </a:txBody>
                  <a:tcPr/>
                </a:tc>
                <a:tc>
                  <a:txBody>
                    <a:bodyPr/>
                    <a:lstStyle/>
                    <a:p>
                      <a:pPr algn="ctr"/>
                      <a:r>
                        <a:rPr lang="en-US" sz="1800" b="1" kern="1200" dirty="0" smtClean="0">
                          <a:solidFill>
                            <a:srgbClr val="0070C0"/>
                          </a:solidFill>
                          <a:effectLst/>
                          <a:latin typeface="+mn-lt"/>
                          <a:ea typeface="+mn-ea"/>
                          <a:cs typeface="+mn-cs"/>
                        </a:rPr>
                        <a:t>1Ø12mm</a:t>
                      </a:r>
                    </a:p>
                    <a:p>
                      <a:pPr algn="ctr"/>
                      <a:r>
                        <a:rPr lang="en-US" sz="1800" b="1" kern="1200" dirty="0" smtClean="0">
                          <a:solidFill>
                            <a:srgbClr val="0070C0"/>
                          </a:solidFill>
                          <a:effectLst/>
                          <a:latin typeface="+mn-lt"/>
                          <a:ea typeface="+mn-ea"/>
                          <a:cs typeface="+mn-cs"/>
                        </a:rPr>
                        <a:t>/250mm</a:t>
                      </a:r>
                      <a:endParaRPr lang="en-US" dirty="0">
                        <a:solidFill>
                          <a:srgbClr val="0070C0"/>
                        </a:solidFill>
                      </a:endParaRPr>
                    </a:p>
                  </a:txBody>
                  <a:tcPr/>
                </a:tc>
              </a:tr>
              <a:tr h="818285">
                <a:tc>
                  <a:txBody>
                    <a:bodyPr/>
                    <a:lstStyle/>
                    <a:p>
                      <a:pPr algn="ctr"/>
                      <a:r>
                        <a:rPr lang="en-US" dirty="0" smtClean="0">
                          <a:solidFill>
                            <a:schemeClr val="tx1"/>
                          </a:solidFill>
                        </a:rPr>
                        <a:t>LMF2</a:t>
                      </a:r>
                      <a:endParaRPr lang="en-US" dirty="0">
                        <a:solidFill>
                          <a:schemeClr val="tx1"/>
                        </a:solidFill>
                      </a:endParaRPr>
                    </a:p>
                  </a:txBody>
                  <a:tcPr/>
                </a:tc>
                <a:tc>
                  <a:txBody>
                    <a:bodyPr/>
                    <a:lstStyle/>
                    <a:p>
                      <a:pPr algn="ctr"/>
                      <a:r>
                        <a:rPr lang="en-US" dirty="0" smtClean="0">
                          <a:solidFill>
                            <a:srgbClr val="0070C0"/>
                          </a:solidFill>
                        </a:rPr>
                        <a:t>7 m</a:t>
                      </a:r>
                      <a:endParaRPr lang="en-US" dirty="0">
                        <a:solidFill>
                          <a:srgbClr val="0070C0"/>
                        </a:solidFill>
                      </a:endParaRPr>
                    </a:p>
                  </a:txBody>
                  <a:tcPr/>
                </a:tc>
                <a:tc>
                  <a:txBody>
                    <a:bodyPr/>
                    <a:lstStyle/>
                    <a:p>
                      <a:pPr algn="ctr"/>
                      <a:r>
                        <a:rPr lang="en-US" dirty="0" smtClean="0">
                          <a:solidFill>
                            <a:srgbClr val="0070C0"/>
                          </a:solidFill>
                        </a:rPr>
                        <a:t>5.5 m</a:t>
                      </a:r>
                      <a:endParaRPr lang="en-US" dirty="0">
                        <a:solidFill>
                          <a:srgbClr val="0070C0"/>
                        </a:solidFill>
                      </a:endParaRPr>
                    </a:p>
                  </a:txBody>
                  <a:tcPr/>
                </a:tc>
                <a:tc>
                  <a:txBody>
                    <a:bodyPr/>
                    <a:lstStyle/>
                    <a:p>
                      <a:pPr algn="ctr"/>
                      <a:r>
                        <a:rPr lang="en-US" dirty="0" smtClean="0">
                          <a:solidFill>
                            <a:srgbClr val="0070C0"/>
                          </a:solidFill>
                        </a:rPr>
                        <a:t>0.3</a:t>
                      </a:r>
                      <a:r>
                        <a:rPr lang="en-US" baseline="0" dirty="0" smtClean="0">
                          <a:solidFill>
                            <a:srgbClr val="0070C0"/>
                          </a:solidFill>
                        </a:rPr>
                        <a:t> m</a:t>
                      </a:r>
                      <a:endParaRPr lang="en-US" dirty="0">
                        <a:solidFill>
                          <a:srgbClr val="0070C0"/>
                        </a:solidFill>
                      </a:endParaRPr>
                    </a:p>
                  </a:txBody>
                  <a:tcPr/>
                </a:tc>
                <a:tc>
                  <a:txBody>
                    <a:bodyPr/>
                    <a:lstStyle/>
                    <a:p>
                      <a:pPr algn="ctr"/>
                      <a:r>
                        <a:rPr lang="en-US" dirty="0" smtClean="0">
                          <a:solidFill>
                            <a:srgbClr val="0070C0"/>
                          </a:solidFill>
                        </a:rPr>
                        <a:t>0.35 m</a:t>
                      </a:r>
                      <a:endParaRPr lang="en-US" dirty="0">
                        <a:solidFill>
                          <a:srgbClr val="0070C0"/>
                        </a:solidFill>
                      </a:endParaRPr>
                    </a:p>
                  </a:txBody>
                  <a:tcPr/>
                </a:tc>
                <a:tc>
                  <a:txBody>
                    <a:bodyPr/>
                    <a:lstStyle/>
                    <a:p>
                      <a:pPr algn="ctr"/>
                      <a:r>
                        <a:rPr lang="en-US" sz="1800" b="1" kern="1200" dirty="0" smtClean="0">
                          <a:solidFill>
                            <a:srgbClr val="0070C0"/>
                          </a:solidFill>
                          <a:effectLst/>
                          <a:latin typeface="+mn-lt"/>
                          <a:ea typeface="+mn-ea"/>
                          <a:cs typeface="+mn-cs"/>
                        </a:rPr>
                        <a:t>1Ø16mm</a:t>
                      </a:r>
                    </a:p>
                    <a:p>
                      <a:pPr algn="ctr"/>
                      <a:r>
                        <a:rPr lang="en-US" sz="1800" b="1" kern="1200" dirty="0" smtClean="0">
                          <a:solidFill>
                            <a:srgbClr val="0070C0"/>
                          </a:solidFill>
                          <a:effectLst/>
                          <a:latin typeface="+mn-lt"/>
                          <a:ea typeface="+mn-ea"/>
                          <a:cs typeface="+mn-cs"/>
                        </a:rPr>
                        <a:t>/200mm </a:t>
                      </a:r>
                      <a:endParaRPr lang="en-US" dirty="0">
                        <a:solidFill>
                          <a:srgbClr val="0070C0"/>
                        </a:solidFill>
                      </a:endParaRPr>
                    </a:p>
                  </a:txBody>
                  <a:tcPr/>
                </a:tc>
                <a:tc>
                  <a:txBody>
                    <a:bodyPr/>
                    <a:lstStyle/>
                    <a:p>
                      <a:pPr algn="ctr"/>
                      <a:r>
                        <a:rPr lang="en-US" sz="1800" b="1" kern="1200" dirty="0" smtClean="0">
                          <a:solidFill>
                            <a:srgbClr val="0070C0"/>
                          </a:solidFill>
                          <a:effectLst/>
                          <a:latin typeface="+mn-lt"/>
                          <a:ea typeface="+mn-ea"/>
                          <a:cs typeface="+mn-cs"/>
                        </a:rPr>
                        <a:t>1Ø32mm</a:t>
                      </a:r>
                    </a:p>
                    <a:p>
                      <a:pPr algn="ctr"/>
                      <a:r>
                        <a:rPr lang="en-US" sz="1800" b="1" kern="1200" dirty="0" smtClean="0">
                          <a:solidFill>
                            <a:srgbClr val="0070C0"/>
                          </a:solidFill>
                          <a:effectLst/>
                          <a:latin typeface="+mn-lt"/>
                          <a:ea typeface="+mn-ea"/>
                          <a:cs typeface="+mn-cs"/>
                        </a:rPr>
                        <a:t>/125mm </a:t>
                      </a:r>
                      <a:endParaRPr lang="en-US" dirty="0">
                        <a:solidFill>
                          <a:srgbClr val="0070C0"/>
                        </a:solidFill>
                      </a:endParaRPr>
                    </a:p>
                  </a:txBody>
                  <a:tcPr/>
                </a:tc>
                <a:tc>
                  <a:txBody>
                    <a:bodyPr/>
                    <a:lstStyle/>
                    <a:p>
                      <a:pPr algn="ctr"/>
                      <a:r>
                        <a:rPr lang="en-US" sz="1800" b="1" kern="1200" dirty="0" smtClean="0">
                          <a:solidFill>
                            <a:srgbClr val="0070C0"/>
                          </a:solidFill>
                          <a:effectLst/>
                          <a:latin typeface="+mn-lt"/>
                          <a:ea typeface="+mn-ea"/>
                          <a:cs typeface="+mn-cs"/>
                        </a:rPr>
                        <a:t>1Ø25mm</a:t>
                      </a:r>
                    </a:p>
                    <a:p>
                      <a:pPr algn="ctr"/>
                      <a:r>
                        <a:rPr lang="en-US" sz="1800" b="1" kern="1200" dirty="0" smtClean="0">
                          <a:solidFill>
                            <a:srgbClr val="0070C0"/>
                          </a:solidFill>
                          <a:effectLst/>
                          <a:latin typeface="+mn-lt"/>
                          <a:ea typeface="+mn-ea"/>
                          <a:cs typeface="+mn-cs"/>
                        </a:rPr>
                        <a:t>/100mm</a:t>
                      </a:r>
                      <a:endParaRPr lang="en-US" dirty="0">
                        <a:solidFill>
                          <a:srgbClr val="0070C0"/>
                        </a:solidFill>
                      </a:endParaRPr>
                    </a:p>
                  </a:txBody>
                  <a:tcPr/>
                </a:tc>
              </a:tr>
            </a:tbl>
          </a:graphicData>
        </a:graphic>
      </p:graphicFrame>
    </p:spTree>
    <p:extLst>
      <p:ext uri="{BB962C8B-B14F-4D97-AF65-F5344CB8AC3E}">
        <p14:creationId xmlns:p14="http://schemas.microsoft.com/office/powerpoint/2010/main" val="295674203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1369892" y="1352729"/>
            <a:ext cx="3212549" cy="4116418"/>
          </a:xfrm>
          <a:prstGeom prst="rect">
            <a:avLst/>
          </a:prstGeom>
        </p:spPr>
      </p:pic>
      <p:pic>
        <p:nvPicPr>
          <p:cNvPr id="3" name="صورة 2"/>
          <p:cNvPicPr>
            <a:picLocks noChangeAspect="1"/>
          </p:cNvPicPr>
          <p:nvPr/>
        </p:nvPicPr>
        <p:blipFill>
          <a:blip r:embed="rId3"/>
          <a:stretch>
            <a:fillRect/>
          </a:stretch>
        </p:blipFill>
        <p:spPr>
          <a:xfrm>
            <a:off x="5022550" y="767750"/>
            <a:ext cx="6115050" cy="5286375"/>
          </a:xfrm>
          <a:prstGeom prst="rect">
            <a:avLst/>
          </a:prstGeom>
        </p:spPr>
      </p:pic>
    </p:spTree>
    <p:extLst>
      <p:ext uri="{BB962C8B-B14F-4D97-AF65-F5344CB8AC3E}">
        <p14:creationId xmlns:p14="http://schemas.microsoft.com/office/powerpoint/2010/main" val="223774172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32366" y="311898"/>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Mat foundation 1&amp;2</a:t>
            </a:r>
            <a:endParaRPr lang="en-US" b="1" dirty="0">
              <a:effectLst>
                <a:outerShdw blurRad="38100" dist="38100" dir="2700000" algn="tl">
                  <a:srgbClr val="000000">
                    <a:alpha val="43137"/>
                  </a:srgbClr>
                </a:outerShdw>
              </a:effectLst>
              <a:latin typeface="Dutch801 Rm BT" pitchFamily="18" charset="0"/>
            </a:endParaRPr>
          </a:p>
        </p:txBody>
      </p:sp>
      <mc:AlternateContent xmlns:mc="http://schemas.openxmlformats.org/markup-compatibility/2006" xmlns:a14="http://schemas.microsoft.com/office/drawing/2010/main">
        <mc:Choice Requires="a14">
          <p:sp>
            <p:nvSpPr>
              <p:cNvPr id="3" name="مستطيل 2"/>
              <p:cNvSpPr/>
              <p:nvPr/>
            </p:nvSpPr>
            <p:spPr>
              <a:xfrm>
                <a:off x="3412493" y="960552"/>
                <a:ext cx="2554802" cy="65819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𝑞</m:t>
                      </m:r>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m:t>
                          </m:r>
                          <m:r>
                            <a:rPr lang="en-US" i="1">
                              <a:latin typeface="Cambria Math" panose="02040503050406030204" pitchFamily="18" charset="0"/>
                            </a:rPr>
                            <m:t>𝑃</m:t>
                          </m:r>
                        </m:num>
                        <m:den>
                          <m:r>
                            <a:rPr lang="en-US" i="1">
                              <a:latin typeface="Cambria Math" panose="02040503050406030204" pitchFamily="18" charset="0"/>
                            </a:rPr>
                            <m:t>𝐴</m:t>
                          </m:r>
                        </m:den>
                      </m:f>
                      <m:r>
                        <a:rPr lang="en-US" i="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𝑀𝑥</m:t>
                          </m:r>
                        </m:num>
                        <m:den>
                          <m:r>
                            <a:rPr lang="en-US" i="1">
                              <a:latin typeface="Cambria Math" panose="02040503050406030204" pitchFamily="18" charset="0"/>
                            </a:rPr>
                            <m:t>𝐼𝑥</m:t>
                          </m:r>
                        </m:den>
                      </m:f>
                      <m:r>
                        <a:rPr lang="en-US" i="1">
                          <a:latin typeface="Cambria Math" panose="02040503050406030204" pitchFamily="18" charset="0"/>
                        </a:rPr>
                        <m:t>𝑦</m:t>
                      </m:r>
                      <m:r>
                        <a:rPr lang="en-US" i="0">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𝑀𝑦</m:t>
                          </m:r>
                        </m:num>
                        <m:den>
                          <m:r>
                            <a:rPr lang="en-US" i="1">
                              <a:latin typeface="Cambria Math" panose="02040503050406030204" pitchFamily="18" charset="0"/>
                            </a:rPr>
                            <m:t>𝐼𝑦</m:t>
                          </m:r>
                        </m:den>
                      </m:f>
                      <m:r>
                        <a:rPr lang="en-US" i="1">
                          <a:latin typeface="Cambria Math" panose="02040503050406030204" pitchFamily="18" charset="0"/>
                        </a:rPr>
                        <m:t>𝑥</m:t>
                      </m:r>
                    </m:oMath>
                  </m:oMathPara>
                </a14:m>
                <a:endParaRPr lang="en-US" dirty="0"/>
              </a:p>
            </p:txBody>
          </p:sp>
        </mc:Choice>
        <mc:Fallback xmlns="">
          <p:sp>
            <p:nvSpPr>
              <p:cNvPr id="3" name="مستطيل 2"/>
              <p:cNvSpPr>
                <a:spLocks noRot="1" noChangeAspect="1" noMove="1" noResize="1" noEditPoints="1" noAdjustHandles="1" noChangeArrowheads="1" noChangeShapeType="1" noTextEdit="1"/>
              </p:cNvSpPr>
              <p:nvPr/>
            </p:nvSpPr>
            <p:spPr>
              <a:xfrm>
                <a:off x="3412493" y="960552"/>
                <a:ext cx="2554802" cy="658194"/>
              </a:xfrm>
              <a:prstGeom prst="rect">
                <a:avLst/>
              </a:prstGeom>
              <a:blipFill rotWithShape="0">
                <a:blip r:embed="rId2"/>
                <a:stretch>
                  <a:fillRect/>
                </a:stretch>
              </a:blipFill>
            </p:spPr>
            <p:txBody>
              <a:bodyPr/>
              <a:lstStyle/>
              <a:p>
                <a:r>
                  <a:rPr lang="en-US">
                    <a:noFill/>
                  </a:rPr>
                  <a:t> </a:t>
                </a:r>
              </a:p>
            </p:txBody>
          </p:sp>
        </mc:Fallback>
      </mc:AlternateContent>
      <p:sp>
        <p:nvSpPr>
          <p:cNvPr id="4" name="مستطيل 3"/>
          <p:cNvSpPr/>
          <p:nvPr/>
        </p:nvSpPr>
        <p:spPr>
          <a:xfrm>
            <a:off x="3412493" y="1898068"/>
            <a:ext cx="1357488"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P = Sum (p) </a:t>
            </a:r>
            <a:endParaRPr lang="en-US" dirty="0"/>
          </a:p>
        </p:txBody>
      </p:sp>
      <mc:AlternateContent xmlns:mc="http://schemas.openxmlformats.org/markup-compatibility/2006" xmlns:a14="http://schemas.microsoft.com/office/drawing/2010/main">
        <mc:Choice Requires="a14">
          <p:sp>
            <p:nvSpPr>
              <p:cNvPr id="5" name="مستطيل 4"/>
              <p:cNvSpPr/>
              <p:nvPr/>
            </p:nvSpPr>
            <p:spPr>
              <a:xfrm>
                <a:off x="3412493" y="2882125"/>
                <a:ext cx="902106" cy="6451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𝐼</m:t>
                      </m:r>
                      <m:r>
                        <a:rPr lang="en-US" i="0">
                          <a:latin typeface="Cambria Math" panose="02040503050406030204" pitchFamily="18" charset="0"/>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m:rPr>
                                  <m:sty m:val="p"/>
                                </m:rPr>
                                <a:rPr lang="en-US" b="0" i="0" smtClean="0">
                                  <a:latin typeface="Cambria Math" panose="02040503050406030204" pitchFamily="18" charset="0"/>
                                </a:rPr>
                                <m:t>L</m:t>
                              </m:r>
                            </m:e>
                            <m:sup>
                              <m:r>
                                <a:rPr lang="en-US" i="0">
                                  <a:latin typeface="Cambria Math" panose="02040503050406030204" pitchFamily="18" charset="0"/>
                                </a:rPr>
                                <m:t>4</m:t>
                              </m:r>
                            </m:sup>
                          </m:sSup>
                        </m:num>
                        <m:den>
                          <m:r>
                            <a:rPr lang="en-US" i="0">
                              <a:latin typeface="Cambria Math" panose="02040503050406030204" pitchFamily="18" charset="0"/>
                            </a:rPr>
                            <m:t>12</m:t>
                          </m:r>
                        </m:den>
                      </m:f>
                    </m:oMath>
                  </m:oMathPara>
                </a14:m>
                <a:endParaRPr lang="en-US" dirty="0"/>
              </a:p>
            </p:txBody>
          </p:sp>
        </mc:Choice>
        <mc:Fallback xmlns="">
          <p:sp>
            <p:nvSpPr>
              <p:cNvPr id="5" name="مستطيل 4"/>
              <p:cNvSpPr>
                <a:spLocks noRot="1" noChangeAspect="1" noMove="1" noResize="1" noEditPoints="1" noAdjustHandles="1" noChangeArrowheads="1" noChangeShapeType="1" noTextEdit="1"/>
              </p:cNvSpPr>
              <p:nvPr/>
            </p:nvSpPr>
            <p:spPr>
              <a:xfrm>
                <a:off x="3412493" y="2882125"/>
                <a:ext cx="902106" cy="645177"/>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مستطيل 5"/>
              <p:cNvSpPr/>
              <p:nvPr/>
            </p:nvSpPr>
            <p:spPr>
              <a:xfrm>
                <a:off x="3412493" y="2390096"/>
                <a:ext cx="202728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𝐴</m:t>
                      </m:r>
                      <m:r>
                        <a:rPr lang="en-US" b="0" i="1" smtClean="0">
                          <a:latin typeface="Cambria Math" panose="02040503050406030204" pitchFamily="18" charset="0"/>
                        </a:rPr>
                        <m:t>𝑠𝑠𝑢𝑚𝑒</m:t>
                      </m:r>
                      <m:r>
                        <a:rPr lang="en-US" b="0" i="1" smtClean="0">
                          <a:latin typeface="Cambria Math" panose="02040503050406030204" pitchFamily="18" charset="0"/>
                        </a:rPr>
                        <m:t> </m:t>
                      </m:r>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𝐿</m:t>
                      </m:r>
                      <m:r>
                        <a:rPr lang="en-US" b="0" i="1" smtClean="0">
                          <a:latin typeface="Cambria Math" panose="02040503050406030204" pitchFamily="18" charset="0"/>
                        </a:rPr>
                        <m:t>∗</m:t>
                      </m:r>
                      <m:r>
                        <a:rPr lang="en-US" b="0" i="1" smtClean="0">
                          <a:latin typeface="Cambria Math" panose="02040503050406030204" pitchFamily="18" charset="0"/>
                        </a:rPr>
                        <m:t>𝐿</m:t>
                      </m:r>
                    </m:oMath>
                  </m:oMathPara>
                </a14:m>
                <a:endParaRPr lang="en-US" dirty="0"/>
              </a:p>
            </p:txBody>
          </p:sp>
        </mc:Choice>
        <mc:Fallback xmlns="">
          <p:sp>
            <p:nvSpPr>
              <p:cNvPr id="6" name="مستطيل 5"/>
              <p:cNvSpPr>
                <a:spLocks noRot="1" noChangeAspect="1" noMove="1" noResize="1" noEditPoints="1" noAdjustHandles="1" noChangeArrowheads="1" noChangeShapeType="1" noTextEdit="1"/>
              </p:cNvSpPr>
              <p:nvPr/>
            </p:nvSpPr>
            <p:spPr>
              <a:xfrm>
                <a:off x="3412493" y="2390096"/>
                <a:ext cx="2027286" cy="369332"/>
              </a:xfrm>
              <a:prstGeom prst="rect">
                <a:avLst/>
              </a:prstGeom>
              <a:blipFill rotWithShape="0">
                <a:blip r:embed="rId4"/>
                <a:stretch>
                  <a:fillRect/>
                </a:stretch>
              </a:blipFill>
            </p:spPr>
            <p:txBody>
              <a:bodyPr/>
              <a:lstStyle/>
              <a:p>
                <a:r>
                  <a:rPr lang="en-US">
                    <a:noFill/>
                  </a:rPr>
                  <a:t> </a:t>
                </a:r>
              </a:p>
            </p:txBody>
          </p:sp>
        </mc:Fallback>
      </mc:AlternateContent>
      <p:sp>
        <p:nvSpPr>
          <p:cNvPr id="7" name="مستطيل 6"/>
          <p:cNvSpPr/>
          <p:nvPr/>
        </p:nvSpPr>
        <p:spPr>
          <a:xfrm>
            <a:off x="3532366" y="3649999"/>
            <a:ext cx="3421578"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Sum (</a:t>
            </a:r>
            <a:r>
              <a:rPr lang="en-US" dirty="0" err="1">
                <a:latin typeface="Times New Roman" panose="02020603050405020304" pitchFamily="18" charset="0"/>
                <a:ea typeface="Calibri" panose="020F0502020204030204" pitchFamily="34" charset="0"/>
              </a:rPr>
              <a:t>Px</a:t>
            </a:r>
            <a:r>
              <a:rPr lang="en-US" dirty="0">
                <a:latin typeface="Times New Roman" panose="02020603050405020304" pitchFamily="18" charset="0"/>
                <a:ea typeface="Calibri" panose="020F0502020204030204" pitchFamily="34" charset="0"/>
              </a:rPr>
              <a:t>*x) = Sum (</a:t>
            </a:r>
            <a:r>
              <a:rPr lang="en-US" dirty="0" err="1">
                <a:latin typeface="Times New Roman" panose="02020603050405020304" pitchFamily="18" charset="0"/>
                <a:ea typeface="Calibri" panose="020F0502020204030204" pitchFamily="34" charset="0"/>
              </a:rPr>
              <a:t>Px</a:t>
            </a:r>
            <a:r>
              <a:rPr lang="en-US" dirty="0">
                <a:latin typeface="Times New Roman" panose="02020603050405020304" pitchFamily="18" charset="0"/>
                <a:ea typeface="Calibri" panose="020F0502020204030204" pitchFamily="34" charset="0"/>
              </a:rPr>
              <a:t>) * </a:t>
            </a:r>
            <a:r>
              <a:rPr lang="en-US" dirty="0" smtClean="0">
                <a:latin typeface="Times New Roman" panose="02020603050405020304" pitchFamily="18" charset="0"/>
                <a:ea typeface="Calibri" panose="020F0502020204030204" pitchFamily="34" charset="0"/>
              </a:rPr>
              <a:t>X</a:t>
            </a:r>
            <a:r>
              <a:rPr lang="en-US" dirty="0">
                <a:latin typeface="Times New Roman" panose="02020603050405020304" pitchFamily="18" charset="0"/>
                <a:ea typeface="Calibri" panose="020F0502020204030204" pitchFamily="34" charset="0"/>
                <a:cs typeface="Times New Roman" panose="02020603050405020304" pitchFamily="18" charset="0"/>
                <a:sym typeface="Wingdings" panose="05000000000000000000" pitchFamily="2" charset="2"/>
              </a:rPr>
              <a:t> </a:t>
            </a:r>
            <a:r>
              <a:rPr lang="en-US" dirty="0">
                <a:latin typeface="Times New Roman" panose="02020603050405020304" pitchFamily="18" charset="0"/>
                <a:ea typeface="Calibri" panose="020F0502020204030204" pitchFamily="34" charset="0"/>
              </a:rPr>
              <a:t> </a:t>
            </a:r>
            <a:r>
              <a:rPr lang="en-US" dirty="0" smtClean="0">
                <a:latin typeface="Times New Roman" panose="02020603050405020304" pitchFamily="18" charset="0"/>
                <a:ea typeface="Calibri" panose="020F0502020204030204" pitchFamily="34" charset="0"/>
              </a:rPr>
              <a:t>X  </a:t>
            </a:r>
            <a:endParaRPr lang="en-US" dirty="0"/>
          </a:p>
        </p:txBody>
      </p:sp>
      <p:sp>
        <p:nvSpPr>
          <p:cNvPr id="8" name="مستطيل 7"/>
          <p:cNvSpPr/>
          <p:nvPr/>
        </p:nvSpPr>
        <p:spPr>
          <a:xfrm>
            <a:off x="3414115" y="4218183"/>
            <a:ext cx="4517583"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Eccentricity in X direction (Ex) </a:t>
            </a:r>
            <a:r>
              <a:rPr lang="en-US" dirty="0" smtClean="0">
                <a:latin typeface="Times New Roman" panose="02020603050405020304" pitchFamily="18" charset="0"/>
                <a:ea typeface="Calibri" panose="020F0502020204030204" pitchFamily="34" charset="0"/>
              </a:rPr>
              <a:t>= X –{(c/c)/2}</a:t>
            </a:r>
            <a:endParaRPr lang="en-US" dirty="0"/>
          </a:p>
        </p:txBody>
      </p:sp>
      <p:sp>
        <p:nvSpPr>
          <p:cNvPr id="9" name="مستطيل 8"/>
          <p:cNvSpPr/>
          <p:nvPr/>
        </p:nvSpPr>
        <p:spPr>
          <a:xfrm>
            <a:off x="3532366" y="4971033"/>
            <a:ext cx="3346685"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Sum (</a:t>
            </a:r>
            <a:r>
              <a:rPr lang="en-US" dirty="0" err="1">
                <a:latin typeface="Times New Roman" panose="02020603050405020304" pitchFamily="18" charset="0"/>
                <a:ea typeface="Calibri" panose="020F0502020204030204" pitchFamily="34" charset="0"/>
              </a:rPr>
              <a:t>Py</a:t>
            </a:r>
            <a:r>
              <a:rPr lang="en-US" dirty="0">
                <a:latin typeface="Times New Roman" panose="02020603050405020304" pitchFamily="18" charset="0"/>
                <a:ea typeface="Calibri" panose="020F0502020204030204" pitchFamily="34" charset="0"/>
              </a:rPr>
              <a:t>*y) = Sum (</a:t>
            </a:r>
            <a:r>
              <a:rPr lang="en-US" dirty="0" err="1">
                <a:latin typeface="Times New Roman" panose="02020603050405020304" pitchFamily="18" charset="0"/>
                <a:ea typeface="Calibri" panose="020F0502020204030204" pitchFamily="34" charset="0"/>
              </a:rPr>
              <a:t>Py</a:t>
            </a:r>
            <a:r>
              <a:rPr lang="en-US" dirty="0">
                <a:latin typeface="Times New Roman" panose="02020603050405020304" pitchFamily="18" charset="0"/>
                <a:ea typeface="Calibri" panose="020F0502020204030204" pitchFamily="34" charset="0"/>
              </a:rPr>
              <a:t>) * Y </a:t>
            </a:r>
            <a:r>
              <a:rPr lang="en-US" dirty="0">
                <a:latin typeface="Times New Roman" panose="02020603050405020304" pitchFamily="18" charset="0"/>
                <a:ea typeface="Calibri" panose="020F0502020204030204" pitchFamily="34" charset="0"/>
                <a:cs typeface="Times New Roman" panose="02020603050405020304" pitchFamily="18" charset="0"/>
                <a:sym typeface="Wingdings" panose="05000000000000000000" pitchFamily="2" charset="2"/>
              </a:rPr>
              <a:t></a:t>
            </a:r>
            <a:r>
              <a:rPr lang="en-US" dirty="0">
                <a:latin typeface="Times New Roman" panose="02020603050405020304" pitchFamily="18" charset="0"/>
                <a:ea typeface="Calibri" panose="020F0502020204030204" pitchFamily="34" charset="0"/>
              </a:rPr>
              <a:t> Y </a:t>
            </a:r>
            <a:endParaRPr lang="en-US" dirty="0"/>
          </a:p>
        </p:txBody>
      </p:sp>
      <p:sp>
        <p:nvSpPr>
          <p:cNvPr id="10" name="مستطيل 9"/>
          <p:cNvSpPr/>
          <p:nvPr/>
        </p:nvSpPr>
        <p:spPr>
          <a:xfrm>
            <a:off x="3406183" y="5539217"/>
            <a:ext cx="4517583"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Eccentricity in </a:t>
            </a:r>
            <a:r>
              <a:rPr lang="en-US" dirty="0" smtClean="0">
                <a:latin typeface="Times New Roman" panose="02020603050405020304" pitchFamily="18" charset="0"/>
                <a:ea typeface="Calibri" panose="020F0502020204030204" pitchFamily="34" charset="0"/>
              </a:rPr>
              <a:t>Y </a:t>
            </a:r>
            <a:r>
              <a:rPr lang="en-US" dirty="0">
                <a:latin typeface="Times New Roman" panose="02020603050405020304" pitchFamily="18" charset="0"/>
                <a:ea typeface="Calibri" panose="020F0502020204030204" pitchFamily="34" charset="0"/>
              </a:rPr>
              <a:t>direction (</a:t>
            </a:r>
            <a:r>
              <a:rPr lang="en-US" dirty="0" err="1" smtClean="0">
                <a:latin typeface="Times New Roman" panose="02020603050405020304" pitchFamily="18" charset="0"/>
                <a:ea typeface="Calibri" panose="020F0502020204030204" pitchFamily="34" charset="0"/>
              </a:rPr>
              <a:t>Ey</a:t>
            </a:r>
            <a:r>
              <a:rPr lang="en-US" dirty="0" smtClean="0">
                <a:latin typeface="Times New Roman" panose="02020603050405020304" pitchFamily="18" charset="0"/>
                <a:ea typeface="Calibri" panose="020F0502020204030204" pitchFamily="34" charset="0"/>
              </a:rPr>
              <a:t>) = Y –{(c/c)/2}</a:t>
            </a:r>
            <a:endParaRPr lang="en-US" dirty="0"/>
          </a:p>
        </p:txBody>
      </p:sp>
      <p:sp>
        <p:nvSpPr>
          <p:cNvPr id="11" name="مستطيل 10"/>
          <p:cNvSpPr/>
          <p:nvPr/>
        </p:nvSpPr>
        <p:spPr>
          <a:xfrm>
            <a:off x="3414115" y="6094461"/>
            <a:ext cx="1357488" cy="369332"/>
          </a:xfrm>
          <a:prstGeom prst="rect">
            <a:avLst/>
          </a:prstGeom>
        </p:spPr>
        <p:txBody>
          <a:bodyPr wrap="none">
            <a:spAutoFit/>
          </a:bodyPr>
          <a:lstStyle/>
          <a:p>
            <a:r>
              <a:rPr lang="en-US" dirty="0" err="1">
                <a:latin typeface="Times New Roman" panose="02020603050405020304" pitchFamily="18" charset="0"/>
                <a:ea typeface="Calibri" panose="020F0502020204030204" pitchFamily="34" charset="0"/>
              </a:rPr>
              <a:t>Mx</a:t>
            </a:r>
            <a:r>
              <a:rPr lang="en-US" dirty="0">
                <a:latin typeface="Times New Roman" panose="02020603050405020304" pitchFamily="18" charset="0"/>
                <a:ea typeface="Calibri" panose="020F0502020204030204" pitchFamily="34" charset="0"/>
              </a:rPr>
              <a:t> </a:t>
            </a:r>
            <a:r>
              <a:rPr lang="en-US" dirty="0" smtClean="0">
                <a:latin typeface="Times New Roman" panose="02020603050405020304" pitchFamily="18" charset="0"/>
                <a:ea typeface="Calibri" panose="020F0502020204030204" pitchFamily="34" charset="0"/>
              </a:rPr>
              <a:t>= P * </a:t>
            </a:r>
            <a:r>
              <a:rPr lang="en-US" dirty="0" err="1" smtClean="0">
                <a:latin typeface="Times New Roman" panose="02020603050405020304" pitchFamily="18" charset="0"/>
                <a:ea typeface="Calibri" panose="020F0502020204030204" pitchFamily="34" charset="0"/>
              </a:rPr>
              <a:t>Ey</a:t>
            </a:r>
            <a:endParaRPr lang="en-US" dirty="0"/>
          </a:p>
        </p:txBody>
      </p:sp>
      <p:sp>
        <p:nvSpPr>
          <p:cNvPr id="12" name="مستطيل 11"/>
          <p:cNvSpPr/>
          <p:nvPr/>
        </p:nvSpPr>
        <p:spPr>
          <a:xfrm>
            <a:off x="4986230" y="6107401"/>
            <a:ext cx="1357488" cy="369332"/>
          </a:xfrm>
          <a:prstGeom prst="rect">
            <a:avLst/>
          </a:prstGeom>
        </p:spPr>
        <p:txBody>
          <a:bodyPr wrap="none">
            <a:spAutoFit/>
          </a:bodyPr>
          <a:lstStyle/>
          <a:p>
            <a:r>
              <a:rPr lang="en-US" dirty="0" smtClean="0">
                <a:latin typeface="Times New Roman" panose="02020603050405020304" pitchFamily="18" charset="0"/>
                <a:ea typeface="Calibri" panose="020F0502020204030204" pitchFamily="34" charset="0"/>
              </a:rPr>
              <a:t>My = P * Ex</a:t>
            </a:r>
            <a:endParaRPr lang="en-US" dirty="0"/>
          </a:p>
        </p:txBody>
      </p:sp>
      <p:sp>
        <p:nvSpPr>
          <p:cNvPr id="13" name="مستطيل 12"/>
          <p:cNvSpPr/>
          <p:nvPr/>
        </p:nvSpPr>
        <p:spPr>
          <a:xfrm>
            <a:off x="6317412" y="1104983"/>
            <a:ext cx="4777270" cy="369332"/>
          </a:xfrm>
          <a:prstGeom prst="rect">
            <a:avLst/>
          </a:prstGeom>
        </p:spPr>
        <p:txBody>
          <a:bodyPr wrap="none">
            <a:spAutoFit/>
          </a:bodyPr>
          <a:lstStyle/>
          <a:p>
            <a:r>
              <a:rPr lang="en-US" dirty="0" smtClean="0">
                <a:latin typeface="Times New Roman" panose="02020603050405020304" pitchFamily="18" charset="0"/>
                <a:ea typeface="Times New Roman" panose="02020603050405020304" pitchFamily="18" charset="0"/>
              </a:rPr>
              <a:t>Check compression &lt; allowable bearing capacity </a:t>
            </a:r>
            <a:endParaRPr lang="en-US" dirty="0"/>
          </a:p>
        </p:txBody>
      </p:sp>
      <p:sp>
        <p:nvSpPr>
          <p:cNvPr id="14" name="مستطيل 13"/>
          <p:cNvSpPr/>
          <p:nvPr/>
        </p:nvSpPr>
        <p:spPr>
          <a:xfrm>
            <a:off x="6343718" y="1474315"/>
            <a:ext cx="1838965" cy="369332"/>
          </a:xfrm>
          <a:prstGeom prst="rect">
            <a:avLst/>
          </a:prstGeom>
        </p:spPr>
        <p:txBody>
          <a:bodyPr wrap="none">
            <a:spAutoFit/>
          </a:bodyPr>
          <a:lstStyle/>
          <a:p>
            <a:r>
              <a:rPr lang="en-US" dirty="0" smtClean="0">
                <a:latin typeface="Times New Roman" panose="02020603050405020304" pitchFamily="18" charset="0"/>
                <a:ea typeface="Times New Roman" panose="02020603050405020304" pitchFamily="18" charset="0"/>
              </a:rPr>
              <a:t>Check No tension</a:t>
            </a:r>
            <a:endParaRPr lang="en-US" dirty="0"/>
          </a:p>
        </p:txBody>
      </p:sp>
    </p:spTree>
    <p:extLst>
      <p:ext uri="{BB962C8B-B14F-4D97-AF65-F5344CB8AC3E}">
        <p14:creationId xmlns:p14="http://schemas.microsoft.com/office/powerpoint/2010/main" val="266473345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661675" y="647783"/>
            <a:ext cx="1159292" cy="369332"/>
          </a:xfrm>
          <a:prstGeom prst="rect">
            <a:avLst/>
          </a:prstGeom>
        </p:spPr>
        <p:txBody>
          <a:bodyPr wrap="none">
            <a:spAutoFit/>
          </a:bodyPr>
          <a:lstStyle/>
          <a:p>
            <a:r>
              <a:rPr lang="en-US" smtClean="0">
                <a:latin typeface="Times New Roman" panose="02020603050405020304" pitchFamily="18" charset="0"/>
                <a:ea typeface="Calibri" panose="020F0502020204030204" pitchFamily="34" charset="0"/>
              </a:rPr>
              <a:t>Assume d </a:t>
            </a:r>
            <a:endParaRPr lang="en-US" dirty="0"/>
          </a:p>
        </p:txBody>
      </p:sp>
      <p:sp>
        <p:nvSpPr>
          <p:cNvPr id="3" name="مستطيل 2"/>
          <p:cNvSpPr/>
          <p:nvPr/>
        </p:nvSpPr>
        <p:spPr>
          <a:xfrm>
            <a:off x="3661675" y="1139488"/>
            <a:ext cx="2281971" cy="369332"/>
          </a:xfrm>
          <a:prstGeom prst="rect">
            <a:avLst/>
          </a:prstGeom>
        </p:spPr>
        <p:txBody>
          <a:bodyPr wrap="none">
            <a:spAutoFit/>
          </a:bodyPr>
          <a:lstStyle/>
          <a:p>
            <a:r>
              <a:rPr lang="en-US" smtClean="0">
                <a:latin typeface="Times New Roman" panose="02020603050405020304" pitchFamily="18" charset="0"/>
                <a:ea typeface="Calibri" panose="020F0502020204030204" pitchFamily="34" charset="0"/>
              </a:rPr>
              <a:t>Vu,p = Pu*load factor </a:t>
            </a:r>
            <a:endParaRPr lang="en-US" dirty="0"/>
          </a:p>
        </p:txBody>
      </p:sp>
      <p:sp>
        <p:nvSpPr>
          <p:cNvPr id="4" name="مستطيل 3"/>
          <p:cNvSpPr/>
          <p:nvPr/>
        </p:nvSpPr>
        <p:spPr>
          <a:xfrm>
            <a:off x="3661675" y="1631193"/>
            <a:ext cx="2473754" cy="388696"/>
          </a:xfrm>
          <a:prstGeom prst="rect">
            <a:avLst/>
          </a:prstGeom>
        </p:spPr>
        <p:txBody>
          <a:bodyPr wrap="none">
            <a:spAutoFit/>
          </a:bodyPr>
          <a:lstStyle/>
          <a:p>
            <a:pPr>
              <a:lnSpc>
                <a:spcPct val="107000"/>
              </a:lnSpc>
              <a:spcAft>
                <a:spcPts val="800"/>
              </a:spcAft>
            </a:pPr>
            <a:r>
              <a:rPr lang="en-US" smtClean="0">
                <a:latin typeface="Times New Roman" panose="02020603050405020304" pitchFamily="18" charset="0"/>
                <a:ea typeface="Calibri" panose="020F0502020204030204" pitchFamily="34" charset="0"/>
                <a:cs typeface="Arial" panose="020B0604020202020204" pitchFamily="34" charset="0"/>
              </a:rPr>
              <a:t>B</a:t>
            </a:r>
            <a:r>
              <a:rPr lang="en-US" baseline="-25000" smtClean="0">
                <a:latin typeface="Times New Roman" panose="02020603050405020304" pitchFamily="18" charset="0"/>
                <a:ea typeface="Calibri" panose="020F0502020204030204" pitchFamily="34" charset="0"/>
                <a:cs typeface="Arial" panose="020B0604020202020204" pitchFamily="34" charset="0"/>
              </a:rPr>
              <a:t>0</a:t>
            </a:r>
            <a:r>
              <a:rPr lang="en-US" smtClean="0">
                <a:latin typeface="Times New Roman" panose="02020603050405020304" pitchFamily="18" charset="0"/>
                <a:ea typeface="Calibri" panose="020F0502020204030204" pitchFamily="34" charset="0"/>
                <a:cs typeface="Arial" panose="020B0604020202020204" pitchFamily="34" charset="0"/>
              </a:rPr>
              <a:t> = 2(C1+d) + 2(C2+d)</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مستطيل 4"/>
          <p:cNvSpPr/>
          <p:nvPr/>
        </p:nvSpPr>
        <p:spPr>
          <a:xfrm>
            <a:off x="3661675" y="2142262"/>
            <a:ext cx="3974165" cy="388696"/>
          </a:xfrm>
          <a:prstGeom prst="rect">
            <a:avLst/>
          </a:prstGeom>
        </p:spPr>
        <p:txBody>
          <a:bodyPr wrap="non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ꞵ = long column side / short column side</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6" name="مستطيل 5"/>
              <p:cNvSpPr/>
              <p:nvPr/>
            </p:nvSpPr>
            <p:spPr>
              <a:xfrm>
                <a:off x="3436189" y="2653331"/>
                <a:ext cx="6096000" cy="2087751"/>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m:t>
                      </m:r>
                      <m:r>
                        <m:rPr>
                          <m:sty m:val="p"/>
                        </m:rPr>
                        <a:rPr lang="en-US" i="0">
                          <a:latin typeface="Cambria Math" panose="02040503050406030204" pitchFamily="18" charset="0"/>
                        </a:rPr>
                        <m:t>Vc</m:t>
                      </m:r>
                      <m:r>
                        <a:rPr lang="en-US" i="0">
                          <a:latin typeface="Cambria Math" panose="02040503050406030204" pitchFamily="18" charset="0"/>
                        </a:rPr>
                        <m:t>,</m:t>
                      </m:r>
                      <m:r>
                        <m:rPr>
                          <m:sty m:val="p"/>
                        </m:rPr>
                        <a:rPr lang="en-US" i="0">
                          <a:latin typeface="Cambria Math" panose="02040503050406030204" pitchFamily="18" charset="0"/>
                        </a:rPr>
                        <m:t>p</m:t>
                      </m:r>
                      <m:r>
                        <a:rPr lang="en-US" i="0">
                          <a:latin typeface="Cambria Math" panose="02040503050406030204" pitchFamily="18" charset="0"/>
                        </a:rPr>
                        <m:t>=</m:t>
                      </m:r>
                      <m:r>
                        <a:rPr lang="en-US" i="0">
                          <a:latin typeface="Cambria Math" panose="02040503050406030204" pitchFamily="18" charset="0"/>
                        </a:rPr>
                        <m:t>∅</m:t>
                      </m:r>
                      <m:r>
                        <m:rPr>
                          <m:sty m:val="p"/>
                        </m:rPr>
                        <a:rPr lang="en-US" i="0">
                          <a:latin typeface="Cambria Math" panose="02040503050406030204" pitchFamily="18" charset="0"/>
                        </a:rPr>
                        <m:t>Vc</m:t>
                      </m:r>
                      <m:r>
                        <a:rPr lang="en-US" i="0">
                          <a:latin typeface="Cambria Math" panose="02040503050406030204" pitchFamily="18" charset="0"/>
                        </a:rPr>
                        <m:t>,</m:t>
                      </m:r>
                      <m:r>
                        <m:rPr>
                          <m:sty m:val="p"/>
                        </m:rPr>
                        <a:rPr lang="en-US" i="0">
                          <a:latin typeface="Cambria Math" panose="02040503050406030204" pitchFamily="18" charset="0"/>
                        </a:rPr>
                        <m:t>p</m:t>
                      </m:r>
                      <m:r>
                        <a:rPr lang="en-US" i="0">
                          <a:latin typeface="Cambria Math" panose="02040503050406030204" pitchFamily="18" charset="0"/>
                        </a:rPr>
                        <m:t>=</m:t>
                      </m:r>
                      <m:d>
                        <m:dPr>
                          <m:begChr m:val="{"/>
                          <m:endChr m:val=""/>
                          <m:ctrlPr>
                            <a:rPr lang="en-US" i="1">
                              <a:latin typeface="Cambria Math" panose="02040503050406030204" pitchFamily="18" charset="0"/>
                            </a:rPr>
                          </m:ctrlPr>
                        </m:dPr>
                        <m:e>
                          <m:eqArr>
                            <m:eqArrPr>
                              <m:ctrlPr>
                                <a:rPr lang="en-US" i="1">
                                  <a:latin typeface="Cambria Math" panose="02040503050406030204" pitchFamily="18" charset="0"/>
                                </a:rPr>
                              </m:ctrlPr>
                            </m:eqArrPr>
                            <m:e>
                              <m:r>
                                <a:rPr lang="en-US" i="0">
                                  <a:latin typeface="Cambria Math" panose="02040503050406030204" pitchFamily="18" charset="0"/>
                                </a:rPr>
                                <m:t>&amp;</m:t>
                              </m:r>
                              <m:r>
                                <a:rPr lang="en-US" i="0">
                                  <a:latin typeface="Cambria Math" panose="02040503050406030204" pitchFamily="18" charset="0"/>
                                </a:rPr>
                                <m:t>∅</m:t>
                              </m:r>
                              <m:r>
                                <a:rPr lang="en-US" i="1">
                                  <a:latin typeface="Cambria Math" panose="02040503050406030204" pitchFamily="18" charset="0"/>
                                </a:rPr>
                                <m:t>𝑉𝑐</m:t>
                              </m:r>
                              <m:r>
                                <a:rPr lang="en-US" i="0">
                                  <a:latin typeface="Cambria Math" panose="02040503050406030204" pitchFamily="18" charset="0"/>
                                </a:rPr>
                                <m:t>,</m:t>
                              </m:r>
                              <m:r>
                                <a:rPr lang="en-US" i="1">
                                  <a:latin typeface="Cambria Math" panose="02040503050406030204" pitchFamily="18" charset="0"/>
                                </a:rPr>
                                <m:t>𝑝</m:t>
                              </m:r>
                              <m:r>
                                <a:rPr lang="en-US" i="0">
                                  <a:latin typeface="Cambria Math" panose="02040503050406030204" pitchFamily="18" charset="0"/>
                                </a:rPr>
                                <m:t>1</m:t>
                              </m:r>
                              <m:r>
                                <a:rPr lang="en-US" i="0">
                                  <a:latin typeface="Cambria Math" panose="02040503050406030204" pitchFamily="18" charset="0"/>
                                </a:rPr>
                                <m:t>=Ø×</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17</m:t>
                              </m:r>
                              <m:r>
                                <a:rPr lang="en-US" i="0">
                                  <a:latin typeface="Cambria Math" panose="02040503050406030204" pitchFamily="18" charset="0"/>
                                </a:rPr>
                                <m:t>×</m:t>
                              </m:r>
                              <m:d>
                                <m:dPr>
                                  <m:ctrlPr>
                                    <a:rPr lang="en-US" i="1">
                                      <a:latin typeface="Cambria Math" panose="02040503050406030204" pitchFamily="18" charset="0"/>
                                    </a:rPr>
                                  </m:ctrlPr>
                                </m:dPr>
                                <m:e>
                                  <m:r>
                                    <a:rPr lang="en-US" i="0">
                                      <a:latin typeface="Cambria Math" panose="02040503050406030204" pitchFamily="18" charset="0"/>
                                    </a:rPr>
                                    <m:t>1</m:t>
                                  </m:r>
                                  <m:r>
                                    <a:rPr lang="en-US" i="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2</m:t>
                                      </m:r>
                                    </m:num>
                                    <m:den>
                                      <m:r>
                                        <a:rPr lang="en-US" i="0">
                                          <a:latin typeface="Cambria Math" panose="02040503050406030204" pitchFamily="18" charset="0"/>
                                        </a:rPr>
                                        <m:t>ꞵ</m:t>
                                      </m:r>
                                    </m:den>
                                  </m:f>
                                </m:e>
                              </m:d>
                              <m:r>
                                <a:rPr lang="en-US" i="0">
                                  <a:latin typeface="Cambria Math" panose="02040503050406030204" pitchFamily="18" charset="0"/>
                                </a:rPr>
                                <m:t>×</m:t>
                              </m:r>
                              <m:rad>
                                <m:radPr>
                                  <m:degHide m:val="on"/>
                                  <m:ctrlPr>
                                    <a:rPr lang="en-US" i="1">
                                      <a:latin typeface="Cambria Math" panose="02040503050406030204" pitchFamily="18" charset="0"/>
                                    </a:rPr>
                                  </m:ctrlPr>
                                </m:radPr>
                                <m:deg/>
                                <m:e>
                                  <m:r>
                                    <m:rPr>
                                      <m:sty m:val="p"/>
                                    </m:rPr>
                                    <a:rPr lang="en-US" i="0">
                                      <a:latin typeface="Cambria Math" panose="02040503050406030204" pitchFamily="18" charset="0"/>
                                    </a:rPr>
                                    <m:t>f</m:t>
                                  </m:r>
                                  <m:r>
                                    <a:rPr lang="en-US" i="0">
                                      <a:latin typeface="Cambria Math" panose="02040503050406030204" pitchFamily="18" charset="0"/>
                                    </a:rPr>
                                    <m:t>′</m:t>
                                  </m:r>
                                  <m:r>
                                    <m:rPr>
                                      <m:sty m:val="p"/>
                                    </m:rPr>
                                    <a:rPr lang="en-US" i="0">
                                      <a:latin typeface="Cambria Math" panose="02040503050406030204" pitchFamily="18" charset="0"/>
                                    </a:rPr>
                                    <m:t>c</m:t>
                                  </m:r>
                                </m:e>
                              </m:rad>
                              <m:r>
                                <a:rPr lang="en-US" i="0">
                                  <a:latin typeface="Cambria Math" panose="02040503050406030204" pitchFamily="18" charset="0"/>
                                </a:rPr>
                                <m:t>×</m:t>
                              </m:r>
                              <m:r>
                                <a:rPr lang="en-US" i="1">
                                  <a:latin typeface="Cambria Math" panose="02040503050406030204" pitchFamily="18" charset="0"/>
                                </a:rPr>
                                <m:t>𝑏</m:t>
                              </m:r>
                              <m:r>
                                <a:rPr lang="en-US" i="0">
                                  <a:latin typeface="Cambria Math" panose="02040503050406030204" pitchFamily="18" charset="0"/>
                                </a:rPr>
                                <m:t>0</m:t>
                              </m:r>
                              <m:r>
                                <a:rPr lang="en-US" i="0">
                                  <a:latin typeface="Cambria Math" panose="02040503050406030204" pitchFamily="18" charset="0"/>
                                </a:rPr>
                                <m:t>×</m:t>
                              </m:r>
                              <m:r>
                                <a:rPr lang="en-US" i="1">
                                  <a:latin typeface="Cambria Math" panose="02040503050406030204" pitchFamily="18" charset="0"/>
                                </a:rPr>
                                <m:t>𝑑</m:t>
                              </m:r>
                            </m:e>
                            <m:e>
                              <m:r>
                                <a:rPr lang="en-US" i="0">
                                  <a:latin typeface="Cambria Math" panose="02040503050406030204" pitchFamily="18" charset="0"/>
                                </a:rPr>
                                <m:t>&amp;</m:t>
                              </m:r>
                              <m:r>
                                <a:rPr lang="en-US" i="0">
                                  <a:latin typeface="Cambria Math" panose="02040503050406030204" pitchFamily="18" charset="0"/>
                                </a:rPr>
                                <m:t>∅</m:t>
                              </m:r>
                              <m:r>
                                <a:rPr lang="en-US" i="1">
                                  <a:latin typeface="Cambria Math" panose="02040503050406030204" pitchFamily="18" charset="0"/>
                                </a:rPr>
                                <m:t>𝑉𝑐</m:t>
                              </m:r>
                              <m:r>
                                <a:rPr lang="en-US" i="0">
                                  <a:latin typeface="Cambria Math" panose="02040503050406030204" pitchFamily="18" charset="0"/>
                                </a:rPr>
                                <m:t>,</m:t>
                              </m:r>
                              <m:r>
                                <a:rPr lang="en-US" i="1">
                                  <a:latin typeface="Cambria Math" panose="02040503050406030204" pitchFamily="18" charset="0"/>
                                </a:rPr>
                                <m:t>𝑝</m:t>
                              </m:r>
                              <m:r>
                                <a:rPr lang="en-US" i="0">
                                  <a:latin typeface="Cambria Math" panose="02040503050406030204" pitchFamily="18" charset="0"/>
                                </a:rPr>
                                <m:t>2</m:t>
                              </m:r>
                              <m:r>
                                <a:rPr lang="en-US" i="0">
                                  <a:latin typeface="Cambria Math" panose="02040503050406030204" pitchFamily="18" charset="0"/>
                                </a:rPr>
                                <m:t>=Ø×</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83</m:t>
                              </m:r>
                              <m:r>
                                <a:rPr lang="en-US" i="0">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m:rPr>
                                          <m:sty m:val="p"/>
                                        </m:rPr>
                                        <a:rPr lang="en-US" i="0">
                                          <a:latin typeface="Cambria Math" panose="02040503050406030204" pitchFamily="18" charset="0"/>
                                        </a:rPr>
                                        <m:t>αs</m:t>
                                      </m:r>
                                      <m:r>
                                        <a:rPr lang="en-US" i="0">
                                          <a:latin typeface="Cambria Math" panose="02040503050406030204" pitchFamily="18" charset="0"/>
                                        </a:rPr>
                                        <m:t>∗</m:t>
                                      </m:r>
                                      <m:r>
                                        <m:rPr>
                                          <m:sty m:val="p"/>
                                        </m:rPr>
                                        <a:rPr lang="en-US" i="0">
                                          <a:latin typeface="Cambria Math" panose="02040503050406030204" pitchFamily="18" charset="0"/>
                                        </a:rPr>
                                        <m:t>d</m:t>
                                      </m:r>
                                    </m:num>
                                    <m:den>
                                      <m:r>
                                        <m:rPr>
                                          <m:sty m:val="p"/>
                                        </m:rPr>
                                        <a:rPr lang="en-US" i="0">
                                          <a:latin typeface="Cambria Math" panose="02040503050406030204" pitchFamily="18" charset="0"/>
                                        </a:rPr>
                                        <m:t>b</m:t>
                                      </m:r>
                                      <m:r>
                                        <a:rPr lang="en-US" i="0">
                                          <a:latin typeface="Cambria Math" panose="02040503050406030204" pitchFamily="18" charset="0"/>
                                        </a:rPr>
                                        <m:t>0</m:t>
                                      </m:r>
                                    </m:den>
                                  </m:f>
                                  <m:r>
                                    <a:rPr lang="en-US" i="0">
                                      <a:latin typeface="Cambria Math" panose="02040503050406030204" pitchFamily="18" charset="0"/>
                                    </a:rPr>
                                    <m:t>+</m:t>
                                  </m:r>
                                  <m:r>
                                    <a:rPr lang="en-US" i="0">
                                      <a:latin typeface="Cambria Math" panose="02040503050406030204" pitchFamily="18" charset="0"/>
                                    </a:rPr>
                                    <m:t>2</m:t>
                                  </m:r>
                                </m:e>
                              </m:d>
                              <m:r>
                                <a:rPr lang="en-US" i="0">
                                  <a:latin typeface="Cambria Math" panose="02040503050406030204" pitchFamily="18" charset="0"/>
                                </a:rPr>
                                <m:t>×</m:t>
                              </m:r>
                              <m:rad>
                                <m:radPr>
                                  <m:degHide m:val="on"/>
                                  <m:ctrlPr>
                                    <a:rPr lang="en-US" i="1">
                                      <a:latin typeface="Cambria Math" panose="02040503050406030204" pitchFamily="18" charset="0"/>
                                    </a:rPr>
                                  </m:ctrlPr>
                                </m:radPr>
                                <m:deg/>
                                <m:e>
                                  <m:r>
                                    <m:rPr>
                                      <m:sty m:val="p"/>
                                    </m:rPr>
                                    <a:rPr lang="en-US" i="0">
                                      <a:latin typeface="Cambria Math" panose="02040503050406030204" pitchFamily="18" charset="0"/>
                                    </a:rPr>
                                    <m:t>f</m:t>
                                  </m:r>
                                  <m:r>
                                    <a:rPr lang="en-US" i="0">
                                      <a:latin typeface="Cambria Math" panose="02040503050406030204" pitchFamily="18" charset="0"/>
                                    </a:rPr>
                                    <m:t>′</m:t>
                                  </m:r>
                                  <m:r>
                                    <m:rPr>
                                      <m:sty m:val="p"/>
                                    </m:rPr>
                                    <a:rPr lang="en-US" i="0">
                                      <a:latin typeface="Cambria Math" panose="02040503050406030204" pitchFamily="18" charset="0"/>
                                    </a:rPr>
                                    <m:t>c</m:t>
                                  </m:r>
                                </m:e>
                              </m:rad>
                              <m:r>
                                <a:rPr lang="en-US" i="0">
                                  <a:latin typeface="Cambria Math" panose="02040503050406030204" pitchFamily="18" charset="0"/>
                                </a:rPr>
                                <m:t>×</m:t>
                              </m:r>
                              <m:r>
                                <a:rPr lang="en-US" i="1">
                                  <a:latin typeface="Cambria Math" panose="02040503050406030204" pitchFamily="18" charset="0"/>
                                </a:rPr>
                                <m:t>𝑏</m:t>
                              </m:r>
                              <m:r>
                                <a:rPr lang="en-US" i="0">
                                  <a:latin typeface="Cambria Math" panose="02040503050406030204" pitchFamily="18" charset="0"/>
                                </a:rPr>
                                <m:t>0</m:t>
                              </m:r>
                              <m:r>
                                <a:rPr lang="en-US" i="0">
                                  <a:latin typeface="Cambria Math" panose="02040503050406030204" pitchFamily="18" charset="0"/>
                                </a:rPr>
                                <m:t>×</m:t>
                              </m:r>
                              <m:r>
                                <a:rPr lang="en-US" i="1">
                                  <a:latin typeface="Cambria Math" panose="02040503050406030204" pitchFamily="18" charset="0"/>
                                </a:rPr>
                                <m:t>𝑑</m:t>
                              </m:r>
                            </m:e>
                            <m:e>
                              <m:r>
                                <a:rPr lang="en-US" i="0">
                                  <a:latin typeface="Cambria Math" panose="02040503050406030204" pitchFamily="18" charset="0"/>
                                </a:rPr>
                                <m:t>&amp;</m:t>
                              </m:r>
                              <m:r>
                                <a:rPr lang="en-US" i="0">
                                  <a:latin typeface="Cambria Math" panose="02040503050406030204" pitchFamily="18" charset="0"/>
                                </a:rPr>
                                <m:t>∅</m:t>
                              </m:r>
                              <m:r>
                                <a:rPr lang="en-US" i="1">
                                  <a:latin typeface="Cambria Math" panose="02040503050406030204" pitchFamily="18" charset="0"/>
                                </a:rPr>
                                <m:t>𝑉𝑐</m:t>
                              </m:r>
                              <m:r>
                                <a:rPr lang="en-US" i="0">
                                  <a:latin typeface="Cambria Math" panose="02040503050406030204" pitchFamily="18" charset="0"/>
                                </a:rPr>
                                <m:t>,</m:t>
                              </m:r>
                              <m:r>
                                <a:rPr lang="en-US" i="1">
                                  <a:latin typeface="Cambria Math" panose="02040503050406030204" pitchFamily="18" charset="0"/>
                                </a:rPr>
                                <m:t>𝑝</m:t>
                              </m:r>
                              <m:r>
                                <a:rPr lang="en-US" i="0">
                                  <a:latin typeface="Cambria Math" panose="02040503050406030204" pitchFamily="18" charset="0"/>
                                </a:rPr>
                                <m:t>3</m:t>
                              </m:r>
                              <m:r>
                                <a:rPr lang="en-US" i="0">
                                  <a:latin typeface="Cambria Math" panose="02040503050406030204" pitchFamily="18" charset="0"/>
                                </a:rPr>
                                <m:t>= Ø×</m:t>
                              </m:r>
                              <m:r>
                                <a:rPr lang="en-US" i="0">
                                  <a:latin typeface="Cambria Math" panose="02040503050406030204" pitchFamily="18" charset="0"/>
                                </a:rPr>
                                <m:t>0</m:t>
                              </m:r>
                              <m:r>
                                <a:rPr lang="en-US" i="0">
                                  <a:latin typeface="Cambria Math" panose="02040503050406030204" pitchFamily="18" charset="0"/>
                                </a:rPr>
                                <m:t>.</m:t>
                              </m:r>
                              <m:r>
                                <a:rPr lang="en-US" i="0">
                                  <a:latin typeface="Cambria Math" panose="02040503050406030204" pitchFamily="18" charset="0"/>
                                </a:rPr>
                                <m:t>33</m:t>
                              </m:r>
                              <m:r>
                                <a:rPr lang="en-US" i="0">
                                  <a:latin typeface="Cambria Math" panose="02040503050406030204" pitchFamily="18" charset="0"/>
                                </a:rPr>
                                <m:t>×</m:t>
                              </m:r>
                              <m:rad>
                                <m:radPr>
                                  <m:degHide m:val="on"/>
                                  <m:ctrlPr>
                                    <a:rPr lang="en-US" i="1">
                                      <a:latin typeface="Cambria Math" panose="02040503050406030204" pitchFamily="18" charset="0"/>
                                    </a:rPr>
                                  </m:ctrlPr>
                                </m:radPr>
                                <m:deg/>
                                <m:e>
                                  <m:r>
                                    <m:rPr>
                                      <m:sty m:val="p"/>
                                    </m:rPr>
                                    <a:rPr lang="en-US" i="0">
                                      <a:latin typeface="Cambria Math" panose="02040503050406030204" pitchFamily="18" charset="0"/>
                                    </a:rPr>
                                    <m:t>f</m:t>
                                  </m:r>
                                  <m:r>
                                    <a:rPr lang="en-US" i="0">
                                      <a:latin typeface="Cambria Math" panose="02040503050406030204" pitchFamily="18" charset="0"/>
                                    </a:rPr>
                                    <m:t>′</m:t>
                                  </m:r>
                                  <m:r>
                                    <m:rPr>
                                      <m:sty m:val="p"/>
                                    </m:rPr>
                                    <a:rPr lang="en-US" i="0">
                                      <a:latin typeface="Cambria Math" panose="02040503050406030204" pitchFamily="18" charset="0"/>
                                    </a:rPr>
                                    <m:t>c</m:t>
                                  </m:r>
                                </m:e>
                              </m:rad>
                              <m:r>
                                <a:rPr lang="en-US" i="0">
                                  <a:latin typeface="Cambria Math" panose="02040503050406030204" pitchFamily="18" charset="0"/>
                                </a:rPr>
                                <m:t>×</m:t>
                              </m:r>
                              <m:r>
                                <a:rPr lang="en-US" i="1">
                                  <a:latin typeface="Cambria Math" panose="02040503050406030204" pitchFamily="18" charset="0"/>
                                </a:rPr>
                                <m:t>𝑏</m:t>
                              </m:r>
                              <m:r>
                                <a:rPr lang="en-US" i="0">
                                  <a:latin typeface="Cambria Math" panose="02040503050406030204" pitchFamily="18" charset="0"/>
                                </a:rPr>
                                <m:t>0</m:t>
                              </m:r>
                              <m:r>
                                <a:rPr lang="en-US" i="0">
                                  <a:latin typeface="Cambria Math" panose="02040503050406030204" pitchFamily="18" charset="0"/>
                                </a:rPr>
                                <m:t>×</m:t>
                              </m:r>
                              <m:r>
                                <a:rPr lang="en-US" i="1">
                                  <a:latin typeface="Cambria Math" panose="02040503050406030204" pitchFamily="18" charset="0"/>
                                </a:rPr>
                                <m:t>𝑑</m:t>
                              </m:r>
                            </m:e>
                          </m:eqArr>
                        </m:e>
                      </m:d>
                    </m:oMath>
                  </m:oMathPara>
                </a14:m>
                <a:endParaRPr lang="en-US" dirty="0"/>
              </a:p>
            </p:txBody>
          </p:sp>
        </mc:Choice>
        <mc:Fallback xmlns="">
          <p:sp>
            <p:nvSpPr>
              <p:cNvPr id="6" name="مستطيل 5"/>
              <p:cNvSpPr>
                <a:spLocks noRot="1" noChangeAspect="1" noMove="1" noResize="1" noEditPoints="1" noAdjustHandles="1" noChangeArrowheads="1" noChangeShapeType="1" noTextEdit="1"/>
              </p:cNvSpPr>
              <p:nvPr/>
            </p:nvSpPr>
            <p:spPr>
              <a:xfrm>
                <a:off x="3436189" y="2653331"/>
                <a:ext cx="6096000" cy="2087751"/>
              </a:xfrm>
              <a:prstGeom prst="rect">
                <a:avLst/>
              </a:prstGeom>
              <a:blipFill rotWithShape="0">
                <a:blip r:embed="rId2"/>
                <a:stretch>
                  <a:fillRect/>
                </a:stretch>
              </a:blipFill>
            </p:spPr>
            <p:txBody>
              <a:bodyPr/>
              <a:lstStyle/>
              <a:p>
                <a:r>
                  <a:rPr lang="en-US">
                    <a:noFill/>
                  </a:rPr>
                  <a:t> </a:t>
                </a:r>
              </a:p>
            </p:txBody>
          </p:sp>
        </mc:Fallback>
      </mc:AlternateContent>
      <p:sp>
        <p:nvSpPr>
          <p:cNvPr id="7" name="مستطيل 6"/>
          <p:cNvSpPr/>
          <p:nvPr/>
        </p:nvSpPr>
        <p:spPr>
          <a:xfrm>
            <a:off x="5745846" y="5027465"/>
            <a:ext cx="1476686" cy="388696"/>
          </a:xfrm>
          <a:prstGeom prst="rect">
            <a:avLst/>
          </a:prstGeom>
        </p:spPr>
        <p:txBody>
          <a:bodyPr wrap="non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h = d + cover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312951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2"/>
          <p:cNvSpPr txBox="1">
            <a:spLocks/>
          </p:cNvSpPr>
          <p:nvPr/>
        </p:nvSpPr>
        <p:spPr>
          <a:xfrm>
            <a:off x="1607239" y="619665"/>
            <a:ext cx="8686800" cy="6858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b="1" dirty="0" smtClean="0">
                <a:solidFill>
                  <a:schemeClr val="tx1"/>
                </a:solidFill>
                <a:latin typeface="Calibri" panose="020F0502020204030204" pitchFamily="34" charset="0"/>
                <a:cs typeface="Calibri" panose="020F0502020204030204" pitchFamily="34" charset="0"/>
              </a:rPr>
              <a:t>Gravity loads</a:t>
            </a:r>
          </a:p>
        </p:txBody>
      </p:sp>
      <p:sp>
        <p:nvSpPr>
          <p:cNvPr id="6" name="مستطيل 5"/>
          <p:cNvSpPr/>
          <p:nvPr/>
        </p:nvSpPr>
        <p:spPr>
          <a:xfrm>
            <a:off x="3186022" y="1492695"/>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Dead load</a:t>
            </a:r>
            <a:endParaRPr lang="en-US" b="1" dirty="0">
              <a:effectLst>
                <a:outerShdw blurRad="38100" dist="38100" dir="2700000" algn="tl">
                  <a:srgbClr val="000000">
                    <a:alpha val="43137"/>
                  </a:srgbClr>
                </a:outerShdw>
              </a:effectLst>
              <a:latin typeface="Dutch801 Rm BT" pitchFamily="18" charset="0"/>
            </a:endParaRPr>
          </a:p>
        </p:txBody>
      </p:sp>
      <p:sp>
        <p:nvSpPr>
          <p:cNvPr id="7" name="مستطيل 6"/>
          <p:cNvSpPr/>
          <p:nvPr/>
        </p:nvSpPr>
        <p:spPr>
          <a:xfrm>
            <a:off x="3186022" y="1864591"/>
            <a:ext cx="3768980" cy="369332"/>
          </a:xfrm>
          <a:prstGeom prst="rect">
            <a:avLst/>
          </a:prstGeom>
        </p:spPr>
        <p:txBody>
          <a:bodyPr wrap="none">
            <a:spAutoFit/>
          </a:bodyPr>
          <a:lstStyle/>
          <a:p>
            <a:r>
              <a:rPr lang="en-US" dirty="0" smtClean="0">
                <a:latin typeface="Times New Roman" panose="02020603050405020304" pitchFamily="18" charset="0"/>
              </a:rPr>
              <a:t>The own weight of structural members</a:t>
            </a:r>
            <a:endParaRPr lang="en-US" dirty="0"/>
          </a:p>
        </p:txBody>
      </p:sp>
      <p:sp>
        <p:nvSpPr>
          <p:cNvPr id="8" name="مستطيل 7"/>
          <p:cNvSpPr/>
          <p:nvPr/>
        </p:nvSpPr>
        <p:spPr>
          <a:xfrm>
            <a:off x="3186022" y="2421153"/>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Live load</a:t>
            </a:r>
            <a:endParaRPr lang="en-US" b="1" dirty="0">
              <a:effectLst>
                <a:outerShdw blurRad="38100" dist="38100" dir="2700000" algn="tl">
                  <a:srgbClr val="000000">
                    <a:alpha val="43137"/>
                  </a:srgbClr>
                </a:outerShdw>
              </a:effectLst>
              <a:latin typeface="Dutch801 Rm BT" pitchFamily="18" charset="0"/>
            </a:endParaRPr>
          </a:p>
        </p:txBody>
      </p:sp>
      <p:graphicFrame>
        <p:nvGraphicFramePr>
          <p:cNvPr id="9" name="جدول 8"/>
          <p:cNvGraphicFramePr>
            <a:graphicFrameLocks noGrp="1"/>
          </p:cNvGraphicFramePr>
          <p:nvPr>
            <p:extLst>
              <p:ext uri="{D42A27DB-BD31-4B8C-83A1-F6EECF244321}">
                <p14:modId xmlns:p14="http://schemas.microsoft.com/office/powerpoint/2010/main" val="1730588322"/>
              </p:ext>
            </p:extLst>
          </p:nvPr>
        </p:nvGraphicFramePr>
        <p:xfrm>
          <a:off x="3186022" y="2792084"/>
          <a:ext cx="6829246" cy="3315417"/>
        </p:xfrm>
        <a:graphic>
          <a:graphicData uri="http://schemas.openxmlformats.org/drawingml/2006/table">
            <a:tbl>
              <a:tblPr firstRow="1" firstCol="1" bandRow="1">
                <a:tableStyleId>{5C22544A-7EE6-4342-B048-85BDC9FD1C3A}</a:tableStyleId>
              </a:tblPr>
              <a:tblGrid>
                <a:gridCol w="3414623"/>
                <a:gridCol w="3414623"/>
              </a:tblGrid>
              <a:tr h="473631">
                <a:tc>
                  <a:txBody>
                    <a:bodyPr/>
                    <a:lstStyle/>
                    <a:p>
                      <a:pPr algn="ctr">
                        <a:lnSpc>
                          <a:spcPct val="150000"/>
                        </a:lnSpc>
                        <a:spcAft>
                          <a:spcPts val="0"/>
                        </a:spcAft>
                      </a:pPr>
                      <a:r>
                        <a:rPr lang="en-US" sz="1400" b="1" dirty="0">
                          <a:solidFill>
                            <a:schemeClr val="accent3">
                              <a:lumMod val="75000"/>
                            </a:schemeClr>
                          </a:solidFill>
                          <a:effectLst/>
                        </a:rPr>
                        <a:t>Floor</a:t>
                      </a:r>
                      <a:endParaRPr lang="en-US" sz="14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solidFill>
                            <a:schemeClr val="accent3">
                              <a:lumMod val="75000"/>
                            </a:schemeClr>
                          </a:solidFill>
                          <a:effectLst/>
                        </a:rPr>
                        <a:t>Live load (KN/m</a:t>
                      </a:r>
                      <a:r>
                        <a:rPr lang="en-US" sz="1400" b="1" baseline="30000" dirty="0">
                          <a:solidFill>
                            <a:schemeClr val="accent3">
                              <a:lumMod val="75000"/>
                            </a:schemeClr>
                          </a:solidFill>
                          <a:effectLst/>
                        </a:rPr>
                        <a:t>2</a:t>
                      </a:r>
                      <a:r>
                        <a:rPr lang="en-US" sz="1400" b="1" dirty="0">
                          <a:solidFill>
                            <a:schemeClr val="accent3">
                              <a:lumMod val="75000"/>
                            </a:schemeClr>
                          </a:solidFill>
                          <a:effectLst/>
                        </a:rPr>
                        <a:t>)</a:t>
                      </a:r>
                      <a:endParaRPr lang="en-US" sz="14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73631">
                <a:tc>
                  <a:txBody>
                    <a:bodyPr/>
                    <a:lstStyle/>
                    <a:p>
                      <a:pPr algn="ctr">
                        <a:lnSpc>
                          <a:spcPct val="150000"/>
                        </a:lnSpc>
                        <a:spcAft>
                          <a:spcPts val="0"/>
                        </a:spcAft>
                      </a:pPr>
                      <a:r>
                        <a:rPr lang="en-US" sz="1400" b="1">
                          <a:solidFill>
                            <a:schemeClr val="accent3">
                              <a:lumMod val="75000"/>
                            </a:schemeClr>
                          </a:solidFill>
                          <a:effectLst/>
                        </a:rPr>
                        <a:t>Ground</a:t>
                      </a:r>
                      <a:endParaRPr lang="en-US" sz="1400" b="1">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effectLst/>
                        </a:rPr>
                        <a:t>4.79</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73631">
                <a:tc>
                  <a:txBody>
                    <a:bodyPr/>
                    <a:lstStyle/>
                    <a:p>
                      <a:pPr algn="ctr">
                        <a:lnSpc>
                          <a:spcPct val="150000"/>
                        </a:lnSpc>
                        <a:spcAft>
                          <a:spcPts val="0"/>
                        </a:spcAft>
                      </a:pPr>
                      <a:r>
                        <a:rPr lang="en-US" sz="1400" b="1">
                          <a:solidFill>
                            <a:schemeClr val="accent3">
                              <a:lumMod val="75000"/>
                            </a:schemeClr>
                          </a:solidFill>
                          <a:effectLst/>
                        </a:rPr>
                        <a:t>First</a:t>
                      </a:r>
                      <a:endParaRPr lang="en-US" sz="1400" b="1">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effectLst/>
                        </a:rPr>
                        <a:t>4.79</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73631">
                <a:tc>
                  <a:txBody>
                    <a:bodyPr/>
                    <a:lstStyle/>
                    <a:p>
                      <a:pPr algn="ctr">
                        <a:lnSpc>
                          <a:spcPct val="150000"/>
                        </a:lnSpc>
                        <a:spcAft>
                          <a:spcPts val="0"/>
                        </a:spcAft>
                      </a:pPr>
                      <a:r>
                        <a:rPr lang="en-US" sz="1400" b="1">
                          <a:solidFill>
                            <a:schemeClr val="accent3">
                              <a:lumMod val="75000"/>
                            </a:schemeClr>
                          </a:solidFill>
                          <a:effectLst/>
                        </a:rPr>
                        <a:t>Second</a:t>
                      </a:r>
                      <a:endParaRPr lang="en-US" sz="1400" b="1">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effectLst/>
                        </a:rPr>
                        <a:t>4.79</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73631">
                <a:tc>
                  <a:txBody>
                    <a:bodyPr/>
                    <a:lstStyle/>
                    <a:p>
                      <a:pPr algn="ctr">
                        <a:lnSpc>
                          <a:spcPct val="150000"/>
                        </a:lnSpc>
                        <a:spcAft>
                          <a:spcPts val="0"/>
                        </a:spcAft>
                      </a:pPr>
                      <a:r>
                        <a:rPr lang="en-US" sz="1400" b="1">
                          <a:solidFill>
                            <a:schemeClr val="accent3">
                              <a:lumMod val="75000"/>
                            </a:schemeClr>
                          </a:solidFill>
                          <a:effectLst/>
                        </a:rPr>
                        <a:t>Third</a:t>
                      </a:r>
                      <a:endParaRPr lang="en-US" sz="1400" b="1">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effectLst/>
                        </a:rPr>
                        <a:t>4.79</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73631">
                <a:tc>
                  <a:txBody>
                    <a:bodyPr/>
                    <a:lstStyle/>
                    <a:p>
                      <a:pPr algn="ctr">
                        <a:lnSpc>
                          <a:spcPct val="150000"/>
                        </a:lnSpc>
                        <a:spcAft>
                          <a:spcPts val="0"/>
                        </a:spcAft>
                      </a:pPr>
                      <a:r>
                        <a:rPr lang="en-US" sz="1400" b="1">
                          <a:solidFill>
                            <a:schemeClr val="accent3">
                              <a:lumMod val="75000"/>
                            </a:schemeClr>
                          </a:solidFill>
                          <a:effectLst/>
                        </a:rPr>
                        <a:t>Fourth</a:t>
                      </a:r>
                      <a:endParaRPr lang="en-US" sz="1400" b="1">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effectLst/>
                        </a:rPr>
                        <a:t>4.79</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73631">
                <a:tc>
                  <a:txBody>
                    <a:bodyPr/>
                    <a:lstStyle/>
                    <a:p>
                      <a:pPr algn="ctr">
                        <a:lnSpc>
                          <a:spcPct val="150000"/>
                        </a:lnSpc>
                        <a:spcAft>
                          <a:spcPts val="0"/>
                        </a:spcAft>
                      </a:pPr>
                      <a:r>
                        <a:rPr lang="en-US" sz="1400" b="1" dirty="0">
                          <a:solidFill>
                            <a:schemeClr val="accent3">
                              <a:lumMod val="75000"/>
                            </a:schemeClr>
                          </a:solidFill>
                          <a:effectLst/>
                        </a:rPr>
                        <a:t>Roof</a:t>
                      </a:r>
                      <a:endParaRPr lang="en-US" sz="1400" b="1" dirty="0">
                        <a:solidFill>
                          <a:schemeClr val="accent3">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400" b="1" dirty="0">
                          <a:effectLst/>
                        </a:rPr>
                        <a:t>6</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51217932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p:nvPr/>
        </p:nvPicPr>
        <p:blipFill>
          <a:blip r:embed="rId2">
            <a:extLst>
              <a:ext uri="{28A0092B-C50C-407E-A947-70E740481C1C}">
                <a14:useLocalDpi xmlns:a14="http://schemas.microsoft.com/office/drawing/2010/main" val="0"/>
              </a:ext>
            </a:extLst>
          </a:blip>
          <a:srcRect/>
          <a:stretch>
            <a:fillRect/>
          </a:stretch>
        </p:blipFill>
        <p:spPr bwMode="auto">
          <a:xfrm>
            <a:off x="494471" y="534001"/>
            <a:ext cx="3657600" cy="3611880"/>
          </a:xfrm>
          <a:prstGeom prst="rect">
            <a:avLst/>
          </a:prstGeom>
          <a:noFill/>
          <a:ln>
            <a:noFill/>
          </a:ln>
        </p:spPr>
      </p:pic>
      <p:sp>
        <p:nvSpPr>
          <p:cNvPr id="3" name="مستطيل 2"/>
          <p:cNvSpPr/>
          <p:nvPr/>
        </p:nvSpPr>
        <p:spPr>
          <a:xfrm>
            <a:off x="1126276" y="4137255"/>
            <a:ext cx="2393989" cy="374077"/>
          </a:xfrm>
          <a:prstGeom prst="rect">
            <a:avLst/>
          </a:prstGeom>
        </p:spPr>
        <p:txBody>
          <a:bodyPr wrap="none">
            <a:spAutoFit/>
          </a:bodyPr>
          <a:lstStyle/>
          <a:p>
            <a:pPr lvl="0">
              <a:lnSpc>
                <a:spcPct val="107000"/>
              </a:lnSpc>
              <a:spcAft>
                <a:spcPts val="600"/>
              </a:spcAft>
            </a:pPr>
            <a:r>
              <a:rPr lang="en-US" dirty="0">
                <a:latin typeface="Times New Roman" panose="02020603050405020304" pitchFamily="18" charset="0"/>
                <a:ea typeface="Calibri" panose="020F0502020204030204" pitchFamily="34" charset="0"/>
                <a:cs typeface="Times New Roman" panose="02020603050405020304" pitchFamily="18" charset="0"/>
              </a:rPr>
              <a:t>Wide-beam shear check</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 name="مستطيل 4"/>
              <p:cNvSpPr/>
              <p:nvPr/>
            </p:nvSpPr>
            <p:spPr>
              <a:xfrm>
                <a:off x="1512388" y="4585960"/>
                <a:ext cx="6096000" cy="1142492"/>
              </a:xfrm>
              <a:prstGeom prst="rect">
                <a:avLst/>
              </a:prstGeom>
            </p:spPr>
            <p:txBody>
              <a:bodyPr>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Vu= 3330 KN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1800"/>
                  </a:spcBef>
                  <a:spcAft>
                    <a:spcPts val="600"/>
                  </a:spcAft>
                </a:pPr>
                <a14:m>
                  <m:oMath xmlns:m="http://schemas.openxmlformats.org/officeDocument/2006/math">
                    <m:r>
                      <a:rPr lang="en-US">
                        <a:effectLst/>
                        <a:latin typeface="Cambria Math" panose="02040503050406030204" pitchFamily="18" charset="0"/>
                        <a:ea typeface="Calibri" panose="020F0502020204030204" pitchFamily="34" charset="0"/>
                        <a:cs typeface="Times New Roman" panose="02020603050405020304" pitchFamily="18" charset="0"/>
                      </a:rPr>
                      <m:t>Ø</m:t>
                    </m:r>
                    <m:r>
                      <m:rPr>
                        <m:sty m:val="p"/>
                      </m:rPr>
                      <a:rPr lang="en-US">
                        <a:effectLst/>
                        <a:latin typeface="Cambria Math" panose="02040503050406030204" pitchFamily="18" charset="0"/>
                        <a:ea typeface="Calibri" panose="020F0502020204030204" pitchFamily="34" charset="0"/>
                        <a:cs typeface="Times New Roman" panose="02020603050405020304" pitchFamily="18" charset="0"/>
                      </a:rPr>
                      <m:t>Vc</m:t>
                    </m:r>
                    <m:r>
                      <a:rPr lang="en-US">
                        <a:effectLst/>
                        <a:latin typeface="Cambria Math" panose="02040503050406030204" pitchFamily="18" charset="0"/>
                        <a:ea typeface="Calibri" panose="020F0502020204030204" pitchFamily="34" charset="0"/>
                        <a:cs typeface="Times New Roman" panose="02020603050405020304" pitchFamily="18" charset="0"/>
                      </a:rPr>
                      <m:t>= </m:t>
                    </m:r>
                    <m:r>
                      <a:rPr lang="en-US" i="1">
                        <a:effectLst/>
                        <a:latin typeface="Cambria Math" panose="02040503050406030204" pitchFamily="18" charset="0"/>
                        <a:ea typeface="Calibri" panose="020F0502020204030204" pitchFamily="34" charset="0"/>
                        <a:cs typeface="Times New Roman" panose="02020603050405020304" pitchFamily="18" charset="0"/>
                      </a:rPr>
                      <m:t>0</m:t>
                    </m:r>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75</m:t>
                    </m:r>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1</m:t>
                    </m:r>
                    <m:r>
                      <a:rPr lang="en-US" i="1">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a:effectLst/>
                            <a:latin typeface="Cambria Math" panose="02040503050406030204" pitchFamily="18" charset="0"/>
                            <a:ea typeface="Calibri" panose="020F0502020204030204" pitchFamily="34" charset="0"/>
                            <a:cs typeface="Times New Roman" panose="02020603050405020304" pitchFamily="18" charset="0"/>
                          </a:rPr>
                          <m:t>1</m:t>
                        </m:r>
                      </m:num>
                      <m:den>
                        <m:r>
                          <a:rPr lang="en-US" i="1">
                            <a:effectLst/>
                            <a:latin typeface="Cambria Math" panose="02040503050406030204" pitchFamily="18" charset="0"/>
                            <a:ea typeface="Calibri" panose="020F0502020204030204" pitchFamily="34" charset="0"/>
                            <a:cs typeface="Times New Roman" panose="02020603050405020304" pitchFamily="18" charset="0"/>
                          </a:rPr>
                          <m:t>6</m:t>
                        </m:r>
                      </m:den>
                    </m:f>
                    <m:r>
                      <a:rPr lang="en-US" i="1">
                        <a:effectLst/>
                        <a:latin typeface="Cambria Math" panose="02040503050406030204" pitchFamily="18" charset="0"/>
                        <a:ea typeface="Calibri" panose="020F0502020204030204" pitchFamily="34" charset="0"/>
                        <a:cs typeface="Times New Roman" panose="02020603050405020304" pitchFamily="18" charset="0"/>
                      </a:rPr>
                      <m:t>∗ </m:t>
                    </m:r>
                    <m:rad>
                      <m:radPr>
                        <m:degHide m:val="on"/>
                        <m:ctrlPr>
                          <a:rPr lang="en-US" i="1">
                            <a:effectLst/>
                            <a:latin typeface="Cambria Math" panose="02040503050406030204" pitchFamily="18" charset="0"/>
                            <a:ea typeface="Calibri" panose="020F0502020204030204" pitchFamily="34" charset="0"/>
                            <a:cs typeface="Times New Roman" panose="02020603050405020304" pitchFamily="18" charset="0"/>
                          </a:rPr>
                        </m:ctrlPr>
                      </m:radPr>
                      <m:deg/>
                      <m:e>
                        <m:r>
                          <a:rPr lang="en-US" i="1">
                            <a:effectLst/>
                            <a:latin typeface="Cambria Math" panose="02040503050406030204" pitchFamily="18" charset="0"/>
                            <a:ea typeface="Calibri" panose="020F0502020204030204" pitchFamily="34" charset="0"/>
                            <a:cs typeface="Times New Roman" panose="02020603050405020304" pitchFamily="18" charset="0"/>
                          </a:rPr>
                          <m:t>25</m:t>
                        </m:r>
                      </m:e>
                    </m:rad>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12000</m:t>
                    </m:r>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0</m:t>
                    </m:r>
                    <m:r>
                      <a:rPr lang="en-US" i="1">
                        <a:effectLst/>
                        <a:latin typeface="Cambria Math" panose="02040503050406030204" pitchFamily="18" charset="0"/>
                        <a:ea typeface="Calibri" panose="020F0502020204030204" pitchFamily="34" charset="0"/>
                        <a:cs typeface="Times New Roman" panose="02020603050405020304" pitchFamily="18" charset="0"/>
                      </a:rPr>
                      <m:t>.</m:t>
                    </m:r>
                    <m:r>
                      <a:rPr lang="en-US" i="1">
                        <a:effectLst/>
                        <a:latin typeface="Cambria Math" panose="02040503050406030204" pitchFamily="18" charset="0"/>
                        <a:ea typeface="Calibri" panose="020F0502020204030204" pitchFamily="34" charset="0"/>
                        <a:cs typeface="Times New Roman" panose="02020603050405020304" pitchFamily="18" charset="0"/>
                      </a:rPr>
                      <m:t>52</m:t>
                    </m:r>
                  </m:oMath>
                </a14:m>
                <a:r>
                  <a:rPr lang="en-US" dirty="0">
                    <a:effectLst/>
                    <a:latin typeface="Times New Roman" panose="02020603050405020304" pitchFamily="18" charset="0"/>
                    <a:ea typeface="Times New Roman" panose="02020603050405020304" pitchFamily="18" charset="0"/>
                    <a:cs typeface="Arial" panose="020B0604020202020204" pitchFamily="34" charset="0"/>
                  </a:rPr>
                  <a:t> = 3900 KN &gt; </a:t>
                </a:r>
                <a:r>
                  <a:rPr lang="en-US" dirty="0" smtClean="0">
                    <a:effectLst/>
                    <a:latin typeface="Times New Roman" panose="02020603050405020304" pitchFamily="18" charset="0"/>
                    <a:ea typeface="Times New Roman" panose="02020603050405020304" pitchFamily="18" charset="0"/>
                    <a:cs typeface="Arial" panose="020B0604020202020204" pitchFamily="34" charset="0"/>
                  </a:rPr>
                  <a:t>Vu</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5" name="مستطيل 4"/>
              <p:cNvSpPr>
                <a:spLocks noRot="1" noChangeAspect="1" noMove="1" noResize="1" noEditPoints="1" noAdjustHandles="1" noChangeArrowheads="1" noChangeShapeType="1" noTextEdit="1"/>
              </p:cNvSpPr>
              <p:nvPr/>
            </p:nvSpPr>
            <p:spPr>
              <a:xfrm>
                <a:off x="1512388" y="4585960"/>
                <a:ext cx="6096000" cy="1142492"/>
              </a:xfrm>
              <a:prstGeom prst="rect">
                <a:avLst/>
              </a:prstGeom>
              <a:blipFill rotWithShape="0">
                <a:blip r:embed="rId3"/>
                <a:stretch>
                  <a:fillRect l="-800" t="-2660" b="-1596"/>
                </a:stretch>
              </a:blipFill>
            </p:spPr>
            <p:txBody>
              <a:bodyPr/>
              <a:lstStyle/>
              <a:p>
                <a:r>
                  <a:rPr lang="en-US">
                    <a:noFill/>
                  </a:rPr>
                  <a:t> </a:t>
                </a:r>
              </a:p>
            </p:txBody>
          </p:sp>
        </mc:Fallback>
      </mc:AlternateContent>
      <p:pic>
        <p:nvPicPr>
          <p:cNvPr id="7" name="صورة 6"/>
          <p:cNvPicPr/>
          <p:nvPr/>
        </p:nvPicPr>
        <p:blipFill>
          <a:blip r:embed="rId4"/>
          <a:stretch>
            <a:fillRect/>
          </a:stretch>
        </p:blipFill>
        <p:spPr>
          <a:xfrm>
            <a:off x="4560388" y="534001"/>
            <a:ext cx="3162300" cy="3145790"/>
          </a:xfrm>
          <a:prstGeom prst="rect">
            <a:avLst/>
          </a:prstGeom>
        </p:spPr>
      </p:pic>
      <p:sp>
        <p:nvSpPr>
          <p:cNvPr id="6" name="مستطيل 5"/>
          <p:cNvSpPr/>
          <p:nvPr/>
        </p:nvSpPr>
        <p:spPr>
          <a:xfrm>
            <a:off x="4655278" y="3796418"/>
            <a:ext cx="3175869" cy="369332"/>
          </a:xfrm>
          <a:prstGeom prst="rect">
            <a:avLst/>
          </a:prstGeom>
        </p:spPr>
        <p:txBody>
          <a:bodyPr wrap="none">
            <a:spAutoFit/>
          </a:bodyPr>
          <a:lstStyle/>
          <a:p>
            <a:r>
              <a:rPr lang="en-US" dirty="0">
                <a:latin typeface="Times New Roman" panose="02020603050405020304" pitchFamily="18" charset="0"/>
                <a:ea typeface="Calibri" panose="020F0502020204030204" pitchFamily="34" charset="0"/>
              </a:rPr>
              <a:t>Deflection = 9.75 mm &lt; 10 mm </a:t>
            </a:r>
            <a:endParaRPr lang="en-US" dirty="0"/>
          </a:p>
        </p:txBody>
      </p:sp>
      <p:pic>
        <p:nvPicPr>
          <p:cNvPr id="9" name="صورة 8"/>
          <p:cNvPicPr/>
          <p:nvPr/>
        </p:nvPicPr>
        <p:blipFill>
          <a:blip r:embed="rId5"/>
          <a:stretch>
            <a:fillRect/>
          </a:stretch>
        </p:blipFill>
        <p:spPr>
          <a:xfrm>
            <a:off x="8131005" y="370815"/>
            <a:ext cx="3839845" cy="3512820"/>
          </a:xfrm>
          <a:prstGeom prst="rect">
            <a:avLst/>
          </a:prstGeom>
        </p:spPr>
      </p:pic>
      <p:sp>
        <p:nvSpPr>
          <p:cNvPr id="10" name="مستطيل 9"/>
          <p:cNvSpPr/>
          <p:nvPr/>
        </p:nvSpPr>
        <p:spPr>
          <a:xfrm>
            <a:off x="8645734" y="4145881"/>
            <a:ext cx="2810385" cy="369332"/>
          </a:xfrm>
          <a:prstGeom prst="rect">
            <a:avLst/>
          </a:prstGeom>
        </p:spPr>
        <p:txBody>
          <a:bodyPr wrap="none">
            <a:spAutoFit/>
          </a:bodyPr>
          <a:lstStyle/>
          <a:p>
            <a:r>
              <a:rPr lang="en-US" dirty="0" err="1">
                <a:latin typeface="Times New Roman" panose="02020603050405020304" pitchFamily="18" charset="0"/>
                <a:ea typeface="Calibri" panose="020F0502020204030204" pitchFamily="34" charset="0"/>
              </a:rPr>
              <a:t>qu</a:t>
            </a:r>
            <a:r>
              <a:rPr lang="en-US" dirty="0">
                <a:latin typeface="Times New Roman" panose="02020603050405020304" pitchFamily="18" charset="0"/>
                <a:ea typeface="Calibri" panose="020F0502020204030204" pitchFamily="34" charset="0"/>
              </a:rPr>
              <a:t>=195 KN/m &lt; 200 KN/m </a:t>
            </a:r>
            <a:endParaRPr lang="en-US" dirty="0"/>
          </a:p>
        </p:txBody>
      </p:sp>
    </p:spTree>
    <p:extLst>
      <p:ext uri="{BB962C8B-B14F-4D97-AF65-F5344CB8AC3E}">
        <p14:creationId xmlns:p14="http://schemas.microsoft.com/office/powerpoint/2010/main" val="163089786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p:nvPr/>
        </p:nvPicPr>
        <p:blipFill>
          <a:blip r:embed="rId2">
            <a:extLst>
              <a:ext uri="{28A0092B-C50C-407E-A947-70E740481C1C}">
                <a14:useLocalDpi xmlns:a14="http://schemas.microsoft.com/office/drawing/2010/main" val="0"/>
              </a:ext>
            </a:extLst>
          </a:blip>
          <a:srcRect/>
          <a:stretch>
            <a:fillRect/>
          </a:stretch>
        </p:blipFill>
        <p:spPr bwMode="auto">
          <a:xfrm>
            <a:off x="2125844" y="0"/>
            <a:ext cx="3238500" cy="3335020"/>
          </a:xfrm>
          <a:prstGeom prst="rect">
            <a:avLst/>
          </a:prstGeom>
          <a:noFill/>
          <a:ln>
            <a:noFill/>
          </a:ln>
        </p:spPr>
      </p:pic>
      <p:pic>
        <p:nvPicPr>
          <p:cNvPr id="5" name="صورة 4"/>
          <p:cNvPicPr/>
          <p:nvPr/>
        </p:nvPicPr>
        <p:blipFill>
          <a:blip r:embed="rId3"/>
          <a:stretch>
            <a:fillRect/>
          </a:stretch>
        </p:blipFill>
        <p:spPr>
          <a:xfrm>
            <a:off x="5625932" y="0"/>
            <a:ext cx="3528060" cy="3441065"/>
          </a:xfrm>
          <a:prstGeom prst="rect">
            <a:avLst/>
          </a:prstGeom>
        </p:spPr>
      </p:pic>
      <p:sp>
        <p:nvSpPr>
          <p:cNvPr id="6" name="مستطيل 5"/>
          <p:cNvSpPr/>
          <p:nvPr/>
        </p:nvSpPr>
        <p:spPr>
          <a:xfrm>
            <a:off x="2037344" y="3550765"/>
            <a:ext cx="10154656" cy="685059"/>
          </a:xfrm>
          <a:prstGeom prst="rect">
            <a:avLst/>
          </a:prstGeom>
        </p:spPr>
        <p:txBody>
          <a:bodyPr wrap="squar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Values of M11 and M22 are near to each other so, Mu = 1.4(8460/12) = 987 </a:t>
            </a:r>
            <a:r>
              <a:rPr lang="en-US" dirty="0" err="1">
                <a:latin typeface="Times New Roman" panose="02020603050405020304" pitchFamily="18" charset="0"/>
                <a:ea typeface="Calibri" panose="020F0502020204030204" pitchFamily="34" charset="0"/>
                <a:cs typeface="Arial" panose="020B0604020202020204" pitchFamily="34" charset="0"/>
              </a:rPr>
              <a:t>KN.m</a:t>
            </a:r>
            <a:r>
              <a:rPr lang="en-US" dirty="0">
                <a:latin typeface="Times New Roman" panose="02020603050405020304" pitchFamily="18" charset="0"/>
                <a:ea typeface="Calibri" panose="020F0502020204030204" pitchFamily="34" charset="0"/>
                <a:cs typeface="Arial" panose="020B0604020202020204" pitchFamily="34" charset="0"/>
              </a:rPr>
              <a:t> will be used for X and Y directions design.</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7" name="مستطيل 6"/>
              <p:cNvSpPr/>
              <p:nvPr/>
            </p:nvSpPr>
            <p:spPr>
              <a:xfrm>
                <a:off x="2125844" y="4235824"/>
                <a:ext cx="5558060" cy="758221"/>
              </a:xfrm>
              <a:prstGeom prst="rect">
                <a:avLst/>
              </a:prstGeom>
            </p:spPr>
            <p:txBody>
              <a:bodyPr wrap="non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Steel percentage (</a:t>
                </a:r>
                <a:r>
                  <a:rPr lang="en-US" b="1" dirty="0">
                    <a:effectLst/>
                    <a:latin typeface="Times New Roman" panose="02020603050405020304" pitchFamily="18" charset="0"/>
                    <a:ea typeface="Times New Roman" panose="02020603050405020304" pitchFamily="18" charset="0"/>
                    <a:cs typeface="Arial" panose="020B0604020202020204" pitchFamily="34" charset="0"/>
                  </a:rPr>
                  <a:t>ꝭ) =</a:t>
                </a:r>
                <a14:m>
                  <m:oMath xmlns:m="http://schemas.openxmlformats.org/officeDocument/2006/math">
                    <m:f>
                      <m:fPr>
                        <m:ctrlPr>
                          <a:rPr lang="en-US" b="1"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b="1" i="1">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effectLst/>
                            <a:latin typeface="Cambria Math" panose="02040503050406030204" pitchFamily="18" charset="0"/>
                            <a:ea typeface="Times New Roman" panose="02020603050405020304" pitchFamily="18" charset="0"/>
                            <a:cs typeface="Times New Roman" panose="02020603050405020304" pitchFamily="18" charset="0"/>
                          </a:rPr>
                          <m:t>𝟖𝟓</m:t>
                        </m:r>
                        <m:r>
                          <a:rPr lang="en-US"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b="1" i="1">
                            <a:effectLst/>
                            <a:latin typeface="Cambria Math" panose="02040503050406030204" pitchFamily="18" charset="0"/>
                            <a:ea typeface="Times New Roman" panose="02020603050405020304" pitchFamily="18" charset="0"/>
                            <a:cs typeface="Times New Roman" panose="02020603050405020304" pitchFamily="18" charset="0"/>
                          </a:rPr>
                          <m:t>𝒇𝒄</m:t>
                        </m:r>
                      </m:num>
                      <m:den>
                        <m:r>
                          <a:rPr lang="en-US" b="1" i="1">
                            <a:effectLst/>
                            <a:latin typeface="Cambria Math" panose="02040503050406030204" pitchFamily="18" charset="0"/>
                            <a:ea typeface="Times New Roman" panose="02020603050405020304" pitchFamily="18" charset="0"/>
                            <a:cs typeface="Times New Roman" panose="02020603050405020304" pitchFamily="18" charset="0"/>
                          </a:rPr>
                          <m:t>𝒇𝒚</m:t>
                        </m:r>
                      </m:den>
                    </m:f>
                    <m:r>
                      <a:rPr lang="en-US" b="1" i="1">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i="1">
                            <a:effectLst/>
                            <a:latin typeface="Cambria Math" panose="02040503050406030204" pitchFamily="18" charset="0"/>
                            <a:ea typeface="Times New Roman" panose="02020603050405020304" pitchFamily="18" charset="0"/>
                            <a:cs typeface="Times New Roman" panose="02020603050405020304" pitchFamily="18" charset="0"/>
                          </a:rPr>
                          <m:t>1</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rad>
                          <m:radPr>
                            <m:degHide m:val="on"/>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en-US" i="1">
                                <a:effectLst/>
                                <a:latin typeface="Cambria Math" panose="02040503050406030204" pitchFamily="18" charset="0"/>
                                <a:ea typeface="Times New Roman" panose="02020603050405020304" pitchFamily="18" charset="0"/>
                                <a:cs typeface="Times New Roman" panose="02020603050405020304" pitchFamily="18" charset="0"/>
                              </a:rPr>
                              <m:t>1</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i="1">
                                    <a:effectLst/>
                                    <a:latin typeface="Cambria Math" panose="02040503050406030204" pitchFamily="18" charset="0"/>
                                    <a:ea typeface="Times New Roman" panose="02020603050405020304" pitchFamily="18" charset="0"/>
                                    <a:cs typeface="Times New Roman" panose="02020603050405020304" pitchFamily="18" charset="0"/>
                                  </a:rPr>
                                  <m:t>𝑀𝑜𝑚𝑒𝑛𝑡</m:t>
                                </m:r>
                                <m:r>
                                  <a:rPr lang="en-US"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i="1">
                                    <a:effectLst/>
                                    <a:latin typeface="Cambria Math" panose="02040503050406030204" pitchFamily="18" charset="0"/>
                                    <a:ea typeface="Times New Roman" panose="02020603050405020304" pitchFamily="18" charset="0"/>
                                    <a:cs typeface="Times New Roman" panose="02020603050405020304" pitchFamily="18" charset="0"/>
                                  </a:rPr>
                                  <m:t>2</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effectLst/>
                                    <a:latin typeface="Cambria Math" panose="02040503050406030204" pitchFamily="18" charset="0"/>
                                    <a:ea typeface="Times New Roman" panose="02020603050405020304" pitchFamily="18" charset="0"/>
                                    <a:cs typeface="Times New Roman" panose="02020603050405020304" pitchFamily="18" charset="0"/>
                                  </a:rPr>
                                  <m:t>61</m:t>
                                </m:r>
                              </m:num>
                              <m:den>
                                <m:r>
                                  <a:rPr lang="en-US" i="1">
                                    <a:effectLst/>
                                    <a:latin typeface="Cambria Math" panose="02040503050406030204" pitchFamily="18" charset="0"/>
                                    <a:ea typeface="Times New Roman" panose="02020603050405020304" pitchFamily="18" charset="0"/>
                                    <a:cs typeface="Times New Roman" panose="02020603050405020304" pitchFamily="18" charset="0"/>
                                  </a:rPr>
                                  <m:t>1000</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effectLst/>
                                    <a:latin typeface="Cambria Math" panose="02040503050406030204" pitchFamily="18" charset="0"/>
                                    <a:ea typeface="Times New Roman" panose="02020603050405020304" pitchFamily="18" charset="0"/>
                                    <a:cs typeface="Times New Roman" panose="02020603050405020304" pitchFamily="18" charset="0"/>
                                  </a:rPr>
                                  <m:t>𝑓𝑐</m:t>
                                </m:r>
                                <m:r>
                                  <a:rPr lang="en-US"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effectLst/>
                                        <a:latin typeface="Cambria Math" panose="02040503050406030204" pitchFamily="18" charset="0"/>
                                        <a:ea typeface="Times New Roman" panose="02020603050405020304" pitchFamily="18" charset="0"/>
                                        <a:cs typeface="Times New Roman" panose="02020603050405020304" pitchFamily="18" charset="0"/>
                                      </a:rPr>
                                      <m:t>𝑑</m:t>
                                    </m:r>
                                  </m:e>
                                  <m:sup>
                                    <m:r>
                                      <a:rPr lang="en-US" i="1">
                                        <a:effectLst/>
                                        <a:latin typeface="Cambria Math" panose="02040503050406030204" pitchFamily="18" charset="0"/>
                                        <a:ea typeface="Times New Roman" panose="02020603050405020304" pitchFamily="18" charset="0"/>
                                        <a:cs typeface="Times New Roman" panose="02020603050405020304" pitchFamily="18" charset="0"/>
                                      </a:rPr>
                                      <m:t>2</m:t>
                                    </m:r>
                                  </m:sup>
                                </m:sSup>
                              </m:den>
                            </m:f>
                          </m:e>
                        </m:rad>
                      </m:e>
                    </m:d>
                  </m:oMath>
                </a14:m>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7" name="مستطيل 6"/>
              <p:cNvSpPr>
                <a:spLocks noRot="1" noChangeAspect="1" noMove="1" noResize="1" noEditPoints="1" noAdjustHandles="1" noChangeArrowheads="1" noChangeShapeType="1" noTextEdit="1"/>
              </p:cNvSpPr>
              <p:nvPr/>
            </p:nvSpPr>
            <p:spPr>
              <a:xfrm>
                <a:off x="2125844" y="4235824"/>
                <a:ext cx="5558060" cy="758221"/>
              </a:xfrm>
              <a:prstGeom prst="rect">
                <a:avLst/>
              </a:prstGeom>
              <a:blipFill rotWithShape="0">
                <a:blip r:embed="rId4"/>
                <a:stretch>
                  <a:fillRect l="-988"/>
                </a:stretch>
              </a:blipFill>
            </p:spPr>
            <p:txBody>
              <a:bodyPr/>
              <a:lstStyle/>
              <a:p>
                <a:r>
                  <a:rPr lang="en-US">
                    <a:noFill/>
                  </a:rPr>
                  <a:t> </a:t>
                </a:r>
              </a:p>
            </p:txBody>
          </p:sp>
        </mc:Fallback>
      </mc:AlternateContent>
      <p:sp>
        <p:nvSpPr>
          <p:cNvPr id="8" name="مستطيل 7"/>
          <p:cNvSpPr/>
          <p:nvPr/>
        </p:nvSpPr>
        <p:spPr>
          <a:xfrm>
            <a:off x="2125844" y="4994045"/>
            <a:ext cx="1494320" cy="388696"/>
          </a:xfrm>
          <a:prstGeom prst="rect">
            <a:avLst/>
          </a:prstGeom>
        </p:spPr>
        <p:txBody>
          <a:bodyPr wrap="none">
            <a:spAutoFit/>
          </a:bodyPr>
          <a:lstStyle/>
          <a:p>
            <a:pPr>
              <a:lnSpc>
                <a:spcPct val="107000"/>
              </a:lnSpc>
              <a:spcBef>
                <a:spcPts val="1800"/>
              </a:spcBef>
              <a:spcAft>
                <a:spcPts val="600"/>
              </a:spcAft>
            </a:pPr>
            <a:r>
              <a:rPr lang="en-US" dirty="0">
                <a:latin typeface="Times New Roman" panose="02020603050405020304" pitchFamily="18" charset="0"/>
                <a:ea typeface="Times New Roman" panose="02020603050405020304" pitchFamily="18" charset="0"/>
                <a:cs typeface="Arial" panose="020B0604020202020204" pitchFamily="34" charset="0"/>
              </a:rPr>
              <a:t>As = ρ * b * d</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9" name="مستطيل 8"/>
          <p:cNvSpPr/>
          <p:nvPr/>
        </p:nvSpPr>
        <p:spPr>
          <a:xfrm>
            <a:off x="4814294" y="5679104"/>
            <a:ext cx="3924264" cy="388696"/>
          </a:xfrm>
          <a:prstGeom prst="rect">
            <a:avLst/>
          </a:prstGeom>
        </p:spPr>
        <p:txBody>
          <a:bodyPr wrap="square">
            <a:spAutoFit/>
          </a:bodyPr>
          <a:lstStyle/>
          <a:p>
            <a:pPr>
              <a:lnSpc>
                <a:spcPct val="107000"/>
              </a:lnSpc>
              <a:spcAft>
                <a:spcPts val="800"/>
              </a:spcAft>
            </a:pPr>
            <a:r>
              <a:rPr lang="en-US" dirty="0" smtClean="0">
                <a:solidFill>
                  <a:srgbClr val="0070C0"/>
                </a:solidFill>
                <a:latin typeface="Times New Roman" panose="02020603050405020304" pitchFamily="18" charset="0"/>
                <a:ea typeface="Calibri" panose="020F0502020204030204" pitchFamily="34" charset="0"/>
                <a:cs typeface="Arial" panose="020B0604020202020204" pitchFamily="34" charset="0"/>
              </a:rPr>
              <a:t>Same procedure for Mat2</a:t>
            </a:r>
            <a:endParaRPr lang="en-US" sz="1600" dirty="0">
              <a:solidFill>
                <a:srgbClr val="0070C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9722404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val="628135724"/>
              </p:ext>
            </p:extLst>
          </p:nvPr>
        </p:nvGraphicFramePr>
        <p:xfrm>
          <a:off x="2532331" y="2117147"/>
          <a:ext cx="9285857" cy="2403095"/>
        </p:xfrm>
        <a:graphic>
          <a:graphicData uri="http://schemas.openxmlformats.org/drawingml/2006/table">
            <a:tbl>
              <a:tblPr firstRow="1" bandRow="1">
                <a:tableStyleId>{5C22544A-7EE6-4342-B048-85BDC9FD1C3A}</a:tableStyleId>
              </a:tblPr>
              <a:tblGrid>
                <a:gridCol w="1016000"/>
                <a:gridCol w="1016000"/>
                <a:gridCol w="1016000"/>
                <a:gridCol w="906733"/>
                <a:gridCol w="1621766"/>
                <a:gridCol w="3709358"/>
              </a:tblGrid>
              <a:tr h="574295">
                <a:tc>
                  <a:txBody>
                    <a:bodyPr/>
                    <a:lstStyle/>
                    <a:p>
                      <a:pPr algn="ctr"/>
                      <a:endParaRPr lang="en-US" dirty="0">
                        <a:solidFill>
                          <a:schemeClr val="tx1"/>
                        </a:solidFill>
                      </a:endParaRPr>
                    </a:p>
                  </a:txBody>
                  <a:tcPr/>
                </a:tc>
                <a:tc>
                  <a:txBody>
                    <a:bodyPr/>
                    <a:lstStyle/>
                    <a:p>
                      <a:pPr algn="ctr"/>
                      <a:r>
                        <a:rPr lang="en-US" dirty="0" smtClean="0">
                          <a:solidFill>
                            <a:schemeClr val="tx1"/>
                          </a:solidFill>
                        </a:rPr>
                        <a:t>B</a:t>
                      </a:r>
                      <a:endParaRPr lang="en-US" dirty="0">
                        <a:solidFill>
                          <a:schemeClr val="tx1"/>
                        </a:solidFill>
                      </a:endParaRPr>
                    </a:p>
                  </a:txBody>
                  <a:tcPr/>
                </a:tc>
                <a:tc>
                  <a:txBody>
                    <a:bodyPr/>
                    <a:lstStyle/>
                    <a:p>
                      <a:pPr algn="ctr"/>
                      <a:r>
                        <a:rPr lang="en-US" dirty="0" smtClean="0">
                          <a:solidFill>
                            <a:schemeClr val="tx1"/>
                          </a:solidFill>
                        </a:rPr>
                        <a:t>L</a:t>
                      </a:r>
                      <a:endParaRPr lang="en-US" dirty="0">
                        <a:solidFill>
                          <a:schemeClr val="tx1"/>
                        </a:solidFill>
                      </a:endParaRPr>
                    </a:p>
                  </a:txBody>
                  <a:tcPr/>
                </a:tc>
                <a:tc>
                  <a:txBody>
                    <a:bodyPr/>
                    <a:lstStyle/>
                    <a:p>
                      <a:pPr algn="ctr"/>
                      <a:r>
                        <a:rPr lang="en-US" dirty="0" smtClean="0">
                          <a:solidFill>
                            <a:schemeClr val="tx1"/>
                          </a:solidFill>
                        </a:rPr>
                        <a:t>d</a:t>
                      </a:r>
                      <a:endParaRPr lang="en-US" dirty="0">
                        <a:solidFill>
                          <a:schemeClr val="tx1"/>
                        </a:solidFill>
                      </a:endParaRPr>
                    </a:p>
                  </a:txBody>
                  <a:tcPr/>
                </a:tc>
                <a:tc>
                  <a:txBody>
                    <a:bodyPr/>
                    <a:lstStyle/>
                    <a:p>
                      <a:pPr algn="ctr"/>
                      <a:r>
                        <a:rPr lang="en-US" dirty="0" smtClean="0">
                          <a:solidFill>
                            <a:schemeClr val="tx1"/>
                          </a:solidFill>
                        </a:rPr>
                        <a:t>h</a:t>
                      </a:r>
                      <a:endParaRPr lang="en-US" dirty="0">
                        <a:solidFill>
                          <a:schemeClr val="tx1"/>
                        </a:solidFill>
                      </a:endParaRPr>
                    </a:p>
                  </a:txBody>
                  <a:tcPr/>
                </a:tc>
                <a:tc>
                  <a:txBody>
                    <a:bodyPr/>
                    <a:lstStyle/>
                    <a:p>
                      <a:pPr algn="ctr"/>
                      <a:r>
                        <a:rPr lang="en-US" dirty="0" smtClean="0">
                          <a:solidFill>
                            <a:schemeClr val="tx1"/>
                          </a:solidFill>
                        </a:rPr>
                        <a:t>Reinforcement</a:t>
                      </a:r>
                      <a:endParaRPr lang="en-US" dirty="0">
                        <a:solidFill>
                          <a:schemeClr val="tx1"/>
                        </a:solidFill>
                      </a:endParaRPr>
                    </a:p>
                  </a:txBody>
                  <a:tcPr/>
                </a:tc>
              </a:tr>
              <a:tr h="818285">
                <a:tc>
                  <a:txBody>
                    <a:bodyPr/>
                    <a:lstStyle/>
                    <a:p>
                      <a:pPr algn="ctr"/>
                      <a:r>
                        <a:rPr lang="en-US" dirty="0" smtClean="0">
                          <a:solidFill>
                            <a:schemeClr val="tx1"/>
                          </a:solidFill>
                        </a:rPr>
                        <a:t>MF1</a:t>
                      </a:r>
                      <a:endParaRPr lang="en-US" dirty="0">
                        <a:solidFill>
                          <a:schemeClr val="tx1"/>
                        </a:solidFill>
                      </a:endParaRPr>
                    </a:p>
                  </a:txBody>
                  <a:tcPr/>
                </a:tc>
                <a:tc>
                  <a:txBody>
                    <a:bodyPr/>
                    <a:lstStyle/>
                    <a:p>
                      <a:pPr algn="ctr"/>
                      <a:r>
                        <a:rPr lang="en-US" dirty="0" smtClean="0">
                          <a:solidFill>
                            <a:srgbClr val="0070C0"/>
                          </a:solidFill>
                        </a:rPr>
                        <a:t>12 m</a:t>
                      </a:r>
                      <a:endParaRPr lang="en-US" dirty="0">
                        <a:solidFill>
                          <a:srgbClr val="0070C0"/>
                        </a:solidFill>
                      </a:endParaRPr>
                    </a:p>
                  </a:txBody>
                  <a:tcPr/>
                </a:tc>
                <a:tc>
                  <a:txBody>
                    <a:bodyPr/>
                    <a:lstStyle/>
                    <a:p>
                      <a:pPr algn="ctr"/>
                      <a:r>
                        <a:rPr lang="en-US" dirty="0" smtClean="0">
                          <a:solidFill>
                            <a:srgbClr val="0070C0"/>
                          </a:solidFill>
                        </a:rPr>
                        <a:t>12 m</a:t>
                      </a:r>
                      <a:endParaRPr lang="en-US" dirty="0">
                        <a:solidFill>
                          <a:srgbClr val="0070C0"/>
                        </a:solidFill>
                      </a:endParaRPr>
                    </a:p>
                  </a:txBody>
                  <a:tcPr/>
                </a:tc>
                <a:tc>
                  <a:txBody>
                    <a:bodyPr/>
                    <a:lstStyle/>
                    <a:p>
                      <a:pPr algn="ctr"/>
                      <a:r>
                        <a:rPr lang="en-US" dirty="0" smtClean="0">
                          <a:solidFill>
                            <a:srgbClr val="0070C0"/>
                          </a:solidFill>
                        </a:rPr>
                        <a:t>0.52 m</a:t>
                      </a:r>
                      <a:endParaRPr lang="en-US" dirty="0">
                        <a:solidFill>
                          <a:srgbClr val="0070C0"/>
                        </a:solidFill>
                      </a:endParaRPr>
                    </a:p>
                  </a:txBody>
                  <a:tcPr/>
                </a:tc>
                <a:tc>
                  <a:txBody>
                    <a:bodyPr/>
                    <a:lstStyle/>
                    <a:p>
                      <a:pPr algn="ctr"/>
                      <a:r>
                        <a:rPr lang="en-US" dirty="0" smtClean="0">
                          <a:solidFill>
                            <a:srgbClr val="0070C0"/>
                          </a:solidFill>
                        </a:rPr>
                        <a:t>0.6 m</a:t>
                      </a:r>
                      <a:endParaRPr lang="en-US" dirty="0">
                        <a:solidFill>
                          <a:srgbClr val="0070C0"/>
                        </a:solidFill>
                      </a:endParaRPr>
                    </a:p>
                  </a:txBody>
                  <a:tcPr/>
                </a:tc>
                <a:tc>
                  <a:txBody>
                    <a:bodyPr/>
                    <a:lstStyle/>
                    <a:p>
                      <a:pPr lvl="0" algn="ctr" rtl="0"/>
                      <a:r>
                        <a:rPr lang="en-US" sz="1800" b="1" kern="1200" dirty="0" smtClean="0">
                          <a:solidFill>
                            <a:srgbClr val="0070C0"/>
                          </a:solidFill>
                          <a:effectLst/>
                          <a:latin typeface="+mn-lt"/>
                          <a:ea typeface="+mn-ea"/>
                          <a:cs typeface="+mn-cs"/>
                        </a:rPr>
                        <a:t>1Ø32mm/125mm </a:t>
                      </a:r>
                    </a:p>
                    <a:p>
                      <a:pPr lvl="0" algn="ctr" rtl="0"/>
                      <a:r>
                        <a:rPr lang="en-US" sz="1800" b="1" kern="1200" dirty="0" smtClean="0">
                          <a:solidFill>
                            <a:srgbClr val="0070C0"/>
                          </a:solidFill>
                          <a:effectLst/>
                          <a:latin typeface="+mn-lt"/>
                          <a:ea typeface="+mn-ea"/>
                          <a:cs typeface="+mn-cs"/>
                        </a:rPr>
                        <a:t>For Top and Bottom</a:t>
                      </a:r>
                    </a:p>
                    <a:p>
                      <a:pPr lvl="0" algn="ctr" rtl="0"/>
                      <a:r>
                        <a:rPr lang="en-US" sz="1800" b="1" kern="1200" dirty="0" smtClean="0">
                          <a:solidFill>
                            <a:srgbClr val="0070C0"/>
                          </a:solidFill>
                          <a:effectLst/>
                          <a:latin typeface="+mn-lt"/>
                          <a:ea typeface="+mn-ea"/>
                          <a:cs typeface="+mn-cs"/>
                        </a:rPr>
                        <a:t> in X and Y directions</a:t>
                      </a:r>
                      <a:endParaRPr lang="en-US" sz="1800" kern="1200" dirty="0">
                        <a:solidFill>
                          <a:srgbClr val="0070C0"/>
                        </a:solidFill>
                        <a:effectLst/>
                        <a:latin typeface="+mn-lt"/>
                        <a:ea typeface="+mn-ea"/>
                        <a:cs typeface="+mn-cs"/>
                      </a:endParaRPr>
                    </a:p>
                  </a:txBody>
                  <a:tcPr/>
                </a:tc>
              </a:tr>
              <a:tr h="818285">
                <a:tc>
                  <a:txBody>
                    <a:bodyPr/>
                    <a:lstStyle/>
                    <a:p>
                      <a:pPr algn="ctr"/>
                      <a:r>
                        <a:rPr lang="en-US" dirty="0" smtClean="0">
                          <a:solidFill>
                            <a:schemeClr val="tx1"/>
                          </a:solidFill>
                        </a:rPr>
                        <a:t>MF2</a:t>
                      </a:r>
                      <a:endParaRPr lang="en-US" dirty="0">
                        <a:solidFill>
                          <a:schemeClr val="tx1"/>
                        </a:solidFill>
                      </a:endParaRPr>
                    </a:p>
                  </a:txBody>
                  <a:tcPr/>
                </a:tc>
                <a:tc>
                  <a:txBody>
                    <a:bodyPr/>
                    <a:lstStyle/>
                    <a:p>
                      <a:pPr algn="ctr"/>
                      <a:r>
                        <a:rPr lang="en-US" dirty="0" smtClean="0">
                          <a:solidFill>
                            <a:srgbClr val="0070C0"/>
                          </a:solidFill>
                        </a:rPr>
                        <a:t>12 m</a:t>
                      </a:r>
                      <a:endParaRPr lang="en-US" dirty="0">
                        <a:solidFill>
                          <a:srgbClr val="0070C0"/>
                        </a:solidFill>
                      </a:endParaRPr>
                    </a:p>
                  </a:txBody>
                  <a:tcPr/>
                </a:tc>
                <a:tc>
                  <a:txBody>
                    <a:bodyPr/>
                    <a:lstStyle/>
                    <a:p>
                      <a:pPr algn="ctr"/>
                      <a:r>
                        <a:rPr lang="en-US" dirty="0" smtClean="0">
                          <a:solidFill>
                            <a:srgbClr val="0070C0"/>
                          </a:solidFill>
                        </a:rPr>
                        <a:t>8.4 m</a:t>
                      </a:r>
                      <a:endParaRPr lang="en-US" dirty="0">
                        <a:solidFill>
                          <a:srgbClr val="0070C0"/>
                        </a:solidFill>
                      </a:endParaRPr>
                    </a:p>
                  </a:txBody>
                  <a:tcPr/>
                </a:tc>
                <a:tc>
                  <a:txBody>
                    <a:bodyPr/>
                    <a:lstStyle/>
                    <a:p>
                      <a:pPr algn="ctr"/>
                      <a:r>
                        <a:rPr lang="en-US" dirty="0" smtClean="0">
                          <a:solidFill>
                            <a:srgbClr val="0070C0"/>
                          </a:solidFill>
                        </a:rPr>
                        <a:t>0.32</a:t>
                      </a:r>
                      <a:r>
                        <a:rPr lang="en-US" baseline="0" dirty="0" smtClean="0">
                          <a:solidFill>
                            <a:srgbClr val="0070C0"/>
                          </a:solidFill>
                        </a:rPr>
                        <a:t> m</a:t>
                      </a:r>
                      <a:endParaRPr lang="en-US" dirty="0">
                        <a:solidFill>
                          <a:srgbClr val="0070C0"/>
                        </a:solidFill>
                      </a:endParaRPr>
                    </a:p>
                  </a:txBody>
                  <a:tcPr/>
                </a:tc>
                <a:tc>
                  <a:txBody>
                    <a:bodyPr/>
                    <a:lstStyle/>
                    <a:p>
                      <a:pPr algn="ctr"/>
                      <a:r>
                        <a:rPr lang="en-US" dirty="0" smtClean="0">
                          <a:solidFill>
                            <a:srgbClr val="0070C0"/>
                          </a:solidFill>
                        </a:rPr>
                        <a:t>0.4 m</a:t>
                      </a:r>
                    </a:p>
                    <a:p>
                      <a:pPr algn="ctr"/>
                      <a:r>
                        <a:rPr lang="en-US" dirty="0" smtClean="0">
                          <a:solidFill>
                            <a:srgbClr val="0070C0"/>
                          </a:solidFill>
                        </a:rPr>
                        <a:t>(Use 0.6 m)</a:t>
                      </a:r>
                      <a:endParaRPr lang="en-US" dirty="0">
                        <a:solidFill>
                          <a:srgbClr val="0070C0"/>
                        </a:solidFill>
                      </a:endParaRPr>
                    </a:p>
                  </a:txBody>
                  <a:tcPr/>
                </a:tc>
                <a:tc>
                  <a:txBody>
                    <a:bodyPr/>
                    <a:lstStyle/>
                    <a:p>
                      <a:pPr lvl="0" algn="ctr" rtl="0"/>
                      <a:r>
                        <a:rPr lang="en-US" sz="1800" b="1" kern="1200" dirty="0" smtClean="0">
                          <a:solidFill>
                            <a:srgbClr val="0070C0"/>
                          </a:solidFill>
                          <a:effectLst/>
                          <a:latin typeface="+mn-lt"/>
                          <a:ea typeface="+mn-ea"/>
                          <a:cs typeface="+mn-cs"/>
                        </a:rPr>
                        <a:t>1Ø32mm/75mm</a:t>
                      </a:r>
                    </a:p>
                    <a:p>
                      <a:pPr lvl="0" algn="ctr" rtl="0"/>
                      <a:r>
                        <a:rPr lang="en-US" sz="1800" b="1" kern="1200" dirty="0" smtClean="0">
                          <a:solidFill>
                            <a:srgbClr val="0070C0"/>
                          </a:solidFill>
                          <a:effectLst/>
                          <a:latin typeface="+mn-lt"/>
                          <a:ea typeface="+mn-ea"/>
                          <a:cs typeface="+mn-cs"/>
                        </a:rPr>
                        <a:t> For Top and Bottom </a:t>
                      </a:r>
                    </a:p>
                    <a:p>
                      <a:pPr lvl="0" algn="ctr" rtl="0"/>
                      <a:r>
                        <a:rPr lang="en-US" sz="1800" b="1" kern="1200" dirty="0" smtClean="0">
                          <a:solidFill>
                            <a:srgbClr val="0070C0"/>
                          </a:solidFill>
                          <a:effectLst/>
                          <a:latin typeface="+mn-lt"/>
                          <a:ea typeface="+mn-ea"/>
                          <a:cs typeface="+mn-cs"/>
                        </a:rPr>
                        <a:t>in X and Y directions</a:t>
                      </a:r>
                      <a:endParaRPr lang="en-US" sz="1800" kern="1200" dirty="0">
                        <a:solidFill>
                          <a:srgbClr val="0070C0"/>
                        </a:solidFill>
                        <a:effectLst/>
                        <a:latin typeface="+mn-lt"/>
                        <a:ea typeface="+mn-ea"/>
                        <a:cs typeface="+mn-cs"/>
                      </a:endParaRPr>
                    </a:p>
                  </a:txBody>
                  <a:tcPr/>
                </a:tc>
              </a:tr>
            </a:tbl>
          </a:graphicData>
        </a:graphic>
      </p:graphicFrame>
    </p:spTree>
    <p:extLst>
      <p:ext uri="{BB962C8B-B14F-4D97-AF65-F5344CB8AC3E}">
        <p14:creationId xmlns:p14="http://schemas.microsoft.com/office/powerpoint/2010/main" val="284544473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203888" y="1208328"/>
            <a:ext cx="4486275" cy="4010025"/>
          </a:xfrm>
          <a:prstGeom prst="rect">
            <a:avLst/>
          </a:prstGeom>
        </p:spPr>
      </p:pic>
      <p:pic>
        <p:nvPicPr>
          <p:cNvPr id="3" name="صورة 2"/>
          <p:cNvPicPr>
            <a:picLocks noChangeAspect="1"/>
          </p:cNvPicPr>
          <p:nvPr/>
        </p:nvPicPr>
        <p:blipFill>
          <a:blip r:embed="rId3"/>
          <a:stretch>
            <a:fillRect/>
          </a:stretch>
        </p:blipFill>
        <p:spPr>
          <a:xfrm>
            <a:off x="4485901" y="838200"/>
            <a:ext cx="7615636" cy="4750279"/>
          </a:xfrm>
          <a:prstGeom prst="rect">
            <a:avLst/>
          </a:prstGeom>
        </p:spPr>
      </p:pic>
    </p:spTree>
    <p:extLst>
      <p:ext uri="{BB962C8B-B14F-4D97-AF65-F5344CB8AC3E}">
        <p14:creationId xmlns:p14="http://schemas.microsoft.com/office/powerpoint/2010/main" val="215346753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638354" y="900921"/>
            <a:ext cx="5530350" cy="5137569"/>
          </a:xfrm>
          <a:prstGeom prst="rect">
            <a:avLst/>
          </a:prstGeom>
        </p:spPr>
      </p:pic>
      <p:pic>
        <p:nvPicPr>
          <p:cNvPr id="3" name="صورة 2"/>
          <p:cNvPicPr>
            <a:picLocks noChangeAspect="1"/>
          </p:cNvPicPr>
          <p:nvPr/>
        </p:nvPicPr>
        <p:blipFill>
          <a:blip r:embed="rId3"/>
          <a:stretch>
            <a:fillRect/>
          </a:stretch>
        </p:blipFill>
        <p:spPr>
          <a:xfrm>
            <a:off x="5985674" y="900921"/>
            <a:ext cx="5839648" cy="5137569"/>
          </a:xfrm>
          <a:prstGeom prst="rect">
            <a:avLst/>
          </a:prstGeom>
        </p:spPr>
      </p:pic>
    </p:spTree>
    <p:extLst>
      <p:ext uri="{BB962C8B-B14F-4D97-AF65-F5344CB8AC3E}">
        <p14:creationId xmlns:p14="http://schemas.microsoft.com/office/powerpoint/2010/main" val="175223050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2"/>
          <p:cNvSpPr txBox="1">
            <a:spLocks/>
          </p:cNvSpPr>
          <p:nvPr/>
        </p:nvSpPr>
        <p:spPr>
          <a:xfrm>
            <a:off x="3010621" y="2640237"/>
            <a:ext cx="8798942" cy="2596494"/>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sz="8000" b="1" dirty="0" smtClean="0">
                <a:solidFill>
                  <a:schemeClr val="tx1"/>
                </a:solidFill>
                <a:latin typeface="Calibri" panose="020F0502020204030204" pitchFamily="34" charset="0"/>
                <a:cs typeface="Calibri" panose="020F0502020204030204" pitchFamily="34" charset="0"/>
              </a:rPr>
              <a:t>Drawings samples</a:t>
            </a:r>
          </a:p>
        </p:txBody>
      </p:sp>
    </p:spTree>
    <p:extLst>
      <p:ext uri="{BB962C8B-B14F-4D97-AF65-F5344CB8AC3E}">
        <p14:creationId xmlns:p14="http://schemas.microsoft.com/office/powerpoint/2010/main" val="396545663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2"/>
          <a:stretch>
            <a:fillRect/>
          </a:stretch>
        </p:blipFill>
        <p:spPr>
          <a:xfrm>
            <a:off x="5956180" y="1037145"/>
            <a:ext cx="5524500" cy="4438650"/>
          </a:xfrm>
          <a:prstGeom prst="rect">
            <a:avLst/>
          </a:prstGeom>
        </p:spPr>
      </p:pic>
      <p:sp>
        <p:nvSpPr>
          <p:cNvPr id="4" name="مستطيل 3"/>
          <p:cNvSpPr/>
          <p:nvPr/>
        </p:nvSpPr>
        <p:spPr>
          <a:xfrm>
            <a:off x="8016956" y="5475795"/>
            <a:ext cx="1402948" cy="374077"/>
          </a:xfrm>
          <a:prstGeom prst="rect">
            <a:avLst/>
          </a:prstGeom>
        </p:spPr>
        <p:txBody>
          <a:bodyPr wrap="none">
            <a:spAutoFit/>
          </a:bodyPr>
          <a:lstStyle/>
          <a:p>
            <a:pPr>
              <a:lnSpc>
                <a:spcPct val="107000"/>
              </a:lnSpc>
              <a:spcBef>
                <a:spcPts val="1800"/>
              </a:spcBef>
              <a:spcAft>
                <a:spcPts val="600"/>
              </a:spcAft>
            </a:pPr>
            <a:r>
              <a:rPr lang="en-US" dirty="0" smtClean="0">
                <a:latin typeface="Times New Roman" panose="02020603050405020304" pitchFamily="18" charset="0"/>
                <a:ea typeface="Times New Roman" panose="02020603050405020304" pitchFamily="18" charset="0"/>
                <a:cs typeface="Arial" panose="020B0604020202020204" pitchFamily="34" charset="0"/>
              </a:rPr>
              <a:t>Main beam 8</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مستطيل 4"/>
          <p:cNvSpPr/>
          <p:nvPr/>
        </p:nvSpPr>
        <p:spPr>
          <a:xfrm>
            <a:off x="1202087" y="6071108"/>
            <a:ext cx="5237331" cy="388696"/>
          </a:xfrm>
          <a:prstGeom prst="rect">
            <a:avLst/>
          </a:prstGeom>
        </p:spPr>
        <p:txBody>
          <a:bodyPr wrap="none">
            <a:spAutoFit/>
          </a:bodyPr>
          <a:lstStyle/>
          <a:p>
            <a:pPr>
              <a:lnSpc>
                <a:spcPct val="107000"/>
              </a:lnSpc>
              <a:spcBef>
                <a:spcPts val="1800"/>
              </a:spcBef>
              <a:spcAft>
                <a:spcPts val="600"/>
              </a:spcAft>
            </a:pPr>
            <a:r>
              <a:rPr lang="en-US" dirty="0" smtClean="0">
                <a:latin typeface="Times New Roman" panose="02020603050405020304" pitchFamily="18" charset="0"/>
                <a:ea typeface="Times New Roman" panose="02020603050405020304" pitchFamily="18" charset="0"/>
                <a:cs typeface="Arial" panose="020B0604020202020204" pitchFamily="34" charset="0"/>
              </a:rPr>
              <a:t>Connection between column group 1 and main beam 3</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6" name="صورة 5"/>
          <p:cNvPicPr>
            <a:picLocks noChangeAspect="1"/>
          </p:cNvPicPr>
          <p:nvPr/>
        </p:nvPicPr>
        <p:blipFill>
          <a:blip r:embed="rId3"/>
          <a:stretch>
            <a:fillRect/>
          </a:stretch>
        </p:blipFill>
        <p:spPr>
          <a:xfrm>
            <a:off x="1792407" y="820672"/>
            <a:ext cx="3362325" cy="5029200"/>
          </a:xfrm>
          <a:prstGeom prst="rect">
            <a:avLst/>
          </a:prstGeom>
        </p:spPr>
      </p:pic>
    </p:spTree>
    <p:extLst>
      <p:ext uri="{BB962C8B-B14F-4D97-AF65-F5344CB8AC3E}">
        <p14:creationId xmlns:p14="http://schemas.microsoft.com/office/powerpoint/2010/main" val="179815207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224287" y="883658"/>
            <a:ext cx="11811058" cy="5232472"/>
          </a:xfrm>
          <a:prstGeom prst="rect">
            <a:avLst/>
          </a:prstGeom>
        </p:spPr>
      </p:pic>
      <p:sp>
        <p:nvSpPr>
          <p:cNvPr id="3" name="مستطيل 2"/>
          <p:cNvSpPr/>
          <p:nvPr/>
        </p:nvSpPr>
        <p:spPr>
          <a:xfrm>
            <a:off x="4293416" y="429342"/>
            <a:ext cx="3730508" cy="374077"/>
          </a:xfrm>
          <a:prstGeom prst="rect">
            <a:avLst/>
          </a:prstGeom>
        </p:spPr>
        <p:txBody>
          <a:bodyPr wrap="none">
            <a:spAutoFit/>
          </a:bodyPr>
          <a:lstStyle/>
          <a:p>
            <a:pPr>
              <a:lnSpc>
                <a:spcPct val="107000"/>
              </a:lnSpc>
              <a:spcBef>
                <a:spcPts val="1800"/>
              </a:spcBef>
              <a:spcAft>
                <a:spcPts val="600"/>
              </a:spcAft>
            </a:pPr>
            <a:r>
              <a:rPr lang="en-US" dirty="0" smtClean="0">
                <a:latin typeface="Times New Roman" panose="02020603050405020304" pitchFamily="18" charset="0"/>
                <a:ea typeface="Times New Roman" panose="02020603050405020304" pitchFamily="18" charset="0"/>
                <a:cs typeface="Arial" panose="020B0604020202020204" pitchFamily="34" charset="0"/>
              </a:rPr>
              <a:t>Slab of ground, first and second floors</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3639440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3352083" y="120769"/>
            <a:ext cx="5221405" cy="3794904"/>
          </a:xfrm>
          <a:prstGeom prst="rect">
            <a:avLst/>
          </a:prstGeom>
        </p:spPr>
      </p:pic>
      <p:pic>
        <p:nvPicPr>
          <p:cNvPr id="3" name="صورة 2"/>
          <p:cNvPicPr>
            <a:picLocks noChangeAspect="1"/>
          </p:cNvPicPr>
          <p:nvPr/>
        </p:nvPicPr>
        <p:blipFill>
          <a:blip r:embed="rId3"/>
          <a:stretch>
            <a:fillRect/>
          </a:stretch>
        </p:blipFill>
        <p:spPr>
          <a:xfrm>
            <a:off x="2647321" y="3835905"/>
            <a:ext cx="6630927" cy="3022095"/>
          </a:xfrm>
          <a:prstGeom prst="rect">
            <a:avLst/>
          </a:prstGeom>
        </p:spPr>
      </p:pic>
      <p:sp>
        <p:nvSpPr>
          <p:cNvPr id="4" name="مستطيل 3"/>
          <p:cNvSpPr/>
          <p:nvPr/>
        </p:nvSpPr>
        <p:spPr>
          <a:xfrm>
            <a:off x="1693794" y="619124"/>
            <a:ext cx="1255472" cy="374077"/>
          </a:xfrm>
          <a:prstGeom prst="rect">
            <a:avLst/>
          </a:prstGeom>
        </p:spPr>
        <p:txBody>
          <a:bodyPr wrap="none">
            <a:spAutoFit/>
          </a:bodyPr>
          <a:lstStyle/>
          <a:p>
            <a:pPr>
              <a:lnSpc>
                <a:spcPct val="107000"/>
              </a:lnSpc>
              <a:spcBef>
                <a:spcPts val="1800"/>
              </a:spcBef>
              <a:spcAft>
                <a:spcPts val="600"/>
              </a:spcAft>
            </a:pPr>
            <a:r>
              <a:rPr lang="en-US" dirty="0" smtClean="0">
                <a:latin typeface="Times New Roman" panose="02020603050405020304" pitchFamily="18" charset="0"/>
                <a:ea typeface="Times New Roman" panose="02020603050405020304" pitchFamily="18" charset="0"/>
                <a:cs typeface="Arial" panose="020B0604020202020204" pitchFamily="34" charset="0"/>
              </a:rPr>
              <a:t>Shear walls</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مستطيل 4"/>
          <p:cNvSpPr/>
          <p:nvPr/>
        </p:nvSpPr>
        <p:spPr>
          <a:xfrm>
            <a:off x="9661726" y="5159913"/>
            <a:ext cx="710451" cy="374077"/>
          </a:xfrm>
          <a:prstGeom prst="rect">
            <a:avLst/>
          </a:prstGeom>
        </p:spPr>
        <p:txBody>
          <a:bodyPr wrap="none">
            <a:spAutoFit/>
          </a:bodyPr>
          <a:lstStyle/>
          <a:p>
            <a:pPr>
              <a:lnSpc>
                <a:spcPct val="107000"/>
              </a:lnSpc>
              <a:spcBef>
                <a:spcPts val="1800"/>
              </a:spcBef>
              <a:spcAft>
                <a:spcPts val="600"/>
              </a:spcAft>
            </a:pPr>
            <a:r>
              <a:rPr lang="en-US" dirty="0" smtClean="0">
                <a:latin typeface="Times New Roman" panose="02020603050405020304" pitchFamily="18" charset="0"/>
                <a:ea typeface="Times New Roman" panose="02020603050405020304" pitchFamily="18" charset="0"/>
                <a:cs typeface="Arial" panose="020B0604020202020204" pitchFamily="34" charset="0"/>
              </a:rPr>
              <a:t>Stairs</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2670817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2"/>
          <p:cNvSpPr txBox="1">
            <a:spLocks/>
          </p:cNvSpPr>
          <p:nvPr/>
        </p:nvSpPr>
        <p:spPr>
          <a:xfrm>
            <a:off x="7988060" y="3198300"/>
            <a:ext cx="3786997" cy="2596494"/>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altLang="en-US" sz="8000" b="1" dirty="0" smtClean="0">
                <a:solidFill>
                  <a:schemeClr val="tx1"/>
                </a:solidFill>
                <a:latin typeface="Calibri" panose="020F0502020204030204" pitchFamily="34" charset="0"/>
                <a:cs typeface="Calibri" panose="020F0502020204030204" pitchFamily="34" charset="0"/>
              </a:rPr>
              <a:t>THANK YOU</a:t>
            </a: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726392" cy="6858000"/>
          </a:xfrm>
          <a:prstGeom prst="rect">
            <a:avLst/>
          </a:prstGeom>
        </p:spPr>
      </p:pic>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8070" y="852667"/>
            <a:ext cx="2466975" cy="1857375"/>
          </a:xfrm>
          <a:prstGeom prst="rect">
            <a:avLst/>
          </a:prstGeom>
        </p:spPr>
      </p:pic>
    </p:spTree>
    <p:extLst>
      <p:ext uri="{BB962C8B-B14F-4D97-AF65-F5344CB8AC3E}">
        <p14:creationId xmlns:p14="http://schemas.microsoft.com/office/powerpoint/2010/main" val="37329937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186021" y="1053408"/>
            <a:ext cx="6096000" cy="369332"/>
          </a:xfrm>
          <a:prstGeom prst="rect">
            <a:avLst/>
          </a:prstGeom>
        </p:spPr>
        <p:txBody>
          <a:bodyPr>
            <a:spAutoFit/>
          </a:bodyPr>
          <a:lstStyle/>
          <a:p>
            <a:pPr marL="571500" indent="-571500">
              <a:buFont typeface="Arial" panose="020B0604020202020204" pitchFamily="34" charset="0"/>
              <a:buChar char="•"/>
              <a:defRPr/>
            </a:pPr>
            <a:r>
              <a:rPr lang="en-US" b="1" dirty="0" smtClean="0">
                <a:effectLst>
                  <a:outerShdw blurRad="38100" dist="38100" dir="2700000" algn="tl">
                    <a:srgbClr val="000000">
                      <a:alpha val="43137"/>
                    </a:srgbClr>
                  </a:outerShdw>
                </a:effectLst>
                <a:latin typeface="Dutch801 Rm BT" pitchFamily="18" charset="0"/>
              </a:rPr>
              <a:t>Superimposed dead load</a:t>
            </a:r>
            <a:endParaRPr lang="en-US" b="1" dirty="0">
              <a:effectLst>
                <a:outerShdw blurRad="38100" dist="38100" dir="2700000" algn="tl">
                  <a:srgbClr val="000000">
                    <a:alpha val="43137"/>
                  </a:srgbClr>
                </a:outerShdw>
              </a:effectLst>
              <a:latin typeface="Dutch801 Rm BT" pitchFamily="18" charset="0"/>
            </a:endParaRPr>
          </a:p>
        </p:txBody>
      </p:sp>
      <p:pic>
        <p:nvPicPr>
          <p:cNvPr id="3" name="صورة 2"/>
          <p:cNvPicPr/>
          <p:nvPr/>
        </p:nvPicPr>
        <p:blipFill>
          <a:blip r:embed="rId2">
            <a:extLst>
              <a:ext uri="{28A0092B-C50C-407E-A947-70E740481C1C}">
                <a14:useLocalDpi xmlns:a14="http://schemas.microsoft.com/office/drawing/2010/main" val="0"/>
              </a:ext>
            </a:extLst>
          </a:blip>
          <a:srcRect/>
          <a:stretch>
            <a:fillRect/>
          </a:stretch>
        </p:blipFill>
        <p:spPr bwMode="auto">
          <a:xfrm>
            <a:off x="3621653" y="2077208"/>
            <a:ext cx="5470589" cy="2659467"/>
          </a:xfrm>
          <a:prstGeom prst="rect">
            <a:avLst/>
          </a:prstGeom>
          <a:noFill/>
          <a:ln>
            <a:noFill/>
          </a:ln>
        </p:spPr>
      </p:pic>
      <p:sp>
        <p:nvSpPr>
          <p:cNvPr id="4" name="مستطيل 3"/>
          <p:cNvSpPr/>
          <p:nvPr/>
        </p:nvSpPr>
        <p:spPr>
          <a:xfrm>
            <a:off x="3186021" y="1570499"/>
            <a:ext cx="7243313" cy="507831"/>
          </a:xfrm>
          <a:prstGeom prst="rect">
            <a:avLst/>
          </a:prstGeom>
        </p:spPr>
        <p:txBody>
          <a:bodyPr wrap="square">
            <a:spAutoFit/>
          </a:bodyPr>
          <a:lstStyle/>
          <a:p>
            <a:pPr algn="just">
              <a:lnSpc>
                <a:spcPct val="150000"/>
              </a:lnSpc>
              <a:spcAft>
                <a:spcPts val="0"/>
              </a:spcAft>
            </a:pPr>
            <a:r>
              <a:rPr lang="en-US" dirty="0" smtClean="0">
                <a:effectLst/>
                <a:latin typeface="Cambria Math" panose="02040503050406030204" pitchFamily="18" charset="0"/>
                <a:ea typeface="Calibri" panose="020F0502020204030204" pitchFamily="34" charset="0"/>
                <a:cs typeface="Cambria Math" panose="02040503050406030204" pitchFamily="18" charset="0"/>
              </a:rPr>
              <a:t>𝑊𝑆𝐷 = 𝑊 𝑡𝑖𝑙𝑒 + 𝑊 𝑚𝑜𝑟𝑡𝑎𝑟 + 𝑊𝑓𝑖𝑙𝑙 +𝑊 𝑝𝑙𝑎𝑠𝑡𝑒𝑟𝑖𝑛𝑔+𝑊𝑝𝑎𝑟𝑡𝑖𝑡𝑖𝑜𝑛𝑠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مستطيل 4"/>
          <p:cNvSpPr/>
          <p:nvPr/>
        </p:nvSpPr>
        <p:spPr>
          <a:xfrm>
            <a:off x="3186021" y="4736676"/>
            <a:ext cx="7243313" cy="878574"/>
          </a:xfrm>
          <a:prstGeom prst="rect">
            <a:avLst/>
          </a:prstGeom>
        </p:spPr>
        <p:txBody>
          <a:bodyPr wrap="square">
            <a:spAutoFit/>
          </a:bodyPr>
          <a:lstStyle/>
          <a:p>
            <a:pPr algn="just">
              <a:lnSpc>
                <a:spcPct val="150000"/>
              </a:lnSpc>
              <a:spcAft>
                <a:spcPts val="0"/>
              </a:spcAft>
            </a:pPr>
            <a:r>
              <a:rPr lang="en-US" dirty="0" smtClean="0">
                <a:latin typeface="Cambria Math" panose="02040503050406030204" pitchFamily="18" charset="0"/>
                <a:ea typeface="Calibri" panose="020F0502020204030204" pitchFamily="34" charset="0"/>
                <a:cs typeface="Arial" panose="020B0604020202020204" pitchFamily="34" charset="0"/>
              </a:rPr>
              <a:t>For partitions, Reinforced block of 10 cm thickness and 25 KN/m3 in addition to plaster will be used.</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مستطيل 5"/>
          <p:cNvSpPr/>
          <p:nvPr/>
        </p:nvSpPr>
        <p:spPr>
          <a:xfrm>
            <a:off x="5175077" y="5615250"/>
            <a:ext cx="2117887" cy="463075"/>
          </a:xfrm>
          <a:prstGeom prst="rect">
            <a:avLst/>
          </a:prstGeom>
        </p:spPr>
        <p:txBody>
          <a:bodyPr wrap="none">
            <a:spAutoFit/>
          </a:bodyPr>
          <a:lstStyle/>
          <a:p>
            <a:pPr algn="just">
              <a:lnSpc>
                <a:spcPct val="150000"/>
              </a:lnSpc>
              <a:spcAft>
                <a:spcPts val="0"/>
              </a:spcAft>
            </a:pPr>
            <a:r>
              <a:rPr lang="en-US" b="1" dirty="0" smtClean="0">
                <a:latin typeface="Cambria Math" panose="02040503050406030204" pitchFamily="18" charset="0"/>
                <a:ea typeface="Calibri" panose="020F0502020204030204" pitchFamily="34" charset="0"/>
                <a:cs typeface="Arial" panose="020B0604020202020204" pitchFamily="34" charset="0"/>
              </a:rPr>
              <a:t>WSD = 6.23 KN/m2</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109609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2"/>
          <p:cNvSpPr txBox="1">
            <a:spLocks/>
          </p:cNvSpPr>
          <p:nvPr/>
        </p:nvSpPr>
        <p:spPr>
          <a:xfrm>
            <a:off x="1607239" y="619665"/>
            <a:ext cx="8686800" cy="68580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altLang="en-US" b="1" dirty="0" smtClean="0">
                <a:solidFill>
                  <a:schemeClr val="tx1"/>
                </a:solidFill>
                <a:latin typeface="Calibri" panose="020F0502020204030204" pitchFamily="34" charset="0"/>
                <a:cs typeface="Calibri" panose="020F0502020204030204" pitchFamily="34" charset="0"/>
              </a:rPr>
              <a:t>Codes and standards</a:t>
            </a:r>
          </a:p>
        </p:txBody>
      </p:sp>
      <p:sp>
        <p:nvSpPr>
          <p:cNvPr id="3" name="مستطيل 2"/>
          <p:cNvSpPr/>
          <p:nvPr/>
        </p:nvSpPr>
        <p:spPr>
          <a:xfrm>
            <a:off x="2642558" y="2191436"/>
            <a:ext cx="9287774" cy="1200329"/>
          </a:xfrm>
          <a:prstGeom prst="rect">
            <a:avLst/>
          </a:prstGeom>
        </p:spPr>
        <p:txBody>
          <a:bodyPr wrap="square">
            <a:spAutoFit/>
          </a:bodyPr>
          <a:lstStyle/>
          <a:p>
            <a:pPr marL="571500" indent="-571500">
              <a:buFont typeface="Arial" panose="020B0604020202020204" pitchFamily="34" charset="0"/>
              <a:buChar char="•"/>
              <a:defRPr/>
            </a:pPr>
            <a:r>
              <a:rPr lang="en-US" sz="2400" b="1" dirty="0">
                <a:effectLst>
                  <a:outerShdw blurRad="38100" dist="38100" dir="2700000" algn="tl">
                    <a:srgbClr val="000000">
                      <a:alpha val="43137"/>
                    </a:srgbClr>
                  </a:outerShdw>
                </a:effectLst>
                <a:latin typeface="Dutch801 Rm BT" pitchFamily="18" charset="0"/>
              </a:rPr>
              <a:t>ACI 318-11 </a:t>
            </a:r>
            <a:endParaRPr lang="en-US" sz="2400" b="1" dirty="0" smtClean="0">
              <a:effectLst>
                <a:outerShdw blurRad="38100" dist="38100" dir="2700000" algn="tl">
                  <a:srgbClr val="000000">
                    <a:alpha val="43137"/>
                  </a:srgbClr>
                </a:outerShdw>
              </a:effectLst>
              <a:latin typeface="Dutch801 Rm BT" pitchFamily="18" charset="0"/>
            </a:endParaRPr>
          </a:p>
          <a:p>
            <a:pPr>
              <a:defRPr/>
            </a:pPr>
            <a:endParaRPr lang="en-US" sz="2400" b="1" dirty="0" smtClean="0">
              <a:effectLst>
                <a:outerShdw blurRad="38100" dist="38100" dir="2700000" algn="tl">
                  <a:srgbClr val="000000">
                    <a:alpha val="43137"/>
                  </a:srgbClr>
                </a:outerShdw>
              </a:effectLst>
              <a:latin typeface="Dutch801 Rm BT" pitchFamily="18" charset="0"/>
            </a:endParaRPr>
          </a:p>
          <a:p>
            <a:pPr>
              <a:defRPr/>
            </a:pPr>
            <a:r>
              <a:rPr lang="en-US" sz="2400" b="1" dirty="0" smtClean="0">
                <a:effectLst>
                  <a:outerShdw blurRad="38100" dist="38100" dir="2700000" algn="tl">
                    <a:srgbClr val="000000">
                      <a:alpha val="43137"/>
                    </a:srgbClr>
                  </a:outerShdw>
                </a:effectLst>
                <a:latin typeface="Dutch801 Rm BT" pitchFamily="18" charset="0"/>
              </a:rPr>
              <a:t>Building </a:t>
            </a:r>
            <a:r>
              <a:rPr lang="en-US" sz="2400" b="1" dirty="0">
                <a:effectLst>
                  <a:outerShdw blurRad="38100" dist="38100" dir="2700000" algn="tl">
                    <a:srgbClr val="000000">
                      <a:alpha val="43137"/>
                    </a:srgbClr>
                  </a:outerShdw>
                </a:effectLst>
                <a:latin typeface="Dutch801 Rm BT" pitchFamily="18" charset="0"/>
              </a:rPr>
              <a:t>code requirements of structural concrete and commentary.</a:t>
            </a:r>
          </a:p>
        </p:txBody>
      </p:sp>
      <p:sp>
        <p:nvSpPr>
          <p:cNvPr id="4" name="مستطيل 3"/>
          <p:cNvSpPr/>
          <p:nvPr/>
        </p:nvSpPr>
        <p:spPr>
          <a:xfrm>
            <a:off x="2642558" y="3853459"/>
            <a:ext cx="9005978" cy="1200329"/>
          </a:xfrm>
          <a:prstGeom prst="rect">
            <a:avLst/>
          </a:prstGeom>
        </p:spPr>
        <p:txBody>
          <a:bodyPr wrap="square">
            <a:spAutoFit/>
          </a:bodyPr>
          <a:lstStyle/>
          <a:p>
            <a:pPr marL="571500" indent="-571500">
              <a:buFont typeface="Arial" panose="020B0604020202020204" pitchFamily="34" charset="0"/>
              <a:buChar char="•"/>
              <a:defRPr/>
            </a:pPr>
            <a:r>
              <a:rPr lang="en-US" sz="2400" b="1" dirty="0" smtClean="0">
                <a:effectLst>
                  <a:outerShdw blurRad="38100" dist="38100" dir="2700000" algn="tl">
                    <a:srgbClr val="000000">
                      <a:alpha val="43137"/>
                    </a:srgbClr>
                  </a:outerShdw>
                </a:effectLst>
                <a:latin typeface="Dutch801 Rm BT" pitchFamily="18" charset="0"/>
              </a:rPr>
              <a:t>IBC2012</a:t>
            </a:r>
          </a:p>
          <a:p>
            <a:pPr>
              <a:defRPr/>
            </a:pPr>
            <a:endParaRPr lang="en-US" sz="2400" b="1" dirty="0" smtClean="0">
              <a:effectLst>
                <a:outerShdw blurRad="38100" dist="38100" dir="2700000" algn="tl">
                  <a:srgbClr val="000000">
                    <a:alpha val="43137"/>
                  </a:srgbClr>
                </a:outerShdw>
              </a:effectLst>
              <a:latin typeface="Dutch801 Rm BT" pitchFamily="18" charset="0"/>
            </a:endParaRPr>
          </a:p>
          <a:p>
            <a:pPr>
              <a:defRPr/>
            </a:pPr>
            <a:r>
              <a:rPr lang="en-US" sz="2400" b="1" dirty="0" smtClean="0">
                <a:effectLst>
                  <a:outerShdw blurRad="38100" dist="38100" dir="2700000" algn="tl">
                    <a:srgbClr val="000000">
                      <a:alpha val="43137"/>
                    </a:srgbClr>
                  </a:outerShdw>
                </a:effectLst>
                <a:latin typeface="Dutch801 Rm BT" pitchFamily="18" charset="0"/>
              </a:rPr>
              <a:t>For seismic design.</a:t>
            </a:r>
            <a:endParaRPr lang="en-US" sz="2400" b="1" dirty="0">
              <a:effectLst>
                <a:outerShdw blurRad="38100" dist="38100" dir="2700000" algn="tl">
                  <a:srgbClr val="000000">
                    <a:alpha val="43137"/>
                  </a:srgbClr>
                </a:outerShdw>
              </a:effectLst>
              <a:latin typeface="Dutch801 Rm BT" pitchFamily="18" charset="0"/>
            </a:endParaRPr>
          </a:p>
        </p:txBody>
      </p:sp>
    </p:spTree>
    <p:extLst>
      <p:ext uri="{BB962C8B-B14F-4D97-AF65-F5344CB8AC3E}">
        <p14:creationId xmlns:p14="http://schemas.microsoft.com/office/powerpoint/2010/main" val="668001865"/>
      </p:ext>
    </p:extLst>
  </p:cSld>
  <p:clrMapOvr>
    <a:masterClrMapping/>
  </p:clrMapOvr>
  <p:timing>
    <p:tnLst>
      <p:par>
        <p:cTn id="1" dur="indefinite" restart="never" nodeType="tmRoot"/>
      </p:par>
    </p:tnLst>
  </p:timing>
</p:sld>
</file>

<file path=ppt/theme/theme1.xml><?xml version="1.0" encoding="utf-8"?>
<a:theme xmlns:a="http://schemas.openxmlformats.org/drawingml/2006/main" name="ربطة">
  <a:themeElements>
    <a:clrScheme name="تدرج الرمادي">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ربط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1529</TotalTime>
  <Words>2326</Words>
  <Application>Microsoft Office PowerPoint</Application>
  <PresentationFormat>ملء الشاشة</PresentationFormat>
  <Paragraphs>665</Paragraphs>
  <Slides>79</Slides>
  <Notes>0</Notes>
  <HiddenSlides>0</HiddenSlides>
  <MMClips>0</MMClips>
  <ScaleCrop>false</ScaleCrop>
  <HeadingPairs>
    <vt:vector size="6" baseType="variant">
      <vt:variant>
        <vt:lpstr>الخطوط المستخدمة</vt:lpstr>
      </vt:variant>
      <vt:variant>
        <vt:i4>10</vt:i4>
      </vt:variant>
      <vt:variant>
        <vt:lpstr>نسق</vt:lpstr>
      </vt:variant>
      <vt:variant>
        <vt:i4>1</vt:i4>
      </vt:variant>
      <vt:variant>
        <vt:lpstr>عناوين الشرائح</vt:lpstr>
      </vt:variant>
      <vt:variant>
        <vt:i4>79</vt:i4>
      </vt:variant>
    </vt:vector>
  </HeadingPairs>
  <TitlesOfParts>
    <vt:vector size="90" baseType="lpstr">
      <vt:lpstr>Arial</vt:lpstr>
      <vt:lpstr>Calibri</vt:lpstr>
      <vt:lpstr>Cambria Math</vt:lpstr>
      <vt:lpstr>Century Gothic</vt:lpstr>
      <vt:lpstr>Dutch801 Rm BT</vt:lpstr>
      <vt:lpstr>Symbol</vt:lpstr>
      <vt:lpstr>Tahoma</vt:lpstr>
      <vt:lpstr>Times New Roman</vt:lpstr>
      <vt:lpstr>Wingdings</vt:lpstr>
      <vt:lpstr>Wingdings 3</vt:lpstr>
      <vt:lpstr>ربطة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Kareem Kamal</dc:creator>
  <cp:lastModifiedBy>Kareem Kamal</cp:lastModifiedBy>
  <cp:revision>104</cp:revision>
  <dcterms:created xsi:type="dcterms:W3CDTF">2017-12-19T17:55:08Z</dcterms:created>
  <dcterms:modified xsi:type="dcterms:W3CDTF">2018-05-21T10:39:34Z</dcterms:modified>
</cp:coreProperties>
</file>