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57" r:id="rId3"/>
    <p:sldId id="258" r:id="rId4"/>
    <p:sldId id="262" r:id="rId5"/>
    <p:sldId id="259" r:id="rId6"/>
    <p:sldId id="269" r:id="rId7"/>
    <p:sldId id="285" r:id="rId8"/>
    <p:sldId id="265" r:id="rId9"/>
    <p:sldId id="270" r:id="rId10"/>
    <p:sldId id="271" r:id="rId11"/>
    <p:sldId id="278" r:id="rId12"/>
    <p:sldId id="279" r:id="rId13"/>
    <p:sldId id="280" r:id="rId14"/>
    <p:sldId id="284" r:id="rId15"/>
    <p:sldId id="281" r:id="rId16"/>
    <p:sldId id="282" r:id="rId17"/>
    <p:sldId id="283" r:id="rId18"/>
    <p:sldId id="286" r:id="rId19"/>
    <p:sldId id="287" r:id="rId20"/>
    <p:sldId id="288" r:id="rId21"/>
    <p:sldId id="289" r:id="rId22"/>
    <p:sldId id="290" r:id="rId23"/>
    <p:sldId id="291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6263" autoAdjust="0"/>
  </p:normalViewPr>
  <p:slideViewPr>
    <p:cSldViewPr>
      <p:cViewPr>
        <p:scale>
          <a:sx n="71" d="100"/>
          <a:sy n="71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24480187171912"/>
          <c:y val="6.5700023249105052E-2"/>
          <c:w val="0.66941227671019621"/>
          <c:h val="0.8056566533217616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PV efficiency </c:v>
                </c:pt>
              </c:strCache>
            </c:strRef>
          </c:tx>
          <c:xVal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15.7851</c:v>
                </c:pt>
                <c:pt idx="2">
                  <c:v>16.64</c:v>
                </c:pt>
                <c:pt idx="3">
                  <c:v>13.7736</c:v>
                </c:pt>
                <c:pt idx="4">
                  <c:v>13.728699999999998</c:v>
                </c:pt>
                <c:pt idx="5">
                  <c:v>7.9785000000000004</c:v>
                </c:pt>
                <c:pt idx="6">
                  <c:v>10.237899999999998</c:v>
                </c:pt>
                <c:pt idx="7">
                  <c:v>7.5772000000000004</c:v>
                </c:pt>
                <c:pt idx="8">
                  <c:v>5.4657999999999998</c:v>
                </c:pt>
                <c:pt idx="9">
                  <c:v>10.459600000000002</c:v>
                </c:pt>
                <c:pt idx="10">
                  <c:v>9.2576000000000001</c:v>
                </c:pt>
                <c:pt idx="11">
                  <c:v>9.4186000000000014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129920"/>
        <c:axId val="86015296"/>
      </c:scatterChart>
      <c:valAx>
        <c:axId val="130129920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6015296"/>
        <c:crosses val="autoZero"/>
        <c:crossBetween val="midCat"/>
        <c:majorUnit val="1"/>
        <c:minorUnit val="0.4"/>
      </c:valAx>
      <c:valAx>
        <c:axId val="860152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PV efficiency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1299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Cm Vs. 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5518.1369999999997</c:v>
                </c:pt>
                <c:pt idx="1">
                  <c:v>10311.280000000001</c:v>
                </c:pt>
                <c:pt idx="2">
                  <c:v>14474.68</c:v>
                </c:pt>
                <c:pt idx="3">
                  <c:v>18091.07</c:v>
                </c:pt>
                <c:pt idx="4">
                  <c:v>21232.32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490176"/>
        <c:axId val="174490752"/>
      </c:scatterChart>
      <c:valAx>
        <c:axId val="17449017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Life Time Of The System (N)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490752"/>
        <c:crosses val="autoZero"/>
        <c:crossBetween val="midCat"/>
      </c:valAx>
      <c:valAx>
        <c:axId val="1744907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Maintenance Cost (Cm)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4901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LCC Vs. i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24455.09</c:v>
                </c:pt>
                <c:pt idx="1">
                  <c:v>25505.3</c:v>
                </c:pt>
                <c:pt idx="2">
                  <c:v>26632.32</c:v>
                </c:pt>
                <c:pt idx="3">
                  <c:v>27842.45</c:v>
                </c:pt>
                <c:pt idx="4">
                  <c:v>29142.52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0.04</c:v>
                </c:pt>
                <c:pt idx="1">
                  <c:v>4.4999999999999998E-2</c:v>
                </c:pt>
                <c:pt idx="2">
                  <c:v>0.05</c:v>
                </c:pt>
                <c:pt idx="3">
                  <c:v>5.5E-2</c:v>
                </c:pt>
                <c:pt idx="4">
                  <c:v>0.06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222464"/>
        <c:axId val="174493632"/>
      </c:scatterChart>
      <c:valAx>
        <c:axId val="15222246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Life Cycle Cost (LCC)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493632"/>
        <c:crosses val="autoZero"/>
        <c:crossBetween val="midCat"/>
      </c:valAx>
      <c:valAx>
        <c:axId val="17449363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Inflation rate (i)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2224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UCE Vs. i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0.77144599999999997</c:v>
                </c:pt>
                <c:pt idx="1">
                  <c:v>0.76621399999999995</c:v>
                </c:pt>
                <c:pt idx="2">
                  <c:v>0.76122800000000002</c:v>
                </c:pt>
                <c:pt idx="3">
                  <c:v>0.75649</c:v>
                </c:pt>
                <c:pt idx="4">
                  <c:v>0.75200400000000001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0.04</c:v>
                </c:pt>
                <c:pt idx="1">
                  <c:v>4.4999999999999998E-2</c:v>
                </c:pt>
                <c:pt idx="2">
                  <c:v>0.05</c:v>
                </c:pt>
                <c:pt idx="3">
                  <c:v>5.5E-2</c:v>
                </c:pt>
                <c:pt idx="4">
                  <c:v>0.06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495360"/>
        <c:axId val="174495936"/>
      </c:scatterChart>
      <c:valAx>
        <c:axId val="17449536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Unit Cost of Electricity (UCE)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495936"/>
        <c:crosses val="autoZero"/>
        <c:crossBetween val="midCat"/>
      </c:valAx>
      <c:valAx>
        <c:axId val="1744959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Inflation rate (i)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4953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LCC Vs. d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29092.21</c:v>
                </c:pt>
                <c:pt idx="1">
                  <c:v>27813.32</c:v>
                </c:pt>
                <c:pt idx="2">
                  <c:v>26632.32</c:v>
                </c:pt>
                <c:pt idx="3">
                  <c:v>25540.43</c:v>
                </c:pt>
                <c:pt idx="4">
                  <c:v>24529.69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7.0000000000000007E-2</c:v>
                </c:pt>
                <c:pt idx="1">
                  <c:v>7.4999999999999997E-2</c:v>
                </c:pt>
                <c:pt idx="2">
                  <c:v>0.08</c:v>
                </c:pt>
                <c:pt idx="3">
                  <c:v>8.5000000000000006E-2</c:v>
                </c:pt>
                <c:pt idx="4">
                  <c:v>0.09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572672"/>
        <c:axId val="174573248"/>
      </c:scatterChart>
      <c:valAx>
        <c:axId val="17457267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Life Cycle Cost (LCC)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73248"/>
        <c:crosses val="autoZero"/>
        <c:crossBetween val="midCat"/>
      </c:valAx>
      <c:valAx>
        <c:axId val="17457324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Discount rate (d)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726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UCE Vs. d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0.75216700000000003</c:v>
                </c:pt>
                <c:pt idx="1">
                  <c:v>0.75659799999999999</c:v>
                </c:pt>
                <c:pt idx="2">
                  <c:v>0.76122800000000002</c:v>
                </c:pt>
                <c:pt idx="3">
                  <c:v>0.76604899999999998</c:v>
                </c:pt>
                <c:pt idx="4">
                  <c:v>0.77105299999999999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7.0000000000000007E-2</c:v>
                </c:pt>
                <c:pt idx="1">
                  <c:v>7.4999999999999997E-2</c:v>
                </c:pt>
                <c:pt idx="2">
                  <c:v>0.08</c:v>
                </c:pt>
                <c:pt idx="3">
                  <c:v>8.5000000000000006E-2</c:v>
                </c:pt>
                <c:pt idx="4">
                  <c:v>0.09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574976"/>
        <c:axId val="174575552"/>
      </c:scatterChart>
      <c:valAx>
        <c:axId val="17457497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Unit Cost of Electricity (UCE)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75552"/>
        <c:crosses val="autoZero"/>
        <c:crossBetween val="midCat"/>
      </c:valAx>
      <c:valAx>
        <c:axId val="1745755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Discount rate (d)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5749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Inverter efficency </c:v>
                </c:pt>
              </c:strCache>
            </c:strRef>
          </c:tx>
          <c:xVal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92.374899999999982</c:v>
                </c:pt>
                <c:pt idx="2">
                  <c:v>92.206199999999995</c:v>
                </c:pt>
                <c:pt idx="3">
                  <c:v>92.600399999999979</c:v>
                </c:pt>
                <c:pt idx="4">
                  <c:v>92.625399999999985</c:v>
                </c:pt>
                <c:pt idx="5">
                  <c:v>92.503600000000006</c:v>
                </c:pt>
                <c:pt idx="6">
                  <c:v>92.664100000000005</c:v>
                </c:pt>
                <c:pt idx="7">
                  <c:v>92.489900000000006</c:v>
                </c:pt>
                <c:pt idx="8">
                  <c:v>92.117999999999995</c:v>
                </c:pt>
                <c:pt idx="9">
                  <c:v>92.531899999999993</c:v>
                </c:pt>
                <c:pt idx="10">
                  <c:v>92.553799999999981</c:v>
                </c:pt>
                <c:pt idx="11">
                  <c:v>92.173899999999989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131648"/>
        <c:axId val="130132224"/>
      </c:scatterChart>
      <c:valAx>
        <c:axId val="130131648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132224"/>
        <c:crosses val="autoZero"/>
        <c:crossBetween val="midCat"/>
        <c:majorUnit val="1"/>
        <c:minorUnit val="0.4"/>
      </c:valAx>
      <c:valAx>
        <c:axId val="130132224"/>
        <c:scaling>
          <c:orientation val="minMax"/>
          <c:max val="10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η</a:t>
                </a:r>
                <a:r>
                  <a:rPr lang="en-US"/>
                  <a:t>inv.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131648"/>
        <c:crosses val="autoZero"/>
        <c:crossBetween val="midCat"/>
        <c:majorUnit val="10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Yield factor KWh/KWp month 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yield factor kwh/kwp month </c:v>
                </c:pt>
              </c:strCache>
            </c:strRef>
          </c:tx>
          <c:xVal>
            <c:strRef>
              <c:f>Sheet1!$A$2:$A$15</c:f>
              <c:strCache>
                <c:ptCount val="12"/>
                <c:pt idx="0">
                  <c:v>January 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Sheet1!$B$2:$B$15</c:f>
              <c:numCache>
                <c:formatCode>General</c:formatCode>
                <c:ptCount val="14"/>
                <c:pt idx="0">
                  <c:v>140.4709</c:v>
                </c:pt>
                <c:pt idx="2">
                  <c:v>132.9898</c:v>
                </c:pt>
                <c:pt idx="3">
                  <c:v>161.35290000000001</c:v>
                </c:pt>
                <c:pt idx="4">
                  <c:v>161.9238</c:v>
                </c:pt>
                <c:pt idx="5">
                  <c:v>278.25920000000002</c:v>
                </c:pt>
                <c:pt idx="6">
                  <c:v>217.22559999999999</c:v>
                </c:pt>
                <c:pt idx="7">
                  <c:v>292.93599999999998</c:v>
                </c:pt>
                <c:pt idx="8">
                  <c:v>404.4873</c:v>
                </c:pt>
                <c:pt idx="9">
                  <c:v>212.3177</c:v>
                </c:pt>
                <c:pt idx="10">
                  <c:v>239.94159999999999</c:v>
                </c:pt>
                <c:pt idx="11">
                  <c:v>234.8706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135104"/>
        <c:axId val="130135680"/>
      </c:scatterChart>
      <c:valAx>
        <c:axId val="130135104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135680"/>
        <c:crosses val="autoZero"/>
        <c:crossBetween val="midCat"/>
        <c:majorUnit val="1"/>
      </c:valAx>
      <c:valAx>
        <c:axId val="1301356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yield factor kwh/kwp month</a:t>
                </a:r>
              </a:p>
            </c:rich>
          </c:tx>
          <c:layout>
            <c:manualLayout>
              <c:xMode val="edge"/>
              <c:yMode val="edge"/>
              <c:x val="2.4054984770542909E-2"/>
              <c:y val="0.238699202847322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301351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capcity factor </c:v>
                </c:pt>
              </c:strCache>
            </c:strRef>
          </c:tx>
          <c:marker>
            <c:spPr>
              <a:solidFill>
                <a:schemeClr val="accent1">
                  <a:lumMod val="75000"/>
                </a:schemeClr>
              </a:solidFill>
            </c:spPr>
          </c:marker>
          <c:xVal>
            <c:strRef>
              <c:f>Sheet1!$A$2:$A$13</c:f>
              <c:strCache>
                <c:ptCount val="12"/>
                <c:pt idx="0">
                  <c:v>January 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0.1951</c:v>
                </c:pt>
                <c:pt idx="2">
                  <c:v>0.1847</c:v>
                </c:pt>
                <c:pt idx="3">
                  <c:v>0.22409999999999999</c:v>
                </c:pt>
                <c:pt idx="4">
                  <c:v>0.22489999999999999</c:v>
                </c:pt>
                <c:pt idx="5">
                  <c:v>0.38650000000000001</c:v>
                </c:pt>
                <c:pt idx="6">
                  <c:v>0.30170000000000002</c:v>
                </c:pt>
                <c:pt idx="7">
                  <c:v>0.1069</c:v>
                </c:pt>
                <c:pt idx="8">
                  <c:v>0.56179999999999997</c:v>
                </c:pt>
                <c:pt idx="9">
                  <c:v>0.2949</c:v>
                </c:pt>
                <c:pt idx="10">
                  <c:v>0.33329999999999999</c:v>
                </c:pt>
                <c:pt idx="11">
                  <c:v>0.32619999999999999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204800"/>
        <c:axId val="130209984"/>
      </c:scatterChart>
      <c:valAx>
        <c:axId val="130204800"/>
        <c:scaling>
          <c:orientation val="minMax"/>
          <c:max val="1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209984"/>
        <c:crosses val="autoZero"/>
        <c:crossBetween val="midCat"/>
        <c:majorUnit val="1"/>
      </c:valAx>
      <c:valAx>
        <c:axId val="1302099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capacity factor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02048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Solar radiation 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 radiation </c:v>
                </c:pt>
              </c:strCache>
            </c:strRef>
          </c:tx>
          <c:spPr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c:spPr>
          <c:marker>
            <c:spPr>
              <a:solidFill>
                <a:schemeClr val="accent1">
                  <a:lumMod val="75000"/>
                </a:schemeClr>
              </a:solidFill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</a:ln>
              <a:effectLst/>
            </c:spPr>
          </c:marker>
          <c:dLbls>
            <c:dLbl>
              <c:idx val="36"/>
              <c:layout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Pos val="r"/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Sheet1!$A$2:$A$38</c:f>
              <c:numCache>
                <c:formatCode>General</c:formatCode>
                <c:ptCount val="37"/>
                <c:pt idx="0">
                  <c:v>8</c:v>
                </c:pt>
                <c:pt idx="1">
                  <c:v>8.15</c:v>
                </c:pt>
                <c:pt idx="2">
                  <c:v>8.3000000000000007</c:v>
                </c:pt>
                <c:pt idx="3">
                  <c:v>8.4499999999999993</c:v>
                </c:pt>
                <c:pt idx="4">
                  <c:v>9</c:v>
                </c:pt>
                <c:pt idx="5">
                  <c:v>9.15</c:v>
                </c:pt>
                <c:pt idx="6">
                  <c:v>9.3000000000000007</c:v>
                </c:pt>
                <c:pt idx="7">
                  <c:v>9.4499999999999993</c:v>
                </c:pt>
                <c:pt idx="8">
                  <c:v>10</c:v>
                </c:pt>
                <c:pt idx="9">
                  <c:v>10.15</c:v>
                </c:pt>
                <c:pt idx="10">
                  <c:v>10.3</c:v>
                </c:pt>
                <c:pt idx="11">
                  <c:v>11.45</c:v>
                </c:pt>
                <c:pt idx="12">
                  <c:v>11</c:v>
                </c:pt>
                <c:pt idx="13">
                  <c:v>11.15</c:v>
                </c:pt>
                <c:pt idx="14">
                  <c:v>11.3</c:v>
                </c:pt>
                <c:pt idx="15">
                  <c:v>11.45</c:v>
                </c:pt>
                <c:pt idx="16">
                  <c:v>12</c:v>
                </c:pt>
                <c:pt idx="17">
                  <c:v>12.15</c:v>
                </c:pt>
                <c:pt idx="18">
                  <c:v>12.3</c:v>
                </c:pt>
                <c:pt idx="19">
                  <c:v>12.45</c:v>
                </c:pt>
                <c:pt idx="20">
                  <c:v>13</c:v>
                </c:pt>
                <c:pt idx="21">
                  <c:v>13.15</c:v>
                </c:pt>
                <c:pt idx="22">
                  <c:v>13.3</c:v>
                </c:pt>
                <c:pt idx="23">
                  <c:v>13.45</c:v>
                </c:pt>
                <c:pt idx="24">
                  <c:v>14</c:v>
                </c:pt>
                <c:pt idx="25">
                  <c:v>14.15</c:v>
                </c:pt>
                <c:pt idx="26">
                  <c:v>14.3</c:v>
                </c:pt>
                <c:pt idx="27">
                  <c:v>14.45</c:v>
                </c:pt>
                <c:pt idx="28">
                  <c:v>15</c:v>
                </c:pt>
                <c:pt idx="29">
                  <c:v>15.15</c:v>
                </c:pt>
                <c:pt idx="30">
                  <c:v>15.3</c:v>
                </c:pt>
                <c:pt idx="31">
                  <c:v>15.45</c:v>
                </c:pt>
                <c:pt idx="32">
                  <c:v>16</c:v>
                </c:pt>
                <c:pt idx="33">
                  <c:v>16.149999999999999</c:v>
                </c:pt>
                <c:pt idx="34">
                  <c:v>16.3</c:v>
                </c:pt>
                <c:pt idx="35">
                  <c:v>16.45</c:v>
                </c:pt>
                <c:pt idx="36">
                  <c:v>17</c:v>
                </c:pt>
              </c:numCache>
            </c:numRef>
          </c:xVal>
          <c:yVal>
            <c:numRef>
              <c:f>Sheet1!$B$2:$B$38</c:f>
              <c:numCache>
                <c:formatCode>General</c:formatCode>
                <c:ptCount val="37"/>
                <c:pt idx="0">
                  <c:v>268.27999999999997</c:v>
                </c:pt>
                <c:pt idx="1">
                  <c:v>321.47000000000003</c:v>
                </c:pt>
                <c:pt idx="2">
                  <c:v>372.61</c:v>
                </c:pt>
                <c:pt idx="3">
                  <c:v>422.39</c:v>
                </c:pt>
                <c:pt idx="4">
                  <c:v>485.42</c:v>
                </c:pt>
                <c:pt idx="5">
                  <c:v>519.96</c:v>
                </c:pt>
                <c:pt idx="6">
                  <c:v>578.80999999999995</c:v>
                </c:pt>
                <c:pt idx="7">
                  <c:v>631.46600000000001</c:v>
                </c:pt>
                <c:pt idx="8">
                  <c:v>669.06</c:v>
                </c:pt>
                <c:pt idx="9">
                  <c:v>698.36</c:v>
                </c:pt>
                <c:pt idx="10">
                  <c:v>710.96</c:v>
                </c:pt>
                <c:pt idx="11">
                  <c:v>750.96</c:v>
                </c:pt>
                <c:pt idx="12">
                  <c:v>761.34</c:v>
                </c:pt>
                <c:pt idx="13">
                  <c:v>734.62</c:v>
                </c:pt>
                <c:pt idx="14">
                  <c:v>794.06</c:v>
                </c:pt>
                <c:pt idx="15">
                  <c:v>800.43</c:v>
                </c:pt>
                <c:pt idx="16">
                  <c:v>785.99</c:v>
                </c:pt>
                <c:pt idx="17">
                  <c:v>798.21</c:v>
                </c:pt>
                <c:pt idx="18">
                  <c:v>787.68</c:v>
                </c:pt>
                <c:pt idx="19">
                  <c:v>803.62</c:v>
                </c:pt>
                <c:pt idx="20">
                  <c:v>767.91</c:v>
                </c:pt>
                <c:pt idx="21">
                  <c:v>730.52</c:v>
                </c:pt>
                <c:pt idx="22">
                  <c:v>667.16</c:v>
                </c:pt>
                <c:pt idx="23">
                  <c:v>572.19899999999996</c:v>
                </c:pt>
                <c:pt idx="24">
                  <c:v>683.49</c:v>
                </c:pt>
                <c:pt idx="25">
                  <c:v>691.55</c:v>
                </c:pt>
                <c:pt idx="26">
                  <c:v>673.56</c:v>
                </c:pt>
                <c:pt idx="27">
                  <c:v>632.94000000000005</c:v>
                </c:pt>
                <c:pt idx="28">
                  <c:v>597.6</c:v>
                </c:pt>
                <c:pt idx="29">
                  <c:v>555.69000000000005</c:v>
                </c:pt>
                <c:pt idx="30">
                  <c:v>497.2</c:v>
                </c:pt>
                <c:pt idx="31">
                  <c:v>447.52</c:v>
                </c:pt>
                <c:pt idx="32">
                  <c:v>291.23</c:v>
                </c:pt>
                <c:pt idx="33">
                  <c:v>342.54</c:v>
                </c:pt>
                <c:pt idx="34">
                  <c:v>322.64999999999998</c:v>
                </c:pt>
                <c:pt idx="35">
                  <c:v>264.97000000000003</c:v>
                </c:pt>
                <c:pt idx="36">
                  <c:v>242.24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207680"/>
        <c:axId val="152192704"/>
      </c:scatterChart>
      <c:valAx>
        <c:axId val="130207680"/>
        <c:scaling>
          <c:orientation val="minMax"/>
          <c:max val="17"/>
          <c:min val="6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Time(hr)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192704"/>
        <c:crosses val="autoZero"/>
        <c:crossBetween val="midCat"/>
        <c:minorUnit val="0.15000000000000002"/>
      </c:valAx>
      <c:valAx>
        <c:axId val="1521927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Solar radiation W\m2</a:t>
                </a:r>
              </a:p>
            </c:rich>
          </c:tx>
          <c:layout>
            <c:manualLayout>
              <c:xMode val="edge"/>
              <c:yMode val="edge"/>
              <c:x val="2.6474127557160047E-2"/>
              <c:y val="0.3120346489196589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302076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Temperature </c:v>
                </c:pt>
              </c:strCache>
            </c:strRef>
          </c:tx>
          <c:spPr>
            <a:ln w="28575"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</a:ln>
            </c:spPr>
          </c:marker>
          <c:dLbls>
            <c:dLbl>
              <c:idx val="36"/>
              <c:layout/>
              <c:dLblPos val="r"/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Sheet1!$A$2:$A$38</c:f>
              <c:numCache>
                <c:formatCode>General</c:formatCode>
                <c:ptCount val="37"/>
                <c:pt idx="0">
                  <c:v>8</c:v>
                </c:pt>
                <c:pt idx="1">
                  <c:v>8.15</c:v>
                </c:pt>
                <c:pt idx="2">
                  <c:v>8.3000000000000007</c:v>
                </c:pt>
                <c:pt idx="3">
                  <c:v>8.4499999999999993</c:v>
                </c:pt>
                <c:pt idx="4">
                  <c:v>9</c:v>
                </c:pt>
                <c:pt idx="5">
                  <c:v>9.15</c:v>
                </c:pt>
                <c:pt idx="6">
                  <c:v>9.3000000000000007</c:v>
                </c:pt>
                <c:pt idx="7">
                  <c:v>9.4499999999999993</c:v>
                </c:pt>
                <c:pt idx="8">
                  <c:v>10</c:v>
                </c:pt>
                <c:pt idx="9">
                  <c:v>10.15</c:v>
                </c:pt>
                <c:pt idx="10">
                  <c:v>10.3</c:v>
                </c:pt>
                <c:pt idx="11">
                  <c:v>11.45</c:v>
                </c:pt>
                <c:pt idx="12">
                  <c:v>11</c:v>
                </c:pt>
                <c:pt idx="13">
                  <c:v>11.15</c:v>
                </c:pt>
                <c:pt idx="14">
                  <c:v>11.3</c:v>
                </c:pt>
                <c:pt idx="15">
                  <c:v>11.45</c:v>
                </c:pt>
                <c:pt idx="16">
                  <c:v>12</c:v>
                </c:pt>
                <c:pt idx="17">
                  <c:v>12.15</c:v>
                </c:pt>
                <c:pt idx="18">
                  <c:v>12.3</c:v>
                </c:pt>
                <c:pt idx="19">
                  <c:v>12.45</c:v>
                </c:pt>
                <c:pt idx="20">
                  <c:v>13</c:v>
                </c:pt>
                <c:pt idx="21">
                  <c:v>13.15</c:v>
                </c:pt>
                <c:pt idx="22">
                  <c:v>13.3</c:v>
                </c:pt>
                <c:pt idx="23">
                  <c:v>13.45</c:v>
                </c:pt>
                <c:pt idx="24">
                  <c:v>14</c:v>
                </c:pt>
                <c:pt idx="25">
                  <c:v>14.15</c:v>
                </c:pt>
                <c:pt idx="26">
                  <c:v>14.3</c:v>
                </c:pt>
                <c:pt idx="27">
                  <c:v>14.45</c:v>
                </c:pt>
                <c:pt idx="28">
                  <c:v>15</c:v>
                </c:pt>
                <c:pt idx="29">
                  <c:v>15.15</c:v>
                </c:pt>
                <c:pt idx="30">
                  <c:v>15.3</c:v>
                </c:pt>
                <c:pt idx="31">
                  <c:v>15.45</c:v>
                </c:pt>
                <c:pt idx="32">
                  <c:v>16</c:v>
                </c:pt>
                <c:pt idx="33">
                  <c:v>16.149999999999999</c:v>
                </c:pt>
                <c:pt idx="34">
                  <c:v>16.3</c:v>
                </c:pt>
                <c:pt idx="35">
                  <c:v>16.45</c:v>
                </c:pt>
                <c:pt idx="36">
                  <c:v>17</c:v>
                </c:pt>
              </c:numCache>
            </c:numRef>
          </c:xVal>
          <c:yVal>
            <c:numRef>
              <c:f>Sheet1!$B$2:$B$38</c:f>
              <c:numCache>
                <c:formatCode>General</c:formatCode>
                <c:ptCount val="37"/>
                <c:pt idx="0">
                  <c:v>22.2</c:v>
                </c:pt>
                <c:pt idx="1">
                  <c:v>23.1</c:v>
                </c:pt>
                <c:pt idx="2">
                  <c:v>23.89</c:v>
                </c:pt>
                <c:pt idx="3">
                  <c:v>24.8</c:v>
                </c:pt>
                <c:pt idx="4">
                  <c:v>25.4</c:v>
                </c:pt>
                <c:pt idx="5">
                  <c:v>25.7</c:v>
                </c:pt>
                <c:pt idx="6">
                  <c:v>26.13</c:v>
                </c:pt>
                <c:pt idx="7">
                  <c:v>26.27</c:v>
                </c:pt>
                <c:pt idx="8">
                  <c:v>26.3</c:v>
                </c:pt>
                <c:pt idx="9">
                  <c:v>26.26</c:v>
                </c:pt>
                <c:pt idx="10">
                  <c:v>26.3</c:v>
                </c:pt>
                <c:pt idx="11">
                  <c:v>26.22</c:v>
                </c:pt>
                <c:pt idx="12">
                  <c:v>26.29</c:v>
                </c:pt>
                <c:pt idx="13">
                  <c:v>26.39</c:v>
                </c:pt>
                <c:pt idx="14">
                  <c:v>26.27</c:v>
                </c:pt>
                <c:pt idx="15">
                  <c:v>26.17</c:v>
                </c:pt>
                <c:pt idx="16">
                  <c:v>26.19</c:v>
                </c:pt>
                <c:pt idx="17">
                  <c:v>26.24</c:v>
                </c:pt>
                <c:pt idx="18">
                  <c:v>26.25</c:v>
                </c:pt>
                <c:pt idx="19">
                  <c:v>26.3</c:v>
                </c:pt>
                <c:pt idx="20">
                  <c:v>26.37</c:v>
                </c:pt>
                <c:pt idx="21">
                  <c:v>26.4</c:v>
                </c:pt>
                <c:pt idx="22">
                  <c:v>26.44</c:v>
                </c:pt>
                <c:pt idx="23">
                  <c:v>26.47</c:v>
                </c:pt>
                <c:pt idx="24">
                  <c:v>26.41</c:v>
                </c:pt>
                <c:pt idx="25">
                  <c:v>26.44</c:v>
                </c:pt>
                <c:pt idx="26">
                  <c:v>26.53</c:v>
                </c:pt>
                <c:pt idx="27">
                  <c:v>26.45</c:v>
                </c:pt>
                <c:pt idx="28">
                  <c:v>26.46</c:v>
                </c:pt>
                <c:pt idx="29">
                  <c:v>26.38</c:v>
                </c:pt>
                <c:pt idx="30">
                  <c:v>26.36</c:v>
                </c:pt>
                <c:pt idx="31">
                  <c:v>26.31</c:v>
                </c:pt>
                <c:pt idx="32">
                  <c:v>26.29</c:v>
                </c:pt>
                <c:pt idx="33">
                  <c:v>26.4</c:v>
                </c:pt>
                <c:pt idx="34">
                  <c:v>26.38</c:v>
                </c:pt>
                <c:pt idx="35">
                  <c:v>26.27</c:v>
                </c:pt>
                <c:pt idx="36">
                  <c:v>25.8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194432"/>
        <c:axId val="152195008"/>
      </c:scatterChart>
      <c:valAx>
        <c:axId val="152194432"/>
        <c:scaling>
          <c:orientation val="minMax"/>
          <c:max val="17"/>
          <c:min val="6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Time(hr)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195008"/>
        <c:crosses val="autoZero"/>
        <c:crossBetween val="midCat"/>
        <c:minorUnit val="0.15000000000000002"/>
      </c:valAx>
      <c:valAx>
        <c:axId val="1521950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Ambient Temprture(c)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19443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Operation curve[ summer]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May</c:v>
                </c:pt>
              </c:strCache>
            </c:strRef>
          </c:tx>
          <c:xVal>
            <c:numRef>
              <c:f>Sheet1!$A$2:$A$20</c:f>
              <c:numCache>
                <c:formatCode>General</c:formatCode>
                <c:ptCount val="19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1">
                  <c:v>6.6</c:v>
                </c:pt>
                <c:pt idx="2">
                  <c:v>6.55</c:v>
                </c:pt>
                <c:pt idx="3">
                  <c:v>6.49</c:v>
                </c:pt>
                <c:pt idx="4">
                  <c:v>6.34</c:v>
                </c:pt>
                <c:pt idx="5">
                  <c:v>6.12</c:v>
                </c:pt>
                <c:pt idx="6">
                  <c:v>5.87</c:v>
                </c:pt>
                <c:pt idx="7">
                  <c:v>5.5</c:v>
                </c:pt>
                <c:pt idx="8">
                  <c:v>5.08</c:v>
                </c:pt>
                <c:pt idx="9">
                  <c:v>4.7</c:v>
                </c:pt>
                <c:pt idx="10">
                  <c:v>4.37</c:v>
                </c:pt>
                <c:pt idx="11">
                  <c:v>3.9</c:v>
                </c:pt>
                <c:pt idx="12">
                  <c:v>3.24</c:v>
                </c:pt>
                <c:pt idx="13">
                  <c:v>2.9</c:v>
                </c:pt>
                <c:pt idx="14">
                  <c:v>2.38</c:v>
                </c:pt>
                <c:pt idx="15">
                  <c:v>1.97</c:v>
                </c:pt>
                <c:pt idx="16">
                  <c:v>1.65</c:v>
                </c:pt>
                <c:pt idx="17">
                  <c:v>1.02</c:v>
                </c:pt>
                <c:pt idx="18">
                  <c:v>0.77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June</c:v>
                </c:pt>
              </c:strCache>
            </c:strRef>
          </c:tx>
          <c:xVal>
            <c:numRef>
              <c:f>Sheet1!$A$2:$A$20</c:f>
              <c:numCache>
                <c:formatCode>General</c:formatCode>
                <c:ptCount val="19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</c:numCache>
            </c:numRef>
          </c:xVal>
          <c:yVal>
            <c:numRef>
              <c:f>Sheet1!$C$2:$C$20</c:f>
              <c:numCache>
                <c:formatCode>General</c:formatCode>
                <c:ptCount val="19"/>
                <c:pt idx="1">
                  <c:v>7.19</c:v>
                </c:pt>
                <c:pt idx="2">
                  <c:v>7</c:v>
                </c:pt>
                <c:pt idx="3">
                  <c:v>6.8</c:v>
                </c:pt>
                <c:pt idx="4">
                  <c:v>6.46</c:v>
                </c:pt>
                <c:pt idx="5">
                  <c:v>5.8</c:v>
                </c:pt>
                <c:pt idx="6">
                  <c:v>5.35</c:v>
                </c:pt>
                <c:pt idx="7">
                  <c:v>4.83</c:v>
                </c:pt>
                <c:pt idx="8">
                  <c:v>4.38</c:v>
                </c:pt>
                <c:pt idx="9">
                  <c:v>3.8</c:v>
                </c:pt>
                <c:pt idx="10">
                  <c:v>3.33</c:v>
                </c:pt>
                <c:pt idx="11">
                  <c:v>2.9</c:v>
                </c:pt>
                <c:pt idx="12">
                  <c:v>2.4700000000000002</c:v>
                </c:pt>
                <c:pt idx="13">
                  <c:v>2.17</c:v>
                </c:pt>
                <c:pt idx="14">
                  <c:v>1.9</c:v>
                </c:pt>
                <c:pt idx="15">
                  <c:v>1.7</c:v>
                </c:pt>
                <c:pt idx="16">
                  <c:v>0.86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xVal>
            <c:numRef>
              <c:f>Sheet1!$A$2:$A$20</c:f>
              <c:numCache>
                <c:formatCode>General</c:formatCode>
                <c:ptCount val="19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</c:numCache>
            </c:numRef>
          </c:xVal>
          <c:yVal>
            <c:numRef>
              <c:f>Sheet1!$D$2:$D$20</c:f>
              <c:numCache>
                <c:formatCode>General</c:formatCode>
                <c:ptCount val="19"/>
                <c:pt idx="3">
                  <c:v>6</c:v>
                </c:pt>
                <c:pt idx="4">
                  <c:v>5.81</c:v>
                </c:pt>
                <c:pt idx="5">
                  <c:v>5.58</c:v>
                </c:pt>
                <c:pt idx="6">
                  <c:v>4.93</c:v>
                </c:pt>
                <c:pt idx="7">
                  <c:v>4.2699999999999996</c:v>
                </c:pt>
                <c:pt idx="8">
                  <c:v>3.53</c:v>
                </c:pt>
                <c:pt idx="9">
                  <c:v>2.75</c:v>
                </c:pt>
                <c:pt idx="10">
                  <c:v>2.15</c:v>
                </c:pt>
                <c:pt idx="11">
                  <c:v>1.61</c:v>
                </c:pt>
                <c:pt idx="12">
                  <c:v>1.46</c:v>
                </c:pt>
                <c:pt idx="13">
                  <c:v>1.1599999999999999</c:v>
                </c:pt>
                <c:pt idx="14">
                  <c:v>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August</c:v>
                </c:pt>
              </c:strCache>
            </c:strRef>
          </c:tx>
          <c:xVal>
            <c:numRef>
              <c:f>Sheet1!$A$2:$A$20</c:f>
              <c:numCache>
                <c:formatCode>General</c:formatCode>
                <c:ptCount val="19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</c:numCache>
            </c:numRef>
          </c:xVal>
          <c:yVal>
            <c:numRef>
              <c:f>Sheet1!$E$2:$E$20</c:f>
              <c:numCache>
                <c:formatCode>General</c:formatCode>
                <c:ptCount val="19"/>
                <c:pt idx="2">
                  <c:v>5.81</c:v>
                </c:pt>
                <c:pt idx="3">
                  <c:v>5.74</c:v>
                </c:pt>
                <c:pt idx="4">
                  <c:v>5.6</c:v>
                </c:pt>
                <c:pt idx="5">
                  <c:v>5.43</c:v>
                </c:pt>
                <c:pt idx="6">
                  <c:v>5.12</c:v>
                </c:pt>
                <c:pt idx="7">
                  <c:v>4.7</c:v>
                </c:pt>
                <c:pt idx="8">
                  <c:v>4.05</c:v>
                </c:pt>
                <c:pt idx="9">
                  <c:v>3.44</c:v>
                </c:pt>
                <c:pt idx="10">
                  <c:v>2.88</c:v>
                </c:pt>
                <c:pt idx="11">
                  <c:v>2.0699999999999998</c:v>
                </c:pt>
                <c:pt idx="12">
                  <c:v>1.65</c:v>
                </c:pt>
                <c:pt idx="13">
                  <c:v>1.4</c:v>
                </c:pt>
                <c:pt idx="14">
                  <c:v>1.1000000000000001</c:v>
                </c:pt>
                <c:pt idx="15">
                  <c:v>0.84</c:v>
                </c:pt>
                <c:pt idx="16">
                  <c:v>0.64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September</c:v>
                </c:pt>
              </c:strCache>
            </c:strRef>
          </c:tx>
          <c:xVal>
            <c:numRef>
              <c:f>Sheet1!$A$2:$A$20</c:f>
              <c:numCache>
                <c:formatCode>General</c:formatCode>
                <c:ptCount val="19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</c:numCache>
            </c:numRef>
          </c:xVal>
          <c:yVal>
            <c:numRef>
              <c:f>Sheet1!$F$2:$F$20</c:f>
              <c:numCache>
                <c:formatCode>General</c:formatCode>
                <c:ptCount val="19"/>
                <c:pt idx="1">
                  <c:v>7.38</c:v>
                </c:pt>
                <c:pt idx="2">
                  <c:v>7.25</c:v>
                </c:pt>
                <c:pt idx="3">
                  <c:v>7.05</c:v>
                </c:pt>
                <c:pt idx="4">
                  <c:v>6.8</c:v>
                </c:pt>
                <c:pt idx="5">
                  <c:v>6</c:v>
                </c:pt>
                <c:pt idx="6">
                  <c:v>5.2</c:v>
                </c:pt>
                <c:pt idx="7">
                  <c:v>4.7</c:v>
                </c:pt>
                <c:pt idx="8">
                  <c:v>4.21</c:v>
                </c:pt>
                <c:pt idx="9">
                  <c:v>3.54</c:v>
                </c:pt>
                <c:pt idx="10">
                  <c:v>3.04</c:v>
                </c:pt>
                <c:pt idx="11">
                  <c:v>2.46</c:v>
                </c:pt>
                <c:pt idx="12">
                  <c:v>2.1</c:v>
                </c:pt>
                <c:pt idx="13">
                  <c:v>1.75</c:v>
                </c:pt>
                <c:pt idx="14">
                  <c:v>1.33</c:v>
                </c:pt>
                <c:pt idx="15">
                  <c:v>1.08</c:v>
                </c:pt>
                <c:pt idx="17">
                  <c:v>1.04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198464"/>
        <c:axId val="152215552"/>
      </c:scatterChart>
      <c:valAx>
        <c:axId val="15219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V(Volt)</a:t>
                </a:r>
              </a:p>
            </c:rich>
          </c:tx>
          <c:layout>
            <c:manualLayout>
              <c:xMode val="edge"/>
              <c:yMode val="edge"/>
              <c:x val="0.39297308053099855"/>
              <c:y val="0.89182646286861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52215552"/>
        <c:crosses val="autoZero"/>
        <c:crossBetween val="midCat"/>
      </c:valAx>
      <c:valAx>
        <c:axId val="1522155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I(A)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1984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Operation curve[winter] </a:t>
            </a:r>
          </a:p>
        </c:rich>
      </c:tx>
      <c:layout>
        <c:manualLayout>
          <c:xMode val="edge"/>
          <c:yMode val="edge"/>
          <c:x val="0.34735855671470672"/>
          <c:y val="2.0512820512820513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January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Sheet1!$B$2:$B$31</c:f>
              <c:numCache>
                <c:formatCode>General</c:formatCode>
                <c:ptCount val="30"/>
                <c:pt idx="4">
                  <c:v>7.93</c:v>
                </c:pt>
                <c:pt idx="5">
                  <c:v>7.89</c:v>
                </c:pt>
                <c:pt idx="6">
                  <c:v>7.7</c:v>
                </c:pt>
                <c:pt idx="7">
                  <c:v>7.54</c:v>
                </c:pt>
                <c:pt idx="8">
                  <c:v>7.38</c:v>
                </c:pt>
                <c:pt idx="9">
                  <c:v>7.3</c:v>
                </c:pt>
                <c:pt idx="10">
                  <c:v>7.06</c:v>
                </c:pt>
                <c:pt idx="11">
                  <c:v>6.8</c:v>
                </c:pt>
                <c:pt idx="12">
                  <c:v>6.1550000000000002</c:v>
                </c:pt>
                <c:pt idx="13">
                  <c:v>5.86</c:v>
                </c:pt>
                <c:pt idx="14">
                  <c:v>5.46</c:v>
                </c:pt>
                <c:pt idx="15">
                  <c:v>5.12</c:v>
                </c:pt>
                <c:pt idx="16">
                  <c:v>4.6900000000000004</c:v>
                </c:pt>
                <c:pt idx="17">
                  <c:v>4.2</c:v>
                </c:pt>
                <c:pt idx="18">
                  <c:v>3.6</c:v>
                </c:pt>
                <c:pt idx="19">
                  <c:v>3.08</c:v>
                </c:pt>
                <c:pt idx="20">
                  <c:v>2.66</c:v>
                </c:pt>
                <c:pt idx="21">
                  <c:v>2.15</c:v>
                </c:pt>
                <c:pt idx="22">
                  <c:v>1.67</c:v>
                </c:pt>
                <c:pt idx="23">
                  <c:v>1.35</c:v>
                </c:pt>
                <c:pt idx="24">
                  <c:v>1.1299999999999999</c:v>
                </c:pt>
                <c:pt idx="25">
                  <c:v>0.66</c:v>
                </c:pt>
                <c:pt idx="26">
                  <c:v>0.37</c:v>
                </c:pt>
                <c:pt idx="27">
                  <c:v>0.33</c:v>
                </c:pt>
                <c:pt idx="28">
                  <c:v>0.25</c:v>
                </c:pt>
                <c:pt idx="29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March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Sheet1!$C$2:$C$31</c:f>
              <c:numCache>
                <c:formatCode>General</c:formatCode>
                <c:ptCount val="30"/>
                <c:pt idx="1">
                  <c:v>8.3000000000000007</c:v>
                </c:pt>
                <c:pt idx="3">
                  <c:v>8.1</c:v>
                </c:pt>
                <c:pt idx="4">
                  <c:v>8</c:v>
                </c:pt>
                <c:pt idx="5">
                  <c:v>7.9</c:v>
                </c:pt>
                <c:pt idx="6">
                  <c:v>7.6</c:v>
                </c:pt>
                <c:pt idx="7">
                  <c:v>7.3</c:v>
                </c:pt>
                <c:pt idx="8">
                  <c:v>6.9</c:v>
                </c:pt>
                <c:pt idx="9">
                  <c:v>6.6</c:v>
                </c:pt>
                <c:pt idx="10">
                  <c:v>6.2</c:v>
                </c:pt>
                <c:pt idx="11">
                  <c:v>5.8</c:v>
                </c:pt>
                <c:pt idx="12">
                  <c:v>5.5</c:v>
                </c:pt>
                <c:pt idx="13">
                  <c:v>5.22</c:v>
                </c:pt>
                <c:pt idx="14">
                  <c:v>4.72</c:v>
                </c:pt>
                <c:pt idx="15">
                  <c:v>4.0999999999999996</c:v>
                </c:pt>
                <c:pt idx="16">
                  <c:v>3.52</c:v>
                </c:pt>
                <c:pt idx="17">
                  <c:v>3.1</c:v>
                </c:pt>
                <c:pt idx="18">
                  <c:v>2.2999999999999998</c:v>
                </c:pt>
                <c:pt idx="19">
                  <c:v>1.83</c:v>
                </c:pt>
                <c:pt idx="20">
                  <c:v>1.43</c:v>
                </c:pt>
                <c:pt idx="21">
                  <c:v>1.03</c:v>
                </c:pt>
                <c:pt idx="22">
                  <c:v>0.82</c:v>
                </c:pt>
                <c:pt idx="23">
                  <c:v>0.67</c:v>
                </c:pt>
                <c:pt idx="24">
                  <c:v>0.58499999999999996</c:v>
                </c:pt>
                <c:pt idx="25">
                  <c:v>0.48</c:v>
                </c:pt>
                <c:pt idx="27">
                  <c:v>0.45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April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Sheet1!$D$2:$D$31</c:f>
              <c:numCache>
                <c:formatCode>General</c:formatCode>
                <c:ptCount val="30"/>
                <c:pt idx="2">
                  <c:v>8.1</c:v>
                </c:pt>
                <c:pt idx="3">
                  <c:v>7.75</c:v>
                </c:pt>
                <c:pt idx="4">
                  <c:v>7.4</c:v>
                </c:pt>
                <c:pt idx="5">
                  <c:v>6.9</c:v>
                </c:pt>
                <c:pt idx="6">
                  <c:v>6.6</c:v>
                </c:pt>
                <c:pt idx="7">
                  <c:v>6.3</c:v>
                </c:pt>
                <c:pt idx="8">
                  <c:v>5.94</c:v>
                </c:pt>
                <c:pt idx="9">
                  <c:v>5.9</c:v>
                </c:pt>
                <c:pt idx="10">
                  <c:v>5.21</c:v>
                </c:pt>
                <c:pt idx="11">
                  <c:v>4.76</c:v>
                </c:pt>
                <c:pt idx="12">
                  <c:v>4.26</c:v>
                </c:pt>
                <c:pt idx="13">
                  <c:v>3.5</c:v>
                </c:pt>
                <c:pt idx="14">
                  <c:v>3.04</c:v>
                </c:pt>
                <c:pt idx="15">
                  <c:v>2.56</c:v>
                </c:pt>
                <c:pt idx="16">
                  <c:v>2.2999999999999998</c:v>
                </c:pt>
                <c:pt idx="17">
                  <c:v>2.0699999999999998</c:v>
                </c:pt>
                <c:pt idx="18">
                  <c:v>1.78</c:v>
                </c:pt>
                <c:pt idx="19">
                  <c:v>1.4</c:v>
                </c:pt>
                <c:pt idx="20">
                  <c:v>1.21</c:v>
                </c:pt>
                <c:pt idx="21">
                  <c:v>0.85</c:v>
                </c:pt>
                <c:pt idx="22">
                  <c:v>0.7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October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Sheet1!$E$2:$E$30</c:f>
              <c:numCache>
                <c:formatCode>General</c:formatCode>
                <c:ptCount val="29"/>
                <c:pt idx="2">
                  <c:v>7.72</c:v>
                </c:pt>
                <c:pt idx="3">
                  <c:v>7.34</c:v>
                </c:pt>
                <c:pt idx="4">
                  <c:v>6.9</c:v>
                </c:pt>
                <c:pt idx="5">
                  <c:v>6.42</c:v>
                </c:pt>
                <c:pt idx="6">
                  <c:v>6.05</c:v>
                </c:pt>
                <c:pt idx="7">
                  <c:v>5.68</c:v>
                </c:pt>
                <c:pt idx="8">
                  <c:v>5.3</c:v>
                </c:pt>
                <c:pt idx="9">
                  <c:v>4.83</c:v>
                </c:pt>
                <c:pt idx="10">
                  <c:v>4.4800000000000004</c:v>
                </c:pt>
                <c:pt idx="11">
                  <c:v>3.93</c:v>
                </c:pt>
                <c:pt idx="12">
                  <c:v>3.4</c:v>
                </c:pt>
                <c:pt idx="13">
                  <c:v>2.88</c:v>
                </c:pt>
                <c:pt idx="14">
                  <c:v>2.5</c:v>
                </c:pt>
                <c:pt idx="15">
                  <c:v>2.1</c:v>
                </c:pt>
                <c:pt idx="16">
                  <c:v>1.6</c:v>
                </c:pt>
                <c:pt idx="17">
                  <c:v>1.2</c:v>
                </c:pt>
                <c:pt idx="18">
                  <c:v>0.89</c:v>
                </c:pt>
                <c:pt idx="20">
                  <c:v>0.7</c:v>
                </c:pt>
                <c:pt idx="21">
                  <c:v>0.6</c:v>
                </c:pt>
                <c:pt idx="22">
                  <c:v>0.3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November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Sheet1!$F$2:$F$30</c:f>
              <c:numCache>
                <c:formatCode>General</c:formatCode>
                <c:ptCount val="29"/>
                <c:pt idx="1">
                  <c:v>8.09</c:v>
                </c:pt>
                <c:pt idx="2">
                  <c:v>8.0500000000000007</c:v>
                </c:pt>
                <c:pt idx="3">
                  <c:v>7.9</c:v>
                </c:pt>
                <c:pt idx="4">
                  <c:v>7.52</c:v>
                </c:pt>
                <c:pt idx="5">
                  <c:v>7.1</c:v>
                </c:pt>
                <c:pt idx="6">
                  <c:v>6.87</c:v>
                </c:pt>
                <c:pt idx="7">
                  <c:v>6.6</c:v>
                </c:pt>
                <c:pt idx="8">
                  <c:v>6.24</c:v>
                </c:pt>
                <c:pt idx="9">
                  <c:v>5.95</c:v>
                </c:pt>
                <c:pt idx="10">
                  <c:v>5.62</c:v>
                </c:pt>
                <c:pt idx="11">
                  <c:v>5.18</c:v>
                </c:pt>
                <c:pt idx="12">
                  <c:v>4.78</c:v>
                </c:pt>
                <c:pt idx="13">
                  <c:v>4.45</c:v>
                </c:pt>
                <c:pt idx="14">
                  <c:v>3.97</c:v>
                </c:pt>
                <c:pt idx="15">
                  <c:v>3.56</c:v>
                </c:pt>
                <c:pt idx="16">
                  <c:v>3.04</c:v>
                </c:pt>
                <c:pt idx="17">
                  <c:v>2.56</c:v>
                </c:pt>
                <c:pt idx="18">
                  <c:v>2</c:v>
                </c:pt>
                <c:pt idx="19">
                  <c:v>1.42</c:v>
                </c:pt>
                <c:pt idx="20">
                  <c:v>0.86</c:v>
                </c:pt>
                <c:pt idx="21">
                  <c:v>0.44</c:v>
                </c:pt>
                <c:pt idx="22">
                  <c:v>0.26</c:v>
                </c:pt>
                <c:pt idx="23">
                  <c:v>0.24</c:v>
                </c:pt>
                <c:pt idx="24">
                  <c:v>0.22</c:v>
                </c:pt>
                <c:pt idx="25">
                  <c:v>0.188</c:v>
                </c:pt>
                <c:pt idx="26">
                  <c:v>9.8000000000000004E-2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December</c:v>
                </c:pt>
              </c:strCache>
            </c:strRef>
          </c:tx>
          <c:xVal>
            <c:numRef>
              <c:f>Sheet1!$A$2:$A$31</c:f>
              <c:numCache>
                <c:formatCode>General</c:formatCode>
                <c:ptCount val="30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149</c:v>
                </c:pt>
                <c:pt idx="5">
                  <c:v>150</c:v>
                </c:pt>
                <c:pt idx="6">
                  <c:v>151</c:v>
                </c:pt>
                <c:pt idx="7">
                  <c:v>152</c:v>
                </c:pt>
                <c:pt idx="8">
                  <c:v>153</c:v>
                </c:pt>
                <c:pt idx="9">
                  <c:v>154</c:v>
                </c:pt>
                <c:pt idx="10">
                  <c:v>155</c:v>
                </c:pt>
                <c:pt idx="11">
                  <c:v>156</c:v>
                </c:pt>
                <c:pt idx="12">
                  <c:v>157</c:v>
                </c:pt>
                <c:pt idx="13">
                  <c:v>158</c:v>
                </c:pt>
                <c:pt idx="14">
                  <c:v>159</c:v>
                </c:pt>
                <c:pt idx="15">
                  <c:v>160</c:v>
                </c:pt>
                <c:pt idx="16">
                  <c:v>161</c:v>
                </c:pt>
                <c:pt idx="17">
                  <c:v>162</c:v>
                </c:pt>
                <c:pt idx="18">
                  <c:v>163</c:v>
                </c:pt>
                <c:pt idx="19">
                  <c:v>164</c:v>
                </c:pt>
                <c:pt idx="20">
                  <c:v>165</c:v>
                </c:pt>
                <c:pt idx="21">
                  <c:v>166</c:v>
                </c:pt>
                <c:pt idx="22">
                  <c:v>167</c:v>
                </c:pt>
                <c:pt idx="23">
                  <c:v>168</c:v>
                </c:pt>
                <c:pt idx="24">
                  <c:v>169</c:v>
                </c:pt>
                <c:pt idx="25">
                  <c:v>170</c:v>
                </c:pt>
                <c:pt idx="26">
                  <c:v>171</c:v>
                </c:pt>
                <c:pt idx="27">
                  <c:v>172</c:v>
                </c:pt>
                <c:pt idx="28">
                  <c:v>173</c:v>
                </c:pt>
                <c:pt idx="29">
                  <c:v>174</c:v>
                </c:pt>
              </c:numCache>
            </c:numRef>
          </c:xVal>
          <c:yVal>
            <c:numRef>
              <c:f>Sheet1!$G$2:$G$30</c:f>
              <c:numCache>
                <c:formatCode>General</c:formatCode>
                <c:ptCount val="29"/>
                <c:pt idx="2">
                  <c:v>7.46</c:v>
                </c:pt>
                <c:pt idx="3">
                  <c:v>7.35</c:v>
                </c:pt>
                <c:pt idx="4">
                  <c:v>7.25</c:v>
                </c:pt>
                <c:pt idx="5">
                  <c:v>7.19</c:v>
                </c:pt>
                <c:pt idx="6">
                  <c:v>7.1</c:v>
                </c:pt>
                <c:pt idx="7">
                  <c:v>6.95</c:v>
                </c:pt>
                <c:pt idx="8">
                  <c:v>6.74</c:v>
                </c:pt>
                <c:pt idx="9">
                  <c:v>6.58</c:v>
                </c:pt>
                <c:pt idx="10">
                  <c:v>6.46</c:v>
                </c:pt>
                <c:pt idx="11">
                  <c:v>6.3</c:v>
                </c:pt>
                <c:pt idx="12">
                  <c:v>6.03</c:v>
                </c:pt>
                <c:pt idx="13">
                  <c:v>5.86</c:v>
                </c:pt>
                <c:pt idx="14">
                  <c:v>5.58</c:v>
                </c:pt>
                <c:pt idx="15">
                  <c:v>5.32</c:v>
                </c:pt>
                <c:pt idx="16">
                  <c:v>4.97</c:v>
                </c:pt>
                <c:pt idx="17">
                  <c:v>4.45</c:v>
                </c:pt>
                <c:pt idx="18">
                  <c:v>3.9</c:v>
                </c:pt>
                <c:pt idx="19">
                  <c:v>3.42</c:v>
                </c:pt>
                <c:pt idx="20">
                  <c:v>2.88</c:v>
                </c:pt>
                <c:pt idx="21">
                  <c:v>2.44</c:v>
                </c:pt>
                <c:pt idx="22">
                  <c:v>1.96</c:v>
                </c:pt>
                <c:pt idx="23">
                  <c:v>1.7</c:v>
                </c:pt>
                <c:pt idx="24">
                  <c:v>0.92</c:v>
                </c:pt>
                <c:pt idx="25">
                  <c:v>0.47</c:v>
                </c:pt>
                <c:pt idx="26">
                  <c:v>0.26</c:v>
                </c:pt>
                <c:pt idx="27">
                  <c:v>0.186</c:v>
                </c:pt>
                <c:pt idx="28">
                  <c:v>0.16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217856"/>
        <c:axId val="152196736"/>
      </c:scatterChart>
      <c:valAx>
        <c:axId val="152217856"/>
        <c:scaling>
          <c:orientation val="minMax"/>
          <c:max val="173"/>
          <c:min val="14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V(Volt)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196736"/>
        <c:crosses val="autoZero"/>
        <c:crossBetween val="midCat"/>
        <c:majorUnit val="2"/>
      </c:valAx>
      <c:valAx>
        <c:axId val="1521967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I(A)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522178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55000" cap="flat" cmpd="thickThin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J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LCC Vs. N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10918.14</c:v>
                </c:pt>
                <c:pt idx="1">
                  <c:v>15711.28</c:v>
                </c:pt>
                <c:pt idx="2">
                  <c:v>19874.68</c:v>
                </c:pt>
                <c:pt idx="3">
                  <c:v>23491.07</c:v>
                </c:pt>
                <c:pt idx="4">
                  <c:v>26632.32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221312"/>
        <c:axId val="152221888"/>
      </c:scatterChart>
      <c:valAx>
        <c:axId val="15222131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Life Time Of The System (N)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221888"/>
        <c:crosses val="autoZero"/>
        <c:crossBetween val="midCat"/>
      </c:valAx>
      <c:valAx>
        <c:axId val="15222188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Life Cycle Cost (LCC)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22213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J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030FD-5D61-432F-8576-3109149E527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D8342A07-3487-4EF8-889F-959A1D9F90B2}">
      <dgm:prSet phldrT="[نص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sz="2800" b="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Photovoltaic </a:t>
          </a:r>
          <a:endParaRPr lang="ar-JO" sz="2800" b="0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A3C5331-4385-4EC8-8701-5B1EDAC039B4}" type="parTrans" cxnId="{14E25DC9-BECF-4117-84D3-86FF9CC1958F}">
      <dgm:prSet/>
      <dgm:spPr/>
      <dgm:t>
        <a:bodyPr/>
        <a:lstStyle/>
        <a:p>
          <a:pPr algn="l" rtl="0"/>
          <a:endParaRPr lang="ar-JO"/>
        </a:p>
      </dgm:t>
    </dgm:pt>
    <dgm:pt modelId="{BFA0C5CC-B389-4B62-B335-50020032E3B4}" type="sibTrans" cxnId="{14E25DC9-BECF-4117-84D3-86FF9CC1958F}">
      <dgm:prSet/>
      <dgm:spPr/>
      <dgm:t>
        <a:bodyPr/>
        <a:lstStyle/>
        <a:p>
          <a:pPr algn="l" rtl="0"/>
          <a:endParaRPr lang="ar-JO"/>
        </a:p>
      </dgm:t>
    </dgm:pt>
    <dgm:pt modelId="{682C4EFC-4FEF-4B05-896B-AE6C4496B822}">
      <dgm:prSet phldrT="[نص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l-GR" sz="2500" dirty="0" smtClean="0">
              <a:latin typeface="Times New Roman"/>
              <a:cs typeface="Times New Roman"/>
            </a:rPr>
            <a:t>η</a:t>
          </a:r>
          <a:r>
            <a:rPr lang="en-US" sz="2500" dirty="0" smtClean="0">
              <a:latin typeface="Times New Roman"/>
              <a:cs typeface="Times New Roman"/>
            </a:rPr>
            <a:t>: 5-20%</a:t>
          </a:r>
          <a:endParaRPr lang="ar-JO" sz="2500" dirty="0"/>
        </a:p>
      </dgm:t>
    </dgm:pt>
    <dgm:pt modelId="{03BD9A53-A8E7-4665-9AE1-E97C48550401}" type="parTrans" cxnId="{19130E58-C29D-4773-B2F6-09CB3B91E49C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algn="l" rtl="0"/>
          <a:endParaRPr lang="ar-JO"/>
        </a:p>
      </dgm:t>
    </dgm:pt>
    <dgm:pt modelId="{E2629E6B-D04C-4B5F-82D9-5CDC2709FECD}" type="sibTrans" cxnId="{19130E58-C29D-4773-B2F6-09CB3B91E49C}">
      <dgm:prSet/>
      <dgm:spPr/>
      <dgm:t>
        <a:bodyPr/>
        <a:lstStyle/>
        <a:p>
          <a:pPr algn="l" rtl="0"/>
          <a:endParaRPr lang="ar-JO"/>
        </a:p>
      </dgm:t>
    </dgm:pt>
    <dgm:pt modelId="{3934C5FE-3519-422B-A20D-4AE0BBA5207D}">
      <dgm:prSet phldrT="[نص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sz="2500" dirty="0" smtClean="0">
              <a:latin typeface="Times New Roman" pitchFamily="18" charset="0"/>
              <a:cs typeface="Times New Roman" pitchFamily="18" charset="0"/>
            </a:rPr>
            <a:t>High cost </a:t>
          </a:r>
          <a:endParaRPr lang="ar-JO" sz="2500" dirty="0">
            <a:latin typeface="Times New Roman" pitchFamily="18" charset="0"/>
            <a:cs typeface="Times New Roman" pitchFamily="18" charset="0"/>
          </a:endParaRPr>
        </a:p>
      </dgm:t>
    </dgm:pt>
    <dgm:pt modelId="{FCDDB439-80AF-4105-A7C3-702DFC2CDB2C}" type="parTrans" cxnId="{66CC7BE8-31F8-4D58-BB3B-572F144EADDD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algn="l" rtl="0"/>
          <a:endParaRPr lang="ar-JO"/>
        </a:p>
      </dgm:t>
    </dgm:pt>
    <dgm:pt modelId="{9219C728-ED2C-4198-A1C9-42D39DD89811}" type="sibTrans" cxnId="{66CC7BE8-31F8-4D58-BB3B-572F144EADDD}">
      <dgm:prSet/>
      <dgm:spPr/>
      <dgm:t>
        <a:bodyPr/>
        <a:lstStyle/>
        <a:p>
          <a:pPr algn="l" rtl="0"/>
          <a:endParaRPr lang="ar-JO"/>
        </a:p>
      </dgm:t>
    </dgm:pt>
    <dgm:pt modelId="{62D43C7C-9CC0-4BA1-B85D-2C03EEA1CF44}" type="pres">
      <dgm:prSet presAssocID="{883030FD-5D61-432F-8576-3109149E527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178919-6593-40C4-8DF5-EAB03AFC9C70}" type="pres">
      <dgm:prSet presAssocID="{D8342A07-3487-4EF8-889F-959A1D9F90B2}" presName="root1" presStyleCnt="0"/>
      <dgm:spPr/>
    </dgm:pt>
    <dgm:pt modelId="{40DB84E5-3E2E-4994-B35E-991900080CD6}" type="pres">
      <dgm:prSet presAssocID="{D8342A07-3487-4EF8-889F-959A1D9F90B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55AF760B-EFE5-4D6E-AD28-714C41BF0503}" type="pres">
      <dgm:prSet presAssocID="{D8342A07-3487-4EF8-889F-959A1D9F90B2}" presName="level2hierChild" presStyleCnt="0"/>
      <dgm:spPr/>
    </dgm:pt>
    <dgm:pt modelId="{731F9AF4-CF51-49BB-A665-F3D27A1AEEE3}" type="pres">
      <dgm:prSet presAssocID="{03BD9A53-A8E7-4665-9AE1-E97C48550401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F95A5172-E4BC-4A26-B66A-42A6705397CC}" type="pres">
      <dgm:prSet presAssocID="{03BD9A53-A8E7-4665-9AE1-E97C4855040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9F62C1B-7FC4-4E32-B0B9-6D671C002D8C}" type="pres">
      <dgm:prSet presAssocID="{682C4EFC-4FEF-4B05-896B-AE6C4496B822}" presName="root2" presStyleCnt="0"/>
      <dgm:spPr/>
    </dgm:pt>
    <dgm:pt modelId="{788CA7BD-00E1-44B9-8893-D30F6F125D2B}" type="pres">
      <dgm:prSet presAssocID="{682C4EFC-4FEF-4B05-896B-AE6C4496B82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2F415022-1EE2-4714-A01F-6ED593E9B036}" type="pres">
      <dgm:prSet presAssocID="{682C4EFC-4FEF-4B05-896B-AE6C4496B822}" presName="level3hierChild" presStyleCnt="0"/>
      <dgm:spPr/>
    </dgm:pt>
    <dgm:pt modelId="{DC0D227D-3755-46B4-B4A8-77F8089909F9}" type="pres">
      <dgm:prSet presAssocID="{FCDDB439-80AF-4105-A7C3-702DFC2CDB2C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7AFA5D65-012C-4931-8DFC-AA54D9821DCB}" type="pres">
      <dgm:prSet presAssocID="{FCDDB439-80AF-4105-A7C3-702DFC2CDB2C}" presName="connTx" presStyleLbl="parChTrans1D2" presStyleIdx="1" presStyleCnt="2"/>
      <dgm:spPr/>
      <dgm:t>
        <a:bodyPr/>
        <a:lstStyle/>
        <a:p>
          <a:endParaRPr lang="en-US"/>
        </a:p>
      </dgm:t>
    </dgm:pt>
    <dgm:pt modelId="{240FB0BF-1DB3-4879-B1C1-D58853032961}" type="pres">
      <dgm:prSet presAssocID="{3934C5FE-3519-422B-A20D-4AE0BBA5207D}" presName="root2" presStyleCnt="0"/>
      <dgm:spPr/>
    </dgm:pt>
    <dgm:pt modelId="{C26B29D4-E29D-4A64-B1D6-871FA3ACFC65}" type="pres">
      <dgm:prSet presAssocID="{3934C5FE-3519-422B-A20D-4AE0BBA5207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63048AB-0838-42AC-8EEF-55075A0B627F}" type="pres">
      <dgm:prSet presAssocID="{3934C5FE-3519-422B-A20D-4AE0BBA5207D}" presName="level3hierChild" presStyleCnt="0"/>
      <dgm:spPr/>
    </dgm:pt>
  </dgm:ptLst>
  <dgm:cxnLst>
    <dgm:cxn modelId="{4653F39B-7B4A-4CC7-BA94-2DE12BB041E7}" type="presOf" srcId="{FCDDB439-80AF-4105-A7C3-702DFC2CDB2C}" destId="{7AFA5D65-012C-4931-8DFC-AA54D9821DCB}" srcOrd="1" destOrd="0" presId="urn:microsoft.com/office/officeart/2005/8/layout/hierarchy2"/>
    <dgm:cxn modelId="{DE6B069E-CE36-40AC-B686-2F1754A52810}" type="presOf" srcId="{3934C5FE-3519-422B-A20D-4AE0BBA5207D}" destId="{C26B29D4-E29D-4A64-B1D6-871FA3ACFC65}" srcOrd="0" destOrd="0" presId="urn:microsoft.com/office/officeart/2005/8/layout/hierarchy2"/>
    <dgm:cxn modelId="{90B0984C-E35C-4D2B-9A55-46CA23D65D50}" type="presOf" srcId="{682C4EFC-4FEF-4B05-896B-AE6C4496B822}" destId="{788CA7BD-00E1-44B9-8893-D30F6F125D2B}" srcOrd="0" destOrd="0" presId="urn:microsoft.com/office/officeart/2005/8/layout/hierarchy2"/>
    <dgm:cxn modelId="{CA29F0E2-8208-47C0-A244-CB71CCA0F71B}" type="presOf" srcId="{03BD9A53-A8E7-4665-9AE1-E97C48550401}" destId="{731F9AF4-CF51-49BB-A665-F3D27A1AEEE3}" srcOrd="0" destOrd="0" presId="urn:microsoft.com/office/officeart/2005/8/layout/hierarchy2"/>
    <dgm:cxn modelId="{EFFB9FA9-7919-4432-87A4-C438B4FEF8D6}" type="presOf" srcId="{883030FD-5D61-432F-8576-3109149E5273}" destId="{62D43C7C-9CC0-4BA1-B85D-2C03EEA1CF44}" srcOrd="0" destOrd="0" presId="urn:microsoft.com/office/officeart/2005/8/layout/hierarchy2"/>
    <dgm:cxn modelId="{FF680640-BD33-4BE6-977A-9E65291483F3}" type="presOf" srcId="{D8342A07-3487-4EF8-889F-959A1D9F90B2}" destId="{40DB84E5-3E2E-4994-B35E-991900080CD6}" srcOrd="0" destOrd="0" presId="urn:microsoft.com/office/officeart/2005/8/layout/hierarchy2"/>
    <dgm:cxn modelId="{5ED2CC7D-2489-4073-A7A2-8804E4E2F5E9}" type="presOf" srcId="{FCDDB439-80AF-4105-A7C3-702DFC2CDB2C}" destId="{DC0D227D-3755-46B4-B4A8-77F8089909F9}" srcOrd="0" destOrd="0" presId="urn:microsoft.com/office/officeart/2005/8/layout/hierarchy2"/>
    <dgm:cxn modelId="{9656D059-4B99-4517-8EAA-D8567FCE69FF}" type="presOf" srcId="{03BD9A53-A8E7-4665-9AE1-E97C48550401}" destId="{F95A5172-E4BC-4A26-B66A-42A6705397CC}" srcOrd="1" destOrd="0" presId="urn:microsoft.com/office/officeart/2005/8/layout/hierarchy2"/>
    <dgm:cxn modelId="{19130E58-C29D-4773-B2F6-09CB3B91E49C}" srcId="{D8342A07-3487-4EF8-889F-959A1D9F90B2}" destId="{682C4EFC-4FEF-4B05-896B-AE6C4496B822}" srcOrd="0" destOrd="0" parTransId="{03BD9A53-A8E7-4665-9AE1-E97C48550401}" sibTransId="{E2629E6B-D04C-4B5F-82D9-5CDC2709FECD}"/>
    <dgm:cxn modelId="{14E25DC9-BECF-4117-84D3-86FF9CC1958F}" srcId="{883030FD-5D61-432F-8576-3109149E5273}" destId="{D8342A07-3487-4EF8-889F-959A1D9F90B2}" srcOrd="0" destOrd="0" parTransId="{0A3C5331-4385-4EC8-8701-5B1EDAC039B4}" sibTransId="{BFA0C5CC-B389-4B62-B335-50020032E3B4}"/>
    <dgm:cxn modelId="{66CC7BE8-31F8-4D58-BB3B-572F144EADDD}" srcId="{D8342A07-3487-4EF8-889F-959A1D9F90B2}" destId="{3934C5FE-3519-422B-A20D-4AE0BBA5207D}" srcOrd="1" destOrd="0" parTransId="{FCDDB439-80AF-4105-A7C3-702DFC2CDB2C}" sibTransId="{9219C728-ED2C-4198-A1C9-42D39DD89811}"/>
    <dgm:cxn modelId="{9038CF16-ED36-4BCD-B7A0-46BC2089771D}" type="presParOf" srcId="{62D43C7C-9CC0-4BA1-B85D-2C03EEA1CF44}" destId="{41178919-6593-40C4-8DF5-EAB03AFC9C70}" srcOrd="0" destOrd="0" presId="urn:microsoft.com/office/officeart/2005/8/layout/hierarchy2"/>
    <dgm:cxn modelId="{4E10E282-3DD7-43DA-A69C-A9975DCF62BB}" type="presParOf" srcId="{41178919-6593-40C4-8DF5-EAB03AFC9C70}" destId="{40DB84E5-3E2E-4994-B35E-991900080CD6}" srcOrd="0" destOrd="0" presId="urn:microsoft.com/office/officeart/2005/8/layout/hierarchy2"/>
    <dgm:cxn modelId="{1085E378-682E-4D9C-A774-49775BD75611}" type="presParOf" srcId="{41178919-6593-40C4-8DF5-EAB03AFC9C70}" destId="{55AF760B-EFE5-4D6E-AD28-714C41BF0503}" srcOrd="1" destOrd="0" presId="urn:microsoft.com/office/officeart/2005/8/layout/hierarchy2"/>
    <dgm:cxn modelId="{90A93005-E930-4B32-A54A-B57F947EBB88}" type="presParOf" srcId="{55AF760B-EFE5-4D6E-AD28-714C41BF0503}" destId="{731F9AF4-CF51-49BB-A665-F3D27A1AEEE3}" srcOrd="0" destOrd="0" presId="urn:microsoft.com/office/officeart/2005/8/layout/hierarchy2"/>
    <dgm:cxn modelId="{A3402F17-CEFF-45E4-98C8-136B5791547C}" type="presParOf" srcId="{731F9AF4-CF51-49BB-A665-F3D27A1AEEE3}" destId="{F95A5172-E4BC-4A26-B66A-42A6705397CC}" srcOrd="0" destOrd="0" presId="urn:microsoft.com/office/officeart/2005/8/layout/hierarchy2"/>
    <dgm:cxn modelId="{CE5C4ED0-9EA5-4727-B421-16BD9BAEA782}" type="presParOf" srcId="{55AF760B-EFE5-4D6E-AD28-714C41BF0503}" destId="{39F62C1B-7FC4-4E32-B0B9-6D671C002D8C}" srcOrd="1" destOrd="0" presId="urn:microsoft.com/office/officeart/2005/8/layout/hierarchy2"/>
    <dgm:cxn modelId="{7C8A3629-E918-4211-BD2B-E66E281D5AA0}" type="presParOf" srcId="{39F62C1B-7FC4-4E32-B0B9-6D671C002D8C}" destId="{788CA7BD-00E1-44B9-8893-D30F6F125D2B}" srcOrd="0" destOrd="0" presId="urn:microsoft.com/office/officeart/2005/8/layout/hierarchy2"/>
    <dgm:cxn modelId="{8A2A6365-B315-4C39-8823-CC2BF79773C7}" type="presParOf" srcId="{39F62C1B-7FC4-4E32-B0B9-6D671C002D8C}" destId="{2F415022-1EE2-4714-A01F-6ED593E9B036}" srcOrd="1" destOrd="0" presId="urn:microsoft.com/office/officeart/2005/8/layout/hierarchy2"/>
    <dgm:cxn modelId="{C82CDFA5-8993-4AEC-9339-5D84B5551E11}" type="presParOf" srcId="{55AF760B-EFE5-4D6E-AD28-714C41BF0503}" destId="{DC0D227D-3755-46B4-B4A8-77F8089909F9}" srcOrd="2" destOrd="0" presId="urn:microsoft.com/office/officeart/2005/8/layout/hierarchy2"/>
    <dgm:cxn modelId="{5095E62D-0B48-486F-BC71-14DF5B796012}" type="presParOf" srcId="{DC0D227D-3755-46B4-B4A8-77F8089909F9}" destId="{7AFA5D65-012C-4931-8DFC-AA54D9821DCB}" srcOrd="0" destOrd="0" presId="urn:microsoft.com/office/officeart/2005/8/layout/hierarchy2"/>
    <dgm:cxn modelId="{B0AAB7D4-B671-443A-AAE9-7CDBA411B291}" type="presParOf" srcId="{55AF760B-EFE5-4D6E-AD28-714C41BF0503}" destId="{240FB0BF-1DB3-4879-B1C1-D58853032961}" srcOrd="3" destOrd="0" presId="urn:microsoft.com/office/officeart/2005/8/layout/hierarchy2"/>
    <dgm:cxn modelId="{93812BEF-8C13-40B9-8B79-AEB1C7FD263B}" type="presParOf" srcId="{240FB0BF-1DB3-4879-B1C1-D58853032961}" destId="{C26B29D4-E29D-4A64-B1D6-871FA3ACFC65}" srcOrd="0" destOrd="0" presId="urn:microsoft.com/office/officeart/2005/8/layout/hierarchy2"/>
    <dgm:cxn modelId="{C8D57DB0-6255-4641-8E3F-55CDB5D99227}" type="presParOf" srcId="{240FB0BF-1DB3-4879-B1C1-D58853032961}" destId="{463048AB-0838-42AC-8EEF-55075A0B62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345AA-E6E5-443C-B72D-703BFCEB41D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2F4EBFF0-FEB7-4B86-A9AE-63F6055261FC}">
      <dgm:prSet phldrT="[Text]"/>
      <dgm:spPr/>
      <dgm:t>
        <a:bodyPr/>
        <a:lstStyle/>
        <a:p>
          <a:pPr rtl="0"/>
          <a:endParaRPr lang="ar-JO" dirty="0"/>
        </a:p>
      </dgm:t>
    </dgm:pt>
    <dgm:pt modelId="{FCEB2B29-D5D0-4663-B919-6B672EDFFDC4}" type="parTrans" cxnId="{410FB79A-CD4F-4DC5-BAD2-38D746A499FC}">
      <dgm:prSet/>
      <dgm:spPr/>
      <dgm:t>
        <a:bodyPr/>
        <a:lstStyle/>
        <a:p>
          <a:pPr rtl="1"/>
          <a:endParaRPr lang="ar-JO"/>
        </a:p>
      </dgm:t>
    </dgm:pt>
    <dgm:pt modelId="{9195E8FE-EEC4-45E4-88F2-733B63A92EA8}" type="sibTrans" cxnId="{410FB79A-CD4F-4DC5-BAD2-38D746A499FC}">
      <dgm:prSet/>
      <dgm:spPr/>
      <dgm:t>
        <a:bodyPr/>
        <a:lstStyle/>
        <a:p>
          <a:pPr rtl="1"/>
          <a:endParaRPr lang="ar-JO"/>
        </a:p>
      </dgm:t>
    </dgm:pt>
    <dgm:pt modelId="{8A5E98C4-BEB5-4E4C-A29B-4D96FAA98310}">
      <dgm:prSet phldrT="[Text]"/>
      <dgm:spPr/>
      <dgm:t>
        <a:bodyPr/>
        <a:lstStyle/>
        <a:p>
          <a:pPr rtl="0"/>
          <a:r>
            <a:rPr lang="en-US" dirty="0" smtClean="0"/>
            <a:t> </a:t>
          </a:r>
          <a:endParaRPr lang="ar-JO" dirty="0"/>
        </a:p>
      </dgm:t>
    </dgm:pt>
    <dgm:pt modelId="{E0DECCF4-D4E3-40D2-B128-8D11F831CCE1}" type="parTrans" cxnId="{23F6C8FF-29AF-4F6E-8541-E7F09571738F}">
      <dgm:prSet/>
      <dgm:spPr/>
      <dgm:t>
        <a:bodyPr/>
        <a:lstStyle/>
        <a:p>
          <a:pPr rtl="1"/>
          <a:endParaRPr lang="ar-JO"/>
        </a:p>
      </dgm:t>
    </dgm:pt>
    <dgm:pt modelId="{46E0C783-E080-4FD1-A408-73FBA6AB6BEF}" type="sibTrans" cxnId="{23F6C8FF-29AF-4F6E-8541-E7F09571738F}">
      <dgm:prSet/>
      <dgm:spPr/>
      <dgm:t>
        <a:bodyPr/>
        <a:lstStyle/>
        <a:p>
          <a:pPr rtl="1"/>
          <a:endParaRPr lang="ar-JO"/>
        </a:p>
      </dgm:t>
    </dgm:pt>
    <dgm:pt modelId="{6959DF58-97DE-4014-8CE6-93A46E0A4677}">
      <dgm:prSet phldrT="[Text]"/>
      <dgm:spPr/>
      <dgm:t>
        <a:bodyPr/>
        <a:lstStyle/>
        <a:p>
          <a:pPr rtl="0"/>
          <a:endParaRPr lang="ar-JO" dirty="0"/>
        </a:p>
      </dgm:t>
    </dgm:pt>
    <dgm:pt modelId="{ADED888A-EA05-4D92-87D5-3A4AB1AC5A13}" type="parTrans" cxnId="{81FE5E3F-3265-4431-BBDD-66E43315A203}">
      <dgm:prSet/>
      <dgm:spPr/>
      <dgm:t>
        <a:bodyPr/>
        <a:lstStyle/>
        <a:p>
          <a:pPr rtl="1"/>
          <a:endParaRPr lang="ar-JO"/>
        </a:p>
      </dgm:t>
    </dgm:pt>
    <dgm:pt modelId="{2E298B9B-298B-4D7C-9924-FB28DBF4E76F}" type="sibTrans" cxnId="{81FE5E3F-3265-4431-BBDD-66E43315A203}">
      <dgm:prSet/>
      <dgm:spPr/>
      <dgm:t>
        <a:bodyPr/>
        <a:lstStyle/>
        <a:p>
          <a:pPr rtl="1"/>
          <a:endParaRPr lang="ar-JO"/>
        </a:p>
      </dgm:t>
    </dgm:pt>
    <dgm:pt modelId="{1E6522B9-4302-4A87-8951-5725BEA91661}">
      <dgm:prSet phldrT="[Text]"/>
      <dgm:spPr/>
      <dgm:t>
        <a:bodyPr/>
        <a:lstStyle/>
        <a:p>
          <a:pPr rtl="0"/>
          <a:endParaRPr lang="ar-JO" dirty="0"/>
        </a:p>
      </dgm:t>
    </dgm:pt>
    <dgm:pt modelId="{43A43D28-EBE0-48A0-99AB-A89424F65F63}" type="parTrans" cxnId="{2A168CD2-63DD-4C14-8241-319674D9C58B}">
      <dgm:prSet/>
      <dgm:spPr/>
      <dgm:t>
        <a:bodyPr/>
        <a:lstStyle/>
        <a:p>
          <a:pPr rtl="1"/>
          <a:endParaRPr lang="ar-JO"/>
        </a:p>
      </dgm:t>
    </dgm:pt>
    <dgm:pt modelId="{5445C469-5E35-4538-89FA-6445E7AC5D36}" type="sibTrans" cxnId="{2A168CD2-63DD-4C14-8241-319674D9C58B}">
      <dgm:prSet/>
      <dgm:spPr/>
      <dgm:t>
        <a:bodyPr/>
        <a:lstStyle/>
        <a:p>
          <a:pPr rtl="1"/>
          <a:endParaRPr lang="ar-JO"/>
        </a:p>
      </dgm:t>
    </dgm:pt>
    <dgm:pt modelId="{74CF3788-8430-4680-8ADA-8BD2D427417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Evaluate the performance of the system in combination with the feasibility of the system</a:t>
          </a:r>
          <a:endParaRPr lang="ar-JO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703FF0-AE3A-4137-B9BA-6F7EB059C060}" type="parTrans" cxnId="{83293882-7153-44E3-BB0A-A86B7B4C7C46}">
      <dgm:prSet/>
      <dgm:spPr/>
      <dgm:t>
        <a:bodyPr/>
        <a:lstStyle/>
        <a:p>
          <a:pPr rtl="1"/>
          <a:endParaRPr lang="ar-JO"/>
        </a:p>
      </dgm:t>
    </dgm:pt>
    <dgm:pt modelId="{B91035FD-F4DF-4AE5-97C0-3E786E279DAB}" type="sibTrans" cxnId="{83293882-7153-44E3-BB0A-A86B7B4C7C46}">
      <dgm:prSet/>
      <dgm:spPr/>
      <dgm:t>
        <a:bodyPr/>
        <a:lstStyle/>
        <a:p>
          <a:pPr rtl="1"/>
          <a:endParaRPr lang="ar-JO"/>
        </a:p>
      </dgm:t>
    </dgm:pt>
    <dgm:pt modelId="{6A5A3826-BC47-4896-BE97-ED76E6273C8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on whether or not a solar PV system is economically viable under certain circumstances </a:t>
          </a:r>
          <a:endParaRPr lang="ar-JO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1D159-8453-42B6-8353-FE418D616FE0}" type="parTrans" cxnId="{EB31F317-1896-4D96-8E67-1914FDB8109F}">
      <dgm:prSet/>
      <dgm:spPr/>
      <dgm:t>
        <a:bodyPr/>
        <a:lstStyle/>
        <a:p>
          <a:pPr rtl="1"/>
          <a:endParaRPr lang="ar-JO"/>
        </a:p>
      </dgm:t>
    </dgm:pt>
    <dgm:pt modelId="{8B7B0D71-AAE9-423E-868F-BA1E46016F51}" type="sibTrans" cxnId="{EB31F317-1896-4D96-8E67-1914FDB8109F}">
      <dgm:prSet/>
      <dgm:spPr/>
      <dgm:t>
        <a:bodyPr/>
        <a:lstStyle/>
        <a:p>
          <a:pPr rtl="1"/>
          <a:endParaRPr lang="ar-JO"/>
        </a:p>
      </dgm:t>
    </dgm:pt>
    <dgm:pt modelId="{2C0387B8-73B2-4E42-9C75-1F6D902E12C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Identify the efficiency and productivity of the system.</a:t>
          </a:r>
          <a:endParaRPr lang="ar-JO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indent="0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JO" sz="2000" dirty="0"/>
        </a:p>
      </dgm:t>
    </dgm:pt>
    <dgm:pt modelId="{E29AF1A2-75EC-4283-8808-E08500DBB927}" type="parTrans" cxnId="{98E1F421-F44F-4773-9F59-A5711091436C}">
      <dgm:prSet/>
      <dgm:spPr/>
      <dgm:t>
        <a:bodyPr/>
        <a:lstStyle/>
        <a:p>
          <a:pPr rtl="1"/>
          <a:endParaRPr lang="ar-JO"/>
        </a:p>
      </dgm:t>
    </dgm:pt>
    <dgm:pt modelId="{960C55E6-0814-4725-9C6F-DD554F4614A9}" type="sibTrans" cxnId="{98E1F421-F44F-4773-9F59-A5711091436C}">
      <dgm:prSet/>
      <dgm:spPr/>
      <dgm:t>
        <a:bodyPr/>
        <a:lstStyle/>
        <a:p>
          <a:pPr rtl="1"/>
          <a:endParaRPr lang="ar-JO"/>
        </a:p>
      </dgm:t>
    </dgm:pt>
    <dgm:pt modelId="{DA21E862-6BFE-4106-A85A-4522688D3B4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a cost-effective energy system with a good reliability.</a:t>
          </a:r>
          <a:endParaRPr lang="ar-JO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indent="0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JO" sz="2100" dirty="0"/>
        </a:p>
      </dgm:t>
    </dgm:pt>
    <dgm:pt modelId="{2A4137BB-215A-4B16-AA75-3F250A5D8BA8}" type="parTrans" cxnId="{4D45227D-F58D-4852-B6A6-4FC794B855B6}">
      <dgm:prSet/>
      <dgm:spPr/>
      <dgm:t>
        <a:bodyPr/>
        <a:lstStyle/>
        <a:p>
          <a:pPr rtl="1"/>
          <a:endParaRPr lang="ar-JO"/>
        </a:p>
      </dgm:t>
    </dgm:pt>
    <dgm:pt modelId="{E322C2DE-C99A-4C40-BCBD-8847D2825936}" type="sibTrans" cxnId="{4D45227D-F58D-4852-B6A6-4FC794B855B6}">
      <dgm:prSet/>
      <dgm:spPr/>
      <dgm:t>
        <a:bodyPr/>
        <a:lstStyle/>
        <a:p>
          <a:pPr rtl="1"/>
          <a:endParaRPr lang="ar-JO"/>
        </a:p>
      </dgm:t>
    </dgm:pt>
    <dgm:pt modelId="{4AB4EEFA-804E-468F-A3D7-0D7B7B0D49AC}" type="pres">
      <dgm:prSet presAssocID="{614345AA-E6E5-443C-B72D-703BFCEB41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449EB29C-BD6F-43FE-83F6-41B61843111E}" type="pres">
      <dgm:prSet presAssocID="{2F4EBFF0-FEB7-4B86-A9AE-63F6055261FC}" presName="composite" presStyleCnt="0"/>
      <dgm:spPr/>
    </dgm:pt>
    <dgm:pt modelId="{A5638AC9-3A84-4E79-8032-340D40F0ACD4}" type="pres">
      <dgm:prSet presAssocID="{2F4EBFF0-FEB7-4B86-A9AE-63F6055261F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CB95DE8-9396-4B7D-99CF-F8261BB1DF4E}" type="pres">
      <dgm:prSet presAssocID="{2F4EBFF0-FEB7-4B86-A9AE-63F6055261F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3AEB3E88-6676-49F3-AEEE-8F112192B8AA}" type="pres">
      <dgm:prSet presAssocID="{9195E8FE-EEC4-45E4-88F2-733B63A92EA8}" presName="sp" presStyleCnt="0"/>
      <dgm:spPr/>
    </dgm:pt>
    <dgm:pt modelId="{D5B91252-5F24-4294-B537-C3B15E729829}" type="pres">
      <dgm:prSet presAssocID="{8A5E98C4-BEB5-4E4C-A29B-4D96FAA98310}" presName="composite" presStyleCnt="0"/>
      <dgm:spPr/>
    </dgm:pt>
    <dgm:pt modelId="{853C9A6C-52D3-45E6-9DED-AB29065F2FA8}" type="pres">
      <dgm:prSet presAssocID="{8A5E98C4-BEB5-4E4C-A29B-4D96FAA9831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3B63868-8ED5-4FB4-8EBF-23D1A3F642FC}" type="pres">
      <dgm:prSet presAssocID="{8A5E98C4-BEB5-4E4C-A29B-4D96FAA98310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A5AFB665-9A14-421F-BF23-AF651383AACB}" type="pres">
      <dgm:prSet presAssocID="{46E0C783-E080-4FD1-A408-73FBA6AB6BEF}" presName="sp" presStyleCnt="0"/>
      <dgm:spPr/>
    </dgm:pt>
    <dgm:pt modelId="{36D51220-31F5-4167-8EA0-263D20B9C17E}" type="pres">
      <dgm:prSet presAssocID="{6959DF58-97DE-4014-8CE6-93A46E0A4677}" presName="composite" presStyleCnt="0"/>
      <dgm:spPr/>
    </dgm:pt>
    <dgm:pt modelId="{D90C6DAD-2208-453D-9D59-D7D4ED90B434}" type="pres">
      <dgm:prSet presAssocID="{6959DF58-97DE-4014-8CE6-93A46E0A467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E20D151B-A95A-485B-87E3-66CB1916C391}" type="pres">
      <dgm:prSet presAssocID="{6959DF58-97DE-4014-8CE6-93A46E0A467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FB00305-66E2-405A-9126-0DC388914B87}" type="pres">
      <dgm:prSet presAssocID="{2E298B9B-298B-4D7C-9924-FB28DBF4E76F}" presName="sp" presStyleCnt="0"/>
      <dgm:spPr/>
    </dgm:pt>
    <dgm:pt modelId="{6ED0D68E-6861-4619-A235-157E0B58F689}" type="pres">
      <dgm:prSet presAssocID="{1E6522B9-4302-4A87-8951-5725BEA91661}" presName="composite" presStyleCnt="0"/>
      <dgm:spPr/>
    </dgm:pt>
    <dgm:pt modelId="{BBE8BA9F-8720-47F0-90D3-C6758F81AD7E}" type="pres">
      <dgm:prSet presAssocID="{1E6522B9-4302-4A87-8951-5725BEA9166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F8DC8F90-9826-40FA-BA73-E0B472867D54}" type="pres">
      <dgm:prSet presAssocID="{1E6522B9-4302-4A87-8951-5725BEA9166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23F6C8FF-29AF-4F6E-8541-E7F09571738F}" srcId="{614345AA-E6E5-443C-B72D-703BFCEB41DA}" destId="{8A5E98C4-BEB5-4E4C-A29B-4D96FAA98310}" srcOrd="1" destOrd="0" parTransId="{E0DECCF4-D4E3-40D2-B128-8D11F831CCE1}" sibTransId="{46E0C783-E080-4FD1-A408-73FBA6AB6BEF}"/>
    <dgm:cxn modelId="{EB31F317-1896-4D96-8E67-1914FDB8109F}" srcId="{8A5E98C4-BEB5-4E4C-A29B-4D96FAA98310}" destId="{6A5A3826-BC47-4896-BE97-ED76E6273C87}" srcOrd="0" destOrd="0" parTransId="{F291D159-8453-42B6-8353-FE418D616FE0}" sibTransId="{8B7B0D71-AAE9-423E-868F-BA1E46016F51}"/>
    <dgm:cxn modelId="{98E1F421-F44F-4773-9F59-A5711091436C}" srcId="{6959DF58-97DE-4014-8CE6-93A46E0A4677}" destId="{2C0387B8-73B2-4E42-9C75-1F6D902E12CA}" srcOrd="0" destOrd="0" parTransId="{E29AF1A2-75EC-4283-8808-E08500DBB927}" sibTransId="{960C55E6-0814-4725-9C6F-DD554F4614A9}"/>
    <dgm:cxn modelId="{E99ED853-1D8B-442E-B308-A842430A9C0A}" type="presOf" srcId="{74CF3788-8430-4680-8ADA-8BD2D427417A}" destId="{3CB95DE8-9396-4B7D-99CF-F8261BB1DF4E}" srcOrd="0" destOrd="0" presId="urn:microsoft.com/office/officeart/2005/8/layout/chevron2"/>
    <dgm:cxn modelId="{06EAC54C-B6ED-4A97-B283-6C88880AF48D}" type="presOf" srcId="{2C0387B8-73B2-4E42-9C75-1F6D902E12CA}" destId="{E20D151B-A95A-485B-87E3-66CB1916C391}" srcOrd="0" destOrd="0" presId="urn:microsoft.com/office/officeart/2005/8/layout/chevron2"/>
    <dgm:cxn modelId="{8D3E1A7F-FFA0-43A2-9C1B-F51F0E18C590}" type="presOf" srcId="{DA21E862-6BFE-4106-A85A-4522688D3B4D}" destId="{F8DC8F90-9826-40FA-BA73-E0B472867D54}" srcOrd="0" destOrd="0" presId="urn:microsoft.com/office/officeart/2005/8/layout/chevron2"/>
    <dgm:cxn modelId="{6B265674-AF25-47B1-A8BE-16064614F625}" type="presOf" srcId="{6A5A3826-BC47-4896-BE97-ED76E6273C87}" destId="{23B63868-8ED5-4FB4-8EBF-23D1A3F642FC}" srcOrd="0" destOrd="0" presId="urn:microsoft.com/office/officeart/2005/8/layout/chevron2"/>
    <dgm:cxn modelId="{410FB79A-CD4F-4DC5-BAD2-38D746A499FC}" srcId="{614345AA-E6E5-443C-B72D-703BFCEB41DA}" destId="{2F4EBFF0-FEB7-4B86-A9AE-63F6055261FC}" srcOrd="0" destOrd="0" parTransId="{FCEB2B29-D5D0-4663-B919-6B672EDFFDC4}" sibTransId="{9195E8FE-EEC4-45E4-88F2-733B63A92EA8}"/>
    <dgm:cxn modelId="{4D45227D-F58D-4852-B6A6-4FC794B855B6}" srcId="{1E6522B9-4302-4A87-8951-5725BEA91661}" destId="{DA21E862-6BFE-4106-A85A-4522688D3B4D}" srcOrd="0" destOrd="0" parTransId="{2A4137BB-215A-4B16-AA75-3F250A5D8BA8}" sibTransId="{E322C2DE-C99A-4C40-BCBD-8847D2825936}"/>
    <dgm:cxn modelId="{A16AB0A0-BA33-4131-8D33-A4639C57618B}" type="presOf" srcId="{6959DF58-97DE-4014-8CE6-93A46E0A4677}" destId="{D90C6DAD-2208-453D-9D59-D7D4ED90B434}" srcOrd="0" destOrd="0" presId="urn:microsoft.com/office/officeart/2005/8/layout/chevron2"/>
    <dgm:cxn modelId="{A8578B32-58E1-4B72-A354-1871E556CF12}" type="presOf" srcId="{614345AA-E6E5-443C-B72D-703BFCEB41DA}" destId="{4AB4EEFA-804E-468F-A3D7-0D7B7B0D49AC}" srcOrd="0" destOrd="0" presId="urn:microsoft.com/office/officeart/2005/8/layout/chevron2"/>
    <dgm:cxn modelId="{2A168CD2-63DD-4C14-8241-319674D9C58B}" srcId="{614345AA-E6E5-443C-B72D-703BFCEB41DA}" destId="{1E6522B9-4302-4A87-8951-5725BEA91661}" srcOrd="3" destOrd="0" parTransId="{43A43D28-EBE0-48A0-99AB-A89424F65F63}" sibTransId="{5445C469-5E35-4538-89FA-6445E7AC5D36}"/>
    <dgm:cxn modelId="{E28BEB20-45E0-4B09-B230-BB2E250E12CE}" type="presOf" srcId="{2F4EBFF0-FEB7-4B86-A9AE-63F6055261FC}" destId="{A5638AC9-3A84-4E79-8032-340D40F0ACD4}" srcOrd="0" destOrd="0" presId="urn:microsoft.com/office/officeart/2005/8/layout/chevron2"/>
    <dgm:cxn modelId="{81FE5E3F-3265-4431-BBDD-66E43315A203}" srcId="{614345AA-E6E5-443C-B72D-703BFCEB41DA}" destId="{6959DF58-97DE-4014-8CE6-93A46E0A4677}" srcOrd="2" destOrd="0" parTransId="{ADED888A-EA05-4D92-87D5-3A4AB1AC5A13}" sibTransId="{2E298B9B-298B-4D7C-9924-FB28DBF4E76F}"/>
    <dgm:cxn modelId="{437D8E8C-9A7A-4BD5-8B06-ADAFB838E920}" type="presOf" srcId="{8A5E98C4-BEB5-4E4C-A29B-4D96FAA98310}" destId="{853C9A6C-52D3-45E6-9DED-AB29065F2FA8}" srcOrd="0" destOrd="0" presId="urn:microsoft.com/office/officeart/2005/8/layout/chevron2"/>
    <dgm:cxn modelId="{83293882-7153-44E3-BB0A-A86B7B4C7C46}" srcId="{2F4EBFF0-FEB7-4B86-A9AE-63F6055261FC}" destId="{74CF3788-8430-4680-8ADA-8BD2D427417A}" srcOrd="0" destOrd="0" parTransId="{7B703FF0-AE3A-4137-B9BA-6F7EB059C060}" sibTransId="{B91035FD-F4DF-4AE5-97C0-3E786E279DAB}"/>
    <dgm:cxn modelId="{C727D0D7-C3B3-4D69-B2DF-89FF7D8EFFC4}" type="presOf" srcId="{1E6522B9-4302-4A87-8951-5725BEA91661}" destId="{BBE8BA9F-8720-47F0-90D3-C6758F81AD7E}" srcOrd="0" destOrd="0" presId="urn:microsoft.com/office/officeart/2005/8/layout/chevron2"/>
    <dgm:cxn modelId="{1F4B60A5-81BB-4C51-9F8B-9C9562D7BA6D}" type="presParOf" srcId="{4AB4EEFA-804E-468F-A3D7-0D7B7B0D49AC}" destId="{449EB29C-BD6F-43FE-83F6-41B61843111E}" srcOrd="0" destOrd="0" presId="urn:microsoft.com/office/officeart/2005/8/layout/chevron2"/>
    <dgm:cxn modelId="{037C2863-4BEF-476A-A14D-99EF0085C51F}" type="presParOf" srcId="{449EB29C-BD6F-43FE-83F6-41B61843111E}" destId="{A5638AC9-3A84-4E79-8032-340D40F0ACD4}" srcOrd="0" destOrd="0" presId="urn:microsoft.com/office/officeart/2005/8/layout/chevron2"/>
    <dgm:cxn modelId="{197D5F1B-8082-4184-8B56-3DF3E57390BC}" type="presParOf" srcId="{449EB29C-BD6F-43FE-83F6-41B61843111E}" destId="{3CB95DE8-9396-4B7D-99CF-F8261BB1DF4E}" srcOrd="1" destOrd="0" presId="urn:microsoft.com/office/officeart/2005/8/layout/chevron2"/>
    <dgm:cxn modelId="{C6ECE6B5-B58C-4C1B-BA06-61A0CF10A65C}" type="presParOf" srcId="{4AB4EEFA-804E-468F-A3D7-0D7B7B0D49AC}" destId="{3AEB3E88-6676-49F3-AEEE-8F112192B8AA}" srcOrd="1" destOrd="0" presId="urn:microsoft.com/office/officeart/2005/8/layout/chevron2"/>
    <dgm:cxn modelId="{788853C3-8165-49CD-BDCD-7C46D42CDBEE}" type="presParOf" srcId="{4AB4EEFA-804E-468F-A3D7-0D7B7B0D49AC}" destId="{D5B91252-5F24-4294-B537-C3B15E729829}" srcOrd="2" destOrd="0" presId="urn:microsoft.com/office/officeart/2005/8/layout/chevron2"/>
    <dgm:cxn modelId="{F14AA5C5-0A7D-4184-8AAF-4BC5FC68C496}" type="presParOf" srcId="{D5B91252-5F24-4294-B537-C3B15E729829}" destId="{853C9A6C-52D3-45E6-9DED-AB29065F2FA8}" srcOrd="0" destOrd="0" presId="urn:microsoft.com/office/officeart/2005/8/layout/chevron2"/>
    <dgm:cxn modelId="{EA661601-A958-4389-B55E-0B6BDDF044F9}" type="presParOf" srcId="{D5B91252-5F24-4294-B537-C3B15E729829}" destId="{23B63868-8ED5-4FB4-8EBF-23D1A3F642FC}" srcOrd="1" destOrd="0" presId="urn:microsoft.com/office/officeart/2005/8/layout/chevron2"/>
    <dgm:cxn modelId="{279C07BA-3C3D-4635-9193-773919D2FC19}" type="presParOf" srcId="{4AB4EEFA-804E-468F-A3D7-0D7B7B0D49AC}" destId="{A5AFB665-9A14-421F-BF23-AF651383AACB}" srcOrd="3" destOrd="0" presId="urn:microsoft.com/office/officeart/2005/8/layout/chevron2"/>
    <dgm:cxn modelId="{B79BB6EB-1517-48BB-B899-08E5E34C39CB}" type="presParOf" srcId="{4AB4EEFA-804E-468F-A3D7-0D7B7B0D49AC}" destId="{36D51220-31F5-4167-8EA0-263D20B9C17E}" srcOrd="4" destOrd="0" presId="urn:microsoft.com/office/officeart/2005/8/layout/chevron2"/>
    <dgm:cxn modelId="{7B8D0A27-9501-4B8D-917F-3408DFA5563C}" type="presParOf" srcId="{36D51220-31F5-4167-8EA0-263D20B9C17E}" destId="{D90C6DAD-2208-453D-9D59-D7D4ED90B434}" srcOrd="0" destOrd="0" presId="urn:microsoft.com/office/officeart/2005/8/layout/chevron2"/>
    <dgm:cxn modelId="{6CC46535-80E0-4DDF-8612-4AB284E1B20B}" type="presParOf" srcId="{36D51220-31F5-4167-8EA0-263D20B9C17E}" destId="{E20D151B-A95A-485B-87E3-66CB1916C391}" srcOrd="1" destOrd="0" presId="urn:microsoft.com/office/officeart/2005/8/layout/chevron2"/>
    <dgm:cxn modelId="{6E2E2644-F7AF-4D0C-8465-05595FEBC028}" type="presParOf" srcId="{4AB4EEFA-804E-468F-A3D7-0D7B7B0D49AC}" destId="{6FB00305-66E2-405A-9126-0DC388914B87}" srcOrd="5" destOrd="0" presId="urn:microsoft.com/office/officeart/2005/8/layout/chevron2"/>
    <dgm:cxn modelId="{F1080471-B01F-43D3-B9DD-8C5B5E83C312}" type="presParOf" srcId="{4AB4EEFA-804E-468F-A3D7-0D7B7B0D49AC}" destId="{6ED0D68E-6861-4619-A235-157E0B58F689}" srcOrd="6" destOrd="0" presId="urn:microsoft.com/office/officeart/2005/8/layout/chevron2"/>
    <dgm:cxn modelId="{FB60404A-4471-4B58-8561-576E88EC7239}" type="presParOf" srcId="{6ED0D68E-6861-4619-A235-157E0B58F689}" destId="{BBE8BA9F-8720-47F0-90D3-C6758F81AD7E}" srcOrd="0" destOrd="0" presId="urn:microsoft.com/office/officeart/2005/8/layout/chevron2"/>
    <dgm:cxn modelId="{64D4459F-5776-4968-A65D-1BA1F74AD7BB}" type="presParOf" srcId="{6ED0D68E-6861-4619-A235-157E0B58F689}" destId="{F8DC8F90-9826-40FA-BA73-E0B472867D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B84E5-3E2E-4994-B35E-991900080CD6}">
      <dsp:nvSpPr>
        <dsp:cNvPr id="0" name=""/>
        <dsp:cNvSpPr/>
      </dsp:nvSpPr>
      <dsp:spPr>
        <a:xfrm>
          <a:off x="1117" y="997879"/>
          <a:ext cx="2072746" cy="103637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Photovoltaic </a:t>
          </a:r>
          <a:endParaRPr lang="ar-JO" sz="2800" b="0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471" y="1028233"/>
        <a:ext cx="2012038" cy="975665"/>
      </dsp:txXfrm>
    </dsp:sp>
    <dsp:sp modelId="{731F9AF4-CF51-49BB-A665-F3D27A1AEEE3}">
      <dsp:nvSpPr>
        <dsp:cNvPr id="0" name=""/>
        <dsp:cNvSpPr/>
      </dsp:nvSpPr>
      <dsp:spPr>
        <a:xfrm rot="19457599">
          <a:off x="1977893" y="1187346"/>
          <a:ext cx="1021038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021038" y="30761"/>
              </a:lnTo>
            </a:path>
          </a:pathLst>
        </a:custGeom>
        <a:noFill/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222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500" kern="1200"/>
        </a:p>
      </dsp:txBody>
      <dsp:txXfrm>
        <a:off x="2462887" y="1192582"/>
        <a:ext cx="51051" cy="51051"/>
      </dsp:txXfrm>
    </dsp:sp>
    <dsp:sp modelId="{788CA7BD-00E1-44B9-8893-D30F6F125D2B}">
      <dsp:nvSpPr>
        <dsp:cNvPr id="0" name=""/>
        <dsp:cNvSpPr/>
      </dsp:nvSpPr>
      <dsp:spPr>
        <a:xfrm>
          <a:off x="2902962" y="401964"/>
          <a:ext cx="2072746" cy="103637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500" kern="1200" dirty="0" smtClean="0">
              <a:latin typeface="Times New Roman"/>
              <a:cs typeface="Times New Roman"/>
            </a:rPr>
            <a:t>η</a:t>
          </a:r>
          <a:r>
            <a:rPr lang="en-US" sz="2500" kern="1200" dirty="0" smtClean="0">
              <a:latin typeface="Times New Roman"/>
              <a:cs typeface="Times New Roman"/>
            </a:rPr>
            <a:t>: 5-20%</a:t>
          </a:r>
          <a:endParaRPr lang="ar-JO" sz="2500" kern="1200" dirty="0"/>
        </a:p>
      </dsp:txBody>
      <dsp:txXfrm>
        <a:off x="2933316" y="432318"/>
        <a:ext cx="2012038" cy="975665"/>
      </dsp:txXfrm>
    </dsp:sp>
    <dsp:sp modelId="{DC0D227D-3755-46B4-B4A8-77F8089909F9}">
      <dsp:nvSpPr>
        <dsp:cNvPr id="0" name=""/>
        <dsp:cNvSpPr/>
      </dsp:nvSpPr>
      <dsp:spPr>
        <a:xfrm rot="2142401">
          <a:off x="1977893" y="1783261"/>
          <a:ext cx="1021038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021038" y="30761"/>
              </a:lnTo>
            </a:path>
          </a:pathLst>
        </a:custGeom>
        <a:noFill/>
        <a:ln w="9525" cap="flat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l" defTabSz="222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500" kern="1200"/>
        </a:p>
      </dsp:txBody>
      <dsp:txXfrm>
        <a:off x="2462887" y="1788497"/>
        <a:ext cx="51051" cy="51051"/>
      </dsp:txXfrm>
    </dsp:sp>
    <dsp:sp modelId="{C26B29D4-E29D-4A64-B1D6-871FA3ACFC65}">
      <dsp:nvSpPr>
        <dsp:cNvPr id="0" name=""/>
        <dsp:cNvSpPr/>
      </dsp:nvSpPr>
      <dsp:spPr>
        <a:xfrm>
          <a:off x="2902962" y="1593793"/>
          <a:ext cx="2072746" cy="103637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itchFamily="18" charset="0"/>
              <a:cs typeface="Times New Roman" pitchFamily="18" charset="0"/>
            </a:rPr>
            <a:t>High cost </a:t>
          </a:r>
          <a:endParaRPr lang="ar-JO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33316" y="1624147"/>
        <a:ext cx="2012038" cy="975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38AC9-3A84-4E79-8032-340D40F0ACD4}">
      <dsp:nvSpPr>
        <dsp:cNvPr id="0" name=""/>
        <dsp:cNvSpPr/>
      </dsp:nvSpPr>
      <dsp:spPr>
        <a:xfrm rot="5400000">
          <a:off x="-219000" y="219474"/>
          <a:ext cx="1460002" cy="10220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900" kern="1200" dirty="0"/>
        </a:p>
      </dsp:txBody>
      <dsp:txXfrm rot="-5400000">
        <a:off x="1" y="511475"/>
        <a:ext cx="1022001" cy="438001"/>
      </dsp:txXfrm>
    </dsp:sp>
    <dsp:sp modelId="{3CB95DE8-9396-4B7D-99CF-F8261BB1DF4E}">
      <dsp:nvSpPr>
        <dsp:cNvPr id="0" name=""/>
        <dsp:cNvSpPr/>
      </dsp:nvSpPr>
      <dsp:spPr>
        <a:xfrm rot="5400000">
          <a:off x="3960800" y="-2938324"/>
          <a:ext cx="949001" cy="682659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Evaluate the performance of the system in combination with the feasibility of the system</a:t>
          </a:r>
          <a:endParaRPr lang="ar-JO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22002" y="46800"/>
        <a:ext cx="6780272" cy="856349"/>
      </dsp:txXfrm>
    </dsp:sp>
    <dsp:sp modelId="{853C9A6C-52D3-45E6-9DED-AB29065F2FA8}">
      <dsp:nvSpPr>
        <dsp:cNvPr id="0" name=""/>
        <dsp:cNvSpPr/>
      </dsp:nvSpPr>
      <dsp:spPr>
        <a:xfrm rot="5400000">
          <a:off x="-219000" y="1534832"/>
          <a:ext cx="1460002" cy="10220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</a:t>
          </a:r>
          <a:endParaRPr lang="ar-JO" sz="2900" kern="1200" dirty="0"/>
        </a:p>
      </dsp:txBody>
      <dsp:txXfrm rot="-5400000">
        <a:off x="1" y="1826833"/>
        <a:ext cx="1022001" cy="438001"/>
      </dsp:txXfrm>
    </dsp:sp>
    <dsp:sp modelId="{23B63868-8ED5-4FB4-8EBF-23D1A3F642FC}">
      <dsp:nvSpPr>
        <dsp:cNvPr id="0" name=""/>
        <dsp:cNvSpPr/>
      </dsp:nvSpPr>
      <dsp:spPr>
        <a:xfrm rot="5400000">
          <a:off x="3960800" y="-1622966"/>
          <a:ext cx="949001" cy="682659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Research on whether or not a solar PV system is economically viable under certain circumstances </a:t>
          </a:r>
          <a:endParaRPr lang="ar-JO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22002" y="1362158"/>
        <a:ext cx="6780272" cy="856349"/>
      </dsp:txXfrm>
    </dsp:sp>
    <dsp:sp modelId="{D90C6DAD-2208-453D-9D59-D7D4ED90B434}">
      <dsp:nvSpPr>
        <dsp:cNvPr id="0" name=""/>
        <dsp:cNvSpPr/>
      </dsp:nvSpPr>
      <dsp:spPr>
        <a:xfrm rot="5400000">
          <a:off x="-219000" y="2850190"/>
          <a:ext cx="1460002" cy="10220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900" kern="1200" dirty="0"/>
        </a:p>
      </dsp:txBody>
      <dsp:txXfrm rot="-5400000">
        <a:off x="1" y="3142191"/>
        <a:ext cx="1022001" cy="438001"/>
      </dsp:txXfrm>
    </dsp:sp>
    <dsp:sp modelId="{E20D151B-A95A-485B-87E3-66CB1916C391}">
      <dsp:nvSpPr>
        <dsp:cNvPr id="0" name=""/>
        <dsp:cNvSpPr/>
      </dsp:nvSpPr>
      <dsp:spPr>
        <a:xfrm rot="5400000">
          <a:off x="3960800" y="-307607"/>
          <a:ext cx="949001" cy="682659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Identify the efficiency and productivity of the system.</a:t>
          </a:r>
          <a:endParaRPr lang="ar-JO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0" algn="l" defTabSz="10223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JO" sz="2000" kern="1200" dirty="0"/>
        </a:p>
      </dsp:txBody>
      <dsp:txXfrm rot="-5400000">
        <a:off x="1022002" y="2677517"/>
        <a:ext cx="6780272" cy="856349"/>
      </dsp:txXfrm>
    </dsp:sp>
    <dsp:sp modelId="{BBE8BA9F-8720-47F0-90D3-C6758F81AD7E}">
      <dsp:nvSpPr>
        <dsp:cNvPr id="0" name=""/>
        <dsp:cNvSpPr/>
      </dsp:nvSpPr>
      <dsp:spPr>
        <a:xfrm rot="5400000">
          <a:off x="-219000" y="4165549"/>
          <a:ext cx="1460002" cy="10220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JO" sz="2900" kern="1200" dirty="0"/>
        </a:p>
      </dsp:txBody>
      <dsp:txXfrm rot="-5400000">
        <a:off x="1" y="4457550"/>
        <a:ext cx="1022001" cy="438001"/>
      </dsp:txXfrm>
    </dsp:sp>
    <dsp:sp modelId="{F8DC8F90-9826-40FA-BA73-E0B472867D54}">
      <dsp:nvSpPr>
        <dsp:cNvPr id="0" name=""/>
        <dsp:cNvSpPr/>
      </dsp:nvSpPr>
      <dsp:spPr>
        <a:xfrm rot="5400000">
          <a:off x="3960800" y="1007750"/>
          <a:ext cx="949001" cy="682659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a cost-effective energy system with a good reliability.</a:t>
          </a:r>
          <a:endParaRPr lang="ar-JO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0" algn="l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JO" sz="2100" kern="1200" dirty="0"/>
        </a:p>
      </dsp:txBody>
      <dsp:txXfrm rot="-5400000">
        <a:off x="1022002" y="3992874"/>
        <a:ext cx="6780272" cy="856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9FBFB7A-1E11-49AB-9C9A-EAAA8C08106B}" type="datetimeFigureOut">
              <a:rPr lang="ar-JO" smtClean="0"/>
              <a:pPr/>
              <a:t>10/08/1438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B0E535-DF4D-4A32-9DA8-7273B4F56BCF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00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5/6/2017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8120" y="4869160"/>
            <a:ext cx="3857652" cy="1214446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By: </a:t>
            </a:r>
          </a:p>
          <a:p>
            <a:pPr algn="ctr"/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Ahmad </a:t>
            </a:r>
            <a:r>
              <a:rPr lang="en-US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Saad</a:t>
            </a: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AlDin</a:t>
            </a:r>
            <a:endParaRPr lang="en-US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Salma</a:t>
            </a: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Omari</a:t>
            </a:r>
            <a:endParaRPr lang="ar-JO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907704" y="548680"/>
            <a:ext cx="621507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Techno-Economic Assessment Of grid connected Photovoltaic System in Sohar university in Oman </a:t>
            </a:r>
            <a:endParaRPr lang="ar-JO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086415" y="2996952"/>
            <a:ext cx="3857652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To:      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Dr. Mohammad Othman</a:t>
            </a:r>
          </a:p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Dr. Tamer Khatib.</a:t>
            </a:r>
          </a:p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899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60648"/>
            <a:ext cx="3829048" cy="742936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 startAt="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Inverter efficiency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JO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19795633"/>
              </p:ext>
            </p:extLst>
          </p:nvPr>
        </p:nvGraphicFramePr>
        <p:xfrm>
          <a:off x="1259632" y="912622"/>
          <a:ext cx="525658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66478"/>
              </p:ext>
            </p:extLst>
          </p:nvPr>
        </p:nvGraphicFramePr>
        <p:xfrm>
          <a:off x="6792872" y="476672"/>
          <a:ext cx="2143140" cy="4511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36318"/>
                <a:gridCol w="1106822"/>
              </a:tblGrid>
              <a:tr h="6603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Inverter efficiency </a:t>
                      </a:r>
                      <a:endParaRPr lang="ar-JO" sz="1400" dirty="0" smtClean="0"/>
                    </a:p>
                    <a:p>
                      <a:pPr algn="l" rtl="0"/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Month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92.37%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January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92.20%</a:t>
                      </a:r>
                      <a:endParaRPr lang="ar-JO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March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92.60%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April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92.62%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May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92.50%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June  </a:t>
                      </a:r>
                      <a:endParaRPr lang="ar-JO" sz="1400" dirty="0"/>
                    </a:p>
                  </a:txBody>
                  <a:tcPr/>
                </a:tc>
              </a:tr>
              <a:tr h="467726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92.66%</a:t>
                      </a:r>
                      <a:endParaRPr lang="ar-JO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July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l" rtl="0"/>
                      <a:r>
                        <a:rPr lang="en-US" sz="1400" baseline="0" dirty="0" smtClean="0"/>
                        <a:t>(Max.) </a:t>
                      </a:r>
                      <a:endParaRPr lang="ar-JO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92.48%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August </a:t>
                      </a:r>
                      <a:endParaRPr lang="ar-JO" sz="1400" dirty="0"/>
                    </a:p>
                  </a:txBody>
                  <a:tcPr/>
                </a:tc>
              </a:tr>
              <a:tr h="467726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92.11%</a:t>
                      </a:r>
                      <a:endParaRPr lang="ar-JO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September</a:t>
                      </a:r>
                    </a:p>
                    <a:p>
                      <a:pPr algn="l" rtl="0"/>
                      <a:r>
                        <a:rPr lang="en-US" sz="1400" dirty="0" smtClean="0"/>
                        <a:t>(Min.) </a:t>
                      </a:r>
                      <a:endParaRPr lang="ar-JO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92.53%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October 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92.55%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November </a:t>
                      </a:r>
                      <a:endParaRPr lang="ar-JO" sz="1400" dirty="0"/>
                    </a:p>
                  </a:txBody>
                  <a:tcPr/>
                </a:tc>
              </a:tr>
              <a:tr h="275133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92.17%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December </a:t>
                      </a:r>
                      <a:endParaRPr lang="ar-JO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196390"/>
            <a:ext cx="4227185" cy="2449830"/>
          </a:xfrm>
          <a:prstGeom prst="rect">
            <a:avLst/>
          </a:prstGeom>
          <a:ln w="28575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6012160" y="5589240"/>
            <a:ext cx="252028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Typical efficiency curve of an </a:t>
            </a:r>
            <a:r>
              <a:rPr lang="en-US" dirty="0" smtClean="0"/>
              <a:t>inverter.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836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404664"/>
            <a:ext cx="2232248" cy="6480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57052242"/>
              </p:ext>
            </p:extLst>
          </p:nvPr>
        </p:nvGraphicFramePr>
        <p:xfrm>
          <a:off x="1475656" y="1340768"/>
          <a:ext cx="633670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9405989"/>
                  </p:ext>
                </p:extLst>
              </p:nvPr>
            </p:nvGraphicFramePr>
            <p:xfrm>
              <a:off x="6012160" y="4005064"/>
              <a:ext cx="2832314" cy="2365602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86501"/>
                    <a:gridCol w="1172296"/>
                    <a:gridCol w="773517"/>
                  </a:tblGrid>
                  <a:tr h="676352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Month 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Result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State 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844625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Sep.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kumimoji="0"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404.4873 kWh/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𝑘𝑤</m:t>
                                  </m:r>
                                </m:e>
                                <m:sub>
                                  <m: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Max.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844625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March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kumimoji="0"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132.9898 kWh/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𝑘𝑤</m:t>
                                  </m:r>
                                </m:e>
                                <m:sub>
                                  <m:r>
                                    <a:rPr kumimoji="0" lang="en-US" sz="1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Min.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9405989"/>
                  </p:ext>
                </p:extLst>
              </p:nvPr>
            </p:nvGraphicFramePr>
            <p:xfrm>
              <a:off x="6012160" y="4005064"/>
              <a:ext cx="2832314" cy="2365602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886501"/>
                    <a:gridCol w="1172296"/>
                    <a:gridCol w="773517"/>
                  </a:tblGrid>
                  <a:tr h="676352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Month 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Result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State 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844625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Sep.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6042" t="-84058" r="-66146" b="-1014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Max.</a:t>
                          </a:r>
                          <a:endParaRPr lang="ar-JO" dirty="0"/>
                        </a:p>
                      </a:txBody>
                      <a:tcPr/>
                    </a:tc>
                  </a:tr>
                  <a:tr h="844625"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March 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6042" t="-182734" r="-66146" b="-7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rtl="0"/>
                          <a:r>
                            <a:rPr lang="en-US" dirty="0" smtClean="0"/>
                            <a:t>Min.</a:t>
                          </a:r>
                          <a:endParaRPr lang="ar-JO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63688" y="5301208"/>
                <a:ext cx="3888432" cy="67114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r>
                  <a:rPr lang="en-US" dirty="0"/>
                  <a:t>the monthly average yield factor was 225.1614 kWh/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𝑘𝑤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301208"/>
                <a:ext cx="3888432" cy="671146"/>
              </a:xfrm>
              <a:prstGeom prst="rect">
                <a:avLst/>
              </a:prstGeom>
              <a:blipFill rotWithShape="1">
                <a:blip r:embed="rId4"/>
                <a:stretch>
                  <a:fillRect l="-935" t="-2632" b="-789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4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460" y="548680"/>
            <a:ext cx="2309428" cy="72008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factor 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9178891"/>
              </p:ext>
            </p:extLst>
          </p:nvPr>
        </p:nvGraphicFramePr>
        <p:xfrm>
          <a:off x="1115616" y="1340768"/>
          <a:ext cx="590465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64427"/>
              </p:ext>
            </p:extLst>
          </p:nvPr>
        </p:nvGraphicFramePr>
        <p:xfrm>
          <a:off x="5940152" y="3861048"/>
          <a:ext cx="2976329" cy="23656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31577"/>
                <a:gridCol w="1231904"/>
                <a:gridCol w="812848"/>
              </a:tblGrid>
              <a:tr h="676352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Month  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Result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State </a:t>
                      </a:r>
                      <a:endParaRPr lang="ar-JO" dirty="0"/>
                    </a:p>
                  </a:txBody>
                  <a:tcPr/>
                </a:tc>
              </a:tr>
              <a:tr h="844625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Aug.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0.5618</a:t>
                      </a:r>
                    </a:p>
                    <a:p>
                      <a:pPr algn="l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56.18%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Max.</a:t>
                      </a:r>
                      <a:endParaRPr lang="ar-JO" dirty="0"/>
                    </a:p>
                  </a:txBody>
                  <a:tcPr/>
                </a:tc>
              </a:tr>
              <a:tr h="844625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July.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0.1069</a:t>
                      </a:r>
                    </a:p>
                    <a:p>
                      <a:pPr algn="l" rtl="0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10.69%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Min.</a:t>
                      </a:r>
                      <a:endParaRPr lang="ar-J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5517232"/>
            <a:ext cx="403244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/>
              <a:t>the monthly average capacity factor was 0.2854 (28.45</a:t>
            </a:r>
            <a:r>
              <a:rPr lang="en-US" dirty="0" smtClean="0"/>
              <a:t>%).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52872" y="548680"/>
                <a:ext cx="7467600" cy="165618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olar radiation profile </a:t>
                </a:r>
                <a:endParaRPr lang="en-US" sz="24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sample of a series of hourly solar radiation as well as ambient temperature used to simulate the proposed PV system.</a:t>
                </a:r>
              </a:p>
              <a:p>
                <a:pPr marL="0" indent="0" algn="l" rtl="0">
                  <a:buNone/>
                </a:pPr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 algn="l" rtl="0">
                  <a:buNone/>
                </a:pPr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solar radiation was in the range of 242.24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1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1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- 803.62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1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1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2872" y="548680"/>
                <a:ext cx="7467600" cy="1656184"/>
              </a:xfrm>
              <a:blipFill rotWithShape="1">
                <a:blip r:embed="rId2"/>
                <a:stretch>
                  <a:fillRect l="-1061" t="-625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44597454"/>
              </p:ext>
            </p:extLst>
          </p:nvPr>
        </p:nvGraphicFramePr>
        <p:xfrm>
          <a:off x="1691680" y="2348880"/>
          <a:ext cx="5830525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24328" y="4034681"/>
            <a:ext cx="129614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For March</a:t>
            </a:r>
          </a:p>
          <a:p>
            <a:r>
              <a:rPr lang="en-US" dirty="0" smtClean="0"/>
              <a:t>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413106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82194149"/>
              </p:ext>
            </p:extLst>
          </p:nvPr>
        </p:nvGraphicFramePr>
        <p:xfrm>
          <a:off x="1835696" y="2204864"/>
          <a:ext cx="633670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03648" y="719580"/>
                <a:ext cx="6730153" cy="132343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Ambient temperature </a:t>
                </a: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ambient temperature was in the range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22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𝑜</m:t>
                        </m:r>
                      </m:sup>
                    </m:sSubSup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26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53</m:t>
                        </m:r>
                      </m:e>
                      <m:sub/>
                      <m: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𝑜</m:t>
                        </m:r>
                      </m:sup>
                    </m:sSubSup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endParaRPr lang="en-US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ar-JO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719580"/>
                <a:ext cx="6730153" cy="1323439"/>
              </a:xfrm>
              <a:prstGeom prst="rect">
                <a:avLst/>
              </a:prstGeom>
              <a:blipFill rotWithShape="1">
                <a:blip r:embed="rId3"/>
                <a:stretch>
                  <a:fillRect l="-906" t="-230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09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620688"/>
            <a:ext cx="7467600" cy="108012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curve [experimental I-V characteristic curve].</a:t>
            </a:r>
          </a:p>
          <a:p>
            <a:pPr marL="0" indent="0" algn="l" rtl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characteristic of a PV cell is expressed by its relationship between current and voltage (I–V) as called 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I–V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solar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cell.  </a:t>
            </a:r>
            <a:endParaRPr lang="ar-J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98946941"/>
              </p:ext>
            </p:extLst>
          </p:nvPr>
        </p:nvGraphicFramePr>
        <p:xfrm>
          <a:off x="1763688" y="2348880"/>
          <a:ext cx="62646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06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87365625"/>
              </p:ext>
            </p:extLst>
          </p:nvPr>
        </p:nvGraphicFramePr>
        <p:xfrm>
          <a:off x="1506528" y="260647"/>
          <a:ext cx="6233823" cy="3491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52165"/>
            <a:ext cx="4176464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56176" y="4869160"/>
            <a:ext cx="259228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I-V characteristic curve.</a:t>
            </a:r>
          </a:p>
          <a:p>
            <a:pPr algn="ctr"/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668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327031" y="404664"/>
            <a:ext cx="5765249" cy="165618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5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Economical criterion</a:t>
            </a:r>
          </a:p>
          <a:p>
            <a:pPr marL="0" indent="0" algn="l" rtl="0">
              <a:buNone/>
            </a:pPr>
            <a:endParaRPr lang="en-US" sz="2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life cycle cost with respect to system life time:</a:t>
            </a:r>
          </a:p>
          <a:p>
            <a:pPr marL="0" indent="0" algn="l" rtl="0">
              <a:buNone/>
            </a:pPr>
            <a:endParaRPr lang="en-US" b="1" dirty="0" smtClean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782753513"/>
              </p:ext>
            </p:extLst>
          </p:nvPr>
        </p:nvGraphicFramePr>
        <p:xfrm>
          <a:off x="1619672" y="1772816"/>
          <a:ext cx="6186953" cy="4255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99056"/>
              </p:ext>
            </p:extLst>
          </p:nvPr>
        </p:nvGraphicFramePr>
        <p:xfrm>
          <a:off x="6732240" y="4221088"/>
          <a:ext cx="2183904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952"/>
                <a:gridCol w="1091952"/>
              </a:tblGrid>
              <a:tr h="52935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LCC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3">
                <a:tc>
                  <a:txBody>
                    <a:bodyPr/>
                    <a:lstStyle/>
                    <a:p>
                      <a:pPr marL="0" algn="ctr" rtl="1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rtl="1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10918.14</a:t>
                      </a:r>
                    </a:p>
                  </a:txBody>
                  <a:tcPr marL="7620" marR="7620" marT="7620" marB="0" anchor="b"/>
                </a:tc>
              </a:tr>
              <a:tr h="383783">
                <a:tc>
                  <a:txBody>
                    <a:bodyPr/>
                    <a:lstStyle/>
                    <a:p>
                      <a:pPr marL="0" algn="ctr" rtl="1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rtl="1" eaLnBrk="1" fontAlgn="b" latinLnBrk="0" hangingPunct="1"/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15711.28</a:t>
                      </a:r>
                    </a:p>
                  </a:txBody>
                  <a:tcPr marL="7620" marR="7620" marT="7620" marB="0" anchor="b"/>
                </a:tc>
              </a:tr>
              <a:tr h="383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19874.68</a:t>
                      </a:r>
                    </a:p>
                  </a:txBody>
                  <a:tcPr marL="7620" marR="7620" marT="7620" marB="0" anchor="b"/>
                </a:tc>
              </a:tr>
              <a:tr h="383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23491.07</a:t>
                      </a:r>
                    </a:p>
                  </a:txBody>
                  <a:tcPr marL="7620" marR="7620" marT="7620" marB="0" anchor="b"/>
                </a:tc>
              </a:tr>
              <a:tr h="383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22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187624" y="692696"/>
            <a:ext cx="6984776" cy="576064"/>
          </a:xfrm>
        </p:spPr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 startAt="2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maintenance cost with respect to system life time: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36585521"/>
              </p:ext>
            </p:extLst>
          </p:nvPr>
        </p:nvGraphicFramePr>
        <p:xfrm>
          <a:off x="1475656" y="1412776"/>
          <a:ext cx="61926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201658"/>
              </p:ext>
            </p:extLst>
          </p:nvPr>
        </p:nvGraphicFramePr>
        <p:xfrm>
          <a:off x="6660232" y="4077072"/>
          <a:ext cx="2232248" cy="2485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940"/>
                <a:gridCol w="1248308"/>
              </a:tblGrid>
              <a:tr h="53750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96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5518.137</a:t>
                      </a:r>
                    </a:p>
                  </a:txBody>
                  <a:tcPr marL="7620" marR="7620" marT="7620" marB="0" anchor="b"/>
                </a:tc>
              </a:tr>
              <a:tr h="3896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10311.28</a:t>
                      </a:r>
                    </a:p>
                  </a:txBody>
                  <a:tcPr marL="7620" marR="7620" marT="7620" marB="0" anchor="b"/>
                </a:tc>
              </a:tr>
              <a:tr h="3896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14474.68</a:t>
                      </a:r>
                    </a:p>
                  </a:txBody>
                  <a:tcPr marL="7620" marR="7620" marT="7620" marB="0" anchor="b"/>
                </a:tc>
              </a:tr>
              <a:tr h="3896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18091.07</a:t>
                      </a:r>
                    </a:p>
                  </a:txBody>
                  <a:tcPr marL="7620" marR="7620" marT="7620" marB="0" anchor="b"/>
                </a:tc>
              </a:tr>
              <a:tr h="3896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115616" y="332656"/>
            <a:ext cx="7467600" cy="864096"/>
          </a:xfrm>
        </p:spPr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 startAt="3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changing inflation rate in life cycle cost and unit cost of electricity: </a:t>
            </a:r>
          </a:p>
          <a:p>
            <a:pPr marL="0" indent="0" algn="l" rtl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634840189"/>
              </p:ext>
            </p:extLst>
          </p:nvPr>
        </p:nvGraphicFramePr>
        <p:xfrm>
          <a:off x="1259632" y="1628800"/>
          <a:ext cx="561662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159880"/>
              </p:ext>
            </p:extLst>
          </p:nvPr>
        </p:nvGraphicFramePr>
        <p:xfrm>
          <a:off x="5796136" y="4653136"/>
          <a:ext cx="3168354" cy="193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8"/>
                <a:gridCol w="1056118"/>
                <a:gridCol w="1056118"/>
              </a:tblGrid>
              <a:tr h="3228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LCC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UCE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24455.09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0.771446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25505.3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0.766214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0.761228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27842.45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0.75649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29142.52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0.752004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91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44824"/>
            <a:ext cx="3856472" cy="4403576"/>
          </a:xfrm>
        </p:spPr>
        <p:txBody>
          <a:bodyPr>
            <a:normAutofit/>
          </a:bodyPr>
          <a:lstStyle/>
          <a:p>
            <a:pPr algn="l" rtl="0"/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</a:p>
          <a:p>
            <a:pPr algn="l" rt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  <a:p>
            <a:pPr>
              <a:buNone/>
            </a:pPr>
            <a:endParaRPr lang="ar-JO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331640" y="958033"/>
            <a:ext cx="228601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2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31256956"/>
              </p:ext>
            </p:extLst>
          </p:nvPr>
        </p:nvGraphicFramePr>
        <p:xfrm>
          <a:off x="1475656" y="1052736"/>
          <a:ext cx="60486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981281"/>
              </p:ext>
            </p:extLst>
          </p:nvPr>
        </p:nvGraphicFramePr>
        <p:xfrm>
          <a:off x="5724128" y="4653136"/>
          <a:ext cx="3168354" cy="1937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118"/>
                <a:gridCol w="1056118"/>
                <a:gridCol w="1056118"/>
              </a:tblGrid>
              <a:tr h="3228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LCC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UCE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24455.09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0.771446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25505.3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0.766214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0.761228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27842.45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0.75649</a:t>
                      </a:r>
                    </a:p>
                  </a:txBody>
                  <a:tcPr marL="7620" marR="7620" marT="7620" marB="0" anchor="b"/>
                </a:tc>
              </a:tr>
              <a:tr h="3228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29142.52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0.752004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78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331640" y="548680"/>
            <a:ext cx="7467600" cy="720080"/>
          </a:xfrm>
        </p:spPr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 startAt="4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changing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discount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rate in life cycle cost and unit cost of electricity: </a:t>
            </a:r>
          </a:p>
          <a:p>
            <a:pPr marL="457200" indent="-457200" algn="l" rtl="0">
              <a:buFont typeface="+mj-lt"/>
              <a:buAutoNum type="arabicPeriod" startAt="4"/>
            </a:pPr>
            <a:endParaRPr lang="ar-JO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88618420"/>
              </p:ext>
            </p:extLst>
          </p:nvPr>
        </p:nvGraphicFramePr>
        <p:xfrm>
          <a:off x="1475656" y="1412776"/>
          <a:ext cx="57606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018547"/>
              </p:ext>
            </p:extLst>
          </p:nvPr>
        </p:nvGraphicFramePr>
        <p:xfrm>
          <a:off x="5940152" y="4221088"/>
          <a:ext cx="304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LCC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UCE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29092.21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0.752167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0.075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27813.32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0.756598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0.761228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25540.43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0.766049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24529.69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0.771053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39355679"/>
              </p:ext>
            </p:extLst>
          </p:nvPr>
        </p:nvGraphicFramePr>
        <p:xfrm>
          <a:off x="1475656" y="980728"/>
          <a:ext cx="5688632" cy="38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65196"/>
              </p:ext>
            </p:extLst>
          </p:nvPr>
        </p:nvGraphicFramePr>
        <p:xfrm>
          <a:off x="5868144" y="4149080"/>
          <a:ext cx="304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LCC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UCE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29092.21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0.752167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0.075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27813.32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0.756598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26632.32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0.761228</a:t>
                      </a:r>
                    </a:p>
                  </a:txBody>
                  <a:tcPr marL="7620" marR="7620" marT="7620" marB="0" anchor="b"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0.085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25540.43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0.766049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24529.69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0.771053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2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5"/>
          <p:cNvSpPr txBox="1"/>
          <p:nvPr/>
        </p:nvSpPr>
        <p:spPr>
          <a:xfrm>
            <a:off x="1547664" y="836712"/>
            <a:ext cx="234662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 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47664" y="1700808"/>
                <a:ext cx="7128792" cy="442486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conclude our project, a techno-economic assessment was done to evaluate the productivity and viability of a grid connected PV system in </a:t>
                </a:r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Sohar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university, Oman. By using some indices such as ( PV efficiency, inverter efficiency, Yield factor, capacity factor, life cycle cost, annualized life cycle cost, unit cost of electricity and parametric simulation) for this assessment.   </a:t>
                </a:r>
              </a:p>
              <a:p>
                <a:r>
                  <a:rPr lang="en-US" sz="2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Matlab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program and excel software were used to analyze the data. 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results showed that the average monthly yield factor was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225.1614 kWh/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𝑘𝑤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000" b="0" i="0" smtClean="0">
                        <a:latin typeface="Cambria Math"/>
                      </a:rPr>
                      <m:t>, </m:t>
                    </m:r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 monthly average capacity factor was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28.45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and 10.93%  for monthly average PV efficiency. And for the unit cost of electricity $0.761/KWh, and the life cycle cost was $26632.32. and for the parametric simulation increasing the inflation rate will increase the life cycle cost and decrease the unit cost of electricity, while the discount rate work vise versa.      </a:t>
                </a:r>
                <a:endParaRPr lang="ar-JO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700808"/>
                <a:ext cx="7128792" cy="4424866"/>
              </a:xfrm>
              <a:prstGeom prst="rect">
                <a:avLst/>
              </a:prstGeom>
              <a:blipFill rotWithShape="1">
                <a:blip r:embed="rId2"/>
                <a:stretch>
                  <a:fillRect l="-941" t="-689" r="-1540" b="-151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8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2744"/>
            <a:ext cx="8100392" cy="6495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22584" y="1988840"/>
                <a:ext cx="7467600" cy="4500594"/>
              </a:xfrm>
            </p:spPr>
            <p:txBody>
              <a:bodyPr>
                <a:normAutofit fontScale="77500" lnSpcReduction="20000"/>
              </a:bodyPr>
              <a:lstStyle/>
              <a:p>
                <a:pPr algn="just" rtl="0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Renewable energy is "energy that is generated from natural processes that are continuously replenished. This includes sunlight, geothermal heat, wind, tides, water.</a:t>
                </a:r>
              </a:p>
              <a:p>
                <a:pPr marL="82296" indent="0" algn="just" rtl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/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Our system focusing on grid connected PV system with:</a:t>
                </a:r>
              </a:p>
              <a:p>
                <a:pPr marL="457200" indent="-457200" algn="just" rtl="0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 polycrystalline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PV array. 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" rtl="0">
                  <a:buFont typeface="+mj-lt"/>
                  <a:buAutoNum type="arabi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4.57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PV array.  </a:t>
                </a:r>
              </a:p>
              <a:p>
                <a:pPr marL="457200" indent="-457200" algn="just" rtl="0">
                  <a:buFont typeface="+mj-lt"/>
                  <a:buAutoNum type="arabi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250W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power, for each PV.  </a:t>
                </a:r>
              </a:p>
              <a:p>
                <a:pPr marL="457200" indent="-457200" algn="just" rtl="0">
                  <a:buFont typeface="+mj-lt"/>
                  <a:buAutoNum type="arabicPeriod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8.17A maximum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current, for each PV. </a:t>
                </a:r>
              </a:p>
              <a:p>
                <a:pPr marL="457200" indent="-457200" algn="just" rtl="0">
                  <a:buFont typeface="+mj-lt"/>
                  <a:buAutoNum type="arabicPeriod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14% PV Efficiency.   </a:t>
                </a:r>
              </a:p>
              <a:p>
                <a:pPr marL="0" indent="0" algn="just" rtl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buNone/>
                </a:pP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22584" y="1988840"/>
                <a:ext cx="7467600" cy="4500594"/>
              </a:xfrm>
              <a:blipFill rotWithShape="1">
                <a:blip r:embed="rId2"/>
                <a:stretch>
                  <a:fillRect l="-735" t="-2706" r="-130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ربع نص 3"/>
          <p:cNvSpPr txBox="1"/>
          <p:nvPr/>
        </p:nvSpPr>
        <p:spPr>
          <a:xfrm>
            <a:off x="1475656" y="853505"/>
            <a:ext cx="292895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05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628800"/>
            <a:ext cx="7467600" cy="2616332"/>
          </a:xfrm>
        </p:spPr>
        <p:txBody>
          <a:bodyPr>
            <a:normAutofit/>
          </a:bodyPr>
          <a:lstStyle/>
          <a:p>
            <a:pPr algn="just" rtl="0"/>
            <a:endPara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/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facing a serious environmental problems related to the traditional energy sources in addition to an increase in energy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demand. And from all different 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modes of renewable energy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technologies, solar </a:t>
            </a:r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 is under </a:t>
            </a:r>
            <a:r>
              <a:rPr lang="en-US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study.</a:t>
            </a:r>
          </a:p>
          <a:p>
            <a:pPr algn="just" rtl="0">
              <a:buNone/>
            </a:pPr>
            <a:endPara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ar-JO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403649" y="807778"/>
            <a:ext cx="331236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925938508"/>
              </p:ext>
            </p:extLst>
          </p:nvPr>
        </p:nvGraphicFramePr>
        <p:xfrm>
          <a:off x="2627784" y="3825868"/>
          <a:ext cx="4976826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12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04" y="762001"/>
            <a:ext cx="7115196" cy="5364163"/>
          </a:xfrm>
        </p:spPr>
        <p:txBody>
          <a:bodyPr/>
          <a:lstStyle/>
          <a:p>
            <a:pPr algn="just" rtl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PV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technology.</a:t>
            </a:r>
          </a:p>
          <a:p>
            <a:pPr algn="just"/>
            <a:endParaRPr lang="ar-JO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923" y="1685619"/>
            <a:ext cx="5962648" cy="3400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81992" y="5460967"/>
            <a:ext cx="6248400" cy="10926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solar PV cumulative installed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ar-JO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7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672407"/>
              </p:ext>
            </p:extLst>
          </p:nvPr>
        </p:nvGraphicFramePr>
        <p:xfrm>
          <a:off x="1214413" y="1196752"/>
          <a:ext cx="7848600" cy="5407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285728"/>
            <a:ext cx="23042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7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>
            <a:off x="1547664" y="500042"/>
            <a:ext cx="244827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Methodology 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7"/>
          <p:cNvSpPr txBox="1"/>
          <p:nvPr/>
        </p:nvSpPr>
        <p:spPr>
          <a:xfrm>
            <a:off x="1261911" y="1322765"/>
            <a:ext cx="6676455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Economical criteria: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evaluate the economic potential (all costs of  installing, operating and all related costs) the PV system  and to use parametric simulation: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sp>
        <p:nvSpPr>
          <p:cNvPr id="6" name="مربع نص 9"/>
          <p:cNvSpPr txBox="1"/>
          <p:nvPr/>
        </p:nvSpPr>
        <p:spPr>
          <a:xfrm>
            <a:off x="1398517" y="2781601"/>
            <a:ext cx="2857850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/>
              <a:t>Life cycle cost</a:t>
            </a:r>
          </a:p>
          <a:p>
            <a:endParaRPr lang="ar-JO" dirty="0"/>
          </a:p>
        </p:txBody>
      </p:sp>
      <p:sp>
        <p:nvSpPr>
          <p:cNvPr id="7" name="مربع نص 9"/>
          <p:cNvSpPr txBox="1"/>
          <p:nvPr/>
        </p:nvSpPr>
        <p:spPr>
          <a:xfrm>
            <a:off x="5214939" y="2725818"/>
            <a:ext cx="25194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2.Annualized Life cycle cost</a:t>
            </a:r>
            <a:endParaRPr lang="ar-JO" dirty="0"/>
          </a:p>
        </p:txBody>
      </p:sp>
      <p:sp>
        <p:nvSpPr>
          <p:cNvPr id="8" name="مربع نص 9"/>
          <p:cNvSpPr txBox="1"/>
          <p:nvPr/>
        </p:nvSpPr>
        <p:spPr>
          <a:xfrm>
            <a:off x="5203540" y="4216459"/>
            <a:ext cx="25422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4.Parametric simulation</a:t>
            </a:r>
            <a:endParaRPr lang="ar-JO" dirty="0"/>
          </a:p>
        </p:txBody>
      </p:sp>
      <p:sp>
        <p:nvSpPr>
          <p:cNvPr id="9" name="مربع نص 9"/>
          <p:cNvSpPr txBox="1"/>
          <p:nvPr/>
        </p:nvSpPr>
        <p:spPr>
          <a:xfrm>
            <a:off x="1398517" y="4149080"/>
            <a:ext cx="285785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3.Unit cost of electricity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993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1145826" y="740343"/>
            <a:ext cx="757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Technical criteria: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evaluate the productivity of the system some indices were calculated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1167963" y="2290280"/>
            <a:ext cx="285511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efficiency. </a:t>
            </a:r>
          </a:p>
          <a:p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167963" y="3583978"/>
            <a:ext cx="2855114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Inverter efficiency. </a:t>
            </a:r>
          </a:p>
          <a:p>
            <a:endParaRPr lang="ar-JO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167963" y="4821476"/>
            <a:ext cx="2855114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 factor.</a:t>
            </a:r>
          </a:p>
          <a:p>
            <a:endParaRPr lang="ar-JO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5220072" y="2290280"/>
            <a:ext cx="2928958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factor.</a:t>
            </a:r>
          </a:p>
          <a:p>
            <a:endParaRPr lang="ar-JO" dirty="0"/>
          </a:p>
        </p:txBody>
      </p:sp>
      <p:sp>
        <p:nvSpPr>
          <p:cNvPr id="2" name="TextBox 1"/>
          <p:cNvSpPr txBox="1"/>
          <p:nvPr/>
        </p:nvSpPr>
        <p:spPr>
          <a:xfrm>
            <a:off x="5220072" y="3556249"/>
            <a:ext cx="2928958" cy="677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 radiation profile.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4821476"/>
            <a:ext cx="292895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Ambient temperature profile.</a:t>
            </a:r>
          </a:p>
        </p:txBody>
      </p:sp>
    </p:spTree>
    <p:extLst>
      <p:ext uri="{BB962C8B-B14F-4D97-AF65-F5344CB8AC3E}">
        <p14:creationId xmlns:p14="http://schemas.microsoft.com/office/powerpoint/2010/main" val="96169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12776"/>
            <a:ext cx="4680520" cy="1057268"/>
          </a:xfrm>
        </p:spPr>
        <p:txBody>
          <a:bodyPr>
            <a:normAutofit/>
          </a:bodyPr>
          <a:lstStyle/>
          <a:p>
            <a:pPr marL="457200" indent="-457200" algn="l" rtl="0">
              <a:buAutoNum type="alphaLcPeriod"/>
            </a:pPr>
            <a:r>
              <a:rPr lang="en-US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 criterion</a:t>
            </a:r>
          </a:p>
          <a:p>
            <a:pPr marL="457200" indent="-457200" algn="l" rtl="0">
              <a:buAutoNum type="arabicPeriod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PV efficiency.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043275050"/>
              </p:ext>
            </p:extLst>
          </p:nvPr>
        </p:nvGraphicFramePr>
        <p:xfrm>
          <a:off x="1347282" y="2564904"/>
          <a:ext cx="5168933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1406092" y="570745"/>
            <a:ext cx="234662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esults </a:t>
            </a:r>
            <a:endParaRPr lang="ar-JO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834884"/>
              </p:ext>
            </p:extLst>
          </p:nvPr>
        </p:nvGraphicFramePr>
        <p:xfrm>
          <a:off x="6804248" y="1700808"/>
          <a:ext cx="2119306" cy="4511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24793"/>
                <a:gridCol w="1094513"/>
              </a:tblGrid>
              <a:tr h="63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PV efficiency </a:t>
                      </a:r>
                      <a:endParaRPr lang="ar-JO" sz="1400" dirty="0" smtClean="0"/>
                    </a:p>
                    <a:p>
                      <a:pPr algn="l" rtl="0"/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Month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15.78%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January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16.64%</a:t>
                      </a:r>
                      <a:endParaRPr lang="ar-JO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March</a:t>
                      </a:r>
                    </a:p>
                    <a:p>
                      <a:pPr algn="l" rtl="0"/>
                      <a:r>
                        <a:rPr lang="en-US" sz="1400" dirty="0" smtClean="0"/>
                        <a:t>(Max.)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13.77%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April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13.72%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May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7.97%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June 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10.23%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July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7.57%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August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5.46%</a:t>
                      </a:r>
                      <a:endParaRPr lang="ar-JO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September (Min.)</a:t>
                      </a:r>
                      <a:endParaRPr lang="ar-JO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10.45%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October </a:t>
                      </a:r>
                      <a:r>
                        <a:rPr lang="en-US" sz="1400" baseline="0" dirty="0" smtClean="0"/>
                        <a:t>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9.25%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November </a:t>
                      </a:r>
                      <a:endParaRPr lang="ar-JO" sz="1400" dirty="0"/>
                    </a:p>
                  </a:txBody>
                  <a:tcPr/>
                </a:tc>
              </a:tr>
              <a:tr h="266560"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9.41%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400" dirty="0" smtClean="0"/>
                        <a:t>December </a:t>
                      </a:r>
                      <a:endParaRPr lang="ar-JO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6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1165</TotalTime>
  <Words>987</Words>
  <Application>Microsoft Office PowerPoint</Application>
  <PresentationFormat>On-screen Show (4:3)</PresentationFormat>
  <Paragraphs>309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 40</dc:creator>
  <cp:lastModifiedBy>omari</cp:lastModifiedBy>
  <cp:revision>86</cp:revision>
  <dcterms:created xsi:type="dcterms:W3CDTF">2006-08-16T00:00:00Z</dcterms:created>
  <dcterms:modified xsi:type="dcterms:W3CDTF">2017-05-06T17:32:36Z</dcterms:modified>
</cp:coreProperties>
</file>