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42">
  <p:sldMasterIdLst>
    <p:sldMasterId id="2147483684" r:id="rId1"/>
  </p:sldMasterIdLst>
  <p:notesMasterIdLst>
    <p:notesMasterId r:id="rId119"/>
  </p:notesMasterIdLst>
  <p:sldIdLst>
    <p:sldId id="256" r:id="rId2"/>
    <p:sldId id="257" r:id="rId3"/>
    <p:sldId id="259" r:id="rId4"/>
    <p:sldId id="448" r:id="rId5"/>
    <p:sldId id="447" r:id="rId6"/>
    <p:sldId id="355" r:id="rId7"/>
    <p:sldId id="356" r:id="rId8"/>
    <p:sldId id="260" r:id="rId9"/>
    <p:sldId id="261" r:id="rId10"/>
    <p:sldId id="262" r:id="rId11"/>
    <p:sldId id="343" r:id="rId12"/>
    <p:sldId id="265" r:id="rId13"/>
    <p:sldId id="266" r:id="rId14"/>
    <p:sldId id="348" r:id="rId15"/>
    <p:sldId id="267" r:id="rId16"/>
    <p:sldId id="357" r:id="rId17"/>
    <p:sldId id="426" r:id="rId18"/>
    <p:sldId id="427" r:id="rId19"/>
    <p:sldId id="359" r:id="rId20"/>
    <p:sldId id="428" r:id="rId21"/>
    <p:sldId id="358" r:id="rId22"/>
    <p:sldId id="268" r:id="rId23"/>
    <p:sldId id="345" r:id="rId24"/>
    <p:sldId id="360" r:id="rId25"/>
    <p:sldId id="285" r:id="rId26"/>
    <p:sldId id="286" r:id="rId27"/>
    <p:sldId id="429" r:id="rId28"/>
    <p:sldId id="287" r:id="rId29"/>
    <p:sldId id="430" r:id="rId30"/>
    <p:sldId id="288" r:id="rId31"/>
    <p:sldId id="431" r:id="rId32"/>
    <p:sldId id="289" r:id="rId33"/>
    <p:sldId id="432" r:id="rId34"/>
    <p:sldId id="290" r:id="rId35"/>
    <p:sldId id="433" r:id="rId36"/>
    <p:sldId id="291" r:id="rId37"/>
    <p:sldId id="434" r:id="rId38"/>
    <p:sldId id="292" r:id="rId39"/>
    <p:sldId id="293" r:id="rId40"/>
    <p:sldId id="294" r:id="rId41"/>
    <p:sldId id="361" r:id="rId42"/>
    <p:sldId id="295" r:id="rId43"/>
    <p:sldId id="363" r:id="rId44"/>
    <p:sldId id="297" r:id="rId45"/>
    <p:sldId id="298" r:id="rId46"/>
    <p:sldId id="365" r:id="rId47"/>
    <p:sldId id="364" r:id="rId48"/>
    <p:sldId id="299" r:id="rId49"/>
    <p:sldId id="366" r:id="rId50"/>
    <p:sldId id="436" r:id="rId51"/>
    <p:sldId id="367" r:id="rId52"/>
    <p:sldId id="370" r:id="rId53"/>
    <p:sldId id="369" r:id="rId54"/>
    <p:sldId id="368" r:id="rId55"/>
    <p:sldId id="437" r:id="rId56"/>
    <p:sldId id="371" r:id="rId57"/>
    <p:sldId id="439" r:id="rId58"/>
    <p:sldId id="372" r:id="rId59"/>
    <p:sldId id="440" r:id="rId60"/>
    <p:sldId id="375" r:id="rId61"/>
    <p:sldId id="441" r:id="rId62"/>
    <p:sldId id="374" r:id="rId63"/>
    <p:sldId id="373" r:id="rId64"/>
    <p:sldId id="442" r:id="rId65"/>
    <p:sldId id="377" r:id="rId66"/>
    <p:sldId id="443" r:id="rId67"/>
    <p:sldId id="378" r:id="rId68"/>
    <p:sldId id="379" r:id="rId69"/>
    <p:sldId id="444" r:id="rId70"/>
    <p:sldId id="380" r:id="rId71"/>
    <p:sldId id="388" r:id="rId72"/>
    <p:sldId id="376" r:id="rId73"/>
    <p:sldId id="382" r:id="rId74"/>
    <p:sldId id="383" r:id="rId75"/>
    <p:sldId id="384" r:id="rId76"/>
    <p:sldId id="385" r:id="rId77"/>
    <p:sldId id="386" r:id="rId78"/>
    <p:sldId id="387" r:id="rId79"/>
    <p:sldId id="381" r:id="rId80"/>
    <p:sldId id="390" r:id="rId81"/>
    <p:sldId id="392" r:id="rId82"/>
    <p:sldId id="393" r:id="rId83"/>
    <p:sldId id="394" r:id="rId84"/>
    <p:sldId id="395" r:id="rId85"/>
    <p:sldId id="445" r:id="rId86"/>
    <p:sldId id="446" r:id="rId87"/>
    <p:sldId id="396" r:id="rId88"/>
    <p:sldId id="397" r:id="rId89"/>
    <p:sldId id="398" r:id="rId90"/>
    <p:sldId id="399" r:id="rId91"/>
    <p:sldId id="400" r:id="rId92"/>
    <p:sldId id="401" r:id="rId93"/>
    <p:sldId id="402" r:id="rId94"/>
    <p:sldId id="403" r:id="rId95"/>
    <p:sldId id="404" r:id="rId96"/>
    <p:sldId id="405" r:id="rId97"/>
    <p:sldId id="406" r:id="rId98"/>
    <p:sldId id="407" r:id="rId99"/>
    <p:sldId id="408" r:id="rId100"/>
    <p:sldId id="409" r:id="rId101"/>
    <p:sldId id="410" r:id="rId102"/>
    <p:sldId id="411" r:id="rId103"/>
    <p:sldId id="412" r:id="rId104"/>
    <p:sldId id="413" r:id="rId105"/>
    <p:sldId id="449" r:id="rId106"/>
    <p:sldId id="415" r:id="rId107"/>
    <p:sldId id="416" r:id="rId108"/>
    <p:sldId id="417" r:id="rId109"/>
    <p:sldId id="418" r:id="rId110"/>
    <p:sldId id="419" r:id="rId111"/>
    <p:sldId id="450" r:id="rId112"/>
    <p:sldId id="420" r:id="rId113"/>
    <p:sldId id="421" r:id="rId114"/>
    <p:sldId id="422" r:id="rId115"/>
    <p:sldId id="423" r:id="rId116"/>
    <p:sldId id="425" r:id="rId117"/>
    <p:sldId id="341" r:id="rId1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76" autoAdjust="0"/>
    <p:restoredTop sz="94660"/>
  </p:normalViewPr>
  <p:slideViewPr>
    <p:cSldViewPr>
      <p:cViewPr varScale="1">
        <p:scale>
          <a:sx n="66" d="100"/>
          <a:sy n="66" d="100"/>
        </p:scale>
        <p:origin x="16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notesMaster" Target="notesMasters/notesMaster1.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3D6037-6390-4C6B-8F6C-7FF51A4F5FCC}" type="datetimeFigureOut">
              <a:rPr lang="en-US" smtClean="0"/>
              <a:pPr/>
              <a:t>5/25/2017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F1B6AD-DE75-46D1-8EFB-769A0B9693B9}" type="slidenum">
              <a:rPr lang="en-US" smtClean="0"/>
              <a:pPr/>
              <a:t>‹#›</a:t>
            </a:fld>
            <a:endParaRPr lang="en-US"/>
          </a:p>
        </p:txBody>
      </p:sp>
    </p:spTree>
    <p:extLst>
      <p:ext uri="{BB962C8B-B14F-4D97-AF65-F5344CB8AC3E}">
        <p14:creationId xmlns:p14="http://schemas.microsoft.com/office/powerpoint/2010/main" val="3158809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F1B6AD-DE75-46D1-8EFB-769A0B9693B9}" type="slidenum">
              <a:rPr lang="en-US" smtClean="0"/>
              <a:pPr/>
              <a:t>16</a:t>
            </a:fld>
            <a:endParaRPr lang="en-US"/>
          </a:p>
        </p:txBody>
      </p:sp>
    </p:spTree>
    <p:extLst>
      <p:ext uri="{BB962C8B-B14F-4D97-AF65-F5344CB8AC3E}">
        <p14:creationId xmlns:p14="http://schemas.microsoft.com/office/powerpoint/2010/main" val="215398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F1B6AD-DE75-46D1-8EFB-769A0B9693B9}" type="slidenum">
              <a:rPr lang="en-US" smtClean="0"/>
              <a:pPr/>
              <a:t>43</a:t>
            </a:fld>
            <a:endParaRPr lang="en-US"/>
          </a:p>
        </p:txBody>
      </p:sp>
    </p:spTree>
    <p:extLst>
      <p:ext uri="{BB962C8B-B14F-4D97-AF65-F5344CB8AC3E}">
        <p14:creationId xmlns:p14="http://schemas.microsoft.com/office/powerpoint/2010/main" val="1467680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F1B6AD-DE75-46D1-8EFB-769A0B9693B9}" type="slidenum">
              <a:rPr lang="en-US" smtClean="0"/>
              <a:pPr/>
              <a:t>63</a:t>
            </a:fld>
            <a:endParaRPr lang="en-US"/>
          </a:p>
        </p:txBody>
      </p:sp>
    </p:spTree>
    <p:extLst>
      <p:ext uri="{BB962C8B-B14F-4D97-AF65-F5344CB8AC3E}">
        <p14:creationId xmlns:p14="http://schemas.microsoft.com/office/powerpoint/2010/main" val="2524399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D8BD707-D9CF-40AE-B4C6-C98DA3205C09}" type="datetimeFigureOut">
              <a:rPr lang="en-US" smtClean="0"/>
              <a:pPr/>
              <a:t>5/25/2017</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5/25/2017</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awad@najah.edu" TargetMode="External"/><Relationship Id="rId1" Type="http://schemas.openxmlformats.org/officeDocument/2006/relationships/slideLayout" Target="../slideLayouts/slideLayout1.xml"/><Relationship Id="rId4" Type="http://schemas.openxmlformats.org/officeDocument/2006/relationships/image" Target="http://www.tanwer.org/tanwer/files/Najah%20Logo%20Color.jp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880.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Lithosphere" TargetMode="External"/><Relationship Id="rId2" Type="http://schemas.openxmlformats.org/officeDocument/2006/relationships/hyperlink" Target="https://en.wikipedia.org/wiki/Earth" TargetMode="External"/><Relationship Id="rId1" Type="http://schemas.openxmlformats.org/officeDocument/2006/relationships/slideLayout" Target="../slideLayouts/slideLayout2.xml"/><Relationship Id="rId4" Type="http://schemas.openxmlformats.org/officeDocument/2006/relationships/hyperlink" Target="https://en.wikipedia.org/wiki/Seismicity"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228600"/>
            <a:ext cx="7406640" cy="1752600"/>
          </a:xfrm>
        </p:spPr>
        <p:txBody>
          <a:bodyPr>
            <a:normAutofit fontScale="25000" lnSpcReduction="20000"/>
          </a:bodyPr>
          <a:lstStyle/>
          <a:p>
            <a:r>
              <a:rPr lang="en-US" sz="8000" dirty="0" smtClean="0"/>
              <a:t/>
            </a:r>
            <a:br>
              <a:rPr lang="en-US" sz="8000" dirty="0" smtClean="0"/>
            </a:br>
            <a:endParaRPr lang="en-US" sz="8000" dirty="0" smtClean="0"/>
          </a:p>
          <a:p>
            <a:pPr algn="ctr"/>
            <a:endParaRPr lang="en-US" sz="11200" b="1" dirty="0" smtClean="0"/>
          </a:p>
          <a:p>
            <a:pPr algn="ctr"/>
            <a:endParaRPr lang="en-US" sz="11200" b="1" dirty="0" smtClean="0"/>
          </a:p>
          <a:p>
            <a:pPr algn="ctr"/>
            <a:r>
              <a:rPr lang="en-US" sz="11200" b="1" dirty="0" smtClean="0"/>
              <a:t>An-</a:t>
            </a:r>
            <a:r>
              <a:rPr lang="en-US" sz="11200" b="1" dirty="0" err="1" smtClean="0"/>
              <a:t>NajahNationalUniversity</a:t>
            </a:r>
            <a:endParaRPr lang="en-US" sz="11200" b="1" dirty="0" smtClean="0"/>
          </a:p>
          <a:p>
            <a:r>
              <a:rPr lang="ar-SA" sz="8000" b="1" dirty="0" smtClean="0"/>
              <a:t> </a:t>
            </a:r>
            <a:endParaRPr lang="en-US" sz="8000" b="1" dirty="0" smtClean="0"/>
          </a:p>
          <a:p>
            <a:endParaRPr lang="en-US" sz="8000" dirty="0" smtClean="0"/>
          </a:p>
          <a:p>
            <a:pPr algn="ctr"/>
            <a:r>
              <a:rPr lang="en-US" sz="8000" b="1" dirty="0" smtClean="0"/>
              <a:t>Faculty of Engineering</a:t>
            </a:r>
            <a:endParaRPr lang="en-US" sz="8000" dirty="0" smtClean="0"/>
          </a:p>
          <a:p>
            <a:pPr algn="ctr"/>
            <a:r>
              <a:rPr lang="en-US" sz="8000" b="1" dirty="0" smtClean="0"/>
              <a:t>Civil Engineering Department</a:t>
            </a:r>
            <a:endParaRPr lang="en-US" sz="8000" dirty="0" smtClean="0"/>
          </a:p>
          <a:p>
            <a:pPr algn="ctr"/>
            <a:r>
              <a:rPr lang="en-US" sz="8000" b="1" dirty="0" smtClean="0"/>
              <a:t>Graduation project (11) for:-</a:t>
            </a:r>
            <a:endParaRPr lang="en-US" sz="8000" dirty="0" smtClean="0"/>
          </a:p>
          <a:p>
            <a:pPr algn="ctr"/>
            <a:r>
              <a:rPr lang="en-US" sz="8000" b="1" dirty="0" smtClean="0"/>
              <a:t>”Mr. </a:t>
            </a:r>
            <a:r>
              <a:rPr lang="en-US" sz="8000" b="1" dirty="0" err="1" smtClean="0"/>
              <a:t>Amer</a:t>
            </a:r>
            <a:r>
              <a:rPr lang="en-US" sz="8000" b="1" dirty="0" smtClean="0"/>
              <a:t> </a:t>
            </a:r>
            <a:r>
              <a:rPr lang="en-US" sz="8000" b="1" dirty="0" err="1" smtClean="0"/>
              <a:t>Alhaj</a:t>
            </a:r>
            <a:r>
              <a:rPr lang="en-US" sz="8000" b="1" dirty="0" smtClean="0"/>
              <a:t> </a:t>
            </a:r>
            <a:r>
              <a:rPr lang="en-US" sz="8000" b="1" dirty="0" err="1" smtClean="0"/>
              <a:t>Qasem</a:t>
            </a:r>
            <a:r>
              <a:rPr lang="en-US" sz="8000" b="1" dirty="0" smtClean="0"/>
              <a:t>”</a:t>
            </a:r>
            <a:endParaRPr lang="en-US" sz="8000" dirty="0" smtClean="0"/>
          </a:p>
          <a:p>
            <a:r>
              <a:rPr lang="en-US" sz="9600" b="1" dirty="0" smtClean="0"/>
              <a:t>Done by:-</a:t>
            </a:r>
            <a:endParaRPr lang="en-US" sz="9600" dirty="0" smtClean="0"/>
          </a:p>
          <a:p>
            <a:pPr>
              <a:buFont typeface="Arial" pitchFamily="34" charset="0"/>
              <a:buChar char="•"/>
            </a:pPr>
            <a:r>
              <a:rPr lang="en-US" sz="8000" b="1" dirty="0" smtClean="0"/>
              <a:t>   Hani </a:t>
            </a:r>
            <a:r>
              <a:rPr lang="en-US" sz="8000" b="1" dirty="0" err="1" smtClean="0"/>
              <a:t>Awwad</a:t>
            </a:r>
            <a:endParaRPr lang="en-US" sz="8000" dirty="0" smtClean="0"/>
          </a:p>
          <a:p>
            <a:pPr>
              <a:buFont typeface="Arial" pitchFamily="34" charset="0"/>
              <a:buChar char="•"/>
            </a:pPr>
            <a:r>
              <a:rPr lang="en-US" sz="8000" b="1" dirty="0" smtClean="0"/>
              <a:t>   </a:t>
            </a:r>
            <a:r>
              <a:rPr lang="en-US" sz="8000" b="1" dirty="0" err="1" smtClean="0"/>
              <a:t>Majde</a:t>
            </a:r>
            <a:r>
              <a:rPr lang="en-US" sz="8000" b="1" dirty="0" smtClean="0"/>
              <a:t> Ghazal </a:t>
            </a:r>
            <a:endParaRPr lang="en-US" sz="8000" dirty="0" smtClean="0"/>
          </a:p>
          <a:p>
            <a:pPr>
              <a:buFont typeface="Arial" pitchFamily="34" charset="0"/>
              <a:buChar char="•"/>
            </a:pPr>
            <a:r>
              <a:rPr lang="en-US" sz="8000" b="1" dirty="0" smtClean="0"/>
              <a:t>   </a:t>
            </a:r>
            <a:r>
              <a:rPr lang="en-US" sz="8000" b="1" dirty="0" err="1" smtClean="0"/>
              <a:t>Ammar</a:t>
            </a:r>
            <a:r>
              <a:rPr lang="en-US" sz="8000" b="1" dirty="0" smtClean="0"/>
              <a:t> Al-</a:t>
            </a:r>
            <a:r>
              <a:rPr lang="en-US" sz="8000" b="1" dirty="0" err="1" smtClean="0"/>
              <a:t>barri</a:t>
            </a:r>
            <a:endParaRPr lang="en-US" sz="8000" dirty="0" smtClean="0"/>
          </a:p>
          <a:p>
            <a:r>
              <a:rPr lang="en-US" sz="8000" b="1" dirty="0" smtClean="0"/>
              <a:t> </a:t>
            </a:r>
            <a:endParaRPr lang="en-US" sz="8000" dirty="0" smtClean="0"/>
          </a:p>
          <a:p>
            <a:r>
              <a:rPr lang="en-US" sz="9600" b="1" dirty="0" smtClean="0"/>
              <a:t>Submitted to :</a:t>
            </a:r>
            <a:endParaRPr lang="en-US" sz="9600" dirty="0" smtClean="0"/>
          </a:p>
          <a:p>
            <a:r>
              <a:rPr lang="en-US" sz="8000" b="1" dirty="0" smtClean="0"/>
              <a:t> </a:t>
            </a:r>
            <a:endParaRPr lang="en-US" sz="8000" dirty="0" smtClean="0"/>
          </a:p>
          <a:p>
            <a:r>
              <a:rPr lang="en-US" sz="8000" b="1" dirty="0" smtClean="0"/>
              <a:t>Dr. </a:t>
            </a:r>
            <a:r>
              <a:rPr lang="en-US" sz="8000" b="1" dirty="0" err="1" smtClean="0">
                <a:hlinkClick r:id="rId2"/>
              </a:rPr>
              <a:t>Riyad</a:t>
            </a:r>
            <a:r>
              <a:rPr lang="en-US" sz="8000" b="1" dirty="0" smtClean="0">
                <a:hlinkClick r:id="rId2"/>
              </a:rPr>
              <a:t> Abdel-</a:t>
            </a:r>
            <a:r>
              <a:rPr lang="en-US" sz="8000" b="1" dirty="0" err="1" smtClean="0">
                <a:hlinkClick r:id="rId2"/>
              </a:rPr>
              <a:t>Karim</a:t>
            </a:r>
            <a:r>
              <a:rPr lang="en-US" sz="8000" b="1" dirty="0" smtClean="0">
                <a:hlinkClick r:id="rId2"/>
              </a:rPr>
              <a:t> </a:t>
            </a:r>
            <a:r>
              <a:rPr lang="en-US" sz="8000" b="1" dirty="0" err="1" smtClean="0">
                <a:hlinkClick r:id="rId2"/>
              </a:rPr>
              <a:t>Awad</a:t>
            </a:r>
            <a:endParaRPr lang="en-US" sz="8000" dirty="0" smtClean="0"/>
          </a:p>
          <a:p>
            <a:pPr rtl="1"/>
            <a:r>
              <a:rPr lang="en-US" dirty="0" smtClean="0"/>
              <a:t> </a:t>
            </a:r>
          </a:p>
          <a:p>
            <a:endParaRPr lang="en-US" dirty="0"/>
          </a:p>
        </p:txBody>
      </p:sp>
      <p:pic>
        <p:nvPicPr>
          <p:cNvPr id="4" name="صورة 3" descr="http://www.tanwer.org/tanwer/files/Najah%20Logo%20Color.jpg"/>
          <p:cNvPicPr/>
          <p:nvPr/>
        </p:nvPicPr>
        <p:blipFill>
          <a:blip r:embed="rId3" r:link="rId4" cstate="print"/>
          <a:srcRect/>
          <a:stretch>
            <a:fillRect/>
          </a:stretch>
        </p:blipFill>
        <p:spPr bwMode="auto">
          <a:xfrm>
            <a:off x="4114800" y="0"/>
            <a:ext cx="16002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57200"/>
            <a:ext cx="7498080" cy="4876800"/>
          </a:xfrm>
        </p:spPr>
        <p:txBody>
          <a:bodyPr>
            <a:normAutofit/>
          </a:bodyPr>
          <a:lstStyle/>
          <a:p>
            <a:pPr>
              <a:buFont typeface="Wingdings" pitchFamily="2" charset="2"/>
              <a:buChar char="q"/>
            </a:pPr>
            <a:r>
              <a:rPr lang="en-US" sz="2800" b="1" dirty="0" smtClean="0">
                <a:latin typeface="Times New Roman" pitchFamily="18" charset="0"/>
                <a:cs typeface="Times New Roman" pitchFamily="18" charset="0"/>
              </a:rPr>
              <a:t>Nonstructural Materials :</a:t>
            </a:r>
            <a:r>
              <a:rPr lang="en-US" sz="2400" dirty="0" smtClean="0">
                <a:latin typeface="Times New Roman" pitchFamily="18" charset="0"/>
                <a:cs typeface="Times New Roman" pitchFamily="18" charset="0"/>
              </a:rPr>
              <a:t>These materials in general have directly relationship to the finishing process. These materials include tiles, filling materials, mortar and plastering.</a:t>
            </a:r>
            <a:endParaRPr lang="en-US" b="1" dirty="0" smtClean="0">
              <a:latin typeface="Times New Roman" pitchFamily="18" charset="0"/>
              <a:cs typeface="Times New Roman" pitchFamily="18" charset="0"/>
            </a:endParaRPr>
          </a:p>
          <a:p>
            <a:pPr>
              <a:buNone/>
            </a:pPr>
            <a:r>
              <a:rPr lang="en-US" sz="2400" dirty="0" smtClean="0"/>
              <a:t>  </a:t>
            </a:r>
            <a:endParaRPr lang="en-US" dirty="0" smtClean="0"/>
          </a:p>
          <a:p>
            <a:pPr>
              <a:buNone/>
            </a:pPr>
            <a:r>
              <a:rPr lang="en-US" sz="2400" dirty="0" smtClean="0"/>
              <a:t>   </a:t>
            </a:r>
            <a:endParaRPr lang="en-US" sz="2400" b="1" dirty="0" smtClean="0"/>
          </a:p>
          <a:p>
            <a:endParaRPr lang="en-US" dirty="0"/>
          </a:p>
        </p:txBody>
      </p:sp>
      <p:pic>
        <p:nvPicPr>
          <p:cNvPr id="4" name="Picture 3" descr="3.PNG"/>
          <p:cNvPicPr>
            <a:picLocks noChangeAspect="1"/>
          </p:cNvPicPr>
          <p:nvPr/>
        </p:nvPicPr>
        <p:blipFill>
          <a:blip r:embed="rId2" cstate="print"/>
          <a:stretch>
            <a:fillRect/>
          </a:stretch>
        </p:blipFill>
        <p:spPr>
          <a:xfrm>
            <a:off x="1447800" y="2438400"/>
            <a:ext cx="7467600" cy="3048000"/>
          </a:xfrm>
          <a:prstGeom prst="rect">
            <a:avLst/>
          </a:prstGeom>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1522004"/>
            <a:ext cx="6096000" cy="4948342"/>
          </a:xfrm>
          <a:prstGeom prst="rect">
            <a:avLst/>
          </a:prstGeom>
        </p:spPr>
        <p:txBody>
          <a:bodyPr wrap="square">
            <a:spAutoFit/>
          </a:bodyPr>
          <a:lstStyle/>
          <a:p>
            <a:pPr>
              <a:lnSpc>
                <a:spcPct val="107000"/>
              </a:lnSpc>
              <a:spcAft>
                <a:spcPts val="800"/>
              </a:spcAft>
              <a:tabLst>
                <a:tab pos="4649470" algn="l"/>
              </a:tabLs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Ρ= .0018 </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As = 0.0018× 120 × 2500 </a:t>
            </a:r>
            <a:r>
              <a:rPr lang="en-US" sz="2400" dirty="0" smtClean="0">
                <a:latin typeface="Times New Roman" pitchFamily="18" charset="0"/>
                <a:ea typeface="Times New Roman" panose="02020603050405020304" pitchFamily="18" charset="0"/>
                <a:cs typeface="Times New Roman" pitchFamily="18" charset="0"/>
              </a:rPr>
              <a:t>= </a:t>
            </a:r>
            <a:r>
              <a:rPr lang="en-US" sz="2400" b="1" dirty="0" smtClean="0">
                <a:latin typeface="Times New Roman" pitchFamily="18" charset="0"/>
                <a:ea typeface="Times New Roman" panose="02020603050405020304" pitchFamily="18" charset="0"/>
                <a:cs typeface="Times New Roman" pitchFamily="18" charset="0"/>
              </a:rPr>
              <a:t>540 </a:t>
            </a:r>
            <a:r>
              <a:rPr lang="en-US" sz="2400" b="1" dirty="0">
                <a:latin typeface="Times New Roman" pitchFamily="18" charset="0"/>
                <a:ea typeface="Times New Roman" panose="02020603050405020304" pitchFamily="18" charset="0"/>
                <a:cs typeface="Times New Roman" pitchFamily="18" charset="0"/>
              </a:rPr>
              <a:t>mm2 </a:t>
            </a:r>
            <a:endParaRPr lang="en-US" sz="2400" b="1" dirty="0" smtClean="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endParaRPr lang="en-US" sz="2400" b="1"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err="1">
                <a:latin typeface="Times New Roman" pitchFamily="18" charset="0"/>
                <a:ea typeface="Times New Roman" panose="02020603050405020304" pitchFamily="18" charset="0"/>
                <a:cs typeface="Times New Roman" pitchFamily="18" charset="0"/>
              </a:rPr>
              <a:t>Asmin</a:t>
            </a:r>
            <a:r>
              <a:rPr lang="en-US" sz="2400" dirty="0">
                <a:latin typeface="Times New Roman" pitchFamily="18" charset="0"/>
                <a:ea typeface="Times New Roman" panose="02020603050405020304" pitchFamily="18" charset="0"/>
                <a:cs typeface="Times New Roman" pitchFamily="18" charset="0"/>
              </a:rPr>
              <a:t> = .0018 *150*2500 = </a:t>
            </a:r>
            <a:r>
              <a:rPr lang="en-US" sz="2400" b="1" dirty="0">
                <a:latin typeface="Times New Roman" pitchFamily="18" charset="0"/>
                <a:ea typeface="Times New Roman" panose="02020603050405020304" pitchFamily="18" charset="0"/>
                <a:cs typeface="Times New Roman" pitchFamily="18" charset="0"/>
              </a:rPr>
              <a:t>675mm2</a:t>
            </a:r>
            <a:endParaRPr lang="en-US" sz="2400" b="1"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Use As = </a:t>
            </a:r>
            <a:r>
              <a:rPr lang="en-US" sz="2400" dirty="0" err="1">
                <a:latin typeface="Times New Roman" pitchFamily="18" charset="0"/>
                <a:ea typeface="Times New Roman" panose="02020603050405020304" pitchFamily="18" charset="0"/>
                <a:cs typeface="Times New Roman" pitchFamily="18" charset="0"/>
              </a:rPr>
              <a:t>Asmin</a:t>
            </a:r>
            <a:r>
              <a:rPr lang="en-US" sz="2400" dirty="0">
                <a:latin typeface="Times New Roman" pitchFamily="18" charset="0"/>
                <a:ea typeface="Times New Roman" panose="02020603050405020304" pitchFamily="18" charset="0"/>
                <a:cs typeface="Times New Roman" pitchFamily="18" charset="0"/>
              </a:rPr>
              <a:t> = 675  → use </a:t>
            </a:r>
            <a:r>
              <a:rPr lang="en-US" sz="2400" b="1" dirty="0">
                <a:latin typeface="Times New Roman" pitchFamily="18" charset="0"/>
                <a:ea typeface="Times New Roman" panose="02020603050405020304" pitchFamily="18" charset="0"/>
                <a:cs typeface="Times New Roman" pitchFamily="18" charset="0"/>
              </a:rPr>
              <a:t>5Ø </a:t>
            </a:r>
            <a:r>
              <a:rPr lang="en-US" sz="2400" b="1" dirty="0" smtClean="0">
                <a:latin typeface="Times New Roman" pitchFamily="18" charset="0"/>
                <a:ea typeface="Times New Roman" panose="02020603050405020304" pitchFamily="18" charset="0"/>
                <a:cs typeface="Times New Roman" pitchFamily="18" charset="0"/>
              </a:rPr>
              <a:t>14</a:t>
            </a:r>
          </a:p>
          <a:p>
            <a:pPr>
              <a:lnSpc>
                <a:spcPct val="107000"/>
              </a:lnSpc>
              <a:spcBef>
                <a:spcPts val="200"/>
              </a:spcBef>
              <a:spcAft>
                <a:spcPts val="0"/>
              </a:spcAft>
            </a:pPr>
            <a:endParaRPr lang="en-US" sz="2400" b="1"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transverse steel use minimum area of steel = 0.0018 × 150× 2500= </a:t>
            </a:r>
            <a:r>
              <a:rPr lang="en-US" sz="2400" b="1" dirty="0">
                <a:latin typeface="Times New Roman" pitchFamily="18" charset="0"/>
                <a:ea typeface="Times New Roman" panose="02020603050405020304" pitchFamily="18" charset="0"/>
                <a:cs typeface="Times New Roman" pitchFamily="18" charset="0"/>
              </a:rPr>
              <a:t>675 mm2 </a:t>
            </a:r>
            <a:endParaRPr lang="en-US" sz="2400" b="1"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Use </a:t>
            </a:r>
            <a:r>
              <a:rPr lang="en-US" sz="2400" b="1" dirty="0">
                <a:latin typeface="Times New Roman" pitchFamily="18" charset="0"/>
                <a:ea typeface="Times New Roman" panose="02020603050405020304" pitchFamily="18" charset="0"/>
                <a:cs typeface="Times New Roman" pitchFamily="18" charset="0"/>
              </a:rPr>
              <a:t>1Ø 14/200 mm.</a:t>
            </a:r>
            <a:endParaRPr lang="en-US" sz="2400" b="1" i="1" dirty="0">
              <a:latin typeface="Times New Roman" pitchFamily="18" charset="0"/>
              <a:ea typeface="Times New Roman" panose="02020603050405020304" pitchFamily="18" charset="0"/>
              <a:cs typeface="Times New Roman" pitchFamily="18" charset="0"/>
            </a:endParaRPr>
          </a:p>
          <a:p>
            <a:pPr>
              <a:lnSpc>
                <a:spcPct val="107000"/>
              </a:lnSpc>
              <a:spcAft>
                <a:spcPts val="800"/>
              </a:spcAft>
              <a:tabLst>
                <a:tab pos="4649470" algn="l"/>
              </a:tabLs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4649470" algn="l"/>
              </a:tabLs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371600" y="457200"/>
            <a:ext cx="2006511" cy="468077"/>
          </a:xfrm>
          <a:prstGeom prst="rect">
            <a:avLst/>
          </a:prstGeom>
        </p:spPr>
        <p:txBody>
          <a:bodyPr wrap="none">
            <a:spAutoFit/>
          </a:bodyPr>
          <a:lstStyle/>
          <a:p>
            <a:pPr>
              <a:lnSpc>
                <a:spcPct val="107000"/>
              </a:lnSpc>
              <a:spcAft>
                <a:spcPts val="800"/>
              </a:spcAft>
              <a:tabLst>
                <a:tab pos="4649470" algn="l"/>
              </a:tabLst>
            </a:pPr>
            <a:r>
              <a:rPr lang="en-US" sz="2400" b="1" dirty="0">
                <a:latin typeface="Times New Roman" panose="02020603050405020304" pitchFamily="18" charset="0"/>
                <a:ea typeface="Calibri" panose="020F0502020204030204" pitchFamily="34" charset="0"/>
                <a:cs typeface="Arial" panose="020B0604020202020204" pitchFamily="34" charset="0"/>
              </a:rPr>
              <a:t>For top steel</a:t>
            </a:r>
            <a:r>
              <a:rPr lang="en-US" sz="2400" dirty="0">
                <a:latin typeface="Times New Roman" panose="02020603050405020304" pitchFamily="18" charset="0"/>
                <a:ea typeface="Calibri" panose="020F0502020204030204" pitchFamily="34" charset="0"/>
                <a:cs typeface="Arial" panose="020B0604020202020204" pitchFamily="34" charset="0"/>
              </a:rPr>
              <a:t>:-</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3013312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2362200" y="1371600"/>
                <a:ext cx="4572000" cy="4599529"/>
              </a:xfrm>
              <a:prstGeom prst="rect">
                <a:avLst/>
              </a:prstGeom>
            </p:spPr>
            <p:txBody>
              <a:bodyPr>
                <a:spAutoFit/>
              </a:bodyPr>
              <a:lstStyle/>
              <a:p>
                <a:pPr>
                  <a:lnSpc>
                    <a:spcPct val="107000"/>
                  </a:lnSpc>
                  <a:spcBef>
                    <a:spcPts val="200"/>
                  </a:spcBef>
                  <a:spcAft>
                    <a:spcPts val="0"/>
                  </a:spcAft>
                </a:pPr>
                <a:r>
                  <a:rPr lang="en-US" i="0" dirty="0" smtClean="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The </a:t>
                </a: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positive moment value was 82 KN and the maximum negative was 104 KN.</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The bottom area of steel needs is:-</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16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Ρ = </a:t>
                </a:r>
                <a14:m>
                  <m:oMath xmlns:m="http://schemas.openxmlformats.org/officeDocument/2006/math">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85</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𝑐</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𝑓𝑦</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( 1- </a:t>
                </a:r>
                <a14:m>
                  <m:oMath xmlns:m="http://schemas.openxmlformats.org/officeDocument/2006/math">
                    <m:rad>
                      <m:radPr>
                        <m:degHide m:val="on"/>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𝑀𝑢</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𝑏</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𝑐</m:t>
                            </m:r>
                          </m:den>
                        </m:f>
                      </m:e>
                    </m:rad>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85</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28</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420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( 1- </a:t>
                </a:r>
                <a14:m>
                  <m:oMath xmlns:m="http://schemas.openxmlformats.org/officeDocument/2006/math">
                    <m:rad>
                      <m:radPr>
                        <m:degHide m:val="on"/>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82</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1000000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2500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120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120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28</m:t>
                            </m:r>
                          </m:den>
                        </m:f>
                      </m:e>
                    </m:rad>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.006</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 = 0.006 × 120 × 2500 =1800 mm2 → use 12Ø 14mm</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Asmin</a:t>
                </a: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.0018 *150*2500 = 675mm.</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tabLst>
                    <a:tab pos="4649470" algn="l"/>
                  </a:tabLst>
                </a:pPr>
                <a:r>
                  <a:rPr lang="en-US"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362200" y="1371600"/>
                <a:ext cx="4572000" cy="4599529"/>
              </a:xfrm>
              <a:prstGeom prst="rect">
                <a:avLst/>
              </a:prstGeom>
              <a:blipFill rotWithShape="0">
                <a:blip r:embed="rId2" cstate="print"/>
                <a:stretch>
                  <a:fillRect l="-1200" t="-662" r="-533"/>
                </a:stretch>
              </a:blipFill>
            </p:spPr>
            <p:txBody>
              <a:bodyPr/>
              <a:lstStyle/>
              <a:p>
                <a:r>
                  <a:rPr lang="en-US">
                    <a:noFill/>
                  </a:rPr>
                  <a:t> </a:t>
                </a:r>
              </a:p>
            </p:txBody>
          </p:sp>
        </mc:Fallback>
      </mc:AlternateContent>
      <p:sp>
        <p:nvSpPr>
          <p:cNvPr id="5" name="Rectangle 4"/>
          <p:cNvSpPr/>
          <p:nvPr/>
        </p:nvSpPr>
        <p:spPr>
          <a:xfrm>
            <a:off x="1371600" y="381000"/>
            <a:ext cx="1289135" cy="468077"/>
          </a:xfrm>
          <a:prstGeom prst="rect">
            <a:avLst/>
          </a:prstGeom>
        </p:spPr>
        <p:txBody>
          <a:bodyPr wrap="none">
            <a:spAutoFit/>
          </a:bodyPr>
          <a:lstStyle/>
          <a:p>
            <a:pPr>
              <a:lnSpc>
                <a:spcPct val="107000"/>
              </a:lnSpc>
              <a:spcAft>
                <a:spcPts val="800"/>
              </a:spcAft>
              <a:tabLst>
                <a:tab pos="4649470" algn="l"/>
              </a:tabLst>
            </a:pPr>
            <a:r>
              <a:rPr lang="en-US" sz="2400" b="1" dirty="0">
                <a:latin typeface="Times New Roman" panose="02020603050405020304" pitchFamily="18" charset="0"/>
                <a:ea typeface="Calibri" panose="020F0502020204030204" pitchFamily="34" charset="0"/>
                <a:cs typeface="Arial" panose="020B0604020202020204" pitchFamily="34" charset="0"/>
              </a:rPr>
              <a:t>Span 2:-</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7355619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752600"/>
            <a:ext cx="5562600" cy="4644413"/>
          </a:xfrm>
          <a:prstGeom prst="rect">
            <a:avLst/>
          </a:prstGeom>
        </p:spPr>
        <p:txBody>
          <a:bodyPr wrap="square">
            <a:spAutoFit/>
          </a:bodyPr>
          <a:lstStyle/>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Ρ= .008 </a:t>
            </a: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As = 0.008× 120 × 2500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2400mm2 </a:t>
            </a:r>
            <a:endParaRPr lang="en-US" sz="24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Asmin</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 .0018 *150*2500 =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675mm2</a:t>
            </a:r>
            <a:endParaRPr lang="en-US" sz="2400" b="1"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Use As use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16Ø 14→ 6Ø 14 /</a:t>
            </a:r>
            <a:r>
              <a:rPr lang="en-US" sz="2400" b="1" dirty="0" smtClean="0">
                <a:latin typeface="Times New Roman" panose="02020603050405020304" pitchFamily="18" charset="0"/>
                <a:ea typeface="Times New Roman" panose="02020603050405020304" pitchFamily="18" charset="0"/>
                <a:cs typeface="Times New Roman" panose="02020603050405020304" pitchFamily="18" charset="0"/>
              </a:rPr>
              <a:t>m</a:t>
            </a:r>
          </a:p>
          <a:p>
            <a:pPr>
              <a:lnSpc>
                <a:spcPct val="107000"/>
              </a:lnSpc>
              <a:spcBef>
                <a:spcPts val="200"/>
              </a:spcBef>
              <a:spcAft>
                <a:spcPts val="0"/>
              </a:spcAft>
            </a:pP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transverse steel use minimum area of steel = 0.0018 × 150× 2500=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675 mm2 </a:t>
            </a:r>
            <a:endParaRPr lang="en-US" sz="2400" b="1"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Use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1Ø 14/200 mm.</a:t>
            </a:r>
            <a:endParaRPr lang="en-US" sz="2400" b="1"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tabLst>
                <a:tab pos="4649470" algn="l"/>
              </a:tabLst>
            </a:pPr>
            <a:r>
              <a:rPr lang="en-US" sz="2400" dirty="0">
                <a:solidFill>
                  <a:srgbClr val="FF0000"/>
                </a:solidFill>
                <a:latin typeface="Times New Roman" panose="02020603050405020304" pitchFamily="18"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517200" y="609600"/>
            <a:ext cx="2101088" cy="468077"/>
          </a:xfrm>
          <a:prstGeom prst="rect">
            <a:avLst/>
          </a:prstGeom>
        </p:spPr>
        <p:txBody>
          <a:bodyPr wrap="none">
            <a:spAutoFit/>
          </a:bodyPr>
          <a:lstStyle/>
          <a:p>
            <a:pPr>
              <a:lnSpc>
                <a:spcPct val="107000"/>
              </a:lnSpc>
              <a:spcBef>
                <a:spcPts val="200"/>
              </a:spcBef>
              <a:spcAft>
                <a:spcPts val="0"/>
              </a:spcAft>
            </a:pP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For top steel:- </a:t>
            </a:r>
            <a:endParaRPr lang="en-US" sz="2400" b="1" dirty="0">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647773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600200" y="1066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9937"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381000"/>
            <a:ext cx="7239000" cy="42989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828800" y="5252069"/>
            <a:ext cx="7315200" cy="830997"/>
          </a:xfrm>
          <a:prstGeom prst="rect">
            <a:avLst/>
          </a:prstGeom>
        </p:spPr>
        <p:txBody>
          <a:bodyPr wrap="square">
            <a:spAutoFit/>
          </a:bodyPr>
          <a:lstStyle/>
          <a:p>
            <a:pPr lvl="0" eaLnBrk="0" fontAlgn="base" hangingPunct="0">
              <a:spcBef>
                <a:spcPct val="0"/>
              </a:spcBef>
              <a:spcAft>
                <a:spcPct val="0"/>
              </a:spcAft>
            </a:pPr>
            <a:r>
              <a:rPr lang="en-US" sz="2400" b="1" dirty="0" bmk="_Toc482833327">
                <a:latin typeface="Times New Roman" pitchFamily="18" charset="0"/>
                <a:ea typeface="Times New Roman" panose="02020603050405020304" pitchFamily="18" charset="0"/>
                <a:cs typeface="Times New Roman" pitchFamily="18" charset="0"/>
              </a:rPr>
              <a:t>Figure </a:t>
            </a:r>
            <a:r>
              <a:rPr lang="en-US" sz="2400" b="1" dirty="0" smtClean="0" bmk="_Toc482833327">
                <a:latin typeface="Times New Roman" pitchFamily="18" charset="0"/>
                <a:ea typeface="Times New Roman" panose="02020603050405020304" pitchFamily="18" charset="0"/>
                <a:cs typeface="Times New Roman" pitchFamily="18" charset="0"/>
              </a:rPr>
              <a:t>:</a:t>
            </a:r>
            <a:r>
              <a:rPr lang="en-US" sz="2400" dirty="0" smtClean="0" bmk="_Toc482833327">
                <a:latin typeface="Times New Roman" pitchFamily="18" charset="0"/>
                <a:ea typeface="Times New Roman" panose="02020603050405020304" pitchFamily="18" charset="0"/>
                <a:cs typeface="Times New Roman" pitchFamily="18" charset="0"/>
              </a:rPr>
              <a:t> </a:t>
            </a:r>
            <a:r>
              <a:rPr lang="en-US" sz="2400" dirty="0" bmk="_Toc482833327">
                <a:latin typeface="Times New Roman" pitchFamily="18" charset="0"/>
                <a:ea typeface="Times New Roman" panose="02020603050405020304" pitchFamily="18" charset="0"/>
                <a:cs typeface="Times New Roman" pitchFamily="18" charset="0"/>
              </a:rPr>
              <a:t>Longitudinal cross section and reinforcement in the stairs.</a:t>
            </a:r>
            <a:endParaRPr lang="en-US" sz="2400"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177891349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50208552"/>
              </p:ext>
            </p:extLst>
          </p:nvPr>
        </p:nvGraphicFramePr>
        <p:xfrm>
          <a:off x="1371600" y="2438400"/>
          <a:ext cx="7315200" cy="2362200"/>
        </p:xfrm>
        <a:graphic>
          <a:graphicData uri="http://schemas.openxmlformats.org/drawingml/2006/table">
            <a:tbl>
              <a:tblPr firstRow="1" firstCol="1" bandRow="1">
                <a:tableStyleId>{5C22544A-7EE6-4342-B048-85BDC9FD1C3A}</a:tableStyleId>
              </a:tblPr>
              <a:tblGrid>
                <a:gridCol w="1219200"/>
                <a:gridCol w="1219200"/>
                <a:gridCol w="1138555"/>
                <a:gridCol w="1299845"/>
                <a:gridCol w="1219200"/>
                <a:gridCol w="1219200"/>
              </a:tblGrid>
              <a:tr h="1543450">
                <a:tc>
                  <a:txBody>
                    <a:bodyPr/>
                    <a:lstStyle/>
                    <a:p>
                      <a:pPr>
                        <a:lnSpc>
                          <a:spcPct val="107000"/>
                        </a:lnSpc>
                        <a:spcAft>
                          <a:spcPts val="0"/>
                        </a:spcAft>
                      </a:pPr>
                      <a:r>
                        <a:rPr lang="en-US" sz="1200" dirty="0">
                          <a:effectLst/>
                        </a:rPr>
                        <a:t>Wall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a:effectLst/>
                        </a:rPr>
                        <a:t>Thickness</a:t>
                      </a:r>
                      <a:endParaRPr lang="en-US" sz="1100">
                        <a:effectLst/>
                      </a:endParaRPr>
                    </a:p>
                    <a:p>
                      <a:pPr>
                        <a:lnSpc>
                          <a:spcPct val="107000"/>
                        </a:lnSpc>
                        <a:spcAft>
                          <a:spcPts val="0"/>
                        </a:spcAft>
                      </a:pPr>
                      <a:r>
                        <a:rPr lang="en-US" sz="1200">
                          <a:effectLst/>
                        </a:rPr>
                        <a:t>Cm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rPr>
                        <a:t>Height</a:t>
                      </a:r>
                      <a:endParaRPr lang="en-US" sz="1100" dirty="0">
                        <a:effectLst/>
                      </a:endParaRPr>
                    </a:p>
                    <a:p>
                      <a:pPr>
                        <a:lnSpc>
                          <a:spcPct val="107000"/>
                        </a:lnSpc>
                        <a:spcAft>
                          <a:spcPts val="0"/>
                        </a:spcAft>
                      </a:pPr>
                      <a:r>
                        <a:rPr lang="en-US" sz="1200" dirty="0">
                          <a:effectLst/>
                        </a:rPr>
                        <a:t>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rPr>
                        <a:t>Width</a:t>
                      </a:r>
                      <a:endParaRPr lang="en-US" sz="1100" dirty="0">
                        <a:effectLst/>
                      </a:endParaRPr>
                    </a:p>
                    <a:p>
                      <a:pPr>
                        <a:lnSpc>
                          <a:spcPct val="107000"/>
                        </a:lnSpc>
                        <a:spcAft>
                          <a:spcPts val="0"/>
                        </a:spcAft>
                      </a:pPr>
                      <a:r>
                        <a:rPr lang="en-US" sz="1200" dirty="0">
                          <a:effectLst/>
                        </a:rPr>
                        <a:t>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rPr>
                        <a:t>Vertical</a:t>
                      </a:r>
                      <a:br>
                        <a:rPr lang="en-US" sz="1200" dirty="0">
                          <a:effectLst/>
                        </a:rPr>
                      </a:br>
                      <a:r>
                        <a:rPr lang="en-US" sz="1200" dirty="0">
                          <a:effectLst/>
                        </a:rPr>
                        <a:t>reinforcement</a:t>
                      </a:r>
                      <a:endParaRPr lang="en-US" sz="1100" dirty="0">
                        <a:effectLst/>
                      </a:endParaRPr>
                    </a:p>
                    <a:p>
                      <a:pPr>
                        <a:lnSpc>
                          <a:spcPct val="107000"/>
                        </a:lnSpc>
                        <a:spcAft>
                          <a:spcPts val="0"/>
                        </a:spcAft>
                      </a:pPr>
                      <a:r>
                        <a:rPr lang="en-US" sz="1200" dirty="0">
                          <a:effectLst/>
                        </a:rPr>
                        <a:t>on each side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rPr>
                        <a:t>Horizontal</a:t>
                      </a:r>
                      <a:br>
                        <a:rPr lang="en-US" sz="1200" dirty="0">
                          <a:effectLst/>
                        </a:rPr>
                      </a:br>
                      <a:r>
                        <a:rPr lang="en-US" sz="1200" dirty="0">
                          <a:effectLst/>
                        </a:rPr>
                        <a:t>reinforcement</a:t>
                      </a:r>
                      <a:br>
                        <a:rPr lang="en-US" sz="1200" dirty="0">
                          <a:effectLst/>
                        </a:rPr>
                      </a:br>
                      <a:r>
                        <a:rPr lang="en-US" sz="1200" dirty="0">
                          <a:effectLst/>
                        </a:rPr>
                        <a:t>on each side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18750">
                <a:tc>
                  <a:txBody>
                    <a:bodyPr/>
                    <a:lstStyle/>
                    <a:p>
                      <a:pPr>
                        <a:lnSpc>
                          <a:spcPct val="107000"/>
                        </a:lnSpc>
                        <a:spcAft>
                          <a:spcPts val="0"/>
                        </a:spcAft>
                      </a:pPr>
                      <a:r>
                        <a:rPr lang="en-US" sz="1200">
                          <a:effectLst/>
                        </a:rPr>
                        <a:t>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a:effectLst/>
                        </a:rPr>
                        <a:t>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a:effectLst/>
                        </a:rPr>
                        <a:t>12.8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a:effectLst/>
                        </a:rPr>
                        <a:t>4Ø14 mm/m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US" sz="1200" dirty="0">
                          <a:effectLst/>
                        </a:rPr>
                        <a:t>3Ø14 mm/m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7" name="Rectangle 6"/>
          <p:cNvSpPr/>
          <p:nvPr/>
        </p:nvSpPr>
        <p:spPr>
          <a:xfrm>
            <a:off x="1371600" y="304800"/>
            <a:ext cx="7543800" cy="2492990"/>
          </a:xfrm>
          <a:prstGeom prst="rect">
            <a:avLst/>
          </a:prstGeom>
        </p:spPr>
        <p:txBody>
          <a:bodyPr wrap="square">
            <a:spAutoFit/>
          </a:bodyPr>
          <a:lstStyle/>
          <a:p>
            <a:pPr lvl="0" eaLnBrk="0" fontAlgn="base" hangingPunct="0">
              <a:spcBef>
                <a:spcPct val="0"/>
              </a:spcBef>
              <a:spcAft>
                <a:spcPct val="0"/>
              </a:spcAft>
              <a:buFont typeface="Wingdings" pitchFamily="2" charset="2"/>
              <a:buChar char="v"/>
            </a:pPr>
            <a:r>
              <a:rPr lang="en-US" sz="2800" b="1" dirty="0" smtClean="0">
                <a:latin typeface="Times New Roman" pitchFamily="18" charset="0"/>
                <a:ea typeface="Times New Roman" panose="02020603050405020304" pitchFamily="18" charset="0"/>
                <a:cs typeface="Times New Roman" pitchFamily="18" charset="0"/>
              </a:rPr>
              <a:t>Design </a:t>
            </a:r>
            <a:r>
              <a:rPr lang="en-US" sz="2800" b="1" dirty="0">
                <a:latin typeface="Times New Roman" pitchFamily="18" charset="0"/>
                <a:ea typeface="Times New Roman" panose="02020603050405020304" pitchFamily="18" charset="0"/>
                <a:cs typeface="Times New Roman" pitchFamily="18" charset="0"/>
              </a:rPr>
              <a:t>of shear walls</a:t>
            </a:r>
            <a:r>
              <a:rPr lang="en-US" sz="2800" b="1" dirty="0" smtClean="0">
                <a:latin typeface="Times New Roman" pitchFamily="18" charset="0"/>
                <a:ea typeface="Times New Roman" panose="02020603050405020304" pitchFamily="18" charset="0"/>
                <a:cs typeface="Times New Roman" pitchFamily="18" charset="0"/>
              </a:rPr>
              <a:t>:-</a:t>
            </a:r>
          </a:p>
          <a:p>
            <a:pPr lvl="0" eaLnBrk="0" fontAlgn="base" hangingPunct="0">
              <a:spcBef>
                <a:spcPct val="0"/>
              </a:spcBef>
              <a:spcAft>
                <a:spcPct val="0"/>
              </a:spcAft>
            </a:pPr>
            <a:endParaRPr lang="en-US" sz="2800" dirty="0">
              <a:solidFill>
                <a:srgbClr val="000000"/>
              </a:solidFill>
              <a:latin typeface="Times New Roman" pitchFamily="18" charset="0"/>
              <a:ea typeface="Times New Roman" panose="02020603050405020304" pitchFamily="18" charset="0"/>
              <a:cs typeface="Times New Roman" pitchFamily="18" charset="0"/>
            </a:endParaRPr>
          </a:p>
          <a:p>
            <a:pPr lvl="0" eaLnBrk="0" fontAlgn="base" hangingPunct="0">
              <a:spcBef>
                <a:spcPct val="0"/>
              </a:spcBef>
              <a:spcAft>
                <a:spcPct val="0"/>
              </a:spcAft>
            </a:pPr>
            <a:r>
              <a:rPr lang="en-US" sz="2400" dirty="0">
                <a:solidFill>
                  <a:srgbClr val="000000"/>
                </a:solidFill>
                <a:latin typeface="Times New Roman" pitchFamily="18" charset="0"/>
                <a:ea typeface="Calibri" panose="020F0502020204030204" pitchFamily="34" charset="0"/>
                <a:cs typeface="Times New Roman" pitchFamily="18" charset="0"/>
              </a:rPr>
              <a:t>Shear wall is a structural element used to resist lateral and shear force in addition to gravity load.</a:t>
            </a:r>
            <a:endParaRPr lang="en-US" sz="2400" dirty="0">
              <a:latin typeface="Times New Roman" pitchFamily="18" charset="0"/>
              <a:cs typeface="Times New Roman" pitchFamily="18" charset="0"/>
            </a:endParaRPr>
          </a:p>
          <a:p>
            <a:pPr lvl="0" eaLnBrk="0" fontAlgn="base" hangingPunct="0">
              <a:spcBef>
                <a:spcPct val="0"/>
              </a:spcBef>
              <a:spcAft>
                <a:spcPct val="0"/>
              </a:spcAft>
            </a:pPr>
            <a:r>
              <a:rPr lang="en-US" sz="2400" dirty="0">
                <a:solidFill>
                  <a:srgbClr val="000000"/>
                </a:solidFill>
                <a:latin typeface="Times New Roman" pitchFamily="18" charset="0"/>
                <a:ea typeface="Calibri" panose="020F0502020204030204" pitchFamily="34" charset="0"/>
                <a:cs typeface="Times New Roman" pitchFamily="18" charset="0"/>
              </a:rPr>
              <a:t>Design of a sample wall by ACI.</a:t>
            </a:r>
            <a:endParaRPr lang="en-US" sz="2400" b="1" dirty="0">
              <a:latin typeface="Times New Roman" pitchFamily="18" charset="0"/>
              <a:ea typeface="Times New Roman" panose="02020603050405020304" pitchFamily="18" charset="0"/>
              <a:cs typeface="Times New Roman" pitchFamily="18" charset="0"/>
            </a:endParaRPr>
          </a:p>
          <a:p>
            <a:pPr lvl="0" eaLnBrk="0" fontAlgn="base" hangingPunct="0">
              <a:spcBef>
                <a:spcPct val="0"/>
              </a:spcBef>
              <a:spcAft>
                <a:spcPct val="0"/>
              </a:spcAft>
            </a:pPr>
            <a:endParaRPr lang="en-US" sz="2800" dirty="0">
              <a:latin typeface="Arial" panose="020B0604020202020204" pitchFamily="34" charset="0"/>
            </a:endParaRPr>
          </a:p>
        </p:txBody>
      </p:sp>
      <p:sp>
        <p:nvSpPr>
          <p:cNvPr id="8" name="Rectangle 7"/>
          <p:cNvSpPr/>
          <p:nvPr/>
        </p:nvSpPr>
        <p:spPr>
          <a:xfrm>
            <a:off x="2362200" y="5181600"/>
            <a:ext cx="4508542" cy="461665"/>
          </a:xfrm>
          <a:prstGeom prst="rect">
            <a:avLst/>
          </a:prstGeom>
        </p:spPr>
        <p:txBody>
          <a:bodyPr wrap="none">
            <a:spAutoFit/>
          </a:bodyPr>
          <a:lstStyle/>
          <a:p>
            <a:pPr lvl="0" eaLnBrk="0" fontAlgn="base" hangingPunct="0">
              <a:spcBef>
                <a:spcPct val="0"/>
              </a:spcBef>
              <a:spcAft>
                <a:spcPct val="0"/>
              </a:spcAft>
            </a:pPr>
            <a:r>
              <a:rPr lang="en-US" sz="2400" b="1" dirty="0" smtClean="0" bmk="_Toc482833329">
                <a:latin typeface="Times New Roman" pitchFamily="18" charset="0"/>
                <a:ea typeface="Times New Roman" panose="02020603050405020304" pitchFamily="18" charset="0"/>
                <a:cs typeface="Times New Roman" pitchFamily="18" charset="0"/>
              </a:rPr>
              <a:t>Table </a:t>
            </a:r>
            <a:r>
              <a:rPr lang="en-US" sz="2400" b="1" dirty="0" bmk="_Toc482833329">
                <a:latin typeface="Times New Roman" pitchFamily="18" charset="0"/>
                <a:ea typeface="Times New Roman" panose="02020603050405020304" pitchFamily="18" charset="0"/>
                <a:cs typeface="Times New Roman" pitchFamily="18" charset="0"/>
              </a:rPr>
              <a:t>: </a:t>
            </a:r>
            <a:r>
              <a:rPr lang="en-US" sz="2400" dirty="0" bmk="_Toc482833329">
                <a:latin typeface="Times New Roman" pitchFamily="18" charset="0"/>
                <a:ea typeface="Times New Roman" panose="02020603050405020304" pitchFamily="18" charset="0"/>
                <a:cs typeface="Times New Roman" pitchFamily="18" charset="0"/>
              </a:rPr>
              <a:t>Final design for shear wall</a:t>
            </a:r>
            <a:r>
              <a:rPr lang="en-US" dirty="0" bmk="_Toc482833329">
                <a:latin typeface="Arial" panose="020B0604020202020204" pitchFamily="34" charset="0"/>
                <a:ea typeface="Times New Roman" panose="02020603050405020304" pitchFamily="18" charset="0"/>
              </a:rPr>
              <a:t>.</a:t>
            </a:r>
            <a:endParaRPr lang="en-US" b="1"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34930161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066800"/>
            <a:ext cx="7696200" cy="4276299"/>
          </a:xfrm>
          <a:prstGeom prst="rect">
            <a:avLst/>
          </a:prstGeom>
        </p:spPr>
      </p:pic>
      <p:sp>
        <p:nvSpPr>
          <p:cNvPr id="5" name="Rectangle 4"/>
          <p:cNvSpPr/>
          <p:nvPr/>
        </p:nvSpPr>
        <p:spPr>
          <a:xfrm>
            <a:off x="1600200" y="152400"/>
            <a:ext cx="3505200" cy="461665"/>
          </a:xfrm>
          <a:prstGeom prst="rect">
            <a:avLst/>
          </a:prstGeom>
        </p:spPr>
        <p:txBody>
          <a:bodyPr wrap="square">
            <a:spAutoFit/>
          </a:bodyPr>
          <a:lstStyle/>
          <a:p>
            <a:r>
              <a:rPr lang="en-US" sz="2400" b="1" dirty="0">
                <a:latin typeface="Times New Roman" pitchFamily="18" charset="0"/>
                <a:ea typeface="Times New Roman" panose="02020603050405020304" pitchFamily="18" charset="0"/>
                <a:cs typeface="Times New Roman" pitchFamily="18" charset="0"/>
              </a:rPr>
              <a:t>shear </a:t>
            </a:r>
            <a:r>
              <a:rPr lang="en-US" sz="2400" b="1" dirty="0" smtClean="0">
                <a:latin typeface="Times New Roman" pitchFamily="18" charset="0"/>
                <a:ea typeface="Times New Roman" panose="02020603050405020304" pitchFamily="18" charset="0"/>
                <a:cs typeface="Times New Roman" pitchFamily="18" charset="0"/>
              </a:rPr>
              <a:t>walls distribution </a:t>
            </a:r>
            <a:endParaRPr lang="en-US" sz="2400" dirty="0"/>
          </a:p>
        </p:txBody>
      </p:sp>
    </p:spTree>
    <p:extLst>
      <p:ext uri="{BB962C8B-B14F-4D97-AF65-F5344CB8AC3E}">
        <p14:creationId xmlns:p14="http://schemas.microsoft.com/office/powerpoint/2010/main" val="134599671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143000" y="339693"/>
                <a:ext cx="7543800" cy="7778476"/>
              </a:xfrm>
              <a:prstGeom prst="rect">
                <a:avLst/>
              </a:prstGeom>
            </p:spPr>
            <p:txBody>
              <a:bodyPr wrap="square">
                <a:spAutoFit/>
              </a:bodyPr>
              <a:lstStyle/>
              <a:p>
                <a:pPr>
                  <a:lnSpc>
                    <a:spcPct val="107000"/>
                  </a:lnSpc>
                  <a:spcBef>
                    <a:spcPts val="200"/>
                  </a:spcBef>
                  <a:spcAft>
                    <a:spcPts val="0"/>
                  </a:spcAft>
                </a:pPr>
                <a:r>
                  <a:rPr lang="en-US" sz="2400" dirty="0">
                    <a:solidFill>
                      <a:srgbClr val="1F4D78"/>
                    </a:solidFill>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Check shear in X direction:-</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Vux</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135 KN </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ØVc</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=0.75 ×</a:t>
                </a:r>
                <a14:m>
                  <m:oMath xmlns:m="http://schemas.openxmlformats.org/officeDocument/2006/math">
                    <m:f>
                      <m:f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m:t>
                        </m:r>
                      </m:den>
                    </m:f>
                  </m:oMath>
                </a14:m>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√40 × (300-40) × 6000 × 10</a:t>
                </a:r>
                <a:r>
                  <a:rPr lang="en-US" sz="2400" i="0" baseline="3000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1233KN &gt; </a:t>
                </a: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Vux</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OK.</a:t>
                </a:r>
                <a:b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b="1" i="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2400" b="1" i="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Design for shear in Y direction:-</a:t>
                </a:r>
                <a:br>
                  <a:rPr lang="en-US" sz="2400" b="1"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 horizontal = max (As for shear , </a:t>
                </a: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a:t>
                </a:r>
                <a:r>
                  <a:rPr lang="en-US" sz="2400" i="0" baseline="-2500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min</a:t>
                </a:r>
                <a:r>
                  <a:rPr lang="en-US" sz="2400" i="0" baseline="-2500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in vertical)</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14:m>
                  <m:oMath xmlns:m="http://schemas.openxmlformats.org/officeDocument/2006/math">
                    <m:f>
                      <m:f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𝑉𝑦𝑢</m:t>
                        </m:r>
                      </m:num>
                      <m:den>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Ø</m:t>
                        </m:r>
                      </m:den>
                    </m:f>
                  </m:oMath>
                </a14:m>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1066 KN</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Vcy</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a:t>
                </a:r>
                <a14:m>
                  <m:oMath xmlns:m="http://schemas.openxmlformats.org/officeDocument/2006/math">
                    <m:f>
                      <m:f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m:t>
                        </m:r>
                      </m:num>
                      <m:den>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m:t>
                        </m:r>
                      </m:den>
                    </m:f>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40</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0</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5</m:t>
                    </m:r>
                    <m:d>
                      <m:d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8</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6000</m:t>
                        </m:r>
                      </m:e>
                    </m:d>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300</m:t>
                    </m:r>
                  </m:oMath>
                </a14:m>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1517KN </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Vcy</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&gt;</a:t>
                </a: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Vyu</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no need for shear </a:t>
                </a: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reainforcement</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a:t>
                </a:r>
                <a:r>
                  <a:rPr lang="en-US" sz="2400" i="0" baseline="-2500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min</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horizontal =0.0025</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 horizontal =0.0025 *300*1000 =750mm.</a:t>
                </a:r>
                <a:b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 horizontal for each side =</a:t>
                </a:r>
                <a14:m>
                  <m:oMath xmlns:m="http://schemas.openxmlformats.org/officeDocument/2006/math">
                    <m:f>
                      <m:f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750</m:t>
                        </m:r>
                      </m:num>
                      <m:den>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m:t>
                        </m:r>
                      </m:den>
                    </m:f>
                  </m:oMath>
                </a14:m>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143000" y="339693"/>
                <a:ext cx="7543800" cy="7778476"/>
              </a:xfrm>
              <a:prstGeom prst="rect">
                <a:avLst/>
              </a:prstGeom>
              <a:blipFill rotWithShape="0">
                <a:blip r:embed="rId2" cstate="print"/>
                <a:stretch>
                  <a:fillRect l="-1293" t="-705" r="-81"/>
                </a:stretch>
              </a:blipFill>
            </p:spPr>
            <p:txBody>
              <a:bodyPr/>
              <a:lstStyle/>
              <a:p>
                <a:r>
                  <a:rPr lang="en-US">
                    <a:noFill/>
                  </a:rPr>
                  <a:t> </a:t>
                </a:r>
              </a:p>
            </p:txBody>
          </p:sp>
        </mc:Fallback>
      </mc:AlternateContent>
    </p:spTree>
    <p:extLst>
      <p:ext uri="{BB962C8B-B14F-4D97-AF65-F5344CB8AC3E}">
        <p14:creationId xmlns:p14="http://schemas.microsoft.com/office/powerpoint/2010/main" val="396377129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219200" y="381000"/>
                <a:ext cx="7924800" cy="5580502"/>
              </a:xfrm>
              <a:prstGeom prst="rect">
                <a:avLst/>
              </a:prstGeom>
            </p:spPr>
            <p:txBody>
              <a:bodyPr wrap="squar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b="1" dirty="0">
                    <a:effectLst/>
                    <a:latin typeface="Times New Roman" panose="02020603050405020304" pitchFamily="18" charset="0"/>
                    <a:ea typeface="Calibri" panose="020F0502020204030204" pitchFamily="34" charset="0"/>
                    <a:cs typeface="Arial" panose="020B0604020202020204" pitchFamily="34" charset="0"/>
                  </a:rPr>
                  <a:t> Design for moment around Y axis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dirty="0" err="1">
                    <a:effectLst/>
                    <a:latin typeface="Times New Roman" panose="02020603050405020304" pitchFamily="18" charset="0"/>
                    <a:ea typeface="Calibri" panose="020F0502020204030204" pitchFamily="34" charset="0"/>
                    <a:cs typeface="Arial" panose="020B0604020202020204" pitchFamily="34" charset="0"/>
                  </a:rPr>
                  <a:t>Muy</a:t>
                </a:r>
                <a:r>
                  <a:rPr lang="en-US" sz="2400" dirty="0">
                    <a:effectLst/>
                    <a:latin typeface="Times New Roman" panose="02020603050405020304" pitchFamily="18" charset="0"/>
                    <a:ea typeface="Calibri" panose="020F0502020204030204" pitchFamily="34" charset="0"/>
                    <a:cs typeface="Arial" panose="020B0604020202020204" pitchFamily="34" charset="0"/>
                  </a:rPr>
                  <a:t> = 175 </a:t>
                </a:r>
                <a:r>
                  <a:rPr lang="en-US" sz="2400" dirty="0" err="1">
                    <a:effectLst/>
                    <a:latin typeface="Times New Roman" panose="02020603050405020304" pitchFamily="18" charset="0"/>
                    <a:ea typeface="Calibri" panose="020F0502020204030204" pitchFamily="34" charset="0"/>
                    <a:cs typeface="Arial" panose="020B0604020202020204" pitchFamily="34" charset="0"/>
                  </a:rPr>
                  <a:t>KN.m</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d' = 40 mm. d=260 mm</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 = </a:t>
                </a:r>
                <a14:m>
                  <m:oMath xmlns:m="http://schemas.openxmlformats.org/officeDocument/2006/math">
                    <m:f>
                      <m:f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𝑀𝑢</m:t>
                        </m:r>
                      </m:num>
                      <m:den>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Ø</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𝐹𝑦</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𝑑</m:t>
                            </m:r>
                          </m:e>
                          <m:sup>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den>
                    </m:f>
                  </m:oMath>
                </a14:m>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175</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10</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m:t>
                        </m:r>
                      </m:num>
                      <m:den>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9</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420</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260</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40</m:t>
                        </m:r>
                        <m:r>
                          <a:rPr lang="en-US" sz="2400"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den>
                    </m:f>
                  </m:oMath>
                </a14:m>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2104mm = 1052 mm on each side of the wall</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b="1" i="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US" sz="2400" b="1" i="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Design for axial force and moment around X</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axis:-</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Since the moment is too small ,then no need for inter action diagram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Mux = 48 </a:t>
                </a: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KN.m</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Pu</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2266 KN </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b=250 mm. h=6000 mm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219200" y="381000"/>
                <a:ext cx="7924800" cy="5580502"/>
              </a:xfrm>
              <a:prstGeom prst="rect">
                <a:avLst/>
              </a:prstGeom>
              <a:blipFill rotWithShape="0">
                <a:blip r:embed="rId2" cstate="print"/>
                <a:stretch>
                  <a:fillRect l="-1154" t="-984" r="-385" b="-1421"/>
                </a:stretch>
              </a:blipFill>
            </p:spPr>
            <p:txBody>
              <a:bodyPr/>
              <a:lstStyle/>
              <a:p>
                <a:r>
                  <a:rPr lang="en-US">
                    <a:noFill/>
                  </a:rPr>
                  <a:t> </a:t>
                </a:r>
              </a:p>
            </p:txBody>
          </p:sp>
        </mc:Fallback>
      </mc:AlternateContent>
    </p:spTree>
    <p:extLst>
      <p:ext uri="{BB962C8B-B14F-4D97-AF65-F5344CB8AC3E}">
        <p14:creationId xmlns:p14="http://schemas.microsoft.com/office/powerpoint/2010/main" val="342395176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938222"/>
            <a:ext cx="8001000" cy="5750677"/>
          </a:xfrm>
          <a:prstGeom prst="rect">
            <a:avLst/>
          </a:prstGeom>
        </p:spPr>
        <p:txBody>
          <a:bodyPr wrap="square">
            <a:spAutoFit/>
          </a:bodyPr>
          <a:lstStyle/>
          <a:p>
            <a:pPr>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 </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ρ=0.0025</a:t>
            </a: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As = 0.0025 × 300 × 6000 =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4500 mm2 or 2250 mm</a:t>
            </a:r>
            <a:r>
              <a:rPr lang="en-US" sz="2400" b="1" baseline="30000" dirty="0">
                <a:latin typeface="Times New Roman" panose="02020603050405020304" pitchFamily="18" charset="0"/>
                <a:ea typeface="Times New Roman" panose="02020603050405020304" pitchFamily="18" charset="0"/>
                <a:cs typeface="Times New Roman" panose="02020603050405020304" pitchFamily="18" charset="0"/>
              </a:rPr>
              <a:t>2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on each side.</a:t>
            </a: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latin typeface="Calibri" panose="020F0502020204030204" pitchFamily="34" charset="0"/>
                <a:ea typeface="Calibri" panose="020F0502020204030204" pitchFamily="34" charset="0"/>
                <a:cs typeface="Arial" panose="020B0604020202020204" pitchFamily="34" charset="0"/>
              </a:rPr>
              <a:t> </a:t>
            </a: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Thus, the total area of steel on  each side “ in Y direction “ = 2250+750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3000 mm</a:t>
            </a:r>
            <a:r>
              <a:rPr lang="en-US" sz="2400" b="1" baseline="30000" dirty="0">
                <a:latin typeface="Times New Roman" panose="02020603050405020304" pitchFamily="18" charset="0"/>
                <a:ea typeface="Times New Roman" panose="02020603050405020304" pitchFamily="18" charset="0"/>
                <a:cs typeface="Times New Roman" panose="02020603050405020304" pitchFamily="18" charset="0"/>
              </a:rPr>
              <a:t>2</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b="1"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Use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8 Ø16mm/m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on each side of wall</a:t>
            </a: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tabLst>
                <a:tab pos="676275" algn="l"/>
              </a:tabLst>
            </a:pPr>
            <a:r>
              <a:rPr lang="en-US" sz="2400" dirty="0">
                <a:latin typeface="Calibri" panose="020F0502020204030204" pitchFamily="34" charset="0"/>
                <a:ea typeface="Calibri" panose="020F0502020204030204" pitchFamily="34" charset="0"/>
                <a:cs typeface="Arial" panose="020B0604020202020204" pitchFamily="34" charset="0"/>
              </a:rPr>
              <a:t>	</a:t>
            </a:r>
          </a:p>
          <a:p>
            <a:pPr>
              <a:lnSpc>
                <a:spcPct val="107000"/>
              </a:lnSpc>
              <a:spcAft>
                <a:spcPts val="800"/>
              </a:spcAft>
            </a:pPr>
            <a:r>
              <a:rPr lang="en-US" sz="2400" i="1" dirty="0">
                <a:latin typeface="Times New Roman" panose="02020603050405020304" pitchFamily="18" charset="0"/>
                <a:ea typeface="Calibri" panose="020F0502020204030204" pitchFamily="34" charset="0"/>
                <a:cs typeface="Arial" panose="020B0604020202020204" pitchFamily="34" charset="0"/>
              </a:rPr>
              <a:t>the total area of steel on  each side “ in X direction “ =</a:t>
            </a:r>
            <a:r>
              <a:rPr lang="en-US" sz="2400" b="1" dirty="0">
                <a:latin typeface="Times New Roman" panose="02020603050405020304" pitchFamily="18" charset="0"/>
                <a:ea typeface="Calibri" panose="020F0502020204030204" pitchFamily="34" charset="0"/>
                <a:cs typeface="Arial" panose="020B0604020202020204" pitchFamily="34" charset="0"/>
              </a:rPr>
              <a:t>2250 mm</a:t>
            </a:r>
            <a:r>
              <a:rPr lang="en-US" sz="2400" b="1" baseline="30000" dirty="0">
                <a:latin typeface="Times New Roman" panose="02020603050405020304" pitchFamily="18" charset="0"/>
                <a:ea typeface="Calibri" panose="020F0502020204030204" pitchFamily="34" charset="0"/>
                <a:cs typeface="Arial" panose="020B0604020202020204" pitchFamily="34" charset="0"/>
              </a:rPr>
              <a:t>2</a:t>
            </a:r>
            <a:r>
              <a:rPr lang="en-US" sz="2400" b="1" dirty="0">
                <a:latin typeface="Times New Roman" panose="02020603050405020304" pitchFamily="18" charset="0"/>
                <a:ea typeface="Calibri" panose="020F0502020204030204" pitchFamily="34" charset="0"/>
                <a:cs typeface="Arial" panose="020B0604020202020204" pitchFamily="34" charset="0"/>
              </a:rPr>
              <a:t> </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Use </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6 Ø16mm/m  </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on each side of wall</a:t>
            </a:r>
            <a:endParaRPr lang="en-US" sz="24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latin typeface="Calibri" panose="020F0502020204030204" pitchFamily="34"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066800" y="381000"/>
            <a:ext cx="2774157" cy="468077"/>
          </a:xfrm>
          <a:prstGeom prst="rect">
            <a:avLst/>
          </a:prstGeom>
        </p:spPr>
        <p:txBody>
          <a:bodyPr wrap="non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 calculate </a:t>
            </a:r>
            <a:r>
              <a:rPr lang="en-US" sz="2400" b="1" dirty="0" err="1">
                <a:latin typeface="Times New Roman" panose="02020603050405020304" pitchFamily="18" charset="0"/>
                <a:ea typeface="Calibri" panose="020F0502020204030204" pitchFamily="34" charset="0"/>
                <a:cs typeface="Arial" panose="020B0604020202020204" pitchFamily="34" charset="0"/>
              </a:rPr>
              <a:t>As.min</a:t>
            </a:r>
            <a:r>
              <a:rPr lang="en-US" sz="2400" b="1" dirty="0">
                <a:latin typeface="Times New Roman" panose="02020603050405020304" pitchFamily="18" charset="0"/>
                <a:ea typeface="Calibri" panose="020F0502020204030204" pitchFamily="34" charset="0"/>
                <a:cs typeface="Arial" panose="020B0604020202020204" pitchFamily="34" charset="0"/>
              </a:rPr>
              <a:t> :- </a:t>
            </a:r>
            <a:endParaRPr lang="en-US" sz="24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8377428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143000" y="1135872"/>
                <a:ext cx="8001000" cy="4932761"/>
              </a:xfrm>
              <a:prstGeom prst="rect">
                <a:avLst/>
              </a:prstGeom>
            </p:spPr>
            <p:txBody>
              <a:bodyPr wrap="square">
                <a:spAutoFit/>
              </a:bodyPr>
              <a:lstStyle/>
              <a:p>
                <a:pPr>
                  <a:lnSpc>
                    <a:spcPct val="107000"/>
                  </a:lnSpc>
                  <a:spcBef>
                    <a:spcPts val="200"/>
                  </a:spcBef>
                  <a:spcAft>
                    <a:spcPts val="0"/>
                  </a:spcAft>
                </a:pPr>
                <a:r>
                  <a:rPr lang="en-US" sz="2400" i="0" dirty="0" smtClean="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Tributary </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area = 4 × 4.25 = 17 m2.</a:t>
                </a:r>
                <a:b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We have 5 stories → 5 × 17 = 85 m2.</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Pu</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1.2 D +1.6 L.L.</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P ( from dead load) =( </a:t>
                </a:r>
                <a14:m>
                  <m:oMath xmlns:m="http://schemas.openxmlformats.org/officeDocument/2006/math">
                    <m:r>
                      <a:rPr lang="en-US" sz="2400">
                        <a:effectLst/>
                        <a:latin typeface="Cambria Math" panose="02040503050406030204" pitchFamily="18" charset="0"/>
                        <a:ea typeface="Times New Roman" panose="02020603050405020304" pitchFamily="18" charset="0"/>
                        <a:cs typeface="Times New Roman" panose="02020603050405020304" pitchFamily="18" charset="0"/>
                      </a:rPr>
                      <m:t>4</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55</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4</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5</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KN</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m</m:t>
                    </m:r>
                    <m:r>
                      <a:rPr lang="en-US" sz="2400">
                        <a:effectLst/>
                        <a:latin typeface="Cambria Math" panose="02040503050406030204" pitchFamily="18" charset="0"/>
                        <a:ea typeface="Calibri" panose="020F0502020204030204" pitchFamily="34" charset="0"/>
                        <a:cs typeface="Times New Roman" panose="02020603050405020304" pitchFamily="18" charset="0"/>
                      </a:rPr>
                      <m:t>2</m:t>
                    </m:r>
                    <m:r>
                      <a:rPr lang="en-US" sz="2400">
                        <a:effectLst/>
                        <a:latin typeface="Cambria Math" panose="02040503050406030204" pitchFamily="18" charset="0"/>
                        <a:ea typeface="Calibri" panose="020F0502020204030204" pitchFamily="34" charset="0"/>
                        <a:cs typeface="Arial" panose="020B0604020202020204" pitchFamily="34" charset="0"/>
                      </a:rPr>
                      <m:t>×</m:t>
                    </m:r>
                    <m:r>
                      <a:rPr lang="en-US" sz="2400">
                        <a:effectLst/>
                        <a:latin typeface="Cambria Math" panose="02040503050406030204" pitchFamily="18" charset="0"/>
                        <a:ea typeface="Calibri" panose="020F0502020204030204" pitchFamily="34" charset="0"/>
                        <a:cs typeface="Times New Roman" panose="02020603050405020304" pitchFamily="18" charset="0"/>
                      </a:rPr>
                      <m:t>85</m:t>
                    </m:r>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m</m:t>
                    </m:r>
                    <m:r>
                      <a:rPr lang="en-US" sz="2400">
                        <a:effectLst/>
                        <a:latin typeface="Cambria Math" panose="02040503050406030204" pitchFamily="18" charset="0"/>
                        <a:ea typeface="Calibri" panose="020F0502020204030204" pitchFamily="34" charset="0"/>
                        <a:cs typeface="Times New Roman" panose="02020603050405020304" pitchFamily="18" charset="0"/>
                      </a:rPr>
                      <m:t>2</m:t>
                    </m:r>
                  </m:oMath>
                </a14:m>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dirty="0">
                    <a:effectLst/>
                    <a:latin typeface="Times New Roman" panose="02020603050405020304" pitchFamily="18" charset="0"/>
                    <a:ea typeface="Times New Roman" panose="02020603050405020304" pitchFamily="18" charset="0"/>
                    <a:cs typeface="Arial" panose="020B0604020202020204" pitchFamily="34" charset="0"/>
                  </a:rPr>
                  <a:t>                                = 769.25 KN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P ( from Live  load) =( </a:t>
                </a:r>
                <a14:m>
                  <m:oMath xmlns:m="http://schemas.openxmlformats.org/officeDocument/2006/math">
                    <m:r>
                      <a:rPr lang="en-US" sz="2400">
                        <a:effectLst/>
                        <a:latin typeface="Cambria Math" panose="02040503050406030204" pitchFamily="18" charset="0"/>
                        <a:ea typeface="Times New Roman" panose="02020603050405020304" pitchFamily="18" charset="0"/>
                        <a:cs typeface="Times New Roman" panose="02020603050405020304" pitchFamily="18" charset="0"/>
                      </a:rPr>
                      <m:t>2</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KN</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m</m:t>
                    </m:r>
                    <m:r>
                      <a:rPr lang="en-US" sz="2400">
                        <a:effectLst/>
                        <a:latin typeface="Cambria Math" panose="02040503050406030204" pitchFamily="18" charset="0"/>
                        <a:ea typeface="Calibri" panose="020F0502020204030204" pitchFamily="34" charset="0"/>
                        <a:cs typeface="Times New Roman" panose="02020603050405020304" pitchFamily="18" charset="0"/>
                      </a:rPr>
                      <m:t>2</m:t>
                    </m:r>
                    <m:r>
                      <a:rPr lang="en-US" sz="2400">
                        <a:effectLst/>
                        <a:latin typeface="Cambria Math" panose="02040503050406030204" pitchFamily="18" charset="0"/>
                        <a:ea typeface="Calibri" panose="020F0502020204030204" pitchFamily="34" charset="0"/>
                        <a:cs typeface="Arial" panose="020B0604020202020204" pitchFamily="34" charset="0"/>
                      </a:rPr>
                      <m:t>×</m:t>
                    </m:r>
                    <m:r>
                      <a:rPr lang="en-US" sz="2400">
                        <a:effectLst/>
                        <a:latin typeface="Cambria Math" panose="02040503050406030204" pitchFamily="18" charset="0"/>
                        <a:ea typeface="Calibri" panose="020F0502020204030204" pitchFamily="34" charset="0"/>
                        <a:cs typeface="Times New Roman" panose="02020603050405020304" pitchFamily="18" charset="0"/>
                      </a:rPr>
                      <m:t>85</m:t>
                    </m:r>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m</m:t>
                    </m:r>
                    <m:r>
                      <a:rPr lang="en-US" sz="2400">
                        <a:effectLst/>
                        <a:latin typeface="Cambria Math" panose="02040503050406030204" pitchFamily="18" charset="0"/>
                        <a:ea typeface="Calibri" panose="020F0502020204030204" pitchFamily="34" charset="0"/>
                        <a:cs typeface="Times New Roman" panose="02020603050405020304" pitchFamily="18" charset="0"/>
                      </a:rPr>
                      <m:t>2</m:t>
                    </m:r>
                  </m:oMath>
                </a14:m>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dirty="0">
                    <a:effectLst/>
                    <a:latin typeface="Times New Roman" panose="02020603050405020304" pitchFamily="18" charset="0"/>
                    <a:ea typeface="Times New Roman" panose="02020603050405020304" pitchFamily="18" charset="0"/>
                    <a:cs typeface="Arial" panose="020B0604020202020204" pitchFamily="34" charset="0"/>
                  </a:rPr>
                  <a:t>                                = 170 KN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Pu</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1.2 (769.25)+1.6 (170)</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Pu</a:t>
                </a:r>
                <a:r>
                  <a:rPr lang="en-US" sz="2400"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1195.1 KN.</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143000" y="1135872"/>
                <a:ext cx="8001000" cy="4932761"/>
              </a:xfrm>
              <a:prstGeom prst="rect">
                <a:avLst/>
              </a:prstGeom>
              <a:blipFill rotWithShape="0">
                <a:blip r:embed="rId2" cstate="print"/>
                <a:stretch>
                  <a:fillRect l="-1220" t="-988"/>
                </a:stretch>
              </a:blipFill>
            </p:spPr>
            <p:txBody>
              <a:bodyPr/>
              <a:lstStyle/>
              <a:p>
                <a:r>
                  <a:rPr lang="en-US">
                    <a:noFill/>
                  </a:rPr>
                  <a:t> </a:t>
                </a:r>
              </a:p>
            </p:txBody>
          </p:sp>
        </mc:Fallback>
      </mc:AlternateContent>
      <p:sp>
        <p:nvSpPr>
          <p:cNvPr id="5" name="Rectangle 4"/>
          <p:cNvSpPr/>
          <p:nvPr/>
        </p:nvSpPr>
        <p:spPr>
          <a:xfrm>
            <a:off x="1143000" y="381000"/>
            <a:ext cx="3682418" cy="468077"/>
          </a:xfrm>
          <a:prstGeom prst="rect">
            <a:avLst/>
          </a:prstGeom>
        </p:spPr>
        <p:txBody>
          <a:bodyPr wrap="non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Check column dimension :</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071550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buFont typeface="Wingdings" pitchFamily="2" charset="2"/>
              <a:buChar char="v"/>
            </a:pPr>
            <a:r>
              <a:rPr lang="en-US" sz="4400" dirty="0" smtClean="0">
                <a:solidFill>
                  <a:schemeClr val="tx1"/>
                </a:solidFill>
                <a:latin typeface="Times New Roman" pitchFamily="18" charset="0"/>
                <a:cs typeface="Times New Roman" pitchFamily="18" charset="0"/>
              </a:rPr>
              <a:t>Codes:- </a:t>
            </a:r>
            <a:r>
              <a:rPr lang="en-US" dirty="0" smtClean="0"/>
              <a:t/>
            </a:r>
            <a:br>
              <a:rPr lang="en-US" dirty="0" smtClean="0"/>
            </a:br>
            <a:endParaRPr lang="en-US" dirty="0"/>
          </a:p>
        </p:txBody>
      </p:sp>
      <p:sp>
        <p:nvSpPr>
          <p:cNvPr id="3" name="عنصر نائب للمحتوى 2"/>
          <p:cNvSpPr>
            <a:spLocks noGrp="1"/>
          </p:cNvSpPr>
          <p:nvPr>
            <p:ph idx="1"/>
          </p:nvPr>
        </p:nvSpPr>
        <p:spPr/>
        <p:txBody>
          <a:bodyPr>
            <a:normAutofit/>
          </a:bodyPr>
          <a:lstStyle/>
          <a:p>
            <a:r>
              <a:rPr lang="en-US" sz="2400" dirty="0">
                <a:latin typeface="Times New Roman" pitchFamily="18" charset="0"/>
                <a:cs typeface="Times New Roman" pitchFamily="18" charset="0"/>
              </a:rPr>
              <a:t>UBC 97 ( Uniform Building Code</a:t>
            </a:r>
            <a:r>
              <a:rPr lang="en-US" sz="2400" dirty="0" smtClean="0">
                <a:latin typeface="Times New Roman" pitchFamily="18" charset="0"/>
                <a:cs typeface="Times New Roman" pitchFamily="18" charset="0"/>
              </a:rPr>
              <a:t>)</a:t>
            </a:r>
          </a:p>
          <a:p>
            <a:pPr>
              <a:buNone/>
            </a:pPr>
            <a:endParaRPr lang="en-US"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ACI 318M-14 ( American Concrete Institute</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IBC 2012 ( International Building Code)</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371600" y="2590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1985" name="Picture 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710820"/>
            <a:ext cx="7696200" cy="408977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447800" y="4952256"/>
            <a:ext cx="37040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Figure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location of column</a:t>
            </a: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extLst>
      <p:ext uri="{BB962C8B-B14F-4D97-AF65-F5344CB8AC3E}">
        <p14:creationId xmlns:p14="http://schemas.microsoft.com/office/powerpoint/2010/main" val="1003239195"/>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06580" y="609600"/>
            <a:ext cx="7801134" cy="4081463"/>
          </a:xfrm>
          <a:prstGeom prst="rect">
            <a:avLst/>
          </a:prstGeom>
        </p:spPr>
      </p:pic>
    </p:spTree>
    <p:extLst>
      <p:ext uri="{BB962C8B-B14F-4D97-AF65-F5344CB8AC3E}">
        <p14:creationId xmlns:p14="http://schemas.microsoft.com/office/powerpoint/2010/main" val="161108648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246783"/>
            <a:ext cx="8077200" cy="7056227"/>
          </a:xfrm>
          <a:prstGeom prst="rect">
            <a:avLst/>
          </a:prstGeom>
        </p:spPr>
        <p:txBody>
          <a:bodyPr wrap="squar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General equation: </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dirty="0" err="1">
                <a:latin typeface="Times New Roman" pitchFamily="18" charset="0"/>
                <a:ea typeface="Times New Roman" panose="02020603050405020304" pitchFamily="18" charset="0"/>
                <a:cs typeface="Times New Roman" pitchFamily="18" charset="0"/>
              </a:rPr>
              <a:t>Pu</a:t>
            </a:r>
            <a:r>
              <a:rPr lang="en-US" sz="2400" dirty="0">
                <a:latin typeface="Times New Roman" pitchFamily="18" charset="0"/>
                <a:ea typeface="Times New Roman" panose="02020603050405020304" pitchFamily="18" charset="0"/>
                <a:cs typeface="Times New Roman" pitchFamily="18" charset="0"/>
              </a:rPr>
              <a:t> = 0.8 × Ø × [0.85 × </a:t>
            </a:r>
            <a:r>
              <a:rPr lang="en-US" sz="2400" dirty="0" err="1">
                <a:latin typeface="Times New Roman" pitchFamily="18" charset="0"/>
                <a:ea typeface="Times New Roman" panose="02020603050405020304" pitchFamily="18" charset="0"/>
                <a:cs typeface="Times New Roman" pitchFamily="18" charset="0"/>
              </a:rPr>
              <a:t>f’c</a:t>
            </a:r>
            <a:r>
              <a:rPr lang="en-US" sz="2400" dirty="0">
                <a:latin typeface="Times New Roman" pitchFamily="18" charset="0"/>
                <a:ea typeface="Times New Roman" panose="02020603050405020304" pitchFamily="18" charset="0"/>
                <a:cs typeface="Times New Roman" pitchFamily="18" charset="0"/>
              </a:rPr>
              <a:t> × (Ag-As) + </a:t>
            </a:r>
            <a:r>
              <a:rPr lang="en-US" sz="2400" dirty="0" err="1">
                <a:latin typeface="Times New Roman" pitchFamily="18" charset="0"/>
                <a:ea typeface="Times New Roman" panose="02020603050405020304" pitchFamily="18" charset="0"/>
                <a:cs typeface="Times New Roman" pitchFamily="18" charset="0"/>
              </a:rPr>
              <a:t>fy</a:t>
            </a:r>
            <a:r>
              <a:rPr lang="en-US" sz="2400" dirty="0">
                <a:latin typeface="Times New Roman" pitchFamily="18" charset="0"/>
                <a:ea typeface="Times New Roman" panose="02020603050405020304" pitchFamily="18" charset="0"/>
                <a:cs typeface="Times New Roman" pitchFamily="18" charset="0"/>
              </a:rPr>
              <a:t> × As] </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Ø =0.65 for tied column.</a:t>
            </a:r>
            <a:br>
              <a:rPr lang="en-US" sz="2400" dirty="0">
                <a:latin typeface="Times New Roman" pitchFamily="18" charset="0"/>
                <a:ea typeface="Times New Roman" panose="02020603050405020304" pitchFamily="18" charset="0"/>
                <a:cs typeface="Times New Roman" pitchFamily="18" charset="0"/>
              </a:rPr>
            </a:br>
            <a:r>
              <a:rPr lang="en-US" sz="2400" dirty="0" err="1">
                <a:latin typeface="Times New Roman" pitchFamily="18" charset="0"/>
                <a:ea typeface="Times New Roman" panose="02020603050405020304" pitchFamily="18" charset="0"/>
                <a:cs typeface="Times New Roman" pitchFamily="18" charset="0"/>
              </a:rPr>
              <a:t>f’c</a:t>
            </a:r>
            <a:r>
              <a:rPr lang="en-US" sz="2400" dirty="0">
                <a:latin typeface="Times New Roman" pitchFamily="18" charset="0"/>
                <a:ea typeface="Times New Roman" panose="02020603050405020304" pitchFamily="18" charset="0"/>
                <a:cs typeface="Times New Roman" pitchFamily="18" charset="0"/>
              </a:rPr>
              <a:t> = 24 </a:t>
            </a:r>
            <a:r>
              <a:rPr lang="en-US" sz="2400" dirty="0" err="1">
                <a:latin typeface="Times New Roman" pitchFamily="18" charset="0"/>
                <a:ea typeface="Times New Roman" panose="02020603050405020304" pitchFamily="18" charset="0"/>
                <a:cs typeface="Times New Roman" pitchFamily="18" charset="0"/>
              </a:rPr>
              <a:t>MPa</a:t>
            </a:r>
            <a:r>
              <a:rPr lang="en-US" sz="2400" dirty="0">
                <a:latin typeface="Times New Roman" pitchFamily="18" charset="0"/>
                <a:ea typeface="Times New Roman" panose="02020603050405020304" pitchFamily="18" charset="0"/>
                <a:cs typeface="Times New Roman" pitchFamily="18" charset="0"/>
              </a:rPr>
              <a:t>.</a:t>
            </a:r>
            <a:br>
              <a:rPr lang="en-US" sz="2400" dirty="0">
                <a:latin typeface="Times New Roman" pitchFamily="18" charset="0"/>
                <a:ea typeface="Times New Roman" panose="02020603050405020304" pitchFamily="18" charset="0"/>
                <a:cs typeface="Times New Roman" pitchFamily="18" charset="0"/>
              </a:rPr>
            </a:br>
            <a:r>
              <a:rPr lang="en-US" sz="2400" dirty="0">
                <a:latin typeface="Times New Roman" pitchFamily="18" charset="0"/>
                <a:ea typeface="Times New Roman" panose="02020603050405020304" pitchFamily="18" charset="0"/>
                <a:cs typeface="Times New Roman" pitchFamily="18" charset="0"/>
              </a:rPr>
              <a:t>ρ=0.01 (economical percentage of steel).</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i="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Solve this equation: </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1195.1×1000   = 0.8 ×0.65 × [0.85 ×24 × (Ag-0.01Ag) +420 ×0.01Ag].</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Ag = 94206.80 mm2 .</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Aft>
                <a:spcPts val="800"/>
              </a:spcAft>
            </a:pPr>
            <a:r>
              <a:rPr lang="en-US" sz="2400" dirty="0">
                <a:latin typeface="Times New Roman" pitchFamily="18" charset="0"/>
                <a:ea typeface="Calibri" panose="020F0502020204030204" pitchFamily="34" charset="0"/>
                <a:cs typeface="Times New Roman" pitchFamily="18" charset="0"/>
              </a:rPr>
              <a:t>As = Ag * .01 =94206.80  *.01 = </a:t>
            </a:r>
            <a:r>
              <a:rPr lang="en-US" sz="2400" b="1" dirty="0">
                <a:latin typeface="Times New Roman" pitchFamily="18" charset="0"/>
                <a:ea typeface="Calibri" panose="020F0502020204030204" pitchFamily="34" charset="0"/>
                <a:cs typeface="Times New Roman" pitchFamily="18" charset="0"/>
              </a:rPr>
              <a:t>942mm2.</a:t>
            </a: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The column section = </a:t>
            </a:r>
            <a:r>
              <a:rPr lang="en-US" sz="2400" b="1" dirty="0">
                <a:latin typeface="Times New Roman" pitchFamily="18" charset="0"/>
                <a:ea typeface="Times New Roman" panose="02020603050405020304" pitchFamily="18" charset="0"/>
                <a:cs typeface="Times New Roman" pitchFamily="18" charset="0"/>
              </a:rPr>
              <a:t>30 × 60 cm</a:t>
            </a:r>
            <a:r>
              <a:rPr lang="en-US" sz="2400" dirty="0">
                <a:latin typeface="Times New Roman" pitchFamily="18" charset="0"/>
                <a:ea typeface="Times New Roman" panose="02020603050405020304" pitchFamily="18" charset="0"/>
                <a:cs typeface="Times New Roman" pitchFamily="18" charset="0"/>
              </a:rPr>
              <a:t>. (its in safe side)</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dirty="0">
                <a:latin typeface="Times New Roman" pitchFamily="18" charset="0"/>
                <a:ea typeface="Times New Roman" panose="02020603050405020304" pitchFamily="18" charset="0"/>
                <a:cs typeface="Times New Roman" pitchFamily="18" charset="0"/>
              </a:rPr>
              <a:t>As = 0.01 × 300 × 600 = </a:t>
            </a:r>
            <a:r>
              <a:rPr lang="en-US" sz="2400" b="1" dirty="0">
                <a:latin typeface="Times New Roman" pitchFamily="18" charset="0"/>
                <a:ea typeface="Times New Roman" panose="02020603050405020304" pitchFamily="18" charset="0"/>
                <a:cs typeface="Times New Roman" pitchFamily="18" charset="0"/>
              </a:rPr>
              <a:t>1800 mm2 </a:t>
            </a:r>
            <a:r>
              <a:rPr lang="en-US" sz="2400" dirty="0">
                <a:latin typeface="Times New Roman" pitchFamily="18" charset="0"/>
                <a:ea typeface="Times New Roman" panose="02020603050405020304" pitchFamily="18" charset="0"/>
                <a:cs typeface="Times New Roman" pitchFamily="18" charset="0"/>
              </a:rPr>
              <a:t>.</a:t>
            </a:r>
            <a:endParaRPr lang="en-US" sz="2400"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sz="2400" b="1" dirty="0">
                <a:latin typeface="Times New Roman" pitchFamily="18" charset="0"/>
                <a:ea typeface="Times New Roman" panose="02020603050405020304" pitchFamily="18" charset="0"/>
                <a:cs typeface="Times New Roman" pitchFamily="18" charset="0"/>
              </a:rPr>
              <a:t>Use 8 Ø 18. </a:t>
            </a:r>
            <a:endParaRPr lang="en-US" sz="2400" b="1" i="1" dirty="0">
              <a:latin typeface="Times New Roman" pitchFamily="18" charset="0"/>
              <a:ea typeface="Times New Roman" panose="02020603050405020304" pitchFamily="18" charset="0"/>
              <a:cs typeface="Times New Roman" pitchFamily="18" charset="0"/>
            </a:endParaRPr>
          </a:p>
          <a:p>
            <a:pPr>
              <a:lnSpc>
                <a:spcPct val="107000"/>
              </a:lnSpc>
              <a:spcBef>
                <a:spcPts val="200"/>
              </a:spcBef>
              <a:spcAft>
                <a:spcPts val="0"/>
              </a:spcAft>
            </a:pPr>
            <a:r>
              <a:rPr lang="en-US" dirty="0">
                <a:solidFill>
                  <a:srgbClr val="1F4D78"/>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i="1" dirty="0">
              <a:solidFill>
                <a:srgbClr val="1F4D78"/>
              </a:solidFill>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066816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533400"/>
            <a:ext cx="6629400" cy="3956468"/>
          </a:xfrm>
          <a:prstGeom prst="rect">
            <a:avLst/>
          </a:prstGeom>
        </p:spPr>
        <p:txBody>
          <a:bodyPr wrap="squar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For stirrups: </a:t>
            </a:r>
            <a:endParaRPr lang="en-US" sz="2400" b="1" dirty="0" smtClean="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Use Ø 10</a:t>
            </a:r>
            <a:endParaRPr lang="en-US" sz="2400"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And a spacing S between the stirrups is the minimum of: </a:t>
            </a:r>
            <a:endParaRPr lang="en-US" sz="2400"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16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db</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=256 mm </a:t>
            </a:r>
            <a:endParaRPr lang="en-US" sz="2400"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48 ×ds =480 mm</a:t>
            </a:r>
            <a:endParaRPr lang="en-US" sz="2400"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 Least dimension of column=</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300mm </a:t>
            </a:r>
            <a:endParaRPr lang="en-US" sz="2400" b="1" dirty="0">
              <a:latin typeface="Calibri Light" panose="020F0302020204030204" pitchFamily="34" charset="0"/>
              <a:ea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ea typeface="Calibri" panose="020F0502020204030204" pitchFamily="34" charset="0"/>
                <a:cs typeface="Arial" panose="020B0604020202020204" pitchFamily="34" charset="0"/>
              </a:rPr>
              <a:t>Use </a:t>
            </a:r>
            <a:r>
              <a:rPr lang="en-US" sz="2400" b="1" dirty="0">
                <a:latin typeface="Times New Roman" panose="02020603050405020304" pitchFamily="18" charset="0"/>
                <a:ea typeface="Calibri" panose="020F0502020204030204" pitchFamily="34" charset="0"/>
                <a:cs typeface="Arial" panose="020B0604020202020204" pitchFamily="34" charset="0"/>
              </a:rPr>
              <a:t>1 Ø 10 </a:t>
            </a:r>
            <a:r>
              <a:rPr lang="en-US" sz="2400" dirty="0">
                <a:latin typeface="Times New Roman" panose="02020603050405020304" pitchFamily="18" charset="0"/>
                <a:ea typeface="Calibri" panose="020F0502020204030204" pitchFamily="34" charset="0"/>
                <a:cs typeface="Arial" panose="020B0604020202020204" pitchFamily="34" charset="0"/>
              </a:rPr>
              <a:t>mm stirrup </a:t>
            </a:r>
            <a:r>
              <a:rPr lang="en-US" sz="2400" b="1" dirty="0">
                <a:latin typeface="Times New Roman" panose="02020603050405020304" pitchFamily="18" charset="0"/>
                <a:ea typeface="Calibri" panose="020F0502020204030204" pitchFamily="34" charset="0"/>
                <a:cs typeface="Arial" panose="020B0604020202020204" pitchFamily="34" charset="0"/>
              </a:rPr>
              <a:t>@ 250mm</a:t>
            </a:r>
            <a:endParaRPr lang="en-US" sz="2400" b="1" dirty="0"/>
          </a:p>
        </p:txBody>
      </p:sp>
    </p:spTree>
    <p:extLst>
      <p:ext uri="{BB962C8B-B14F-4D97-AF65-F5344CB8AC3E}">
        <p14:creationId xmlns:p14="http://schemas.microsoft.com/office/powerpoint/2010/main" val="369794394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223" descr="6.PNG"/>
          <p:cNvPicPr/>
          <p:nvPr/>
        </p:nvPicPr>
        <p:blipFill>
          <a:blip r:embed="rId2" cstate="print"/>
          <a:stretch>
            <a:fillRect/>
          </a:stretch>
        </p:blipFill>
        <p:spPr>
          <a:xfrm>
            <a:off x="1219200" y="-228600"/>
            <a:ext cx="7467600" cy="6096000"/>
          </a:xfrm>
          <a:prstGeom prst="rect">
            <a:avLst/>
          </a:prstGeom>
        </p:spPr>
      </p:pic>
      <p:sp>
        <p:nvSpPr>
          <p:cNvPr id="5" name="Rectangle 4"/>
          <p:cNvSpPr/>
          <p:nvPr/>
        </p:nvSpPr>
        <p:spPr>
          <a:xfrm>
            <a:off x="1219200" y="5867400"/>
            <a:ext cx="7543800" cy="461665"/>
          </a:xfrm>
          <a:prstGeom prst="rect">
            <a:avLst/>
          </a:prstGeom>
        </p:spPr>
        <p:txBody>
          <a:bodyPr wrap="square">
            <a:spAutoFit/>
          </a:bodyPr>
          <a:lstStyle/>
          <a:p>
            <a:pPr marL="438785" indent="-374015" algn="ctr">
              <a:spcAft>
                <a:spcPts val="0"/>
              </a:spcAft>
            </a:pPr>
            <a:r>
              <a:rPr lang="en-US" sz="2400" b="1" dirty="0">
                <a:latin typeface="Times New Roman" panose="02020603050405020304" pitchFamily="18" charset="0"/>
                <a:ea typeface="Times New Roman" panose="02020603050405020304" pitchFamily="18" charset="0"/>
              </a:rPr>
              <a:t>Figure </a:t>
            </a:r>
            <a:r>
              <a:rPr lang="en-US" sz="2400" dirty="0" smtClean="0">
                <a:latin typeface="Times New Roman" panose="02020603050405020304" pitchFamily="18" charset="0"/>
                <a:ea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rPr>
              <a:t>: Longitudinal section in column and footing (2).</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9333652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225" descr="7.PNG"/>
          <p:cNvPicPr/>
          <p:nvPr/>
        </p:nvPicPr>
        <p:blipFill>
          <a:blip r:embed="rId2" cstate="print"/>
          <a:stretch>
            <a:fillRect/>
          </a:stretch>
        </p:blipFill>
        <p:spPr>
          <a:xfrm>
            <a:off x="2514600" y="304800"/>
            <a:ext cx="5246370" cy="4688840"/>
          </a:xfrm>
          <a:prstGeom prst="rect">
            <a:avLst/>
          </a:prstGeom>
        </p:spPr>
      </p:pic>
      <p:sp>
        <p:nvSpPr>
          <p:cNvPr id="5" name="Rectangle 4"/>
          <p:cNvSpPr/>
          <p:nvPr/>
        </p:nvSpPr>
        <p:spPr>
          <a:xfrm>
            <a:off x="2667000" y="5105400"/>
            <a:ext cx="5282728" cy="461665"/>
          </a:xfrm>
          <a:prstGeom prst="rect">
            <a:avLst/>
          </a:prstGeom>
        </p:spPr>
        <p:txBody>
          <a:bodyPr wrap="none">
            <a:spAutoFit/>
          </a:bodyPr>
          <a:lstStyle/>
          <a:p>
            <a:pPr marL="438785" indent="-374015" algn="ctr">
              <a:spcAft>
                <a:spcPts val="0"/>
              </a:spcAft>
            </a:pPr>
            <a:r>
              <a:rPr lang="en-US" sz="2400" b="1" dirty="0" smtClean="0">
                <a:latin typeface="Times New Roman" panose="02020603050405020304" pitchFamily="18" charset="0"/>
                <a:ea typeface="Times New Roman" panose="02020603050405020304" pitchFamily="18" charset="0"/>
              </a:rPr>
              <a:t>Figure </a:t>
            </a:r>
            <a:r>
              <a:rPr lang="en-US" sz="2400" dirty="0" smtClean="0">
                <a:latin typeface="Times New Roman" panose="02020603050405020304" pitchFamily="18" charset="0"/>
                <a:ea typeface="Times New Roman" panose="02020603050405020304" pitchFamily="18" charset="0"/>
              </a:rPr>
              <a:t>: top view section </a:t>
            </a:r>
            <a:r>
              <a:rPr lang="en-US" sz="2400" dirty="0">
                <a:latin typeface="Times New Roman" panose="02020603050405020304" pitchFamily="18" charset="0"/>
                <a:ea typeface="Times New Roman" panose="02020603050405020304" pitchFamily="18" charset="0"/>
              </a:rPr>
              <a:t>for footing (2).</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5242520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133600" y="-87868"/>
            <a:ext cx="6019800" cy="5257800"/>
          </a:xfrm>
          <a:prstGeom prst="rect">
            <a:avLst/>
          </a:prstGeom>
        </p:spPr>
      </p:pic>
      <p:sp>
        <p:nvSpPr>
          <p:cNvPr id="5" name="Rectangle 4"/>
          <p:cNvSpPr/>
          <p:nvPr/>
        </p:nvSpPr>
        <p:spPr>
          <a:xfrm>
            <a:off x="2822528" y="4800600"/>
            <a:ext cx="3618043" cy="461665"/>
          </a:xfrm>
          <a:prstGeom prst="rect">
            <a:avLst/>
          </a:prstGeom>
        </p:spPr>
        <p:txBody>
          <a:bodyPr wrap="none">
            <a:spAutoFit/>
          </a:bodyPr>
          <a:lstStyle/>
          <a:p>
            <a:pPr marL="438785" indent="-374015" algn="ctr">
              <a:spcAft>
                <a:spcPts val="0"/>
              </a:spcAft>
            </a:pPr>
            <a:r>
              <a:rPr lang="en-US" sz="2400" b="1" dirty="0">
                <a:latin typeface="Times New Roman" panose="02020603050405020304" pitchFamily="18" charset="0"/>
                <a:ea typeface="Times New Roman" panose="02020603050405020304" pitchFamily="18" charset="0"/>
              </a:rPr>
              <a:t>Figure</a:t>
            </a:r>
            <a:r>
              <a:rPr lang="en-US" sz="2400" dirty="0">
                <a:latin typeface="Times New Roman" panose="02020603050405020304" pitchFamily="18" charset="0"/>
                <a:ea typeface="Times New Roman" panose="02020603050405020304" pitchFamily="18" charset="0"/>
              </a:rPr>
              <a:t> </a:t>
            </a:r>
            <a:r>
              <a:rPr lang="en-US" sz="2400" dirty="0" smtClean="0">
                <a:latin typeface="Times New Roman" panose="02020603050405020304" pitchFamily="18" charset="0"/>
                <a:ea typeface="Times New Roman" panose="02020603050405020304" pitchFamily="18" charset="0"/>
              </a:rPr>
              <a:t>: </a:t>
            </a:r>
            <a:r>
              <a:rPr lang="en-US" sz="2400" dirty="0">
                <a:latin typeface="Times New Roman" panose="02020603050405020304" pitchFamily="18" charset="0"/>
                <a:ea typeface="Times New Roman" panose="02020603050405020304" pitchFamily="18" charset="0"/>
              </a:rPr>
              <a:t>The value of steel.</a:t>
            </a:r>
            <a:endParaRPr lang="en-US" sz="2400" dirty="0">
              <a:effectLst/>
              <a:latin typeface="Times New Roman" panose="02020603050405020304" pitchFamily="18" charset="0"/>
              <a:ea typeface="Times New Roman" panose="02020603050405020304" pitchFamily="18" charset="0"/>
            </a:endParaRPr>
          </a:p>
        </p:txBody>
      </p:sp>
      <p:sp>
        <p:nvSpPr>
          <p:cNvPr id="6" name="Rectangle 5"/>
          <p:cNvSpPr/>
          <p:nvPr/>
        </p:nvSpPr>
        <p:spPr>
          <a:xfrm>
            <a:off x="2133600" y="5791200"/>
            <a:ext cx="5029200" cy="468077"/>
          </a:xfrm>
          <a:prstGeom prst="rect">
            <a:avLst/>
          </a:prstGeom>
        </p:spPr>
        <p:txBody>
          <a:bodyPr wrap="square">
            <a:spAutoFit/>
          </a:bodyPr>
          <a:lstStyle/>
          <a:p>
            <a:pPr>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The value of steel from sap is 1800 mm</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654759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680959" y="2667000"/>
            <a:ext cx="5033750" cy="769441"/>
          </a:xfrm>
          <a:prstGeom prst="rect">
            <a:avLst/>
          </a:prstGeom>
        </p:spPr>
        <p:txBody>
          <a:bodyPr wrap="none">
            <a:spAutoFit/>
          </a:bodyPr>
          <a:lstStyle/>
          <a:p>
            <a:pPr algn="ctr">
              <a:buNone/>
            </a:pPr>
            <a:r>
              <a:rPr lang="en-US" sz="4400" b="1" i="1" dirty="0" smtClean="0">
                <a:solidFill>
                  <a:schemeClr val="accent1">
                    <a:lumMod val="50000"/>
                  </a:schemeClr>
                </a:solidFill>
              </a:rPr>
              <a:t>Thanks for listening</a:t>
            </a:r>
            <a:endParaRPr lang="en-US" sz="4400" b="1" i="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v"/>
            </a:pPr>
            <a:r>
              <a:rPr lang="en-US" sz="4000" dirty="0" smtClean="0">
                <a:solidFill>
                  <a:schemeClr val="tx1"/>
                </a:solidFill>
                <a:latin typeface="Times New Roman" pitchFamily="18" charset="0"/>
                <a:cs typeface="Times New Roman" pitchFamily="18" charset="0"/>
              </a:rPr>
              <a:t>Loads:-</a:t>
            </a:r>
            <a:endParaRPr lang="en-US" sz="4000" dirty="0">
              <a:solidFill>
                <a:schemeClr val="tx1"/>
              </a:solidFill>
            </a:endParaRPr>
          </a:p>
        </p:txBody>
      </p:sp>
      <p:sp>
        <p:nvSpPr>
          <p:cNvPr id="3" name="Content Placeholder 2"/>
          <p:cNvSpPr>
            <a:spLocks noGrp="1"/>
          </p:cNvSpPr>
          <p:nvPr>
            <p:ph idx="1"/>
          </p:nvPr>
        </p:nvSpPr>
        <p:spPr/>
        <p:txBody>
          <a:bodyPr>
            <a:normAutofit/>
          </a:bodyPr>
          <a:lstStyle/>
          <a:p>
            <a:pPr>
              <a:buNone/>
            </a:pPr>
            <a:r>
              <a:rPr lang="en-US" sz="2800" b="1" dirty="0" smtClean="0">
                <a:latin typeface="Times New Roman" pitchFamily="18" charset="0"/>
                <a:cs typeface="Times New Roman" pitchFamily="18" charset="0"/>
              </a:rPr>
              <a:t>1-live load: </a:t>
            </a:r>
            <a:r>
              <a:rPr lang="en-US" sz="2400" dirty="0" smtClean="0">
                <a:latin typeface="Times New Roman" pitchFamily="18" charset="0"/>
                <a:cs typeface="Times New Roman" pitchFamily="18" charset="0"/>
              </a:rPr>
              <a:t>which can be defined as the loads that are variable by time progressing. However, it is mainly caused by people, furniture, or any other movable objects.</a:t>
            </a:r>
            <a:endParaRPr lang="en-US" sz="2400" b="1"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To find the live load using IBC-2015 , our building is a residential , private rooms and corridors</a:t>
            </a:r>
          </a:p>
          <a:p>
            <a:endParaRPr lang="en-US" sz="2800" dirty="0">
              <a:latin typeface="Times New Roman" pitchFamily="18" charset="0"/>
              <a:cs typeface="Times New Roman" pitchFamily="18" charset="0"/>
            </a:endParaRPr>
          </a:p>
        </p:txBody>
      </p:sp>
      <p:pic>
        <p:nvPicPr>
          <p:cNvPr id="4" name="Picture 3" descr="7.PNG"/>
          <p:cNvPicPr>
            <a:picLocks noChangeAspect="1"/>
          </p:cNvPicPr>
          <p:nvPr/>
        </p:nvPicPr>
        <p:blipFill>
          <a:blip r:embed="rId2" cstate="print"/>
          <a:stretch>
            <a:fillRect/>
          </a:stretch>
        </p:blipFill>
        <p:spPr>
          <a:xfrm>
            <a:off x="990600" y="3124200"/>
            <a:ext cx="8153400" cy="3505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normAutofit/>
          </a:bodyPr>
          <a:lstStyle/>
          <a:p>
            <a:pPr lvl="0">
              <a:buNone/>
            </a:pPr>
            <a:r>
              <a:rPr lang="en-US" sz="2800" b="1" dirty="0" smtClean="0">
                <a:latin typeface="Times New Roman" pitchFamily="18" charset="0"/>
                <a:cs typeface="Times New Roman" pitchFamily="18" charset="0"/>
              </a:rPr>
              <a:t>2- Superimposed dead load:-</a:t>
            </a:r>
            <a:r>
              <a:rPr lang="en-US" sz="28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this load is mainly caused by the nonstructural elements of the building , such as tiles , stones , partitions , filling materials , and plastering.</a:t>
            </a:r>
          </a:p>
          <a:p>
            <a:pPr lvl="0">
              <a:buNone/>
            </a:pPr>
            <a:endParaRPr lang="en-US" sz="2400" dirty="0" smtClean="0">
              <a:latin typeface="Times New Roman" pitchFamily="18" charset="0"/>
              <a:cs typeface="Times New Roman" pitchFamily="18" charset="0"/>
            </a:endParaRPr>
          </a:p>
          <a:p>
            <a:pPr>
              <a:buNone/>
            </a:pPr>
            <a:r>
              <a:rPr lang="en-US" sz="2800" b="1" dirty="0" smtClean="0">
                <a:latin typeface="Times New Roman" pitchFamily="18" charset="0"/>
                <a:cs typeface="Times New Roman" pitchFamily="18" charset="0"/>
              </a:rPr>
              <a:t>3-Dead Load:- </a:t>
            </a:r>
            <a:r>
              <a:rPr lang="en-US" sz="2400" dirty="0" smtClean="0">
                <a:latin typeface="Times New Roman" pitchFamily="18" charset="0"/>
                <a:cs typeface="Times New Roman" pitchFamily="18" charset="0"/>
              </a:rPr>
              <a:t>it is mainly the own weight of the structural elements , which can be defined as the load that does not change with time progressing , in addition to the superimposed dead load.</a:t>
            </a:r>
          </a:p>
          <a:p>
            <a:pPr lvl="0">
              <a:buNone/>
            </a:pPr>
            <a:endParaRPr lang="en-US" sz="2400" dirty="0" smtClean="0"/>
          </a:p>
          <a:p>
            <a:pPr>
              <a:buNone/>
            </a:pPr>
            <a:r>
              <a:rPr lang="en-US" sz="2400" b="1" dirty="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914400"/>
            <a:ext cx="7498080" cy="5334000"/>
          </a:xfrm>
        </p:spPr>
        <p:txBody>
          <a:bodyPr/>
          <a:lstStyle/>
          <a:p>
            <a:r>
              <a:rPr lang="en-US" sz="2400" dirty="0" smtClean="0">
                <a:latin typeface="Times New Roman" pitchFamily="18" charset="0"/>
                <a:cs typeface="Times New Roman" pitchFamily="18" charset="0"/>
              </a:rPr>
              <a:t>SD= (0.01 * 23 ) + ( 0.1 * 20 ) + (0.02 * 23 ) + </a:t>
            </a:r>
          </a:p>
          <a:p>
            <a:pPr>
              <a:buNone/>
            </a:pPr>
            <a:r>
              <a:rPr lang="en-US" sz="2400" dirty="0" smtClean="0">
                <a:latin typeface="Times New Roman" pitchFamily="18" charset="0"/>
                <a:cs typeface="Times New Roman" pitchFamily="18" charset="0"/>
              </a:rPr>
              <a:t>       ( 0.03 * 26 ) = 3.5 KN/</a:t>
            </a:r>
          </a:p>
          <a:p>
            <a:pPr>
              <a:buNone/>
            </a:pPr>
            <a:r>
              <a:rPr lang="en-US" sz="2400" dirty="0" smtClean="0">
                <a:latin typeface="Times New Roman" pitchFamily="18" charset="0"/>
                <a:cs typeface="Times New Roman" pitchFamily="18" charset="0"/>
              </a:rPr>
              <a:t>       Because we have a partitions we add 1 KN/ to SI load</a:t>
            </a:r>
          </a:p>
          <a:p>
            <a:pPr>
              <a:buNone/>
            </a:pPr>
            <a:r>
              <a:rPr lang="en-US" sz="2400" dirty="0" smtClean="0">
                <a:latin typeface="Times New Roman" pitchFamily="18" charset="0"/>
                <a:cs typeface="Times New Roman" pitchFamily="18" charset="0"/>
              </a:rPr>
              <a:t>       Superimposed dead load = 3.5+1 = 4.5 KN/</a:t>
            </a:r>
          </a:p>
          <a:p>
            <a:endParaRPr lang="ar-SA" dirty="0"/>
          </a:p>
        </p:txBody>
      </p:sp>
      <p:pic>
        <p:nvPicPr>
          <p:cNvPr id="4" name="Picture 7"/>
          <p:cNvPicPr>
            <a:picLocks noChangeAspect="1" noChangeArrowheads="1"/>
          </p:cNvPicPr>
          <p:nvPr/>
        </p:nvPicPr>
        <p:blipFill>
          <a:blip r:embed="rId2" cstate="print"/>
          <a:srcRect/>
          <a:stretch>
            <a:fillRect/>
          </a:stretch>
        </p:blipFill>
        <p:spPr bwMode="auto">
          <a:xfrm>
            <a:off x="5105400" y="1447800"/>
            <a:ext cx="533400" cy="480060"/>
          </a:xfrm>
          <a:prstGeom prst="rect">
            <a:avLst/>
          </a:prstGeom>
          <a:noFill/>
          <a:ln w="9525">
            <a:noFill/>
            <a:miter lim="800000"/>
            <a:headEnd/>
            <a:tailEnd/>
          </a:ln>
          <a:effectLst/>
        </p:spPr>
      </p:pic>
      <p:pic>
        <p:nvPicPr>
          <p:cNvPr id="5" name="Picture 7"/>
          <p:cNvPicPr>
            <a:picLocks noChangeAspect="1" noChangeArrowheads="1"/>
          </p:cNvPicPr>
          <p:nvPr/>
        </p:nvPicPr>
        <p:blipFill>
          <a:blip r:embed="rId2" cstate="print"/>
          <a:srcRect/>
          <a:stretch>
            <a:fillRect/>
          </a:stretch>
        </p:blipFill>
        <p:spPr bwMode="auto">
          <a:xfrm>
            <a:off x="7620000" y="2286000"/>
            <a:ext cx="533400" cy="480060"/>
          </a:xfrm>
          <a:prstGeom prst="rect">
            <a:avLst/>
          </a:prstGeom>
          <a:noFill/>
          <a:ln w="9525">
            <a:noFill/>
            <a:miter lim="800000"/>
            <a:headEnd/>
            <a:tailEnd/>
          </a:ln>
          <a:effectLst/>
        </p:spPr>
      </p:pic>
      <p:pic>
        <p:nvPicPr>
          <p:cNvPr id="6" name="صورة 46" descr="9999999999999999999999.PNG"/>
          <p:cNvPicPr/>
          <p:nvPr/>
        </p:nvPicPr>
        <p:blipFill>
          <a:blip r:embed="rId3" cstate="print"/>
          <a:stretch>
            <a:fillRect/>
          </a:stretch>
        </p:blipFill>
        <p:spPr>
          <a:xfrm>
            <a:off x="1676400" y="3505200"/>
            <a:ext cx="7467600" cy="27432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33400"/>
            <a:ext cx="7498080" cy="5715000"/>
          </a:xfrm>
        </p:spPr>
        <p:txBody>
          <a:bodyPr>
            <a:normAutofit/>
          </a:bodyPr>
          <a:lstStyle/>
          <a:p>
            <a:pPr>
              <a:buNone/>
            </a:pPr>
            <a:r>
              <a:rPr lang="en-US" sz="2800" b="1" dirty="0" smtClean="0">
                <a:latin typeface="Times New Roman" pitchFamily="18" charset="0"/>
                <a:cs typeface="Times New Roman" pitchFamily="18" charset="0"/>
              </a:rPr>
              <a:t>3- wall load :-</a:t>
            </a:r>
          </a:p>
          <a:p>
            <a:pPr>
              <a:buNone/>
            </a:pPr>
            <a:r>
              <a:rPr lang="en-US" sz="2400" dirty="0" smtClean="0">
                <a:latin typeface="Times New Roman" pitchFamily="18" charset="0"/>
                <a:cs typeface="Times New Roman" pitchFamily="18" charset="0"/>
              </a:rPr>
              <a:t>        load = 21 </a:t>
            </a:r>
            <a:r>
              <a:rPr lang="en-US" sz="2400" dirty="0" err="1" smtClean="0">
                <a:latin typeface="Times New Roman" pitchFamily="18" charset="0"/>
                <a:cs typeface="Times New Roman" pitchFamily="18" charset="0"/>
              </a:rPr>
              <a:t>kN</a:t>
            </a:r>
            <a:r>
              <a:rPr lang="en-US" sz="2400" dirty="0" smtClean="0">
                <a:latin typeface="Times New Roman" pitchFamily="18" charset="0"/>
                <a:cs typeface="Times New Roman" pitchFamily="18" charset="0"/>
              </a:rPr>
              <a:t>/m</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p>
          <a:p>
            <a:pPr lvl="0">
              <a:buNone/>
            </a:pPr>
            <a:r>
              <a:rPr lang="en-US" sz="2800" b="1" dirty="0" smtClean="0">
                <a:latin typeface="Times New Roman" pitchFamily="18" charset="0"/>
                <a:cs typeface="Times New Roman" pitchFamily="18" charset="0"/>
              </a:rPr>
              <a:t>4- basement wall :-</a:t>
            </a:r>
          </a:p>
          <a:p>
            <a:pPr lvl="0">
              <a:buNone/>
            </a:pPr>
            <a:endParaRPr lang="en-US" sz="2800" b="1"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load = Y soil * H * K </a:t>
            </a:r>
          </a:p>
          <a:p>
            <a:pPr>
              <a:buNone/>
            </a:pPr>
            <a:r>
              <a:rPr lang="en-US" sz="2400" dirty="0" smtClean="0">
                <a:latin typeface="Times New Roman" pitchFamily="18" charset="0"/>
                <a:cs typeface="Times New Roman" pitchFamily="18" charset="0"/>
              </a:rPr>
              <a:t>        K= 1-sin30/1+sin30 = 0.5/1.5 = 0.333</a:t>
            </a:r>
          </a:p>
          <a:p>
            <a:pPr>
              <a:buNone/>
            </a:pPr>
            <a:r>
              <a:rPr lang="en-US" sz="2400" dirty="0" smtClean="0">
                <a:latin typeface="Times New Roman" pitchFamily="18" charset="0"/>
                <a:cs typeface="Times New Roman" pitchFamily="18" charset="0"/>
              </a:rPr>
              <a:t>        The load is = 18**3.5*0.333* = 20 </a:t>
            </a:r>
            <a:r>
              <a:rPr lang="en-US" sz="2400" dirty="0" err="1" smtClean="0">
                <a:latin typeface="Times New Roman" pitchFamily="18" charset="0"/>
                <a:cs typeface="Times New Roman" pitchFamily="18" charset="0"/>
              </a:rPr>
              <a:t>kN</a:t>
            </a:r>
            <a:r>
              <a:rPr lang="en-US" sz="2400" dirty="0" smtClean="0">
                <a:latin typeface="Times New Roman" pitchFamily="18" charset="0"/>
                <a:cs typeface="Times New Roman" pitchFamily="18" charset="0"/>
              </a:rPr>
              <a:t>/m</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1066800" y="378355"/>
            <a:ext cx="7772400" cy="5380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25392" rIns="91440" bIns="0" numCol="1" anchor="ctr" anchorCtr="0" compatLnSpc="1">
            <a:prstTxWarp prst="textNoShape">
              <a:avLst/>
            </a:prstTxWarp>
            <a:spAutoFit/>
          </a:bodyPr>
          <a:lstStyle>
            <a:lvl1pPr eaLnBrk="0" fontAlgn="base" hangingPunct="0">
              <a:spcBef>
                <a:spcPct val="0"/>
              </a:spcBef>
              <a:spcAft>
                <a:spcPct val="0"/>
              </a:spcAft>
              <a:tabLst>
                <a:tab pos="647700" algn="l"/>
              </a:tabLst>
              <a:defRPr>
                <a:solidFill>
                  <a:schemeClr val="tx1"/>
                </a:solidFill>
                <a:latin typeface="Arial" panose="020B0604020202020204" pitchFamily="34" charset="0"/>
              </a:defRPr>
            </a:lvl1pPr>
            <a:lvl2pPr eaLnBrk="0" fontAlgn="base" hangingPunct="0">
              <a:spcBef>
                <a:spcPct val="0"/>
              </a:spcBef>
              <a:spcAft>
                <a:spcPct val="0"/>
              </a:spcAft>
              <a:tabLst>
                <a:tab pos="647700" algn="l"/>
              </a:tabLst>
              <a:defRPr>
                <a:solidFill>
                  <a:schemeClr val="tx1"/>
                </a:solidFill>
                <a:latin typeface="Arial" panose="020B0604020202020204" pitchFamily="34" charset="0"/>
              </a:defRPr>
            </a:lvl2pPr>
            <a:lvl3pPr eaLnBrk="0" fontAlgn="base" hangingPunct="0">
              <a:spcBef>
                <a:spcPct val="0"/>
              </a:spcBef>
              <a:spcAft>
                <a:spcPct val="0"/>
              </a:spcAft>
              <a:tabLst>
                <a:tab pos="647700" algn="l"/>
              </a:tabLst>
              <a:defRPr>
                <a:solidFill>
                  <a:schemeClr val="tx1"/>
                </a:solidFill>
                <a:latin typeface="Arial" panose="020B0604020202020204" pitchFamily="34" charset="0"/>
              </a:defRPr>
            </a:lvl3pPr>
            <a:lvl4pPr eaLnBrk="0" fontAlgn="base" hangingPunct="0">
              <a:spcBef>
                <a:spcPct val="0"/>
              </a:spcBef>
              <a:spcAft>
                <a:spcPct val="0"/>
              </a:spcAft>
              <a:tabLst>
                <a:tab pos="647700" algn="l"/>
              </a:tabLst>
              <a:defRPr>
                <a:solidFill>
                  <a:schemeClr val="tx1"/>
                </a:solidFill>
                <a:latin typeface="Arial" panose="020B0604020202020204" pitchFamily="34" charset="0"/>
              </a:defRPr>
            </a:lvl4pPr>
            <a:lvl5pPr eaLnBrk="0" fontAlgn="base" hangingPunct="0">
              <a:spcBef>
                <a:spcPct val="0"/>
              </a:spcBef>
              <a:spcAft>
                <a:spcPct val="0"/>
              </a:spcAft>
              <a:tabLst>
                <a:tab pos="647700" algn="l"/>
              </a:tabLst>
              <a:defRPr>
                <a:solidFill>
                  <a:schemeClr val="tx1"/>
                </a:solidFill>
                <a:latin typeface="Arial" panose="020B0604020202020204" pitchFamily="34" charset="0"/>
              </a:defRPr>
            </a:lvl5pPr>
            <a:lvl6pPr eaLnBrk="0" fontAlgn="base" hangingPunct="0">
              <a:spcBef>
                <a:spcPct val="0"/>
              </a:spcBef>
              <a:spcAft>
                <a:spcPct val="0"/>
              </a:spcAft>
              <a:tabLst>
                <a:tab pos="647700" algn="l"/>
              </a:tabLst>
              <a:defRPr>
                <a:solidFill>
                  <a:schemeClr val="tx1"/>
                </a:solidFill>
                <a:latin typeface="Arial" panose="020B0604020202020204" pitchFamily="34" charset="0"/>
              </a:defRPr>
            </a:lvl6pPr>
            <a:lvl7pPr eaLnBrk="0" fontAlgn="base" hangingPunct="0">
              <a:spcBef>
                <a:spcPct val="0"/>
              </a:spcBef>
              <a:spcAft>
                <a:spcPct val="0"/>
              </a:spcAft>
              <a:tabLst>
                <a:tab pos="647700" algn="l"/>
              </a:tabLst>
              <a:defRPr>
                <a:solidFill>
                  <a:schemeClr val="tx1"/>
                </a:solidFill>
                <a:latin typeface="Arial" panose="020B0604020202020204" pitchFamily="34" charset="0"/>
              </a:defRPr>
            </a:lvl7pPr>
            <a:lvl8pPr eaLnBrk="0" fontAlgn="base" hangingPunct="0">
              <a:spcBef>
                <a:spcPct val="0"/>
              </a:spcBef>
              <a:spcAft>
                <a:spcPct val="0"/>
              </a:spcAft>
              <a:tabLst>
                <a:tab pos="647700" algn="l"/>
              </a:tabLst>
              <a:defRPr>
                <a:solidFill>
                  <a:schemeClr val="tx1"/>
                </a:solidFill>
                <a:latin typeface="Arial" panose="020B0604020202020204" pitchFamily="34" charset="0"/>
              </a:defRPr>
            </a:lvl8pPr>
            <a:lvl9pPr eaLnBrk="0" fontAlgn="base" hangingPunct="0">
              <a:spcBef>
                <a:spcPct val="0"/>
              </a:spcBef>
              <a:spcAft>
                <a:spcPct val="0"/>
              </a:spcAft>
              <a:tabLst>
                <a:tab pos="6477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lang="en-US" sz="2800" b="1" dirty="0" smtClean="0">
                <a:latin typeface="Times New Roman" pitchFamily="18" charset="0"/>
                <a:ea typeface="Times New Roman" panose="02020603050405020304" pitchFamily="18" charset="0"/>
                <a:cs typeface="Times New Roman" pitchFamily="18" charset="0"/>
              </a:rPr>
              <a:t>5-</a:t>
            </a:r>
            <a:r>
              <a:rPr kumimoji="0" lang="en-US" sz="2800" b="1"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Lateral Loads:-</a:t>
            </a:r>
            <a:endParaRPr kumimoji="0" lang="en-US" sz="2800" b="0" i="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Lateral loads are mainly caused by earthquakes and wind forces or any other similar effect such as explosions that causes one single destroyed shock. In this project, we will design the building for seismic loads .</a:t>
            </a: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647700" algn="l"/>
              </a:tabLst>
            </a:pPr>
            <a:r>
              <a:rPr kumimoji="0" lang="en-US" sz="28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Seismic Load: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it is a result of earthquakes, and it happens at contact surfaces of a structure with the ground.</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The design for seismic loads is according to UBC 97</a:t>
            </a: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endParaRPr kumimoji="0" lang="en-US" sz="2400" b="0" i="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lang="en-US" sz="2800" b="1" dirty="0" smtClean="0" bmk="_Toc482833226">
                <a:latin typeface="Times New Roman" pitchFamily="18" charset="0"/>
                <a:ea typeface="Times New Roman" panose="02020603050405020304" pitchFamily="18" charset="0"/>
                <a:cs typeface="Times New Roman" pitchFamily="18" charset="0"/>
              </a:rPr>
              <a:t>6-</a:t>
            </a:r>
            <a:r>
              <a:rPr kumimoji="0" lang="en-US" sz="2800" b="1" i="0" u="none" strike="noStrike" cap="none" normalizeH="0" baseline="0" dirty="0" smtClean="0" bmk="_Toc482833226">
                <a:ln>
                  <a:noFill/>
                </a:ln>
                <a:solidFill>
                  <a:schemeClr val="tx1"/>
                </a:solidFill>
                <a:effectLst/>
                <a:latin typeface="Times New Roman" pitchFamily="18" charset="0"/>
                <a:ea typeface="Times New Roman" panose="02020603050405020304" pitchFamily="18" charset="0"/>
                <a:cs typeface="Times New Roman" pitchFamily="18" charset="0"/>
              </a:rPr>
              <a:t> Load Combinations:-</a:t>
            </a:r>
            <a:endParaRPr kumimoji="0" lang="en-US" sz="2800" b="0" i="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For the ultimate load we have 6 combination then we will take the envelope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40831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304800"/>
            <a:ext cx="7162800" cy="4419600"/>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3581400" y="5029200"/>
            <a:ext cx="3621504" cy="369332"/>
          </a:xfrm>
          <a:prstGeom prst="rect">
            <a:avLst/>
          </a:prstGeom>
        </p:spPr>
        <p:txBody>
          <a:bodyPr wrap="none">
            <a:spAutoFit/>
          </a:bodyPr>
          <a:lstStyle/>
          <a:p>
            <a:r>
              <a:rPr lang="en-US" b="1" dirty="0" smtClean="0" bmk="_Toc482833227">
                <a:latin typeface="Arial" panose="020B0604020202020204" pitchFamily="34" charset="0"/>
                <a:ea typeface="Times New Roman" panose="02020603050405020304" pitchFamily="18" charset="0"/>
              </a:rPr>
              <a:t>Figure :</a:t>
            </a:r>
            <a:r>
              <a:rPr lang="en-US" dirty="0" smtClean="0" bmk="_Toc482833227">
                <a:latin typeface="Arial" panose="020B0604020202020204" pitchFamily="34" charset="0"/>
                <a:ea typeface="Times New Roman" panose="02020603050405020304" pitchFamily="18" charset="0"/>
              </a:rPr>
              <a:t>basic load combinations</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1435608" y="685800"/>
            <a:ext cx="7498080" cy="4316566"/>
          </a:xfrm>
          <a:prstGeom prst="rect">
            <a:avLst/>
          </a:prstGeom>
        </p:spPr>
        <p:txBody>
          <a:bodyPr wrap="square">
            <a:spAutoFit/>
          </a:bodyPr>
          <a:lstStyle/>
          <a:p>
            <a:pPr lvl="0" algn="justLow"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U= 1.4D</a:t>
            </a:r>
          </a:p>
          <a:p>
            <a:pPr lvl="0" algn="justLow" eaLnBrk="0" fontAlgn="base" hangingPunct="0">
              <a:spcBef>
                <a:spcPct val="0"/>
              </a:spcBef>
              <a:spcAft>
                <a:spcPct val="0"/>
              </a:spcAft>
              <a:buNone/>
            </a:pPr>
            <a:endParaRPr lang="en-US" sz="2400" dirty="0" smtClean="0">
              <a:latin typeface="Times New Roman" pitchFamily="18" charset="0"/>
              <a:cs typeface="Times New Roman" pitchFamily="18" charset="0"/>
            </a:endParaRPr>
          </a:p>
          <a:p>
            <a:pPr lvl="0" algn="justLow"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U= 1.2D+1.6L</a:t>
            </a:r>
          </a:p>
          <a:p>
            <a:pPr lvl="0" algn="justLow" eaLnBrk="0" fontAlgn="base" hangingPunct="0">
              <a:spcBef>
                <a:spcPct val="0"/>
              </a:spcBef>
              <a:spcAft>
                <a:spcPct val="0"/>
              </a:spcAft>
              <a:buNone/>
            </a:pPr>
            <a:endParaRPr lang="en-US" sz="2400" dirty="0" smtClean="0">
              <a:latin typeface="Times New Roman" pitchFamily="18" charset="0"/>
              <a:cs typeface="Times New Roman" pitchFamily="18" charset="0"/>
            </a:endParaRPr>
          </a:p>
          <a:p>
            <a:pPr lvl="0" algn="justLow"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U= 1.275D+1L+1Ex</a:t>
            </a:r>
          </a:p>
          <a:p>
            <a:pPr lvl="0" algn="justLow" eaLnBrk="0" fontAlgn="base" hangingPunct="0">
              <a:spcBef>
                <a:spcPct val="0"/>
              </a:spcBef>
              <a:spcAft>
                <a:spcPct val="0"/>
              </a:spcAft>
              <a:buNone/>
            </a:pPr>
            <a:endParaRPr lang="en-US" sz="2400" dirty="0" smtClean="0">
              <a:latin typeface="Times New Roman" pitchFamily="18" charset="0"/>
              <a:cs typeface="Times New Roman" pitchFamily="18" charset="0"/>
            </a:endParaRPr>
          </a:p>
          <a:p>
            <a:pPr lvl="0" algn="justLow"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U= 1.275D+1L+1Ey</a:t>
            </a:r>
          </a:p>
          <a:p>
            <a:pPr lvl="0" algn="justLow" eaLnBrk="0" fontAlgn="base" hangingPunct="0">
              <a:spcBef>
                <a:spcPct val="0"/>
              </a:spcBef>
              <a:spcAft>
                <a:spcPct val="0"/>
              </a:spcAft>
              <a:buNone/>
            </a:pPr>
            <a:endParaRPr lang="en-US" sz="2400" dirty="0" smtClean="0">
              <a:latin typeface="Times New Roman" pitchFamily="18" charset="0"/>
              <a:cs typeface="Times New Roman" pitchFamily="18" charset="0"/>
            </a:endParaRPr>
          </a:p>
          <a:p>
            <a:pPr lvl="0" algn="justLow"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U=0.825D+1Ex</a:t>
            </a:r>
          </a:p>
          <a:p>
            <a:pPr lvl="0" algn="justLow" eaLnBrk="0" fontAlgn="base" hangingPunct="0">
              <a:spcBef>
                <a:spcPct val="0"/>
              </a:spcBef>
              <a:spcAft>
                <a:spcPct val="0"/>
              </a:spcAft>
              <a:buNone/>
            </a:pPr>
            <a:endParaRPr lang="en-US" sz="2400" dirty="0" smtClean="0">
              <a:latin typeface="Times New Roman" pitchFamily="18" charset="0"/>
              <a:cs typeface="Times New Roman" pitchFamily="18" charset="0"/>
            </a:endParaRPr>
          </a:p>
          <a:p>
            <a:pPr lvl="0" algn="justLow"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U=0.825D+1Ey</a:t>
            </a:r>
          </a:p>
          <a:p>
            <a:pPr lvl="0" algn="justLow" eaLnBrk="0" fontAlgn="base" hangingPunct="0">
              <a:spcBef>
                <a:spcPct val="0"/>
              </a:spcBef>
              <a:spcAft>
                <a:spcPct val="0"/>
              </a:spcAft>
            </a:pPr>
            <a:endParaRPr lang="en-US" sz="105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1066800"/>
            <a:ext cx="6400800" cy="4953000"/>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1371600" y="457200"/>
            <a:ext cx="6898075" cy="461665"/>
          </a:xfrm>
          <a:prstGeom prst="rect">
            <a:avLst/>
          </a:prstGeom>
        </p:spPr>
        <p:txBody>
          <a:bodyPr wrap="square">
            <a:spAutoFit/>
          </a:bodyPr>
          <a:lstStyle/>
          <a:p>
            <a:pPr lvl="0" algn="justLow" eaLnBrk="0" fontAlgn="base" hangingPunct="0">
              <a:spcBef>
                <a:spcPct val="0"/>
              </a:spcBef>
              <a:spcAft>
                <a:spcPct val="0"/>
              </a:spcAft>
              <a:buFont typeface="Wingdings" pitchFamily="2" charset="2"/>
              <a:buChar char="Ø"/>
            </a:pPr>
            <a:r>
              <a:rPr lang="en-US" sz="2400" dirty="0" smtClean="0">
                <a:latin typeface="Times New Roman" panose="02020603050405020304" pitchFamily="18" charset="0"/>
                <a:ea typeface="Calibri" panose="020F0502020204030204" pitchFamily="34" charset="0"/>
                <a:cs typeface="Times New Roman" panose="02020603050405020304" pitchFamily="18" charset="0"/>
              </a:rPr>
              <a:t> For the services load combination it will be </a:t>
            </a:r>
            <a:endParaRPr lang="en-US" sz="2400" dirty="0" smtClean="0">
              <a:latin typeface="Arial" panose="020B0604020202020204" pitchFamily="34" charset="0"/>
            </a:endParaRPr>
          </a:p>
        </p:txBody>
      </p:sp>
      <p:sp>
        <p:nvSpPr>
          <p:cNvPr id="7" name="مستطيل 6"/>
          <p:cNvSpPr/>
          <p:nvPr/>
        </p:nvSpPr>
        <p:spPr>
          <a:xfrm>
            <a:off x="2057400" y="5934670"/>
            <a:ext cx="6400800" cy="646331"/>
          </a:xfrm>
          <a:prstGeom prst="rect">
            <a:avLst/>
          </a:prstGeom>
        </p:spPr>
        <p:txBody>
          <a:bodyPr wrap="square">
            <a:spAutoFit/>
          </a:bodyPr>
          <a:lstStyle/>
          <a:p>
            <a:pPr lvl="0" eaLnBrk="0" fontAlgn="base" hangingPunct="0">
              <a:spcBef>
                <a:spcPct val="0"/>
              </a:spcBef>
              <a:spcAft>
                <a:spcPct val="0"/>
              </a:spcAft>
            </a:pPr>
            <a:r>
              <a:rPr lang="en-US" b="1" dirty="0" smtClean="0" bmk="_Toc482833228">
                <a:latin typeface="Times New Roman" pitchFamily="18" charset="0"/>
                <a:ea typeface="Times New Roman" panose="02020603050405020304" pitchFamily="18" charset="0"/>
                <a:cs typeface="Times New Roman" pitchFamily="18" charset="0"/>
              </a:rPr>
              <a:t>Figure: </a:t>
            </a:r>
            <a:r>
              <a:rPr lang="en-US" dirty="0" smtClean="0" bmk="_Toc482833228">
                <a:latin typeface="Times New Roman" pitchFamily="18" charset="0"/>
                <a:ea typeface="Times New Roman" panose="02020603050405020304" pitchFamily="18" charset="0"/>
                <a:cs typeface="Times New Roman" pitchFamily="18" charset="0"/>
              </a:rPr>
              <a:t>load combinations using strength design or load and resistance factor  design.</a:t>
            </a:r>
            <a:endParaRPr lang="en-US" dirty="0" smtClean="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1600289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533400"/>
            <a:ext cx="7726680" cy="4953000"/>
          </a:xfrm>
        </p:spPr>
        <p:txBody>
          <a:bodyPr>
            <a:normAutofit fontScale="85000" lnSpcReduction="20000"/>
          </a:bodyPr>
          <a:lstStyle/>
          <a:p>
            <a:pPr>
              <a:buNone/>
            </a:pPr>
            <a:r>
              <a:rPr lang="en-US" sz="4800" b="1" dirty="0" smtClean="0">
                <a:latin typeface="Times New Roman" pitchFamily="18" charset="0"/>
                <a:cs typeface="Times New Roman" pitchFamily="18" charset="0"/>
              </a:rPr>
              <a:t>Out line :-</a:t>
            </a:r>
          </a:p>
          <a:p>
            <a:pPr>
              <a:buNone/>
            </a:pPr>
            <a:endParaRPr lang="en-US" sz="4600" b="1" dirty="0" smtClean="0">
              <a:latin typeface="Times New Roman" pitchFamily="18" charset="0"/>
              <a:cs typeface="Times New Roman" pitchFamily="18" charset="0"/>
            </a:endParaRPr>
          </a:p>
          <a:p>
            <a:pPr>
              <a:buNone/>
            </a:pPr>
            <a:r>
              <a:rPr lang="en-US" sz="3800" dirty="0" smtClean="0">
                <a:latin typeface="Times New Roman" pitchFamily="18" charset="0"/>
                <a:cs typeface="Times New Roman" pitchFamily="18" charset="0"/>
              </a:rPr>
              <a:t>1- Introduction</a:t>
            </a:r>
          </a:p>
          <a:p>
            <a:pPr>
              <a:buNone/>
            </a:pPr>
            <a:r>
              <a:rPr lang="en-US" sz="3800" dirty="0" smtClean="0">
                <a:latin typeface="Times New Roman" pitchFamily="18" charset="0"/>
                <a:cs typeface="Times New Roman" pitchFamily="18" charset="0"/>
              </a:rPr>
              <a:t>2- Materials </a:t>
            </a:r>
          </a:p>
          <a:p>
            <a:pPr>
              <a:buNone/>
            </a:pPr>
            <a:r>
              <a:rPr lang="en-US" sz="3800" dirty="0" smtClean="0">
                <a:latin typeface="Times New Roman" pitchFamily="18" charset="0"/>
                <a:cs typeface="Times New Roman" pitchFamily="18" charset="0"/>
              </a:rPr>
              <a:t>3-Codes</a:t>
            </a:r>
          </a:p>
          <a:p>
            <a:pPr>
              <a:buNone/>
            </a:pPr>
            <a:r>
              <a:rPr lang="en-US" sz="3800" dirty="0" smtClean="0">
                <a:latin typeface="Times New Roman" pitchFamily="18" charset="0"/>
                <a:cs typeface="Times New Roman" pitchFamily="18" charset="0"/>
              </a:rPr>
              <a:t>4- Loads </a:t>
            </a:r>
          </a:p>
          <a:p>
            <a:pPr>
              <a:buNone/>
            </a:pPr>
            <a:r>
              <a:rPr lang="en-US" sz="3800" dirty="0" smtClean="0">
                <a:latin typeface="Times New Roman" pitchFamily="18" charset="0"/>
                <a:cs typeface="Times New Roman" pitchFamily="18" charset="0"/>
              </a:rPr>
              <a:t>5- Design of slabs and beams</a:t>
            </a:r>
          </a:p>
          <a:p>
            <a:pPr>
              <a:buNone/>
            </a:pPr>
            <a:r>
              <a:rPr lang="en-US" sz="3800" dirty="0" smtClean="0">
                <a:latin typeface="Times New Roman" pitchFamily="18" charset="0"/>
                <a:cs typeface="Times New Roman" pitchFamily="18" charset="0"/>
              </a:rPr>
              <a:t>6- Checks for the model</a:t>
            </a:r>
          </a:p>
          <a:p>
            <a:pPr>
              <a:buNone/>
            </a:pPr>
            <a:r>
              <a:rPr lang="en-US" sz="3800" dirty="0" smtClean="0">
                <a:latin typeface="Times New Roman" pitchFamily="18" charset="0"/>
                <a:cs typeface="Times New Roman" pitchFamily="18" charset="0"/>
              </a:rPr>
              <a:t>7- Dynamic analyses</a:t>
            </a:r>
          </a:p>
          <a:p>
            <a:pPr>
              <a:buNone/>
            </a:pPr>
            <a:r>
              <a:rPr lang="en-US" sz="3800" dirty="0" smtClean="0">
                <a:latin typeface="Times New Roman" pitchFamily="18" charset="0"/>
                <a:cs typeface="Times New Roman" pitchFamily="18" charset="0"/>
              </a:rPr>
              <a:t>8-design for footing ,column and shear wall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noChangeArrowheads="1"/>
          </p:cNvSpPr>
          <p:nvPr>
            <p:ph idx="1"/>
          </p:nvPr>
        </p:nvSpPr>
        <p:spPr bwMode="auto">
          <a:xfrm>
            <a:off x="1435608" y="180017"/>
            <a:ext cx="7498080" cy="6201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U=1D+1L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U=0.9D+0.71Ex+0.214EY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U=0.9D-0.71Ex-0.214Ex</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U=0.9D+0.214Ex+0.71Ex</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U=0.9D-0.214Ex-0.71Ex</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U=1D+0.75L+0.54Ex+0.162Ey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U=1D+0.75L-0.54Ex-0.162Ey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U=1D+0.75L+0.162Ex+0.54Ey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U=1D+0.75L-0.162Ex-0.54Ey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Then we will take the envelope between this values.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buFont typeface="Wingdings" pitchFamily="2" charset="2"/>
              <a:buChar char="v"/>
            </a:pPr>
            <a:r>
              <a:rPr lang="en-US" sz="4400" dirty="0">
                <a:latin typeface="Times New Roman" pitchFamily="18" charset="0"/>
                <a:cs typeface="Times New Roman" pitchFamily="18" charset="0"/>
              </a:rPr>
              <a:t>Programs</a:t>
            </a:r>
            <a:r>
              <a:rPr lang="en-US" sz="4400" dirty="0" smtClean="0">
                <a:latin typeface="Times New Roman" pitchFamily="18" charset="0"/>
                <a:cs typeface="Times New Roman" pitchFamily="18" charset="0"/>
              </a:rPr>
              <a:t>:-</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2800" b="1" dirty="0" smtClean="0">
                <a:latin typeface="Times New Roman" pitchFamily="18" charset="0"/>
                <a:cs typeface="Times New Roman" pitchFamily="18" charset="0"/>
              </a:rPr>
              <a:t>1- SAP 2000</a:t>
            </a:r>
          </a:p>
          <a:p>
            <a:pPr>
              <a:buNone/>
            </a:pPr>
            <a:r>
              <a:rPr lang="en-US" sz="2800" b="1" dirty="0" smtClean="0">
                <a:latin typeface="Times New Roman" pitchFamily="18" charset="0"/>
                <a:cs typeface="Times New Roman" pitchFamily="18" charset="0"/>
              </a:rPr>
              <a:t> </a:t>
            </a:r>
          </a:p>
          <a:p>
            <a:r>
              <a:rPr lang="en-US" sz="2800" b="1" dirty="0" smtClean="0">
                <a:latin typeface="Times New Roman" pitchFamily="18" charset="0"/>
                <a:cs typeface="Times New Roman" pitchFamily="18" charset="0"/>
              </a:rPr>
              <a:t>2-Autocad</a:t>
            </a:r>
          </a:p>
          <a:p>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3-Excel  </a:t>
            </a:r>
            <a:endParaRPr lang="en-US"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2249524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66800" y="274638"/>
            <a:ext cx="7620000" cy="6354762"/>
          </a:xfrm>
        </p:spPr>
        <p:txBody>
          <a:bodyPr>
            <a:noAutofit/>
          </a:bodyPr>
          <a:lstStyle/>
          <a:p>
            <a:pPr algn="l">
              <a:buFont typeface="Wingdings" pitchFamily="2" charset="2"/>
              <a:buChar char="v"/>
            </a:pPr>
            <a:r>
              <a:rPr lang="en-US" sz="4000" dirty="0" smtClean="0">
                <a:solidFill>
                  <a:schemeClr val="tx1"/>
                </a:solidFill>
                <a:latin typeface="Times New Roman" pitchFamily="18" charset="0"/>
                <a:cs typeface="Times New Roman" pitchFamily="18" charset="0"/>
              </a:rPr>
              <a:t> Design of slabs and beams:-</a:t>
            </a: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2400" dirty="0" smtClean="0">
                <a:solidFill>
                  <a:schemeClr val="tx1"/>
                </a:solidFill>
                <a:effectLst/>
                <a:latin typeface="Times New Roman" pitchFamily="18" charset="0"/>
                <a:cs typeface="Times New Roman" pitchFamily="18" charset="0"/>
              </a:rPr>
              <a:t>Slab thickness for one end continues</a:t>
            </a:r>
            <a:br>
              <a:rPr lang="en-US" sz="2400" dirty="0" smtClean="0">
                <a:solidFill>
                  <a:schemeClr val="tx1"/>
                </a:solidFill>
                <a:effectLst/>
                <a:latin typeface="Times New Roman" pitchFamily="18" charset="0"/>
                <a:cs typeface="Times New Roman" pitchFamily="18" charset="0"/>
              </a:rPr>
            </a:br>
            <a:r>
              <a:rPr lang="en-US" sz="2400" dirty="0" smtClean="0">
                <a:solidFill>
                  <a:schemeClr val="tx1"/>
                </a:solidFill>
                <a:effectLst/>
                <a:latin typeface="Times New Roman" pitchFamily="18" charset="0"/>
                <a:cs typeface="Times New Roman" pitchFamily="18" charset="0"/>
              </a:rPr>
              <a:t> h = 4/18.5 =21.6 cm ( which is max values )</a:t>
            </a:r>
            <a:br>
              <a:rPr lang="en-US" sz="2400" dirty="0" smtClean="0">
                <a:solidFill>
                  <a:schemeClr val="tx1"/>
                </a:solidFill>
                <a:effectLst/>
                <a:latin typeface="Times New Roman" pitchFamily="18" charset="0"/>
                <a:cs typeface="Times New Roman" pitchFamily="18" charset="0"/>
              </a:rPr>
            </a:br>
            <a:r>
              <a:rPr lang="en-US" sz="2400" dirty="0" smtClean="0">
                <a:solidFill>
                  <a:schemeClr val="tx1"/>
                </a:solidFill>
                <a:effectLst/>
                <a:latin typeface="Times New Roman" pitchFamily="18" charset="0"/>
                <a:cs typeface="Times New Roman" pitchFamily="18" charset="0"/>
              </a:rPr>
              <a:t> so , we will use h =</a:t>
            </a:r>
            <a:r>
              <a:rPr lang="en-US" sz="24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25 cm</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endParaRPr lang="en-US" sz="1800" dirty="0">
              <a:latin typeface="Times New Roman" pitchFamily="18" charset="0"/>
              <a:cs typeface="Times New Roman" pitchFamily="18" charset="0"/>
            </a:endParaRPr>
          </a:p>
        </p:txBody>
      </p:sp>
      <p:pic>
        <p:nvPicPr>
          <p:cNvPr id="10241" name="Picture 1"/>
          <p:cNvPicPr>
            <a:picLocks noGrp="1" noChangeAspect="1" noChangeArrowheads="1"/>
          </p:cNvPicPr>
          <p:nvPr>
            <p:ph idx="1"/>
          </p:nvPr>
        </p:nvPicPr>
        <p:blipFill>
          <a:blip r:embed="rId2" cstate="print"/>
          <a:srcRect/>
          <a:stretch>
            <a:fillRect/>
          </a:stretch>
        </p:blipFill>
        <p:spPr bwMode="auto">
          <a:xfrm>
            <a:off x="1524000" y="1676400"/>
            <a:ext cx="7086600" cy="2628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7" descr="ccccccccccccccccccccccccccccccccccc.PNG"/>
          <p:cNvPicPr>
            <a:picLocks noGrp="1"/>
          </p:cNvPicPr>
          <p:nvPr>
            <p:ph idx="1"/>
          </p:nvPr>
        </p:nvPicPr>
        <p:blipFill>
          <a:blip r:embed="rId2" cstate="print"/>
          <a:stretch>
            <a:fillRect/>
          </a:stretch>
        </p:blipFill>
        <p:spPr>
          <a:xfrm>
            <a:off x="2057400" y="304800"/>
            <a:ext cx="5649114" cy="3515216"/>
          </a:xfrm>
          <a:prstGeom prst="rect">
            <a:avLst/>
          </a:prstGeom>
        </p:spPr>
      </p:pic>
      <p:sp>
        <p:nvSpPr>
          <p:cNvPr id="3" name="مستطيل 2"/>
          <p:cNvSpPr/>
          <p:nvPr/>
        </p:nvSpPr>
        <p:spPr>
          <a:xfrm>
            <a:off x="2590800" y="3733800"/>
            <a:ext cx="4778817" cy="461665"/>
          </a:xfrm>
          <a:prstGeom prst="rect">
            <a:avLst/>
          </a:prstGeom>
        </p:spPr>
        <p:txBody>
          <a:bodyPr wrap="square">
            <a:spAutoFit/>
          </a:bodyPr>
          <a:lstStyle/>
          <a:p>
            <a:r>
              <a:rPr lang="en-US" sz="2400" b="1" dirty="0" smtClean="0">
                <a:latin typeface="Times New Roman" pitchFamily="18" charset="0"/>
                <a:cs typeface="Times New Roman" pitchFamily="18" charset="0"/>
              </a:rPr>
              <a:t>Figure: </a:t>
            </a:r>
            <a:r>
              <a:rPr lang="en-US" sz="2400" dirty="0" smtClean="0">
                <a:latin typeface="Times New Roman" pitchFamily="18" charset="0"/>
                <a:cs typeface="Times New Roman" pitchFamily="18" charset="0"/>
              </a:rPr>
              <a:t>section of ribbed slab</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219200" y="457200"/>
            <a:ext cx="7391400" cy="5410200"/>
          </a:xfrm>
          <a:prstGeom prst="rect">
            <a:avLst/>
          </a:prstGeom>
        </p:spPr>
      </p:pic>
    </p:spTree>
    <p:extLst>
      <p:ext uri="{BB962C8B-B14F-4D97-AF65-F5344CB8AC3E}">
        <p14:creationId xmlns:p14="http://schemas.microsoft.com/office/powerpoint/2010/main" val="1761547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normAutofit/>
          </a:bodyPr>
          <a:lstStyle/>
          <a:p>
            <a:r>
              <a:rPr lang="en-US" sz="2800" b="1" dirty="0" smtClean="0">
                <a:solidFill>
                  <a:schemeClr val="tx1"/>
                </a:solidFill>
                <a:latin typeface="Times New Roman" pitchFamily="18" charset="0"/>
                <a:cs typeface="Times New Roman" pitchFamily="18" charset="0"/>
              </a:rPr>
              <a:t>Sections:- </a:t>
            </a:r>
            <a:endParaRPr lang="en-US" sz="2800" dirty="0">
              <a:solidFill>
                <a:schemeClr val="tx1"/>
              </a:solidFill>
              <a:latin typeface="Times New Roman" pitchFamily="18" charset="0"/>
              <a:cs typeface="Times New Roman"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76400" y="1219200"/>
            <a:ext cx="6629400" cy="52578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Ø"/>
            </a:pPr>
            <a:r>
              <a:rPr lang="en-US" sz="2800" dirty="0" smtClean="0">
                <a:solidFill>
                  <a:schemeClr val="tx1"/>
                </a:solidFill>
                <a:latin typeface="Times New Roman" pitchFamily="18" charset="0"/>
                <a:cs typeface="Times New Roman" pitchFamily="18" charset="0"/>
              </a:rPr>
              <a:t>Beams</a:t>
            </a:r>
            <a:r>
              <a:rPr lang="en-US" sz="2800" dirty="0" smtClean="0">
                <a:solidFill>
                  <a:schemeClr val="tx1"/>
                </a:solidFill>
              </a:rPr>
              <a:t>:-</a:t>
            </a:r>
            <a:endParaRPr lang="en-US" sz="2800" dirty="0">
              <a:solidFill>
                <a:schemeClr val="tx1"/>
              </a:solidFill>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828800" y="1676400"/>
            <a:ext cx="6858000" cy="464756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533400"/>
            <a:ext cx="6172199" cy="5334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Ø"/>
            </a:pPr>
            <a:r>
              <a:rPr lang="en-US" sz="2800" dirty="0" smtClean="0">
                <a:solidFill>
                  <a:schemeClr val="tx1"/>
                </a:solidFill>
                <a:latin typeface="Times New Roman" pitchFamily="18" charset="0"/>
                <a:cs typeface="Times New Roman" pitchFamily="18" charset="0"/>
              </a:rPr>
              <a:t>Columns</a:t>
            </a:r>
            <a:r>
              <a:rPr lang="en-US" sz="2800" dirty="0" smtClean="0">
                <a:solidFill>
                  <a:schemeClr val="tx1"/>
                </a:solidFill>
              </a:rPr>
              <a:t>:-</a:t>
            </a:r>
            <a:endParaRPr lang="en-US" sz="2800" dirty="0">
              <a:solidFill>
                <a:schemeClr val="tx1"/>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600200" y="1600200"/>
            <a:ext cx="6934200" cy="47244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685800"/>
            <a:ext cx="6324600" cy="5410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v"/>
            </a:pPr>
            <a:r>
              <a:rPr lang="en-US" sz="40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0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400" dirty="0" smtClean="0">
                <a:latin typeface="Times New Roman" pitchFamily="18" charset="0"/>
                <a:cs typeface="Times New Roman" pitchFamily="18" charset="0"/>
              </a:rPr>
              <a:t>An earthquake is the shaking of the surface of the Earth, resulting from the sudden release of energy in the </a:t>
            </a:r>
            <a:r>
              <a:rPr lang="en-US" sz="2400" dirty="0" smtClean="0">
                <a:latin typeface="Times New Roman" pitchFamily="18" charset="0"/>
                <a:cs typeface="Times New Roman" pitchFamily="18" charset="0"/>
                <a:hlinkClick r:id="rId2" tooltip="Earth"/>
              </a:rPr>
              <a:t>Earth</a:t>
            </a:r>
            <a:r>
              <a:rPr lang="en-US" sz="2400" dirty="0" smtClean="0">
                <a:latin typeface="Times New Roman" pitchFamily="18" charset="0"/>
                <a:cs typeface="Times New Roman" pitchFamily="18" charset="0"/>
              </a:rPr>
              <a:t>'s </a:t>
            </a:r>
            <a:r>
              <a:rPr lang="en-US" sz="2400" dirty="0" smtClean="0">
                <a:latin typeface="Times New Roman" pitchFamily="18" charset="0"/>
                <a:cs typeface="Times New Roman" pitchFamily="18" charset="0"/>
                <a:hlinkClick r:id="rId3" tooltip="Lithosphere"/>
              </a:rPr>
              <a:t>lithosphere</a:t>
            </a:r>
            <a:r>
              <a:rPr lang="en-US" sz="2400" dirty="0" smtClean="0">
                <a:latin typeface="Times New Roman" pitchFamily="18" charset="0"/>
                <a:cs typeface="Times New Roman" pitchFamily="18" charset="0"/>
              </a:rPr>
              <a:t> that creates waves, Earthquakes can range in size from those that are so weak that they cannot be felt to those violent enough to toss people around and destroy whole cities. </a:t>
            </a:r>
          </a:p>
          <a:p>
            <a:r>
              <a:rPr lang="en-US" sz="2400" dirty="0" smtClean="0">
                <a:latin typeface="Times New Roman" pitchFamily="18" charset="0"/>
                <a:cs typeface="Times New Roman" pitchFamily="18" charset="0"/>
              </a:rPr>
              <a:t>The </a:t>
            </a:r>
            <a:r>
              <a:rPr lang="en-US" sz="2400" dirty="0" smtClean="0">
                <a:latin typeface="Times New Roman" pitchFamily="18" charset="0"/>
                <a:cs typeface="Times New Roman" pitchFamily="18" charset="0"/>
                <a:hlinkClick r:id="rId4" tooltip="Seismicity"/>
              </a:rPr>
              <a:t>seismicity</a:t>
            </a:r>
            <a:r>
              <a:rPr lang="en-US" sz="2400" dirty="0" smtClean="0">
                <a:latin typeface="Times New Roman" pitchFamily="18" charset="0"/>
                <a:cs typeface="Times New Roman" pitchFamily="18" charset="0"/>
              </a:rPr>
              <a:t> or seismic activity of an area refers to the frequency, type and size of earthquakes experienced over a period of time , No body predicted the earth quake , but what we can do design for it and protect our self and our buildings . </a:t>
            </a:r>
          </a:p>
          <a:p>
            <a:endParaRPr lang="en-US" sz="2400" dirty="0" smtClean="0">
              <a:latin typeface="Times New Roman" pitchFamily="18" charset="0"/>
              <a:cs typeface="Times New Roman" pitchFamily="18" charset="0"/>
            </a:endParaRPr>
          </a:p>
          <a:p>
            <a:pPr>
              <a:buNone/>
            </a:pPr>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Ø"/>
            </a:pPr>
            <a:r>
              <a:rPr lang="en-US" sz="2800" dirty="0" smtClean="0">
                <a:solidFill>
                  <a:schemeClr val="tx1"/>
                </a:solidFill>
                <a:latin typeface="Times New Roman" pitchFamily="18" charset="0"/>
                <a:cs typeface="Times New Roman" pitchFamily="18" charset="0"/>
              </a:rPr>
              <a:t>Equivalent  section</a:t>
            </a:r>
            <a:r>
              <a:rPr lang="en-US" sz="2800" dirty="0" smtClean="0">
                <a:solidFill>
                  <a:schemeClr val="tx1"/>
                </a:solidFill>
              </a:rPr>
              <a:t>:- </a:t>
            </a:r>
            <a:endParaRPr lang="en-US" sz="2800" dirty="0">
              <a:solidFill>
                <a:schemeClr val="tx1"/>
              </a:solidFill>
            </a:endParaRPr>
          </a:p>
        </p:txBody>
      </p:sp>
      <p:sp>
        <p:nvSpPr>
          <p:cNvPr id="3" name="Content Placeholder 2"/>
          <p:cNvSpPr>
            <a:spLocks noGrp="1"/>
          </p:cNvSpPr>
          <p:nvPr>
            <p:ph idx="1"/>
          </p:nvPr>
        </p:nvSpPr>
        <p:spPr/>
        <p:txBody>
          <a:bodyPr>
            <a:normAutofit/>
          </a:bodyPr>
          <a:lstStyle/>
          <a:p>
            <a:pPr>
              <a:buNone/>
            </a:pPr>
            <a:r>
              <a:rPr lang="en-US" sz="2400" dirty="0" smtClean="0">
                <a:latin typeface="Times New Roman" pitchFamily="18" charset="0"/>
                <a:cs typeface="Times New Roman" pitchFamily="18" charset="0"/>
              </a:rPr>
              <a:t>I ribbed = I solid</a:t>
            </a:r>
          </a:p>
          <a:p>
            <a:pPr>
              <a:buNone/>
            </a:pP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0.52*h^3/12  =  2.852*10^-4</a:t>
            </a:r>
          </a:p>
          <a:p>
            <a:pPr>
              <a:buNone/>
            </a:pPr>
            <a:r>
              <a:rPr lang="en-US" sz="2400" dirty="0" smtClean="0">
                <a:latin typeface="Times New Roman" pitchFamily="18" charset="0"/>
                <a:cs typeface="Times New Roman" pitchFamily="18" charset="0"/>
              </a:rPr>
              <a:t>(from section was made on sap)</a:t>
            </a:r>
          </a:p>
          <a:p>
            <a:pPr>
              <a:buNone/>
            </a:pPr>
            <a:endParaRPr lang="en-US" sz="2400" dirty="0" smtClean="0">
              <a:latin typeface="Times New Roman" pitchFamily="18" charset="0"/>
              <a:cs typeface="Times New Roman" pitchFamily="18" charset="0"/>
            </a:endParaRPr>
          </a:p>
          <a:p>
            <a:r>
              <a:rPr lang="en-US" sz="2400" b="1" u="sng" dirty="0" smtClean="0"/>
              <a:t>H= 0.1874 m </a:t>
            </a:r>
            <a:endParaRPr lang="en-US" sz="2400"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7400" y="533400"/>
            <a:ext cx="6096000" cy="57150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v"/>
            </a:pPr>
            <a:r>
              <a:rPr lang="en-US" sz="2800" dirty="0" smtClean="0">
                <a:solidFill>
                  <a:schemeClr val="tx1"/>
                </a:solidFill>
                <a:latin typeface="Times New Roman" pitchFamily="18" charset="0"/>
                <a:cs typeface="Times New Roman" pitchFamily="18" charset="0"/>
              </a:rPr>
              <a:t>Modifier for one way part:-</a:t>
            </a:r>
            <a:endParaRPr lang="en-US" sz="28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1645920" y="1219200"/>
            <a:ext cx="7498080" cy="4800600"/>
          </a:xfrm>
        </p:spPr>
        <p:txBody>
          <a:bodyPr>
            <a:normAutofit/>
          </a:bodyPr>
          <a:lstStyle/>
          <a:p>
            <a:r>
              <a:rPr lang="en-US" sz="2400" dirty="0" smtClean="0">
                <a:latin typeface="Times New Roman" pitchFamily="18" charset="0"/>
                <a:cs typeface="Times New Roman" pitchFamily="18" charset="0"/>
              </a:rPr>
              <a:t>Modifier:- </a:t>
            </a:r>
          </a:p>
          <a:p>
            <a:r>
              <a:rPr lang="en-US" sz="2400" dirty="0" smtClean="0">
                <a:latin typeface="Times New Roman" pitchFamily="18" charset="0"/>
                <a:cs typeface="Times New Roman" pitchFamily="18" charset="0"/>
              </a:rPr>
              <a:t>F22= Area actual / Area sap = 0.08*.52/0.1874*0.52</a:t>
            </a:r>
          </a:p>
          <a:p>
            <a:r>
              <a:rPr lang="en-US" sz="2400" dirty="0" smtClean="0">
                <a:latin typeface="Times New Roman" pitchFamily="18" charset="0"/>
                <a:cs typeface="Times New Roman" pitchFamily="18" charset="0"/>
              </a:rPr>
              <a:t>= 0.427 </a:t>
            </a:r>
          </a:p>
          <a:p>
            <a:r>
              <a:rPr lang="en-US" sz="2400" dirty="0" smtClean="0">
                <a:latin typeface="Times New Roman" pitchFamily="18" charset="0"/>
                <a:cs typeface="Times New Roman" pitchFamily="18" charset="0"/>
              </a:rPr>
              <a:t>F11= 0.62/0.52*0.1874</a:t>
            </a:r>
          </a:p>
          <a:p>
            <a:r>
              <a:rPr lang="en-US" sz="2400" dirty="0" smtClean="0">
                <a:latin typeface="Times New Roman" pitchFamily="18" charset="0"/>
                <a:cs typeface="Times New Roman" pitchFamily="18" charset="0"/>
              </a:rPr>
              <a:t>F12= the smallest = 0.427 </a:t>
            </a:r>
          </a:p>
          <a:p>
            <a:r>
              <a:rPr lang="en-US" sz="2400" dirty="0" smtClean="0">
                <a:latin typeface="Times New Roman" pitchFamily="18" charset="0"/>
                <a:cs typeface="Times New Roman" pitchFamily="18" charset="0"/>
              </a:rPr>
              <a:t>M22 = (.08/0.1874)^3  * 0.025 = 0.00194 </a:t>
            </a:r>
          </a:p>
          <a:p>
            <a:r>
              <a:rPr lang="en-US" sz="2400" dirty="0" smtClean="0">
                <a:latin typeface="Times New Roman" pitchFamily="18" charset="0"/>
                <a:cs typeface="Times New Roman" pitchFamily="18" charset="0"/>
              </a:rPr>
              <a:t>M11 = 0.25</a:t>
            </a:r>
          </a:p>
          <a:p>
            <a:r>
              <a:rPr lang="en-US" sz="2400" dirty="0" smtClean="0">
                <a:latin typeface="Times New Roman" pitchFamily="18" charset="0"/>
                <a:cs typeface="Times New Roman" pitchFamily="18" charset="0"/>
              </a:rPr>
              <a:t>M12 = 0.00194</a:t>
            </a:r>
          </a:p>
          <a:p>
            <a:pPr>
              <a:buNone/>
            </a:pPr>
            <a:endParaRPr lang="en-US" sz="1600" dirty="0" smtClean="0"/>
          </a:p>
          <a:p>
            <a:endParaRPr lang="en-US" sz="1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7400" y="457200"/>
            <a:ext cx="5867399" cy="5714999"/>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v"/>
            </a:pPr>
            <a:r>
              <a:rPr lang="en-US" sz="2800" dirty="0" smtClean="0">
                <a:solidFill>
                  <a:schemeClr val="tx1"/>
                </a:solidFill>
                <a:latin typeface="Times New Roman" pitchFamily="18" charset="0"/>
                <a:cs typeface="Times New Roman" pitchFamily="18" charset="0"/>
              </a:rPr>
              <a:t>Modifier for two way part:- </a:t>
            </a:r>
            <a:endParaRPr lang="en-US" sz="28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a:xfrm>
            <a:off x="1435608" y="2133600"/>
            <a:ext cx="7498080" cy="4114800"/>
          </a:xfrm>
        </p:spPr>
        <p:txBody>
          <a:bodyPr>
            <a:normAutofit/>
          </a:bodyPr>
          <a:lstStyle/>
          <a:p>
            <a:r>
              <a:rPr lang="en-US" sz="2400" dirty="0" smtClean="0">
                <a:latin typeface="Times New Roman" pitchFamily="18" charset="0"/>
                <a:cs typeface="Times New Roman" pitchFamily="18" charset="0"/>
              </a:rPr>
              <a:t>f11= f12=f22=v13=v23 =0.062/0.097= .0639</a:t>
            </a:r>
          </a:p>
          <a:p>
            <a:pPr>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m11= I ribbed / I SOILD *.25</a:t>
            </a:r>
          </a:p>
          <a:p>
            <a:pPr>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m11=m12=m22 = 0.25 </a:t>
            </a:r>
          </a:p>
          <a:p>
            <a:endParaRPr lang="en-US" sz="18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5000" y="762000"/>
            <a:ext cx="6400800" cy="54864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v"/>
            </a:pPr>
            <a:r>
              <a:rPr lang="en-US" sz="2800" dirty="0" smtClean="0">
                <a:solidFill>
                  <a:schemeClr val="tx1"/>
                </a:solidFill>
                <a:latin typeface="Times New Roman" pitchFamily="18" charset="0"/>
                <a:cs typeface="Times New Roman" pitchFamily="18" charset="0"/>
              </a:rPr>
              <a:t>Shear wall:-</a:t>
            </a:r>
            <a:endParaRPr lang="en-US" sz="2800" dirty="0">
              <a:solidFill>
                <a:schemeClr val="tx1"/>
              </a:solidFill>
              <a:latin typeface="Times New Roman" pitchFamily="18" charset="0"/>
              <a:cs typeface="Times New Roman" pitchFamily="18"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514600" y="1371600"/>
            <a:ext cx="5105400" cy="48006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p:cNvPicPr>
          <p:nvPr>
            <p:ph idx="1"/>
          </p:nvPr>
        </p:nvPicPr>
        <p:blipFill>
          <a:blip r:embed="rId2" cstate="print"/>
          <a:stretch>
            <a:fillRect/>
          </a:stretch>
        </p:blipFill>
        <p:spPr>
          <a:xfrm>
            <a:off x="2362201" y="609600"/>
            <a:ext cx="5638799" cy="493395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v"/>
            </a:pPr>
            <a:r>
              <a:rPr lang="en-US" sz="4000" b="1" dirty="0" smtClean="0">
                <a:solidFill>
                  <a:schemeClr val="tx1"/>
                </a:solidFill>
                <a:latin typeface="Times New Roman" pitchFamily="18" charset="0"/>
                <a:cs typeface="Times New Roman" pitchFamily="18" charset="0"/>
              </a:rPr>
              <a:t>checks for the model:-</a:t>
            </a:r>
            <a:endParaRPr lang="en-US" sz="4000" dirty="0">
              <a:solidFill>
                <a:schemeClr val="tx1"/>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1800" b="1" dirty="0" smtClean="0"/>
              <a:t> </a:t>
            </a:r>
            <a:endParaRPr lang="en-US" sz="1800" dirty="0" smtClean="0"/>
          </a:p>
          <a:p>
            <a:pPr>
              <a:buFont typeface="Wingdings" pitchFamily="2" charset="2"/>
              <a:buChar char="Ø"/>
            </a:pPr>
            <a:r>
              <a:rPr lang="en-US" sz="2800" dirty="0" smtClean="0"/>
              <a:t>  </a:t>
            </a:r>
            <a:r>
              <a:rPr lang="en-US" sz="2800" b="1" dirty="0" smtClean="0">
                <a:latin typeface="Times New Roman" pitchFamily="18" charset="0"/>
                <a:cs typeface="Times New Roman" pitchFamily="18" charset="0"/>
              </a:rPr>
              <a:t>We have three checks :-</a:t>
            </a:r>
          </a:p>
          <a:p>
            <a:pPr>
              <a:buFont typeface="Wingdings" pitchFamily="2" charset="2"/>
              <a:buChar char="Ø"/>
            </a:pPr>
            <a:endParaRPr lang="en-US" sz="1800" dirty="0" smtClean="0"/>
          </a:p>
          <a:p>
            <a:pPr lvl="0">
              <a:buNone/>
            </a:pPr>
            <a:r>
              <a:rPr lang="en-US" sz="2400" dirty="0" smtClean="0"/>
              <a:t>   </a:t>
            </a:r>
            <a:r>
              <a:rPr lang="en-US" sz="2400" b="1" dirty="0" smtClean="0"/>
              <a:t>1</a:t>
            </a:r>
            <a:r>
              <a:rPr lang="en-US" sz="2400" b="1" dirty="0" smtClean="0">
                <a:latin typeface="Times New Roman" pitchFamily="18" charset="0"/>
                <a:cs typeface="Times New Roman" pitchFamily="18" charset="0"/>
              </a:rPr>
              <a:t>-compatibility check : </a:t>
            </a:r>
            <a:r>
              <a:rPr lang="en-US" sz="2400" dirty="0" smtClean="0">
                <a:latin typeface="Times New Roman" pitchFamily="18" charset="0"/>
                <a:cs typeface="Times New Roman" pitchFamily="18" charset="0"/>
              </a:rPr>
              <a:t>the aim of this  check is to see if the building act as one unit , It have the same direction of movement, also we should notice that every mesh In the same point with other one.</a:t>
            </a:r>
          </a:p>
          <a:p>
            <a:pPr>
              <a:buNone/>
            </a:pPr>
            <a:r>
              <a:rPr lang="en-US" sz="2400" dirty="0" smtClean="0">
                <a:latin typeface="Times New Roman" pitchFamily="18" charset="0"/>
                <a:cs typeface="Times New Roman" pitchFamily="18" charset="0"/>
              </a:rPr>
              <a:t>.</a:t>
            </a:r>
          </a:p>
          <a:p>
            <a:pPr>
              <a:buNone/>
            </a:pPr>
            <a:r>
              <a:rPr lang="en-US" sz="1800" dirty="0" smtClean="0"/>
              <a:t>      </a:t>
            </a:r>
          </a:p>
          <a:p>
            <a:pPr>
              <a:buNone/>
            </a:pPr>
            <a:r>
              <a:rPr lang="en-US" sz="1800" dirty="0" smtClean="0"/>
              <a:t> </a:t>
            </a:r>
          </a:p>
          <a:p>
            <a:endParaRPr lang="en-US" sz="18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buFont typeface="Wingdings" pitchFamily="2" charset="2"/>
              <a:buChar char="Ø"/>
            </a:pPr>
            <a:r>
              <a:rPr lang="en-US" sz="2800" dirty="0" smtClean="0">
                <a:solidFill>
                  <a:schemeClr val="tx1"/>
                </a:solidFill>
                <a:latin typeface="Times New Roman" pitchFamily="18" charset="0"/>
                <a:cs typeface="Times New Roman" pitchFamily="18" charset="0"/>
              </a:rPr>
              <a:t>Compatibility:- </a:t>
            </a:r>
            <a:endParaRPr lang="en-US" sz="2800" dirty="0">
              <a:solidFill>
                <a:schemeClr val="tx1"/>
              </a:solidFill>
              <a:latin typeface="Times New Roman" pitchFamily="18" charset="0"/>
              <a:cs typeface="Times New Roman" pitchFamily="18" charset="0"/>
            </a:endParaRPr>
          </a:p>
        </p:txBody>
      </p:sp>
      <p:pic>
        <p:nvPicPr>
          <p:cNvPr id="3" name="Picture 2"/>
          <p:cNvPicPr>
            <a:picLocks noChangeAspect="1"/>
          </p:cNvPicPr>
          <p:nvPr/>
        </p:nvPicPr>
        <p:blipFill>
          <a:blip r:embed="rId2" cstate="print"/>
          <a:stretch>
            <a:fillRect/>
          </a:stretch>
        </p:blipFill>
        <p:spPr>
          <a:xfrm>
            <a:off x="1066800" y="1417638"/>
            <a:ext cx="4114800" cy="4224136"/>
          </a:xfrm>
          <a:prstGeom prst="rect">
            <a:avLst/>
          </a:prstGeom>
        </p:spPr>
      </p:pic>
      <p:pic>
        <p:nvPicPr>
          <p:cNvPr id="6" name="Picture 5"/>
          <p:cNvPicPr>
            <a:picLocks noChangeAspect="1"/>
          </p:cNvPicPr>
          <p:nvPr/>
        </p:nvPicPr>
        <p:blipFill>
          <a:blip r:embed="rId3" cstate="print"/>
          <a:stretch>
            <a:fillRect/>
          </a:stretch>
        </p:blipFill>
        <p:spPr>
          <a:xfrm>
            <a:off x="5562600" y="1605996"/>
            <a:ext cx="3581400" cy="381113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447800" y="533400"/>
            <a:ext cx="7498080" cy="4800600"/>
          </a:xfrm>
        </p:spPr>
        <p:txBody>
          <a:bodyPr>
            <a:normAutofit lnSpcReduction="10000"/>
          </a:bodyPr>
          <a:lstStyle/>
          <a:p>
            <a:r>
              <a:rPr lang="en-US" sz="2800" dirty="0" smtClean="0">
                <a:latin typeface="Times New Roman" pitchFamily="18" charset="0"/>
                <a:cs typeface="Times New Roman" pitchFamily="18" charset="0"/>
              </a:rPr>
              <a:t>In this project we will design for a building which located in Ramallah city , worth to mention that this city is very active city related to building , so it should have a good strong building .</a:t>
            </a:r>
          </a:p>
          <a:p>
            <a:r>
              <a:rPr lang="en-US" sz="2800" dirty="0" smtClean="0">
                <a:latin typeface="Times New Roman" pitchFamily="18" charset="0"/>
                <a:cs typeface="Times New Roman" pitchFamily="18" charset="0"/>
              </a:rPr>
              <a:t>The objective of this project is to practice the concept of the concrete design , to design strong and economical construction against the earth quake forces , which means an optimal solution.</a:t>
            </a:r>
          </a:p>
          <a:p>
            <a:r>
              <a:rPr lang="en-US" sz="2800" dirty="0" smtClean="0">
                <a:latin typeface="Times New Roman" pitchFamily="18" charset="0"/>
                <a:cs typeface="Times New Roman" pitchFamily="18" charset="0"/>
              </a:rPr>
              <a:t>The building that we have is contained from (5) floors also we have one  the basement floor.</a:t>
            </a:r>
          </a:p>
          <a:p>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304800"/>
            <a:ext cx="7498080" cy="4800600"/>
          </a:xfrm>
        </p:spPr>
        <p:txBody>
          <a:bodyPr>
            <a:normAutofit/>
          </a:bodyPr>
          <a:lstStyle/>
          <a:p>
            <a:pPr lvl="0">
              <a:buNone/>
            </a:pPr>
            <a:r>
              <a:rPr lang="en-US" sz="2400" dirty="0" smtClean="0"/>
              <a:t>  </a:t>
            </a:r>
          </a:p>
          <a:p>
            <a:pPr lvl="0">
              <a:buNone/>
            </a:pPr>
            <a:r>
              <a:rPr lang="en-US" sz="2400" b="1" dirty="0" smtClean="0">
                <a:latin typeface="Times New Roman" pitchFamily="18" charset="0"/>
                <a:cs typeface="Times New Roman" pitchFamily="18" charset="0"/>
              </a:rPr>
              <a:t>2-equilibrium check : </a:t>
            </a:r>
            <a:r>
              <a:rPr lang="en-US" sz="2400" dirty="0" smtClean="0">
                <a:latin typeface="Times New Roman" pitchFamily="18" charset="0"/>
                <a:cs typeface="Times New Roman" pitchFamily="18" charset="0"/>
              </a:rPr>
              <a:t>-Here we should prove that sum of all loads equal all reaction for every type of load with  % difference max = 5%</a:t>
            </a:r>
          </a:p>
          <a:p>
            <a:endParaRPr lang="en-US" sz="2400" dirty="0"/>
          </a:p>
        </p:txBody>
      </p:sp>
      <p:sp>
        <p:nvSpPr>
          <p:cNvPr id="9217" name="Rectangle 1"/>
          <p:cNvSpPr>
            <a:spLocks noChangeArrowheads="1"/>
          </p:cNvSpPr>
          <p:nvPr/>
        </p:nvSpPr>
        <p:spPr bwMode="auto">
          <a:xfrm>
            <a:off x="2057400" y="6096000"/>
            <a:ext cx="3124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difference acceptable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600200" y="2971800"/>
            <a:ext cx="7010400" cy="25908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3000" y="0"/>
            <a:ext cx="8001000" cy="2021964"/>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sz="2400" dirty="0">
              <a:latin typeface="Times New Roman" pitchFamily="18" charset="0"/>
              <a:ea typeface="Calibri" panose="020F0502020204030204" pitchFamily="34" charset="0"/>
              <a:cs typeface="Times New Roman" pitchFamily="18" charset="0"/>
            </a:endParaRPr>
          </a:p>
          <a:p>
            <a:pPr marL="342900" lvl="0" indent="-342900" algn="just">
              <a:lnSpc>
                <a:spcPct val="115000"/>
              </a:lnSpc>
              <a:spcAft>
                <a:spcPts val="1000"/>
              </a:spcAft>
              <a:buFont typeface="Symbol" panose="05050102010706020507" pitchFamily="18" charset="2"/>
              <a:buChar char=""/>
            </a:pPr>
            <a:r>
              <a:rPr lang="en-US" sz="2400" dirty="0">
                <a:latin typeface="Times New Roman" pitchFamily="18" charset="0"/>
                <a:ea typeface="Calibri" panose="020F0502020204030204" pitchFamily="34" charset="0"/>
                <a:cs typeface="Times New Roman" pitchFamily="18" charset="0"/>
              </a:rPr>
              <a:t>Live load = area * load = 322.75* 2 *5+70*2 = 3362kn </a:t>
            </a:r>
          </a:p>
          <a:p>
            <a:pPr marL="342900" lvl="0" indent="-342900">
              <a:lnSpc>
                <a:spcPct val="115000"/>
              </a:lnSpc>
              <a:spcAft>
                <a:spcPts val="1000"/>
              </a:spcAft>
              <a:buFont typeface="Symbol" panose="05050102010706020507" pitchFamily="18" charset="2"/>
              <a:buChar char=""/>
            </a:pPr>
            <a:r>
              <a:rPr lang="en-US" sz="2400" dirty="0">
                <a:latin typeface="Times New Roman" pitchFamily="18" charset="0"/>
                <a:ea typeface="Calibri" panose="020F0502020204030204" pitchFamily="34" charset="0"/>
                <a:cs typeface="Times New Roman" pitchFamily="18" charset="0"/>
              </a:rPr>
              <a:t>SI load = area * load = 322.75* 4.5*5+70*4.5 =7576.5 KN</a:t>
            </a:r>
          </a:p>
          <a:p>
            <a:pPr marL="342900" lvl="0" indent="-342900">
              <a:lnSpc>
                <a:spcPct val="115000"/>
              </a:lnSpc>
              <a:spcAft>
                <a:spcPts val="1000"/>
              </a:spcAft>
              <a:buFont typeface="Symbol" panose="05050102010706020507" pitchFamily="18" charset="2"/>
              <a:buChar char=""/>
            </a:pPr>
            <a:r>
              <a:rPr lang="en-US" sz="2400" dirty="0">
                <a:latin typeface="Times New Roman" pitchFamily="18" charset="0"/>
                <a:ea typeface="Calibri" panose="020F0502020204030204" pitchFamily="34" charset="0"/>
                <a:cs typeface="Times New Roman" pitchFamily="18" charset="0"/>
              </a:rPr>
              <a:t>Wall load = 21* (7+29*2+13*2) *5 = 9555kN</a:t>
            </a:r>
            <a:endParaRPr lang="en-US" sz="2400" dirty="0">
              <a:effectLst/>
              <a:latin typeface="Times New Roman" pitchFamily="18" charset="0"/>
              <a:ea typeface="Calibri" panose="020F0502020204030204" pitchFamily="34" charset="0"/>
              <a:cs typeface="Times New Roman" pitchFamily="18" charset="0"/>
            </a:endParaRPr>
          </a:p>
        </p:txBody>
      </p:sp>
      <p:sp>
        <p:nvSpPr>
          <p:cNvPr id="6" name="Rectangle 5"/>
          <p:cNvSpPr/>
          <p:nvPr/>
        </p:nvSpPr>
        <p:spPr>
          <a:xfrm>
            <a:off x="1066800" y="2286000"/>
            <a:ext cx="7848600" cy="3838871"/>
          </a:xfrm>
          <a:prstGeom prst="rect">
            <a:avLst/>
          </a:prstGeom>
        </p:spPr>
        <p:txBody>
          <a:bodyPr wrap="square">
            <a:spAutoFit/>
          </a:bodyPr>
          <a:lstStyle/>
          <a:p>
            <a:pPr marL="457200"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Times New Roman" pitchFamily="18" charset="0"/>
              <a:ea typeface="Calibri" panose="020F0502020204030204" pitchFamily="34" charset="0"/>
              <a:cs typeface="Times New Roman" pitchFamily="18" charset="0"/>
            </a:endParaRPr>
          </a:p>
          <a:p>
            <a:pPr marL="355600" indent="-271463" algn="just">
              <a:lnSpc>
                <a:spcPct val="107000"/>
              </a:lnSpc>
              <a:spcAft>
                <a:spcPts val="800"/>
              </a:spcAft>
              <a:buFont typeface="Arial" pitchFamily="34" charset="0"/>
              <a:buChar char="•"/>
            </a:pPr>
            <a:r>
              <a:rPr lang="en-US" sz="3600" dirty="0" smtClean="0">
                <a:latin typeface="Times New Roman" pitchFamily="18" charset="0"/>
                <a:ea typeface="Calibri" panose="020F0502020204030204" pitchFamily="34" charset="0"/>
                <a:cs typeface="Times New Roman" pitchFamily="18" charset="0"/>
              </a:rPr>
              <a:t> </a:t>
            </a:r>
            <a:r>
              <a:rPr lang="en-US" sz="2400" dirty="0" smtClean="0">
                <a:latin typeface="Times New Roman" pitchFamily="18" charset="0"/>
                <a:ea typeface="Calibri" panose="020F0502020204030204" pitchFamily="34" charset="0"/>
                <a:cs typeface="Times New Roman" pitchFamily="18" charset="0"/>
              </a:rPr>
              <a:t>Total </a:t>
            </a:r>
            <a:r>
              <a:rPr lang="en-US" sz="2400" dirty="0">
                <a:latin typeface="Times New Roman" pitchFamily="18" charset="0"/>
                <a:ea typeface="Calibri" panose="020F0502020204030204" pitchFamily="34" charset="0"/>
                <a:cs typeface="Times New Roman" pitchFamily="18" charset="0"/>
              </a:rPr>
              <a:t>dead load( Slab + Columns + shear wall +  basement </a:t>
            </a:r>
            <a:r>
              <a:rPr lang="en-US" sz="2400" dirty="0" smtClean="0">
                <a:latin typeface="Times New Roman" pitchFamily="18" charset="0"/>
                <a:ea typeface="Calibri" panose="020F0502020204030204" pitchFamily="34" charset="0"/>
                <a:cs typeface="Times New Roman" pitchFamily="18" charset="0"/>
              </a:rPr>
              <a:t>        wall </a:t>
            </a:r>
            <a:r>
              <a:rPr lang="en-US" sz="2400" dirty="0">
                <a:latin typeface="Times New Roman" pitchFamily="18" charset="0"/>
                <a:ea typeface="Calibri" panose="020F0502020204030204" pitchFamily="34" charset="0"/>
                <a:cs typeface="Times New Roman" pitchFamily="18" charset="0"/>
              </a:rPr>
              <a:t>+  beams ) </a:t>
            </a:r>
            <a:r>
              <a:rPr lang="en-US" sz="2400" dirty="0" smtClean="0">
                <a:latin typeface="Times New Roman" pitchFamily="18" charset="0"/>
                <a:ea typeface="Calibri" panose="020F0502020204030204" pitchFamily="34" charset="0"/>
                <a:cs typeface="Times New Roman" pitchFamily="18" charset="0"/>
              </a:rPr>
              <a:t>=</a:t>
            </a:r>
          </a:p>
          <a:p>
            <a:pPr marL="84138" algn="just">
              <a:lnSpc>
                <a:spcPct val="107000"/>
              </a:lnSpc>
              <a:spcAft>
                <a:spcPts val="800"/>
              </a:spcAft>
            </a:pPr>
            <a:r>
              <a:rPr lang="en-US" sz="2400" dirty="0" smtClean="0">
                <a:latin typeface="Times New Roman" pitchFamily="18" charset="0"/>
                <a:ea typeface="Calibri" panose="020F0502020204030204" pitchFamily="34" charset="0"/>
                <a:cs typeface="Times New Roman" pitchFamily="18" charset="0"/>
              </a:rPr>
              <a:t>    (7903+2834+10880+79+2848+1000 </a:t>
            </a:r>
            <a:r>
              <a:rPr lang="en-US" sz="2400" dirty="0">
                <a:latin typeface="Times New Roman" pitchFamily="18" charset="0"/>
                <a:ea typeface="Calibri" panose="020F0502020204030204" pitchFamily="34" charset="0"/>
                <a:cs typeface="Times New Roman" pitchFamily="18" charset="0"/>
              </a:rPr>
              <a:t>) </a:t>
            </a:r>
          </a:p>
          <a:p>
            <a:pPr marL="84138">
              <a:lnSpc>
                <a:spcPct val="107000"/>
              </a:lnSpc>
              <a:spcAft>
                <a:spcPts val="0"/>
              </a:spcAft>
            </a:pPr>
            <a:r>
              <a:rPr lang="en-US" sz="2400" dirty="0" smtClean="0">
                <a:latin typeface="Times New Roman" pitchFamily="18" charset="0"/>
                <a:ea typeface="Calibri" panose="020F0502020204030204" pitchFamily="34" charset="0"/>
                <a:cs typeface="Times New Roman" pitchFamily="18" charset="0"/>
              </a:rPr>
              <a:t>    = </a:t>
            </a:r>
            <a:r>
              <a:rPr lang="en-US" sz="2400" dirty="0">
                <a:latin typeface="Times New Roman" pitchFamily="18" charset="0"/>
                <a:ea typeface="Calibri" panose="020F0502020204030204" pitchFamily="34" charset="0"/>
                <a:cs typeface="Times New Roman" pitchFamily="18" charset="0"/>
              </a:rPr>
              <a:t>25544 </a:t>
            </a:r>
            <a:r>
              <a:rPr lang="en-US" sz="2400" dirty="0" smtClean="0">
                <a:latin typeface="Times New Roman" pitchFamily="18" charset="0"/>
                <a:ea typeface="Calibri" panose="020F0502020204030204" pitchFamily="34" charset="0"/>
                <a:cs typeface="Times New Roman" pitchFamily="18" charset="0"/>
              </a:rPr>
              <a:t>KN</a:t>
            </a:r>
            <a:endParaRPr lang="en-US" sz="2400" dirty="0">
              <a:latin typeface="Times New Roman" pitchFamily="18" charset="0"/>
              <a:ea typeface="Calibri" panose="020F0502020204030204" pitchFamily="34" charset="0"/>
              <a:cs typeface="Times New Roman" pitchFamily="18" charset="0"/>
            </a:endParaRPr>
          </a:p>
          <a:p>
            <a:pPr marL="84138">
              <a:lnSpc>
                <a:spcPct val="107000"/>
              </a:lnSpc>
              <a:spcAft>
                <a:spcPts val="800"/>
              </a:spcAft>
            </a:pPr>
            <a:r>
              <a:rPr lang="en-US" sz="2400" dirty="0" smtClean="0">
                <a:latin typeface="Times New Roman" pitchFamily="18" charset="0"/>
                <a:ea typeface="Calibri" panose="020F0502020204030204" pitchFamily="34" charset="0"/>
                <a:cs typeface="Times New Roman" pitchFamily="18" charset="0"/>
              </a:rPr>
              <a:t>    (</a:t>
            </a:r>
            <a:r>
              <a:rPr lang="en-US" sz="2400" dirty="0">
                <a:latin typeface="Times New Roman" pitchFamily="18" charset="0"/>
                <a:ea typeface="Calibri" panose="020F0502020204030204" pitchFamily="34" charset="0"/>
                <a:cs typeface="Times New Roman" pitchFamily="18" charset="0"/>
              </a:rPr>
              <a:t>26585-25544 ) / 26585 =  3.9% </a:t>
            </a:r>
          </a:p>
          <a:p>
            <a:pPr marL="84138">
              <a:lnSpc>
                <a:spcPct val="107000"/>
              </a:lnSpc>
              <a:spcAft>
                <a:spcPts val="800"/>
              </a:spcAft>
            </a:pPr>
            <a:r>
              <a:rPr lang="en-US" sz="2400" dirty="0">
                <a:latin typeface="Times New Roman" pitchFamily="18" charset="0"/>
                <a:ea typeface="Calibri" panose="020F0502020204030204" pitchFamily="34" charset="0"/>
                <a:cs typeface="Times New Roman" pitchFamily="18" charset="0"/>
              </a:rPr>
              <a:t> </a:t>
            </a:r>
          </a:p>
          <a:p>
            <a:pPr marL="84138">
              <a:lnSpc>
                <a:spcPct val="107000"/>
              </a:lnSpc>
              <a:spcAft>
                <a:spcPts val="800"/>
              </a:spcAft>
            </a:pPr>
            <a:r>
              <a:rPr lang="en-US" sz="2400" dirty="0" smtClean="0">
                <a:latin typeface="Times New Roman" pitchFamily="18" charset="0"/>
                <a:ea typeface="Calibri" panose="020F0502020204030204" pitchFamily="34" charset="0"/>
                <a:cs typeface="Times New Roman" pitchFamily="18" charset="0"/>
              </a:rPr>
              <a:t>     % </a:t>
            </a:r>
            <a:r>
              <a:rPr lang="en-US" sz="2400" dirty="0">
                <a:latin typeface="Times New Roman" pitchFamily="18" charset="0"/>
                <a:ea typeface="Calibri" panose="020F0502020204030204" pitchFamily="34" charset="0"/>
                <a:cs typeface="Times New Roman" pitchFamily="18" charset="0"/>
              </a:rPr>
              <a:t>of difference acceptable </a:t>
            </a:r>
            <a:endParaRPr lang="en-US" sz="2400" dirty="0">
              <a:effectLst/>
              <a:latin typeface="Times New Roman" pitchFamily="18" charset="0"/>
              <a:ea typeface="Calibri" panose="020F0502020204030204" pitchFamily="34" charset="0"/>
              <a:cs typeface="Times New Roman" pitchFamily="18" charset="0"/>
            </a:endParaRPr>
          </a:p>
        </p:txBody>
      </p:sp>
    </p:spTree>
    <p:extLst>
      <p:ext uri="{BB962C8B-B14F-4D97-AF65-F5344CB8AC3E}">
        <p14:creationId xmlns:p14="http://schemas.microsoft.com/office/powerpoint/2010/main" val="20008621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normAutofit/>
          </a:bodyPr>
          <a:lstStyle/>
          <a:p>
            <a:pPr lvl="0">
              <a:buNone/>
            </a:pPr>
            <a:r>
              <a:rPr lang="en-US" sz="2400" b="1" dirty="0" smtClean="0">
                <a:latin typeface="Times New Roman" pitchFamily="18" charset="0"/>
                <a:cs typeface="Times New Roman" pitchFamily="18" charset="0"/>
              </a:rPr>
              <a:t>3-stress-strain check :-</a:t>
            </a:r>
          </a:p>
          <a:p>
            <a:pPr>
              <a:buNone/>
            </a:pPr>
            <a:r>
              <a:rPr lang="en-US" sz="2400" dirty="0" smtClean="0"/>
              <a:t>    </a:t>
            </a:r>
            <a:r>
              <a:rPr lang="en-US" sz="2400" dirty="0" smtClean="0">
                <a:latin typeface="Times New Roman" pitchFamily="18" charset="0"/>
                <a:cs typeface="Times New Roman" pitchFamily="18" charset="0"/>
              </a:rPr>
              <a:t>The moment is W*L2*/8 and its applied for pin or fixed support (from live load ).</a:t>
            </a:r>
          </a:p>
          <a:p>
            <a:pPr>
              <a:buNone/>
            </a:pPr>
            <a:r>
              <a:rPr lang="en-US" sz="2400" dirty="0" smtClean="0">
                <a:latin typeface="Times New Roman" pitchFamily="18" charset="0"/>
                <a:cs typeface="Times New Roman" pitchFamily="18" charset="0"/>
              </a:rPr>
              <a:t>    Lets take this beam.</a:t>
            </a:r>
          </a:p>
          <a:p>
            <a:pPr lvl="0"/>
            <a:endParaRPr lang="en-US" sz="2400" dirty="0" smtClean="0"/>
          </a:p>
          <a:p>
            <a:endParaRPr lang="en-US" sz="2400" dirty="0"/>
          </a:p>
        </p:txBody>
      </p:sp>
      <p:pic>
        <p:nvPicPr>
          <p:cNvPr id="3073" name="Picture 5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2514600"/>
            <a:ext cx="7086600" cy="39125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stretch>
            <a:fillRect/>
          </a:stretch>
        </p:blipFill>
        <p:spPr>
          <a:xfrm>
            <a:off x="1828799" y="533400"/>
            <a:ext cx="6670307" cy="1371600"/>
          </a:xfrm>
          <a:prstGeom prst="rect">
            <a:avLst/>
          </a:prstGeom>
        </p:spPr>
      </p:pic>
      <p:pic>
        <p:nvPicPr>
          <p:cNvPr id="7" name="Picture 6"/>
          <p:cNvPicPr>
            <a:picLocks noChangeAspect="1"/>
          </p:cNvPicPr>
          <p:nvPr/>
        </p:nvPicPr>
        <p:blipFill>
          <a:blip r:embed="rId4" cstate="print"/>
          <a:stretch>
            <a:fillRect/>
          </a:stretch>
        </p:blipFill>
        <p:spPr>
          <a:xfrm>
            <a:off x="1799770" y="2362200"/>
            <a:ext cx="6699336" cy="1228725"/>
          </a:xfrm>
          <a:prstGeom prst="rect">
            <a:avLst/>
          </a:prstGeom>
        </p:spPr>
      </p:pic>
      <p:pic>
        <p:nvPicPr>
          <p:cNvPr id="8" name="Picture 7"/>
          <p:cNvPicPr>
            <a:picLocks noChangeAspect="1"/>
          </p:cNvPicPr>
          <p:nvPr/>
        </p:nvPicPr>
        <p:blipFill>
          <a:blip r:embed="rId5" cstate="print"/>
          <a:stretch>
            <a:fillRect/>
          </a:stretch>
        </p:blipFill>
        <p:spPr>
          <a:xfrm>
            <a:off x="1832428" y="4037239"/>
            <a:ext cx="6666678" cy="1220046"/>
          </a:xfrm>
          <a:prstGeom prst="rect">
            <a:avLst/>
          </a:prstGeom>
        </p:spPr>
      </p:pic>
      <p:sp>
        <p:nvSpPr>
          <p:cNvPr id="9" name="Rectangle 8"/>
          <p:cNvSpPr/>
          <p:nvPr/>
        </p:nvSpPr>
        <p:spPr>
          <a:xfrm>
            <a:off x="2057400" y="5029200"/>
            <a:ext cx="4572000" cy="1951625"/>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Wl^2/8= 2*(5.5)^2/8 = 7.56</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(4+4) /2 + 2.3 = 6.3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600" dirty="0">
                <a:latin typeface="Calibri" panose="020F0502020204030204" pitchFamily="34"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632425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9322" y="544286"/>
            <a:ext cx="7498080" cy="5715000"/>
          </a:xfrm>
        </p:spPr>
        <p:txBody>
          <a:bodyPr>
            <a:normAutofit/>
          </a:bodyPr>
          <a:lstStyle/>
          <a:p>
            <a:pPr lvl="0">
              <a:buNone/>
            </a:pPr>
            <a:r>
              <a:rPr lang="en-US" sz="2400" b="1" dirty="0">
                <a:latin typeface="Times New Roman" pitchFamily="18" charset="0"/>
                <a:cs typeface="Times New Roman" pitchFamily="18" charset="0"/>
              </a:rPr>
              <a:t>4-Deflection </a:t>
            </a:r>
            <a:r>
              <a:rPr lang="en-US" sz="2400" b="1" dirty="0" smtClean="0">
                <a:latin typeface="Times New Roman" pitchFamily="18" charset="0"/>
                <a:cs typeface="Times New Roman" pitchFamily="18" charset="0"/>
              </a:rPr>
              <a:t>checks:-</a:t>
            </a:r>
            <a:r>
              <a:rPr lang="en-US" sz="2400" dirty="0" smtClean="0">
                <a:latin typeface="Times New Roman" pitchFamily="18" charset="0"/>
                <a:ea typeface="Calibri" panose="020F0502020204030204" pitchFamily="34" charset="0"/>
                <a:cs typeface="Times New Roman" pitchFamily="18" charset="0"/>
              </a:rPr>
              <a:t>should notice that when we design to deflection we should use service</a:t>
            </a:r>
            <a:endParaRPr lang="en-US" sz="2400"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pic>
        <p:nvPicPr>
          <p:cNvPr id="4097" name="image27.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3229244"/>
            <a:ext cx="7602002" cy="324775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990600" y="1998371"/>
            <a:ext cx="78486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541338" marR="0" lvl="0" algn="l" defTabSz="627063"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r>
            <a:br>
              <a:rPr kumimoji="0" lang="en-US"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According to ACI-code the limitations for max deflection that is allowed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1676400"/>
            <a:ext cx="64008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3548390"/>
            <a:ext cx="6934200" cy="330961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219200" y="281973"/>
            <a:ext cx="9144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Some critical point in the building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Point 1</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914400"/>
            <a:ext cx="6919686" cy="1190652"/>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209800"/>
            <a:ext cx="7086600" cy="4257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157514" y="366220"/>
            <a:ext cx="7848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err="1" smtClean="0">
                <a:ln>
                  <a:noFill/>
                </a:ln>
                <a:solidFill>
                  <a:schemeClr val="tx1"/>
                </a:solidFill>
                <a:effectLst/>
                <a:latin typeface="Times New Roman" pitchFamily="18" charset="0"/>
                <a:ea typeface="Calibri" panose="020F0502020204030204" pitchFamily="34" charset="0"/>
                <a:cs typeface="Times New Roman" pitchFamily="18" charset="0"/>
              </a:rPr>
              <a:t>Ponit</a:t>
            </a:r>
            <a:r>
              <a:rPr kumimoji="0" lang="en-US" sz="24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2  </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516489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Rot="1" noChangeAspect="1" noMove="1" noResize="1" noEditPoints="1" noAdjustHandles="1" noChangeArrowheads="1" noChangeShapeType="1" noTextEdit="1"/>
          </p:cNvSpPr>
          <p:nvPr/>
        </p:nvSpPr>
        <p:spPr>
          <a:xfrm>
            <a:off x="1676400" y="609600"/>
            <a:ext cx="6400800" cy="3562257"/>
          </a:xfrm>
          <a:prstGeom prst="rect">
            <a:avLst/>
          </a:prstGeom>
          <a:blipFill rotWithShape="0">
            <a:blip r:embed="rId2" cstate="print"/>
            <a:stretch>
              <a:fillRect l="-762"/>
            </a:stretch>
          </a:blipFill>
        </p:spPr>
        <p:txBody>
          <a:bodyPr/>
          <a:lstStyle/>
          <a:p>
            <a:r>
              <a:rPr lang="en-US" sz="2000">
                <a:noFill/>
                <a:latin typeface="Times New Roman" pitchFamily="18" charset="0"/>
                <a:cs typeface="Times New Roman" pitchFamily="18" charset="0"/>
              </a:rPr>
              <a:t> </a:t>
            </a:r>
          </a:p>
        </p:txBody>
      </p:sp>
    </p:spTree>
    <p:extLst>
      <p:ext uri="{BB962C8B-B14F-4D97-AF65-F5344CB8AC3E}">
        <p14:creationId xmlns:p14="http://schemas.microsoft.com/office/powerpoint/2010/main" val="19755144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tx1"/>
                </a:solidFill>
                <a:effectLst/>
              </a:rPr>
              <a:t>5-Period check:- </a:t>
            </a:r>
            <a:r>
              <a:rPr lang="en-US" sz="2800" b="1" dirty="0" smtClean="0">
                <a:solidFill>
                  <a:schemeClr val="tx1"/>
                </a:solidFill>
              </a:rPr>
              <a:t/>
            </a:r>
            <a:br>
              <a:rPr lang="en-US" sz="2800" b="1" dirty="0" smtClean="0">
                <a:solidFill>
                  <a:schemeClr val="tx1"/>
                </a:solidFill>
              </a:rPr>
            </a:br>
            <a:endParaRPr lang="en-US" sz="2800" dirty="0">
              <a:solidFill>
                <a:schemeClr val="tx1"/>
              </a:solidFill>
            </a:endParaRPr>
          </a:p>
        </p:txBody>
      </p:sp>
      <p:sp>
        <p:nvSpPr>
          <p:cNvPr id="3" name="Rectangle 2"/>
          <p:cNvSpPr>
            <a:spLocks noChangeArrowheads="1"/>
          </p:cNvSpPr>
          <p:nvPr/>
        </p:nvSpPr>
        <p:spPr bwMode="auto">
          <a:xfrm>
            <a:off x="1413837" y="1780401"/>
            <a:ext cx="22313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7172"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914400"/>
            <a:ext cx="7239000" cy="5105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415143" y="334834"/>
            <a:ext cx="7315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Section 1630.2.2 in UBC 97:-</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p:txBody>
      </p:sp>
      <p:pic>
        <p:nvPicPr>
          <p:cNvPr id="819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1143000"/>
            <a:ext cx="7010400"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987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1.PNG"/>
          <p:cNvPicPr>
            <a:picLocks noGrp="1" noChangeAspect="1"/>
          </p:cNvPicPr>
          <p:nvPr>
            <p:ph idx="1"/>
          </p:nvPr>
        </p:nvPicPr>
        <p:blipFill>
          <a:blip r:embed="rId2" cstate="print"/>
          <a:stretch>
            <a:fillRect/>
          </a:stretch>
        </p:blipFill>
        <p:spPr>
          <a:xfrm>
            <a:off x="1828800" y="533400"/>
            <a:ext cx="6172200" cy="4800599"/>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Rot="1" noChangeAspect="1" noMove="1" noResize="1" noEditPoints="1" noAdjustHandles="1" noChangeArrowheads="1" noChangeShapeType="1" noTextEdit="1"/>
          </p:cNvSpPr>
          <p:nvPr>
            <p:ph idx="1"/>
          </p:nvPr>
        </p:nvSpPr>
        <p:spPr bwMode="auto">
          <a:prstGeom prst="rect">
            <a:avLst/>
          </a:prstGeom>
          <a:blipFill rotWithShape="0">
            <a:blip r:embed="rId2" cstate="print"/>
            <a:stretch>
              <a:fillRect t="-1463"/>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dirty="0">
                <a:noFill/>
              </a:rPr>
              <a:t> </a:t>
            </a:r>
          </a:p>
        </p:txBody>
      </p:sp>
      <p:sp>
        <p:nvSpPr>
          <p:cNvPr id="3" name="Rectangle 6"/>
          <p:cNvSpPr txBox="1">
            <a:spLocks noChangeArrowheads="1"/>
          </p:cNvSpPr>
          <p:nvPr/>
        </p:nvSpPr>
        <p:spPr bwMode="auto">
          <a:xfrm>
            <a:off x="1403763" y="4572000"/>
            <a:ext cx="4800600"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eaLnBrk="0" fontAlgn="base" hangingPunct="0">
              <a:spcBef>
                <a:spcPct val="0"/>
              </a:spcBef>
              <a:spcAft>
                <a:spcPct val="0"/>
              </a:spcAft>
              <a:buClrTx/>
              <a:buSzTx/>
              <a:buFontTx/>
              <a:buNone/>
            </a:pPr>
            <a:r>
              <a:rPr lang="en-US" sz="1200" dirty="0" smtClean="0">
                <a:latin typeface="Arial" panose="020B0604020202020204" pitchFamily="34" charset="0"/>
                <a:ea typeface="Times New Roman" panose="02020603050405020304" pitchFamily="18" charset="0"/>
              </a:rPr>
              <a:t>                      </a:t>
            </a:r>
          </a:p>
          <a:p>
            <a:pPr marL="0" indent="0" eaLnBrk="0" fontAlgn="base" hangingPunct="0">
              <a:spcBef>
                <a:spcPct val="0"/>
              </a:spcBef>
              <a:spcAft>
                <a:spcPct val="0"/>
              </a:spcAft>
              <a:buClrTx/>
              <a:buSzTx/>
              <a:buFontTx/>
              <a:buNone/>
            </a:pPr>
            <a:r>
              <a:rPr lang="en-US" sz="2000" dirty="0" smtClean="0">
                <a:latin typeface="Times New Roman" pitchFamily="18" charset="0"/>
                <a:ea typeface="Calibri" panose="020F0502020204030204" pitchFamily="34" charset="0"/>
                <a:cs typeface="Times New Roman" pitchFamily="18" charset="0"/>
              </a:rPr>
              <a:t>T = 0.5236 sec</a:t>
            </a:r>
          </a:p>
          <a:p>
            <a:pPr marL="0" indent="0" eaLnBrk="0" fontAlgn="base" hangingPunct="0">
              <a:spcBef>
                <a:spcPct val="0"/>
              </a:spcBef>
              <a:spcAft>
                <a:spcPct val="0"/>
              </a:spcAft>
              <a:buClrTx/>
              <a:buSzTx/>
              <a:buFontTx/>
              <a:buNone/>
            </a:pPr>
            <a:endParaRPr lang="en-US" sz="2000" dirty="0" smtClean="0">
              <a:latin typeface="Times New Roman" pitchFamily="18" charset="0"/>
              <a:cs typeface="Times New Roman" pitchFamily="18" charset="0"/>
            </a:endParaRPr>
          </a:p>
          <a:p>
            <a:pPr marL="0" indent="0" eaLnBrk="0" fontAlgn="base" hangingPunct="0">
              <a:spcBef>
                <a:spcPct val="0"/>
              </a:spcBef>
              <a:spcAft>
                <a:spcPct val="0"/>
              </a:spcAft>
              <a:buClrTx/>
              <a:buSzTx/>
              <a:buFontTx/>
              <a:buNone/>
            </a:pPr>
            <a:r>
              <a:rPr lang="en-US" sz="2000" dirty="0" smtClean="0">
                <a:latin typeface="Times New Roman" pitchFamily="18" charset="0"/>
                <a:ea typeface="Calibri" panose="020F0502020204030204" pitchFamily="34" charset="0"/>
                <a:cs typeface="Times New Roman" pitchFamily="18" charset="0"/>
              </a:rPr>
              <a:t>In method the fundamental  period of the first mode was equal to  </a:t>
            </a:r>
            <a:r>
              <a:rPr lang="en-US" sz="2000" dirty="0" smtClean="0">
                <a:solidFill>
                  <a:srgbClr val="000000"/>
                </a:solidFill>
                <a:latin typeface="Times New Roman" pitchFamily="18" charset="0"/>
                <a:ea typeface="Calibri" panose="020F0502020204030204" pitchFamily="34" charset="0"/>
                <a:cs typeface="Times New Roman" pitchFamily="18" charset="0"/>
              </a:rPr>
              <a:t>0.487 sec</a:t>
            </a:r>
            <a:r>
              <a:rPr lang="en-US" sz="2000" dirty="0" smtClean="0">
                <a:solidFill>
                  <a:srgbClr val="000000"/>
                </a:solidFill>
                <a:latin typeface="Times New Roman" pitchFamily="18" charset="0"/>
                <a:ea typeface="Times New Roman" panose="02020603050405020304" pitchFamily="18" charset="0"/>
                <a:cs typeface="Times New Roman" pitchFamily="18" charset="0"/>
              </a:rPr>
              <a:t>.</a:t>
            </a:r>
            <a:br>
              <a:rPr lang="en-US" sz="2000" dirty="0" smtClean="0">
                <a:solidFill>
                  <a:srgbClr val="000000"/>
                </a:solidFill>
                <a:latin typeface="Times New Roman" pitchFamily="18" charset="0"/>
                <a:ea typeface="Times New Roman" panose="02020603050405020304" pitchFamily="18" charset="0"/>
                <a:cs typeface="Times New Roman" pitchFamily="18" charset="0"/>
              </a:rPr>
            </a:br>
            <a:r>
              <a:rPr lang="en-US" sz="2000" dirty="0" smtClean="0">
                <a:solidFill>
                  <a:srgbClr val="000000"/>
                </a:solidFill>
                <a:latin typeface="Times New Roman" pitchFamily="18" charset="0"/>
                <a:ea typeface="Times New Roman" panose="02020603050405020304" pitchFamily="18" charset="0"/>
                <a:cs typeface="Times New Roman" pitchFamily="18" charset="0"/>
              </a:rPr>
              <a:t/>
            </a:r>
            <a:br>
              <a:rPr lang="en-US" sz="2000" dirty="0" smtClean="0">
                <a:solidFill>
                  <a:srgbClr val="000000"/>
                </a:solidFill>
                <a:latin typeface="Times New Roman" pitchFamily="18" charset="0"/>
                <a:ea typeface="Times New Roman" panose="02020603050405020304" pitchFamily="18" charset="0"/>
                <a:cs typeface="Times New Roman" pitchFamily="18" charset="0"/>
              </a:rPr>
            </a:br>
            <a:r>
              <a:rPr lang="en-US" sz="2000" dirty="0" smtClean="0">
                <a:solidFill>
                  <a:srgbClr val="000000"/>
                </a:solidFill>
                <a:latin typeface="Times New Roman" pitchFamily="18" charset="0"/>
                <a:ea typeface="Times New Roman" panose="02020603050405020304" pitchFamily="18" charset="0"/>
                <a:cs typeface="Times New Roman" pitchFamily="18" charset="0"/>
              </a:rPr>
              <a:t>The difference  = 0.52-0.487/0.52 = 6.3%</a:t>
            </a:r>
            <a:endParaRPr lang="en-US" sz="2000" dirty="0" smtClean="0">
              <a:latin typeface="Times New Roman" pitchFamily="18" charset="0"/>
              <a:cs typeface="Times New Roman" pitchFamily="18" charset="0"/>
            </a:endParaRPr>
          </a:p>
          <a:p>
            <a:pPr marL="0" indent="0" eaLnBrk="0" fontAlgn="base" hangingPunct="0">
              <a:spcBef>
                <a:spcPct val="0"/>
              </a:spcBef>
              <a:spcAft>
                <a:spcPct val="0"/>
              </a:spcAft>
              <a:buClrTx/>
              <a:buSzTx/>
              <a:buFontTx/>
              <a:buNone/>
            </a:pPr>
            <a:endParaRPr lang="en-US" sz="160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buFont typeface="Wingdings" pitchFamily="2" charset="2"/>
              <a:buChar char="v"/>
            </a:pPr>
            <a:r>
              <a:rPr lang="en-US" sz="4400" b="1" dirty="0" smtClean="0">
                <a:solidFill>
                  <a:schemeClr val="tx1"/>
                </a:solidFill>
                <a:effectLst/>
                <a:latin typeface="Times New Roman" pitchFamily="18" charset="0"/>
                <a:cs typeface="Times New Roman" pitchFamily="18" charset="0"/>
              </a:rPr>
              <a:t> Dynamic </a:t>
            </a:r>
            <a:r>
              <a:rPr lang="en-US" sz="4400" b="1" dirty="0">
                <a:solidFill>
                  <a:schemeClr val="tx1"/>
                </a:solidFill>
                <a:effectLst/>
                <a:latin typeface="Times New Roman" pitchFamily="18" charset="0"/>
                <a:cs typeface="Times New Roman" pitchFamily="18" charset="0"/>
              </a:rPr>
              <a:t>analyses:-</a:t>
            </a:r>
            <a:r>
              <a:rPr lang="en-US" b="1" dirty="0">
                <a:effectLst/>
              </a:rPr>
              <a:t/>
            </a:r>
            <a:br>
              <a:rPr lang="en-US" b="1" dirty="0">
                <a:effectLst/>
              </a:rPr>
            </a:br>
            <a:endParaRPr lang="en-US" dirty="0"/>
          </a:p>
        </p:txBody>
      </p:sp>
      <p:sp>
        <p:nvSpPr>
          <p:cNvPr id="3" name="Content Placeholder 2"/>
          <p:cNvSpPr>
            <a:spLocks noGrp="1"/>
          </p:cNvSpPr>
          <p:nvPr>
            <p:ph idx="1"/>
          </p:nvPr>
        </p:nvSpPr>
        <p:spPr/>
        <p:txBody>
          <a:bodyPr/>
          <a:lstStyle/>
          <a:p>
            <a:r>
              <a:rPr lang="en-US" b="1" dirty="0" smtClean="0"/>
              <a:t>Equivalent </a:t>
            </a:r>
            <a:r>
              <a:rPr lang="en-US" b="1" dirty="0"/>
              <a:t>static </a:t>
            </a:r>
            <a:r>
              <a:rPr lang="en-US" b="1" dirty="0" smtClean="0"/>
              <a:t>force</a:t>
            </a:r>
          </a:p>
          <a:p>
            <a:endParaRPr lang="en-US" b="1" dirty="0"/>
          </a:p>
          <a:p>
            <a:r>
              <a:rPr lang="en-US" b="1" dirty="0" smtClean="0"/>
              <a:t>Response </a:t>
            </a:r>
            <a:r>
              <a:rPr lang="en-US" b="1" dirty="0"/>
              <a:t>spectrum </a:t>
            </a:r>
            <a:r>
              <a:rPr lang="en-US" b="1" dirty="0" smtClean="0"/>
              <a:t>functions</a:t>
            </a:r>
          </a:p>
          <a:p>
            <a:endParaRPr lang="en-US" b="1" dirty="0"/>
          </a:p>
          <a:p>
            <a:r>
              <a:rPr lang="en-US" b="1" dirty="0"/>
              <a:t>Time </a:t>
            </a:r>
            <a:r>
              <a:rPr lang="en-US" b="1" dirty="0" smtClean="0"/>
              <a:t>history </a:t>
            </a:r>
            <a:endParaRPr lang="en-US" dirty="0"/>
          </a:p>
        </p:txBody>
      </p:sp>
    </p:spTree>
    <p:extLst>
      <p:ext uri="{BB962C8B-B14F-4D97-AF65-F5344CB8AC3E}">
        <p14:creationId xmlns:p14="http://schemas.microsoft.com/office/powerpoint/2010/main" val="6536421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Noor\Desktop\last version.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762000"/>
            <a:ext cx="6858000" cy="5867400"/>
          </a:xfrm>
          <a:prstGeom prst="rect">
            <a:avLst/>
          </a:prstGeom>
          <a:noFill/>
          <a:ln w="19050">
            <a:solidFill>
              <a:schemeClr val="tx1">
                <a:lumMod val="50000"/>
                <a:lumOff val="50000"/>
              </a:schemeClr>
            </a:solidFill>
          </a:ln>
        </p:spPr>
      </p:pic>
      <p:sp>
        <p:nvSpPr>
          <p:cNvPr id="5" name="Rectangle 4"/>
          <p:cNvSpPr/>
          <p:nvPr/>
        </p:nvSpPr>
        <p:spPr>
          <a:xfrm>
            <a:off x="1143000" y="228600"/>
            <a:ext cx="3331361" cy="369332"/>
          </a:xfrm>
          <a:prstGeom prst="rect">
            <a:avLst/>
          </a:prstGeom>
        </p:spPr>
        <p:txBody>
          <a:bodyPr wrap="none">
            <a:spAutoFit/>
          </a:bodyPr>
          <a:lstStyle/>
          <a:p>
            <a:r>
              <a:rPr lang="en-US" b="1" dirty="0"/>
              <a:t>Response spectrum functions</a:t>
            </a:r>
          </a:p>
        </p:txBody>
      </p:sp>
    </p:spTree>
    <p:extLst>
      <p:ext uri="{BB962C8B-B14F-4D97-AF65-F5344CB8AC3E}">
        <p14:creationId xmlns:p14="http://schemas.microsoft.com/office/powerpoint/2010/main" val="36843664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066800" y="700445"/>
            <a:ext cx="498008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for </a:t>
            </a:r>
            <a:r>
              <a:rPr kumimoji="0" lang="en-US" sz="2400" b="0" i="0" u="none" strike="noStrike" cap="none" normalizeH="0" baseline="0" dirty="0" err="1" smtClean="0">
                <a:ln>
                  <a:noFill/>
                </a:ln>
                <a:solidFill>
                  <a:schemeClr val="tx1"/>
                </a:solidFill>
                <a:effectLst/>
                <a:latin typeface="Times New Roman" pitchFamily="18" charset="0"/>
                <a:ea typeface="Calibri" panose="020F0502020204030204" pitchFamily="34" charset="0"/>
                <a:cs typeface="Times New Roman" pitchFamily="18" charset="0"/>
              </a:rPr>
              <a:t>Ramalla</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 City, seismic zone is 2A</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9217"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377552"/>
            <a:ext cx="7848600" cy="220384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838201" y="3913006"/>
            <a:ext cx="8305800" cy="2262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73">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73">
                <a:ln>
                  <a:noFill/>
                </a:ln>
                <a:solidFill>
                  <a:schemeClr val="tx1"/>
                </a:solidFill>
                <a:effectLst/>
                <a:latin typeface="Times New Roman" pitchFamily="18" charset="0"/>
                <a:ea typeface="Times New Roman" panose="02020603050405020304" pitchFamily="18" charset="0"/>
                <a:cs typeface="Times New Roman" pitchFamily="18" charset="0"/>
              </a:rPr>
              <a:t> soil profile types.</a:t>
            </a: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from soil test we defined the allowable bearing capacity as 300 KN/m2, and the soil is classified as Rock, then from ASCE, Chapter 20. (Table 20.3-1):</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Soil profile type is assumed to be SB</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609513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533400"/>
            <a:ext cx="7676136" cy="127743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1132114" y="169501"/>
            <a:ext cx="7543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Table 16-I in UBC 97, seismic zone factor, </a:t>
            </a:r>
            <a:r>
              <a:rPr kumimoji="0" lang="en-US" sz="2400" b="0" i="1"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Z=0.15</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1066800" y="1872734"/>
            <a:ext cx="7543800" cy="216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74">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74">
                <a:ln>
                  <a:noFill/>
                </a:ln>
                <a:solidFill>
                  <a:schemeClr val="tx1"/>
                </a:solidFill>
                <a:effectLst/>
                <a:latin typeface="Times New Roman" pitchFamily="18" charset="0"/>
                <a:ea typeface="Times New Roman" panose="02020603050405020304" pitchFamily="18" charset="0"/>
                <a:cs typeface="Times New Roman" pitchFamily="18" charset="0"/>
              </a:rPr>
              <a:t> seismic zone factor Z.</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bmk="_Toc482833274">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Table 16-Q in UBC 97, seismic coefficient, </a:t>
            </a:r>
            <a:r>
              <a:rPr kumimoji="0" lang="en-US" sz="2400" b="0" i="1" u="none" strike="noStrike" cap="none" normalizeH="0" baseline="0" dirty="0" err="1" smtClean="0">
                <a:ln>
                  <a:noFill/>
                </a:ln>
                <a:solidFill>
                  <a:schemeClr val="tx1"/>
                </a:solidFill>
                <a:effectLst/>
                <a:latin typeface="Times New Roman" pitchFamily="18" charset="0"/>
                <a:ea typeface="Calibri" panose="020F0502020204030204" pitchFamily="34" charset="0"/>
                <a:cs typeface="Times New Roman" pitchFamily="18" charset="0"/>
              </a:rPr>
              <a:t>Ca</a:t>
            </a:r>
            <a:r>
              <a:rPr kumimoji="0" lang="en-US" sz="2400" b="0" i="1"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=0.15</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4419600"/>
            <a:ext cx="7173615" cy="1676400"/>
          </a:xfrm>
          <a:prstGeom prst="rect">
            <a:avLst/>
          </a:prstGeom>
          <a:noFill/>
          <a:extLst>
            <a:ext uri="{909E8E84-426E-40DD-AFC4-6F175D3DCCD1}">
              <a14:hiddenFill xmlns:a14="http://schemas.microsoft.com/office/drawing/2010/main">
                <a:solidFill>
                  <a:srgbClr val="FFFFFF"/>
                </a:solidFill>
              </a14:hiddenFill>
            </a:ext>
          </a:extLst>
        </p:spPr>
      </p:pic>
      <p:sp>
        <p:nvSpPr>
          <p:cNvPr id="10" name="مستطيل 9"/>
          <p:cNvSpPr/>
          <p:nvPr/>
        </p:nvSpPr>
        <p:spPr>
          <a:xfrm>
            <a:off x="1524000" y="6248400"/>
            <a:ext cx="4656083" cy="369332"/>
          </a:xfrm>
          <a:prstGeom prst="rect">
            <a:avLst/>
          </a:prstGeom>
        </p:spPr>
        <p:txBody>
          <a:bodyPr wrap="none">
            <a:spAutoFit/>
          </a:bodyPr>
          <a:lstStyle/>
          <a:p>
            <a:pPr lvl="0" eaLnBrk="0" fontAlgn="base" hangingPunct="0">
              <a:spcBef>
                <a:spcPct val="0"/>
              </a:spcBef>
              <a:spcAft>
                <a:spcPct val="0"/>
              </a:spcAft>
            </a:pPr>
            <a:r>
              <a:rPr lang="en-US" b="1" dirty="0" smtClean="0" bmk="_Toc482833275">
                <a:latin typeface="Arial" panose="020B0604020202020204" pitchFamily="34" charset="0"/>
                <a:ea typeface="Times New Roman" panose="02020603050405020304" pitchFamily="18" charset="0"/>
              </a:rPr>
              <a:t>Figure :</a:t>
            </a:r>
            <a:r>
              <a:rPr lang="en-US" dirty="0" smtClean="0" bmk="_Toc482833275">
                <a:latin typeface="Arial" panose="020B0604020202020204" pitchFamily="34" charset="0"/>
                <a:ea typeface="Times New Roman" panose="02020603050405020304" pitchFamily="18" charset="0"/>
              </a:rPr>
              <a:t> acceleration seismic coefficient. </a:t>
            </a:r>
            <a:r>
              <a:rPr lang="en-US" i="1" dirty="0" smtClean="0">
                <a:latin typeface="Times New Roman" pitchFamily="18" charset="0"/>
                <a:ea typeface="Calibri" panose="020F0502020204030204" pitchFamily="34" charset="0"/>
                <a:cs typeface="Times New Roman" pitchFamily="18" charset="0"/>
              </a:rPr>
              <a:t>Ca</a:t>
            </a:r>
            <a:endParaRPr lang="en-US" dirty="0" smtClean="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42421034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idx="1"/>
          </p:nvPr>
        </p:nvSpPr>
        <p:spPr bwMode="auto">
          <a:xfrm>
            <a:off x="1219200" y="3029887"/>
            <a:ext cx="7650480" cy="216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Section 1630.2.2 in UBC 97, numerical coefficient, </a:t>
            </a:r>
            <a:r>
              <a:rPr kumimoji="0" lang="en-US" sz="2400" b="0" i="1"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Ct=0.0488</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Table 16-R in UBC 97, seismic coefficient, </a:t>
            </a:r>
            <a:r>
              <a:rPr kumimoji="0" lang="en-US" sz="2400" b="0" i="1" u="none" strike="noStrike" cap="none" normalizeH="0" baseline="0" dirty="0" err="1" smtClean="0">
                <a:ln>
                  <a:noFill/>
                </a:ln>
                <a:solidFill>
                  <a:schemeClr val="tx1"/>
                </a:solidFill>
                <a:effectLst/>
                <a:latin typeface="Times New Roman" pitchFamily="18" charset="0"/>
                <a:ea typeface="Calibri" panose="020F0502020204030204" pitchFamily="34" charset="0"/>
                <a:cs typeface="Times New Roman" pitchFamily="18" charset="0"/>
              </a:rPr>
              <a:t>Cv</a:t>
            </a:r>
            <a:r>
              <a:rPr kumimoji="0" lang="en-US" sz="2400" b="0" i="1"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=0.15</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381000"/>
            <a:ext cx="6934200" cy="18288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7"/>
          <p:cNvSpPr>
            <a:spLocks noChangeArrowheads="1"/>
          </p:cNvSpPr>
          <p:nvPr/>
        </p:nvSpPr>
        <p:spPr bwMode="auto">
          <a:xfrm>
            <a:off x="1600200" y="2362200"/>
            <a:ext cx="754380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76">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76">
                <a:ln>
                  <a:noFill/>
                </a:ln>
                <a:solidFill>
                  <a:schemeClr val="tx1"/>
                </a:solidFill>
                <a:effectLst/>
                <a:latin typeface="Times New Roman" pitchFamily="18" charset="0"/>
                <a:ea typeface="Times New Roman" panose="02020603050405020304" pitchFamily="18" charset="0"/>
                <a:cs typeface="Times New Roman" pitchFamily="18" charset="0"/>
              </a:rPr>
              <a:t> velocity</a:t>
            </a:r>
            <a:r>
              <a:rPr kumimoji="0" lang="en-US" sz="2400" b="0" i="0" u="none" strike="noStrike" cap="none" normalizeH="0" dirty="0" smtClean="0" bmk="_Toc482833276">
                <a:ln>
                  <a:noFill/>
                </a:ln>
                <a:solidFill>
                  <a:schemeClr val="tx1"/>
                </a:solidFill>
                <a:effectLst/>
                <a:latin typeface="Times New Roman" pitchFamily="18" charset="0"/>
                <a:ea typeface="Times New Roman" panose="02020603050405020304" pitchFamily="18" charset="0"/>
                <a:cs typeface="Times New Roman" pitchFamily="18" charset="0"/>
              </a:rPr>
              <a:t> </a:t>
            </a:r>
            <a:r>
              <a:rPr kumimoji="0" lang="en-US" sz="2400" b="0" i="0" u="none" strike="noStrike" cap="none" normalizeH="0" baseline="0" dirty="0" smtClean="0" bmk="_Toc482833276">
                <a:ln>
                  <a:noFill/>
                </a:ln>
                <a:solidFill>
                  <a:schemeClr val="tx1"/>
                </a:solidFill>
                <a:effectLst/>
                <a:latin typeface="Times New Roman" pitchFamily="18" charset="0"/>
                <a:ea typeface="Times New Roman" panose="02020603050405020304" pitchFamily="18" charset="0"/>
                <a:cs typeface="Times New Roman" pitchFamily="18" charset="0"/>
              </a:rPr>
              <a:t>seismic coefficient </a:t>
            </a:r>
            <a:r>
              <a:rPr kumimoji="0" lang="en-US" sz="2400" b="0" i="1" u="none" strike="noStrike" cap="none" normalizeH="0" baseline="0" dirty="0" err="1" smtClean="0" bmk="_Toc482833276">
                <a:ln>
                  <a:noFill/>
                </a:ln>
                <a:solidFill>
                  <a:schemeClr val="tx1"/>
                </a:solidFill>
                <a:effectLst/>
                <a:latin typeface="Times New Roman" pitchFamily="18" charset="0"/>
                <a:ea typeface="Times New Roman" panose="02020603050405020304" pitchFamily="18" charset="0"/>
                <a:cs typeface="Times New Roman" pitchFamily="18" charset="0"/>
              </a:rPr>
              <a:t>Cv</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1981200"/>
            <a:ext cx="7151298" cy="84863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1219200" y="685800"/>
            <a:ext cx="7162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Table 16-K in UBC 97, importance factor, I=1</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1066800" y="3429000"/>
            <a:ext cx="8077200" cy="180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bmk="_Toc482833277">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77">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77">
                <a:ln>
                  <a:noFill/>
                </a:ln>
                <a:solidFill>
                  <a:schemeClr val="tx1"/>
                </a:solidFill>
                <a:effectLst/>
                <a:latin typeface="Times New Roman" pitchFamily="18" charset="0"/>
                <a:ea typeface="Times New Roman" panose="02020603050405020304" pitchFamily="18" charset="0"/>
                <a:cs typeface="Times New Roman" pitchFamily="18" charset="0"/>
              </a:rPr>
              <a:t> factor I.</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section 1630.1 in UBC 97, redundancy/reliability factor, </a:t>
            </a:r>
            <a:r>
              <a:rPr kumimoji="0" lang="en-US" sz="2400" b="0" i="1"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ρ=1</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42511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9"/>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99060" y="609600"/>
            <a:ext cx="6571429" cy="31242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7"/>
          <p:cNvSpPr>
            <a:spLocks noChangeArrowheads="1"/>
          </p:cNvSpPr>
          <p:nvPr/>
        </p:nvSpPr>
        <p:spPr bwMode="auto">
          <a:xfrm rot="10800000" flipV="1">
            <a:off x="1143000" y="4539734"/>
            <a:ext cx="7772400"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79">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79">
                <a:ln>
                  <a:noFill/>
                </a:ln>
                <a:solidFill>
                  <a:schemeClr val="tx1"/>
                </a:solidFill>
                <a:effectLst/>
                <a:latin typeface="Times New Roman" pitchFamily="18" charset="0"/>
                <a:ea typeface="Times New Roman" panose="02020603050405020304" pitchFamily="18" charset="0"/>
                <a:cs typeface="Times New Roman" pitchFamily="18" charset="0"/>
              </a:rPr>
              <a:t> structural system.</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Table 16-N in UBC 97, </a:t>
            </a:r>
            <a:r>
              <a:rPr lang="en-US" sz="2400" dirty="0" smtClean="0">
                <a:latin typeface="Times New Roman" pitchFamily="18" charset="0"/>
                <a:ea typeface="Calibri" panose="020F0502020204030204" pitchFamily="34" charset="0"/>
                <a:cs typeface="Times New Roman" pitchFamily="18" charset="0"/>
              </a:rPr>
              <a:t>response modification factor </a:t>
            </a:r>
            <a:r>
              <a:rPr kumimoji="0" lang="en-US" sz="2400" b="0" i="1"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R=5.5</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676400" y="87243"/>
            <a:ext cx="4419600" cy="461665"/>
          </a:xfrm>
          <a:prstGeom prst="rect">
            <a:avLst/>
          </a:prstGeom>
        </p:spPr>
        <p:txBody>
          <a:bodyPr wrap="square">
            <a:spAutoFit/>
          </a:bodyPr>
          <a:lstStyle/>
          <a:p>
            <a:r>
              <a:rPr lang="en-US" sz="2400" b="1" dirty="0"/>
              <a:t>SAP design:- </a:t>
            </a:r>
            <a:endParaRPr lang="en-US" sz="2400" dirty="0"/>
          </a:p>
        </p:txBody>
      </p:sp>
      <p:pic>
        <p:nvPicPr>
          <p:cNvPr id="12297" name="Picture 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1143000"/>
            <a:ext cx="6172200" cy="37338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0"/>
          <p:cNvSpPr>
            <a:spLocks noChangeArrowheads="1"/>
          </p:cNvSpPr>
          <p:nvPr/>
        </p:nvSpPr>
        <p:spPr bwMode="auto">
          <a:xfrm>
            <a:off x="2057400" y="327086"/>
            <a:ext cx="807720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r>
            <a:br>
              <a:rPr kumimoji="0" lang="en-US"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b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10" name="Rectangle 11"/>
          <p:cNvSpPr>
            <a:spLocks noChangeArrowheads="1"/>
          </p:cNvSpPr>
          <p:nvPr/>
        </p:nvSpPr>
        <p:spPr bwMode="auto">
          <a:xfrm>
            <a:off x="-533400" y="5303728"/>
            <a:ext cx="8077200" cy="155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r>
              <a:rPr kumimoji="0" lang="en-US" sz="2400" b="1" i="0" u="none" strike="noStrike" cap="none" normalizeH="0" baseline="0" dirty="0" smtClean="0" bmk="_Toc482833280">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0">
                <a:ln>
                  <a:noFill/>
                </a:ln>
                <a:solidFill>
                  <a:schemeClr val="tx1"/>
                </a:solidFill>
                <a:effectLst/>
                <a:latin typeface="Times New Roman" pitchFamily="18" charset="0"/>
                <a:ea typeface="Times New Roman" panose="02020603050405020304" pitchFamily="18" charset="0"/>
                <a:cs typeface="Times New Roman" pitchFamily="18" charset="0"/>
              </a:rPr>
              <a:t> define load patterns.</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751028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457200"/>
            <a:ext cx="6553200" cy="40386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2"/>
          <p:cNvSpPr>
            <a:spLocks noChangeArrowheads="1"/>
          </p:cNvSpPr>
          <p:nvPr/>
        </p:nvSpPr>
        <p:spPr bwMode="auto">
          <a:xfrm>
            <a:off x="1828800" y="4792162"/>
            <a:ext cx="8077200"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1">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1">
                <a:ln>
                  <a:noFill/>
                </a:ln>
                <a:solidFill>
                  <a:schemeClr val="tx1"/>
                </a:solidFill>
                <a:effectLst/>
                <a:latin typeface="Times New Roman" pitchFamily="18" charset="0"/>
                <a:ea typeface="Times New Roman" panose="02020603050405020304" pitchFamily="18" charset="0"/>
                <a:cs typeface="Times New Roman" pitchFamily="18" charset="0"/>
              </a:rPr>
              <a:t> define load cases</a:t>
            </a:r>
            <a:r>
              <a:rPr kumimoji="0" lang="en-US" sz="1300" b="0" i="0" u="none" strike="noStrike" cap="none" normalizeH="0" baseline="0" dirty="0" smtClean="0" bmk="_Toc482833281">
                <a:ln>
                  <a:noFill/>
                </a:ln>
                <a:solidFill>
                  <a:schemeClr val="tx1"/>
                </a:solidFill>
                <a:effectLst/>
                <a:latin typeface="Arial" panose="020B0604020202020204" pitchFamily="34" charset="0"/>
                <a:ea typeface="Times New Roman" panose="02020603050405020304" pitchFamily="18" charset="0"/>
              </a:rPr>
              <a:t>.</a:t>
            </a:r>
            <a:endPar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990600" y="914400"/>
            <a:ext cx="8153400" cy="5156200"/>
          </a:xfrm>
          <a:prstGeom prst="rect">
            <a:avLst/>
          </a:prstGeom>
        </p:spPr>
      </p:pic>
    </p:spTree>
    <p:extLst>
      <p:ext uri="{BB962C8B-B14F-4D97-AF65-F5344CB8AC3E}">
        <p14:creationId xmlns:p14="http://schemas.microsoft.com/office/powerpoint/2010/main" val="8330745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685800"/>
            <a:ext cx="6172200" cy="4572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524000" y="-990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533400" y="5587053"/>
            <a:ext cx="9144000"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2">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2">
                <a:ln>
                  <a:noFill/>
                </a:ln>
                <a:solidFill>
                  <a:schemeClr val="tx1"/>
                </a:solidFill>
                <a:effectLst/>
                <a:latin typeface="Times New Roman" pitchFamily="18" charset="0"/>
                <a:ea typeface="Times New Roman" panose="02020603050405020304" pitchFamily="18" charset="0"/>
                <a:cs typeface="Times New Roman" pitchFamily="18" charset="0"/>
              </a:rPr>
              <a:t> define load combinations.</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a:r>
            <a:b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br>
            <a:r>
              <a:rPr kumimoji="0" lang="en-US" sz="12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a:r>
            <a:br>
              <a:rPr kumimoji="0" lang="en-US" sz="12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b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264614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381000"/>
            <a:ext cx="6172200" cy="46482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a:off x="2133600" y="4996934"/>
            <a:ext cx="67818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a:t>
            </a:r>
            <a:r>
              <a:rPr kumimoji="0" lang="en-US" sz="24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Figure :</a:t>
            </a: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load combinations data.</a:t>
            </a:r>
            <a:b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b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a:r>
            <a:b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br>
            <a:r>
              <a:rPr kumimoji="0" 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r>
            <a:br>
              <a:rPr kumimoji="0" 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br>
            <a:endParaRPr kumimoji="0" lang="en-US" sz="20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447799" y="-163660"/>
            <a:ext cx="838453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r>
            <a:br>
              <a:rPr kumimoji="0" lang="en-US"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br>
            <a:r>
              <a:rPr kumimoji="0" lang="en-US"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r>
            <a:br>
              <a:rPr kumimoji="0" lang="en-US"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b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14337" name="Picture 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4042" y="309801"/>
            <a:ext cx="6877958" cy="4947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838201" y="5445696"/>
            <a:ext cx="80010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kumimoji="0" 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kumimoji="0" lang="en-US" sz="2400" b="1" i="0" u="none" strike="noStrike" cap="none" normalizeH="0" baseline="0" dirty="0" smtClean="0" bmk="_Toc482833283">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3">
                <a:ln>
                  <a:noFill/>
                </a:ln>
                <a:solidFill>
                  <a:schemeClr val="tx1"/>
                </a:solidFill>
                <a:effectLst/>
                <a:latin typeface="Times New Roman" pitchFamily="18" charset="0"/>
                <a:ea typeface="Times New Roman" panose="02020603050405020304" pitchFamily="18" charset="0"/>
                <a:cs typeface="Times New Roman" pitchFamily="18" charset="0"/>
              </a:rPr>
              <a:t> response spectrum UBC 97 function definition and graph.</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r>
            <a:b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br>
            <a:r>
              <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r>
            <a:br>
              <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r>
              <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r>
            <a:br>
              <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r>
              <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r>
            <a:br>
              <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endParaRPr kumimoji="0" lang="en-US" sz="13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978807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381000"/>
            <a:ext cx="6629400" cy="4648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066800" y="-1143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a:spLocks noChangeArrowheads="1"/>
          </p:cNvSpPr>
          <p:nvPr/>
        </p:nvSpPr>
        <p:spPr bwMode="auto">
          <a:xfrm>
            <a:off x="1295400" y="5417151"/>
            <a:ext cx="7239000"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4">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4">
                <a:ln>
                  <a:noFill/>
                </a:ln>
                <a:solidFill>
                  <a:schemeClr val="tx1"/>
                </a:solidFill>
                <a:effectLst/>
                <a:latin typeface="Times New Roman" pitchFamily="18" charset="0"/>
                <a:ea typeface="Times New Roman" panose="02020603050405020304" pitchFamily="18" charset="0"/>
                <a:cs typeface="Times New Roman" pitchFamily="18" charset="0"/>
              </a:rPr>
              <a:t> load case data –response spectrum in X-direction.</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113566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381000"/>
            <a:ext cx="6629400" cy="4724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a:off x="685800" y="5323329"/>
            <a:ext cx="9144000" cy="1400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5">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5">
                <a:ln>
                  <a:noFill/>
                </a:ln>
                <a:solidFill>
                  <a:schemeClr val="tx1"/>
                </a:solidFill>
                <a:effectLst/>
                <a:latin typeface="Times New Roman" pitchFamily="18" charset="0"/>
                <a:ea typeface="Times New Roman" panose="02020603050405020304" pitchFamily="18" charset="0"/>
                <a:cs typeface="Times New Roman" pitchFamily="18" charset="0"/>
              </a:rPr>
              <a:t>load case data –response spectrum in y-direction.</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323E4F"/>
                </a:solidFill>
                <a:effectLst/>
                <a:latin typeface="Times New Roman" pitchFamily="18" charset="0"/>
                <a:ea typeface="Calibri" panose="020F0502020204030204"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Where scale factor = I*g /R = 1*9810/5.5 =1782 in y.</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And scale factor for x-direction = 0.3(I*g /R)=535</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0"/>
            <a:ext cx="7467600" cy="46482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1143000" y="-762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4"/>
          <p:cNvSpPr>
            <a:spLocks noChangeArrowheads="1"/>
          </p:cNvSpPr>
          <p:nvPr/>
        </p:nvSpPr>
        <p:spPr bwMode="auto">
          <a:xfrm>
            <a:off x="1676400" y="5349389"/>
            <a:ext cx="685800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6">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6">
                <a:ln>
                  <a:noFill/>
                </a:ln>
                <a:solidFill>
                  <a:schemeClr val="tx1"/>
                </a:solidFill>
                <a:effectLst/>
                <a:latin typeface="Times New Roman" pitchFamily="18" charset="0"/>
                <a:ea typeface="Times New Roman" panose="02020603050405020304" pitchFamily="18" charset="0"/>
                <a:cs typeface="Times New Roman" pitchFamily="18" charset="0"/>
              </a:rPr>
              <a:t> load case data –linear static </a:t>
            </a:r>
            <a:r>
              <a:rPr kumimoji="0" lang="en-US" sz="2400" b="0" i="0" u="none" strike="noStrike" cap="none" normalizeH="0" baseline="0" dirty="0" smtClean="0" bmk="_Toc482833286">
                <a:ln>
                  <a:noFill/>
                </a:ln>
                <a:solidFill>
                  <a:schemeClr val="tx1"/>
                </a:solidFill>
                <a:effectLst/>
                <a:latin typeface="Times New Roman" pitchFamily="18" charset="0"/>
                <a:ea typeface="Times New Roman" panose="02020603050405020304" pitchFamily="18" charset="0"/>
                <a:cs typeface="Times New Roman" pitchFamily="18" charset="0"/>
              </a:rPr>
              <a:t>(</a:t>
            </a:r>
            <a:r>
              <a:rPr lang="en-US" sz="2400" dirty="0" err="1" bmk="_Toc482833286">
                <a:latin typeface="Times New Roman" pitchFamily="18" charset="0"/>
                <a:ea typeface="Times New Roman" panose="02020603050405020304" pitchFamily="18" charset="0"/>
                <a:cs typeface="Times New Roman" pitchFamily="18" charset="0"/>
              </a:rPr>
              <a:t>E</a:t>
            </a:r>
            <a:r>
              <a:rPr kumimoji="0" lang="en-US" sz="2400" b="0" i="0" u="none" strike="noStrike" cap="none" normalizeH="0" baseline="0" dirty="0" err="1" smtClean="0" bmk="_Toc482833286">
                <a:ln>
                  <a:noFill/>
                </a:ln>
                <a:solidFill>
                  <a:schemeClr val="tx1"/>
                </a:solidFill>
                <a:effectLst/>
                <a:latin typeface="Times New Roman" pitchFamily="18" charset="0"/>
                <a:ea typeface="Times New Roman" panose="02020603050405020304" pitchFamily="18" charset="0"/>
                <a:cs typeface="Times New Roman" pitchFamily="18" charset="0"/>
              </a:rPr>
              <a:t>y</a:t>
            </a:r>
            <a:r>
              <a:rPr kumimoji="0" lang="en-US" sz="2400" b="0" i="0" u="none" strike="noStrike" cap="none" normalizeH="0" baseline="0" dirty="0" smtClean="0" bmk="_Toc482833286">
                <a:ln>
                  <a:noFill/>
                </a:ln>
                <a:solidFill>
                  <a:schemeClr val="tx1"/>
                </a:solidFill>
                <a:effectLst/>
                <a:latin typeface="Times New Roman" pitchFamily="18" charset="0"/>
                <a:ea typeface="Times New Roman" panose="02020603050405020304"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7503357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0"/>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533400"/>
            <a:ext cx="6553200" cy="4572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a:off x="1524000" y="5205529"/>
            <a:ext cx="7790543"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7">
                <a:ln>
                  <a:noFill/>
                </a:ln>
                <a:solidFill>
                  <a:schemeClr val="tx1"/>
                </a:solidFill>
                <a:effectLst/>
                <a:latin typeface="Times New Roman" pitchFamily="18" charset="0"/>
                <a:ea typeface="Times New Roman" panose="02020603050405020304" pitchFamily="18" charset="0"/>
                <a:cs typeface="Times New Roman" pitchFamily="18" charset="0"/>
              </a:rPr>
              <a:t>Figure 4.17:</a:t>
            </a:r>
            <a:r>
              <a:rPr kumimoji="0" lang="en-US" sz="2400" b="0" i="0" u="none" strike="noStrike" cap="none" normalizeH="0" baseline="0" dirty="0" smtClean="0" bmk="_Toc482833287">
                <a:ln>
                  <a:noFill/>
                </a:ln>
                <a:solidFill>
                  <a:schemeClr val="tx1"/>
                </a:solidFill>
                <a:effectLst/>
                <a:latin typeface="Times New Roman" pitchFamily="18" charset="0"/>
                <a:ea typeface="Times New Roman" panose="02020603050405020304" pitchFamily="18" charset="0"/>
                <a:cs typeface="Times New Roman" pitchFamily="18" charset="0"/>
              </a:rPr>
              <a:t> load case data –linear static (</a:t>
            </a:r>
            <a:r>
              <a:rPr kumimoji="0" lang="en-US" sz="2400" b="0" i="0" u="none" strike="noStrike" cap="none" normalizeH="0" baseline="0" dirty="0" err="1" smtClean="0" bmk="_Toc482833287">
                <a:ln>
                  <a:noFill/>
                </a:ln>
                <a:solidFill>
                  <a:schemeClr val="tx1"/>
                </a:solidFill>
                <a:effectLst/>
                <a:latin typeface="Times New Roman" pitchFamily="18" charset="0"/>
                <a:ea typeface="Times New Roman" panose="02020603050405020304" pitchFamily="18" charset="0"/>
                <a:cs typeface="Times New Roman" pitchFamily="18" charset="0"/>
              </a:rPr>
              <a:t>Eqx</a:t>
            </a:r>
            <a:r>
              <a:rPr kumimoji="0" lang="en-US" sz="2400" b="0" i="0" u="none" strike="noStrike" cap="none" normalizeH="0" baseline="0" dirty="0" smtClean="0" bmk="_Toc482833287">
                <a:ln>
                  <a:noFill/>
                </a:ln>
                <a:solidFill>
                  <a:schemeClr val="tx1"/>
                </a:solidFill>
                <a:effectLst/>
                <a:latin typeface="Times New Roman" pitchFamily="18" charset="0"/>
                <a:ea typeface="Times New Roman" panose="02020603050405020304"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295400" y="-181807"/>
            <a:ext cx="7848600" cy="187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
            </a:r>
            <a:b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b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From Section 1630.2.1, the following equations are obtained for the base shear:-</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anose="020F0502020204030204" pitchFamily="34" charset="0"/>
                <a:cs typeface="Times New Roman" pitchFamily="18" charset="0"/>
              </a:rPr>
              <a:t>And then put the mass source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anose="020B0604020202020204" pitchFamily="34" charset="0"/>
            </a:endParaRPr>
          </a:p>
        </p:txBody>
      </p:sp>
      <p:pic>
        <p:nvPicPr>
          <p:cNvPr id="17409"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1447800"/>
            <a:ext cx="5715000" cy="434849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2133600" y="5863181"/>
            <a:ext cx="594360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8">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8">
                <a:ln>
                  <a:noFill/>
                </a:ln>
                <a:solidFill>
                  <a:schemeClr val="tx1"/>
                </a:solidFill>
                <a:effectLst/>
                <a:latin typeface="Times New Roman" pitchFamily="18" charset="0"/>
                <a:ea typeface="Times New Roman" panose="02020603050405020304" pitchFamily="18" charset="0"/>
                <a:cs typeface="Times New Roman" pitchFamily="18" charset="0"/>
              </a:rPr>
              <a:t> mass source data.</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198267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66800" y="67840"/>
            <a:ext cx="80772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47700" algn="l"/>
              </a:tabLst>
              <a:defRPr>
                <a:solidFill>
                  <a:schemeClr val="tx1"/>
                </a:solidFill>
                <a:latin typeface="Arial" panose="020B0604020202020204" pitchFamily="34" charset="0"/>
              </a:defRPr>
            </a:lvl1pPr>
            <a:lvl2pPr eaLnBrk="0" fontAlgn="base" hangingPunct="0">
              <a:spcBef>
                <a:spcPct val="0"/>
              </a:spcBef>
              <a:spcAft>
                <a:spcPct val="0"/>
              </a:spcAft>
              <a:tabLst>
                <a:tab pos="647700" algn="l"/>
              </a:tabLst>
              <a:defRPr>
                <a:solidFill>
                  <a:schemeClr val="tx1"/>
                </a:solidFill>
                <a:latin typeface="Arial" panose="020B0604020202020204" pitchFamily="34" charset="0"/>
              </a:defRPr>
            </a:lvl2pPr>
            <a:lvl3pPr eaLnBrk="0" fontAlgn="base" hangingPunct="0">
              <a:spcBef>
                <a:spcPct val="0"/>
              </a:spcBef>
              <a:spcAft>
                <a:spcPct val="0"/>
              </a:spcAft>
              <a:tabLst>
                <a:tab pos="647700" algn="l"/>
              </a:tabLst>
              <a:defRPr>
                <a:solidFill>
                  <a:schemeClr val="tx1"/>
                </a:solidFill>
                <a:latin typeface="Arial" panose="020B0604020202020204" pitchFamily="34" charset="0"/>
              </a:defRPr>
            </a:lvl3pPr>
            <a:lvl4pPr eaLnBrk="0" fontAlgn="base" hangingPunct="0">
              <a:spcBef>
                <a:spcPct val="0"/>
              </a:spcBef>
              <a:spcAft>
                <a:spcPct val="0"/>
              </a:spcAft>
              <a:tabLst>
                <a:tab pos="647700" algn="l"/>
              </a:tabLst>
              <a:defRPr>
                <a:solidFill>
                  <a:schemeClr val="tx1"/>
                </a:solidFill>
                <a:latin typeface="Arial" panose="020B0604020202020204" pitchFamily="34" charset="0"/>
              </a:defRPr>
            </a:lvl4pPr>
            <a:lvl5pPr eaLnBrk="0" fontAlgn="base" hangingPunct="0">
              <a:spcBef>
                <a:spcPct val="0"/>
              </a:spcBef>
              <a:spcAft>
                <a:spcPct val="0"/>
              </a:spcAft>
              <a:tabLst>
                <a:tab pos="647700" algn="l"/>
              </a:tabLst>
              <a:defRPr>
                <a:solidFill>
                  <a:schemeClr val="tx1"/>
                </a:solidFill>
                <a:latin typeface="Arial" panose="020B0604020202020204" pitchFamily="34" charset="0"/>
              </a:defRPr>
            </a:lvl5pPr>
            <a:lvl6pPr eaLnBrk="0" fontAlgn="base" hangingPunct="0">
              <a:spcBef>
                <a:spcPct val="0"/>
              </a:spcBef>
              <a:spcAft>
                <a:spcPct val="0"/>
              </a:spcAft>
              <a:tabLst>
                <a:tab pos="647700" algn="l"/>
              </a:tabLst>
              <a:defRPr>
                <a:solidFill>
                  <a:schemeClr val="tx1"/>
                </a:solidFill>
                <a:latin typeface="Arial" panose="020B0604020202020204" pitchFamily="34" charset="0"/>
              </a:defRPr>
            </a:lvl6pPr>
            <a:lvl7pPr eaLnBrk="0" fontAlgn="base" hangingPunct="0">
              <a:spcBef>
                <a:spcPct val="0"/>
              </a:spcBef>
              <a:spcAft>
                <a:spcPct val="0"/>
              </a:spcAft>
              <a:tabLst>
                <a:tab pos="647700" algn="l"/>
              </a:tabLst>
              <a:defRPr>
                <a:solidFill>
                  <a:schemeClr val="tx1"/>
                </a:solidFill>
                <a:latin typeface="Arial" panose="020B0604020202020204" pitchFamily="34" charset="0"/>
              </a:defRPr>
            </a:lvl7pPr>
            <a:lvl8pPr eaLnBrk="0" fontAlgn="base" hangingPunct="0">
              <a:spcBef>
                <a:spcPct val="0"/>
              </a:spcBef>
              <a:spcAft>
                <a:spcPct val="0"/>
              </a:spcAft>
              <a:tabLst>
                <a:tab pos="647700" algn="l"/>
              </a:tabLst>
              <a:defRPr>
                <a:solidFill>
                  <a:schemeClr val="tx1"/>
                </a:solidFill>
                <a:latin typeface="Arial" panose="020B0604020202020204" pitchFamily="34" charset="0"/>
              </a:defRPr>
            </a:lvl8pPr>
            <a:lvl9pPr eaLnBrk="0" fontAlgn="base" hangingPunct="0">
              <a:spcBef>
                <a:spcPct val="0"/>
              </a:spcBef>
              <a:spcAft>
                <a:spcPct val="0"/>
              </a:spcAft>
              <a:tabLst>
                <a:tab pos="647700" algn="l"/>
              </a:tabLst>
              <a:defRPr>
                <a:solidFill>
                  <a:schemeClr val="tx1"/>
                </a:solidFill>
                <a:latin typeface="Arial" panose="020B0604020202020204" pitchFamily="34" charset="0"/>
              </a:defRPr>
            </a:lvl9pPr>
          </a:lstStyle>
          <a:p>
            <a:pPr lvl="0"/>
            <a:r>
              <a:rPr kumimoji="0" lang="en-US" sz="2400" b="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rPr>
              <a:t>Where</a:t>
            </a:r>
          </a:p>
          <a:p>
            <a:pPr lvl="0"/>
            <a:endParaRPr kumimoji="0" lang="en-US"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rPr>
              <a:t>V = design base shear.</a:t>
            </a:r>
            <a:endParaRPr kumimoji="0" lang="en-US"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rPr>
              <a:t>W = the total seismic dead load.</a:t>
            </a:r>
            <a:endParaRPr kumimoji="0" lang="en-US"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u="none" strike="noStrike" cap="none" normalizeH="0" baseline="-30000" dirty="0" smtClean="0">
                <a:ln>
                  <a:noFill/>
                </a:ln>
                <a:solidFill>
                  <a:srgbClr val="000000"/>
                </a:solidFill>
                <a:effectLst/>
                <a:latin typeface="Times New Roman" pitchFamily="18" charset="0"/>
                <a:ea typeface="Calibri" panose="020F0502020204030204" pitchFamily="34" charset="0"/>
                <a:cs typeface="Times New Roman" pitchFamily="18" charset="0"/>
              </a:rPr>
              <a:t>V≤2.5CaI/RW            max                                                                                                          </a:t>
            </a:r>
            <a:endParaRPr kumimoji="0" lang="en-US"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u="none" strike="noStrike" cap="none" normalizeH="0" baseline="-30000" dirty="0" smtClean="0">
                <a:ln>
                  <a:noFill/>
                </a:ln>
                <a:solidFill>
                  <a:srgbClr val="000000"/>
                </a:solidFill>
                <a:effectLst/>
                <a:latin typeface="Times New Roman" pitchFamily="18" charset="0"/>
                <a:ea typeface="Calibri" panose="020F0502020204030204" pitchFamily="34" charset="0"/>
                <a:cs typeface="Times New Roman" pitchFamily="18" charset="0"/>
              </a:rPr>
              <a:t>V≥0.11CaI/W          min                                                                                                           </a:t>
            </a:r>
            <a:r>
              <a:rPr kumimoji="0" lang="en-US" sz="2400" b="0" u="none" strike="noStrike" cap="none" normalizeH="0" baseline="-30000" dirty="0" smtClean="0">
                <a:ln>
                  <a:noFill/>
                </a:ln>
                <a:solidFill>
                  <a:srgbClr val="000000"/>
                </a:solidFill>
                <a:effectLst/>
                <a:latin typeface="Times New Roman" pitchFamily="18" charset="0"/>
                <a:ea typeface="Times New Roman" panose="02020603050405020304" pitchFamily="18" charset="0"/>
                <a:cs typeface="Times New Roman" pitchFamily="18" charset="0"/>
              </a:rPr>
              <a:t> </a:t>
            </a:r>
            <a:endParaRPr kumimoji="0" lang="en-US"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a:t>
            </a:r>
            <a:endParaRPr kumimoji="0" lang="en-US" sz="2400"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r>
              <a:rPr kumimoji="0" lang="en-US" sz="2400" b="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W= </a:t>
            </a:r>
            <a:r>
              <a:rPr kumimoji="0" lang="en-US" sz="2400" b="0" u="none" strike="noStrike" cap="none" normalizeH="0" baseline="0" dirty="0" err="1" smtClean="0">
                <a:ln>
                  <a:noFill/>
                </a:ln>
                <a:solidFill>
                  <a:schemeClr val="tx1"/>
                </a:solidFill>
                <a:effectLst/>
                <a:latin typeface="Times New Roman" pitchFamily="18" charset="0"/>
                <a:ea typeface="Calibri" panose="020F0502020204030204" pitchFamily="34" charset="0"/>
                <a:cs typeface="Times New Roman" pitchFamily="18" charset="0"/>
              </a:rPr>
              <a:t>Wd+Wwall+Wsuper</a:t>
            </a:r>
            <a:r>
              <a:rPr kumimoji="0" lang="en-US" sz="2400" b="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imposed +0.25Wlive = </a:t>
            </a:r>
            <a:r>
              <a:rPr kumimoji="0" lang="en-US" sz="240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Times New Roman" panose="02020603050405020304" pitchFamily="18" charset="0"/>
                <a:cs typeface="Times New Roman" pitchFamily="18" charset="0"/>
              </a:rPr>
              <a:t>34962.94875</a:t>
            </a:r>
          </a:p>
          <a:p>
            <a:pPr lvl="0"/>
            <a:r>
              <a:rPr lang="en-US" sz="2400" dirty="0" smtClean="0">
                <a:solidFill>
                  <a:srgbClr val="000000"/>
                </a:solidFill>
                <a:effectLst>
                  <a:outerShdw blurRad="38100" dist="38100" dir="2700000" algn="tl">
                    <a:srgbClr val="000000">
                      <a:alpha val="43137"/>
                    </a:srgbClr>
                  </a:outerShdw>
                </a:effectLst>
                <a:latin typeface="Times New Roman" pitchFamily="18" charset="0"/>
                <a:ea typeface="Times New Roman" panose="02020603050405020304" pitchFamily="18" charset="0"/>
                <a:cs typeface="Times New Roman" pitchFamily="18" charset="0"/>
              </a:rPr>
              <a:t>V = </a:t>
            </a:r>
            <a:r>
              <a:rPr lang="en-US" sz="2400" dirty="0" smtClean="0"/>
              <a:t>1957.977</a:t>
            </a:r>
          </a:p>
          <a:p>
            <a:pPr lvl="0"/>
            <a:endParaRPr lang="en-US" sz="2400" dirty="0" smtClean="0"/>
          </a:p>
          <a:p>
            <a:pPr lvl="0"/>
            <a:endParaRPr kumimoji="0" lang="en-US" sz="2400" u="none" strike="noStrike" cap="none" normalizeH="0" baseline="0" dirty="0" smtClean="0">
              <a:ln>
                <a:noFill/>
              </a:ln>
              <a:solidFill>
                <a:srgbClr val="000000"/>
              </a:solidFill>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endParaRPr kumimoji="0" lang="en-US" sz="2400" u="none" strike="noStrike" cap="none" normalizeH="0" baseline="0" dirty="0" smtClean="0">
              <a:ln>
                <a:noFill/>
              </a:ln>
              <a:solidFill>
                <a:srgbClr val="000000"/>
              </a:solidFill>
              <a:effectLst>
                <a:outerShdw blurRad="38100" dist="38100" dir="2700000" algn="tl">
                  <a:srgbClr val="000000">
                    <a:alpha val="43137"/>
                  </a:srgbClr>
                </a:outerShdw>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47700" algn="l"/>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2" cstate="print"/>
          <a:stretch>
            <a:fillRect/>
          </a:stretch>
        </p:blipFill>
        <p:spPr>
          <a:xfrm>
            <a:off x="1066799" y="0"/>
            <a:ext cx="2286001" cy="932448"/>
          </a:xfrm>
          <a:prstGeom prst="rect">
            <a:avLst/>
          </a:prstGeom>
        </p:spPr>
      </p:pic>
      <p:sp>
        <p:nvSpPr>
          <p:cNvPr id="675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87" name="Rectangle 3"/>
          <p:cNvSpPr>
            <a:spLocks noChangeArrowheads="1"/>
          </p:cNvSpPr>
          <p:nvPr/>
        </p:nvSpPr>
        <p:spPr bwMode="auto">
          <a:xfrm>
            <a:off x="45720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758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71600" y="3733800"/>
            <a:ext cx="6858000" cy="596407"/>
          </a:xfrm>
          <a:prstGeom prst="rect">
            <a:avLst/>
          </a:prstGeom>
          <a:noFill/>
        </p:spPr>
      </p:pic>
      <p:sp>
        <p:nvSpPr>
          <p:cNvPr id="67590" name="Rectangle 6"/>
          <p:cNvSpPr>
            <a:spLocks noChangeArrowheads="1"/>
          </p:cNvSpPr>
          <p:nvPr/>
        </p:nvSpPr>
        <p:spPr bwMode="auto">
          <a:xfrm>
            <a:off x="45720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759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371600" y="4495800"/>
            <a:ext cx="4267200" cy="406400"/>
          </a:xfrm>
          <a:prstGeom prst="rect">
            <a:avLst/>
          </a:prstGeom>
          <a:noFill/>
        </p:spPr>
      </p:pic>
      <p:sp>
        <p:nvSpPr>
          <p:cNvPr id="13" name="مستطيل 12"/>
          <p:cNvSpPr/>
          <p:nvPr/>
        </p:nvSpPr>
        <p:spPr>
          <a:xfrm>
            <a:off x="5638800" y="4495800"/>
            <a:ext cx="1864613" cy="461665"/>
          </a:xfrm>
          <a:prstGeom prst="rect">
            <a:avLst/>
          </a:prstGeom>
        </p:spPr>
        <p:txBody>
          <a:bodyPr wrap="none">
            <a:spAutoFit/>
          </a:bodyPr>
          <a:lstStyle/>
          <a:p>
            <a:r>
              <a:rPr lang="en-US" sz="2400" dirty="0" smtClean="0">
                <a:latin typeface="Times New Roman" pitchFamily="18" charset="0"/>
                <a:cs typeface="Times New Roman" pitchFamily="18" charset="0"/>
              </a:rPr>
              <a:t>34962.94875</a:t>
            </a:r>
            <a:r>
              <a:rPr lang="en-US" dirty="0" smtClean="0"/>
              <a:t> </a:t>
            </a:r>
            <a:endParaRPr lang="ar-SA" dirty="0"/>
          </a:p>
        </p:txBody>
      </p:sp>
      <p:sp>
        <p:nvSpPr>
          <p:cNvPr id="14" name="مستطيل 13"/>
          <p:cNvSpPr/>
          <p:nvPr/>
        </p:nvSpPr>
        <p:spPr>
          <a:xfrm>
            <a:off x="7391400" y="4495800"/>
            <a:ext cx="896399" cy="461665"/>
          </a:xfrm>
          <a:prstGeom prst="rect">
            <a:avLst/>
          </a:prstGeom>
        </p:spPr>
        <p:txBody>
          <a:bodyPr wrap="none">
            <a:spAutoFit/>
          </a:bodyPr>
          <a:lstStyle/>
          <a:p>
            <a:r>
              <a:rPr lang="en-US" sz="2400" dirty="0" smtClean="0">
                <a:latin typeface="Times New Roman" pitchFamily="18" charset="0"/>
                <a:cs typeface="Times New Roman" pitchFamily="18" charset="0"/>
              </a:rPr>
              <a:t>= 576</a:t>
            </a:r>
            <a:endParaRPr lang="ar-SA" sz="2400" dirty="0">
              <a:latin typeface="Times New Roman" pitchFamily="18" charset="0"/>
              <a:cs typeface="Times New Roman" pitchFamily="18" charset="0"/>
            </a:endParaRPr>
          </a:p>
        </p:txBody>
      </p:sp>
    </p:spTree>
    <p:extLst>
      <p:ext uri="{BB962C8B-B14F-4D97-AF65-F5344CB8AC3E}">
        <p14:creationId xmlns:p14="http://schemas.microsoft.com/office/powerpoint/2010/main" val="4328167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95400" y="0"/>
            <a:ext cx="7498080" cy="5181600"/>
          </a:xfrm>
        </p:spPr>
        <p:txBody>
          <a:bodyPr>
            <a:normAutofit lnSpcReduction="10000"/>
          </a:bodyPr>
          <a:lstStyle/>
          <a:p>
            <a:pPr marL="0" lvl="0" indent="0" eaLnBrk="0" fontAlgn="base" hangingPunct="0">
              <a:spcBef>
                <a:spcPct val="0"/>
              </a:spcBef>
              <a:spcAft>
                <a:spcPct val="0"/>
              </a:spcAft>
              <a:buClrTx/>
              <a:buSzTx/>
              <a:buNone/>
              <a:tabLst>
                <a:tab pos="647700" algn="l"/>
              </a:tabLst>
            </a:pPr>
            <a:endParaRPr lang="en-US" sz="1800" dirty="0" smtClean="0">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endParaRPr lang="en-US" dirty="0" smtClean="0">
              <a:solidFill>
                <a:srgbClr val="000000"/>
              </a:solidFill>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endParaRPr lang="en-US" dirty="0" smtClean="0">
              <a:solidFill>
                <a:srgbClr val="000000"/>
              </a:solidFill>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endParaRPr lang="en-US" sz="1600" dirty="0" smtClean="0">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r>
              <a:rPr lang="en-US" sz="2400" dirty="0" smtClean="0">
                <a:solidFill>
                  <a:srgbClr val="000000"/>
                </a:solidFill>
                <a:latin typeface="Times New Roman" pitchFamily="18" charset="0"/>
                <a:ea typeface="Times New Roman" panose="02020603050405020304" pitchFamily="18" charset="0"/>
                <a:cs typeface="Times New Roman" pitchFamily="18" charset="0"/>
              </a:rPr>
              <a:t>Since V &lt; </a:t>
            </a:r>
            <a:r>
              <a:rPr lang="en-US" sz="2400" dirty="0" err="1" smtClean="0">
                <a:solidFill>
                  <a:srgbClr val="000000"/>
                </a:solidFill>
                <a:latin typeface="Times New Roman" pitchFamily="18" charset="0"/>
                <a:ea typeface="Times New Roman" panose="02020603050405020304" pitchFamily="18" charset="0"/>
                <a:cs typeface="Times New Roman" pitchFamily="18" charset="0"/>
              </a:rPr>
              <a:t>Vmax</a:t>
            </a:r>
            <a:r>
              <a:rPr lang="en-US" sz="2400" dirty="0" smtClean="0">
                <a:solidFill>
                  <a:srgbClr val="000000"/>
                </a:solidFill>
                <a:latin typeface="Times New Roman" pitchFamily="18" charset="0"/>
                <a:ea typeface="Times New Roman" panose="02020603050405020304" pitchFamily="18" charset="0"/>
                <a:cs typeface="Times New Roman" pitchFamily="18" charset="0"/>
              </a:rPr>
              <a:t> </a:t>
            </a:r>
          </a:p>
          <a:p>
            <a:pPr marL="0" lvl="0" indent="0" eaLnBrk="0" fontAlgn="base" hangingPunct="0">
              <a:spcBef>
                <a:spcPct val="0"/>
              </a:spcBef>
              <a:spcAft>
                <a:spcPct val="0"/>
              </a:spcAft>
              <a:buClrTx/>
              <a:buSzTx/>
              <a:buNone/>
              <a:tabLst>
                <a:tab pos="647700" algn="l"/>
              </a:tabLst>
            </a:pPr>
            <a:endParaRPr lang="en-US" sz="2400" dirty="0" smtClean="0">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r>
              <a:rPr lang="en-US" sz="2400" dirty="0" smtClean="0">
                <a:solidFill>
                  <a:srgbClr val="000000"/>
                </a:solidFill>
                <a:latin typeface="Times New Roman" pitchFamily="18" charset="0"/>
                <a:ea typeface="Times New Roman" panose="02020603050405020304" pitchFamily="18" charset="0"/>
                <a:cs typeface="Times New Roman" pitchFamily="18" charset="0"/>
              </a:rPr>
              <a:t>Take V=1957.977</a:t>
            </a:r>
          </a:p>
          <a:p>
            <a:pPr marL="0" lvl="0" indent="0" eaLnBrk="0" fontAlgn="base" hangingPunct="0">
              <a:spcBef>
                <a:spcPct val="0"/>
              </a:spcBef>
              <a:spcAft>
                <a:spcPct val="0"/>
              </a:spcAft>
              <a:buClrTx/>
              <a:buSzTx/>
              <a:buNone/>
              <a:tabLst>
                <a:tab pos="647700" algn="l"/>
              </a:tabLst>
            </a:pPr>
            <a:endParaRPr lang="en-US" sz="2400" dirty="0" smtClean="0">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r>
              <a:rPr lang="en-US" sz="2400" dirty="0" smtClean="0">
                <a:solidFill>
                  <a:srgbClr val="000000"/>
                </a:solidFill>
                <a:latin typeface="Times New Roman" pitchFamily="18" charset="0"/>
                <a:ea typeface="Times New Roman" panose="02020603050405020304" pitchFamily="18" charset="0"/>
                <a:cs typeface="Times New Roman" pitchFamily="18" charset="0"/>
              </a:rPr>
              <a:t>base shear from response spectrum cases &gt;= base shear from equivalent static method through modifying scale factor.</a:t>
            </a:r>
          </a:p>
          <a:p>
            <a:pPr marL="0" lvl="0" indent="0" eaLnBrk="0" fontAlgn="base" hangingPunct="0">
              <a:spcBef>
                <a:spcPct val="0"/>
              </a:spcBef>
              <a:spcAft>
                <a:spcPct val="0"/>
              </a:spcAft>
              <a:buClrTx/>
              <a:buSzTx/>
              <a:buNone/>
              <a:tabLst>
                <a:tab pos="647700" algn="l"/>
              </a:tabLst>
            </a:pPr>
            <a:endParaRPr lang="en-US" sz="2400" dirty="0" smtClean="0">
              <a:latin typeface="Times New Roman" pitchFamily="18" charset="0"/>
              <a:cs typeface="Times New Roman" pitchFamily="18" charset="0"/>
            </a:endParaRPr>
          </a:p>
          <a:p>
            <a:pPr marL="0" lvl="0" indent="0" eaLnBrk="0" fontAlgn="base" hangingPunct="0">
              <a:spcBef>
                <a:spcPct val="0"/>
              </a:spcBef>
              <a:spcAft>
                <a:spcPct val="0"/>
              </a:spcAft>
              <a:buClrTx/>
              <a:buSzTx/>
              <a:buNone/>
              <a:tabLst>
                <a:tab pos="647700" algn="l"/>
              </a:tabLst>
            </a:pPr>
            <a:r>
              <a:rPr lang="en-US" sz="2400" dirty="0" smtClean="0">
                <a:solidFill>
                  <a:srgbClr val="000000"/>
                </a:solidFill>
                <a:latin typeface="Times New Roman" pitchFamily="18" charset="0"/>
                <a:ea typeface="Times New Roman" panose="02020603050405020304" pitchFamily="18" charset="0"/>
                <a:cs typeface="Times New Roman" pitchFamily="18" charset="0"/>
              </a:rPr>
              <a:t>Since base shear from response spectrum cases (8118 KN) is greater than that of equivalent static method ,there is no need to modify scale factor .</a:t>
            </a:r>
            <a:endParaRPr lang="en-US" sz="2400" dirty="0" smtClean="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219200"/>
            <a:ext cx="7498080" cy="4800600"/>
          </a:xfrm>
        </p:spPr>
        <p:txBody>
          <a:bodyPr>
            <a:normAutofit/>
          </a:bodyPr>
          <a:lstStyle/>
          <a:p>
            <a:r>
              <a:rPr lang="en-US" sz="2400" b="1" dirty="0">
                <a:effectLst>
                  <a:outerShdw blurRad="38100" dist="38100" dir="2700000" algn="tl">
                    <a:srgbClr val="000000">
                      <a:alpha val="43137"/>
                    </a:srgbClr>
                  </a:outerShdw>
                </a:effectLst>
                <a:latin typeface="Times New Roman" pitchFamily="18" charset="0"/>
                <a:cs typeface="Times New Roman" pitchFamily="18" charset="0"/>
              </a:rPr>
              <a:t>Geotechnical Investigation</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t>
            </a:r>
          </a:p>
          <a:p>
            <a:pPr>
              <a:buNone/>
            </a:pPr>
            <a:endParaRPr lang="en-US" b="1" dirty="0">
              <a:latin typeface="Bookman Old Style" panose="02050604050505020204" pitchFamily="18" charset="0"/>
            </a:endParaRPr>
          </a:p>
          <a:p>
            <a:pPr>
              <a:buNone/>
            </a:pPr>
            <a:r>
              <a:rPr lang="en-US" dirty="0" smtClean="0">
                <a:latin typeface="Bookman Old Style" panose="02050604050505020204" pitchFamily="18" charset="0"/>
              </a:rPr>
              <a:t>  </a:t>
            </a:r>
            <a:r>
              <a:rPr lang="en-US" sz="2400" dirty="0" smtClean="0">
                <a:latin typeface="Times New Roman" pitchFamily="18" charset="0"/>
                <a:cs typeface="Times New Roman" pitchFamily="18" charset="0"/>
              </a:rPr>
              <a:t>Geotechnical </a:t>
            </a:r>
            <a:r>
              <a:rPr lang="en-US" sz="2400" dirty="0">
                <a:latin typeface="Times New Roman" pitchFamily="18" charset="0"/>
                <a:cs typeface="Times New Roman" pitchFamily="18" charset="0"/>
              </a:rPr>
              <a:t>investigation is a very important process to assess the soil under the structure and obtaining its bearing capacity which is used in the design of the foundations.</a:t>
            </a:r>
          </a:p>
          <a:p>
            <a:pPr>
              <a:buNone/>
            </a:pP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But in this project, there are no geotechnical investigation reports, so the bearing capacity of the soil is assumed to equal 300 </a:t>
            </a:r>
            <a:r>
              <a:rPr lang="en-US" sz="2400" dirty="0" err="1">
                <a:latin typeface="Times New Roman" pitchFamily="18" charset="0"/>
                <a:cs typeface="Times New Roman" pitchFamily="18" charset="0"/>
              </a:rPr>
              <a:t>kN</a:t>
            </a:r>
            <a:r>
              <a:rPr lang="en-US" sz="2400" dirty="0">
                <a:latin typeface="Times New Roman" pitchFamily="18" charset="0"/>
                <a:cs typeface="Times New Roman" pitchFamily="18" charset="0"/>
              </a:rPr>
              <a:t>/m</a:t>
            </a:r>
            <a:r>
              <a:rPr lang="en-US" sz="2400" baseline="30000" dirty="0">
                <a:latin typeface="Times New Roman" pitchFamily="18" charset="0"/>
                <a:cs typeface="Times New Roman" pitchFamily="18" charset="0"/>
              </a:rPr>
              <a:t>2</a:t>
            </a:r>
            <a:r>
              <a:rPr lang="en-US" sz="2400" dirty="0">
                <a:latin typeface="Times New Roman" pitchFamily="18" charset="0"/>
                <a:cs typeface="Times New Roman" pitchFamily="18" charset="0"/>
              </a:rPr>
              <a:t> with unit weight of 18.5 </a:t>
            </a:r>
            <a:r>
              <a:rPr lang="en-US" sz="2400" dirty="0" err="1">
                <a:latin typeface="Times New Roman" pitchFamily="18" charset="0"/>
                <a:cs typeface="Times New Roman" pitchFamily="18" charset="0"/>
              </a:rPr>
              <a:t>kN</a:t>
            </a:r>
            <a:r>
              <a:rPr lang="en-US" sz="2400" dirty="0">
                <a:latin typeface="Times New Roman" pitchFamily="18" charset="0"/>
                <a:cs typeface="Times New Roman" pitchFamily="18" charset="0"/>
              </a:rPr>
              <a:t>/m</a:t>
            </a:r>
            <a:r>
              <a:rPr lang="en-US" sz="2400" baseline="30000" dirty="0">
                <a:latin typeface="Times New Roman" pitchFamily="18" charset="0"/>
                <a:cs typeface="Times New Roman" pitchFamily="18" charset="0"/>
              </a:rPr>
              <a:t>3</a:t>
            </a:r>
            <a:r>
              <a:rPr lang="en-US" sz="2400" dirty="0">
                <a:latin typeface="Times New Roman" pitchFamily="18" charset="0"/>
                <a:cs typeface="Times New Roman" pitchFamily="18" charset="0"/>
              </a:rPr>
              <a:t> and soil class B (Rock) for seismic design</a:t>
            </a:r>
          </a:p>
          <a:p>
            <a:endParaRPr lang="en-US" dirty="0"/>
          </a:p>
        </p:txBody>
      </p:sp>
    </p:spTree>
    <p:extLst>
      <p:ext uri="{BB962C8B-B14F-4D97-AF65-F5344CB8AC3E}">
        <p14:creationId xmlns:p14="http://schemas.microsoft.com/office/powerpoint/2010/main" val="263815886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399" y="533400"/>
            <a:ext cx="7620001" cy="3124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990599" y="4559098"/>
            <a:ext cx="7543801" cy="109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89">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89">
                <a:ln>
                  <a:noFill/>
                </a:ln>
                <a:solidFill>
                  <a:schemeClr val="tx1"/>
                </a:solidFill>
                <a:effectLst/>
                <a:latin typeface="Times New Roman" pitchFamily="18" charset="0"/>
                <a:ea typeface="Times New Roman" panose="02020603050405020304" pitchFamily="18" charset="0"/>
                <a:cs typeface="Times New Roman" pitchFamily="18" charset="0"/>
              </a:rPr>
              <a:t> base shear from response spectrum.</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rPr>
              <a:t>8118.813 &gt;1958</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7548028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921658" y="27801"/>
            <a:ext cx="78486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To make less beams , make the groups of beams as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B1= B6,B7,B4,B12,B13,B17,B22,B24,B23</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B8=B9,B20,B21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6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88142" y="1447800"/>
            <a:ext cx="7855858" cy="412473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1066800" y="5655555"/>
            <a:ext cx="72390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295">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295">
                <a:ln>
                  <a:noFill/>
                </a:ln>
                <a:solidFill>
                  <a:schemeClr val="tx1"/>
                </a:solidFill>
                <a:effectLst/>
                <a:latin typeface="Times New Roman" pitchFamily="18" charset="0"/>
                <a:ea typeface="Times New Roman" panose="02020603050405020304" pitchFamily="18" charset="0"/>
                <a:cs typeface="Times New Roman" pitchFamily="18" charset="0"/>
              </a:rPr>
              <a:t> beams distributions.</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1521533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381000"/>
            <a:ext cx="3962400" cy="461665"/>
          </a:xfrm>
          <a:prstGeom prst="rect">
            <a:avLst/>
          </a:prstGeom>
        </p:spPr>
        <p:txBody>
          <a:bodyPr wrap="square">
            <a:spAutoFit/>
          </a:bodyPr>
          <a:lstStyle/>
          <a:p>
            <a:r>
              <a:rPr lang="en-US" sz="2400" b="1" dirty="0">
                <a:latin typeface="Times New Roman" panose="02020603050405020304" pitchFamily="18" charset="0"/>
                <a:ea typeface="Calibri" panose="020F0502020204030204" pitchFamily="34" charset="0"/>
                <a:cs typeface="Arial" panose="020B0604020202020204" pitchFamily="34" charset="0"/>
              </a:rPr>
              <a:t>Designing of beams :-</a:t>
            </a:r>
            <a:endParaRPr lang="en-US" sz="2400"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371600" y="1219200"/>
            <a:ext cx="7391400" cy="5029200"/>
          </a:xfrm>
          <a:prstGeom prst="rect">
            <a:avLst/>
          </a:prstGeom>
        </p:spPr>
      </p:pic>
    </p:spTree>
    <p:extLst>
      <p:ext uri="{BB962C8B-B14F-4D97-AF65-F5344CB8AC3E}">
        <p14:creationId xmlns:p14="http://schemas.microsoft.com/office/powerpoint/2010/main" val="220245132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752600" y="228601"/>
            <a:ext cx="6553200" cy="6400800"/>
          </a:xfrm>
          <a:prstGeom prst="rect">
            <a:avLst/>
          </a:prstGeom>
        </p:spPr>
      </p:pic>
    </p:spTree>
    <p:extLst>
      <p:ext uri="{BB962C8B-B14F-4D97-AF65-F5344CB8AC3E}">
        <p14:creationId xmlns:p14="http://schemas.microsoft.com/office/powerpoint/2010/main" val="19549908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752600" y="228600"/>
            <a:ext cx="6858000" cy="6400800"/>
          </a:xfrm>
          <a:prstGeom prst="rect">
            <a:avLst/>
          </a:prstGeom>
        </p:spPr>
      </p:pic>
    </p:spTree>
    <p:extLst>
      <p:ext uri="{BB962C8B-B14F-4D97-AF65-F5344CB8AC3E}">
        <p14:creationId xmlns:p14="http://schemas.microsoft.com/office/powerpoint/2010/main" val="12864432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600200" y="304800"/>
            <a:ext cx="7086600" cy="6553200"/>
          </a:xfrm>
          <a:prstGeom prst="rect">
            <a:avLst/>
          </a:prstGeom>
        </p:spPr>
      </p:pic>
    </p:spTree>
    <p:extLst>
      <p:ext uri="{BB962C8B-B14F-4D97-AF65-F5344CB8AC3E}">
        <p14:creationId xmlns:p14="http://schemas.microsoft.com/office/powerpoint/2010/main" val="65631650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صورة 1" descr="التقاط.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1" y="0"/>
            <a:ext cx="6858000" cy="338137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صورة 2" descr="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3818" y="3359604"/>
            <a:ext cx="6210982" cy="327264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7"/>
          <p:cNvSpPr>
            <a:spLocks noChangeArrowheads="1"/>
          </p:cNvSpPr>
          <p:nvPr/>
        </p:nvSpPr>
        <p:spPr bwMode="auto">
          <a:xfrm>
            <a:off x="1780493" y="3090949"/>
            <a:ext cx="67818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F</a:t>
            </a:r>
            <a:r>
              <a:rPr kumimoji="0" lang="en-US" sz="2400" b="1" i="0" u="none" strike="noStrike" cap="none" normalizeH="0" baseline="0" dirty="0" smtClean="0" bmk="">
                <a:ln>
                  <a:noFill/>
                </a:ln>
                <a:solidFill>
                  <a:schemeClr val="tx1"/>
                </a:solidFill>
                <a:effectLst/>
                <a:latin typeface="Times New Roman" pitchFamily="18" charset="0"/>
                <a:ea typeface="Times New Roman" panose="02020603050405020304" pitchFamily="18" charset="0"/>
                <a:cs typeface="Times New Roman" pitchFamily="18" charset="0"/>
              </a:rPr>
              <a:t>igure:</a:t>
            </a:r>
            <a:r>
              <a:rPr kumimoji="0" lang="en-US" sz="2400" b="0" i="0" u="none" strike="noStrike" cap="none" normalizeH="0" baseline="0" dirty="0" smtClean="0" bmk="">
                <a:ln>
                  <a:noFill/>
                </a:ln>
                <a:solidFill>
                  <a:schemeClr val="tx1"/>
                </a:solidFill>
                <a:effectLst/>
                <a:latin typeface="Times New Roman" pitchFamily="18" charset="0"/>
                <a:ea typeface="Times New Roman" panose="02020603050405020304" pitchFamily="18" charset="0"/>
                <a:cs typeface="Times New Roman" pitchFamily="18" charset="0"/>
              </a:rPr>
              <a:t> Longitudinal Section in beam (10 ).</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8"/>
          <p:cNvSpPr>
            <a:spLocks noChangeArrowheads="1"/>
          </p:cNvSpPr>
          <p:nvPr/>
        </p:nvSpPr>
        <p:spPr bwMode="auto">
          <a:xfrm>
            <a:off x="1905000" y="6165503"/>
            <a:ext cx="777240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F</a:t>
            </a:r>
            <a:r>
              <a:rPr kumimoji="0" lang="en-US" sz="2400" b="1" i="0" u="none" strike="noStrike" cap="none" normalizeH="0" baseline="0" dirty="0" smtClean="0" bmk="">
                <a:ln>
                  <a:noFill/>
                </a:ln>
                <a:solidFill>
                  <a:schemeClr val="tx1"/>
                </a:solidFill>
                <a:effectLst/>
                <a:latin typeface="Times New Roman" pitchFamily="18" charset="0"/>
                <a:ea typeface="Times New Roman" panose="02020603050405020304" pitchFamily="18" charset="0"/>
                <a:cs typeface="Times New Roman" pitchFamily="18" charset="0"/>
              </a:rPr>
              <a:t>igure:</a:t>
            </a:r>
            <a:r>
              <a:rPr kumimoji="0" lang="en-US" sz="2400" b="0" i="0" u="none" strike="noStrike" cap="none" normalizeH="0" baseline="0" dirty="0" smtClean="0" bmk="_Toc482833300">
                <a:ln>
                  <a:noFill/>
                </a:ln>
                <a:solidFill>
                  <a:schemeClr val="tx1"/>
                </a:solidFill>
                <a:effectLst/>
                <a:latin typeface="Times New Roman" pitchFamily="18" charset="0"/>
                <a:ea typeface="Times New Roman" panose="02020603050405020304" pitchFamily="18" charset="0"/>
                <a:cs typeface="Times New Roman" pitchFamily="18" charset="0"/>
              </a:rPr>
              <a:t> cross Section in beam and stirrups (10 ).</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1470556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47"/>
          <p:cNvSpPr>
            <a:spLocks noChangeArrowheads="1"/>
          </p:cNvSpPr>
          <p:nvPr/>
        </p:nvSpPr>
        <p:spPr bwMode="auto">
          <a:xfrm>
            <a:off x="1447800" y="1308149"/>
            <a:ext cx="4114800" cy="1041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25392"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02">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One way slab:-</a:t>
            </a:r>
            <a:endParaRPr kumimoji="0" lang="en-US" sz="2400" b="0" i="0" u="none" strike="noStrike" cap="none" normalizeH="0" baseline="0" dirty="0" smtClean="0">
              <a:ln>
                <a:noFill/>
              </a:ln>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bottom steel:-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2574" name="Picture 6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2209800"/>
            <a:ext cx="7409597" cy="3581400"/>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48"/>
          <p:cNvSpPr>
            <a:spLocks noChangeArrowheads="1"/>
          </p:cNvSpPr>
          <p:nvPr/>
        </p:nvSpPr>
        <p:spPr bwMode="auto">
          <a:xfrm>
            <a:off x="1447800" y="5765394"/>
            <a:ext cx="6324600"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03">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03">
                <a:ln>
                  <a:noFill/>
                </a:ln>
                <a:solidFill>
                  <a:schemeClr val="tx1"/>
                </a:solidFill>
                <a:effectLst/>
                <a:latin typeface="Times New Roman" pitchFamily="18" charset="0"/>
                <a:ea typeface="Times New Roman" panose="02020603050405020304" pitchFamily="18" charset="0"/>
                <a:cs typeface="Times New Roman" pitchFamily="18" charset="0"/>
              </a:rPr>
              <a:t> bottom steel (one way slab).</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sz="2400" b="0" i="0" u="none" strike="noStrike" cap="none" normalizeH="0" baseline="0" dirty="0" smtClean="0" bmk="_Toc482833304">
                <a:ln>
                  <a:noFill/>
                </a:ln>
                <a:solidFill>
                  <a:schemeClr val="tx1"/>
                </a:solidFill>
                <a:effectLst/>
                <a:latin typeface="Arial" panose="020B0604020202020204" pitchFamily="34" charset="0"/>
                <a:ea typeface="Times New Roman" panose="02020603050405020304" pitchFamily="18" charset="0"/>
              </a:rPr>
              <a:t>.</a:t>
            </a:r>
            <a:endParaRPr kumimoji="0" lang="en-US" sz="2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30"/>
          <p:cNvSpPr/>
          <p:nvPr/>
        </p:nvSpPr>
        <p:spPr>
          <a:xfrm>
            <a:off x="1143000" y="457200"/>
            <a:ext cx="2560316" cy="523220"/>
          </a:xfrm>
          <a:prstGeom prst="rect">
            <a:avLst/>
          </a:prstGeom>
        </p:spPr>
        <p:txBody>
          <a:bodyPr wrap="none">
            <a:spAutoFit/>
          </a:bodyPr>
          <a:lstStyle/>
          <a:p>
            <a:pPr lvl="0" eaLnBrk="0" fontAlgn="base" hangingPunct="0">
              <a:spcBef>
                <a:spcPct val="0"/>
              </a:spcBef>
              <a:spcAft>
                <a:spcPct val="0"/>
              </a:spcAft>
            </a:pPr>
            <a:r>
              <a:rPr lang="en-US" sz="2800" b="1" dirty="0">
                <a:latin typeface="Times New Roman" pitchFamily="18" charset="0"/>
                <a:ea typeface="Times New Roman" panose="02020603050405020304" pitchFamily="18" charset="0"/>
                <a:cs typeface="Times New Roman" pitchFamily="18" charset="0"/>
              </a:rPr>
              <a:t>Design of slab:-</a:t>
            </a:r>
            <a:endParaRPr lang="en-US" sz="2800" dirty="0">
              <a:solidFill>
                <a:srgbClr val="000000"/>
              </a:solidFill>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27048037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381000"/>
            <a:ext cx="6781800" cy="1938992"/>
          </a:xfrm>
          <a:prstGeom prst="rect">
            <a:avLst/>
          </a:prstGeom>
        </p:spPr>
        <p:txBody>
          <a:bodyPr wrap="square">
            <a:spAutoFit/>
          </a:bodyPr>
          <a:lstStyle/>
          <a:p>
            <a:pPr lvl="0" eaLnBrk="0" fontAlgn="base" hangingPunct="0">
              <a:spcBef>
                <a:spcPct val="0"/>
              </a:spcBef>
              <a:spcAft>
                <a:spcPct val="0"/>
              </a:spcAft>
            </a:pPr>
            <a:r>
              <a:rPr lang="en-US" sz="2400" dirty="0">
                <a:latin typeface="Times New Roman" pitchFamily="18" charset="0"/>
                <a:ea typeface="Calibri" panose="020F0502020204030204" pitchFamily="34" charset="0"/>
                <a:cs typeface="Times New Roman" pitchFamily="18" charset="0"/>
              </a:rPr>
              <a:t>The area of steel  for one way </a:t>
            </a:r>
            <a:r>
              <a:rPr lang="en-US" sz="2400" dirty="0" smtClean="0">
                <a:latin typeface="Times New Roman" pitchFamily="18" charset="0"/>
                <a:ea typeface="Calibri" panose="020F0502020204030204" pitchFamily="34" charset="0"/>
                <a:cs typeface="Times New Roman" pitchFamily="18" charset="0"/>
              </a:rPr>
              <a:t>part:- </a:t>
            </a:r>
          </a:p>
          <a:p>
            <a:pPr lvl="0" eaLnBrk="0" fontAlgn="base" hangingPunct="0">
              <a:spcBef>
                <a:spcPct val="0"/>
              </a:spcBef>
              <a:spcAft>
                <a:spcPct val="0"/>
              </a:spcAft>
            </a:pPr>
            <a:endParaRPr lang="en-US" sz="2400" dirty="0">
              <a:latin typeface="Times New Roman" pitchFamily="18" charset="0"/>
              <a:cs typeface="Times New Roman" pitchFamily="18" charset="0"/>
            </a:endParaRPr>
          </a:p>
          <a:p>
            <a:pPr lvl="0" eaLnBrk="0" fontAlgn="base" hangingPunct="0">
              <a:spcBef>
                <a:spcPct val="0"/>
              </a:spcBef>
              <a:spcAft>
                <a:spcPct val="0"/>
              </a:spcAft>
            </a:pPr>
            <a:r>
              <a:rPr lang="en-US" sz="2400" dirty="0">
                <a:latin typeface="Times New Roman" pitchFamily="18" charset="0"/>
                <a:ea typeface="Calibri" panose="020F0502020204030204" pitchFamily="34" charset="0"/>
                <a:cs typeface="Times New Roman" pitchFamily="18" charset="0"/>
              </a:rPr>
              <a:t>As = 1280.326 mm^2 /</a:t>
            </a:r>
            <a:r>
              <a:rPr lang="en-US" sz="2400" dirty="0" smtClean="0">
                <a:latin typeface="Times New Roman" pitchFamily="18" charset="0"/>
                <a:ea typeface="Calibri" panose="020F0502020204030204" pitchFamily="34" charset="0"/>
                <a:cs typeface="Times New Roman" pitchFamily="18" charset="0"/>
              </a:rPr>
              <a:t>m</a:t>
            </a:r>
          </a:p>
          <a:p>
            <a:pPr lvl="0" eaLnBrk="0" fontAlgn="base" hangingPunct="0">
              <a:spcBef>
                <a:spcPct val="0"/>
              </a:spcBef>
              <a:spcAft>
                <a:spcPct val="0"/>
              </a:spcAft>
            </a:pPr>
            <a:r>
              <a:rPr lang="en-US" sz="2400" dirty="0" smtClean="0">
                <a:latin typeface="Times New Roman" pitchFamily="18" charset="0"/>
                <a:ea typeface="Calibri" panose="020F0502020204030204" pitchFamily="34" charset="0"/>
                <a:cs typeface="Times New Roman" pitchFamily="18" charset="0"/>
              </a:rPr>
              <a:t> </a:t>
            </a:r>
            <a:endParaRPr lang="en-US" sz="2400" dirty="0">
              <a:latin typeface="Times New Roman" pitchFamily="18" charset="0"/>
              <a:cs typeface="Times New Roman" pitchFamily="18" charset="0"/>
            </a:endParaRPr>
          </a:p>
          <a:p>
            <a:pPr lvl="0" eaLnBrk="0" fontAlgn="base" hangingPunct="0">
              <a:spcBef>
                <a:spcPct val="0"/>
              </a:spcBef>
              <a:spcAft>
                <a:spcPct val="0"/>
              </a:spcAft>
            </a:pPr>
            <a:r>
              <a:rPr lang="en-US" sz="2400" dirty="0">
                <a:latin typeface="Times New Roman" pitchFamily="18" charset="0"/>
                <a:ea typeface="Calibri" panose="020F0502020204030204" pitchFamily="34" charset="0"/>
                <a:cs typeface="Times New Roman" pitchFamily="18" charset="0"/>
              </a:rPr>
              <a:t>So , use 4Φ16 / rib in bottom steel </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4686678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19200" y="304800"/>
            <a:ext cx="304205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top steel in slab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3553" name="Picture 6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2545" y="671857"/>
            <a:ext cx="7481455" cy="306194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828800" y="3708442"/>
            <a:ext cx="4653571"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05">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05">
                <a:ln>
                  <a:noFill/>
                </a:ln>
                <a:solidFill>
                  <a:schemeClr val="tx1"/>
                </a:solidFill>
                <a:effectLst/>
                <a:latin typeface="Times New Roman" pitchFamily="18" charset="0"/>
                <a:ea typeface="Times New Roman" panose="02020603050405020304" pitchFamily="18" charset="0"/>
                <a:cs typeface="Times New Roman" pitchFamily="18" charset="0"/>
              </a:rPr>
              <a:t> top steel (one way slab).</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1219200" y="4329457"/>
            <a:ext cx="7924799" cy="1879489"/>
          </a:xfrm>
          <a:prstGeom prst="rect">
            <a:avLst/>
          </a:prstGeom>
        </p:spPr>
        <p:txBody>
          <a:bodyPr wrap="square">
            <a:spAutoFit/>
          </a:bodyPr>
          <a:lstStyle/>
          <a:p>
            <a:pPr algn="just">
              <a:lnSpc>
                <a:spcPct val="115000"/>
              </a:lnSpc>
              <a:spcBef>
                <a:spcPts val="1200"/>
              </a:spcBef>
              <a:spcAft>
                <a:spcPts val="800"/>
              </a:spcAft>
            </a:pPr>
            <a:r>
              <a:rPr lang="en-US" sz="2400" dirty="0">
                <a:latin typeface="Times New Roman" pitchFamily="18" charset="0"/>
                <a:ea typeface="Calibri" panose="020F0502020204030204" pitchFamily="34" charset="0"/>
                <a:cs typeface="Times New Roman" pitchFamily="18" charset="0"/>
              </a:rPr>
              <a:t>The area of steel in top </a:t>
            </a:r>
            <a:r>
              <a:rPr lang="en-US" sz="2400" dirty="0" smtClean="0">
                <a:latin typeface="Times New Roman" pitchFamily="18" charset="0"/>
                <a:ea typeface="Calibri" panose="020F0502020204030204" pitchFamily="34" charset="0"/>
                <a:cs typeface="Times New Roman" pitchFamily="18" charset="0"/>
              </a:rPr>
              <a:t>face </a:t>
            </a:r>
            <a:r>
              <a:rPr lang="en-US" sz="2400" dirty="0">
                <a:latin typeface="Times New Roman" pitchFamily="18" charset="0"/>
                <a:ea typeface="Calibri" panose="020F0502020204030204" pitchFamily="34" charset="0"/>
                <a:cs typeface="Times New Roman" pitchFamily="18" charset="0"/>
              </a:rPr>
              <a:t>= 1243mm^2 / m </a:t>
            </a:r>
          </a:p>
          <a:p>
            <a:pPr algn="just">
              <a:lnSpc>
                <a:spcPct val="115000"/>
              </a:lnSpc>
              <a:spcBef>
                <a:spcPts val="1200"/>
              </a:spcBef>
              <a:spcAft>
                <a:spcPts val="800"/>
              </a:spcAft>
            </a:pPr>
            <a:r>
              <a:rPr lang="en-US" sz="2400" dirty="0">
                <a:latin typeface="Times New Roman" pitchFamily="18" charset="0"/>
                <a:ea typeface="Calibri" panose="020F0502020204030204" pitchFamily="34" charset="0"/>
                <a:cs typeface="Times New Roman" pitchFamily="18" charset="0"/>
              </a:rPr>
              <a:t>So use , use 4Φ16 / rib in top face</a:t>
            </a:r>
            <a:r>
              <a:rPr lang="en-US" sz="2400" dirty="0" smtClean="0">
                <a:latin typeface="Times New Roman" pitchFamily="18" charset="0"/>
                <a:ea typeface="Calibri" panose="020F0502020204030204" pitchFamily="34" charset="0"/>
                <a:cs typeface="Times New Roman" pitchFamily="18" charset="0"/>
              </a:rPr>
              <a:t>.</a:t>
            </a:r>
            <a:endParaRPr lang="en-US" sz="2400" dirty="0">
              <a:latin typeface="Times New Roman" pitchFamily="18" charset="0"/>
              <a:ea typeface="Calibri" panose="020F0502020204030204" pitchFamily="34" charset="0"/>
              <a:cs typeface="Times New Roman" pitchFamily="18" charset="0"/>
            </a:endParaRPr>
          </a:p>
          <a:p>
            <a:pPr algn="just">
              <a:lnSpc>
                <a:spcPct val="115000"/>
              </a:lnSpc>
              <a:spcBef>
                <a:spcPts val="1200"/>
              </a:spcBef>
              <a:spcAft>
                <a:spcPts val="800"/>
              </a:spcAft>
            </a:pPr>
            <a:r>
              <a:rPr lang="en-US" sz="2400" dirty="0">
                <a:latin typeface="Times New Roman" pitchFamily="18" charset="0"/>
                <a:ea typeface="Calibri" panose="020F0502020204030204" pitchFamily="34" charset="0"/>
                <a:cs typeface="Times New Roman" pitchFamily="18" charset="0"/>
              </a:rPr>
              <a:t>As shrinkage = .</a:t>
            </a:r>
            <a:r>
              <a:rPr lang="en-US" sz="2400" dirty="0" smtClean="0">
                <a:latin typeface="Times New Roman" pitchFamily="18" charset="0"/>
                <a:ea typeface="Calibri" panose="020F0502020204030204" pitchFamily="34" charset="0"/>
                <a:cs typeface="Times New Roman" pitchFamily="18" charset="0"/>
              </a:rPr>
              <a:t>0018*1000*250 = </a:t>
            </a:r>
            <a:r>
              <a:rPr lang="en-US" sz="2400" dirty="0">
                <a:latin typeface="Times New Roman" pitchFamily="18" charset="0"/>
                <a:ea typeface="Calibri" panose="020F0502020204030204" pitchFamily="34" charset="0"/>
                <a:cs typeface="Times New Roman" pitchFamily="18" charset="0"/>
              </a:rPr>
              <a:t>450 mm2  …… 4Φ12 / rib</a:t>
            </a:r>
          </a:p>
        </p:txBody>
      </p:sp>
    </p:spTree>
    <p:extLst>
      <p:ext uri="{BB962C8B-B14F-4D97-AF65-F5344CB8AC3E}">
        <p14:creationId xmlns:p14="http://schemas.microsoft.com/office/powerpoint/2010/main" val="3214816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04801"/>
            <a:ext cx="7315200" cy="685799"/>
          </a:xfrm>
        </p:spPr>
        <p:txBody>
          <a:bodyPr>
            <a:noAutofit/>
          </a:bodyPr>
          <a:lstStyle/>
          <a:p>
            <a:pPr>
              <a:buFont typeface="Wingdings" pitchFamily="2" charset="2"/>
              <a:buChar char="v"/>
            </a:pPr>
            <a:r>
              <a:rPr lang="en-US" sz="4000" dirty="0" smtClean="0">
                <a:solidFill>
                  <a:schemeClr val="tx1"/>
                </a:solidFill>
                <a:latin typeface="Times New Roman" pitchFamily="18" charset="0"/>
                <a:cs typeface="Times New Roman" pitchFamily="18" charset="0"/>
              </a:rPr>
              <a:t>Materials:-</a:t>
            </a:r>
            <a:endParaRPr lang="en-US" sz="4000" dirty="0">
              <a:solidFill>
                <a:schemeClr val="tx1"/>
              </a:solidFill>
            </a:endParaRPr>
          </a:p>
        </p:txBody>
      </p:sp>
      <p:sp>
        <p:nvSpPr>
          <p:cNvPr id="3" name="Subtitle 2"/>
          <p:cNvSpPr>
            <a:spLocks noGrp="1"/>
          </p:cNvSpPr>
          <p:nvPr>
            <p:ph type="subTitle" idx="1"/>
          </p:nvPr>
        </p:nvSpPr>
        <p:spPr>
          <a:xfrm>
            <a:off x="1066800" y="1066800"/>
            <a:ext cx="7848600" cy="5791200"/>
          </a:xfrm>
        </p:spPr>
        <p:txBody>
          <a:bodyPr>
            <a:normAutofit/>
          </a:bodyPr>
          <a:lstStyle/>
          <a:p>
            <a:pPr algn="l">
              <a:buFont typeface="Wingdings" pitchFamily="2" charset="2"/>
              <a:buChar char="q"/>
            </a:pPr>
            <a:r>
              <a:rPr lang="en-US" sz="2800" b="1" dirty="0" smtClean="0">
                <a:solidFill>
                  <a:schemeClr val="tx1"/>
                </a:solidFill>
                <a:latin typeface="Times New Roman" pitchFamily="18" charset="0"/>
                <a:cs typeface="Times New Roman" pitchFamily="18" charset="0"/>
              </a:rPr>
              <a:t>Structural Materials:-</a:t>
            </a:r>
          </a:p>
          <a:p>
            <a:pPr lvl="0"/>
            <a:r>
              <a:rPr lang="en-US" sz="2800" b="1" dirty="0" smtClean="0">
                <a:latin typeface="Times New Roman" panose="02020603050405020304" pitchFamily="18" charset="0"/>
                <a:cs typeface="Times New Roman" panose="02020603050405020304" pitchFamily="18" charset="0"/>
              </a:rPr>
              <a:t>Concrete:-</a:t>
            </a:r>
            <a:r>
              <a:rPr lang="en-US" sz="2000" dirty="0" smtClean="0">
                <a:solidFill>
                  <a:schemeClr val="tx1"/>
                </a:solidFill>
                <a:latin typeface="Times New Roman" pitchFamily="18" charset="0"/>
                <a:cs typeface="Times New Roman" pitchFamily="18" charset="0"/>
              </a:rPr>
              <a:t>It</a:t>
            </a:r>
            <a:r>
              <a:rPr lang="en-US" sz="2400" dirty="0" smtClean="0">
                <a:latin typeface="Times New Roman" pitchFamily="18" charset="0"/>
                <a:cs typeface="Times New Roman" pitchFamily="18" charset="0"/>
              </a:rPr>
              <a:t> is the binding material that has an ability to resist the compression forces effectively. Also it provides a very good protection to other structural material such as steel. The concrete compressive strength  is measured after 28 days of pouring and curing the samples. This strength will differ according to the importance of the structural element.</a:t>
            </a:r>
          </a:p>
          <a:p>
            <a:r>
              <a:rPr lang="en-US" sz="2400" dirty="0" smtClean="0">
                <a:latin typeface="Times New Roman" pitchFamily="18" charset="0"/>
                <a:cs typeface="Times New Roman" pitchFamily="18" charset="0"/>
              </a:rPr>
              <a:t>In this project, the concrete type for the structural elements is </a:t>
            </a:r>
            <a:r>
              <a:rPr lang="en-US" sz="2400" b="1" dirty="0" smtClean="0">
                <a:latin typeface="Times New Roman" pitchFamily="18" charset="0"/>
                <a:cs typeface="Times New Roman" pitchFamily="18" charset="0"/>
              </a:rPr>
              <a:t>B300</a:t>
            </a:r>
          </a:p>
          <a:p>
            <a:endParaRPr lang="en-US" sz="2400" b="1" dirty="0" smtClean="0">
              <a:latin typeface="Times New Roman" pitchFamily="18" charset="0"/>
              <a:cs typeface="Times New Roman" pitchFamily="18" charset="0"/>
            </a:endParaRPr>
          </a:p>
          <a:p>
            <a:pPr marL="541782" lvl="0" indent="-514350">
              <a:buFont typeface="Wingdings" pitchFamily="2" charset="2"/>
              <a:buChar char="Ø"/>
            </a:pPr>
            <a:endParaRPr lang="en-US" sz="2800" b="1" dirty="0" smtClean="0"/>
          </a:p>
          <a:p>
            <a:pPr lvl="0" algn="l"/>
            <a:r>
              <a:rPr lang="en-US" sz="2000" dirty="0" smtClean="0"/>
              <a:t> </a:t>
            </a:r>
          </a:p>
          <a:p>
            <a:pPr algn="l"/>
            <a:endParaRPr lang="en-US" dirty="0">
              <a:solidFill>
                <a:schemeClr val="tx1"/>
              </a:solidFill>
              <a:latin typeface="Times New Roman" pitchFamily="18" charset="0"/>
              <a:cs typeface="Times New Roman" pitchFamily="18" charset="0"/>
            </a:endParaRPr>
          </a:p>
        </p:txBody>
      </p:sp>
      <p:pic>
        <p:nvPicPr>
          <p:cNvPr id="4" name="Picture 3"/>
          <p:cNvPicPr>
            <a:picLocks noChangeAspect="1"/>
          </p:cNvPicPr>
          <p:nvPr/>
        </p:nvPicPr>
        <p:blipFill>
          <a:blip r:embed="rId2" cstate="print"/>
          <a:stretch>
            <a:fillRect/>
          </a:stretch>
        </p:blipFill>
        <p:spPr>
          <a:xfrm>
            <a:off x="1447800" y="4724400"/>
            <a:ext cx="7315200" cy="1676400"/>
          </a:xfrm>
          <a:prstGeom prst="rect">
            <a:avLst/>
          </a:prstGeo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914400" y="304800"/>
            <a:ext cx="3128613" cy="671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25392"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dirty="0" smtClean="0" bmk="_Toc482833306">
                <a:ln>
                  <a:noFill/>
                </a:ln>
                <a:solidFill>
                  <a:schemeClr val="tx1"/>
                </a:solidFill>
                <a:effectLst/>
                <a:latin typeface="Times New Roman" pitchFamily="18" charset="0"/>
                <a:ea typeface="Times New Roman" panose="02020603050405020304" pitchFamily="18" charset="0"/>
                <a:cs typeface="Times New Roman" pitchFamily="18" charset="0"/>
              </a:rPr>
              <a:t>    </a:t>
            </a:r>
            <a:r>
              <a:rPr kumimoji="0" lang="en-US" sz="2400" b="1" i="0" u="none" strike="noStrike" cap="none" normalizeH="0" baseline="0" dirty="0" smtClean="0" bmk="_Toc482833306">
                <a:ln>
                  <a:noFill/>
                </a:ln>
                <a:solidFill>
                  <a:schemeClr val="tx1"/>
                </a:solidFill>
                <a:effectLst/>
                <a:latin typeface="Times New Roman" pitchFamily="18" charset="0"/>
                <a:ea typeface="Times New Roman" panose="02020603050405020304" pitchFamily="18" charset="0"/>
                <a:cs typeface="Times New Roman" pitchFamily="18" charset="0"/>
              </a:rPr>
              <a:t>For two way part :-</a:t>
            </a:r>
            <a:r>
              <a:rPr kumimoji="0" lang="en-US" sz="2400" b="1"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endParaRPr kumimoji="0" lang="en-US" sz="2400" b="0" i="0" u="none" strike="noStrike" cap="none" normalizeH="0" baseline="0" dirty="0" smtClean="0">
              <a:ln>
                <a:noFill/>
              </a:ln>
              <a:solidFill>
                <a:srgbClr val="000000"/>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4577" name="Picture 7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838200"/>
            <a:ext cx="7086600" cy="3352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447800" y="4073352"/>
            <a:ext cx="661725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07">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07">
                <a:ln>
                  <a:noFill/>
                </a:ln>
                <a:solidFill>
                  <a:schemeClr val="tx1"/>
                </a:solidFill>
                <a:effectLst/>
                <a:latin typeface="Times New Roman" pitchFamily="18" charset="0"/>
                <a:ea typeface="Times New Roman" panose="02020603050405020304" pitchFamily="18" charset="0"/>
                <a:cs typeface="Times New Roman" pitchFamily="18" charset="0"/>
              </a:rPr>
              <a:t> top steel in x direction (two way slab).</a:t>
            </a:r>
            <a:endPar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600200" y="5103357"/>
            <a:ext cx="6858000" cy="1623008"/>
          </a:xfrm>
          <a:prstGeom prst="rect">
            <a:avLst/>
          </a:prstGeom>
        </p:spPr>
        <p:txBody>
          <a:bodyPr wrap="square">
            <a:spAutoFit/>
          </a:bodyPr>
          <a:lstStyle/>
          <a:p>
            <a:pPr algn="just">
              <a:lnSpc>
                <a:spcPct val="115000"/>
              </a:lnSpc>
              <a:spcBef>
                <a:spcPts val="1200"/>
              </a:spcBef>
              <a:spcAft>
                <a:spcPts val="800"/>
              </a:spcAft>
            </a:pPr>
            <a:r>
              <a:rPr lang="en-US" sz="2400" dirty="0">
                <a:latin typeface="Times New Roman" pitchFamily="18" charset="0"/>
                <a:ea typeface="Calibri" panose="020F0502020204030204" pitchFamily="34" charset="0"/>
                <a:cs typeface="Times New Roman" pitchFamily="18" charset="0"/>
              </a:rPr>
              <a:t>The area of steel in top face  in x direction = 2211 mm^2 / m </a:t>
            </a:r>
          </a:p>
          <a:p>
            <a:pPr algn="just">
              <a:lnSpc>
                <a:spcPct val="115000"/>
              </a:lnSpc>
              <a:spcBef>
                <a:spcPts val="1200"/>
              </a:spcBef>
              <a:spcAft>
                <a:spcPts val="800"/>
              </a:spcAft>
            </a:pPr>
            <a:r>
              <a:rPr lang="en-US" sz="2400" dirty="0">
                <a:latin typeface="Times New Roman" pitchFamily="18" charset="0"/>
                <a:ea typeface="Calibri" panose="020F0502020204030204" pitchFamily="34" charset="0"/>
                <a:cs typeface="Times New Roman" pitchFamily="18" charset="0"/>
              </a:rPr>
              <a:t>So use , use 5Φ18 / rib in top face.</a:t>
            </a:r>
          </a:p>
        </p:txBody>
      </p:sp>
    </p:spTree>
    <p:extLst>
      <p:ext uri="{BB962C8B-B14F-4D97-AF65-F5344CB8AC3E}">
        <p14:creationId xmlns:p14="http://schemas.microsoft.com/office/powerpoint/2010/main" val="369086569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066800" y="203032"/>
            <a:ext cx="481817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steel in top face in y direction:-</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5601" name="Picture 7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914400"/>
            <a:ext cx="6705600" cy="340170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762000" y="4985266"/>
            <a:ext cx="7975762"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area of steel in top face  in y direction = 894 mm^2 / m </a:t>
            </a:r>
            <a:endParaRPr kumimoji="0" lang="en-US" sz="24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 use , use 2Φ18 / rib in top face.</a:t>
            </a:r>
            <a:endParaRPr kumimoji="0" lang="en-US" sz="24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As shrinkage = .0018*1000*250 = 225 mm2  </a:t>
            </a:r>
            <a:r>
              <a:rPr kumimoji="0" 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2Φ12 / rib</a:t>
            </a: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2286000" y="4351445"/>
            <a:ext cx="6477000" cy="461665"/>
          </a:xfrm>
          <a:prstGeom prst="rect">
            <a:avLst/>
          </a:prstGeom>
        </p:spPr>
        <p:txBody>
          <a:bodyPr wrap="square">
            <a:spAutoFit/>
          </a:bodyPr>
          <a:lstStyle/>
          <a:p>
            <a:pPr lvl="0" algn="justLow" eaLnBrk="0" fontAlgn="base" hangingPunct="0">
              <a:spcBef>
                <a:spcPct val="0"/>
              </a:spcBef>
              <a:spcAft>
                <a:spcPct val="0"/>
              </a:spcAft>
            </a:pPr>
            <a:r>
              <a:rPr lang="en-US" sz="2400" b="1" dirty="0" bmk="_Toc482833308">
                <a:latin typeface="Times New Roman" pitchFamily="18" charset="0"/>
                <a:ea typeface="Times New Roman" panose="02020603050405020304" pitchFamily="18" charset="0"/>
                <a:cs typeface="Times New Roman" pitchFamily="18" charset="0"/>
              </a:rPr>
              <a:t>Figure </a:t>
            </a:r>
            <a:r>
              <a:rPr lang="en-US" sz="2400" b="1" dirty="0" smtClean="0" bmk="_Toc482833308">
                <a:latin typeface="Times New Roman" pitchFamily="18" charset="0"/>
                <a:ea typeface="Times New Roman" panose="02020603050405020304" pitchFamily="18" charset="0"/>
                <a:cs typeface="Times New Roman" pitchFamily="18" charset="0"/>
              </a:rPr>
              <a:t>:</a:t>
            </a:r>
            <a:r>
              <a:rPr lang="en-US" sz="2400" dirty="0" smtClean="0" bmk="_Toc482833308">
                <a:latin typeface="Times New Roman" pitchFamily="18" charset="0"/>
                <a:ea typeface="Times New Roman" panose="02020603050405020304" pitchFamily="18" charset="0"/>
                <a:cs typeface="Times New Roman" pitchFamily="18" charset="0"/>
              </a:rPr>
              <a:t> </a:t>
            </a:r>
            <a:r>
              <a:rPr lang="en-US" sz="2400" dirty="0" bmk="_Toc482833308">
                <a:latin typeface="Times New Roman" pitchFamily="18" charset="0"/>
                <a:ea typeface="Times New Roman" panose="02020603050405020304" pitchFamily="18" charset="0"/>
                <a:cs typeface="Times New Roman" pitchFamily="18" charset="0"/>
              </a:rPr>
              <a:t>top steel in y direction (two way slab).</a:t>
            </a:r>
            <a:endParaRPr lang="en-US" sz="2400"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33808634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371600" y="208003"/>
            <a:ext cx="80772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38175" algn="l"/>
              </a:tabLst>
              <a:defRPr>
                <a:solidFill>
                  <a:schemeClr val="tx1"/>
                </a:solidFill>
                <a:latin typeface="Arial" panose="020B0604020202020204" pitchFamily="34" charset="0"/>
              </a:defRPr>
            </a:lvl1pPr>
            <a:lvl2pPr eaLnBrk="0" fontAlgn="base" hangingPunct="0">
              <a:spcBef>
                <a:spcPct val="0"/>
              </a:spcBef>
              <a:spcAft>
                <a:spcPct val="0"/>
              </a:spcAft>
              <a:tabLst>
                <a:tab pos="638175" algn="l"/>
              </a:tabLst>
              <a:defRPr>
                <a:solidFill>
                  <a:schemeClr val="tx1"/>
                </a:solidFill>
                <a:latin typeface="Arial" panose="020B0604020202020204" pitchFamily="34" charset="0"/>
              </a:defRPr>
            </a:lvl2pPr>
            <a:lvl3pPr eaLnBrk="0" fontAlgn="base" hangingPunct="0">
              <a:spcBef>
                <a:spcPct val="0"/>
              </a:spcBef>
              <a:spcAft>
                <a:spcPct val="0"/>
              </a:spcAft>
              <a:tabLst>
                <a:tab pos="638175" algn="l"/>
              </a:tabLst>
              <a:defRPr>
                <a:solidFill>
                  <a:schemeClr val="tx1"/>
                </a:solidFill>
                <a:latin typeface="Arial" panose="020B0604020202020204" pitchFamily="34" charset="0"/>
              </a:defRPr>
            </a:lvl3pPr>
            <a:lvl4pPr eaLnBrk="0" fontAlgn="base" hangingPunct="0">
              <a:spcBef>
                <a:spcPct val="0"/>
              </a:spcBef>
              <a:spcAft>
                <a:spcPct val="0"/>
              </a:spcAft>
              <a:tabLst>
                <a:tab pos="638175" algn="l"/>
              </a:tabLst>
              <a:defRPr>
                <a:solidFill>
                  <a:schemeClr val="tx1"/>
                </a:solidFill>
                <a:latin typeface="Arial" panose="020B0604020202020204" pitchFamily="34" charset="0"/>
              </a:defRPr>
            </a:lvl4pPr>
            <a:lvl5pPr eaLnBrk="0" fontAlgn="base" hangingPunct="0">
              <a:spcBef>
                <a:spcPct val="0"/>
              </a:spcBef>
              <a:spcAft>
                <a:spcPct val="0"/>
              </a:spcAft>
              <a:tabLst>
                <a:tab pos="638175" algn="l"/>
              </a:tabLst>
              <a:defRPr>
                <a:solidFill>
                  <a:schemeClr val="tx1"/>
                </a:solidFill>
                <a:latin typeface="Arial" panose="020B0604020202020204" pitchFamily="34" charset="0"/>
              </a:defRPr>
            </a:lvl5pPr>
            <a:lvl6pPr eaLnBrk="0" fontAlgn="base" hangingPunct="0">
              <a:spcBef>
                <a:spcPct val="0"/>
              </a:spcBef>
              <a:spcAft>
                <a:spcPct val="0"/>
              </a:spcAft>
              <a:tabLst>
                <a:tab pos="638175" algn="l"/>
              </a:tabLst>
              <a:defRPr>
                <a:solidFill>
                  <a:schemeClr val="tx1"/>
                </a:solidFill>
                <a:latin typeface="Arial" panose="020B0604020202020204" pitchFamily="34" charset="0"/>
              </a:defRPr>
            </a:lvl6pPr>
            <a:lvl7pPr eaLnBrk="0" fontAlgn="base" hangingPunct="0">
              <a:spcBef>
                <a:spcPct val="0"/>
              </a:spcBef>
              <a:spcAft>
                <a:spcPct val="0"/>
              </a:spcAft>
              <a:tabLst>
                <a:tab pos="638175" algn="l"/>
              </a:tabLst>
              <a:defRPr>
                <a:solidFill>
                  <a:schemeClr val="tx1"/>
                </a:solidFill>
                <a:latin typeface="Arial" panose="020B0604020202020204" pitchFamily="34" charset="0"/>
              </a:defRPr>
            </a:lvl7pPr>
            <a:lvl8pPr eaLnBrk="0" fontAlgn="base" hangingPunct="0">
              <a:spcBef>
                <a:spcPct val="0"/>
              </a:spcBef>
              <a:spcAft>
                <a:spcPct val="0"/>
              </a:spcAft>
              <a:tabLst>
                <a:tab pos="638175" algn="l"/>
              </a:tabLst>
              <a:defRPr>
                <a:solidFill>
                  <a:schemeClr val="tx1"/>
                </a:solidFill>
                <a:latin typeface="Arial" panose="020B0604020202020204" pitchFamily="34" charset="0"/>
              </a:defRPr>
            </a:lvl8pPr>
            <a:lvl9pPr eaLnBrk="0" fontAlgn="base" hangingPunct="0">
              <a:spcBef>
                <a:spcPct val="0"/>
              </a:spcBef>
              <a:spcAft>
                <a:spcPct val="0"/>
              </a:spcAft>
              <a:tabLst>
                <a:tab pos="6381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en-US" sz="24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The area of steel in x direction (bottom steel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en-US" sz="2400" b="1"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6625" name="Picture 7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066800"/>
            <a:ext cx="7772400" cy="2971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914400" y="4800600"/>
            <a:ext cx="8132856"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area of steel in bottom   in x direction = 830.5 mm^2 / m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 use , use 2Φ18 / rib in bottom face .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600200" y="4191000"/>
            <a:ext cx="7162800" cy="461665"/>
          </a:xfrm>
          <a:prstGeom prst="rect">
            <a:avLst/>
          </a:prstGeom>
        </p:spPr>
        <p:txBody>
          <a:bodyPr wrap="square">
            <a:spAutoFit/>
          </a:bodyPr>
          <a:lstStyle/>
          <a:p>
            <a:pPr lvl="0" eaLnBrk="0" fontAlgn="base" hangingPunct="0">
              <a:spcBef>
                <a:spcPct val="0"/>
              </a:spcBef>
              <a:spcAft>
                <a:spcPct val="0"/>
              </a:spcAft>
            </a:pPr>
            <a:r>
              <a:rPr lang="en-US" sz="2400" b="1" dirty="0" bmk="_Toc482833309">
                <a:latin typeface="Times New Roman" pitchFamily="18" charset="0"/>
                <a:ea typeface="Times New Roman" panose="02020603050405020304" pitchFamily="18" charset="0"/>
                <a:cs typeface="Times New Roman" pitchFamily="18" charset="0"/>
              </a:rPr>
              <a:t>Figure </a:t>
            </a:r>
            <a:r>
              <a:rPr lang="en-US" sz="2400" b="1" dirty="0" smtClean="0" bmk="_Toc482833309">
                <a:latin typeface="Times New Roman" pitchFamily="18" charset="0"/>
                <a:ea typeface="Times New Roman" panose="02020603050405020304" pitchFamily="18" charset="0"/>
                <a:cs typeface="Times New Roman" pitchFamily="18" charset="0"/>
              </a:rPr>
              <a:t>:</a:t>
            </a:r>
            <a:r>
              <a:rPr lang="en-US" sz="2400" dirty="0" smtClean="0" bmk="_Toc482833309">
                <a:latin typeface="Times New Roman" pitchFamily="18" charset="0"/>
                <a:ea typeface="Times New Roman" panose="02020603050405020304" pitchFamily="18" charset="0"/>
                <a:cs typeface="Times New Roman" pitchFamily="18" charset="0"/>
              </a:rPr>
              <a:t> </a:t>
            </a:r>
            <a:r>
              <a:rPr lang="en-US" sz="2400" dirty="0" bmk="_Toc482833309">
                <a:latin typeface="Times New Roman" pitchFamily="18" charset="0"/>
                <a:ea typeface="Times New Roman" panose="02020603050405020304" pitchFamily="18" charset="0"/>
                <a:cs typeface="Times New Roman" pitchFamily="18" charset="0"/>
              </a:rPr>
              <a:t>bottom steel in x direction (two way slab).</a:t>
            </a:r>
            <a:endParaRPr lang="en-US" sz="2400"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403400262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143000" y="261699"/>
            <a:ext cx="64770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area of steel in y direction (bottom steel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7649" name="Picture 7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914400"/>
            <a:ext cx="7341540" cy="27527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659460" y="4419600"/>
            <a:ext cx="782508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area of steel in bottom   in y direction =499 mm^2 / m </a:t>
            </a:r>
            <a:endParaRPr kumimoji="0" lang="en-US" sz="24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 use , use 2Φ14 / rib in bottom face . </a:t>
            </a: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752600" y="3810000"/>
            <a:ext cx="7010400" cy="461665"/>
          </a:xfrm>
          <a:prstGeom prst="rect">
            <a:avLst/>
          </a:prstGeom>
        </p:spPr>
        <p:txBody>
          <a:bodyPr wrap="square">
            <a:spAutoFit/>
          </a:bodyPr>
          <a:lstStyle/>
          <a:p>
            <a:pPr lvl="0" algn="justLow" eaLnBrk="0" fontAlgn="base" hangingPunct="0">
              <a:spcBef>
                <a:spcPct val="0"/>
              </a:spcBef>
              <a:spcAft>
                <a:spcPct val="0"/>
              </a:spcAft>
            </a:pPr>
            <a:r>
              <a:rPr lang="en-US" sz="2400" b="1" dirty="0" smtClean="0" bmk="_Toc482833310">
                <a:latin typeface="Times New Roman" pitchFamily="18" charset="0"/>
                <a:ea typeface="Times New Roman" panose="02020603050405020304" pitchFamily="18" charset="0"/>
                <a:cs typeface="Times New Roman" pitchFamily="18" charset="0"/>
              </a:rPr>
              <a:t>Figure:</a:t>
            </a:r>
            <a:r>
              <a:rPr lang="en-US" sz="2400" dirty="0" smtClean="0" bmk="_Toc482833310">
                <a:latin typeface="Times New Roman" pitchFamily="18" charset="0"/>
                <a:ea typeface="Times New Roman" panose="02020603050405020304" pitchFamily="18" charset="0"/>
                <a:cs typeface="Times New Roman" pitchFamily="18" charset="0"/>
              </a:rPr>
              <a:t> </a:t>
            </a:r>
            <a:r>
              <a:rPr lang="en-US" sz="2400" dirty="0" bmk="_Toc482833310">
                <a:latin typeface="Times New Roman" pitchFamily="18" charset="0"/>
                <a:ea typeface="Times New Roman" panose="02020603050405020304" pitchFamily="18" charset="0"/>
                <a:cs typeface="Times New Roman" pitchFamily="18" charset="0"/>
              </a:rPr>
              <a:t>bottom steel in y direction (two way slab).</a:t>
            </a:r>
            <a:endParaRPr lang="en-US" sz="2400"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421803058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التقاط.PNG"/>
          <p:cNvPicPr>
            <a:picLocks noGrp="1" noChangeAspect="1"/>
          </p:cNvPicPr>
          <p:nvPr>
            <p:ph idx="1"/>
          </p:nvPr>
        </p:nvPicPr>
        <p:blipFill>
          <a:blip r:embed="rId2" cstate="print"/>
          <a:stretch>
            <a:fillRect/>
          </a:stretch>
        </p:blipFill>
        <p:spPr>
          <a:xfrm>
            <a:off x="1143000" y="457200"/>
            <a:ext cx="8001000" cy="4343400"/>
          </a:xfrm>
        </p:spPr>
      </p:pic>
      <p:sp>
        <p:nvSpPr>
          <p:cNvPr id="5" name="مستطيل 4"/>
          <p:cNvSpPr/>
          <p:nvPr/>
        </p:nvSpPr>
        <p:spPr>
          <a:xfrm>
            <a:off x="1981200" y="4419600"/>
            <a:ext cx="6400800" cy="830997"/>
          </a:xfrm>
          <a:prstGeom prst="rect">
            <a:avLst/>
          </a:prstGeom>
        </p:spPr>
        <p:txBody>
          <a:bodyPr wrap="square">
            <a:spAutoFit/>
          </a:bodyPr>
          <a:lstStyle/>
          <a:p>
            <a:r>
              <a:rPr lang="en-US" sz="2400" b="1" dirty="0" smtClean="0">
                <a:latin typeface="Times New Roman" pitchFamily="18" charset="0"/>
                <a:cs typeface="Times New Roman" pitchFamily="18" charset="0"/>
              </a:rPr>
              <a:t>Figure</a:t>
            </a:r>
            <a:r>
              <a:rPr lang="en-US" sz="2400" dirty="0" smtClean="0">
                <a:latin typeface="Times New Roman" pitchFamily="18" charset="0"/>
                <a:cs typeface="Times New Roman" pitchFamily="18" charset="0"/>
              </a:rPr>
              <a:t> : Typical Section Represents Slab Reinforcement for one way.</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223894416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2.PNG"/>
          <p:cNvPicPr>
            <a:picLocks noGrp="1" noChangeAspect="1"/>
          </p:cNvPicPr>
          <p:nvPr>
            <p:ph idx="1"/>
          </p:nvPr>
        </p:nvPicPr>
        <p:blipFill>
          <a:blip r:embed="rId2" cstate="print"/>
          <a:stretch>
            <a:fillRect/>
          </a:stretch>
        </p:blipFill>
        <p:spPr>
          <a:xfrm>
            <a:off x="1143000" y="609600"/>
            <a:ext cx="7620000" cy="4167349"/>
          </a:xfrm>
        </p:spPr>
      </p:pic>
      <p:sp>
        <p:nvSpPr>
          <p:cNvPr id="5" name="مستطيل 4"/>
          <p:cNvSpPr/>
          <p:nvPr/>
        </p:nvSpPr>
        <p:spPr>
          <a:xfrm>
            <a:off x="1447800" y="4572000"/>
            <a:ext cx="7696200" cy="830997"/>
          </a:xfrm>
          <a:prstGeom prst="rect">
            <a:avLst/>
          </a:prstGeom>
        </p:spPr>
        <p:txBody>
          <a:bodyPr wrap="square">
            <a:spAutoFit/>
          </a:bodyPr>
          <a:lstStyle/>
          <a:p>
            <a:r>
              <a:rPr lang="en-US" sz="2400" b="1" dirty="0" smtClean="0">
                <a:latin typeface="Times New Roman" pitchFamily="18" charset="0"/>
                <a:cs typeface="Times New Roman" pitchFamily="18" charset="0"/>
              </a:rPr>
              <a:t>Figure </a:t>
            </a:r>
            <a:r>
              <a:rPr lang="en-US" sz="2400" dirty="0" smtClean="0">
                <a:latin typeface="Times New Roman" pitchFamily="18" charset="0"/>
                <a:cs typeface="Times New Roman" pitchFamily="18" charset="0"/>
              </a:rPr>
              <a:t> : Typical Section Represents Slab Reinforcement for two way( x-direction).</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3.PNG"/>
          <p:cNvPicPr>
            <a:picLocks noGrp="1" noChangeAspect="1"/>
          </p:cNvPicPr>
          <p:nvPr>
            <p:ph idx="1"/>
          </p:nvPr>
        </p:nvPicPr>
        <p:blipFill>
          <a:blip r:embed="rId2" cstate="print"/>
          <a:stretch>
            <a:fillRect/>
          </a:stretch>
        </p:blipFill>
        <p:spPr>
          <a:xfrm>
            <a:off x="1219200" y="685800"/>
            <a:ext cx="7543800" cy="3810000"/>
          </a:xfrm>
        </p:spPr>
      </p:pic>
      <p:sp>
        <p:nvSpPr>
          <p:cNvPr id="135169" name="Rectangle 1"/>
          <p:cNvSpPr>
            <a:spLocks noChangeArrowheads="1"/>
          </p:cNvSpPr>
          <p:nvPr/>
        </p:nvSpPr>
        <p:spPr bwMode="auto">
          <a:xfrm>
            <a:off x="1066800" y="4803086"/>
            <a:ext cx="8077200" cy="1061829"/>
          </a:xfrm>
          <a:prstGeom prst="rect">
            <a:avLst/>
          </a:prstGeom>
          <a:noFill/>
          <a:ln w="9525">
            <a:noFill/>
            <a:miter lim="800000"/>
            <a:headEnd/>
            <a:tailEnd/>
          </a:ln>
          <a:effectLst/>
        </p:spPr>
        <p:txBody>
          <a:bodyPr vert="horz" wrap="square" lIns="438012" tIns="45720" rIns="91440" bIns="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t>
            </a:r>
            <a:r>
              <a:rPr kumimoji="0" lang="en-US" sz="24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igure </a:t>
            </a:r>
            <a:r>
              <a:rPr kumimoji="0" lang="en-US" sz="2400" b="1" i="0" u="none" strike="noStrike" cap="none" normalizeH="0" baseline="0" dirty="0" smtClean="0" bmk="_Toc482833313">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bmk="_Toc482833313">
                <a:ln>
                  <a:noFill/>
                </a:ln>
                <a:solidFill>
                  <a:schemeClr val="tx1"/>
                </a:solidFill>
                <a:effectLst/>
                <a:latin typeface="Times New Roman" pitchFamily="18" charset="0"/>
                <a:ea typeface="Times New Roman" pitchFamily="18" charset="0"/>
                <a:cs typeface="Times New Roman" pitchFamily="18" charset="0"/>
              </a:rPr>
              <a:t> Typical Section Represents Slab Reinforcement for two way( y-direction).</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05114460"/>
              </p:ext>
            </p:extLst>
          </p:nvPr>
        </p:nvGraphicFramePr>
        <p:xfrm>
          <a:off x="1371600" y="1905001"/>
          <a:ext cx="7010399" cy="2401762"/>
        </p:xfrm>
        <a:graphic>
          <a:graphicData uri="http://schemas.openxmlformats.org/drawingml/2006/table">
            <a:tbl>
              <a:tblPr firstRow="1" firstCol="1" bandRow="1">
                <a:tableStyleId>{5C22544A-7EE6-4342-B048-85BDC9FD1C3A}</a:tableStyleId>
              </a:tblPr>
              <a:tblGrid>
                <a:gridCol w="1728495"/>
                <a:gridCol w="1543386"/>
                <a:gridCol w="279925"/>
                <a:gridCol w="1436005"/>
                <a:gridCol w="293291"/>
                <a:gridCol w="1729297"/>
              </a:tblGrid>
              <a:tr h="695900">
                <a:tc>
                  <a:txBody>
                    <a:bodyPr/>
                    <a:lstStyle/>
                    <a:p>
                      <a:pPr algn="just">
                        <a:lnSpc>
                          <a:spcPct val="115000"/>
                        </a:lnSpc>
                        <a:spcBef>
                          <a:spcPts val="1200"/>
                        </a:spcBef>
                        <a:spcAft>
                          <a:spcPts val="800"/>
                        </a:spcAft>
                      </a:pPr>
                      <a:r>
                        <a:rPr lang="en-US" sz="1400" dirty="0">
                          <a:effectLst/>
                        </a:rPr>
                        <a:t>Footing number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Ultimate 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Dead load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Live load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36654">
                <a:tc>
                  <a:txBody>
                    <a:bodyPr/>
                    <a:lstStyle/>
                    <a:p>
                      <a:pPr algn="just">
                        <a:lnSpc>
                          <a:spcPct val="115000"/>
                        </a:lnSpc>
                        <a:spcBef>
                          <a:spcPts val="1200"/>
                        </a:spcBef>
                        <a:spcAft>
                          <a:spcPts val="800"/>
                        </a:spcAft>
                      </a:pPr>
                      <a:r>
                        <a:rPr lang="en-US" sz="1400">
                          <a:effectLst/>
                        </a:rPr>
                        <a:t>F1 (3,4)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708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465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22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36654">
                <a:tc>
                  <a:txBody>
                    <a:bodyPr/>
                    <a:lstStyle/>
                    <a:p>
                      <a:pPr algn="just">
                        <a:lnSpc>
                          <a:spcPct val="115000"/>
                        </a:lnSpc>
                        <a:spcBef>
                          <a:spcPts val="1200"/>
                        </a:spcBef>
                        <a:spcAft>
                          <a:spcPts val="800"/>
                        </a:spcAft>
                      </a:pPr>
                      <a:r>
                        <a:rPr lang="en-US" sz="1400">
                          <a:effectLst/>
                        </a:rPr>
                        <a:t>F2 (14,15,18)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1113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795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40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95900">
                <a:tc>
                  <a:txBody>
                    <a:bodyPr/>
                    <a:lstStyle/>
                    <a:p>
                      <a:pPr algn="just">
                        <a:lnSpc>
                          <a:spcPct val="115000"/>
                        </a:lnSpc>
                        <a:spcBef>
                          <a:spcPts val="1200"/>
                        </a:spcBef>
                        <a:spcAft>
                          <a:spcPts val="800"/>
                        </a:spcAft>
                      </a:pPr>
                      <a:r>
                        <a:rPr lang="en-US" sz="1400">
                          <a:effectLst/>
                        </a:rPr>
                        <a:t>F3 (13,19,26,28)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dirty="0">
                          <a:effectLst/>
                        </a:rPr>
                        <a:t>1242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887KN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77.5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36654">
                <a:tc>
                  <a:txBody>
                    <a:bodyPr/>
                    <a:lstStyle/>
                    <a:p>
                      <a:pPr algn="just">
                        <a:lnSpc>
                          <a:spcPct val="115000"/>
                        </a:lnSpc>
                        <a:spcBef>
                          <a:spcPts val="1200"/>
                        </a:spcBef>
                        <a:spcAft>
                          <a:spcPts val="800"/>
                        </a:spcAft>
                      </a:pPr>
                      <a:r>
                        <a:rPr lang="en-US" sz="1400">
                          <a:effectLst/>
                        </a:rPr>
                        <a:t>F4 (27,20)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1608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1075 KN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dirty="0">
                          <a:effectLst/>
                        </a:rPr>
                        <a:t>187 KN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1"/>
          <p:cNvSpPr>
            <a:spLocks noChangeArrowheads="1"/>
          </p:cNvSpPr>
          <p:nvPr/>
        </p:nvSpPr>
        <p:spPr bwMode="auto">
          <a:xfrm>
            <a:off x="1219200" y="29289"/>
            <a:ext cx="6629400" cy="1292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304704" rIns="9144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 typeface="Wingdings" pitchFamily="2" charset="2"/>
              <a:buChar char="v"/>
              <a:tabLst/>
            </a:pPr>
            <a:r>
              <a:rPr kumimoji="0" lang="en-US" sz="4000" b="1" i="0" u="none" strike="noStrike" cap="none" normalizeH="0" baseline="0" dirty="0" smtClean="0" bmk="">
                <a:ln>
                  <a:noFill/>
                </a:ln>
                <a:solidFill>
                  <a:schemeClr val="tx1"/>
                </a:solidFill>
                <a:effectLst/>
                <a:latin typeface="Times New Roman" pitchFamily="18" charset="0"/>
                <a:ea typeface="Times New Roman" panose="02020603050405020304" pitchFamily="18" charset="0"/>
                <a:cs typeface="Times New Roman" pitchFamily="18" charset="0"/>
              </a:rPr>
              <a:t>Design footing :- </a:t>
            </a:r>
            <a:endParaRPr kumimoji="0" lang="en-US" sz="4000" b="0" i="0" u="none" strike="noStrike" cap="none" normalizeH="0" baseline="0" dirty="0" smtClean="0" bmk="">
              <a:ln>
                <a:noFill/>
              </a:ln>
              <a:solidFill>
                <a:srgbClr val="000000"/>
              </a:solidFill>
              <a:effectLst/>
              <a:latin typeface="Times New Roman" pitchFamily="18" charset="0"/>
              <a:ea typeface="Times New Roman" panose="02020603050405020304"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447800" y="4495800"/>
            <a:ext cx="7696200" cy="461665"/>
          </a:xfrm>
          <a:prstGeom prst="rect">
            <a:avLst/>
          </a:prstGeom>
        </p:spPr>
        <p:txBody>
          <a:bodyPr wrap="square">
            <a:spAutoFit/>
          </a:bodyPr>
          <a:lstStyle/>
          <a:p>
            <a:pPr lvl="0" algn="justLow" eaLnBrk="0" fontAlgn="base" hangingPunct="0">
              <a:spcBef>
                <a:spcPct val="0"/>
              </a:spcBef>
              <a:spcAft>
                <a:spcPct val="0"/>
              </a:spcAft>
            </a:pPr>
            <a:r>
              <a:rPr lang="en-US" sz="2400" b="1" dirty="0" bmk="">
                <a:latin typeface="Times New Roman" pitchFamily="18" charset="0"/>
                <a:ea typeface="Times New Roman" panose="02020603050405020304" pitchFamily="18" charset="0"/>
                <a:cs typeface="Times New Roman" pitchFamily="18" charset="0"/>
              </a:rPr>
              <a:t>Table </a:t>
            </a:r>
            <a:r>
              <a:rPr lang="en-US" sz="2400" b="1" dirty="0" smtClean="0" bmk="">
                <a:latin typeface="Times New Roman" pitchFamily="18" charset="0"/>
                <a:ea typeface="Times New Roman" panose="02020603050405020304" pitchFamily="18" charset="0"/>
                <a:cs typeface="Times New Roman" pitchFamily="18" charset="0"/>
              </a:rPr>
              <a:t>:</a:t>
            </a:r>
            <a:r>
              <a:rPr lang="en-US" sz="2400" dirty="0" smtClean="0" bmk="_Toc482833315">
                <a:latin typeface="Times New Roman" pitchFamily="18" charset="0"/>
                <a:ea typeface="Times New Roman" panose="02020603050405020304" pitchFamily="18" charset="0"/>
                <a:cs typeface="Times New Roman" pitchFamily="18" charset="0"/>
              </a:rPr>
              <a:t>footing </a:t>
            </a:r>
            <a:r>
              <a:rPr lang="en-US" sz="2400" dirty="0" bmk="_Toc482833315">
                <a:latin typeface="Times New Roman" pitchFamily="18" charset="0"/>
                <a:ea typeface="Times New Roman" panose="02020603050405020304" pitchFamily="18" charset="0"/>
                <a:cs typeface="Times New Roman" pitchFamily="18" charset="0"/>
              </a:rPr>
              <a:t>Ultimate load , Dead load , Live load.</a:t>
            </a:r>
            <a:endParaRPr lang="en-US" sz="2400" b="1"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317508280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24000" y="268843"/>
            <a:ext cx="185178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Design F1 :-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9697"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1466992"/>
            <a:ext cx="6324600" cy="27717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828800" y="4149552"/>
            <a:ext cx="328621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16">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16">
                <a:ln>
                  <a:noFill/>
                </a:ln>
                <a:solidFill>
                  <a:schemeClr val="tx1"/>
                </a:solidFill>
                <a:effectLst/>
                <a:latin typeface="Times New Roman" pitchFamily="18" charset="0"/>
                <a:ea typeface="Times New Roman" panose="02020603050405020304" pitchFamily="18" charset="0"/>
                <a:cs typeface="Times New Roman" pitchFamily="18" charset="0"/>
              </a:rPr>
              <a:t> footing area.</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529444" y="5105400"/>
            <a:ext cx="2706831" cy="490199"/>
          </a:xfrm>
          <a:prstGeom prst="rect">
            <a:avLst/>
          </a:prstGeom>
        </p:spPr>
        <p:txBody>
          <a:bodyPr wrap="none">
            <a:spAutoFit/>
          </a:bodyPr>
          <a:lstStyle/>
          <a:p>
            <a:pPr algn="just">
              <a:lnSpc>
                <a:spcPct val="115000"/>
              </a:lnSpc>
              <a:spcBef>
                <a:spcPts val="1200"/>
              </a:spcBef>
              <a:spcAft>
                <a:spcPts val="800"/>
              </a:spcAft>
            </a:pPr>
            <a:r>
              <a:rPr lang="en-US" sz="24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USE B = L = 1.3 m </a:t>
            </a:r>
            <a:endParaRPr lang="en-US"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8264887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1360274"/>
            <a:ext cx="5791200" cy="286899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990600" y="249793"/>
            <a:ext cx="254428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Calculate </a:t>
            </a:r>
            <a:r>
              <a:rPr lang="en-US" sz="2400" b="1" dirty="0" smtClean="0" bmk="_Toc482833317">
                <a:latin typeface="Times New Roman" pitchFamily="18" charset="0"/>
                <a:ea typeface="Times New Roman" panose="02020603050405020304" pitchFamily="18" charset="0"/>
                <a:cs typeface="Times New Roman" pitchFamily="18" charset="0"/>
              </a:rPr>
              <a:t>depth</a:t>
            </a: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a:spLocks noChangeArrowheads="1"/>
          </p:cNvSpPr>
          <p:nvPr/>
        </p:nvSpPr>
        <p:spPr bwMode="auto">
          <a:xfrm>
            <a:off x="2133600" y="4498828"/>
            <a:ext cx="3457730" cy="66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17">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17">
                <a:ln>
                  <a:noFill/>
                </a:ln>
                <a:solidFill>
                  <a:schemeClr val="tx1"/>
                </a:solidFill>
                <a:effectLst/>
                <a:latin typeface="Times New Roman" pitchFamily="18" charset="0"/>
                <a:ea typeface="Times New Roman" panose="02020603050405020304" pitchFamily="18" charset="0"/>
                <a:cs typeface="Times New Roman" pitchFamily="18" charset="0"/>
              </a:rPr>
              <a:t> footing depth.</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84187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normAutofit/>
          </a:bodyPr>
          <a:lstStyle/>
          <a:p>
            <a:pPr marL="596646" indent="-514350">
              <a:buFont typeface="Wingdings" pitchFamily="2" charset="2"/>
              <a:buChar char="Ø"/>
            </a:pPr>
            <a:r>
              <a:rPr lang="en-US" sz="2800" b="1" dirty="0" smtClean="0">
                <a:latin typeface="Times New Roman" pitchFamily="18" charset="0"/>
                <a:cs typeface="Times New Roman" pitchFamily="18" charset="0"/>
              </a:rPr>
              <a:t>steel : -</a:t>
            </a:r>
            <a:r>
              <a:rPr lang="en-US" sz="2400" dirty="0" smtClean="0">
                <a:latin typeface="Times New Roman" pitchFamily="18" charset="0"/>
                <a:cs typeface="Times New Roman" pitchFamily="18" charset="0"/>
              </a:rPr>
              <a:t>it is used with concrete to give the enough strength to resist the tensile stresses, which will make the structure more flexible in addition to reduce the growing cracks in the structural elements.</a:t>
            </a:r>
            <a:endParaRPr lang="en-US" sz="2400" b="1" dirty="0" smtClean="0">
              <a:latin typeface="Times New Roman" pitchFamily="18" charset="0"/>
              <a:cs typeface="Times New Roman" pitchFamily="18" charset="0"/>
            </a:endParaRPr>
          </a:p>
          <a:p>
            <a:pPr>
              <a:buFont typeface="Wingdings" pitchFamily="2" charset="2"/>
              <a:buChar char="v"/>
            </a:pPr>
            <a:endParaRPr lang="en-US" sz="2400" dirty="0" smtClean="0"/>
          </a:p>
          <a:p>
            <a:pPr marL="533400" indent="-9525">
              <a:buNone/>
            </a:pPr>
            <a:r>
              <a:rPr lang="en-US" sz="2400" b="1" dirty="0" smtClean="0">
                <a:latin typeface="Times New Roman" pitchFamily="18" charset="0"/>
                <a:cs typeface="Times New Roman" pitchFamily="18" charset="0"/>
              </a:rPr>
              <a:t> ASTM A955 Grade 60</a:t>
            </a:r>
            <a:r>
              <a:rPr lang="en-US" sz="2400" dirty="0" smtClean="0">
                <a:latin typeface="Times New Roman" pitchFamily="18" charset="0"/>
                <a:cs typeface="Times New Roman" pitchFamily="18" charset="0"/>
              </a:rPr>
              <a:t>, and this type has yield    strength of 420 </a:t>
            </a:r>
            <a:r>
              <a:rPr lang="en-US" sz="2400" dirty="0" err="1" smtClean="0">
                <a:latin typeface="Times New Roman" pitchFamily="18" charset="0"/>
                <a:cs typeface="Times New Roman" pitchFamily="18" charset="0"/>
              </a:rPr>
              <a:t>MPa</a:t>
            </a:r>
            <a:r>
              <a:rPr lang="en-US" sz="2400" dirty="0" smtClean="0">
                <a:latin typeface="Times New Roman" pitchFamily="18" charset="0"/>
                <a:cs typeface="Times New Roman" pitchFamily="18" charset="0"/>
              </a:rPr>
              <a:t>.</a:t>
            </a:r>
          </a:p>
          <a:p>
            <a:pPr>
              <a:buNone/>
            </a:pPr>
            <a:endParaRPr lang="en-US" sz="24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19200" y="240268"/>
            <a:ext cx="258198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Punching shear :- </a:t>
            </a:r>
            <a:endParaRPr kumimoji="0" lang="en-US"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31745" name="Picture 7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1219200"/>
            <a:ext cx="5943599" cy="2057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524000" y="4947419"/>
            <a:ext cx="6324600" cy="11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lvl1pPr eaLnBrk="0" fontAlgn="base" hangingPunct="0">
              <a:spcBef>
                <a:spcPct val="0"/>
              </a:spcBef>
              <a:spcAft>
                <a:spcPct val="0"/>
              </a:spcAft>
              <a:tabLst>
                <a:tab pos="3552825" algn="l"/>
              </a:tabLst>
              <a:defRPr>
                <a:solidFill>
                  <a:schemeClr val="tx1"/>
                </a:solidFill>
                <a:latin typeface="Arial" panose="020B0604020202020204" pitchFamily="34" charset="0"/>
              </a:defRPr>
            </a:lvl1pPr>
            <a:lvl2pPr eaLnBrk="0" fontAlgn="base" hangingPunct="0">
              <a:spcBef>
                <a:spcPct val="0"/>
              </a:spcBef>
              <a:spcAft>
                <a:spcPct val="0"/>
              </a:spcAft>
              <a:tabLst>
                <a:tab pos="3552825" algn="l"/>
              </a:tabLst>
              <a:defRPr>
                <a:solidFill>
                  <a:schemeClr val="tx1"/>
                </a:solidFill>
                <a:latin typeface="Arial" panose="020B0604020202020204" pitchFamily="34" charset="0"/>
              </a:defRPr>
            </a:lvl2pPr>
            <a:lvl3pPr eaLnBrk="0" fontAlgn="base" hangingPunct="0">
              <a:spcBef>
                <a:spcPct val="0"/>
              </a:spcBef>
              <a:spcAft>
                <a:spcPct val="0"/>
              </a:spcAft>
              <a:tabLst>
                <a:tab pos="3552825" algn="l"/>
              </a:tabLst>
              <a:defRPr>
                <a:solidFill>
                  <a:schemeClr val="tx1"/>
                </a:solidFill>
                <a:latin typeface="Arial" panose="020B0604020202020204" pitchFamily="34" charset="0"/>
              </a:defRPr>
            </a:lvl3pPr>
            <a:lvl4pPr eaLnBrk="0" fontAlgn="base" hangingPunct="0">
              <a:spcBef>
                <a:spcPct val="0"/>
              </a:spcBef>
              <a:spcAft>
                <a:spcPct val="0"/>
              </a:spcAft>
              <a:tabLst>
                <a:tab pos="3552825" algn="l"/>
              </a:tabLst>
              <a:defRPr>
                <a:solidFill>
                  <a:schemeClr val="tx1"/>
                </a:solidFill>
                <a:latin typeface="Arial" panose="020B0604020202020204" pitchFamily="34" charset="0"/>
              </a:defRPr>
            </a:lvl4pPr>
            <a:lvl5pPr eaLnBrk="0" fontAlgn="base" hangingPunct="0">
              <a:spcBef>
                <a:spcPct val="0"/>
              </a:spcBef>
              <a:spcAft>
                <a:spcPct val="0"/>
              </a:spcAft>
              <a:tabLst>
                <a:tab pos="3552825" algn="l"/>
              </a:tabLst>
              <a:defRPr>
                <a:solidFill>
                  <a:schemeClr val="tx1"/>
                </a:solidFill>
                <a:latin typeface="Arial" panose="020B0604020202020204" pitchFamily="34" charset="0"/>
              </a:defRPr>
            </a:lvl5pPr>
            <a:lvl6pPr eaLnBrk="0" fontAlgn="base" hangingPunct="0">
              <a:spcBef>
                <a:spcPct val="0"/>
              </a:spcBef>
              <a:spcAft>
                <a:spcPct val="0"/>
              </a:spcAft>
              <a:tabLst>
                <a:tab pos="3552825" algn="l"/>
              </a:tabLst>
              <a:defRPr>
                <a:solidFill>
                  <a:schemeClr val="tx1"/>
                </a:solidFill>
                <a:latin typeface="Arial" panose="020B0604020202020204" pitchFamily="34" charset="0"/>
              </a:defRPr>
            </a:lvl6pPr>
            <a:lvl7pPr eaLnBrk="0" fontAlgn="base" hangingPunct="0">
              <a:spcBef>
                <a:spcPct val="0"/>
              </a:spcBef>
              <a:spcAft>
                <a:spcPct val="0"/>
              </a:spcAft>
              <a:tabLst>
                <a:tab pos="3552825" algn="l"/>
              </a:tabLst>
              <a:defRPr>
                <a:solidFill>
                  <a:schemeClr val="tx1"/>
                </a:solidFill>
                <a:latin typeface="Arial" panose="020B0604020202020204" pitchFamily="34" charset="0"/>
              </a:defRPr>
            </a:lvl7pPr>
            <a:lvl8pPr eaLnBrk="0" fontAlgn="base" hangingPunct="0">
              <a:spcBef>
                <a:spcPct val="0"/>
              </a:spcBef>
              <a:spcAft>
                <a:spcPct val="0"/>
              </a:spcAft>
              <a:tabLst>
                <a:tab pos="3552825" algn="l"/>
              </a:tabLst>
              <a:defRPr>
                <a:solidFill>
                  <a:schemeClr val="tx1"/>
                </a:solidFill>
                <a:latin typeface="Arial" panose="020B0604020202020204" pitchFamily="34" charset="0"/>
              </a:defRPr>
            </a:lvl8pPr>
            <a:lvl9pPr eaLnBrk="0" fontAlgn="base" hangingPunct="0">
              <a:spcBef>
                <a:spcPct val="0"/>
              </a:spcBef>
              <a:spcAft>
                <a:spcPct val="0"/>
              </a:spcAft>
              <a:tabLst>
                <a:tab pos="3552825" algn="l"/>
              </a:tabLst>
              <a:defRPr>
                <a:solidFill>
                  <a:schemeClr val="tx1"/>
                </a:solidFill>
                <a:latin typeface="Arial" panose="020B0604020202020204" pitchFamily="34" charset="0"/>
              </a:defRPr>
            </a:lvl9pPr>
          </a:lstStyle>
          <a:p>
            <a:pPr marL="0" marR="0" lvl="0" indent="0" algn="justLow" defTabSz="914400" rtl="0" eaLnBrk="0" fontAlgn="base" latinLnBrk="0" hangingPunct="0">
              <a:lnSpc>
                <a:spcPct val="100000"/>
              </a:lnSpc>
              <a:spcBef>
                <a:spcPct val="0"/>
              </a:spcBef>
              <a:spcAft>
                <a:spcPct val="0"/>
              </a:spcAft>
              <a:buClrTx/>
              <a:buSzTx/>
              <a:buFontTx/>
              <a:buNone/>
              <a:tabLst>
                <a:tab pos="3552825" algn="l"/>
              </a:tabLst>
            </a:pPr>
            <a:r>
              <a:rPr kumimoji="0" lang="en-US" sz="2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sz="24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tab pos="3552825" algn="l"/>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Not good so , increase the depth d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3552825" algn="l"/>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Try to use d = .21m and h = .25 m</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Rectangle 5"/>
          <p:cNvSpPr/>
          <p:nvPr/>
        </p:nvSpPr>
        <p:spPr>
          <a:xfrm>
            <a:off x="2249531" y="3494901"/>
            <a:ext cx="4851841" cy="461665"/>
          </a:xfrm>
          <a:prstGeom prst="rect">
            <a:avLst/>
          </a:prstGeom>
        </p:spPr>
        <p:txBody>
          <a:bodyPr wrap="none">
            <a:spAutoFit/>
          </a:bodyPr>
          <a:lstStyle/>
          <a:p>
            <a:pPr lvl="0" algn="justLow" eaLnBrk="0" fontAlgn="base" hangingPunct="0">
              <a:spcBef>
                <a:spcPct val="0"/>
              </a:spcBef>
              <a:spcAft>
                <a:spcPct val="0"/>
              </a:spcAft>
              <a:tabLst>
                <a:tab pos="3552825" algn="l"/>
              </a:tabLst>
            </a:pPr>
            <a:r>
              <a:rPr lang="en-US" sz="2400" b="1" dirty="0" bmk="_Toc482833318">
                <a:latin typeface="Times New Roman" pitchFamily="18" charset="0"/>
                <a:ea typeface="Times New Roman" panose="02020603050405020304" pitchFamily="18" charset="0"/>
                <a:cs typeface="Times New Roman" pitchFamily="18" charset="0"/>
              </a:rPr>
              <a:t>Figure </a:t>
            </a:r>
            <a:r>
              <a:rPr lang="en-US" sz="2400" b="1" dirty="0" smtClean="0" bmk="_Toc482833318">
                <a:latin typeface="Times New Roman" pitchFamily="18" charset="0"/>
                <a:ea typeface="Times New Roman" panose="02020603050405020304" pitchFamily="18" charset="0"/>
                <a:cs typeface="Times New Roman" pitchFamily="18" charset="0"/>
              </a:rPr>
              <a:t>:</a:t>
            </a:r>
            <a:r>
              <a:rPr lang="en-US" sz="2400" dirty="0" smtClean="0" bmk="_Toc482833318">
                <a:latin typeface="Times New Roman" pitchFamily="18" charset="0"/>
                <a:ea typeface="Times New Roman" panose="02020603050405020304" pitchFamily="18" charset="0"/>
                <a:cs typeface="Times New Roman" pitchFamily="18" charset="0"/>
              </a:rPr>
              <a:t> </a:t>
            </a:r>
            <a:r>
              <a:rPr lang="en-US" sz="2400" dirty="0" bmk="_Toc482833318">
                <a:latin typeface="Times New Roman" pitchFamily="18" charset="0"/>
                <a:ea typeface="Times New Roman" panose="02020603050405020304" pitchFamily="18" charset="0"/>
                <a:cs typeface="Times New Roman" pitchFamily="18" charset="0"/>
              </a:rPr>
              <a:t>punching shear for footings.</a:t>
            </a:r>
            <a:r>
              <a:rPr lang="en-US" sz="2400" dirty="0">
                <a:latin typeface="Times New Roman" pitchFamily="18" charset="0"/>
                <a:ea typeface="Times New Roman" panose="02020603050405020304" pitchFamily="18" charset="0"/>
                <a:cs typeface="Times New Roman" pitchFamily="18" charset="0"/>
              </a:rPr>
              <a:t> </a:t>
            </a:r>
          </a:p>
        </p:txBody>
      </p:sp>
    </p:spTree>
    <p:extLst>
      <p:ext uri="{BB962C8B-B14F-4D97-AF65-F5344CB8AC3E}">
        <p14:creationId xmlns:p14="http://schemas.microsoft.com/office/powerpoint/2010/main" val="322776041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115352" y="1600200"/>
            <a:ext cx="1092424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2775" name="Picture 7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8400" y="865038"/>
            <a:ext cx="5143500" cy="336915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9"/>
          <p:cNvSpPr>
            <a:spLocks noChangeArrowheads="1"/>
          </p:cNvSpPr>
          <p:nvPr/>
        </p:nvSpPr>
        <p:spPr bwMode="auto">
          <a:xfrm>
            <a:off x="2119776" y="4361494"/>
            <a:ext cx="10924248"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19">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19">
                <a:ln>
                  <a:noFill/>
                </a:ln>
                <a:solidFill>
                  <a:schemeClr val="tx1"/>
                </a:solidFill>
                <a:effectLst/>
                <a:latin typeface="Times New Roman" pitchFamily="18" charset="0"/>
                <a:ea typeface="Times New Roman" panose="02020603050405020304" pitchFamily="18" charset="0"/>
                <a:cs typeface="Times New Roman" pitchFamily="18" charset="0"/>
              </a:rPr>
              <a:t> punching shear for footings.</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9713314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438400" y="990600"/>
            <a:ext cx="1178287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3793" name="Picture 7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762000"/>
            <a:ext cx="5715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2033364" y="4070866"/>
            <a:ext cx="11782872" cy="152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Use As min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4 Φ 12 / meter in both direction</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anose="020F0502020204030204" pitchFamily="34" charset="0"/>
                <a:cs typeface="Times New Roman" pitchFamily="18" charset="0"/>
              </a:rPr>
              <a:t>And AS shrinkage = 2 Φ 12 / meter</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2444087" y="3041176"/>
            <a:ext cx="3936527" cy="461665"/>
          </a:xfrm>
          <a:prstGeom prst="rect">
            <a:avLst/>
          </a:prstGeom>
        </p:spPr>
        <p:txBody>
          <a:bodyPr wrap="none">
            <a:spAutoFit/>
          </a:bodyPr>
          <a:lstStyle/>
          <a:p>
            <a:pPr lvl="0" eaLnBrk="0" fontAlgn="base" hangingPunct="0">
              <a:spcBef>
                <a:spcPct val="0"/>
              </a:spcBef>
              <a:spcAft>
                <a:spcPct val="0"/>
              </a:spcAft>
            </a:pPr>
            <a:r>
              <a:rPr lang="en-US" sz="2400" b="1" dirty="0" bmk="_Toc482833320">
                <a:latin typeface="Times New Roman" pitchFamily="18" charset="0"/>
                <a:ea typeface="Times New Roman" panose="02020603050405020304" pitchFamily="18" charset="0"/>
                <a:cs typeface="Times New Roman" pitchFamily="18" charset="0"/>
              </a:rPr>
              <a:t>Figure </a:t>
            </a:r>
            <a:r>
              <a:rPr lang="en-US" sz="2400" b="1" dirty="0" smtClean="0" bmk="_Toc482833320">
                <a:latin typeface="Times New Roman" pitchFamily="18" charset="0"/>
                <a:ea typeface="Times New Roman" panose="02020603050405020304" pitchFamily="18" charset="0"/>
                <a:cs typeface="Times New Roman" pitchFamily="18" charset="0"/>
              </a:rPr>
              <a:t>:</a:t>
            </a:r>
            <a:r>
              <a:rPr lang="en-US" sz="2400" dirty="0" smtClean="0" bmk="_Toc482833320">
                <a:latin typeface="Times New Roman" pitchFamily="18" charset="0"/>
                <a:ea typeface="Times New Roman" panose="02020603050405020304" pitchFamily="18" charset="0"/>
                <a:cs typeface="Times New Roman" pitchFamily="18" charset="0"/>
              </a:rPr>
              <a:t> </a:t>
            </a:r>
            <a:r>
              <a:rPr lang="en-US" sz="2400" dirty="0" err="1" bmk="_Toc482833320">
                <a:latin typeface="Times New Roman" pitchFamily="18" charset="0"/>
                <a:ea typeface="Times New Roman" panose="02020603050405020304" pitchFamily="18" charset="0"/>
                <a:cs typeface="Times New Roman" pitchFamily="18" charset="0"/>
              </a:rPr>
              <a:t>flexture</a:t>
            </a:r>
            <a:r>
              <a:rPr lang="en-US" sz="2400" dirty="0" bmk="_Toc482833320">
                <a:latin typeface="Times New Roman" pitchFamily="18" charset="0"/>
                <a:ea typeface="Times New Roman" panose="02020603050405020304" pitchFamily="18" charset="0"/>
                <a:cs typeface="Times New Roman" pitchFamily="18" charset="0"/>
              </a:rPr>
              <a:t> for footings.</a:t>
            </a:r>
            <a:r>
              <a:rPr lang="en-US" sz="2400" dirty="0">
                <a:latin typeface="Times New Roman" pitchFamily="18" charset="0"/>
                <a:ea typeface="Times New Roman" panose="02020603050405020304" pitchFamily="18" charset="0"/>
                <a:cs typeface="Times New Roman" pitchFamily="18" charset="0"/>
              </a:rPr>
              <a:t> </a:t>
            </a:r>
          </a:p>
        </p:txBody>
      </p:sp>
    </p:spTree>
    <p:extLst>
      <p:ext uri="{BB962C8B-B14F-4D97-AF65-F5344CB8AC3E}">
        <p14:creationId xmlns:p14="http://schemas.microsoft.com/office/powerpoint/2010/main" val="368752911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44070542"/>
              </p:ext>
            </p:extLst>
          </p:nvPr>
        </p:nvGraphicFramePr>
        <p:xfrm>
          <a:off x="1447801" y="862912"/>
          <a:ext cx="6857997" cy="2870889"/>
        </p:xfrm>
        <a:graphic>
          <a:graphicData uri="http://schemas.openxmlformats.org/drawingml/2006/table">
            <a:tbl>
              <a:tblPr firstRow="1" firstCol="1" bandRow="1">
                <a:tableStyleId>{5C22544A-7EE6-4342-B048-85BDC9FD1C3A}</a:tableStyleId>
              </a:tblPr>
              <a:tblGrid>
                <a:gridCol w="1492177"/>
                <a:gridCol w="265614"/>
                <a:gridCol w="1518302"/>
                <a:gridCol w="265614"/>
                <a:gridCol w="1247835"/>
                <a:gridCol w="410310"/>
                <a:gridCol w="1658145"/>
              </a:tblGrid>
              <a:tr h="1106189">
                <a:tc>
                  <a:txBody>
                    <a:bodyPr/>
                    <a:lstStyle/>
                    <a:p>
                      <a:pPr algn="just">
                        <a:lnSpc>
                          <a:spcPct val="115000"/>
                        </a:lnSpc>
                        <a:spcBef>
                          <a:spcPts val="1200"/>
                        </a:spcBef>
                        <a:spcAft>
                          <a:spcPts val="800"/>
                        </a:spcAft>
                      </a:pPr>
                      <a:r>
                        <a:rPr lang="en-US" sz="1400">
                          <a:effectLst/>
                        </a:rPr>
                        <a:t>Footing name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Dimension(in meter) B*L*H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a:effectLst/>
                        </a:rPr>
                        <a:t> </a:t>
                      </a:r>
                      <a:endParaRPr lang="en-US" sz="1100">
                        <a:effectLst/>
                      </a:endParaRPr>
                    </a:p>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As main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As shrinkage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2940">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2940">
                <a:tc>
                  <a:txBody>
                    <a:bodyPr/>
                    <a:lstStyle/>
                    <a:p>
                      <a:pPr algn="just">
                        <a:lnSpc>
                          <a:spcPct val="115000"/>
                        </a:lnSpc>
                        <a:spcBef>
                          <a:spcPts val="1200"/>
                        </a:spcBef>
                        <a:spcAft>
                          <a:spcPts val="800"/>
                        </a:spcAft>
                      </a:pPr>
                      <a:r>
                        <a:rPr lang="en-US" sz="1400">
                          <a:effectLst/>
                        </a:rPr>
                        <a:t>F1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1.3*1.3*.25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4Φ12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2 Φ 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2940">
                <a:tc>
                  <a:txBody>
                    <a:bodyPr/>
                    <a:lstStyle/>
                    <a:p>
                      <a:pPr algn="just">
                        <a:lnSpc>
                          <a:spcPct val="115000"/>
                        </a:lnSpc>
                        <a:spcBef>
                          <a:spcPts val="1200"/>
                        </a:spcBef>
                        <a:spcAft>
                          <a:spcPts val="800"/>
                        </a:spcAft>
                      </a:pPr>
                      <a:r>
                        <a:rPr lang="en-US" sz="1400">
                          <a:effectLst/>
                        </a:rPr>
                        <a:t>F2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1.7*1.7*.3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4Φ12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2 Φ 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2940">
                <a:tc>
                  <a:txBody>
                    <a:bodyPr/>
                    <a:lstStyle/>
                    <a:p>
                      <a:pPr algn="just">
                        <a:lnSpc>
                          <a:spcPct val="115000"/>
                        </a:lnSpc>
                        <a:spcBef>
                          <a:spcPts val="1200"/>
                        </a:spcBef>
                        <a:spcAft>
                          <a:spcPts val="800"/>
                        </a:spcAft>
                      </a:pPr>
                      <a:r>
                        <a:rPr lang="en-US" sz="1400">
                          <a:effectLst/>
                        </a:rPr>
                        <a:t>F3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1.8*1.8*.35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4 Φ 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3 Φ 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2940">
                <a:tc>
                  <a:txBody>
                    <a:bodyPr/>
                    <a:lstStyle/>
                    <a:p>
                      <a:pPr algn="just">
                        <a:lnSpc>
                          <a:spcPct val="115000"/>
                        </a:lnSpc>
                        <a:spcBef>
                          <a:spcPts val="1200"/>
                        </a:spcBef>
                        <a:spcAft>
                          <a:spcPts val="800"/>
                        </a:spcAft>
                      </a:pPr>
                      <a:r>
                        <a:rPr lang="en-US" sz="1400">
                          <a:effectLst/>
                        </a:rPr>
                        <a:t>F4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2.2*2.2*.4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4Φ 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Bef>
                          <a:spcPts val="1200"/>
                        </a:spcBef>
                        <a:spcAft>
                          <a:spcPts val="800"/>
                        </a:spcAft>
                      </a:pPr>
                      <a:r>
                        <a:rPr lang="en-US" sz="1400" dirty="0">
                          <a:effectLst/>
                        </a:rPr>
                        <a:t>4 Φ 12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6" name="Rectangle 5"/>
          <p:cNvSpPr/>
          <p:nvPr/>
        </p:nvSpPr>
        <p:spPr>
          <a:xfrm>
            <a:off x="1447800" y="3886200"/>
            <a:ext cx="4572000" cy="830997"/>
          </a:xfrm>
          <a:prstGeom prst="rect">
            <a:avLst/>
          </a:prstGeom>
        </p:spPr>
        <p:txBody>
          <a:bodyPr>
            <a:spAutoFit/>
          </a:bodyPr>
          <a:lstStyle/>
          <a:p>
            <a:pPr lvl="0" eaLnBrk="0" fontAlgn="base" hangingPunct="0">
              <a:spcBef>
                <a:spcPct val="0"/>
              </a:spcBef>
              <a:spcAft>
                <a:spcPct val="0"/>
              </a:spcAft>
            </a:pPr>
            <a:r>
              <a:rPr lang="en-US" sz="2400" b="1" dirty="0" bmk="_Toc482833321">
                <a:latin typeface="Times New Roman" pitchFamily="18" charset="0"/>
                <a:ea typeface="Times New Roman" panose="02020603050405020304" pitchFamily="18" charset="0"/>
                <a:cs typeface="Times New Roman" pitchFamily="18" charset="0"/>
              </a:rPr>
              <a:t>Table </a:t>
            </a:r>
            <a:r>
              <a:rPr lang="en-US" sz="2400" b="1" dirty="0" smtClean="0" bmk="_Toc482833321">
                <a:latin typeface="Times New Roman" pitchFamily="18" charset="0"/>
                <a:ea typeface="Times New Roman" panose="02020603050405020304" pitchFamily="18" charset="0"/>
                <a:cs typeface="Times New Roman" pitchFamily="18" charset="0"/>
              </a:rPr>
              <a:t>:</a:t>
            </a:r>
            <a:r>
              <a:rPr lang="en-US" sz="2400" dirty="0" smtClean="0" bmk="_Toc482833321">
                <a:latin typeface="Times New Roman" pitchFamily="18" charset="0"/>
                <a:ea typeface="Times New Roman" panose="02020603050405020304" pitchFamily="18" charset="0"/>
                <a:cs typeface="Times New Roman" pitchFamily="18" charset="0"/>
              </a:rPr>
              <a:t>footing </a:t>
            </a:r>
            <a:r>
              <a:rPr lang="en-US" sz="2400" dirty="0" bmk="_Toc482833321">
                <a:latin typeface="Times New Roman" pitchFamily="18" charset="0"/>
                <a:ea typeface="Times New Roman" panose="02020603050405020304" pitchFamily="18" charset="0"/>
                <a:cs typeface="Times New Roman" pitchFamily="18" charset="0"/>
              </a:rPr>
              <a:t>dimension, As main, As shrinkage.</a:t>
            </a:r>
            <a:endParaRPr lang="en-US" sz="2400" b="1" dirty="0">
              <a:latin typeface="Times New Roman" pitchFamily="18" charset="0"/>
              <a:ea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386919251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838200"/>
            <a:ext cx="4572000" cy="6301662"/>
          </a:xfrm>
          <a:prstGeom prst="rect">
            <a:avLst/>
          </a:prstGeom>
        </p:spPr>
        <p:txBody>
          <a:bodyPr>
            <a:spAutoFit/>
          </a:bodyPr>
          <a:lstStyle/>
          <a:p>
            <a:pPr algn="r" rtl="1">
              <a:lnSpc>
                <a:spcPct val="107000"/>
              </a:lnSpc>
              <a:spcBef>
                <a:spcPts val="200"/>
              </a:spcBef>
              <a:spcAft>
                <a:spcPts val="0"/>
              </a:spcAft>
            </a:pPr>
            <a:r>
              <a:rPr lang="en-US" sz="24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Analysis and design of stairs:-</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Stairs dimensions:-</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Bef>
                <a:spcPts val="200"/>
              </a:spcBef>
              <a:spcAft>
                <a:spcPts val="0"/>
              </a:spcAft>
              <a:buFont typeface="Symbol" panose="05050102010706020507" pitchFamily="18" charset="2"/>
              <a:buChar char=""/>
            </a:pPr>
            <a:r>
              <a:rPr lang="en-US" sz="2400" i="0" dirty="0">
                <a:effectLst/>
                <a:latin typeface="Cambria Math" panose="02040503050406030204" pitchFamily="18" charset="0"/>
                <a:ea typeface="Times New Roman" panose="02020603050405020304" pitchFamily="18" charset="0"/>
                <a:cs typeface="Times New Roman" panose="02020603050405020304" pitchFamily="18" charset="0"/>
              </a:rPr>
              <a:t>∝</a:t>
            </a: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 = 27 </a:t>
            </a:r>
            <a:r>
              <a:rPr lang="en-US" sz="2400" i="0" baseline="30000" dirty="0">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Bef>
                <a:spcPts val="200"/>
              </a:spcBef>
              <a:spcAft>
                <a:spcPts val="0"/>
              </a:spcAft>
              <a:buFont typeface="Symbol" panose="05050102010706020507" pitchFamily="18" charset="2"/>
              <a:buChar char=""/>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Going = 30 cm. </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Bef>
                <a:spcPts val="200"/>
              </a:spcBef>
              <a:spcAft>
                <a:spcPts val="0"/>
              </a:spcAft>
              <a:buFont typeface="Symbol" panose="05050102010706020507" pitchFamily="18" charset="2"/>
              <a:buChar char=""/>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Riser = 15 cm. </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Bef>
                <a:spcPts val="200"/>
              </a:spcBef>
              <a:spcAft>
                <a:spcPts val="0"/>
              </a:spcAft>
              <a:buFont typeface="Symbol" panose="05050102010706020507" pitchFamily="18" charset="2"/>
              <a:buChar char=""/>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Floor height = 3.2m </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Bef>
                <a:spcPts val="200"/>
              </a:spcBef>
              <a:spcAft>
                <a:spcPts val="0"/>
              </a:spcAft>
              <a:buFont typeface="Symbol" panose="05050102010706020507" pitchFamily="18" charset="2"/>
              <a:buChar char=""/>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No. of goings = 21.</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marL="342900" lvl="0" indent="-342900">
              <a:lnSpc>
                <a:spcPct val="107000"/>
              </a:lnSpc>
              <a:spcBef>
                <a:spcPts val="200"/>
              </a:spcBef>
              <a:spcAft>
                <a:spcPts val="0"/>
              </a:spcAft>
              <a:buFont typeface="Symbol" panose="05050102010706020507" pitchFamily="18" charset="2"/>
              <a:buChar char=""/>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No. of risers = 22.</a:t>
            </a: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Bef>
                <a:spcPts val="200"/>
              </a:spcBef>
              <a:spcAft>
                <a:spcPts val="0"/>
              </a:spcAft>
            </a:pPr>
            <a: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t>Use solid slab with 15 cm thickness, d=120 mm.</a:t>
            </a:r>
            <a:br>
              <a:rPr lang="en-US" sz="2400" i="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n-US" sz="2400" i="1" dirty="0">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sz="2400" dirty="0">
                <a:solidFill>
                  <a:srgbClr val="FF0000"/>
                </a:solidFill>
                <a:effectLst/>
                <a:latin typeface="Times New Roman" panose="02020603050405020304" pitchFamily="18" charset="0"/>
                <a:ea typeface="Calibri" panose="020F0502020204030204" pitchFamily="34" charset="0"/>
              </a:rPr>
              <a:t/>
            </a:r>
            <a:br>
              <a:rPr lang="en-US" sz="2400" dirty="0">
                <a:solidFill>
                  <a:srgbClr val="FF0000"/>
                </a:solidFill>
                <a:effectLst/>
                <a:latin typeface="Times New Roman" panose="02020603050405020304" pitchFamily="18" charset="0"/>
                <a:ea typeface="Calibri" panose="020F0502020204030204" pitchFamily="34" charset="0"/>
              </a:rPr>
            </a:br>
            <a:endParaRPr lang="en-US" sz="2400" dirty="0"/>
          </a:p>
        </p:txBody>
      </p:sp>
      <p:sp>
        <p:nvSpPr>
          <p:cNvPr id="5" name="Rectangle 4"/>
          <p:cNvSpPr/>
          <p:nvPr/>
        </p:nvSpPr>
        <p:spPr>
          <a:xfrm>
            <a:off x="1447800" y="304800"/>
            <a:ext cx="3191836" cy="530594"/>
          </a:xfrm>
          <a:prstGeom prst="rect">
            <a:avLst/>
          </a:prstGeom>
        </p:spPr>
        <p:txBody>
          <a:bodyPr wrap="none">
            <a:spAutoFit/>
          </a:bodyPr>
          <a:lstStyle/>
          <a:p>
            <a:pPr>
              <a:lnSpc>
                <a:spcPct val="107000"/>
              </a:lnSpc>
              <a:spcBef>
                <a:spcPts val="200"/>
              </a:spcBef>
              <a:spcAft>
                <a:spcPts val="0"/>
              </a:spcAft>
              <a:buFont typeface="Wingdings" pitchFamily="2" charset="2"/>
              <a:buChar char="v"/>
            </a:pPr>
            <a:r>
              <a:rPr lang="en-US" sz="28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design </a:t>
            </a: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for stairs:-</a:t>
            </a:r>
            <a:endParaRPr lang="en-US" sz="2800" b="1"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204698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24000" y="1169313"/>
            <a:ext cx="6946132" cy="5139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Dead load Own weight of step =</a:t>
            </a:r>
            <a:endParaRPr kumimoji="0" lang="ar-SA"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kumimoji="0" lang="en-US" sz="280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12</a:t>
            </a: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0.3× 0.15 × 25×3 steps/m= </a:t>
            </a:r>
            <a:r>
              <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1.6KN/m</a:t>
            </a:r>
            <a:r>
              <a:rPr kumimoji="0" lang="en-US" sz="2800" b="1" u="none" strike="noStrike" cap="none" normalizeH="0" baseline="3000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2</a:t>
            </a:r>
            <a:r>
              <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a:t>
            </a:r>
          </a:p>
          <a:p>
            <a:pPr marL="0" marR="0" lvl="0" indent="0" defTabSz="914400" rtl="0" eaLnBrk="0" fontAlgn="base" latinLnBrk="0" hangingPunct="0">
              <a:lnSpc>
                <a:spcPct val="100000"/>
              </a:lnSpc>
              <a:spcBef>
                <a:spcPct val="0"/>
              </a:spcBef>
              <a:spcAft>
                <a:spcPct val="0"/>
              </a:spcAft>
              <a:buClrTx/>
              <a:buSzTx/>
              <a:buFontTx/>
              <a:buNone/>
              <a:tabLst/>
            </a:pPr>
            <a:endParaRPr kumimoji="0" lang="en-US" sz="280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Weight of marble finish = </a:t>
            </a:r>
            <a:endParaRPr kumimoji="0" lang="ar-SA"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(0.3 × 0.03 × 26 + 0.15×0.03×26) ×3 steps/m= </a:t>
            </a:r>
            <a:endParaRPr kumimoji="0" lang="ar-SA"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1.05 KN/m</a:t>
            </a:r>
            <a:r>
              <a:rPr kumimoji="0" lang="en-US" sz="2800" b="1" u="none" strike="noStrike" cap="none" normalizeH="0" baseline="3000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2</a:t>
            </a:r>
            <a:r>
              <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 </a:t>
            </a: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(3 cm thick marble finish).</a:t>
            </a:r>
          </a:p>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endParaRPr kumimoji="0" lang="en-US" sz="280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Total dead load = 1.6 +1.05= 2.65 </a:t>
            </a:r>
            <a:r>
              <a:rPr kumimoji="0" lang="en-US" sz="2800" b="1"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3 KN/m</a:t>
            </a:r>
            <a:r>
              <a:rPr kumimoji="0" lang="en-US" sz="2800" b="1" u="none" strike="noStrike" cap="none" normalizeH="0" baseline="3000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2</a:t>
            </a: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a:t>
            </a:r>
          </a:p>
          <a:p>
            <a:pPr marL="0" marR="0" lvl="0" indent="0" defTabSz="914400" rtl="0" eaLnBrk="0" fontAlgn="base" latinLnBrk="0" hangingPunct="0">
              <a:lnSpc>
                <a:spcPct val="100000"/>
              </a:lnSpc>
              <a:spcBef>
                <a:spcPct val="0"/>
              </a:spcBef>
              <a:spcAft>
                <a:spcPct val="0"/>
              </a:spcAft>
              <a:buClrTx/>
              <a:buSzTx/>
              <a:buFontTx/>
              <a:buNone/>
              <a:tabLst/>
            </a:pP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r>
            <a:b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r>
              <a:rPr kumimoji="0" lang="en-US" sz="2800" u="none" strike="noStrike" cap="none" normalizeH="0" baseline="0" dirty="0" smtClean="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Live load Live load on stairs is </a:t>
            </a:r>
            <a:r>
              <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5 KN/m</a:t>
            </a:r>
            <a:r>
              <a:rPr kumimoji="0" lang="en-US" sz="2800" b="1" u="none" strike="noStrike" cap="none" normalizeH="0" baseline="30000" dirty="0" smtClean="0">
                <a:ln>
                  <a:noFill/>
                </a:ln>
                <a:solidFill>
                  <a:schemeClr val="tx1"/>
                </a:solidFill>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2</a:t>
            </a:r>
            <a:endParaRPr kumimoji="0" lang="en-US" sz="2800" b="1" u="none" strike="noStrike" cap="none" normalizeH="0" baseline="0" dirty="0" smtClean="0">
              <a:ln>
                <a:noFill/>
              </a:ln>
              <a:solidFill>
                <a:schemeClr val="tx1"/>
              </a:solidFill>
              <a:effectLst>
                <a:outerShdw blurRad="38100" dist="38100" dir="2700000" algn="tl">
                  <a:srgbClr val="000000">
                    <a:alpha val="43137"/>
                  </a:srgbClr>
                </a:outerShdw>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2400" b="0" i="0" u="none" strike="noStrike" cap="none" normalizeH="0" baseline="0" dirty="0" smtClean="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24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163440" y="609600"/>
            <a:ext cx="2550698" cy="523220"/>
          </a:xfrm>
          <a:prstGeom prst="rect">
            <a:avLst/>
          </a:prstGeom>
        </p:spPr>
        <p:txBody>
          <a:bodyPr wrap="none">
            <a:spAutoFit/>
          </a:bodyPr>
          <a:lstStyle/>
          <a:p>
            <a:pPr lvl="0" algn="ctr" eaLnBrk="0" fontAlgn="base" hangingPunct="0">
              <a:spcBef>
                <a:spcPct val="0"/>
              </a:spcBef>
              <a:spcAft>
                <a:spcPct val="0"/>
              </a:spcAft>
            </a:pPr>
            <a:r>
              <a:rPr lang="en-US" sz="2800" b="1" dirty="0">
                <a:latin typeface="Times New Roman" panose="02020603050405020304" pitchFamily="18" charset="0"/>
                <a:ea typeface="Calibri" panose="020F0502020204030204" pitchFamily="34" charset="0"/>
                <a:cs typeface="Times New Roman" panose="02020603050405020304" pitchFamily="18" charset="0"/>
              </a:rPr>
              <a:t>Stairs loading</a:t>
            </a:r>
            <a:r>
              <a:rPr lang="en-US" sz="2800" b="1"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2800" b="1" dirty="0"/>
          </a:p>
        </p:txBody>
      </p:sp>
    </p:spTree>
    <p:extLst>
      <p:ext uri="{BB962C8B-B14F-4D97-AF65-F5344CB8AC3E}">
        <p14:creationId xmlns:p14="http://schemas.microsoft.com/office/powerpoint/2010/main" val="106947619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28918" y="789801"/>
            <a:ext cx="1141068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en-US" sz="1200" b="0" i="0" u="none" strike="noStrike" cap="none" normalizeH="0" baseline="0" smtClean="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3686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609600"/>
            <a:ext cx="5486400" cy="4191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838459" y="5096962"/>
            <a:ext cx="11410682"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012"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bmk="_Toc482833323">
                <a:ln>
                  <a:noFill/>
                </a:ln>
                <a:solidFill>
                  <a:schemeClr val="tx1"/>
                </a:solidFill>
                <a:effectLst/>
                <a:latin typeface="Times New Roman" pitchFamily="18" charset="0"/>
                <a:ea typeface="Times New Roman" panose="02020603050405020304" pitchFamily="18" charset="0"/>
                <a:cs typeface="Times New Roman" pitchFamily="18" charset="0"/>
              </a:rPr>
              <a:t>Figure :</a:t>
            </a:r>
            <a:r>
              <a:rPr kumimoji="0" lang="en-US" sz="2400" b="0" i="0" u="none" strike="noStrike" cap="none" normalizeH="0" baseline="0" dirty="0" smtClean="0" bmk="_Toc482833323">
                <a:ln>
                  <a:noFill/>
                </a:ln>
                <a:solidFill>
                  <a:schemeClr val="tx1"/>
                </a:solidFill>
                <a:effectLst/>
                <a:latin typeface="Times New Roman" pitchFamily="18" charset="0"/>
                <a:ea typeface="Times New Roman" panose="02020603050405020304" pitchFamily="18" charset="0"/>
                <a:cs typeface="Times New Roman" pitchFamily="18" charset="0"/>
              </a:rPr>
              <a:t> 3D modeling for the stairs.</a:t>
            </a:r>
            <a:r>
              <a:rPr kumimoji="0" lang="en-US" sz="2400" b="0" i="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2763935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676400" y="1154669"/>
            <a:ext cx="6361870" cy="4826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25392"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Vu = 28  KN/m.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d= 150 – 30 = 120 mm.</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Ф </a:t>
            </a:r>
            <a:r>
              <a:rPr kumimoji="0" lang="en-US" sz="2400" u="none" strike="noStrike" cap="none" normalizeH="0" baseline="0" dirty="0" err="1" smtClean="0">
                <a:ln>
                  <a:noFill/>
                </a:ln>
                <a:solidFill>
                  <a:schemeClr val="tx1"/>
                </a:solidFill>
                <a:effectLst/>
                <a:latin typeface="Times New Roman" pitchFamily="18" charset="0"/>
                <a:ea typeface="Times New Roman" panose="02020603050405020304" pitchFamily="18" charset="0"/>
                <a:cs typeface="Times New Roman" pitchFamily="18" charset="0"/>
              </a:rPr>
              <a:t>Vc</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 0.75 * 16 2fc </a:t>
            </a:r>
            <a:r>
              <a:rPr kumimoji="0" lang="en-US" sz="2400" u="none" strike="noStrike" cap="none" normalizeH="0" baseline="0" dirty="0" err="1" smtClean="0">
                <a:ln>
                  <a:noFill/>
                </a:ln>
                <a:solidFill>
                  <a:schemeClr val="tx1"/>
                </a:solidFill>
                <a:effectLst/>
                <a:latin typeface="Times New Roman" pitchFamily="18" charset="0"/>
                <a:ea typeface="Times New Roman" panose="02020603050405020304" pitchFamily="18" charset="0"/>
                <a:cs typeface="Times New Roman" pitchFamily="18" charset="0"/>
              </a:rPr>
              <a:t>b</a:t>
            </a:r>
            <a:r>
              <a:rPr kumimoji="0" lang="en-US" sz="2400" u="none" strike="noStrike" cap="none" normalizeH="0" baseline="-30000" dirty="0" err="1" smtClean="0">
                <a:ln>
                  <a:noFill/>
                </a:ln>
                <a:solidFill>
                  <a:schemeClr val="tx1"/>
                </a:solidFill>
                <a:effectLst/>
                <a:latin typeface="Times New Roman" pitchFamily="18" charset="0"/>
                <a:ea typeface="Times New Roman" panose="02020603050405020304" pitchFamily="18" charset="0"/>
                <a:cs typeface="Times New Roman" pitchFamily="18" charset="0"/>
              </a:rPr>
              <a:t>w</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d  = </a:t>
            </a:r>
            <a:endParaRPr kumimoji="0" lang="ar-SA"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0.75 * 16 228 *1000 * 120 </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sym typeface="Wingdings" panose="05000000000000000000" pitchFamily="2" charset="2"/>
              </a:rPr>
              <a:t></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rPr>
              <a:t>  </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sym typeface="Wingdings" panose="05000000000000000000" pitchFamily="2" charset="2"/>
              </a:rPr>
              <a:t>Ф </a:t>
            </a:r>
            <a:r>
              <a:rPr kumimoji="0" lang="en-US" sz="2400" u="none" strike="noStrike" cap="none" normalizeH="0" baseline="0" dirty="0" err="1" smtClean="0">
                <a:ln>
                  <a:noFill/>
                </a:ln>
                <a:solidFill>
                  <a:schemeClr val="tx1"/>
                </a:solidFill>
                <a:effectLst/>
                <a:latin typeface="Times New Roman" pitchFamily="18" charset="0"/>
                <a:ea typeface="Times New Roman" panose="02020603050405020304" pitchFamily="18" charset="0"/>
                <a:cs typeface="Times New Roman" pitchFamily="18" charset="0"/>
                <a:sym typeface="Wingdings" panose="05000000000000000000" pitchFamily="2" charset="2"/>
              </a:rPr>
              <a:t>Vc</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sym typeface="Wingdings" panose="05000000000000000000" pitchFamily="2" charset="2"/>
              </a:rPr>
              <a:t> = 79 KN/m.</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u="none" strike="noStrike" cap="none" normalizeH="0" baseline="0" dirty="0" smtClean="0">
              <a:ln>
                <a:noFill/>
              </a:ln>
              <a:solidFill>
                <a:schemeClr val="tx1"/>
              </a:solidFill>
              <a:effectLst/>
              <a:latin typeface="Times New Roman" pitchFamily="18" charset="0"/>
              <a:cs typeface="Times New Roman" pitchFamily="18" charset="0"/>
              <a:sym typeface="Wingdings" panose="05000000000000000000"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err="1" smtClean="0">
                <a:ln>
                  <a:noFill/>
                </a:ln>
                <a:solidFill>
                  <a:schemeClr val="tx1"/>
                </a:solidFill>
                <a:effectLst/>
                <a:latin typeface="Times New Roman" pitchFamily="18" charset="0"/>
                <a:ea typeface="Times New Roman" panose="02020603050405020304" pitchFamily="18" charset="0"/>
                <a:cs typeface="Times New Roman" pitchFamily="18" charset="0"/>
                <a:sym typeface="Wingdings" panose="05000000000000000000" pitchFamily="2" charset="2"/>
              </a:rPr>
              <a:t>ØVc</a:t>
            </a:r>
            <a:r>
              <a:rPr kumimoji="0" lang="en-US" sz="2400" u="none" strike="noStrike" cap="none" normalizeH="0" baseline="0" dirty="0" smtClean="0">
                <a:ln>
                  <a:noFill/>
                </a:ln>
                <a:solidFill>
                  <a:schemeClr val="tx1"/>
                </a:solidFill>
                <a:effectLst/>
                <a:latin typeface="Times New Roman" pitchFamily="18" charset="0"/>
                <a:ea typeface="Times New Roman" panose="02020603050405020304" pitchFamily="18" charset="0"/>
                <a:cs typeface="Times New Roman" pitchFamily="18" charset="0"/>
                <a:sym typeface="Wingdings" panose="05000000000000000000" pitchFamily="2" charset="2"/>
              </a:rPr>
              <a:t> Vu → OK. No need for shear reinforcing.</a:t>
            </a:r>
            <a:endParaRPr kumimoji="0" lang="en-US" sz="2400" u="none" strike="noStrike" cap="none" normalizeH="0" baseline="0" dirty="0" smtClean="0">
              <a:ln>
                <a:noFill/>
              </a:ln>
              <a:solidFill>
                <a:schemeClr val="tx1"/>
              </a:solidFill>
              <a:effectLst/>
              <a:latin typeface="Times New Roman" pitchFamily="18" charset="0"/>
              <a:cs typeface="Times New Roman" pitchFamily="18" charset="0"/>
              <a:sym typeface="Wingdings" panose="05000000000000000000"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400" b="1" i="0" u="none" strike="noStrike" cap="none" normalizeH="0" baseline="0" dirty="0" smtClean="0" bmk="_Toc482833325">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ar-SA" sz="2400" b="1" dirty="0" bmk="_Toc482833325">
              <a:latin typeface="Calibri Light" panose="020F0302020204030204" pitchFamily="34" charset="0"/>
              <a:ea typeface="Times New Roman" panose="02020603050405020304" pitchFamily="18" charset="0"/>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400" b="1" i="0" u="none" strike="noStrike" cap="none" normalizeH="0" baseline="0" dirty="0" smtClean="0" bmk="_Toc482833325">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ar-SA" sz="2400" b="1" dirty="0" bmk="_Toc482833325">
              <a:latin typeface="Calibri Light" panose="020F0302020204030204" pitchFamily="34" charset="0"/>
              <a:ea typeface="Times New Roman" panose="02020603050405020304" pitchFamily="18" charset="0"/>
              <a:cs typeface="Times New Roman" panose="02020603050405020304" pitchFamily="18" charset="0"/>
              <a:sym typeface="Wingdings" panose="05000000000000000000"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endParaRPr>
          </a:p>
        </p:txBody>
      </p:sp>
      <p:sp>
        <p:nvSpPr>
          <p:cNvPr id="5" name="Rectangle 3"/>
          <p:cNvSpPr>
            <a:spLocks noChangeArrowheads="1"/>
          </p:cNvSpPr>
          <p:nvPr/>
        </p:nvSpPr>
        <p:spPr bwMode="auto">
          <a:xfrm>
            <a:off x="1981200" y="4937948"/>
            <a:ext cx="571492" cy="487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38012" tIns="25392"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FF0000"/>
                </a:solidFill>
                <a:effectLst/>
                <a:latin typeface="Calibri Light" panose="020F0302020204030204" pitchFamily="34" charset="0"/>
                <a:ea typeface="Times New Roman" panose="02020603050405020304" pitchFamily="18" charset="0"/>
                <a:cs typeface="Times New Roman" panose="02020603050405020304" pitchFamily="18" charset="0"/>
              </a:rPr>
              <a:t>.</a:t>
            </a:r>
            <a:endParaRPr kumimoji="0" lang="en-US" sz="1100" b="0" i="0" u="none" strike="noStrike" cap="none" normalizeH="0" baseline="0" dirty="0" smtClean="0">
              <a:ln>
                <a:noFill/>
              </a:ln>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p:nvPr/>
        </p:nvSpPr>
        <p:spPr>
          <a:xfrm>
            <a:off x="1404787" y="533400"/>
            <a:ext cx="2238626" cy="461665"/>
          </a:xfrm>
          <a:prstGeom prst="rect">
            <a:avLst/>
          </a:prstGeom>
        </p:spPr>
        <p:txBody>
          <a:bodyPr wrap="none">
            <a:spAutoFit/>
          </a:bodyPr>
          <a:lstStyle/>
          <a:p>
            <a:pPr lvl="0" eaLnBrk="0" fontAlgn="base" hangingPunct="0">
              <a:spcBef>
                <a:spcPct val="0"/>
              </a:spcBef>
              <a:spcAft>
                <a:spcPct val="0"/>
              </a:spcAft>
            </a:pPr>
            <a:r>
              <a:rPr lang="en-US" sz="2400" b="1" dirty="0">
                <a:latin typeface="Calibri Light" panose="020F0302020204030204" pitchFamily="34" charset="0"/>
                <a:ea typeface="Times New Roman" panose="02020603050405020304" pitchFamily="18" charset="0"/>
                <a:cs typeface="Times New Roman" panose="02020603050405020304" pitchFamily="18" charset="0"/>
              </a:rPr>
              <a:t>Check for shear:-</a:t>
            </a:r>
            <a:endParaRPr lang="en-US" sz="24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130819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905000"/>
            <a:ext cx="6781800" cy="304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447800" y="533400"/>
            <a:ext cx="2553648" cy="461665"/>
          </a:xfrm>
          <a:prstGeom prst="rect">
            <a:avLst/>
          </a:prstGeom>
        </p:spPr>
        <p:txBody>
          <a:bodyPr wrap="none">
            <a:spAutoFit/>
          </a:bodyPr>
          <a:lstStyle/>
          <a:p>
            <a:pPr lvl="0" eaLnBrk="0" fontAlgn="base" hangingPunct="0">
              <a:spcBef>
                <a:spcPct val="0"/>
              </a:spcBef>
              <a:spcAft>
                <a:spcPct val="0"/>
              </a:spcAft>
            </a:pPr>
            <a:r>
              <a:rPr lang="en-US" sz="2400" b="1" dirty="0" smtClean="0">
                <a:latin typeface="Calibri Light" panose="020F0302020204030204" pitchFamily="34" charset="0"/>
                <a:ea typeface="Times New Roman" panose="02020603050405020304" pitchFamily="18" charset="0"/>
                <a:cs typeface="Times New Roman" panose="02020603050405020304" pitchFamily="18" charset="0"/>
              </a:rPr>
              <a:t>Design </a:t>
            </a:r>
            <a:r>
              <a:rPr lang="en-US" sz="2400" b="1" dirty="0">
                <a:latin typeface="Calibri Light" panose="020F0302020204030204" pitchFamily="34" charset="0"/>
                <a:ea typeface="Times New Roman" panose="02020603050405020304" pitchFamily="18" charset="0"/>
                <a:cs typeface="Times New Roman" panose="02020603050405020304" pitchFamily="18" charset="0"/>
              </a:rPr>
              <a:t>for flexure:- </a:t>
            </a:r>
            <a:endParaRPr lang="en-US" sz="2400"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7" name="Rectangle 6"/>
          <p:cNvSpPr/>
          <p:nvPr/>
        </p:nvSpPr>
        <p:spPr>
          <a:xfrm>
            <a:off x="1946942" y="5257800"/>
            <a:ext cx="5292057" cy="461665"/>
          </a:xfrm>
          <a:prstGeom prst="rect">
            <a:avLst/>
          </a:prstGeom>
        </p:spPr>
        <p:txBody>
          <a:bodyPr wrap="square">
            <a:spAutoFit/>
          </a:bodyPr>
          <a:lstStyle/>
          <a:p>
            <a:pPr lvl="0" eaLnBrk="0" fontAlgn="base" hangingPunct="0">
              <a:spcBef>
                <a:spcPct val="0"/>
              </a:spcBef>
              <a:spcAft>
                <a:spcPct val="0"/>
              </a:spcAft>
            </a:pPr>
            <a:r>
              <a:rPr lang="en-US" sz="2400" b="1" dirty="0" bmk="_Toc482833326">
                <a:latin typeface="Times New Roman" pitchFamily="18" charset="0"/>
                <a:ea typeface="Times New Roman" panose="02020603050405020304" pitchFamily="18" charset="0"/>
                <a:cs typeface="Times New Roman" pitchFamily="18" charset="0"/>
              </a:rPr>
              <a:t>Figure </a:t>
            </a:r>
            <a:r>
              <a:rPr lang="en-US" sz="2400" b="1" dirty="0" smtClean="0" bmk="_Toc482833326">
                <a:latin typeface="Times New Roman" pitchFamily="18" charset="0"/>
                <a:ea typeface="Times New Roman" panose="02020603050405020304" pitchFamily="18" charset="0"/>
                <a:cs typeface="Times New Roman" pitchFamily="18" charset="0"/>
              </a:rPr>
              <a:t>:</a:t>
            </a:r>
            <a:r>
              <a:rPr lang="en-US" sz="2400" dirty="0" smtClean="0" bmk="_Toc482833326">
                <a:latin typeface="Times New Roman" pitchFamily="18" charset="0"/>
                <a:ea typeface="Times New Roman" panose="02020603050405020304" pitchFamily="18" charset="0"/>
                <a:cs typeface="Times New Roman" pitchFamily="18" charset="0"/>
              </a:rPr>
              <a:t> </a:t>
            </a:r>
            <a:r>
              <a:rPr lang="en-US" sz="2400" dirty="0" bmk="_Toc482833326">
                <a:latin typeface="Times New Roman" pitchFamily="18" charset="0"/>
                <a:ea typeface="Times New Roman" panose="02020603050405020304" pitchFamily="18" charset="0"/>
                <a:cs typeface="Times New Roman" pitchFamily="18" charset="0"/>
              </a:rPr>
              <a:t>Moment 2-2 in the stairs</a:t>
            </a:r>
            <a:r>
              <a:rPr lang="en-US" dirty="0" bmk="_Toc482833326">
                <a:latin typeface="Arial" panose="020B0604020202020204" pitchFamily="34" charset="0"/>
                <a:ea typeface="Times New Roman" panose="02020603050405020304" pitchFamily="18" charset="0"/>
              </a:rPr>
              <a:t>.</a:t>
            </a:r>
            <a:r>
              <a:rPr lang="en-US" dirty="0">
                <a:latin typeface="Arial" panose="020B0604020202020204" pitchFamily="34" charset="0"/>
                <a:ea typeface="Times New Roman" panose="02020603050405020304" pitchFamily="18" charset="0"/>
              </a:rPr>
              <a:t> </a:t>
            </a:r>
          </a:p>
        </p:txBody>
      </p:sp>
    </p:spTree>
    <p:extLst>
      <p:ext uri="{BB962C8B-B14F-4D97-AF65-F5344CB8AC3E}">
        <p14:creationId xmlns:p14="http://schemas.microsoft.com/office/powerpoint/2010/main" val="206576543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1828800" y="990600"/>
                <a:ext cx="5486400" cy="4562724"/>
              </a:xfrm>
              <a:prstGeom prst="rect">
                <a:avLst/>
              </a:prstGeom>
            </p:spPr>
            <p:txBody>
              <a:bodyPr wrap="square">
                <a:spAutoFit/>
              </a:bodyPr>
              <a:lstStyle/>
              <a:p>
                <a:pPr>
                  <a:lnSpc>
                    <a:spcPct val="107000"/>
                  </a:lnSpc>
                  <a:spcAft>
                    <a:spcPts val="800"/>
                  </a:spcAft>
                </a:pPr>
                <a:r>
                  <a:rPr lang="en-US" b="1" dirty="0">
                    <a:latin typeface="Times New Roman" panose="02020603050405020304" pitchFamily="18" charset="0"/>
                    <a:ea typeface="Calibri" panose="020F0502020204030204" pitchFamily="34" charset="0"/>
                    <a:cs typeface="Arial" panose="020B0604020202020204" pitchFamily="34" charset="0"/>
                  </a:rPr>
                  <a:t>Span 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The positive moment value was 34 KN and the maximum negative was 24 KN</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The bottom area of steel needs is:-</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Ρ = </a:t>
                </a:r>
                <a14:m>
                  <m:oMath xmlns:m="http://schemas.openxmlformats.org/officeDocument/2006/math">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85</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𝑐</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𝑓𝑦</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( 1- </a:t>
                </a:r>
                <a14:m>
                  <m:oMath xmlns:m="http://schemas.openxmlformats.org/officeDocument/2006/math">
                    <m:rad>
                      <m:radPr>
                        <m:degHide m:val="on"/>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𝑀𝑢</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𝑏</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𝑑</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𝑓</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𝑐</m:t>
                            </m:r>
                          </m:den>
                        </m:f>
                      </m:e>
                    </m:rad>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85</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28</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420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den>
                    </m:f>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( 1- </a:t>
                </a:r>
                <a14:m>
                  <m:oMath xmlns:m="http://schemas.openxmlformats.org/officeDocument/2006/math">
                    <m:rad>
                      <m:radPr>
                        <m:degHide m:val="on"/>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61</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34</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1000000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 </m:t>
                            </m:r>
                          </m:num>
                          <m:den>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2500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120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120</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1F4D78"/>
                                </a:solidFill>
                                <a:effectLst/>
                                <a:latin typeface="Cambria Math" panose="02040503050406030204" pitchFamily="18" charset="0"/>
                                <a:ea typeface="Times New Roman" panose="02020603050405020304" pitchFamily="18" charset="0"/>
                                <a:cs typeface="Times New Roman" panose="02020603050405020304" pitchFamily="18" charset="0"/>
                              </a:rPr>
                              <m:t>28</m:t>
                            </m:r>
                          </m:den>
                        </m:f>
                      </m:e>
                    </m:rad>
                  </m:oMath>
                </a14:m>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.00255</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 = 0.00255 × 120 × 2500 =750 mm</a:t>
                </a:r>
                <a:r>
                  <a:rPr lang="en-US" i="0" baseline="3000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use 5Ø 14	</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spcAft>
                    <a:spcPts val="0"/>
                  </a:spcAft>
                </a:pPr>
                <a:r>
                  <a:rPr lang="en-US" i="0" dirty="0" err="1">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Asmin</a:t>
                </a:r>
                <a:r>
                  <a:rPr lang="en-US" i="0"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 = .0018 *150*2500 = 675mm.</a:t>
                </a:r>
                <a:endParaRPr lang="en-US" sz="1600" i="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tabLst>
                    <a:tab pos="4649470" algn="l"/>
                  </a:tabLst>
                </a:pPr>
                <a:r>
                  <a:rPr lang="en-US"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828800" y="990600"/>
                <a:ext cx="5486400" cy="4562724"/>
              </a:xfrm>
              <a:prstGeom prst="rect">
                <a:avLst/>
              </a:prstGeom>
              <a:blipFill rotWithShape="0">
                <a:blip r:embed="rId2" cstate="print"/>
                <a:stretch>
                  <a:fillRect l="-889" t="-802" r="-1667"/>
                </a:stretch>
              </a:blipFill>
            </p:spPr>
            <p:txBody>
              <a:bodyPr/>
              <a:lstStyle/>
              <a:p>
                <a:r>
                  <a:rPr lang="en-US">
                    <a:noFill/>
                  </a:rPr>
                  <a:t> </a:t>
                </a:r>
              </a:p>
            </p:txBody>
          </p:sp>
        </mc:Fallback>
      </mc:AlternateContent>
    </p:spTree>
    <p:extLst>
      <p:ext uri="{BB962C8B-B14F-4D97-AF65-F5344CB8AC3E}">
        <p14:creationId xmlns:p14="http://schemas.microsoft.com/office/powerpoint/2010/main" val="41647344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1404</TotalTime>
  <Words>2419</Words>
  <Application>Microsoft Office PowerPoint</Application>
  <PresentationFormat>On-screen Show (4:3)</PresentationFormat>
  <Paragraphs>594</Paragraphs>
  <Slides>117</Slides>
  <Notes>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117</vt:i4>
      </vt:variant>
    </vt:vector>
  </HeadingPairs>
  <TitlesOfParts>
    <vt:vector size="130" baseType="lpstr">
      <vt:lpstr>Arial</vt:lpstr>
      <vt:lpstr>Bookman Old Style</vt:lpstr>
      <vt:lpstr>Calibri</vt:lpstr>
      <vt:lpstr>Calibri Light</vt:lpstr>
      <vt:lpstr>Cambria Math</vt:lpstr>
      <vt:lpstr>Gill Sans MT</vt:lpstr>
      <vt:lpstr>Majalla UI</vt:lpstr>
      <vt:lpstr>Symbol</vt:lpstr>
      <vt:lpstr>Times New Roman</vt:lpstr>
      <vt:lpstr>Verdana</vt:lpstr>
      <vt:lpstr>Wingdings</vt:lpstr>
      <vt:lpstr>Wingdings 2</vt:lpstr>
      <vt:lpstr>انقلاب</vt:lpstr>
      <vt:lpstr>PowerPoint Presentation</vt:lpstr>
      <vt:lpstr>PowerPoint Presentation</vt:lpstr>
      <vt:lpstr>Introduction:-</vt:lpstr>
      <vt:lpstr>PowerPoint Presentation</vt:lpstr>
      <vt:lpstr>PowerPoint Presentation</vt:lpstr>
      <vt:lpstr>PowerPoint Presentation</vt:lpstr>
      <vt:lpstr>PowerPoint Presentation</vt:lpstr>
      <vt:lpstr>Materials:-</vt:lpstr>
      <vt:lpstr>PowerPoint Presentation</vt:lpstr>
      <vt:lpstr>PowerPoint Presentation</vt:lpstr>
      <vt:lpstr>Codes:-  </vt:lpstr>
      <vt:lpstr>Loads:-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Programs:- </vt:lpstr>
      <vt:lpstr> Design of slabs and beams:-                                                       Slab thickness for one end continues  h = 4/18.5 =21.6 cm ( which is max values )  so , we will use h =25 cm </vt:lpstr>
      <vt:lpstr>PowerPoint Presentation</vt:lpstr>
      <vt:lpstr>PowerPoint Presentation</vt:lpstr>
      <vt:lpstr>Sections:- </vt:lpstr>
      <vt:lpstr>Beams:-</vt:lpstr>
      <vt:lpstr>PowerPoint Presentation</vt:lpstr>
      <vt:lpstr>Columns:-</vt:lpstr>
      <vt:lpstr>PowerPoint Presentation</vt:lpstr>
      <vt:lpstr>Equivalent  section:- </vt:lpstr>
      <vt:lpstr>PowerPoint Presentation</vt:lpstr>
      <vt:lpstr>Modifier for one way part:-</vt:lpstr>
      <vt:lpstr>PowerPoint Presentation</vt:lpstr>
      <vt:lpstr>Modifier for two way part:- </vt:lpstr>
      <vt:lpstr>PowerPoint Presentation</vt:lpstr>
      <vt:lpstr>Shear wall:-</vt:lpstr>
      <vt:lpstr>PowerPoint Presentation</vt:lpstr>
      <vt:lpstr>checks for the model:-</vt:lpstr>
      <vt:lpstr>Compatibility:-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5-Period check:-  </vt:lpstr>
      <vt:lpstr>PowerPoint Presentation</vt:lpstr>
      <vt:lpstr>PowerPoint Presentation</vt:lpstr>
      <vt:lpstr> Dynamic analyses:-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HANI AWWAD</cp:lastModifiedBy>
  <cp:revision>169</cp:revision>
  <dcterms:created xsi:type="dcterms:W3CDTF">2006-08-16T00:00:00Z</dcterms:created>
  <dcterms:modified xsi:type="dcterms:W3CDTF">2017-05-25T10:06:08Z</dcterms:modified>
</cp:coreProperties>
</file>