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1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2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25"/>
  </p:notes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  <p:sldId id="271" r:id="rId19"/>
    <p:sldId id="272" r:id="rId20"/>
    <p:sldId id="273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56" autoAdjust="0"/>
  </p:normalViewPr>
  <p:slideViewPr>
    <p:cSldViewPr snapToGrid="0" showGuides="1">
      <p:cViewPr varScale="1">
        <p:scale>
          <a:sx n="83" d="100"/>
          <a:sy n="83" d="100"/>
        </p:scale>
        <p:origin x="58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ema\Desktop\saturday_optimization_less%20are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PCM%20countinou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PCM%20countinou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PCM%20countinou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without%20PCM%20Batchwise%20-%20Copy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without%20PCM%20Batchwise%20-%20Copy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without%20PCM%20Batchwise%20-%20Copy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without%20PCM%20Batchwise%20-%20Copy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without%20PCM%20Batchwise%20-%20Cop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without%20PCM%20continou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PCM%20countinous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601;&#1589;&#1604;%20&#1575;&#1604;&#1578;&#1582;&#1585;&#1580;\&#1575;&#1604;&#1601;&#1589;&#1604;%20&#1575;&#1604;&#1578;&#1575;&#1606;&#1610;\&#1605;&#1588;&#1585;&#1608;&#1593;%20&#1578;&#1582;&#1585;&#1580;%202\Charging%20and%20discharging\PCM%20countinou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67372047244097"/>
          <c:y val="0.15604423523970642"/>
          <c:w val="0.86399294619422573"/>
          <c:h val="0.68785485863466522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val>
            <c:numRef>
              <c:f>Sep!$L$2:$L$25</c:f>
              <c:numCache>
                <c:formatCode>General</c:formatCode>
                <c:ptCount val="24"/>
                <c:pt idx="0">
                  <c:v>0.1</c:v>
                </c:pt>
                <c:pt idx="1">
                  <c:v>2.5</c:v>
                </c:pt>
                <c:pt idx="2">
                  <c:v>1.2</c:v>
                </c:pt>
                <c:pt idx="3">
                  <c:v>1</c:v>
                </c:pt>
                <c:pt idx="4">
                  <c:v>1.1000000000000001</c:v>
                </c:pt>
                <c:pt idx="5">
                  <c:v>2</c:v>
                </c:pt>
                <c:pt idx="6">
                  <c:v>6.5</c:v>
                </c:pt>
                <c:pt idx="7">
                  <c:v>15.5</c:v>
                </c:pt>
                <c:pt idx="8">
                  <c:v>17.5</c:v>
                </c:pt>
                <c:pt idx="9">
                  <c:v>15.9</c:v>
                </c:pt>
                <c:pt idx="10">
                  <c:v>13.5</c:v>
                </c:pt>
                <c:pt idx="11">
                  <c:v>11.6</c:v>
                </c:pt>
                <c:pt idx="12">
                  <c:v>9.5</c:v>
                </c:pt>
                <c:pt idx="13">
                  <c:v>8</c:v>
                </c:pt>
                <c:pt idx="14">
                  <c:v>7</c:v>
                </c:pt>
                <c:pt idx="15">
                  <c:v>6.2</c:v>
                </c:pt>
                <c:pt idx="16">
                  <c:v>6.3</c:v>
                </c:pt>
                <c:pt idx="17">
                  <c:v>7.7</c:v>
                </c:pt>
                <c:pt idx="18">
                  <c:v>10.1</c:v>
                </c:pt>
                <c:pt idx="19">
                  <c:v>12</c:v>
                </c:pt>
                <c:pt idx="20">
                  <c:v>12.1</c:v>
                </c:pt>
                <c:pt idx="21">
                  <c:v>11</c:v>
                </c:pt>
                <c:pt idx="22">
                  <c:v>9.7000000000000011</c:v>
                </c:pt>
                <c:pt idx="23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DF-4460-91C8-D7F60CF917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89643648"/>
        <c:axId val="120881920"/>
      </c:barChart>
      <c:catAx>
        <c:axId val="89643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hour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20881920"/>
        <c:crosses val="autoZero"/>
        <c:auto val="1"/>
        <c:lblAlgn val="ctr"/>
        <c:lblOffset val="100"/>
        <c:noMultiLvlLbl val="0"/>
      </c:catAx>
      <c:valAx>
        <c:axId val="120881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litter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8964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ar-SA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Ta</c:v>
          </c:tx>
          <c:spPr>
            <a:ln w="95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0.27 Discharging'!$G$14:$G$33</c:f>
              <c:numCache>
                <c:formatCode>General</c:formatCode>
                <c:ptCount val="20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 formatCode="0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280</c:v>
                </c:pt>
                <c:pt idx="19">
                  <c:v>300</c:v>
                </c:pt>
              </c:numCache>
            </c:numRef>
          </c:xVal>
          <c:yVal>
            <c:numRef>
              <c:f>'Flow 0.27 Discharging'!$M$14:$M$33</c:f>
              <c:numCache>
                <c:formatCode>0</c:formatCode>
                <c:ptCount val="20"/>
                <c:pt idx="0">
                  <c:v>73</c:v>
                </c:pt>
                <c:pt idx="1">
                  <c:v>72</c:v>
                </c:pt>
                <c:pt idx="2">
                  <c:v>72</c:v>
                </c:pt>
                <c:pt idx="3">
                  <c:v>70</c:v>
                </c:pt>
                <c:pt idx="4">
                  <c:v>68</c:v>
                </c:pt>
                <c:pt idx="5">
                  <c:v>65.5</c:v>
                </c:pt>
                <c:pt idx="6">
                  <c:v>63.5</c:v>
                </c:pt>
                <c:pt idx="7">
                  <c:v>61.7</c:v>
                </c:pt>
                <c:pt idx="8">
                  <c:v>58.4</c:v>
                </c:pt>
                <c:pt idx="9">
                  <c:v>57</c:v>
                </c:pt>
                <c:pt idx="10">
                  <c:v>56</c:v>
                </c:pt>
                <c:pt idx="11">
                  <c:v>55</c:v>
                </c:pt>
                <c:pt idx="12">
                  <c:v>53.5</c:v>
                </c:pt>
                <c:pt idx="13">
                  <c:v>52.8</c:v>
                </c:pt>
                <c:pt idx="14">
                  <c:v>51.3</c:v>
                </c:pt>
                <c:pt idx="15">
                  <c:v>49</c:v>
                </c:pt>
                <c:pt idx="16">
                  <c:v>46.5</c:v>
                </c:pt>
                <c:pt idx="17">
                  <c:v>44</c:v>
                </c:pt>
                <c:pt idx="18">
                  <c:v>41</c:v>
                </c:pt>
                <c:pt idx="19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F24-49A5-9551-A7903BE184A5}"/>
            </c:ext>
          </c:extLst>
        </c:ser>
        <c:ser>
          <c:idx val="1"/>
          <c:order val="1"/>
          <c:tx>
            <c:v>Tb</c:v>
          </c:tx>
          <c:spPr>
            <a:ln w="9525" cap="rnd">
              <a:solidFill>
                <a:schemeClr val="accent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0.27 Discharging'!$G$14:$G$33</c:f>
              <c:numCache>
                <c:formatCode>General</c:formatCode>
                <c:ptCount val="20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 formatCode="0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280</c:v>
                </c:pt>
                <c:pt idx="19">
                  <c:v>300</c:v>
                </c:pt>
              </c:numCache>
            </c:numRef>
          </c:xVal>
          <c:yVal>
            <c:numRef>
              <c:f>'Flow 0.27 Discharging'!$N$14:$N$33</c:f>
              <c:numCache>
                <c:formatCode>0</c:formatCode>
                <c:ptCount val="20"/>
                <c:pt idx="0">
                  <c:v>70</c:v>
                </c:pt>
                <c:pt idx="1">
                  <c:v>69.5</c:v>
                </c:pt>
                <c:pt idx="2">
                  <c:v>69</c:v>
                </c:pt>
                <c:pt idx="3">
                  <c:v>67.5</c:v>
                </c:pt>
                <c:pt idx="4">
                  <c:v>66</c:v>
                </c:pt>
                <c:pt idx="5">
                  <c:v>63.5</c:v>
                </c:pt>
                <c:pt idx="6">
                  <c:v>63</c:v>
                </c:pt>
                <c:pt idx="7">
                  <c:v>60</c:v>
                </c:pt>
                <c:pt idx="8">
                  <c:v>57</c:v>
                </c:pt>
                <c:pt idx="9">
                  <c:v>55.5</c:v>
                </c:pt>
                <c:pt idx="10">
                  <c:v>53.5</c:v>
                </c:pt>
                <c:pt idx="11">
                  <c:v>51</c:v>
                </c:pt>
                <c:pt idx="12">
                  <c:v>48.5</c:v>
                </c:pt>
                <c:pt idx="13">
                  <c:v>46.8</c:v>
                </c:pt>
                <c:pt idx="14">
                  <c:v>43</c:v>
                </c:pt>
                <c:pt idx="15">
                  <c:v>39.299999999999997</c:v>
                </c:pt>
                <c:pt idx="16">
                  <c:v>36.5</c:v>
                </c:pt>
                <c:pt idx="17">
                  <c:v>33.5</c:v>
                </c:pt>
                <c:pt idx="18">
                  <c:v>31</c:v>
                </c:pt>
                <c:pt idx="19">
                  <c:v>29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F24-49A5-9551-A7903BE184A5}"/>
            </c:ext>
          </c:extLst>
        </c:ser>
        <c:ser>
          <c:idx val="2"/>
          <c:order val="2"/>
          <c:tx>
            <c:v>Tc</c:v>
          </c:tx>
          <c:spPr>
            <a:ln w="9525" cap="rnd">
              <a:solidFill>
                <a:schemeClr val="accent3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rnd">
                <a:solidFill>
                  <a:schemeClr val="accent3"/>
                </a:solidFill>
                <a:rou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marker>
          <c:xVal>
            <c:numRef>
              <c:f>'Flow 0.27 Discharging'!$G$14:$G$33</c:f>
              <c:numCache>
                <c:formatCode>General</c:formatCode>
                <c:ptCount val="20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 formatCode="0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280</c:v>
                </c:pt>
                <c:pt idx="19">
                  <c:v>300</c:v>
                </c:pt>
              </c:numCache>
            </c:numRef>
          </c:xVal>
          <c:yVal>
            <c:numRef>
              <c:f>'Flow 0.27 Discharging'!$O$14:$O$33</c:f>
              <c:numCache>
                <c:formatCode>0</c:formatCode>
                <c:ptCount val="20"/>
                <c:pt idx="0">
                  <c:v>65</c:v>
                </c:pt>
                <c:pt idx="1">
                  <c:v>64.5</c:v>
                </c:pt>
                <c:pt idx="2">
                  <c:v>64</c:v>
                </c:pt>
                <c:pt idx="3">
                  <c:v>64</c:v>
                </c:pt>
                <c:pt idx="4">
                  <c:v>63</c:v>
                </c:pt>
                <c:pt idx="5">
                  <c:v>60.5</c:v>
                </c:pt>
                <c:pt idx="6">
                  <c:v>57.5</c:v>
                </c:pt>
                <c:pt idx="7">
                  <c:v>48</c:v>
                </c:pt>
                <c:pt idx="8">
                  <c:v>42</c:v>
                </c:pt>
                <c:pt idx="9">
                  <c:v>38</c:v>
                </c:pt>
                <c:pt idx="10">
                  <c:v>36</c:v>
                </c:pt>
                <c:pt idx="11">
                  <c:v>33</c:v>
                </c:pt>
                <c:pt idx="12">
                  <c:v>31.5</c:v>
                </c:pt>
                <c:pt idx="13">
                  <c:v>29.7</c:v>
                </c:pt>
                <c:pt idx="14">
                  <c:v>28.2</c:v>
                </c:pt>
                <c:pt idx="15">
                  <c:v>27</c:v>
                </c:pt>
                <c:pt idx="16">
                  <c:v>25.3</c:v>
                </c:pt>
                <c:pt idx="17">
                  <c:v>24</c:v>
                </c:pt>
                <c:pt idx="18">
                  <c:v>23</c:v>
                </c:pt>
                <c:pt idx="19">
                  <c:v>22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CF24-49A5-9551-A7903BE184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5069408"/>
        <c:axId val="1311368528"/>
      </c:scatterChart>
      <c:valAx>
        <c:axId val="1165069408"/>
        <c:scaling>
          <c:orientation val="minMax"/>
          <c:max val="300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311368528"/>
        <c:crosses val="autoZero"/>
        <c:crossBetween val="midCat"/>
        <c:majorUnit val="30"/>
      </c:valAx>
      <c:valAx>
        <c:axId val="1311368528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650694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ar-SA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T5</c:v>
          </c:tx>
          <c:spPr>
            <a:ln w="95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0.27 Discharging'!$G$14:$G$33</c:f>
              <c:numCache>
                <c:formatCode>General</c:formatCode>
                <c:ptCount val="20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 formatCode="0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280</c:v>
                </c:pt>
                <c:pt idx="19">
                  <c:v>300</c:v>
                </c:pt>
              </c:numCache>
            </c:numRef>
          </c:xVal>
          <c:yVal>
            <c:numRef>
              <c:f>'Flow 0.27 Discharging'!$L$14:$L$33</c:f>
              <c:numCache>
                <c:formatCode>0</c:formatCode>
                <c:ptCount val="20"/>
                <c:pt idx="0">
                  <c:v>65</c:v>
                </c:pt>
                <c:pt idx="1">
                  <c:v>63</c:v>
                </c:pt>
                <c:pt idx="2">
                  <c:v>63</c:v>
                </c:pt>
                <c:pt idx="3">
                  <c:v>61</c:v>
                </c:pt>
                <c:pt idx="4">
                  <c:v>58</c:v>
                </c:pt>
                <c:pt idx="5">
                  <c:v>54</c:v>
                </c:pt>
                <c:pt idx="6">
                  <c:v>52</c:v>
                </c:pt>
                <c:pt idx="7">
                  <c:v>49</c:v>
                </c:pt>
                <c:pt idx="8">
                  <c:v>47</c:v>
                </c:pt>
                <c:pt idx="9">
                  <c:v>45</c:v>
                </c:pt>
                <c:pt idx="10">
                  <c:v>44</c:v>
                </c:pt>
                <c:pt idx="11">
                  <c:v>43</c:v>
                </c:pt>
                <c:pt idx="12">
                  <c:v>42</c:v>
                </c:pt>
                <c:pt idx="13">
                  <c:v>41</c:v>
                </c:pt>
                <c:pt idx="14">
                  <c:v>40</c:v>
                </c:pt>
                <c:pt idx="15">
                  <c:v>39</c:v>
                </c:pt>
                <c:pt idx="16">
                  <c:v>38</c:v>
                </c:pt>
                <c:pt idx="17">
                  <c:v>36</c:v>
                </c:pt>
                <c:pt idx="18">
                  <c:v>35</c:v>
                </c:pt>
                <c:pt idx="19">
                  <c:v>33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384-40AF-ADDC-A06218A6EF57}"/>
            </c:ext>
          </c:extLst>
        </c:ser>
        <c:ser>
          <c:idx val="1"/>
          <c:order val="1"/>
          <c:tx>
            <c:v>Ta</c:v>
          </c:tx>
          <c:spPr>
            <a:ln w="9525" cap="rnd">
              <a:solidFill>
                <a:schemeClr val="accent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0.27 Discharging'!$G$14:$G$33</c:f>
              <c:numCache>
                <c:formatCode>General</c:formatCode>
                <c:ptCount val="20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 formatCode="0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280</c:v>
                </c:pt>
                <c:pt idx="19">
                  <c:v>300</c:v>
                </c:pt>
              </c:numCache>
            </c:numRef>
          </c:xVal>
          <c:yVal>
            <c:numRef>
              <c:f>'Flow 0.27 Discharging'!$M$14:$M$33</c:f>
              <c:numCache>
                <c:formatCode>0</c:formatCode>
                <c:ptCount val="20"/>
                <c:pt idx="0">
                  <c:v>73</c:v>
                </c:pt>
                <c:pt idx="1">
                  <c:v>72</c:v>
                </c:pt>
                <c:pt idx="2">
                  <c:v>72</c:v>
                </c:pt>
                <c:pt idx="3">
                  <c:v>70</c:v>
                </c:pt>
                <c:pt idx="4">
                  <c:v>68</c:v>
                </c:pt>
                <c:pt idx="5">
                  <c:v>65.5</c:v>
                </c:pt>
                <c:pt idx="6">
                  <c:v>63.5</c:v>
                </c:pt>
                <c:pt idx="7">
                  <c:v>61.7</c:v>
                </c:pt>
                <c:pt idx="8">
                  <c:v>58.4</c:v>
                </c:pt>
                <c:pt idx="9">
                  <c:v>57</c:v>
                </c:pt>
                <c:pt idx="10">
                  <c:v>56</c:v>
                </c:pt>
                <c:pt idx="11">
                  <c:v>55</c:v>
                </c:pt>
                <c:pt idx="12">
                  <c:v>53.5</c:v>
                </c:pt>
                <c:pt idx="13">
                  <c:v>52.8</c:v>
                </c:pt>
                <c:pt idx="14">
                  <c:v>51.3</c:v>
                </c:pt>
                <c:pt idx="15">
                  <c:v>49</c:v>
                </c:pt>
                <c:pt idx="16">
                  <c:v>46.5</c:v>
                </c:pt>
                <c:pt idx="17">
                  <c:v>44</c:v>
                </c:pt>
                <c:pt idx="18">
                  <c:v>41</c:v>
                </c:pt>
                <c:pt idx="19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384-40AF-ADDC-A06218A6EF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65069408"/>
        <c:axId val="1311368528"/>
      </c:scatterChart>
      <c:valAx>
        <c:axId val="1165069408"/>
        <c:scaling>
          <c:orientation val="minMax"/>
          <c:max val="300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311368528"/>
        <c:crosses val="autoZero"/>
        <c:crossBetween val="midCat"/>
      </c:valAx>
      <c:valAx>
        <c:axId val="1311368528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650694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ar-SA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1"/>
          <c:order val="0"/>
          <c:tx>
            <c:v>T out 0.45 L/min</c:v>
          </c:tx>
          <c:spPr>
            <a:ln w="9525" cap="rnd">
              <a:solidFill>
                <a:schemeClr val="accent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0.45 Discharging'!$F$15:$F$34</c:f>
              <c:numCache>
                <c:formatCode>General</c:formatCode>
                <c:ptCount val="20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75</c:v>
                </c:pt>
                <c:pt idx="15">
                  <c:v>100</c:v>
                </c:pt>
                <c:pt idx="16">
                  <c:v>125</c:v>
                </c:pt>
                <c:pt idx="17">
                  <c:v>135</c:v>
                </c:pt>
                <c:pt idx="18">
                  <c:v>145</c:v>
                </c:pt>
                <c:pt idx="19">
                  <c:v>155</c:v>
                </c:pt>
              </c:numCache>
            </c:numRef>
          </c:xVal>
          <c:yVal>
            <c:numRef>
              <c:f>'Flow 0.45 Discharging'!$L$16:$L$34</c:f>
              <c:numCache>
                <c:formatCode>0</c:formatCode>
                <c:ptCount val="19"/>
                <c:pt idx="0">
                  <c:v>74</c:v>
                </c:pt>
                <c:pt idx="1">
                  <c:v>73.8</c:v>
                </c:pt>
                <c:pt idx="2">
                  <c:v>71.900000000000006</c:v>
                </c:pt>
                <c:pt idx="3">
                  <c:v>69.900000000000006</c:v>
                </c:pt>
                <c:pt idx="4">
                  <c:v>67.7</c:v>
                </c:pt>
                <c:pt idx="5">
                  <c:v>66</c:v>
                </c:pt>
                <c:pt idx="6">
                  <c:v>64.5</c:v>
                </c:pt>
                <c:pt idx="7">
                  <c:v>63.5</c:v>
                </c:pt>
                <c:pt idx="8">
                  <c:v>62.2</c:v>
                </c:pt>
                <c:pt idx="9">
                  <c:v>60.9</c:v>
                </c:pt>
                <c:pt idx="10">
                  <c:v>59.4</c:v>
                </c:pt>
                <c:pt idx="11">
                  <c:v>58.5</c:v>
                </c:pt>
                <c:pt idx="12">
                  <c:v>56.8</c:v>
                </c:pt>
                <c:pt idx="13">
                  <c:v>56</c:v>
                </c:pt>
                <c:pt idx="14">
                  <c:v>50.1</c:v>
                </c:pt>
                <c:pt idx="15">
                  <c:v>43</c:v>
                </c:pt>
                <c:pt idx="16">
                  <c:v>41.3</c:v>
                </c:pt>
                <c:pt idx="17">
                  <c:v>40.5</c:v>
                </c:pt>
                <c:pt idx="18">
                  <c:v>38.5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659-4862-927E-2A0FB5C2A0AE}"/>
            </c:ext>
          </c:extLst>
        </c:ser>
        <c:ser>
          <c:idx val="3"/>
          <c:order val="1"/>
          <c:tx>
            <c:v>T out 0.27 L/min</c:v>
          </c:tx>
          <c:spPr>
            <a:ln w="9525" cap="rnd">
              <a:solidFill>
                <a:schemeClr val="accent4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0.45 Discharging'!$W$30:$W$49</c:f>
              <c:numCache>
                <c:formatCode>General</c:formatCode>
                <c:ptCount val="20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 formatCode="0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280</c:v>
                </c:pt>
                <c:pt idx="19">
                  <c:v>300</c:v>
                </c:pt>
              </c:numCache>
            </c:numRef>
          </c:xVal>
          <c:yVal>
            <c:numRef>
              <c:f>'Flow 0.45 Discharging'!$Y$30:$Y$49</c:f>
              <c:numCache>
                <c:formatCode>0</c:formatCode>
                <c:ptCount val="20"/>
                <c:pt idx="0">
                  <c:v>73</c:v>
                </c:pt>
                <c:pt idx="1">
                  <c:v>72</c:v>
                </c:pt>
                <c:pt idx="2">
                  <c:v>72</c:v>
                </c:pt>
                <c:pt idx="3">
                  <c:v>70</c:v>
                </c:pt>
                <c:pt idx="4">
                  <c:v>68</c:v>
                </c:pt>
                <c:pt idx="5">
                  <c:v>65.5</c:v>
                </c:pt>
                <c:pt idx="6">
                  <c:v>63.5</c:v>
                </c:pt>
                <c:pt idx="7">
                  <c:v>61.7</c:v>
                </c:pt>
                <c:pt idx="8">
                  <c:v>58.4</c:v>
                </c:pt>
                <c:pt idx="9">
                  <c:v>57</c:v>
                </c:pt>
                <c:pt idx="10">
                  <c:v>56</c:v>
                </c:pt>
                <c:pt idx="11">
                  <c:v>55</c:v>
                </c:pt>
                <c:pt idx="12">
                  <c:v>53.5</c:v>
                </c:pt>
                <c:pt idx="13">
                  <c:v>52.8</c:v>
                </c:pt>
                <c:pt idx="14">
                  <c:v>51.3</c:v>
                </c:pt>
                <c:pt idx="15">
                  <c:v>49</c:v>
                </c:pt>
                <c:pt idx="16">
                  <c:v>46.5</c:v>
                </c:pt>
                <c:pt idx="17">
                  <c:v>44</c:v>
                </c:pt>
                <c:pt idx="18">
                  <c:v>41</c:v>
                </c:pt>
                <c:pt idx="19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659-4862-927E-2A0FB5C2A0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9823391"/>
        <c:axId val="1765331567"/>
      </c:scatterChart>
      <c:valAx>
        <c:axId val="1199823391"/>
        <c:scaling>
          <c:orientation val="minMax"/>
          <c:max val="300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765331567"/>
        <c:crosses val="autoZero"/>
        <c:crossBetween val="midCat"/>
        <c:majorUnit val="30"/>
      </c:valAx>
      <c:valAx>
        <c:axId val="1765331567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9982339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ar-S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Output Temp with PCM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Feb!$V$42:$V$57</c:f>
              <c:numCache>
                <c:formatCode>General</c:formatCode>
                <c:ptCount val="16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60</c:v>
                </c:pt>
                <c:pt idx="6">
                  <c:v>70</c:v>
                </c:pt>
                <c:pt idx="7">
                  <c:v>90</c:v>
                </c:pt>
                <c:pt idx="8">
                  <c:v>105</c:v>
                </c:pt>
                <c:pt idx="9">
                  <c:v>120</c:v>
                </c:pt>
                <c:pt idx="10">
                  <c:v>135</c:v>
                </c:pt>
                <c:pt idx="11">
                  <c:v>150</c:v>
                </c:pt>
                <c:pt idx="12">
                  <c:v>165</c:v>
                </c:pt>
                <c:pt idx="13">
                  <c:v>180</c:v>
                </c:pt>
                <c:pt idx="14">
                  <c:v>200</c:v>
                </c:pt>
                <c:pt idx="15">
                  <c:v>225</c:v>
                </c:pt>
              </c:numCache>
            </c:numRef>
          </c:xVal>
          <c:yVal>
            <c:numRef>
              <c:f>Feb!$W$42:$W$57</c:f>
              <c:numCache>
                <c:formatCode>0</c:formatCode>
                <c:ptCount val="16"/>
                <c:pt idx="0">
                  <c:v>68</c:v>
                </c:pt>
                <c:pt idx="1">
                  <c:v>65.5</c:v>
                </c:pt>
                <c:pt idx="2">
                  <c:v>63.5</c:v>
                </c:pt>
                <c:pt idx="3">
                  <c:v>61.7</c:v>
                </c:pt>
                <c:pt idx="4">
                  <c:v>58.4</c:v>
                </c:pt>
                <c:pt idx="5">
                  <c:v>57</c:v>
                </c:pt>
                <c:pt idx="6">
                  <c:v>56</c:v>
                </c:pt>
                <c:pt idx="7">
                  <c:v>55</c:v>
                </c:pt>
                <c:pt idx="8">
                  <c:v>53.5</c:v>
                </c:pt>
                <c:pt idx="9">
                  <c:v>52.8</c:v>
                </c:pt>
                <c:pt idx="10">
                  <c:v>51.3</c:v>
                </c:pt>
                <c:pt idx="11">
                  <c:v>49</c:v>
                </c:pt>
                <c:pt idx="12">
                  <c:v>46.5</c:v>
                </c:pt>
                <c:pt idx="13">
                  <c:v>44</c:v>
                </c:pt>
                <c:pt idx="14">
                  <c:v>41</c:v>
                </c:pt>
                <c:pt idx="15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CE2-4F1F-8E40-BEAD7B32A84D}"/>
            </c:ext>
          </c:extLst>
        </c:ser>
        <c:ser>
          <c:idx val="1"/>
          <c:order val="1"/>
          <c:tx>
            <c:v>Output Temp Without PCM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Feb!$G$41:$G$46</c:f>
              <c:numCache>
                <c:formatCode>General</c:formatCode>
                <c:ptCount val="6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</c:numCache>
            </c:numRef>
          </c:xVal>
          <c:yVal>
            <c:numRef>
              <c:f>Feb!$H$41:$H$46</c:f>
              <c:numCache>
                <c:formatCode>General</c:formatCode>
                <c:ptCount val="6"/>
                <c:pt idx="0">
                  <c:v>67</c:v>
                </c:pt>
                <c:pt idx="1">
                  <c:v>62</c:v>
                </c:pt>
                <c:pt idx="2">
                  <c:v>57</c:v>
                </c:pt>
                <c:pt idx="3">
                  <c:v>51</c:v>
                </c:pt>
                <c:pt idx="4">
                  <c:v>46</c:v>
                </c:pt>
                <c:pt idx="5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CE2-4F1F-8E40-BEAD7B32A8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354816"/>
        <c:axId val="112371584"/>
      </c:scatterChart>
      <c:valAx>
        <c:axId val="1123548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</a:t>
                </a:r>
                <a:r>
                  <a:rPr lang="en-US" baseline="0"/>
                  <a:t> [min]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371584"/>
        <c:crosses val="autoZero"/>
        <c:crossBetween val="midCat"/>
        <c:majorUnit val="30"/>
      </c:valAx>
      <c:valAx>
        <c:axId val="112371584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3548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Output Temp without PCM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April!$E$12:$E$29</c:f>
              <c:numCache>
                <c:formatCode>General</c:formatCode>
                <c:ptCount val="18"/>
                <c:pt idx="0">
                  <c:v>0</c:v>
                </c:pt>
                <c:pt idx="1">
                  <c:v>5</c:v>
                </c:pt>
                <c:pt idx="2">
                  <c:v>15</c:v>
                </c:pt>
                <c:pt idx="3">
                  <c:v>30</c:v>
                </c:pt>
                <c:pt idx="4">
                  <c:v>45</c:v>
                </c:pt>
                <c:pt idx="5">
                  <c:v>75</c:v>
                </c:pt>
                <c:pt idx="6">
                  <c:v>105</c:v>
                </c:pt>
                <c:pt idx="7">
                  <c:v>120</c:v>
                </c:pt>
                <c:pt idx="8">
                  <c:v>135</c:v>
                </c:pt>
                <c:pt idx="9">
                  <c:v>150</c:v>
                </c:pt>
                <c:pt idx="10">
                  <c:v>165</c:v>
                </c:pt>
                <c:pt idx="11">
                  <c:v>195</c:v>
                </c:pt>
                <c:pt idx="12">
                  <c:v>225</c:v>
                </c:pt>
                <c:pt idx="13">
                  <c:v>255</c:v>
                </c:pt>
                <c:pt idx="14">
                  <c:v>285</c:v>
                </c:pt>
                <c:pt idx="15">
                  <c:v>315</c:v>
                </c:pt>
                <c:pt idx="16">
                  <c:v>345</c:v>
                </c:pt>
                <c:pt idx="17">
                  <c:v>375</c:v>
                </c:pt>
              </c:numCache>
            </c:numRef>
          </c:xVal>
          <c:yVal>
            <c:numRef>
              <c:f>April!$H$12:$H$29</c:f>
              <c:numCache>
                <c:formatCode>General</c:formatCode>
                <c:ptCount val="18"/>
                <c:pt idx="0">
                  <c:v>47.5</c:v>
                </c:pt>
                <c:pt idx="1">
                  <c:v>52.5</c:v>
                </c:pt>
                <c:pt idx="2">
                  <c:v>54</c:v>
                </c:pt>
                <c:pt idx="3">
                  <c:v>56</c:v>
                </c:pt>
                <c:pt idx="4">
                  <c:v>58</c:v>
                </c:pt>
                <c:pt idx="5">
                  <c:v>59.9</c:v>
                </c:pt>
                <c:pt idx="6">
                  <c:v>67.5</c:v>
                </c:pt>
                <c:pt idx="7">
                  <c:v>67.900000000000006</c:v>
                </c:pt>
                <c:pt idx="8">
                  <c:v>69.900000000000006</c:v>
                </c:pt>
                <c:pt idx="9">
                  <c:v>72.5</c:v>
                </c:pt>
                <c:pt idx="10">
                  <c:v>74.5</c:v>
                </c:pt>
                <c:pt idx="11">
                  <c:v>70</c:v>
                </c:pt>
                <c:pt idx="12">
                  <c:v>67</c:v>
                </c:pt>
                <c:pt idx="13">
                  <c:v>62</c:v>
                </c:pt>
                <c:pt idx="14">
                  <c:v>57</c:v>
                </c:pt>
                <c:pt idx="15">
                  <c:v>51</c:v>
                </c:pt>
                <c:pt idx="16">
                  <c:v>46</c:v>
                </c:pt>
                <c:pt idx="17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209-442C-8C9D-ADAF360FE892}"/>
            </c:ext>
          </c:extLst>
        </c:ser>
        <c:ser>
          <c:idx val="1"/>
          <c:order val="1"/>
          <c:tx>
            <c:v>Output Temp with PCM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April!$M$6:$M$32</c:f>
              <c:numCache>
                <c:formatCode>General</c:formatCode>
                <c:ptCount val="27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75</c:v>
                </c:pt>
                <c:pt idx="5">
                  <c:v>105</c:v>
                </c:pt>
                <c:pt idx="6">
                  <c:v>150</c:v>
                </c:pt>
                <c:pt idx="7">
                  <c:v>165</c:v>
                </c:pt>
                <c:pt idx="8">
                  <c:v>175</c:v>
                </c:pt>
                <c:pt idx="9">
                  <c:v>185</c:v>
                </c:pt>
                <c:pt idx="10">
                  <c:v>195</c:v>
                </c:pt>
                <c:pt idx="11">
                  <c:v>205</c:v>
                </c:pt>
                <c:pt idx="12">
                  <c:v>225</c:v>
                </c:pt>
                <c:pt idx="13">
                  <c:v>235</c:v>
                </c:pt>
                <c:pt idx="14">
                  <c:v>255</c:v>
                </c:pt>
                <c:pt idx="15">
                  <c:v>270</c:v>
                </c:pt>
                <c:pt idx="16">
                  <c:v>285</c:v>
                </c:pt>
                <c:pt idx="17">
                  <c:v>300</c:v>
                </c:pt>
                <c:pt idx="18">
                  <c:v>315</c:v>
                </c:pt>
                <c:pt idx="19">
                  <c:v>330</c:v>
                </c:pt>
                <c:pt idx="20">
                  <c:v>345</c:v>
                </c:pt>
                <c:pt idx="21">
                  <c:v>365</c:v>
                </c:pt>
                <c:pt idx="22">
                  <c:v>390</c:v>
                </c:pt>
                <c:pt idx="23">
                  <c:v>405</c:v>
                </c:pt>
                <c:pt idx="24">
                  <c:v>425</c:v>
                </c:pt>
                <c:pt idx="25">
                  <c:v>445</c:v>
                </c:pt>
                <c:pt idx="26">
                  <c:v>465</c:v>
                </c:pt>
              </c:numCache>
            </c:numRef>
          </c:xVal>
          <c:yVal>
            <c:numRef>
              <c:f>April!$O$6:$O$32</c:f>
              <c:numCache>
                <c:formatCode>General</c:formatCode>
                <c:ptCount val="27"/>
                <c:pt idx="0">
                  <c:v>50</c:v>
                </c:pt>
                <c:pt idx="1">
                  <c:v>51</c:v>
                </c:pt>
                <c:pt idx="2">
                  <c:v>52</c:v>
                </c:pt>
                <c:pt idx="3">
                  <c:v>55</c:v>
                </c:pt>
                <c:pt idx="4">
                  <c:v>59</c:v>
                </c:pt>
                <c:pt idx="5">
                  <c:v>63</c:v>
                </c:pt>
                <c:pt idx="6">
                  <c:v>69</c:v>
                </c:pt>
                <c:pt idx="7">
                  <c:v>72</c:v>
                </c:pt>
                <c:pt idx="8" formatCode="0">
                  <c:v>72</c:v>
                </c:pt>
                <c:pt idx="9" formatCode="0">
                  <c:v>72</c:v>
                </c:pt>
                <c:pt idx="10" formatCode="0">
                  <c:v>70</c:v>
                </c:pt>
                <c:pt idx="11" formatCode="0">
                  <c:v>68</c:v>
                </c:pt>
                <c:pt idx="12" formatCode="0">
                  <c:v>65.5</c:v>
                </c:pt>
                <c:pt idx="13" formatCode="0">
                  <c:v>63.5</c:v>
                </c:pt>
                <c:pt idx="14" formatCode="0">
                  <c:v>61.7</c:v>
                </c:pt>
                <c:pt idx="15" formatCode="0">
                  <c:v>58.4</c:v>
                </c:pt>
                <c:pt idx="16" formatCode="0">
                  <c:v>57</c:v>
                </c:pt>
                <c:pt idx="17" formatCode="0">
                  <c:v>56</c:v>
                </c:pt>
                <c:pt idx="18" formatCode="0">
                  <c:v>55</c:v>
                </c:pt>
                <c:pt idx="19" formatCode="0">
                  <c:v>53.5</c:v>
                </c:pt>
                <c:pt idx="20" formatCode="0">
                  <c:v>52.8</c:v>
                </c:pt>
                <c:pt idx="21" formatCode="0">
                  <c:v>51.3</c:v>
                </c:pt>
                <c:pt idx="22" formatCode="0">
                  <c:v>49</c:v>
                </c:pt>
                <c:pt idx="23" formatCode="0">
                  <c:v>46.5</c:v>
                </c:pt>
                <c:pt idx="24" formatCode="0">
                  <c:v>44</c:v>
                </c:pt>
                <c:pt idx="25" formatCode="0">
                  <c:v>41</c:v>
                </c:pt>
                <c:pt idx="26" formatCode="0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209-442C-8C9D-ADAF360FE8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648128"/>
        <c:axId val="111695360"/>
      </c:scatterChart>
      <c:valAx>
        <c:axId val="111648128"/>
        <c:scaling>
          <c:orientation val="minMax"/>
          <c:max val="48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1695360"/>
        <c:crosses val="autoZero"/>
        <c:crossBetween val="midCat"/>
        <c:majorUnit val="60"/>
      </c:valAx>
      <c:valAx>
        <c:axId val="111695360"/>
        <c:scaling>
          <c:orientation val="minMax"/>
          <c:max val="8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>
                    <a:effectLst/>
                  </a:rPr>
                  <a:t>Temperature C</a:t>
                </a:r>
                <a:endParaRPr lang="ar-SA" sz="10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16481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Output Temp with PCM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April!$Q$15:$Q$32</c:f>
              <c:numCache>
                <c:formatCode>General</c:formatCode>
                <c:ptCount val="18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40</c:v>
                </c:pt>
                <c:pt idx="4">
                  <c:v>50</c:v>
                </c:pt>
                <c:pt idx="5">
                  <c:v>70</c:v>
                </c:pt>
                <c:pt idx="6">
                  <c:v>85</c:v>
                </c:pt>
                <c:pt idx="7">
                  <c:v>100</c:v>
                </c:pt>
                <c:pt idx="8">
                  <c:v>115</c:v>
                </c:pt>
                <c:pt idx="9">
                  <c:v>130</c:v>
                </c:pt>
                <c:pt idx="10">
                  <c:v>145</c:v>
                </c:pt>
                <c:pt idx="11">
                  <c:v>160</c:v>
                </c:pt>
                <c:pt idx="12">
                  <c:v>180</c:v>
                </c:pt>
                <c:pt idx="13">
                  <c:v>205</c:v>
                </c:pt>
                <c:pt idx="14">
                  <c:v>220</c:v>
                </c:pt>
                <c:pt idx="15">
                  <c:v>240</c:v>
                </c:pt>
                <c:pt idx="16">
                  <c:v>260</c:v>
                </c:pt>
                <c:pt idx="17">
                  <c:v>290</c:v>
                </c:pt>
              </c:numCache>
            </c:numRef>
          </c:xVal>
          <c:yVal>
            <c:numRef>
              <c:f>April!$R$15:$R$32</c:f>
              <c:numCache>
                <c:formatCode>0</c:formatCode>
                <c:ptCount val="18"/>
                <c:pt idx="0">
                  <c:v>72</c:v>
                </c:pt>
                <c:pt idx="1">
                  <c:v>70</c:v>
                </c:pt>
                <c:pt idx="2">
                  <c:v>68</c:v>
                </c:pt>
                <c:pt idx="3">
                  <c:v>65.5</c:v>
                </c:pt>
                <c:pt idx="4">
                  <c:v>63.5</c:v>
                </c:pt>
                <c:pt idx="5">
                  <c:v>61.7</c:v>
                </c:pt>
                <c:pt idx="6">
                  <c:v>58.4</c:v>
                </c:pt>
                <c:pt idx="7">
                  <c:v>57</c:v>
                </c:pt>
                <c:pt idx="8">
                  <c:v>56</c:v>
                </c:pt>
                <c:pt idx="9">
                  <c:v>55</c:v>
                </c:pt>
                <c:pt idx="10">
                  <c:v>53.5</c:v>
                </c:pt>
                <c:pt idx="11">
                  <c:v>52.8</c:v>
                </c:pt>
                <c:pt idx="12">
                  <c:v>51.3</c:v>
                </c:pt>
                <c:pt idx="13">
                  <c:v>49</c:v>
                </c:pt>
                <c:pt idx="14">
                  <c:v>46.5</c:v>
                </c:pt>
                <c:pt idx="15">
                  <c:v>44</c:v>
                </c:pt>
                <c:pt idx="16">
                  <c:v>41</c:v>
                </c:pt>
                <c:pt idx="17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575-417C-BB15-4CD742760EF3}"/>
            </c:ext>
          </c:extLst>
        </c:ser>
        <c:ser>
          <c:idx val="1"/>
          <c:order val="1"/>
          <c:tx>
            <c:v>Output Temp Without PCM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April!$T$14:$T$21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</c:numCache>
            </c:numRef>
          </c:xVal>
          <c:yVal>
            <c:numRef>
              <c:f>April!$U$14:$U$21</c:f>
              <c:numCache>
                <c:formatCode>General</c:formatCode>
                <c:ptCount val="8"/>
                <c:pt idx="0">
                  <c:v>74</c:v>
                </c:pt>
                <c:pt idx="1">
                  <c:v>70</c:v>
                </c:pt>
                <c:pt idx="2">
                  <c:v>67</c:v>
                </c:pt>
                <c:pt idx="3">
                  <c:v>62</c:v>
                </c:pt>
                <c:pt idx="4">
                  <c:v>57</c:v>
                </c:pt>
                <c:pt idx="5">
                  <c:v>51</c:v>
                </c:pt>
                <c:pt idx="6">
                  <c:v>46</c:v>
                </c:pt>
                <c:pt idx="7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575-417C-BB15-4CD742760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729664"/>
        <c:axId val="112211072"/>
      </c:scatterChart>
      <c:valAx>
        <c:axId val="111729664"/>
        <c:scaling>
          <c:orientation val="minMax"/>
          <c:max val="3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211072"/>
        <c:crosses val="autoZero"/>
        <c:crossBetween val="midCat"/>
        <c:majorUnit val="30"/>
      </c:valAx>
      <c:valAx>
        <c:axId val="112211072"/>
        <c:scaling>
          <c:orientation val="minMax"/>
          <c:min val="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</a:t>
                </a:r>
                <a:r>
                  <a:rPr lang="en-US" baseline="0"/>
                  <a:t> C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17296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Output Temp without PCM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July!$E$10:$E$29</c:f>
              <c:numCache>
                <c:formatCode>0</c:formatCode>
                <c:ptCount val="20"/>
                <c:pt idx="0">
                  <c:v>0</c:v>
                </c:pt>
                <c:pt idx="1">
                  <c:v>20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  <c:pt idx="5">
                  <c:v>75</c:v>
                </c:pt>
                <c:pt idx="6">
                  <c:v>90</c:v>
                </c:pt>
                <c:pt idx="7">
                  <c:v>105</c:v>
                </c:pt>
                <c:pt idx="8">
                  <c:v>120</c:v>
                </c:pt>
                <c:pt idx="9">
                  <c:v>135</c:v>
                </c:pt>
                <c:pt idx="10">
                  <c:v>150</c:v>
                </c:pt>
                <c:pt idx="11">
                  <c:v>165</c:v>
                </c:pt>
                <c:pt idx="12">
                  <c:v>180</c:v>
                </c:pt>
                <c:pt idx="13">
                  <c:v>210</c:v>
                </c:pt>
                <c:pt idx="14" formatCode="General">
                  <c:v>240</c:v>
                </c:pt>
                <c:pt idx="15" formatCode="General">
                  <c:v>270</c:v>
                </c:pt>
                <c:pt idx="16" formatCode="General">
                  <c:v>300</c:v>
                </c:pt>
                <c:pt idx="17" formatCode="General">
                  <c:v>330</c:v>
                </c:pt>
                <c:pt idx="18" formatCode="General">
                  <c:v>360</c:v>
                </c:pt>
                <c:pt idx="19" formatCode="General">
                  <c:v>390</c:v>
                </c:pt>
              </c:numCache>
            </c:numRef>
          </c:xVal>
          <c:yVal>
            <c:numRef>
              <c:f>July!$K$10:$K$29</c:f>
              <c:numCache>
                <c:formatCode>0.0</c:formatCode>
                <c:ptCount val="20"/>
                <c:pt idx="0">
                  <c:v>30</c:v>
                </c:pt>
                <c:pt idx="1">
                  <c:v>34</c:v>
                </c:pt>
                <c:pt idx="2">
                  <c:v>36.5</c:v>
                </c:pt>
                <c:pt idx="3">
                  <c:v>41</c:v>
                </c:pt>
                <c:pt idx="4">
                  <c:v>44.5</c:v>
                </c:pt>
                <c:pt idx="5">
                  <c:v>49</c:v>
                </c:pt>
                <c:pt idx="6">
                  <c:v>53</c:v>
                </c:pt>
                <c:pt idx="7">
                  <c:v>57</c:v>
                </c:pt>
                <c:pt idx="8">
                  <c:v>60.5</c:v>
                </c:pt>
                <c:pt idx="9">
                  <c:v>64</c:v>
                </c:pt>
                <c:pt idx="10">
                  <c:v>67.5</c:v>
                </c:pt>
                <c:pt idx="11">
                  <c:v>71</c:v>
                </c:pt>
                <c:pt idx="12">
                  <c:v>74</c:v>
                </c:pt>
                <c:pt idx="13" formatCode="General">
                  <c:v>70</c:v>
                </c:pt>
                <c:pt idx="14" formatCode="General">
                  <c:v>67</c:v>
                </c:pt>
                <c:pt idx="15" formatCode="General">
                  <c:v>62</c:v>
                </c:pt>
                <c:pt idx="16" formatCode="General">
                  <c:v>57</c:v>
                </c:pt>
                <c:pt idx="17" formatCode="General">
                  <c:v>51</c:v>
                </c:pt>
                <c:pt idx="18" formatCode="General">
                  <c:v>46</c:v>
                </c:pt>
                <c:pt idx="19" formatCode="General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3EB-445C-931C-43DD3FC50AE5}"/>
            </c:ext>
          </c:extLst>
        </c:ser>
        <c:ser>
          <c:idx val="1"/>
          <c:order val="1"/>
          <c:tx>
            <c:v>Output Temp with PCM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July!$O$10:$O$44</c:f>
              <c:numCache>
                <c:formatCode>General</c:formatCode>
                <c:ptCount val="35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  <c:pt idx="5">
                  <c:v>75</c:v>
                </c:pt>
                <c:pt idx="6">
                  <c:v>90</c:v>
                </c:pt>
                <c:pt idx="7">
                  <c:v>105</c:v>
                </c:pt>
                <c:pt idx="8">
                  <c:v>125</c:v>
                </c:pt>
                <c:pt idx="9">
                  <c:v>135</c:v>
                </c:pt>
                <c:pt idx="10">
                  <c:v>150</c:v>
                </c:pt>
                <c:pt idx="11">
                  <c:v>165</c:v>
                </c:pt>
                <c:pt idx="12">
                  <c:v>180</c:v>
                </c:pt>
                <c:pt idx="13">
                  <c:v>195</c:v>
                </c:pt>
                <c:pt idx="14">
                  <c:v>210</c:v>
                </c:pt>
                <c:pt idx="15">
                  <c:v>225</c:v>
                </c:pt>
                <c:pt idx="16">
                  <c:v>240</c:v>
                </c:pt>
                <c:pt idx="17">
                  <c:v>260</c:v>
                </c:pt>
                <c:pt idx="18">
                  <c:v>270</c:v>
                </c:pt>
                <c:pt idx="19">
                  <c:v>280</c:v>
                </c:pt>
                <c:pt idx="20">
                  <c:v>300</c:v>
                </c:pt>
                <c:pt idx="21">
                  <c:v>310</c:v>
                </c:pt>
                <c:pt idx="22">
                  <c:v>330</c:v>
                </c:pt>
                <c:pt idx="23">
                  <c:v>345</c:v>
                </c:pt>
                <c:pt idx="24">
                  <c:v>360</c:v>
                </c:pt>
                <c:pt idx="25">
                  <c:v>375</c:v>
                </c:pt>
                <c:pt idx="26">
                  <c:v>390</c:v>
                </c:pt>
                <c:pt idx="27">
                  <c:v>405</c:v>
                </c:pt>
                <c:pt idx="28">
                  <c:v>420</c:v>
                </c:pt>
                <c:pt idx="29">
                  <c:v>440</c:v>
                </c:pt>
                <c:pt idx="30">
                  <c:v>465</c:v>
                </c:pt>
                <c:pt idx="31">
                  <c:v>480</c:v>
                </c:pt>
                <c:pt idx="32">
                  <c:v>500</c:v>
                </c:pt>
                <c:pt idx="33">
                  <c:v>520</c:v>
                </c:pt>
                <c:pt idx="34">
                  <c:v>540</c:v>
                </c:pt>
              </c:numCache>
            </c:numRef>
          </c:xVal>
          <c:yVal>
            <c:numRef>
              <c:f>July!$Q$10:$Q$44</c:f>
              <c:numCache>
                <c:formatCode>General</c:formatCode>
                <c:ptCount val="35"/>
                <c:pt idx="0">
                  <c:v>19.600000000000001</c:v>
                </c:pt>
                <c:pt idx="1">
                  <c:v>25.5</c:v>
                </c:pt>
                <c:pt idx="2">
                  <c:v>34.4</c:v>
                </c:pt>
                <c:pt idx="3">
                  <c:v>50.3</c:v>
                </c:pt>
                <c:pt idx="4">
                  <c:v>50</c:v>
                </c:pt>
                <c:pt idx="5">
                  <c:v>51.4</c:v>
                </c:pt>
                <c:pt idx="6">
                  <c:v>55.4</c:v>
                </c:pt>
                <c:pt idx="7">
                  <c:v>55</c:v>
                </c:pt>
                <c:pt idx="8">
                  <c:v>56.7</c:v>
                </c:pt>
                <c:pt idx="9">
                  <c:v>56</c:v>
                </c:pt>
                <c:pt idx="10">
                  <c:v>55.6</c:v>
                </c:pt>
                <c:pt idx="11">
                  <c:v>61</c:v>
                </c:pt>
                <c:pt idx="12">
                  <c:v>65.599999999999994</c:v>
                </c:pt>
                <c:pt idx="13">
                  <c:v>68</c:v>
                </c:pt>
                <c:pt idx="14">
                  <c:v>71</c:v>
                </c:pt>
                <c:pt idx="15">
                  <c:v>69</c:v>
                </c:pt>
                <c:pt idx="16">
                  <c:v>73.5</c:v>
                </c:pt>
                <c:pt idx="17" formatCode="0">
                  <c:v>72</c:v>
                </c:pt>
                <c:pt idx="18" formatCode="0">
                  <c:v>70</c:v>
                </c:pt>
                <c:pt idx="19" formatCode="0">
                  <c:v>68</c:v>
                </c:pt>
                <c:pt idx="20" formatCode="0">
                  <c:v>65.5</c:v>
                </c:pt>
                <c:pt idx="21" formatCode="0">
                  <c:v>63.5</c:v>
                </c:pt>
                <c:pt idx="22" formatCode="0">
                  <c:v>61.7</c:v>
                </c:pt>
                <c:pt idx="23" formatCode="0">
                  <c:v>58.4</c:v>
                </c:pt>
                <c:pt idx="24" formatCode="0">
                  <c:v>57</c:v>
                </c:pt>
                <c:pt idx="25" formatCode="0">
                  <c:v>56</c:v>
                </c:pt>
                <c:pt idx="26" formatCode="0">
                  <c:v>55</c:v>
                </c:pt>
                <c:pt idx="27" formatCode="0">
                  <c:v>53.5</c:v>
                </c:pt>
                <c:pt idx="28" formatCode="0">
                  <c:v>52.8</c:v>
                </c:pt>
                <c:pt idx="29" formatCode="0">
                  <c:v>51.3</c:v>
                </c:pt>
                <c:pt idx="30" formatCode="0">
                  <c:v>49</c:v>
                </c:pt>
                <c:pt idx="31" formatCode="0">
                  <c:v>46.5</c:v>
                </c:pt>
                <c:pt idx="32" formatCode="0">
                  <c:v>44</c:v>
                </c:pt>
                <c:pt idx="33" formatCode="0">
                  <c:v>41</c:v>
                </c:pt>
                <c:pt idx="34" formatCode="0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3EB-445C-931C-43DD3FC50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224896"/>
        <c:axId val="112247552"/>
      </c:scatterChart>
      <c:valAx>
        <c:axId val="112224896"/>
        <c:scaling>
          <c:orientation val="minMax"/>
          <c:max val="55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>
                    <a:effectLst/>
                  </a:rPr>
                  <a:t>Time [min]</a:t>
                </a:r>
                <a:endParaRPr lang="ar-SA" sz="10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247552"/>
        <c:crosses val="autoZero"/>
        <c:crossBetween val="midCat"/>
        <c:majorUnit val="60"/>
      </c:valAx>
      <c:valAx>
        <c:axId val="112247552"/>
        <c:scaling>
          <c:orientation val="minMax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>
                    <a:effectLst/>
                  </a:rPr>
                  <a:t>Temperature C</a:t>
                </a:r>
                <a:endParaRPr lang="ar-SA" sz="10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2248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2"/>
          <c:order val="0"/>
          <c:tx>
            <c:v>Output Temp without PCM</c:v>
          </c:tx>
          <c:spPr>
            <a:ln w="9525" cap="flat" cmpd="sng" algn="ctr">
              <a:solidFill>
                <a:schemeClr val="accent3">
                  <a:alpha val="70000"/>
                </a:schemeClr>
              </a:solidFill>
              <a:prstDash val="sysDot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xVal>
            <c:numRef>
              <c:f>July!$J$35:$J$42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</c:numCache>
            </c:numRef>
          </c:xVal>
          <c:yVal>
            <c:numRef>
              <c:f>July!$K$35:$K$42</c:f>
              <c:numCache>
                <c:formatCode>General</c:formatCode>
                <c:ptCount val="8"/>
                <c:pt idx="0" formatCode="0.0">
                  <c:v>74</c:v>
                </c:pt>
                <c:pt idx="1">
                  <c:v>70</c:v>
                </c:pt>
                <c:pt idx="2">
                  <c:v>67</c:v>
                </c:pt>
                <c:pt idx="3">
                  <c:v>62</c:v>
                </c:pt>
                <c:pt idx="4">
                  <c:v>57</c:v>
                </c:pt>
                <c:pt idx="5">
                  <c:v>51</c:v>
                </c:pt>
                <c:pt idx="6">
                  <c:v>46</c:v>
                </c:pt>
                <c:pt idx="7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DFB-469F-B086-98B9AE64C5A0}"/>
            </c:ext>
          </c:extLst>
        </c:ser>
        <c:ser>
          <c:idx val="3"/>
          <c:order val="1"/>
          <c:tx>
            <c:v>Output Temp with PCM</c:v>
          </c:tx>
          <c:spPr>
            <a:ln w="9525" cap="flat" cmpd="sng" algn="ctr">
              <a:solidFill>
                <a:schemeClr val="accent4">
                  <a:alpha val="70000"/>
                </a:schemeClr>
              </a:solidFill>
              <a:prstDash val="sysDot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xVal>
            <c:numRef>
              <c:f>July!$M$26:$M$44</c:f>
              <c:numCache>
                <c:formatCode>General</c:formatCode>
                <c:ptCount val="19"/>
                <c:pt idx="0">
                  <c:v>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60</c:v>
                </c:pt>
                <c:pt idx="5">
                  <c:v>70</c:v>
                </c:pt>
                <c:pt idx="6">
                  <c:v>90</c:v>
                </c:pt>
                <c:pt idx="7">
                  <c:v>105</c:v>
                </c:pt>
                <c:pt idx="8">
                  <c:v>120</c:v>
                </c:pt>
                <c:pt idx="9">
                  <c:v>135</c:v>
                </c:pt>
                <c:pt idx="10">
                  <c:v>150</c:v>
                </c:pt>
                <c:pt idx="11">
                  <c:v>165</c:v>
                </c:pt>
                <c:pt idx="12">
                  <c:v>180</c:v>
                </c:pt>
                <c:pt idx="13">
                  <c:v>200</c:v>
                </c:pt>
                <c:pt idx="14">
                  <c:v>225</c:v>
                </c:pt>
                <c:pt idx="15">
                  <c:v>240</c:v>
                </c:pt>
                <c:pt idx="16">
                  <c:v>260</c:v>
                </c:pt>
                <c:pt idx="17">
                  <c:v>280</c:v>
                </c:pt>
                <c:pt idx="18">
                  <c:v>300</c:v>
                </c:pt>
              </c:numCache>
            </c:numRef>
          </c:xVal>
          <c:yVal>
            <c:numRef>
              <c:f>July!$N$26:$N$44</c:f>
              <c:numCache>
                <c:formatCode>0</c:formatCode>
                <c:ptCount val="19"/>
                <c:pt idx="0" formatCode="General">
                  <c:v>73.5</c:v>
                </c:pt>
                <c:pt idx="1">
                  <c:v>72</c:v>
                </c:pt>
                <c:pt idx="2">
                  <c:v>70</c:v>
                </c:pt>
                <c:pt idx="3">
                  <c:v>68</c:v>
                </c:pt>
                <c:pt idx="4">
                  <c:v>65.5</c:v>
                </c:pt>
                <c:pt idx="5">
                  <c:v>63.5</c:v>
                </c:pt>
                <c:pt idx="6">
                  <c:v>61.7</c:v>
                </c:pt>
                <c:pt idx="7">
                  <c:v>58.4</c:v>
                </c:pt>
                <c:pt idx="8">
                  <c:v>57</c:v>
                </c:pt>
                <c:pt idx="9">
                  <c:v>56</c:v>
                </c:pt>
                <c:pt idx="10">
                  <c:v>55</c:v>
                </c:pt>
                <c:pt idx="11">
                  <c:v>53.5</c:v>
                </c:pt>
                <c:pt idx="12">
                  <c:v>52.8</c:v>
                </c:pt>
                <c:pt idx="13">
                  <c:v>51.3</c:v>
                </c:pt>
                <c:pt idx="14">
                  <c:v>49</c:v>
                </c:pt>
                <c:pt idx="15">
                  <c:v>46.5</c:v>
                </c:pt>
                <c:pt idx="16">
                  <c:v>44</c:v>
                </c:pt>
                <c:pt idx="17">
                  <c:v>41</c:v>
                </c:pt>
                <c:pt idx="18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DFB-469F-B086-98B9AE64C5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363776"/>
        <c:axId val="112382336"/>
      </c:scatterChart>
      <c:valAx>
        <c:axId val="112363776"/>
        <c:scaling>
          <c:orientation val="minMax"/>
          <c:max val="3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rnd">
            <a:solidFill>
              <a:schemeClr val="dk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382336"/>
        <c:crosses val="autoZero"/>
        <c:crossBetween val="midCat"/>
        <c:majorUnit val="30"/>
      </c:valAx>
      <c:valAx>
        <c:axId val="112382336"/>
        <c:scaling>
          <c:orientation val="minMax"/>
          <c:min val="3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rnd">
            <a:solidFill>
              <a:schemeClr val="dk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363776"/>
        <c:crosses val="autoZero"/>
        <c:crossBetween val="midCat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>
                <a:alpha val="0"/>
              </a:schemeClr>
            </a:gs>
          </a:gsLst>
          <a:lin ang="5400000" scaled="0"/>
        </a:gra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spc="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showDLblsOverMax val="0"/>
    <c:extLst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ar-SA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Output Temp Without PCM 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'discharging without pcm at 0.28'!$R$1:$R$19</c:f>
              <c:numCache>
                <c:formatCode>General</c:formatCode>
                <c:ptCount val="19"/>
                <c:pt idx="0">
                  <c:v>0</c:v>
                </c:pt>
                <c:pt idx="1">
                  <c:v>30</c:v>
                </c:pt>
                <c:pt idx="2">
                  <c:v>45</c:v>
                </c:pt>
                <c:pt idx="3">
                  <c:v>105</c:v>
                </c:pt>
                <c:pt idx="4">
                  <c:v>165</c:v>
                </c:pt>
                <c:pt idx="5">
                  <c:v>210</c:v>
                </c:pt>
                <c:pt idx="6">
                  <c:v>225</c:v>
                </c:pt>
                <c:pt idx="7">
                  <c:v>255</c:v>
                </c:pt>
                <c:pt idx="8">
                  <c:v>285</c:v>
                </c:pt>
                <c:pt idx="9">
                  <c:v>315</c:v>
                </c:pt>
                <c:pt idx="10">
                  <c:v>360</c:v>
                </c:pt>
                <c:pt idx="11">
                  <c:v>410</c:v>
                </c:pt>
                <c:pt idx="12">
                  <c:v>440</c:v>
                </c:pt>
                <c:pt idx="13">
                  <c:v>470</c:v>
                </c:pt>
                <c:pt idx="14">
                  <c:v>500</c:v>
                </c:pt>
                <c:pt idx="15">
                  <c:v>530</c:v>
                </c:pt>
                <c:pt idx="16">
                  <c:v>560</c:v>
                </c:pt>
                <c:pt idx="17">
                  <c:v>590</c:v>
                </c:pt>
                <c:pt idx="18">
                  <c:v>620</c:v>
                </c:pt>
              </c:numCache>
            </c:numRef>
          </c:xVal>
          <c:yVal>
            <c:numRef>
              <c:f>'discharging without pcm at 0.28'!$S$1:$S$19</c:f>
              <c:numCache>
                <c:formatCode>General</c:formatCode>
                <c:ptCount val="19"/>
                <c:pt idx="0">
                  <c:v>26</c:v>
                </c:pt>
                <c:pt idx="1">
                  <c:v>43</c:v>
                </c:pt>
                <c:pt idx="2">
                  <c:v>45</c:v>
                </c:pt>
                <c:pt idx="3">
                  <c:v>55</c:v>
                </c:pt>
                <c:pt idx="4">
                  <c:v>62</c:v>
                </c:pt>
                <c:pt idx="5">
                  <c:v>63</c:v>
                </c:pt>
                <c:pt idx="6">
                  <c:v>64</c:v>
                </c:pt>
                <c:pt idx="7">
                  <c:v>65</c:v>
                </c:pt>
                <c:pt idx="8">
                  <c:v>64</c:v>
                </c:pt>
                <c:pt idx="9">
                  <c:v>67</c:v>
                </c:pt>
                <c:pt idx="10">
                  <c:v>68</c:v>
                </c:pt>
                <c:pt idx="11">
                  <c:v>73</c:v>
                </c:pt>
                <c:pt idx="12">
                  <c:v>70</c:v>
                </c:pt>
                <c:pt idx="13">
                  <c:v>67</c:v>
                </c:pt>
                <c:pt idx="14">
                  <c:v>62</c:v>
                </c:pt>
                <c:pt idx="15">
                  <c:v>57</c:v>
                </c:pt>
                <c:pt idx="16">
                  <c:v>51</c:v>
                </c:pt>
                <c:pt idx="17">
                  <c:v>46</c:v>
                </c:pt>
                <c:pt idx="18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D70-4B7D-AB35-C483C7169412}"/>
            </c:ext>
          </c:extLst>
        </c:ser>
        <c:ser>
          <c:idx val="1"/>
          <c:order val="1"/>
          <c:tx>
            <c:v>Output Temp With PCM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'discharging without pcm at 0.28'!$AB$2:$AB$40</c:f>
              <c:numCache>
                <c:formatCode>General</c:formatCode>
                <c:ptCount val="39"/>
                <c:pt idx="0">
                  <c:v>0</c:v>
                </c:pt>
                <c:pt idx="1">
                  <c:v>25</c:v>
                </c:pt>
                <c:pt idx="2">
                  <c:v>45</c:v>
                </c:pt>
                <c:pt idx="3">
                  <c:v>105</c:v>
                </c:pt>
                <c:pt idx="4">
                  <c:v>125</c:v>
                </c:pt>
                <c:pt idx="5">
                  <c:v>135</c:v>
                </c:pt>
                <c:pt idx="6">
                  <c:v>165</c:v>
                </c:pt>
                <c:pt idx="7">
                  <c:v>225</c:v>
                </c:pt>
                <c:pt idx="8" formatCode="0">
                  <c:v>255</c:v>
                </c:pt>
                <c:pt idx="9" formatCode="0">
                  <c:v>285</c:v>
                </c:pt>
                <c:pt idx="10" formatCode="0">
                  <c:v>305</c:v>
                </c:pt>
                <c:pt idx="11" formatCode="0">
                  <c:v>345</c:v>
                </c:pt>
                <c:pt idx="12" formatCode="0">
                  <c:v>375</c:v>
                </c:pt>
                <c:pt idx="13" formatCode="0">
                  <c:v>405</c:v>
                </c:pt>
                <c:pt idx="14" formatCode="0">
                  <c:v>420</c:v>
                </c:pt>
                <c:pt idx="15" formatCode="0">
                  <c:v>435</c:v>
                </c:pt>
                <c:pt idx="16" formatCode="0">
                  <c:v>465</c:v>
                </c:pt>
                <c:pt idx="17" formatCode="0">
                  <c:v>495</c:v>
                </c:pt>
                <c:pt idx="18" formatCode="0">
                  <c:v>525</c:v>
                </c:pt>
                <c:pt idx="19">
                  <c:v>525</c:v>
                </c:pt>
                <c:pt idx="20">
                  <c:v>535</c:v>
                </c:pt>
                <c:pt idx="21">
                  <c:v>545</c:v>
                </c:pt>
                <c:pt idx="22">
                  <c:v>555</c:v>
                </c:pt>
                <c:pt idx="23">
                  <c:v>565</c:v>
                </c:pt>
                <c:pt idx="24">
                  <c:v>585</c:v>
                </c:pt>
                <c:pt idx="25" formatCode="0">
                  <c:v>595</c:v>
                </c:pt>
                <c:pt idx="26">
                  <c:v>615</c:v>
                </c:pt>
                <c:pt idx="27">
                  <c:v>630</c:v>
                </c:pt>
                <c:pt idx="28">
                  <c:v>645</c:v>
                </c:pt>
                <c:pt idx="29">
                  <c:v>660</c:v>
                </c:pt>
                <c:pt idx="30">
                  <c:v>675</c:v>
                </c:pt>
                <c:pt idx="31">
                  <c:v>690</c:v>
                </c:pt>
                <c:pt idx="32">
                  <c:v>705</c:v>
                </c:pt>
                <c:pt idx="33">
                  <c:v>725</c:v>
                </c:pt>
                <c:pt idx="34">
                  <c:v>750</c:v>
                </c:pt>
                <c:pt idx="35">
                  <c:v>765</c:v>
                </c:pt>
                <c:pt idx="36">
                  <c:v>785</c:v>
                </c:pt>
                <c:pt idx="37">
                  <c:v>805</c:v>
                </c:pt>
                <c:pt idx="38" formatCode="0">
                  <c:v>825</c:v>
                </c:pt>
              </c:numCache>
            </c:numRef>
          </c:xVal>
          <c:yVal>
            <c:numRef>
              <c:f>'discharging without pcm at 0.28'!$AC$1:$AC$39</c:f>
              <c:numCache>
                <c:formatCode>0</c:formatCode>
                <c:ptCount val="39"/>
                <c:pt idx="0">
                  <c:v>16</c:v>
                </c:pt>
                <c:pt idx="1">
                  <c:v>32</c:v>
                </c:pt>
                <c:pt idx="2">
                  <c:v>39</c:v>
                </c:pt>
                <c:pt idx="3">
                  <c:v>46</c:v>
                </c:pt>
                <c:pt idx="4">
                  <c:v>48</c:v>
                </c:pt>
                <c:pt idx="5">
                  <c:v>50</c:v>
                </c:pt>
                <c:pt idx="6">
                  <c:v>52</c:v>
                </c:pt>
                <c:pt idx="7">
                  <c:v>56</c:v>
                </c:pt>
                <c:pt idx="8">
                  <c:v>58</c:v>
                </c:pt>
                <c:pt idx="9">
                  <c:v>58</c:v>
                </c:pt>
                <c:pt idx="10">
                  <c:v>59</c:v>
                </c:pt>
                <c:pt idx="11">
                  <c:v>60</c:v>
                </c:pt>
                <c:pt idx="12">
                  <c:v>62</c:v>
                </c:pt>
                <c:pt idx="13">
                  <c:v>62</c:v>
                </c:pt>
                <c:pt idx="14">
                  <c:v>64</c:v>
                </c:pt>
                <c:pt idx="15">
                  <c:v>63</c:v>
                </c:pt>
                <c:pt idx="16">
                  <c:v>66</c:v>
                </c:pt>
                <c:pt idx="17">
                  <c:v>69</c:v>
                </c:pt>
                <c:pt idx="18">
                  <c:v>73</c:v>
                </c:pt>
                <c:pt idx="19">
                  <c:v>72</c:v>
                </c:pt>
                <c:pt idx="20">
                  <c:v>72</c:v>
                </c:pt>
                <c:pt idx="21">
                  <c:v>72</c:v>
                </c:pt>
                <c:pt idx="22">
                  <c:v>70</c:v>
                </c:pt>
                <c:pt idx="23">
                  <c:v>68</c:v>
                </c:pt>
                <c:pt idx="24">
                  <c:v>65.5</c:v>
                </c:pt>
                <c:pt idx="25">
                  <c:v>63.5</c:v>
                </c:pt>
                <c:pt idx="26">
                  <c:v>61.7</c:v>
                </c:pt>
                <c:pt idx="27">
                  <c:v>58.4</c:v>
                </c:pt>
                <c:pt idx="28">
                  <c:v>58</c:v>
                </c:pt>
                <c:pt idx="29">
                  <c:v>57</c:v>
                </c:pt>
                <c:pt idx="30">
                  <c:v>55</c:v>
                </c:pt>
                <c:pt idx="31">
                  <c:v>55</c:v>
                </c:pt>
                <c:pt idx="32">
                  <c:v>52.8</c:v>
                </c:pt>
                <c:pt idx="33">
                  <c:v>52</c:v>
                </c:pt>
                <c:pt idx="34">
                  <c:v>50</c:v>
                </c:pt>
                <c:pt idx="35">
                  <c:v>46.5</c:v>
                </c:pt>
                <c:pt idx="36">
                  <c:v>44</c:v>
                </c:pt>
                <c:pt idx="37">
                  <c:v>41</c:v>
                </c:pt>
                <c:pt idx="38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D70-4B7D-AB35-C483C71694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416640"/>
        <c:axId val="112427008"/>
      </c:scatterChart>
      <c:valAx>
        <c:axId val="112416640"/>
        <c:scaling>
          <c:orientation val="minMax"/>
          <c:max val="84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>
                    <a:effectLst/>
                  </a:rPr>
                  <a:t>Time [min]</a:t>
                </a:r>
                <a:endParaRPr lang="ar-SA" sz="10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427008"/>
        <c:crosses val="autoZero"/>
        <c:crossBetween val="midCat"/>
        <c:majorUnit val="60"/>
      </c:valAx>
      <c:valAx>
        <c:axId val="112427008"/>
        <c:scaling>
          <c:orientation val="minMax"/>
          <c:max val="75"/>
          <c:min val="1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>
                    <a:effectLst/>
                  </a:rPr>
                  <a:t>Temperature C</a:t>
                </a:r>
                <a:endParaRPr lang="ar-SA" sz="10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2416640"/>
        <c:crosses val="autoZero"/>
        <c:crossBetween val="midCat"/>
        <c:majorUnit val="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Output Temp with PCM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'Flow 0.27 charging 920 Watt'!$G$8:$G$45</c:f>
              <c:numCache>
                <c:formatCode>General</c:formatCode>
                <c:ptCount val="38"/>
                <c:pt idx="0">
                  <c:v>0</c:v>
                </c:pt>
                <c:pt idx="1">
                  <c:v>25</c:v>
                </c:pt>
                <c:pt idx="2">
                  <c:v>55</c:v>
                </c:pt>
                <c:pt idx="3">
                  <c:v>85</c:v>
                </c:pt>
                <c:pt idx="4">
                  <c:v>115</c:v>
                </c:pt>
                <c:pt idx="5">
                  <c:v>145</c:v>
                </c:pt>
                <c:pt idx="6">
                  <c:v>175</c:v>
                </c:pt>
                <c:pt idx="7">
                  <c:v>190</c:v>
                </c:pt>
                <c:pt idx="8" formatCode="0">
                  <c:v>205</c:v>
                </c:pt>
                <c:pt idx="9">
                  <c:v>235</c:v>
                </c:pt>
                <c:pt idx="10">
                  <c:v>265</c:v>
                </c:pt>
                <c:pt idx="11">
                  <c:v>280</c:v>
                </c:pt>
                <c:pt idx="12">
                  <c:v>295</c:v>
                </c:pt>
                <c:pt idx="13">
                  <c:v>325</c:v>
                </c:pt>
                <c:pt idx="14">
                  <c:v>340</c:v>
                </c:pt>
                <c:pt idx="15">
                  <c:v>370</c:v>
                </c:pt>
                <c:pt idx="16">
                  <c:v>395</c:v>
                </c:pt>
                <c:pt idx="17">
                  <c:v>415</c:v>
                </c:pt>
                <c:pt idx="18">
                  <c:v>415</c:v>
                </c:pt>
                <c:pt idx="19">
                  <c:v>425</c:v>
                </c:pt>
                <c:pt idx="20">
                  <c:v>435</c:v>
                </c:pt>
                <c:pt idx="21">
                  <c:v>445</c:v>
                </c:pt>
                <c:pt idx="22">
                  <c:v>455</c:v>
                </c:pt>
                <c:pt idx="23">
                  <c:v>475</c:v>
                </c:pt>
                <c:pt idx="24" formatCode="0">
                  <c:v>485</c:v>
                </c:pt>
                <c:pt idx="25">
                  <c:v>505</c:v>
                </c:pt>
                <c:pt idx="26">
                  <c:v>520</c:v>
                </c:pt>
                <c:pt idx="27">
                  <c:v>535</c:v>
                </c:pt>
                <c:pt idx="28">
                  <c:v>550</c:v>
                </c:pt>
                <c:pt idx="29">
                  <c:v>565</c:v>
                </c:pt>
                <c:pt idx="30">
                  <c:v>580</c:v>
                </c:pt>
                <c:pt idx="31">
                  <c:v>595</c:v>
                </c:pt>
                <c:pt idx="32">
                  <c:v>615</c:v>
                </c:pt>
                <c:pt idx="33">
                  <c:v>640</c:v>
                </c:pt>
                <c:pt idx="34">
                  <c:v>655</c:v>
                </c:pt>
                <c:pt idx="35">
                  <c:v>675</c:v>
                </c:pt>
                <c:pt idx="36">
                  <c:v>695</c:v>
                </c:pt>
                <c:pt idx="37">
                  <c:v>715</c:v>
                </c:pt>
              </c:numCache>
            </c:numRef>
          </c:xVal>
          <c:yVal>
            <c:numRef>
              <c:f>'Flow 0.27 charging 920 Watt'!$M$8:$M$45</c:f>
              <c:numCache>
                <c:formatCode>0</c:formatCode>
                <c:ptCount val="38"/>
                <c:pt idx="0">
                  <c:v>19</c:v>
                </c:pt>
                <c:pt idx="1">
                  <c:v>31</c:v>
                </c:pt>
                <c:pt idx="2">
                  <c:v>41</c:v>
                </c:pt>
                <c:pt idx="3">
                  <c:v>47</c:v>
                </c:pt>
                <c:pt idx="4">
                  <c:v>51</c:v>
                </c:pt>
                <c:pt idx="5">
                  <c:v>53</c:v>
                </c:pt>
                <c:pt idx="6">
                  <c:v>56</c:v>
                </c:pt>
                <c:pt idx="7">
                  <c:v>58</c:v>
                </c:pt>
                <c:pt idx="8">
                  <c:v>61</c:v>
                </c:pt>
                <c:pt idx="9">
                  <c:v>64</c:v>
                </c:pt>
                <c:pt idx="10">
                  <c:v>65</c:v>
                </c:pt>
                <c:pt idx="11">
                  <c:v>66</c:v>
                </c:pt>
                <c:pt idx="12">
                  <c:v>65</c:v>
                </c:pt>
                <c:pt idx="13">
                  <c:v>67</c:v>
                </c:pt>
                <c:pt idx="14">
                  <c:v>68</c:v>
                </c:pt>
                <c:pt idx="15">
                  <c:v>70</c:v>
                </c:pt>
                <c:pt idx="16">
                  <c:v>71.5</c:v>
                </c:pt>
                <c:pt idx="17">
                  <c:v>72</c:v>
                </c:pt>
                <c:pt idx="18">
                  <c:v>72</c:v>
                </c:pt>
                <c:pt idx="19">
                  <c:v>72</c:v>
                </c:pt>
                <c:pt idx="20">
                  <c:v>72</c:v>
                </c:pt>
                <c:pt idx="21">
                  <c:v>70</c:v>
                </c:pt>
                <c:pt idx="22">
                  <c:v>68</c:v>
                </c:pt>
                <c:pt idx="23">
                  <c:v>65.5</c:v>
                </c:pt>
                <c:pt idx="24">
                  <c:v>63.5</c:v>
                </c:pt>
                <c:pt idx="25">
                  <c:v>61.7</c:v>
                </c:pt>
                <c:pt idx="26">
                  <c:v>58.4</c:v>
                </c:pt>
                <c:pt idx="27">
                  <c:v>57</c:v>
                </c:pt>
                <c:pt idx="28">
                  <c:v>56</c:v>
                </c:pt>
                <c:pt idx="29">
                  <c:v>55</c:v>
                </c:pt>
                <c:pt idx="30">
                  <c:v>53.5</c:v>
                </c:pt>
                <c:pt idx="31">
                  <c:v>52.8</c:v>
                </c:pt>
                <c:pt idx="32">
                  <c:v>51.3</c:v>
                </c:pt>
                <c:pt idx="33">
                  <c:v>49</c:v>
                </c:pt>
                <c:pt idx="34">
                  <c:v>46.5</c:v>
                </c:pt>
                <c:pt idx="35">
                  <c:v>44</c:v>
                </c:pt>
                <c:pt idx="36">
                  <c:v>41</c:v>
                </c:pt>
                <c:pt idx="37">
                  <c:v>39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18C-43E3-9FB3-ABA242D83C2C}"/>
            </c:ext>
          </c:extLst>
        </c:ser>
        <c:ser>
          <c:idx val="1"/>
          <c:order val="1"/>
          <c:tx>
            <c:v>Output Temp without PCM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'Flow 0.27 charging 920 Watt'!$T$9:$T$27</c:f>
              <c:numCache>
                <c:formatCode>General</c:formatCode>
                <c:ptCount val="19"/>
                <c:pt idx="0">
                  <c:v>0</c:v>
                </c:pt>
                <c:pt idx="1">
                  <c:v>30</c:v>
                </c:pt>
                <c:pt idx="2">
                  <c:v>45</c:v>
                </c:pt>
                <c:pt idx="3">
                  <c:v>105</c:v>
                </c:pt>
                <c:pt idx="4">
                  <c:v>165</c:v>
                </c:pt>
                <c:pt idx="5">
                  <c:v>210</c:v>
                </c:pt>
                <c:pt idx="6">
                  <c:v>225</c:v>
                </c:pt>
                <c:pt idx="7">
                  <c:v>255</c:v>
                </c:pt>
                <c:pt idx="8">
                  <c:v>285</c:v>
                </c:pt>
                <c:pt idx="9">
                  <c:v>315</c:v>
                </c:pt>
                <c:pt idx="10">
                  <c:v>360</c:v>
                </c:pt>
                <c:pt idx="11">
                  <c:v>410</c:v>
                </c:pt>
                <c:pt idx="12">
                  <c:v>440</c:v>
                </c:pt>
                <c:pt idx="13">
                  <c:v>470</c:v>
                </c:pt>
                <c:pt idx="14">
                  <c:v>500</c:v>
                </c:pt>
                <c:pt idx="15">
                  <c:v>530</c:v>
                </c:pt>
                <c:pt idx="16">
                  <c:v>560</c:v>
                </c:pt>
                <c:pt idx="17">
                  <c:v>590</c:v>
                </c:pt>
                <c:pt idx="18">
                  <c:v>620</c:v>
                </c:pt>
              </c:numCache>
            </c:numRef>
          </c:xVal>
          <c:yVal>
            <c:numRef>
              <c:f>'Flow 0.27 charging 920 Watt'!$U$9:$U$27</c:f>
              <c:numCache>
                <c:formatCode>General</c:formatCode>
                <c:ptCount val="19"/>
                <c:pt idx="0">
                  <c:v>26</c:v>
                </c:pt>
                <c:pt idx="1">
                  <c:v>43</c:v>
                </c:pt>
                <c:pt idx="2">
                  <c:v>45</c:v>
                </c:pt>
                <c:pt idx="3">
                  <c:v>55</c:v>
                </c:pt>
                <c:pt idx="4">
                  <c:v>62</c:v>
                </c:pt>
                <c:pt idx="5">
                  <c:v>63</c:v>
                </c:pt>
                <c:pt idx="6">
                  <c:v>64</c:v>
                </c:pt>
                <c:pt idx="7">
                  <c:v>65</c:v>
                </c:pt>
                <c:pt idx="8">
                  <c:v>64</c:v>
                </c:pt>
                <c:pt idx="9">
                  <c:v>67</c:v>
                </c:pt>
                <c:pt idx="10">
                  <c:v>68</c:v>
                </c:pt>
                <c:pt idx="11">
                  <c:v>73</c:v>
                </c:pt>
                <c:pt idx="12">
                  <c:v>70</c:v>
                </c:pt>
                <c:pt idx="13">
                  <c:v>67</c:v>
                </c:pt>
                <c:pt idx="14">
                  <c:v>62</c:v>
                </c:pt>
                <c:pt idx="15">
                  <c:v>57</c:v>
                </c:pt>
                <c:pt idx="16">
                  <c:v>51</c:v>
                </c:pt>
                <c:pt idx="17">
                  <c:v>46</c:v>
                </c:pt>
                <c:pt idx="18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718C-43E3-9FB3-ABA242D83C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261440"/>
        <c:axId val="117263360"/>
      </c:scatterChart>
      <c:valAx>
        <c:axId val="117261440"/>
        <c:scaling>
          <c:orientation val="minMax"/>
          <c:max val="7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7263360"/>
        <c:crosses val="autoZero"/>
        <c:crossBetween val="midCat"/>
        <c:majorUnit val="60"/>
      </c:valAx>
      <c:valAx>
        <c:axId val="117263360"/>
        <c:scaling>
          <c:orientation val="minMax"/>
          <c:max val="75"/>
          <c:min val="1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17261440"/>
        <c:crosses val="autoZero"/>
        <c:crossBetween val="midCat"/>
        <c:majorUnit val="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ar-SA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PCM Temp</c:v>
          </c:tx>
          <c:spPr>
            <a:ln w="95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0.27 Discharging'!$K$47:$K$50</c:f>
              <c:numCache>
                <c:formatCode>General</c:formatCode>
                <c:ptCount val="4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</c:numCache>
            </c:numRef>
          </c:xVal>
          <c:yVal>
            <c:numRef>
              <c:f>'Flow 0.27 Discharging'!$L$47:$L$50</c:f>
              <c:numCache>
                <c:formatCode>General</c:formatCode>
                <c:ptCount val="4"/>
                <c:pt idx="0">
                  <c:v>45</c:v>
                </c:pt>
                <c:pt idx="1">
                  <c:v>43</c:v>
                </c:pt>
                <c:pt idx="2">
                  <c:v>42</c:v>
                </c:pt>
                <c:pt idx="3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EAA-447D-96C6-052B2693455B}"/>
            </c:ext>
          </c:extLst>
        </c:ser>
        <c:ser>
          <c:idx val="1"/>
          <c:order val="1"/>
          <c:tx>
            <c:v>Water Output Temp</c:v>
          </c:tx>
          <c:spPr>
            <a:ln w="9525" cap="rnd">
              <a:solidFill>
                <a:schemeClr val="accent2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xVal>
            <c:numRef>
              <c:f>'Flow 0.27 Discharging'!$K$47:$K$50</c:f>
              <c:numCache>
                <c:formatCode>General</c:formatCode>
                <c:ptCount val="4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</c:numCache>
            </c:numRef>
          </c:xVal>
          <c:yVal>
            <c:numRef>
              <c:f>'Flow 0.27 Discharging'!$M$47:$M$50</c:f>
              <c:numCache>
                <c:formatCode>General</c:formatCode>
                <c:ptCount val="4"/>
                <c:pt idx="0">
                  <c:v>39</c:v>
                </c:pt>
                <c:pt idx="1">
                  <c:v>40</c:v>
                </c:pt>
                <c:pt idx="2">
                  <c:v>41</c:v>
                </c:pt>
                <c:pt idx="3">
                  <c:v>40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EAA-447D-96C6-052B269345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0572160"/>
        <c:axId val="1781845136"/>
      </c:scatterChart>
      <c:valAx>
        <c:axId val="1810572160"/>
        <c:scaling>
          <c:orientation val="minMax"/>
          <c:max val="90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[min]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781845136"/>
        <c:crosses val="autoZero"/>
        <c:crossBetween val="midCat"/>
        <c:majorUnit val="10"/>
      </c:valAx>
      <c:valAx>
        <c:axId val="1781845136"/>
        <c:scaling>
          <c:orientation val="minMax"/>
          <c:max val="45"/>
          <c:min val="37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cap="all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Temperature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cap="all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ar-S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SA"/>
          </a:p>
        </c:txPr>
        <c:crossAx val="18105721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ar-S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ar-S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20000"/>
            <a:lumOff val="80000"/>
          </a:schemeClr>
        </a:solidFill>
        <a:round/>
      </a:ln>
    </cs:spPr>
    <cs:defRPr sz="1197" kern="120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/>
    <cs:effectRef idx="1"/>
    <cs:fontRef idx="minor">
      <a:schemeClr val="dk1"/>
    </cs:fontRef>
    <cs:spPr>
      <a:ln w="9525" cap="flat" cmpd="sng" algn="ctr">
        <a:solidFill>
          <a:schemeClr val="phClr">
            <a:alpha val="70000"/>
          </a:schemeClr>
        </a:solidFill>
        <a:prstDash val="sysDot"/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rnd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0" baseline="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>
              <a:alpha val="0"/>
            </a:schemeClr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20000"/>
            <a:lumOff val="80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25000"/>
            <a:lumOff val="75000"/>
          </a:schemeClr>
        </a:solidFill>
        <a:round/>
      </a:ln>
    </cs:spPr>
    <cs:defRPr sz="1197" kern="1200" spc="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48">
  <cs:axisTitle>
    <cs:lnRef idx="0"/>
    <cs:fillRef idx="0"/>
    <cs:effectRef idx="0"/>
    <cs:fontRef idx="minor">
      <a:schemeClr val="lt1">
        <a:lumMod val="7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48">
  <cs:axisTitle>
    <cs:lnRef idx="0"/>
    <cs:fillRef idx="0"/>
    <cs:effectRef idx="0"/>
    <cs:fontRef idx="minor">
      <a:schemeClr val="lt1">
        <a:lumMod val="7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48">
  <cs:axisTitle>
    <cs:lnRef idx="0"/>
    <cs:fillRef idx="0"/>
    <cs:effectRef idx="0"/>
    <cs:fontRef idx="minor">
      <a:schemeClr val="lt1">
        <a:lumMod val="7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48">
  <cs:axisTitle>
    <cs:lnRef idx="0"/>
    <cs:fillRef idx="0"/>
    <cs:effectRef idx="0"/>
    <cs:fontRef idx="minor">
      <a:schemeClr val="lt1">
        <a:lumMod val="7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DBC118D-C874-49D2-94C2-298D469B0C17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6B3AEC3D-4336-4F88-B290-9B5FA986DBF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23669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AEC3D-4336-4F88-B290-9B5FA986DBFA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0298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3AEC3D-4336-4F88-B290-9B5FA986DBFA}" type="slidenum">
              <a:rPr lang="ar-SA" smtClean="0"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53996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7378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028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41931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17448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1703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35928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226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82104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13179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2715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738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3844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97071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66016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15405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5948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3949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C9AA1D-0A1E-4670-A73D-54BD1800569C}" type="datetimeFigureOut">
              <a:rPr lang="ar-SA" smtClean="0"/>
              <a:t>9/15/1440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DF92AE9-0B15-4932-B021-6AF824D9C54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2482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rgees.com/technology.ph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18ECCE3-E267-4808-99B5-FDFD2A8F8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3216" y="-255911"/>
            <a:ext cx="8574087" cy="2616200"/>
          </a:xfrm>
        </p:spPr>
        <p:txBody>
          <a:bodyPr>
            <a:noAutofit/>
          </a:bodyPr>
          <a:lstStyle/>
          <a:p>
            <a:pPr algn="ctr" rtl="0">
              <a:lnSpc>
                <a:spcPct val="107000"/>
              </a:lnSpc>
              <a:spcAft>
                <a:spcPts val="800"/>
              </a:spcAft>
            </a:pPr>
            <a:r>
              <a:rPr lang="en-US" sz="2000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An- Najah National University</a:t>
            </a:r>
            <a:b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Faculty of Engineering</a:t>
            </a:r>
            <a:b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Chemical Engineering Department</a:t>
            </a:r>
            <a:br>
              <a:rPr lang="en-US" sz="2000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2000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 cap="al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Graduation project 2</a:t>
            </a:r>
            <a:b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ar-S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A1EC498-898C-427B-8BE8-311C95F40E1A}"/>
              </a:ext>
            </a:extLst>
          </p:cNvPr>
          <p:cNvSpPr txBox="1">
            <a:spLocks/>
          </p:cNvSpPr>
          <p:nvPr/>
        </p:nvSpPr>
        <p:spPr>
          <a:xfrm>
            <a:off x="4771014" y="2286357"/>
            <a:ext cx="6987645" cy="4422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Investigation on the Performance of phase change material (PCM)-Incorporated With Solar Water Heating System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Supervisor:</a:t>
            </a:r>
            <a:r>
              <a:rPr lang="en-US" sz="20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Dr. Abdelrahim AbuSafa</a:t>
            </a:r>
          </a:p>
          <a:p>
            <a:pPr algn="ctr" rtl="0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Prepared by:</a:t>
            </a:r>
          </a:p>
          <a:p>
            <a:pPr algn="ctr" rtl="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Obada Dwekat</a:t>
            </a:r>
          </a:p>
          <a:p>
            <a:pPr algn="ctr" rtl="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Taha Karaki</a:t>
            </a:r>
          </a:p>
          <a:p>
            <a:pPr algn="ctr" rtl="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 Musmar                 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May, 2019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BF4902-3F6A-4172-A47E-E1A0D4442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610" y="195270"/>
            <a:ext cx="2678766" cy="267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84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752599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74480" y="1101213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Batchwise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700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show 27% addition of hot water supply time, system with PCM saved 2283 kJ more than conventional system which supplied an amount of approx. 22 litter of hot water.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Discharging time Without PCM : 210 min.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Discharging time With PCM : 290 min.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5C021C-9CA1-45BD-B920-29BBFEC7843D}"/>
              </a:ext>
            </a:extLst>
          </p:cNvPr>
          <p:cNvSpPr/>
          <p:nvPr/>
        </p:nvSpPr>
        <p:spPr>
          <a:xfrm>
            <a:off x="3498281" y="6225424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10: Water Output Temperature during discharging in Batchwise at 700 watt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F0703A2-55C7-4AA2-9AFA-B16B15B6A6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8229707"/>
              </p:ext>
            </p:extLst>
          </p:nvPr>
        </p:nvGraphicFramePr>
        <p:xfrm>
          <a:off x="3193374" y="3263797"/>
          <a:ext cx="54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9241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337187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3641" y="858721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Batchwise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900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PCM started to melt after 120 minutes and it took 240 min to completely melt</a:t>
            </a:r>
            <a:r>
              <a:rPr lang="ar-J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PCM, took 180 min to increase the output water temperature 43 C during charging. Unlike with PCM it took 240 min to increase 53 C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AD39CE-43DD-423E-8145-C2B745319EA9}"/>
              </a:ext>
            </a:extLst>
          </p:cNvPr>
          <p:cNvSpPr/>
          <p:nvPr/>
        </p:nvSpPr>
        <p:spPr>
          <a:xfrm>
            <a:off x="1381820" y="5695628"/>
            <a:ext cx="3469219" cy="295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11: PCM Temperature at 900-Watt in Batchwise system.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03C05B-0FC1-42DC-83FC-E0FB922B4A31}"/>
              </a:ext>
            </a:extLst>
          </p:cNvPr>
          <p:cNvSpPr/>
          <p:nvPr/>
        </p:nvSpPr>
        <p:spPr>
          <a:xfrm>
            <a:off x="6831309" y="5695628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12: Water Output Temperature at 900 Watt in Batchwise with and without PCM.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88F4A4-C2A4-48FC-BDE6-553E4CB6D02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820" y="2815628"/>
            <a:ext cx="5220000" cy="2880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EA185DC-5960-4C6E-A229-04E038A14B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988546"/>
              </p:ext>
            </p:extLst>
          </p:nvPr>
        </p:nvGraphicFramePr>
        <p:xfrm>
          <a:off x="6831309" y="2815628"/>
          <a:ext cx="522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1849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752599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74480" y="1101213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Batchwise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900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show 30% addition of hot water supply time, system with PCM saved 3100 kJ more than conventional system which supplied an amount of approx. 26 litter of hot water.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above show 30% addition of hot water supply time. In comparison with Mohammad. F. A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configuration, that increased the hot water supply by 25%.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5C021C-9CA1-45BD-B920-29BBFEC7843D}"/>
              </a:ext>
            </a:extLst>
          </p:cNvPr>
          <p:cNvSpPr/>
          <p:nvPr/>
        </p:nvSpPr>
        <p:spPr>
          <a:xfrm>
            <a:off x="3498281" y="6225424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13: Water Output Temperature during discharging in Batchwise at 900 watt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0DD9F6E-6573-495B-923D-ECA6CE8725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5720446"/>
              </p:ext>
            </p:extLst>
          </p:nvPr>
        </p:nvGraphicFramePr>
        <p:xfrm>
          <a:off x="3300144" y="3314322"/>
          <a:ext cx="54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2501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337187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1459" y="485095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Continuous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700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PCM started to melt after 210 minutes and it took 660 min to completely melt</a:t>
            </a:r>
            <a:r>
              <a:rPr lang="ar-J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comparison with the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at 700 watts, PCM took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165 minutes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completely melt, unlike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at 700 watt which, took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530 minutes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completely melt.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AD39CE-43DD-423E-8145-C2B745319EA9}"/>
              </a:ext>
            </a:extLst>
          </p:cNvPr>
          <p:cNvSpPr/>
          <p:nvPr/>
        </p:nvSpPr>
        <p:spPr>
          <a:xfrm>
            <a:off x="3044221" y="5636916"/>
            <a:ext cx="3523722" cy="295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14 PCM Temperature at 700-Watt in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system.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D3EF40-6CF4-4417-9E8A-958D011AFF0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430" y="2756916"/>
            <a:ext cx="6120000" cy="288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6204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337187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1459" y="598312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Continuous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700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PCM, took 410 min to increase the output water temperature 48 C during charging. Unlike with PCM it took 530 min to increase 56 C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to reach the charging period with PCM higher than without PCM system at the same power due to, heat loss for the PCM and the stainless steel PCM tank.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03C05B-0FC1-42DC-83FC-E0FB922B4A31}"/>
              </a:ext>
            </a:extLst>
          </p:cNvPr>
          <p:cNvSpPr/>
          <p:nvPr/>
        </p:nvSpPr>
        <p:spPr>
          <a:xfrm>
            <a:off x="3370354" y="5874210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15: Water Output Temperature at 700 Watt in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and without PCM.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67C537E0-C8ED-49BE-B215-45F3BAA83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93475"/>
              </p:ext>
            </p:extLst>
          </p:nvPr>
        </p:nvGraphicFramePr>
        <p:xfrm>
          <a:off x="3370354" y="2920750"/>
          <a:ext cx="612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7899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337187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1459" y="720222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Continuous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900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PCM started to melt after 170 minutes and it took 540 min to completely melt</a:t>
            </a:r>
            <a:r>
              <a:rPr lang="ar-J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period of releasing the latent heat from 540 to 650 min (110 min) which is used in heating water in case of no power supply 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comparison with the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at 900 watts, PCM took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 minutes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completely melt, unlike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at 900 watt which, took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420 minutes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completely melt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 rtl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AD39CE-43DD-423E-8145-C2B745319EA9}"/>
              </a:ext>
            </a:extLst>
          </p:cNvPr>
          <p:cNvSpPr/>
          <p:nvPr/>
        </p:nvSpPr>
        <p:spPr>
          <a:xfrm>
            <a:off x="3044221" y="6207181"/>
            <a:ext cx="3523722" cy="295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16: PCM Temperature at 900-Watt in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system.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7F2BCA-9CE2-4528-BF2D-F5A7E371A74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779" y="3327181"/>
            <a:ext cx="6120000" cy="288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0475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337187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1459" y="598312"/>
            <a:ext cx="9655636" cy="5093109"/>
          </a:xfrm>
        </p:spPr>
        <p:txBody>
          <a:bodyPr>
            <a:normAutofit/>
          </a:bodyPr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Continuous test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900 watt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PCM, took 410 min to increase the output water temperature 46 C during charging. Unlike with PCM it took 440 min to increase 56 C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results show an effective PCM configuration which give a high heat transfer rate and efficient energy storage in compression with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Mongibello and M. Atrigna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configuration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Literature Review which show that not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of the PCM has undergone melting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 rtl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03C05B-0FC1-42DC-83FC-E0FB922B4A31}"/>
              </a:ext>
            </a:extLst>
          </p:cNvPr>
          <p:cNvSpPr/>
          <p:nvPr/>
        </p:nvSpPr>
        <p:spPr>
          <a:xfrm>
            <a:off x="3370354" y="6336328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17: Water Output Temperature at 900 Watt in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</a:t>
            </a: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with and without PCM.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1E1E2F6-D234-4FD1-B712-643EB3B666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038983"/>
              </p:ext>
            </p:extLst>
          </p:nvPr>
        </p:nvGraphicFramePr>
        <p:xfrm>
          <a:off x="3419277" y="3456328"/>
          <a:ext cx="612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51237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23E8B-E76E-413E-A891-E5F419D5A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246901"/>
            <a:ext cx="10512219" cy="1752599"/>
          </a:xfrm>
        </p:spPr>
        <p:txBody>
          <a:bodyPr/>
          <a:lstStyle/>
          <a:p>
            <a:pPr algn="l"/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PCM and output water temperature behavior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discharging period</a:t>
            </a:r>
            <a:endParaRPr lang="ar-SA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1727B9-88AB-4DB3-B471-F009A2BF78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397" y="733564"/>
            <a:ext cx="9806540" cy="3124201"/>
          </a:xfrm>
        </p:spPr>
        <p:txBody>
          <a:bodyPr>
            <a:normAutofit/>
          </a:bodyPr>
          <a:lstStyle/>
          <a:p>
            <a:pPr marL="0" indent="0" algn="just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the output water temperature become less than 40 C, water flow rate stopped to study the performance of PCM configuration, which show a high heat transfer rate because no heat remain to increase the output water temperature. </a:t>
            </a:r>
            <a:endParaRPr lang="ar-S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2BD8E1-DF59-4D22-BA66-83074C204C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447655"/>
              </p:ext>
            </p:extLst>
          </p:nvPr>
        </p:nvGraphicFramePr>
        <p:xfrm>
          <a:off x="3433667" y="3071346"/>
          <a:ext cx="612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6031A301-C763-4E52-AC46-8BB8A873C175}"/>
              </a:ext>
            </a:extLst>
          </p:cNvPr>
          <p:cNvSpPr/>
          <p:nvPr/>
        </p:nvSpPr>
        <p:spPr>
          <a:xfrm>
            <a:off x="3433667" y="6424147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18: PCM and output water temperature behavior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discharging period</a:t>
            </a:r>
            <a:endParaRPr lang="en-US" sz="1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830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D09FA-556F-4204-9040-B1F6F4766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610" y="-326922"/>
            <a:ext cx="10018713" cy="1752599"/>
          </a:xfrm>
        </p:spPr>
        <p:txBody>
          <a:bodyPr/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Temperature profiles along the TES tank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C738FC7-7ADC-4549-823E-B14D7D56C52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04226857"/>
              </p:ext>
            </p:extLst>
          </p:nvPr>
        </p:nvGraphicFramePr>
        <p:xfrm>
          <a:off x="3244721" y="3090898"/>
          <a:ext cx="612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72C7E50-AF11-487F-AD79-9551907ACA88}"/>
              </a:ext>
            </a:extLst>
          </p:cNvPr>
          <p:cNvSpPr/>
          <p:nvPr/>
        </p:nvSpPr>
        <p:spPr>
          <a:xfrm>
            <a:off x="3244721" y="6330898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19: Temperature Distribution along tank at discharging period with PCM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55C18B-8CC3-4C68-8F3B-75515C3942C3}"/>
              </a:ext>
            </a:extLst>
          </p:cNvPr>
          <p:cNvSpPr/>
          <p:nvPr/>
        </p:nvSpPr>
        <p:spPr>
          <a:xfrm>
            <a:off x="1706216" y="949852"/>
            <a:ext cx="10259641" cy="785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It’s observed from figure 19, that top temperature decreases 5 </a:t>
            </a:r>
            <a:r>
              <a:rPr lang="en-US" sz="16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 each 60 min until all the PCM solidified, where bottom temperature decreased 5 </a:t>
            </a:r>
            <a:r>
              <a:rPr lang="en-US" sz="16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 During the first 60 min but after 120 min it decreases around 30 </a:t>
            </a:r>
            <a:r>
              <a:rPr lang="en-US" sz="16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endParaRPr lang="ar-SA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06FA2-985C-43D9-886E-7288CFD04FFD}"/>
              </a:ext>
            </a:extLst>
          </p:cNvPr>
          <p:cNvSpPr/>
          <p:nvPr/>
        </p:nvSpPr>
        <p:spPr>
          <a:xfrm>
            <a:off x="1706217" y="2056049"/>
            <a:ext cx="6096000" cy="9438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Ta: Water temperature </a:t>
            </a:r>
            <a:r>
              <a:rPr lang="en-US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C, at the surface of the TES tank.</a:t>
            </a: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Tb: Water temperature </a:t>
            </a:r>
            <a:r>
              <a:rPr lang="en-US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C, at 28 cm below the surface.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Tc: Water temperature </a:t>
            </a:r>
            <a:r>
              <a:rPr lang="en-US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C, at 55 cm below the surface.</a:t>
            </a:r>
            <a:endParaRPr lang="ar-SA" sz="1400" dirty="0"/>
          </a:p>
        </p:txBody>
      </p:sp>
    </p:spTree>
    <p:extLst>
      <p:ext uri="{BB962C8B-B14F-4D97-AF65-F5344CB8AC3E}">
        <p14:creationId xmlns:p14="http://schemas.microsoft.com/office/powerpoint/2010/main" val="2211659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4A733-7D23-4212-BDD2-0E483D320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308" y="263770"/>
            <a:ext cx="12185374" cy="1183194"/>
          </a:xfrm>
        </p:spPr>
        <p:txBody>
          <a:bodyPr/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nozzle position for hot water withdrawn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89E8F-80BB-4BD9-B11C-2A2989F979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69308" y="475868"/>
            <a:ext cx="10362695" cy="4203560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observed from the figure (20), that T5 is lower than Ta during discharging because of, water from the inserted pipe is passing throw the storage tank.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density difference and low water flowrate; cold water will be at the lower half which will cause heat losses and decreasing the temperature of output water.</a:t>
            </a:r>
          </a:p>
          <a:p>
            <a:pPr algn="l" rtl="0">
              <a:lnSpc>
                <a:spcPct val="150000"/>
              </a:lnSpc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FA409D7-F4BD-4930-98CF-105D2A4729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0491973"/>
              </p:ext>
            </p:extLst>
          </p:nvPr>
        </p:nvGraphicFramePr>
        <p:xfrm>
          <a:off x="3279970" y="3207941"/>
          <a:ext cx="612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950967C-D9D6-452E-B0BB-7418CBDE174B}"/>
              </a:ext>
            </a:extLst>
          </p:cNvPr>
          <p:cNvSpPr/>
          <p:nvPr/>
        </p:nvSpPr>
        <p:spPr>
          <a:xfrm>
            <a:off x="3279970" y="6440405"/>
            <a:ext cx="33265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20: Effect of nozzle position for hot water withdrawn.</a:t>
            </a:r>
          </a:p>
        </p:txBody>
      </p:sp>
    </p:spTree>
    <p:extLst>
      <p:ext uri="{BB962C8B-B14F-4D97-AF65-F5344CB8AC3E}">
        <p14:creationId xmlns:p14="http://schemas.microsoft.com/office/powerpoint/2010/main" val="2462415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633A9-FC3A-4EEB-9B51-3631CBAD2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031" y="190500"/>
            <a:ext cx="10018713" cy="1752599"/>
          </a:xfrm>
        </p:spPr>
        <p:txBody>
          <a:bodyPr/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of content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6D791-3195-48E1-BDCE-5E1D444D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8150" y="2666999"/>
            <a:ext cx="10018713" cy="3124201"/>
          </a:xfrm>
        </p:spPr>
        <p:txBody>
          <a:bodyPr>
            <a:noAutofit/>
          </a:bodyPr>
          <a:lstStyle/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Methodology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and recommendations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Acknowledgment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  <a:p>
            <a:pPr marL="457200" indent="-457200" algn="l" rtl="0">
              <a:buFont typeface="+mj-lt"/>
              <a:buAutoNum type="arabicPeriod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 rtl="0">
              <a:buFont typeface="+mj-lt"/>
              <a:buAutoNum type="arabicPeriod"/>
            </a:pPr>
            <a:endParaRPr lang="ar-S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003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FD9A5-D638-4C4C-B87F-F4DF22003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0" y="89452"/>
            <a:ext cx="10776516" cy="1752599"/>
          </a:xfrm>
        </p:spPr>
        <p:txBody>
          <a:bodyPr/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flowrate on output water temperature during discharging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73F0C-5992-419E-8A77-24D330C3E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0880" y="-152828"/>
            <a:ext cx="10245572" cy="4532671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observed from the figure below, that whenever the flowrate increase, the output water temperature will decrease faster due to the large cold water input the system.</a:t>
            </a:r>
            <a:endParaRPr lang="ar-S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6CF5269-ECD7-4A96-A153-97DF7299C6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478492"/>
              </p:ext>
            </p:extLst>
          </p:nvPr>
        </p:nvGraphicFramePr>
        <p:xfrm>
          <a:off x="3036000" y="2768739"/>
          <a:ext cx="612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A05B42F-5364-47A3-BBE4-8062F2B70AB8}"/>
              </a:ext>
            </a:extLst>
          </p:cNvPr>
          <p:cNvSpPr/>
          <p:nvPr/>
        </p:nvSpPr>
        <p:spPr>
          <a:xfrm>
            <a:off x="3036000" y="6008739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21: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flowrate on output water temperature during discharging</a:t>
            </a: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58107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E967-E137-4C50-B125-3DD18A2FD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2" y="190500"/>
            <a:ext cx="10018713" cy="1752599"/>
          </a:xfrm>
        </p:spPr>
        <p:txBody>
          <a:bodyPr/>
          <a:lstStyle/>
          <a:p>
            <a:pPr algn="l"/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Conclusion and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17BED-2108-420A-81D0-FF04386B6C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84312" y="1789044"/>
            <a:ext cx="9846297" cy="4499113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PCM increases the time of hot water supply at specified temperature between 27-33%.</a:t>
            </a:r>
          </a:p>
          <a:p>
            <a:pPr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PCM supplied between 22-27 litter of hot water more than conventional system.</a:t>
            </a:r>
          </a:p>
          <a:p>
            <a:pPr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PCM configuration shows an effective heat transfer rate, in which all the PCM was melt during charging.</a:t>
            </a:r>
          </a:p>
          <a:p>
            <a:pPr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Withdrawn the hot water from the top of the tank to reduce heat losses.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recommendations for any future work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system with different types of PCM or by using eutectic PCM mixture.</a:t>
            </a:r>
          </a:p>
          <a:p>
            <a:pPr lvl="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 solar simulator instead of the solid state relay .</a:t>
            </a:r>
          </a:p>
          <a:p>
            <a:pPr lvl="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suggested system by using flat plate collector or evacuated tubes instead of the electric heater.</a:t>
            </a:r>
          </a:p>
          <a:p>
            <a:pPr marL="0" indent="0" algn="l" rtl="0">
              <a:lnSpc>
                <a:spcPct val="150000"/>
              </a:lnSpc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ar-S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69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5989A-6478-4644-996C-96806008E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288235"/>
            <a:ext cx="10018713" cy="1752599"/>
          </a:xfrm>
        </p:spPr>
        <p:txBody>
          <a:bodyPr/>
          <a:lstStyle/>
          <a:p>
            <a:pPr algn="l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Acknowledgment</a:t>
            </a:r>
            <a:endParaRPr lang="ar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DDEB9-EF53-43F7-BD95-A1DDB943FF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84311" y="1958009"/>
            <a:ext cx="10018712" cy="4161183"/>
          </a:xfrm>
        </p:spPr>
        <p:txBody>
          <a:bodyPr>
            <a:normAutofit/>
          </a:bodyPr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Team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like to thanks :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Supervisor:</a:t>
            </a:r>
            <a:r>
              <a:rPr lang="en-US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Dr. Abdelrahim AbuSafa and Chemical engineering department at an najah national university 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partners </a:t>
            </a:r>
          </a:p>
          <a:p>
            <a:pPr algn="l" rtl="0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Palestinian Incubator for Energy</a:t>
            </a:r>
          </a:p>
          <a:p>
            <a:pPr algn="l" rtl="0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Higher council for innovation &amp; Excellence</a:t>
            </a:r>
          </a:p>
          <a:p>
            <a:pPr algn="l" rtl="0"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lnSpc>
                <a:spcPct val="150000"/>
              </a:lnSpc>
              <a:buNone/>
            </a:pP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19F70E-5E1F-4F43-9C83-E281C3F20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727" y="3240153"/>
            <a:ext cx="2725857" cy="2620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B86B27-4DFC-4FD6-AC0F-55A8B0883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330" y="3240156"/>
            <a:ext cx="2620800" cy="262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301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98E57-DB9F-48AE-B7D7-06097CC5C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References</a:t>
            </a:r>
            <a:endParaRPr lang="ar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E792B-C673-43C2-B0F1-B6C721DFAF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84311" y="2681535"/>
            <a:ext cx="10194166" cy="3982278"/>
          </a:xfrm>
        </p:spPr>
        <p:txBody>
          <a:bodyPr>
            <a:normAutofit/>
          </a:bodyPr>
          <a:lstStyle/>
          <a:p>
            <a:pPr marL="0" indent="0" algn="just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[1]: Juaidi, A., Montoya, F. G., Ibrik, I. H., &amp; Manzano-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Agugliaro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F. (2016). An overview of renewable energy potential in Palestine. Renewable and Sustainable Energy Reviews, 65, 943–960. doi:10.1016/j.rser.2016.07.052.</a:t>
            </a:r>
          </a:p>
          <a:p>
            <a:pPr marL="0" indent="0" algn="just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SavEnrg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2019, Phase Change Energy Storage Technology, available at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https://rgees.com/technology.php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Balalta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Deema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Habayeb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Lama, Assaf Nida, 2017. Thermal Energy Storage Using PCM in Domestic Solar Water Heaters, Nablus: An-Najah National university.</a:t>
            </a:r>
          </a:p>
          <a:p>
            <a:pPr marL="0" indent="0" algn="just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[4]: Mohammad Ali Fazilati and Ali Akbar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Alemrajabi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2013. Phase change material for enhancing solar water heater, an experimental approach. Energy conversion and management. 71(138-145)</a:t>
            </a:r>
          </a:p>
          <a:p>
            <a:pPr marL="0" indent="0" algn="just" rtl="0">
              <a:lnSpc>
                <a:spcPct val="15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[5]: Mongibello, L., 2017. Experimental test of a hot water storage system including a macro-encapsulated phase change material (PCM). Journal of Physics: Conference Series, 796(1).</a:t>
            </a:r>
          </a:p>
          <a:p>
            <a:pPr marL="0" indent="0" algn="just" rtl="0">
              <a:lnSpc>
                <a:spcPct val="150000"/>
              </a:lnSpc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rtl="0">
              <a:lnSpc>
                <a:spcPct val="150000"/>
              </a:lnSpc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lnSpc>
                <a:spcPct val="150000"/>
              </a:lnSpc>
            </a:pPr>
            <a:endParaRPr lang="ar-S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2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7393D-167C-4926-A183-6C893E0B4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611" y="-270986"/>
            <a:ext cx="10018713" cy="1752599"/>
          </a:xfrm>
        </p:spPr>
        <p:txBody>
          <a:bodyPr/>
          <a:lstStyle/>
          <a:p>
            <a:pPr algn="l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Introduction</a:t>
            </a:r>
            <a:br>
              <a:rPr lang="en-US" sz="4400" dirty="0">
                <a:latin typeface="Times New Roman" pitchFamily="18" charset="0"/>
                <a:cs typeface="Times New Roman" pitchFamily="18" charset="0"/>
              </a:rPr>
            </a:br>
            <a:endParaRPr lang="ar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3E445-C9A0-4A8F-90FD-AC1B1B531D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89148" y="677334"/>
            <a:ext cx="4895055" cy="3424823"/>
          </a:xfrm>
        </p:spPr>
        <p:txBody>
          <a:bodyPr>
            <a:noAutofit/>
          </a:bodyPr>
          <a:lstStyle/>
          <a:p>
            <a:pPr algn="just" rtl="0">
              <a:lnSpc>
                <a:spcPct val="150000"/>
              </a:lnSpc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Palestine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people suffer from scarcity of energy resources for many reasons. Mainly because of the great population growth with bad economic situation, as well as weak infrastructure and Israeli occupational policies.</a:t>
            </a:r>
          </a:p>
          <a:p>
            <a:pPr algn="just" rtl="0">
              <a:lnSpc>
                <a:spcPct val="150000"/>
              </a:lnSpc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storage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considered one of the most efficient methods for minimizing this problem. So that PCM  is studied as an application of thermal energy storage as shown in figure (1).</a:t>
            </a:r>
          </a:p>
          <a:p>
            <a:pPr algn="l" rtl="0">
              <a:lnSpc>
                <a:spcPct val="150000"/>
              </a:lnSpc>
            </a:pPr>
            <a:endParaRPr lang="ar-S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229B89-D73C-4275-B39C-26CD763D11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07967" y="1029191"/>
            <a:ext cx="4895056" cy="3124200"/>
          </a:xfrm>
        </p:spPr>
        <p:txBody>
          <a:bodyPr>
            <a:noAutofit/>
          </a:bodyPr>
          <a:lstStyle/>
          <a:p>
            <a:pPr marL="0" indent="0" algn="just" rtl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 energy</a:t>
            </a:r>
          </a:p>
          <a:p>
            <a:pPr marL="285765" indent="-285765" algn="just" rtl="0"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solar energy about </a:t>
            </a:r>
            <a:r>
              <a:rPr 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3000 sunshine hours per year</a:t>
            </a:r>
            <a:r>
              <a:rPr lang="en-US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</a:t>
            </a:r>
          </a:p>
          <a:p>
            <a:pPr marL="285765" indent="-285765" algn="just" rtl="0"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 solar radiation </a:t>
            </a:r>
            <a:r>
              <a:rPr 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5.4 kW h/m</a:t>
            </a:r>
            <a:r>
              <a:rPr lang="en-US" sz="1400" b="1" u="sng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.day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horizontal surface. [1]</a:t>
            </a:r>
          </a:p>
          <a:p>
            <a:pPr algn="just" rtl="0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values show the efficiency of utilization solar energy in solar water heaters (SWH)  in Palestine; due to the high number in solar radiation and sunshine hours.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shown in (figure2) 65% of water heating depend on solar energy.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/>
            <a:endParaRPr lang="ar-S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67C82-AC39-40C9-B238-09F459D62B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81" y="3666630"/>
            <a:ext cx="360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574BE4F-994A-4FC6-9B4B-49BDB6B86B88}"/>
              </a:ext>
            </a:extLst>
          </p:cNvPr>
          <p:cNvSpPr/>
          <p:nvPr/>
        </p:nvSpPr>
        <p:spPr>
          <a:xfrm>
            <a:off x="2212259" y="6358412"/>
            <a:ext cx="47090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(1) : </a:t>
            </a:r>
            <a:r>
              <a:rPr lang="en-US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Latent heat storage for solid –liquid phase change [2]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ar-SA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E98414-9193-4DC2-AC1C-0E01C5B6FF5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495" y="3666630"/>
            <a:ext cx="3600000" cy="252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D081AC-AA0D-4E3D-9F5D-836784AA2C83}"/>
              </a:ext>
            </a:extLst>
          </p:cNvPr>
          <p:cNvSpPr/>
          <p:nvPr/>
        </p:nvSpPr>
        <p:spPr>
          <a:xfrm>
            <a:off x="6813755" y="6338408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(2) : </a:t>
            </a:r>
            <a:r>
              <a:rPr lang="en-US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of energy consumption for water heating, 2013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27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ACDAF-3AF6-432D-9A34-DF70C3B07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677FFEE-7743-456F-A0A3-BDBFDE6551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Design and construct a new solar water heater tank, integrated with PCM storage in the aim of reduce the solar water heater tank size.</a:t>
            </a:r>
          </a:p>
          <a:p>
            <a:pPr algn="just" rtl="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Simulate the charging and discharging behavior of the constructed system using variable power electrical heater tank, coupled with the PCM storage tank.</a:t>
            </a:r>
          </a:p>
          <a:p>
            <a:pPr algn="just" rtl="0"/>
            <a:endParaRPr lang="ar-S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3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E3461-24BF-4574-A8F9-90E94BCAB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2326" y="-324465"/>
            <a:ext cx="10018713" cy="1752599"/>
          </a:xfrm>
        </p:spPr>
        <p:txBody>
          <a:bodyPr/>
          <a:lstStyle/>
          <a:p>
            <a:pPr algn="l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Methodology</a:t>
            </a:r>
            <a:endParaRPr lang="ar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AA0CC0-52A7-425F-86B1-C4A689978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981" y="621889"/>
            <a:ext cx="10018713" cy="3124201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The main units of the system  as shown in figure(3) are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l" rtl="0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Hot water storage tank  ( Galvanized steel ) </a:t>
            </a:r>
          </a:p>
          <a:p>
            <a:pPr algn="l" rtl="0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Electric  heater (Variable power)  </a:t>
            </a:r>
          </a:p>
          <a:p>
            <a:pPr algn="l" rtl="0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Thermocouples       </a:t>
            </a:r>
          </a:p>
          <a:p>
            <a:pPr algn="l" rtl="0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Pipe and Fittings </a:t>
            </a:r>
          </a:p>
          <a:p>
            <a:pPr algn="l" rtl="0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PCM storage  tank (stainless steel 304 L)</a:t>
            </a:r>
            <a:endParaRPr lang="ar-SA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60C1D0-7935-4981-8879-C9D3D627189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761" y="1143636"/>
            <a:ext cx="5112057" cy="44509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A22E1F-29E9-4BED-AFA3-5721E2FE2DE8}"/>
              </a:ext>
            </a:extLst>
          </p:cNvPr>
          <p:cNvSpPr/>
          <p:nvPr/>
        </p:nvSpPr>
        <p:spPr>
          <a:xfrm>
            <a:off x="6656764" y="5746956"/>
            <a:ext cx="17684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Figure (3): Pilot System-P&amp;ID</a:t>
            </a:r>
            <a:endParaRPr lang="ar-SA" sz="1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643F87-3548-4C73-BABD-E60CCBA637F6}"/>
              </a:ext>
            </a:extLst>
          </p:cNvPr>
          <p:cNvSpPr/>
          <p:nvPr/>
        </p:nvSpPr>
        <p:spPr>
          <a:xfrm>
            <a:off x="1444981" y="3429000"/>
            <a:ext cx="6096000" cy="2268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Hydrocarbons paraffin wax was selected due to its,  </a:t>
            </a:r>
          </a:p>
          <a:p>
            <a:pPr marL="285765" indent="-285765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Availability and low price</a:t>
            </a:r>
          </a:p>
          <a:p>
            <a:pPr marL="285765" indent="-285765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Unchanged thermal properties</a:t>
            </a:r>
          </a:p>
          <a:p>
            <a:pPr marL="285765" indent="-285765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Suitable melting and solidification prop rites   </a:t>
            </a:r>
          </a:p>
          <a:p>
            <a:pPr marL="285765" indent="-28576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Melting temperature (C) : 55 </a:t>
            </a:r>
          </a:p>
          <a:p>
            <a:pPr marL="285765" indent="-28576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Latent heat of fusion (kJ/kg]) : 190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258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48FDC-592C-47F6-A092-C6045BF19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921" y="-103378"/>
            <a:ext cx="10018713" cy="759542"/>
          </a:xfrm>
        </p:spPr>
        <p:txBody>
          <a:bodyPr/>
          <a:lstStyle/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</a:rPr>
              <a:t>Methodology</a:t>
            </a:r>
            <a:endParaRPr lang="ar-S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ABABB-16C6-44B7-BF63-93BA4F1FA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84311" y="2592324"/>
            <a:ext cx="4895055" cy="2190136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Rig Tests </a:t>
            </a:r>
          </a:p>
          <a:p>
            <a:pPr marL="0" indent="0" algn="l" rtl="0">
              <a:buNone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(Charging and discharging with and without PCM)	</a:t>
            </a:r>
          </a:p>
          <a:p>
            <a:pPr marL="285765" indent="-285765" algn="l" rtl="0">
              <a:buFont typeface="Arial" pitchFamily="34" charset="0"/>
              <a:buChar char="•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Batch wise system</a:t>
            </a:r>
          </a:p>
          <a:p>
            <a:pPr marL="285765" indent="-285765" algn="l" rtl="0">
              <a:buFont typeface="Arial" pitchFamily="34" charset="0"/>
              <a:buChar char="•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Continuous system</a:t>
            </a:r>
          </a:p>
          <a:p>
            <a:pPr algn="l" rtl="0"/>
            <a:endParaRPr lang="ar-SA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BE4EAF-77A6-4A2F-8851-C19D8172E413}"/>
              </a:ext>
            </a:extLst>
          </p:cNvPr>
          <p:cNvSpPr/>
          <p:nvPr/>
        </p:nvSpPr>
        <p:spPr>
          <a:xfrm>
            <a:off x="1484311" y="1017767"/>
            <a:ext cx="6096000" cy="14638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Design Constrains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PCM mass/ water volume not less than  30%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Flow Rate : 0.25 – 0.3  L/min.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Heater Power : 500, 700 and 900 W.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E404AE-467D-4323-8CC8-9C13C0FBA4EF}"/>
              </a:ext>
            </a:extLst>
          </p:cNvPr>
          <p:cNvSpPr/>
          <p:nvPr/>
        </p:nvSpPr>
        <p:spPr>
          <a:xfrm>
            <a:off x="1484311" y="4501604"/>
            <a:ext cx="6096000" cy="15561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Experimental  Outcomes 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1-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Hot water supply ( Time and temperature ).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2- Effect of Using PCM in the system.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3- Charging and Discharging Time.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13F4A1F-A252-4E13-AACC-72A383B61F7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68784519"/>
              </p:ext>
            </p:extLst>
          </p:nvPr>
        </p:nvGraphicFramePr>
        <p:xfrm>
          <a:off x="5804452" y="1103933"/>
          <a:ext cx="6096000" cy="2629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BB96201-CB19-48AE-9BB5-E9DD027CBD01}"/>
              </a:ext>
            </a:extLst>
          </p:cNvPr>
          <p:cNvSpPr/>
          <p:nvPr/>
        </p:nvSpPr>
        <p:spPr>
          <a:xfrm>
            <a:off x="6200636" y="753868"/>
            <a:ext cx="3390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Household water consumption 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[3].</a:t>
            </a:r>
            <a:endParaRPr lang="ar-SA" sz="1200" dirty="0">
              <a:solidFill>
                <a:srgbClr val="FFFF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912C09-1380-432B-840F-5DC78E268FE7}"/>
              </a:ext>
            </a:extLst>
          </p:cNvPr>
          <p:cNvSpPr/>
          <p:nvPr/>
        </p:nvSpPr>
        <p:spPr>
          <a:xfrm>
            <a:off x="6096000" y="4051315"/>
            <a:ext cx="5512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Suitable water temperature for each type of uses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[3]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ar-SA" dirty="0">
              <a:solidFill>
                <a:srgbClr val="FFFF00"/>
              </a:solidFill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CF59206-54F5-4765-9F3F-83C0C5BD1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717037"/>
              </p:ext>
            </p:extLst>
          </p:nvPr>
        </p:nvGraphicFramePr>
        <p:xfrm>
          <a:off x="6200636" y="4863417"/>
          <a:ext cx="5586998" cy="1734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3499">
                  <a:extLst>
                    <a:ext uri="{9D8B030D-6E8A-4147-A177-3AD203B41FA5}">
                      <a16:colId xmlns:a16="http://schemas.microsoft.com/office/drawing/2014/main" val="412898002"/>
                    </a:ext>
                  </a:extLst>
                </a:gridCol>
                <a:gridCol w="2793499">
                  <a:extLst>
                    <a:ext uri="{9D8B030D-6E8A-4147-A177-3AD203B41FA5}">
                      <a16:colId xmlns:a16="http://schemas.microsoft.com/office/drawing/2014/main" val="4070080258"/>
                    </a:ext>
                  </a:extLst>
                </a:gridCol>
              </a:tblGrid>
              <a:tr h="3452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Temperature (</a:t>
                      </a:r>
                      <a:r>
                        <a:rPr lang="en-US" sz="12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0182083"/>
                  </a:ext>
                </a:extLst>
              </a:tr>
              <a:tr h="3529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Sink, Hand washing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8005051"/>
                  </a:ext>
                </a:extLst>
              </a:tr>
              <a:tr h="3452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Showers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0315531"/>
                  </a:ext>
                </a:extLst>
              </a:tr>
              <a:tr h="3452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Dish washing and laundry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48-60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4918213"/>
                  </a:ext>
                </a:extLst>
              </a:tr>
              <a:tr h="3452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Therapeutic baths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1112897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EB226DC8-4834-4290-A9A0-F403E0F0A631}"/>
              </a:ext>
            </a:extLst>
          </p:cNvPr>
          <p:cNvSpPr/>
          <p:nvPr/>
        </p:nvSpPr>
        <p:spPr>
          <a:xfrm>
            <a:off x="6320899" y="3694646"/>
            <a:ext cx="33233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4: Daily load profile of the domestic hot water system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3D2719-9912-4199-A284-685FCC4CA95E}"/>
              </a:ext>
            </a:extLst>
          </p:cNvPr>
          <p:cNvSpPr/>
          <p:nvPr/>
        </p:nvSpPr>
        <p:spPr>
          <a:xfrm>
            <a:off x="6200636" y="4576717"/>
            <a:ext cx="31197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</a:rPr>
              <a:t>Table 1: The water temperature for different applications</a:t>
            </a:r>
            <a:endParaRPr lang="ar-SA" sz="1000" dirty="0"/>
          </a:p>
        </p:txBody>
      </p:sp>
    </p:spTree>
    <p:extLst>
      <p:ext uri="{BB962C8B-B14F-4D97-AF65-F5344CB8AC3E}">
        <p14:creationId xmlns:p14="http://schemas.microsoft.com/office/powerpoint/2010/main" val="191737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795" y="41835"/>
            <a:ext cx="10018713" cy="916758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17521" y="1311661"/>
            <a:ext cx="9655636" cy="5093109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Batchwise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500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PCM started to melt after 250 minutes and it took 360 min to completely melt</a:t>
            </a:r>
            <a:r>
              <a:rPr lang="ar-J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PCM, shows a sharp decrease in output water temperature during discharging, unlike with PCM system.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22FB7F-FEE0-40F8-9837-2805CD886B1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521" y="2666339"/>
            <a:ext cx="5220000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B36F49-2F61-4160-9ECC-122FFD46786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748" y="2666339"/>
            <a:ext cx="5220000" cy="28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69E0AF2-433E-45ED-A18F-C3197ECAD195}"/>
              </a:ext>
            </a:extLst>
          </p:cNvPr>
          <p:cNvSpPr/>
          <p:nvPr/>
        </p:nvSpPr>
        <p:spPr>
          <a:xfrm>
            <a:off x="1317521" y="5645712"/>
            <a:ext cx="33329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5: PCM Temperature at 500 watt in Batchwise system</a:t>
            </a:r>
            <a:endParaRPr lang="ar-SA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EEBC72-9CA2-47D8-8896-92BA28B42EEE}"/>
              </a:ext>
            </a:extLst>
          </p:cNvPr>
          <p:cNvSpPr/>
          <p:nvPr/>
        </p:nvSpPr>
        <p:spPr>
          <a:xfrm>
            <a:off x="6797748" y="5645712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6: Water Output Temperature at 500 Watt in Batchwise with and without PCM</a:t>
            </a:r>
          </a:p>
        </p:txBody>
      </p:sp>
    </p:spTree>
    <p:extLst>
      <p:ext uri="{BB962C8B-B14F-4D97-AF65-F5344CB8AC3E}">
        <p14:creationId xmlns:p14="http://schemas.microsoft.com/office/powerpoint/2010/main" val="2615689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459" y="-334297"/>
            <a:ext cx="10018713" cy="1752599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74480" y="1101213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Batchwise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500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show 33% addition of hot water supply time, system with PCM saved 2855 kJ more than conventional system which supplied an amount of approx. 22 litter of hot water.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Discharging time Without PCM : 150 min.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Discharging time With PCM : 225 min.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969CFFC-A14E-41FC-8246-0B8EE897A6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281979"/>
              </p:ext>
            </p:extLst>
          </p:nvPr>
        </p:nvGraphicFramePr>
        <p:xfrm>
          <a:off x="3498281" y="3345424"/>
          <a:ext cx="54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35C021C-9CA1-45BD-B920-29BBFEC7843D}"/>
              </a:ext>
            </a:extLst>
          </p:cNvPr>
          <p:cNvSpPr/>
          <p:nvPr/>
        </p:nvSpPr>
        <p:spPr>
          <a:xfrm>
            <a:off x="3498281" y="6225424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7: Water Output Temperature during discharging in Batchwise at 500 watt</a:t>
            </a:r>
          </a:p>
        </p:txBody>
      </p:sp>
    </p:spTree>
    <p:extLst>
      <p:ext uri="{BB962C8B-B14F-4D97-AF65-F5344CB8AC3E}">
        <p14:creationId xmlns:p14="http://schemas.microsoft.com/office/powerpoint/2010/main" val="321285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EB40A39-F9B2-4071-955B-AC0ED3A6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0956" y="-174815"/>
            <a:ext cx="10018713" cy="1337187"/>
          </a:xfrm>
        </p:spPr>
        <p:txBody>
          <a:bodyPr/>
          <a:lstStyle/>
          <a:p>
            <a:pPr algn="l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Batchwise System Results</a:t>
            </a:r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A84AA8-5854-44A9-9911-B98C000F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3641" y="858721"/>
            <a:ext cx="9655636" cy="5093109"/>
          </a:xfrm>
        </p:spPr>
        <p:txBody>
          <a:bodyPr/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Batchwise test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700 watt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and without PCM:</a:t>
            </a: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PCM started to melt after 40 minutes and it took 170 min to completely melt</a:t>
            </a:r>
            <a:r>
              <a:rPr lang="ar-JO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>
              <a:lnSpc>
                <a:spcPct val="150000"/>
              </a:lnSpc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PCM, took 165 min to increase the output water temperature 26 C during charging. Unlike with PCM it took 180 min </a:t>
            </a: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endParaRPr lang="ar-S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F7323CC-5114-438B-9430-0358872015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820" y="2815628"/>
            <a:ext cx="5220000" cy="2880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D821B6E-4ABB-4A82-A781-D5089BAD3D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0617967"/>
              </p:ext>
            </p:extLst>
          </p:nvPr>
        </p:nvGraphicFramePr>
        <p:xfrm>
          <a:off x="6831309" y="2815628"/>
          <a:ext cx="522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5AD39CE-43DD-423E-8145-C2B745319EA9}"/>
              </a:ext>
            </a:extLst>
          </p:cNvPr>
          <p:cNvSpPr/>
          <p:nvPr/>
        </p:nvSpPr>
        <p:spPr>
          <a:xfrm>
            <a:off x="1381820" y="5695628"/>
            <a:ext cx="3469219" cy="295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8: PCM Temperature at 700-Watt in Batchwise system.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03C05B-0FC1-42DC-83FC-E0FB922B4A31}"/>
              </a:ext>
            </a:extLst>
          </p:cNvPr>
          <p:cNvSpPr/>
          <p:nvPr/>
        </p:nvSpPr>
        <p:spPr>
          <a:xfrm>
            <a:off x="6831309" y="5695628"/>
            <a:ext cx="6096000" cy="295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9: Water Output Temperature at 700 Watt in Batchwise with and without PCM.</a:t>
            </a:r>
          </a:p>
        </p:txBody>
      </p:sp>
    </p:spTree>
    <p:extLst>
      <p:ext uri="{BB962C8B-B14F-4D97-AF65-F5344CB8AC3E}">
        <p14:creationId xmlns:p14="http://schemas.microsoft.com/office/powerpoint/2010/main" val="569239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834</TotalTime>
  <Words>1916</Words>
  <Application>Microsoft Office PowerPoint</Application>
  <PresentationFormat>Widescreen</PresentationFormat>
  <Paragraphs>250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Corbel</vt:lpstr>
      <vt:lpstr>Times New Roman</vt:lpstr>
      <vt:lpstr>Wingdings</vt:lpstr>
      <vt:lpstr>Parallax</vt:lpstr>
      <vt:lpstr>An- Najah National University Faculty of Engineering Chemical Engineering Department  Graduation project 2 </vt:lpstr>
      <vt:lpstr>Table of content</vt:lpstr>
      <vt:lpstr>Introduction </vt:lpstr>
      <vt:lpstr>Objectives</vt:lpstr>
      <vt:lpstr>Methodology</vt:lpstr>
      <vt:lpstr>Methodology</vt:lpstr>
      <vt:lpstr>Batchwise System Results</vt:lpstr>
      <vt:lpstr>Batchwise System Results</vt:lpstr>
      <vt:lpstr>Batchwise System Results</vt:lpstr>
      <vt:lpstr>Batchwise System Results</vt:lpstr>
      <vt:lpstr>Batchwise System Results</vt:lpstr>
      <vt:lpstr>Batchwise System Results</vt:lpstr>
      <vt:lpstr>Continuous System Results</vt:lpstr>
      <vt:lpstr>Continuous System Results</vt:lpstr>
      <vt:lpstr>Continuous System Results</vt:lpstr>
      <vt:lpstr>Continuous System Results</vt:lpstr>
      <vt:lpstr>PCM and output water temperature behavior after discharging period</vt:lpstr>
      <vt:lpstr>Temperature profiles along the TES tank</vt:lpstr>
      <vt:lpstr>Effect of nozzle position for hot water withdrawn</vt:lpstr>
      <vt:lpstr>Effect of flowrate on output water temperature during discharging</vt:lpstr>
      <vt:lpstr>Conclusion and recommendations</vt:lpstr>
      <vt:lpstr>Acknowledgment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An- Najah National University Faculty of Engineering Chemical Engineering Department  Graduation project 2 </dc:title>
  <dc:creator>obada dwakat</dc:creator>
  <cp:lastModifiedBy>obada dwakat</cp:lastModifiedBy>
  <cp:revision>65</cp:revision>
  <dcterms:created xsi:type="dcterms:W3CDTF">2019-05-17T18:45:24Z</dcterms:created>
  <dcterms:modified xsi:type="dcterms:W3CDTF">2019-05-19T23:17:50Z</dcterms:modified>
</cp:coreProperties>
</file>