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8" r:id="rId3"/>
    <p:sldId id="259" r:id="rId4"/>
    <p:sldId id="257" r:id="rId5"/>
    <p:sldId id="260" r:id="rId6"/>
    <p:sldId id="262" r:id="rId7"/>
    <p:sldId id="261" r:id="rId8"/>
    <p:sldId id="264" r:id="rId9"/>
    <p:sldId id="267" r:id="rId10"/>
    <p:sldId id="265" r:id="rId11"/>
    <p:sldId id="266" r:id="rId12"/>
    <p:sldId id="263" r:id="rId13"/>
    <p:sldId id="268" r:id="rId14"/>
    <p:sldId id="269" r:id="rId15"/>
    <p:sldId id="271" r:id="rId16"/>
    <p:sldId id="270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7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66FF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N:\for%20R=65%25%20curv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N:\for%20R=65%25%20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otY val="340"/>
      <c:rAngAx val="1"/>
    </c:view3D>
    <c:plotArea>
      <c:layout>
        <c:manualLayout>
          <c:layoutTarget val="inner"/>
          <c:xMode val="edge"/>
          <c:yMode val="edge"/>
          <c:x val="0.10635299781505755"/>
          <c:y val="2.3179964130969576E-2"/>
          <c:w val="0.76327937076758945"/>
          <c:h val="0.85751543479295922"/>
        </c:manualLayout>
      </c:layout>
      <c:bar3DChart>
        <c:barDir val="col"/>
        <c:grouping val="clustered"/>
        <c:ser>
          <c:idx val="0"/>
          <c:order val="0"/>
          <c:tx>
            <c:v>Hard water</c:v>
          </c:tx>
          <c:cat>
            <c:strRef>
              <c:f>Sheet1!$A$44:$A$49</c:f>
              <c:strCache>
                <c:ptCount val="6"/>
                <c:pt idx="0">
                  <c:v>K</c:v>
                </c:pt>
                <c:pt idx="1">
                  <c:v>Na</c:v>
                </c:pt>
                <c:pt idx="2">
                  <c:v>Mg</c:v>
                </c:pt>
                <c:pt idx="3">
                  <c:v>Ca</c:v>
                </c:pt>
                <c:pt idx="4">
                  <c:v>CL</c:v>
                </c:pt>
                <c:pt idx="5">
                  <c:v>Hardness</c:v>
                </c:pt>
              </c:strCache>
            </c:strRef>
          </c:cat>
          <c:val>
            <c:numRef>
              <c:f>Sheet1!$B$44:$B$49</c:f>
              <c:numCache>
                <c:formatCode>General</c:formatCode>
                <c:ptCount val="6"/>
                <c:pt idx="0">
                  <c:v>13.1</c:v>
                </c:pt>
                <c:pt idx="1">
                  <c:v>483</c:v>
                </c:pt>
                <c:pt idx="2">
                  <c:v>146</c:v>
                </c:pt>
                <c:pt idx="3">
                  <c:v>200</c:v>
                </c:pt>
                <c:pt idx="4">
                  <c:v>1200</c:v>
                </c:pt>
                <c:pt idx="5">
                  <c:v>1107</c:v>
                </c:pt>
              </c:numCache>
            </c:numRef>
          </c:val>
        </c:ser>
        <c:ser>
          <c:idx val="1"/>
          <c:order val="1"/>
          <c:tx>
            <c:v>Treated water</c:v>
          </c:tx>
          <c:cat>
            <c:strRef>
              <c:f>Sheet1!$A$44:$A$49</c:f>
              <c:strCache>
                <c:ptCount val="6"/>
                <c:pt idx="0">
                  <c:v>K</c:v>
                </c:pt>
                <c:pt idx="1">
                  <c:v>Na</c:v>
                </c:pt>
                <c:pt idx="2">
                  <c:v>Mg</c:v>
                </c:pt>
                <c:pt idx="3">
                  <c:v>Ca</c:v>
                </c:pt>
                <c:pt idx="4">
                  <c:v>CL</c:v>
                </c:pt>
                <c:pt idx="5">
                  <c:v>Hardness</c:v>
                </c:pt>
              </c:strCache>
            </c:strRef>
          </c:cat>
          <c:val>
            <c:numRef>
              <c:f>Sheet1!$C$44:$C$49</c:f>
              <c:numCache>
                <c:formatCode>General</c:formatCode>
                <c:ptCount val="6"/>
                <c:pt idx="0">
                  <c:v>3.96</c:v>
                </c:pt>
                <c:pt idx="1">
                  <c:v>25.72</c:v>
                </c:pt>
                <c:pt idx="2">
                  <c:v>4.34</c:v>
                </c:pt>
                <c:pt idx="3">
                  <c:v>5.75</c:v>
                </c:pt>
                <c:pt idx="4">
                  <c:v>45.46</c:v>
                </c:pt>
                <c:pt idx="5">
                  <c:v>32.46</c:v>
                </c:pt>
              </c:numCache>
            </c:numRef>
          </c:val>
        </c:ser>
        <c:shape val="cylinder"/>
        <c:axId val="57336192"/>
        <c:axId val="57337728"/>
        <c:axId val="0"/>
      </c:bar3DChart>
      <c:catAx>
        <c:axId val="57336192"/>
        <c:scaling>
          <c:orientation val="maxMin"/>
        </c:scaling>
        <c:axPos val="b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7337728"/>
        <c:crosses val="autoZero"/>
        <c:auto val="1"/>
        <c:lblAlgn val="ctr"/>
        <c:lblOffset val="100"/>
      </c:catAx>
      <c:valAx>
        <c:axId val="57337728"/>
        <c:scaling>
          <c:orientation val="minMax"/>
        </c:scaling>
        <c:axPos val="r"/>
        <c:majorGridlines/>
        <c:title>
          <c:tx>
            <c:rich>
              <a:bodyPr rot="0" vert="horz"/>
              <a:lstStyle/>
              <a:p>
                <a:pPr>
                  <a:defRPr sz="18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800" b="0" dirty="0" err="1" smtClean="0">
                    <a:latin typeface="Times New Roman" pitchFamily="18" charset="0"/>
                    <a:cs typeface="Times New Roman" pitchFamily="18" charset="0"/>
                  </a:rPr>
                  <a:t>ppm</a:t>
                </a:r>
                <a:endParaRPr lang="en-US" sz="1800" b="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95823400574539341"/>
              <c:y val="0.4307739616233117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7336192"/>
        <c:crosses val="autoZero"/>
        <c:crossBetween val="between"/>
        <c:majorUnit val="100"/>
      </c:valAx>
    </c:plotArea>
    <c:legend>
      <c:legendPos val="l"/>
      <c:layout>
        <c:manualLayout>
          <c:xMode val="edge"/>
          <c:yMode val="edge"/>
          <c:x val="0"/>
          <c:y val="0.2148707835881484"/>
          <c:w val="0.17315049619809691"/>
          <c:h val="0.18495936348952693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5758100569909589"/>
          <c:y val="5.6629509546600766E-2"/>
          <c:w val="0.79382564391727262"/>
          <c:h val="0.78355040914003349"/>
        </c:manualLayout>
      </c:layout>
      <c:scatterChart>
        <c:scatterStyle val="smoothMarker"/>
        <c:ser>
          <c:idx val="0"/>
          <c:order val="0"/>
          <c:marker>
            <c:symbol val="diamond"/>
            <c:size val="7"/>
          </c:marker>
          <c:xVal>
            <c:numRef>
              <c:f>Sheet1!$A$87:$A$89</c:f>
              <c:numCache>
                <c:formatCode>General</c:formatCode>
                <c:ptCount val="3"/>
                <c:pt idx="0">
                  <c:v>86.8</c:v>
                </c:pt>
                <c:pt idx="1">
                  <c:v>69.599999999999994</c:v>
                </c:pt>
                <c:pt idx="2">
                  <c:v>0</c:v>
                </c:pt>
              </c:numCache>
            </c:numRef>
          </c:xVal>
          <c:yVal>
            <c:numRef>
              <c:f>Sheet1!$B$87:$B$89</c:f>
              <c:numCache>
                <c:formatCode>General</c:formatCode>
                <c:ptCount val="3"/>
                <c:pt idx="0">
                  <c:v>0</c:v>
                </c:pt>
                <c:pt idx="1">
                  <c:v>76.25</c:v>
                </c:pt>
                <c:pt idx="2">
                  <c:v>85</c:v>
                </c:pt>
              </c:numCache>
            </c:numRef>
          </c:yVal>
          <c:smooth val="1"/>
        </c:ser>
        <c:axId val="57568256"/>
        <c:axId val="57578624"/>
      </c:scatterChart>
      <c:valAx>
        <c:axId val="575682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VOLTS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7578624"/>
        <c:crosses val="autoZero"/>
        <c:crossBetween val="midCat"/>
      </c:valAx>
      <c:valAx>
        <c:axId val="57578624"/>
        <c:scaling>
          <c:orientation val="minMax"/>
          <c:min val="0"/>
        </c:scaling>
        <c:axPos val="l"/>
        <c:majorGridlines>
          <c:spPr>
            <a:ln w="9525" cap="flat" cmpd="sng" algn="ctr">
              <a:solidFill>
                <a:schemeClr val="dk1">
                  <a:shade val="95000"/>
                  <a:satMod val="105000"/>
                </a:schemeClr>
              </a:solidFill>
              <a:prstDash val="solid"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AMPs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7568256"/>
        <c:crosses val="autoZero"/>
        <c:crossBetween val="midCat"/>
      </c:valAx>
    </c:plotArea>
    <c:plotVisOnly val="1"/>
    <c:dispBlanksAs val="gap"/>
  </c:chart>
  <c:spPr>
    <a:solidFill>
      <a:schemeClr val="bg1"/>
    </a:solidFill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31E05B-DBDE-4C63-8CED-BE97CB11329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37B4C4-A36B-4041-A6E4-0916C56F572D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427 MCM/Y</a:t>
          </a:r>
          <a:endParaRPr lang="en-US" sz="2800" dirty="0">
            <a:solidFill>
              <a:schemeClr val="accent6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3FC0A31-DFD0-4C69-AD24-936460C992F5}" type="parTrans" cxnId="{6C8A5804-80C1-43A0-89E2-5F25093CF2DA}">
      <dgm:prSet/>
      <dgm:spPr/>
      <dgm:t>
        <a:bodyPr/>
        <a:lstStyle/>
        <a:p>
          <a:endParaRPr lang="en-US"/>
        </a:p>
      </dgm:t>
    </dgm:pt>
    <dgm:pt modelId="{16BECA25-DB5C-431D-90A9-8C1BDA973FFE}" type="sibTrans" cxnId="{6C8A5804-80C1-43A0-89E2-5F25093CF2DA}">
      <dgm:prSet/>
      <dgm:spPr/>
      <dgm:t>
        <a:bodyPr/>
        <a:lstStyle/>
        <a:p>
          <a:endParaRPr lang="en-US"/>
        </a:p>
      </dgm:t>
    </dgm:pt>
    <dgm:pt modelId="{6B188918-4E38-4A8B-A157-6E4B249657D7}">
      <dgm:prSet phldrT="[Text]"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Western aquifer      </a:t>
          </a:r>
          <a:endParaRPr lang="en-US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23E508E-4B31-4F37-A6A4-D352FC6B4521}" type="parTrans" cxnId="{36E30F3A-F4EB-45BC-BEEB-E1B2700F0F02}">
      <dgm:prSet/>
      <dgm:spPr/>
      <dgm:t>
        <a:bodyPr/>
        <a:lstStyle/>
        <a:p>
          <a:endParaRPr lang="en-US"/>
        </a:p>
      </dgm:t>
    </dgm:pt>
    <dgm:pt modelId="{28C02C0E-83F6-48BC-9774-E3E126D8BCB5}" type="sibTrans" cxnId="{36E30F3A-F4EB-45BC-BEEB-E1B2700F0F02}">
      <dgm:prSet/>
      <dgm:spPr/>
      <dgm:t>
        <a:bodyPr/>
        <a:lstStyle/>
        <a:p>
          <a:endParaRPr lang="en-US"/>
        </a:p>
      </dgm:t>
    </dgm:pt>
    <dgm:pt modelId="{4BAE96F9-D239-4EF4-A08A-2819BC7A2940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142 MCM/Y</a:t>
          </a:r>
          <a:endParaRPr lang="en-US" sz="2800" dirty="0">
            <a:solidFill>
              <a:schemeClr val="accent6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9845A5-3F69-49E3-9FE8-4D23D98BC70B}" type="parTrans" cxnId="{654823AE-740A-41A7-962A-FDBBEB79C50F}">
      <dgm:prSet/>
      <dgm:spPr/>
      <dgm:t>
        <a:bodyPr/>
        <a:lstStyle/>
        <a:p>
          <a:endParaRPr lang="en-US"/>
        </a:p>
      </dgm:t>
    </dgm:pt>
    <dgm:pt modelId="{AEF497CD-4EA9-45FE-9416-F9213003A326}" type="sibTrans" cxnId="{654823AE-740A-41A7-962A-FDBBEB79C50F}">
      <dgm:prSet/>
      <dgm:spPr/>
      <dgm:t>
        <a:bodyPr/>
        <a:lstStyle/>
        <a:p>
          <a:endParaRPr lang="en-US"/>
        </a:p>
      </dgm:t>
    </dgm:pt>
    <dgm:pt modelId="{A18472CC-DCD0-4DDE-9B4D-19676F816BEC}">
      <dgm:prSet phldrT="[Text]"/>
      <dgm:spPr/>
      <dgm:t>
        <a:bodyPr/>
        <a:lstStyle/>
        <a:p>
          <a:r>
            <a:rPr lang="en-US" b="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North Eastern aquifer </a:t>
          </a:r>
          <a:endParaRPr lang="en-US" b="0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7EB4316-451F-407E-AD89-2917A7AC4DC0}" type="parTrans" cxnId="{1A97115F-4FE4-45ED-AC31-8A94C98E5C43}">
      <dgm:prSet/>
      <dgm:spPr/>
      <dgm:t>
        <a:bodyPr/>
        <a:lstStyle/>
        <a:p>
          <a:endParaRPr lang="en-US"/>
        </a:p>
      </dgm:t>
    </dgm:pt>
    <dgm:pt modelId="{EB3E58F8-1458-4A3A-90B0-CC593C0350C2}" type="sibTrans" cxnId="{1A97115F-4FE4-45ED-AC31-8A94C98E5C43}">
      <dgm:prSet/>
      <dgm:spPr/>
      <dgm:t>
        <a:bodyPr/>
        <a:lstStyle/>
        <a:p>
          <a:endParaRPr lang="en-US"/>
        </a:p>
      </dgm:t>
    </dgm:pt>
    <dgm:pt modelId="{DA8B38E0-8B39-41CB-A1BE-83D9985EBECD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165 MCM/Y</a:t>
          </a:r>
          <a:endParaRPr lang="en-US" sz="2800" dirty="0">
            <a:solidFill>
              <a:schemeClr val="accent6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336DA0-1B35-4DE3-82B9-E77DEDF9F582}" type="parTrans" cxnId="{C7A9211B-F7B0-4F68-AAEB-463B7E5A3F2E}">
      <dgm:prSet/>
      <dgm:spPr/>
      <dgm:t>
        <a:bodyPr/>
        <a:lstStyle/>
        <a:p>
          <a:endParaRPr lang="en-US"/>
        </a:p>
      </dgm:t>
    </dgm:pt>
    <dgm:pt modelId="{62394D95-8B2C-4758-B75C-D6C46B4F8685}" type="sibTrans" cxnId="{C7A9211B-F7B0-4F68-AAEB-463B7E5A3F2E}">
      <dgm:prSet/>
      <dgm:spPr/>
      <dgm:t>
        <a:bodyPr/>
        <a:lstStyle/>
        <a:p>
          <a:endParaRPr lang="en-US"/>
        </a:p>
      </dgm:t>
    </dgm:pt>
    <dgm:pt modelId="{9EF85E58-64CA-42C2-A9A1-88F3485E1269}">
      <dgm:prSet phldrT="[Text]"/>
      <dgm:spPr/>
      <dgm:t>
        <a:bodyPr/>
        <a:lstStyle/>
        <a:p>
          <a:r>
            <a:rPr lang="en-US" b="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Eastern aquifer </a:t>
          </a:r>
          <a:endParaRPr lang="en-US" b="0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64FDCC0-636B-4C08-B7B2-E2AA6921032B}" type="parTrans" cxnId="{132CF047-A523-45AB-833E-C182DC964212}">
      <dgm:prSet/>
      <dgm:spPr/>
      <dgm:t>
        <a:bodyPr/>
        <a:lstStyle/>
        <a:p>
          <a:endParaRPr lang="en-US"/>
        </a:p>
      </dgm:t>
    </dgm:pt>
    <dgm:pt modelId="{1FFC8556-F0BC-4B5F-82D5-B487F1E361C7}" type="sibTrans" cxnId="{132CF047-A523-45AB-833E-C182DC964212}">
      <dgm:prSet/>
      <dgm:spPr/>
      <dgm:t>
        <a:bodyPr/>
        <a:lstStyle/>
        <a:p>
          <a:endParaRPr lang="en-US"/>
        </a:p>
      </dgm:t>
    </dgm:pt>
    <dgm:pt modelId="{EE1F1754-172D-4B9B-87A9-744F46040513}" type="pres">
      <dgm:prSet presAssocID="{8631E05B-DBDE-4C63-8CED-BE97CB1132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FF5BFC-C669-4C39-B407-AC8DB51937F3}" type="pres">
      <dgm:prSet presAssocID="{DB37B4C4-A36B-4041-A6E4-0916C56F572D}" presName="linNode" presStyleCnt="0"/>
      <dgm:spPr/>
    </dgm:pt>
    <dgm:pt modelId="{342CEB58-45C4-46F7-AF3F-0B6EFC1384C5}" type="pres">
      <dgm:prSet presAssocID="{DB37B4C4-A36B-4041-A6E4-0916C56F572D}" presName="parentText" presStyleLbl="node1" presStyleIdx="0" presStyleCnt="3" custScaleX="82166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54D26-E508-4C06-AD17-4ED6E8324222}" type="pres">
      <dgm:prSet presAssocID="{DB37B4C4-A36B-4041-A6E4-0916C56F572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12BA6F-2404-42E5-9006-7B9B72FBB8D2}" type="pres">
      <dgm:prSet presAssocID="{16BECA25-DB5C-431D-90A9-8C1BDA973FFE}" presName="sp" presStyleCnt="0"/>
      <dgm:spPr/>
    </dgm:pt>
    <dgm:pt modelId="{95A9C9DF-95F3-4E57-AF8C-C7606F8422BC}" type="pres">
      <dgm:prSet presAssocID="{4BAE96F9-D239-4EF4-A08A-2819BC7A2940}" presName="linNode" presStyleCnt="0"/>
      <dgm:spPr/>
    </dgm:pt>
    <dgm:pt modelId="{ACDDCAA0-85EC-4834-91AC-ECC381FECBE9}" type="pres">
      <dgm:prSet presAssocID="{4BAE96F9-D239-4EF4-A08A-2819BC7A2940}" presName="parentText" presStyleLbl="node1" presStyleIdx="1" presStyleCnt="3" custScaleX="82165" custScaleY="1108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B9A455-03DA-4DBA-8B9E-629FE21EBC26}" type="pres">
      <dgm:prSet presAssocID="{4BAE96F9-D239-4EF4-A08A-2819BC7A294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0749B5-D8D2-47A3-85AE-D1BC78F29145}" type="pres">
      <dgm:prSet presAssocID="{AEF497CD-4EA9-45FE-9416-F9213003A326}" presName="sp" presStyleCnt="0"/>
      <dgm:spPr/>
    </dgm:pt>
    <dgm:pt modelId="{5C71CE70-E426-492D-ACA4-1D74D23BAA3F}" type="pres">
      <dgm:prSet presAssocID="{DA8B38E0-8B39-41CB-A1BE-83D9985EBECD}" presName="linNode" presStyleCnt="0"/>
      <dgm:spPr/>
    </dgm:pt>
    <dgm:pt modelId="{7BD866AC-692F-48FF-8031-5EBA6BDD0F0C}" type="pres">
      <dgm:prSet presAssocID="{DA8B38E0-8B39-41CB-A1BE-83D9985EBECD}" presName="parentText" presStyleLbl="node1" presStyleIdx="2" presStyleCnt="3" custScaleX="82068" custScaleY="11041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697413-ABA9-444E-B871-4018C658FA1A}" type="pres">
      <dgm:prSet presAssocID="{DA8B38E0-8B39-41CB-A1BE-83D9985EBECD}" presName="descendantText" presStyleLbl="alignAccFollowNode1" presStyleIdx="2" presStyleCnt="3" custScaleX="102205" custScaleY="76450" custLinFactNeighborX="-997" custLinFactNeighborY="-36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A9211B-F7B0-4F68-AAEB-463B7E5A3F2E}" srcId="{8631E05B-DBDE-4C63-8CED-BE97CB113292}" destId="{DA8B38E0-8B39-41CB-A1BE-83D9985EBECD}" srcOrd="2" destOrd="0" parTransId="{81336DA0-1B35-4DE3-82B9-E77DEDF9F582}" sibTransId="{62394D95-8B2C-4758-B75C-D6C46B4F8685}"/>
    <dgm:cxn modelId="{176A9943-4578-4830-8ADA-92A421BA2F6B}" type="presOf" srcId="{9EF85E58-64CA-42C2-A9A1-88F3485E1269}" destId="{0C697413-ABA9-444E-B871-4018C658FA1A}" srcOrd="0" destOrd="0" presId="urn:microsoft.com/office/officeart/2005/8/layout/vList5"/>
    <dgm:cxn modelId="{FB4067A6-EF3A-44D8-9908-63D494946183}" type="presOf" srcId="{DB37B4C4-A36B-4041-A6E4-0916C56F572D}" destId="{342CEB58-45C4-46F7-AF3F-0B6EFC1384C5}" srcOrd="0" destOrd="0" presId="urn:microsoft.com/office/officeart/2005/8/layout/vList5"/>
    <dgm:cxn modelId="{6C8A5804-80C1-43A0-89E2-5F25093CF2DA}" srcId="{8631E05B-DBDE-4C63-8CED-BE97CB113292}" destId="{DB37B4C4-A36B-4041-A6E4-0916C56F572D}" srcOrd="0" destOrd="0" parTransId="{D3FC0A31-DFD0-4C69-AD24-936460C992F5}" sibTransId="{16BECA25-DB5C-431D-90A9-8C1BDA973FFE}"/>
    <dgm:cxn modelId="{8A32023D-0762-4C5E-B344-5F5260F2A22D}" type="presOf" srcId="{8631E05B-DBDE-4C63-8CED-BE97CB113292}" destId="{EE1F1754-172D-4B9B-87A9-744F46040513}" srcOrd="0" destOrd="0" presId="urn:microsoft.com/office/officeart/2005/8/layout/vList5"/>
    <dgm:cxn modelId="{90164D85-FD59-48DE-BCCC-626A4AC1B71F}" type="presOf" srcId="{DA8B38E0-8B39-41CB-A1BE-83D9985EBECD}" destId="{7BD866AC-692F-48FF-8031-5EBA6BDD0F0C}" srcOrd="0" destOrd="0" presId="urn:microsoft.com/office/officeart/2005/8/layout/vList5"/>
    <dgm:cxn modelId="{8A882A87-47EB-41AA-8FFB-19B4FC544865}" type="presOf" srcId="{4BAE96F9-D239-4EF4-A08A-2819BC7A2940}" destId="{ACDDCAA0-85EC-4834-91AC-ECC381FECBE9}" srcOrd="0" destOrd="0" presId="urn:microsoft.com/office/officeart/2005/8/layout/vList5"/>
    <dgm:cxn modelId="{36E30F3A-F4EB-45BC-BEEB-E1B2700F0F02}" srcId="{DB37B4C4-A36B-4041-A6E4-0916C56F572D}" destId="{6B188918-4E38-4A8B-A157-6E4B249657D7}" srcOrd="0" destOrd="0" parTransId="{823E508E-4B31-4F37-A6A4-D352FC6B4521}" sibTransId="{28C02C0E-83F6-48BC-9774-E3E126D8BCB5}"/>
    <dgm:cxn modelId="{98884A21-67EE-43E0-B8E2-93F2A54E5C96}" type="presOf" srcId="{6B188918-4E38-4A8B-A157-6E4B249657D7}" destId="{27154D26-E508-4C06-AD17-4ED6E8324222}" srcOrd="0" destOrd="0" presId="urn:microsoft.com/office/officeart/2005/8/layout/vList5"/>
    <dgm:cxn modelId="{D4E730A6-D9FE-4AE7-B630-B0AA04C662CE}" type="presOf" srcId="{A18472CC-DCD0-4DDE-9B4D-19676F816BEC}" destId="{CEB9A455-03DA-4DBA-8B9E-629FE21EBC26}" srcOrd="0" destOrd="0" presId="urn:microsoft.com/office/officeart/2005/8/layout/vList5"/>
    <dgm:cxn modelId="{654823AE-740A-41A7-962A-FDBBEB79C50F}" srcId="{8631E05B-DBDE-4C63-8CED-BE97CB113292}" destId="{4BAE96F9-D239-4EF4-A08A-2819BC7A2940}" srcOrd="1" destOrd="0" parTransId="{269845A5-3F69-49E3-9FE8-4D23D98BC70B}" sibTransId="{AEF497CD-4EA9-45FE-9416-F9213003A326}"/>
    <dgm:cxn modelId="{132CF047-A523-45AB-833E-C182DC964212}" srcId="{DA8B38E0-8B39-41CB-A1BE-83D9985EBECD}" destId="{9EF85E58-64CA-42C2-A9A1-88F3485E1269}" srcOrd="0" destOrd="0" parTransId="{964FDCC0-636B-4C08-B7B2-E2AA6921032B}" sibTransId="{1FFC8556-F0BC-4B5F-82D5-B487F1E361C7}"/>
    <dgm:cxn modelId="{1A97115F-4FE4-45ED-AC31-8A94C98E5C43}" srcId="{4BAE96F9-D239-4EF4-A08A-2819BC7A2940}" destId="{A18472CC-DCD0-4DDE-9B4D-19676F816BEC}" srcOrd="0" destOrd="0" parTransId="{27EB4316-451F-407E-AD89-2917A7AC4DC0}" sibTransId="{EB3E58F8-1458-4A3A-90B0-CC593C0350C2}"/>
    <dgm:cxn modelId="{C6B82293-A4A3-48BE-BA9A-C2443C8FDF93}" type="presParOf" srcId="{EE1F1754-172D-4B9B-87A9-744F46040513}" destId="{ADFF5BFC-C669-4C39-B407-AC8DB51937F3}" srcOrd="0" destOrd="0" presId="urn:microsoft.com/office/officeart/2005/8/layout/vList5"/>
    <dgm:cxn modelId="{DED72DA4-102F-4871-834A-4CB996FFEC9D}" type="presParOf" srcId="{ADFF5BFC-C669-4C39-B407-AC8DB51937F3}" destId="{342CEB58-45C4-46F7-AF3F-0B6EFC1384C5}" srcOrd="0" destOrd="0" presId="urn:microsoft.com/office/officeart/2005/8/layout/vList5"/>
    <dgm:cxn modelId="{85783E23-CDD9-4A5D-8F0F-C7379C84B59E}" type="presParOf" srcId="{ADFF5BFC-C669-4C39-B407-AC8DB51937F3}" destId="{27154D26-E508-4C06-AD17-4ED6E8324222}" srcOrd="1" destOrd="0" presId="urn:microsoft.com/office/officeart/2005/8/layout/vList5"/>
    <dgm:cxn modelId="{469419C8-EEAD-4219-AF7F-A33015DAE205}" type="presParOf" srcId="{EE1F1754-172D-4B9B-87A9-744F46040513}" destId="{D112BA6F-2404-42E5-9006-7B9B72FBB8D2}" srcOrd="1" destOrd="0" presId="urn:microsoft.com/office/officeart/2005/8/layout/vList5"/>
    <dgm:cxn modelId="{F300A610-A9F6-41E1-B540-4CE0B33371C7}" type="presParOf" srcId="{EE1F1754-172D-4B9B-87A9-744F46040513}" destId="{95A9C9DF-95F3-4E57-AF8C-C7606F8422BC}" srcOrd="2" destOrd="0" presId="urn:microsoft.com/office/officeart/2005/8/layout/vList5"/>
    <dgm:cxn modelId="{FDE1EAB4-B29E-4FA5-AE57-5F917D18F73A}" type="presParOf" srcId="{95A9C9DF-95F3-4E57-AF8C-C7606F8422BC}" destId="{ACDDCAA0-85EC-4834-91AC-ECC381FECBE9}" srcOrd="0" destOrd="0" presId="urn:microsoft.com/office/officeart/2005/8/layout/vList5"/>
    <dgm:cxn modelId="{D9562712-D722-4919-91A0-4C527924649C}" type="presParOf" srcId="{95A9C9DF-95F3-4E57-AF8C-C7606F8422BC}" destId="{CEB9A455-03DA-4DBA-8B9E-629FE21EBC26}" srcOrd="1" destOrd="0" presId="urn:microsoft.com/office/officeart/2005/8/layout/vList5"/>
    <dgm:cxn modelId="{FBBA4E12-732F-41DD-864A-2E48564BBBE8}" type="presParOf" srcId="{EE1F1754-172D-4B9B-87A9-744F46040513}" destId="{600749B5-D8D2-47A3-85AE-D1BC78F29145}" srcOrd="3" destOrd="0" presId="urn:microsoft.com/office/officeart/2005/8/layout/vList5"/>
    <dgm:cxn modelId="{6A4AAAF7-86BC-4096-80CA-FDA7D84F8154}" type="presParOf" srcId="{EE1F1754-172D-4B9B-87A9-744F46040513}" destId="{5C71CE70-E426-492D-ACA4-1D74D23BAA3F}" srcOrd="4" destOrd="0" presId="urn:microsoft.com/office/officeart/2005/8/layout/vList5"/>
    <dgm:cxn modelId="{ABF3C5FE-7DAF-40E9-BE59-08201FD9694B}" type="presParOf" srcId="{5C71CE70-E426-492D-ACA4-1D74D23BAA3F}" destId="{7BD866AC-692F-48FF-8031-5EBA6BDD0F0C}" srcOrd="0" destOrd="0" presId="urn:microsoft.com/office/officeart/2005/8/layout/vList5"/>
    <dgm:cxn modelId="{6A992FDA-30F9-4F2B-908B-769A4ABAB731}" type="presParOf" srcId="{5C71CE70-E426-492D-ACA4-1D74D23BAA3F}" destId="{0C697413-ABA9-444E-B871-4018C658FA1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BD272D-C51C-4282-B5CE-17F0D143FDDC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4FFDA4B-1930-48DA-B4E0-B7B278AD4F93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PV Cell</a:t>
          </a:r>
          <a:endParaRPr lang="en-US" sz="3600" dirty="0">
            <a:latin typeface="Times New Roman" pitchFamily="18" charset="0"/>
            <a:cs typeface="Times New Roman" pitchFamily="18" charset="0"/>
          </a:endParaRPr>
        </a:p>
      </dgm:t>
    </dgm:pt>
    <dgm:pt modelId="{FB2EFB54-A7F0-4797-85F3-6E1BABD07B1A}" type="parTrans" cxnId="{C961AE2D-CB68-41BA-9FDF-0D791C5BDB08}">
      <dgm:prSet/>
      <dgm:spPr/>
      <dgm:t>
        <a:bodyPr/>
        <a:lstStyle/>
        <a:p>
          <a:endParaRPr lang="en-US"/>
        </a:p>
      </dgm:t>
    </dgm:pt>
    <dgm:pt modelId="{B314C64F-F751-41B9-B5CA-A2EF2AA6CE27}" type="sibTrans" cxnId="{C961AE2D-CB68-41BA-9FDF-0D791C5BDB08}">
      <dgm:prSet/>
      <dgm:spPr/>
      <dgm:t>
        <a:bodyPr/>
        <a:lstStyle/>
        <a:p>
          <a:endParaRPr lang="en-US"/>
        </a:p>
      </dgm:t>
    </dgm:pt>
    <dgm:pt modelId="{1CE47202-047B-4001-948A-0A0712B6BAE9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Mono-crystalline silicon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08A11F1B-BA99-4DF9-92C2-C66E68937E65}" type="parTrans" cxnId="{B180B07C-162D-4D30-9EFA-D095FCD8F4F0}">
      <dgm:prSet/>
      <dgm:spPr/>
      <dgm:t>
        <a:bodyPr/>
        <a:lstStyle/>
        <a:p>
          <a:endParaRPr lang="en-US"/>
        </a:p>
      </dgm:t>
    </dgm:pt>
    <dgm:pt modelId="{4DFED3E9-E045-415E-A2DC-B68730843BBB}" type="sibTrans" cxnId="{B180B07C-162D-4D30-9EFA-D095FCD8F4F0}">
      <dgm:prSet/>
      <dgm:spPr/>
      <dgm:t>
        <a:bodyPr/>
        <a:lstStyle/>
        <a:p>
          <a:endParaRPr lang="en-US"/>
        </a:p>
      </dgm:t>
    </dgm:pt>
    <dgm:pt modelId="{3AAFF21B-8D87-4E3D-A69F-56321D3BA1C6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Poly-crystalline silicon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7676419F-0B96-4E05-B941-93C7A4152626}" type="parTrans" cxnId="{5215BCCB-3016-49C9-913B-90198BA88B32}">
      <dgm:prSet/>
      <dgm:spPr/>
      <dgm:t>
        <a:bodyPr/>
        <a:lstStyle/>
        <a:p>
          <a:endParaRPr lang="en-US"/>
        </a:p>
      </dgm:t>
    </dgm:pt>
    <dgm:pt modelId="{3642E476-71D0-43F4-90C3-AE50ACFAA3B1}" type="sibTrans" cxnId="{5215BCCB-3016-49C9-913B-90198BA88B32}">
      <dgm:prSet/>
      <dgm:spPr/>
      <dgm:t>
        <a:bodyPr/>
        <a:lstStyle/>
        <a:p>
          <a:endParaRPr lang="en-US"/>
        </a:p>
      </dgm:t>
    </dgm:pt>
    <dgm:pt modelId="{CF0DD3C5-21E2-4565-8F59-506AAB67C3F9}">
      <dgm:prSet phldrT="[Text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Amorphous silicon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8C8FC721-E39D-4D91-8B63-5717DFFE16C7}" type="parTrans" cxnId="{16D7E2C4-5CC2-407B-A13F-EB59F8763D76}">
      <dgm:prSet/>
      <dgm:spPr/>
      <dgm:t>
        <a:bodyPr/>
        <a:lstStyle/>
        <a:p>
          <a:endParaRPr lang="en-US"/>
        </a:p>
      </dgm:t>
    </dgm:pt>
    <dgm:pt modelId="{10D3D520-5B6F-4DEF-AC9A-A660ED1DAD28}" type="sibTrans" cxnId="{16D7E2C4-5CC2-407B-A13F-EB59F8763D76}">
      <dgm:prSet/>
      <dgm:spPr/>
      <dgm:t>
        <a:bodyPr/>
        <a:lstStyle/>
        <a:p>
          <a:endParaRPr lang="en-US"/>
        </a:p>
      </dgm:t>
    </dgm:pt>
    <dgm:pt modelId="{E5C5C87E-85A3-4677-8F1E-659D7B094776}" type="pres">
      <dgm:prSet presAssocID="{16BD272D-C51C-4282-B5CE-17F0D143FD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FDE8698-EA41-40CA-8987-2E7D5C484B5B}" type="pres">
      <dgm:prSet presAssocID="{84FFDA4B-1930-48DA-B4E0-B7B278AD4F93}" presName="hierRoot1" presStyleCnt="0">
        <dgm:presLayoutVars>
          <dgm:hierBranch val="init"/>
        </dgm:presLayoutVars>
      </dgm:prSet>
      <dgm:spPr/>
    </dgm:pt>
    <dgm:pt modelId="{80CC4C96-AE3C-42D4-8698-CFD777BE145D}" type="pres">
      <dgm:prSet presAssocID="{84FFDA4B-1930-48DA-B4E0-B7B278AD4F93}" presName="rootComposite1" presStyleCnt="0"/>
      <dgm:spPr/>
    </dgm:pt>
    <dgm:pt modelId="{B056EFEF-EEA6-486F-9EB1-8C5A1609479C}" type="pres">
      <dgm:prSet presAssocID="{84FFDA4B-1930-48DA-B4E0-B7B278AD4F9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A07CC2-4F09-4A86-A649-8F808DC80E22}" type="pres">
      <dgm:prSet presAssocID="{84FFDA4B-1930-48DA-B4E0-B7B278AD4F9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DC2A071-7965-4040-9E9A-799A787620B8}" type="pres">
      <dgm:prSet presAssocID="{84FFDA4B-1930-48DA-B4E0-B7B278AD4F93}" presName="hierChild2" presStyleCnt="0"/>
      <dgm:spPr/>
    </dgm:pt>
    <dgm:pt modelId="{F2C1F49F-7E65-4B2A-AD69-A16086B0DFC6}" type="pres">
      <dgm:prSet presAssocID="{08A11F1B-BA99-4DF9-92C2-C66E68937E65}" presName="Name37" presStyleLbl="parChTrans1D2" presStyleIdx="0" presStyleCnt="3"/>
      <dgm:spPr/>
      <dgm:t>
        <a:bodyPr/>
        <a:lstStyle/>
        <a:p>
          <a:endParaRPr lang="en-US"/>
        </a:p>
      </dgm:t>
    </dgm:pt>
    <dgm:pt modelId="{5D5D5FDF-E214-4305-957C-E8A84D432818}" type="pres">
      <dgm:prSet presAssocID="{1CE47202-047B-4001-948A-0A0712B6BAE9}" presName="hierRoot2" presStyleCnt="0">
        <dgm:presLayoutVars>
          <dgm:hierBranch val="init"/>
        </dgm:presLayoutVars>
      </dgm:prSet>
      <dgm:spPr/>
    </dgm:pt>
    <dgm:pt modelId="{27A4D984-93D1-4C81-BD75-3CF787840140}" type="pres">
      <dgm:prSet presAssocID="{1CE47202-047B-4001-948A-0A0712B6BAE9}" presName="rootComposite" presStyleCnt="0"/>
      <dgm:spPr/>
    </dgm:pt>
    <dgm:pt modelId="{BC43A24B-3FB8-4B3F-8AEB-E87C5E84D2D5}" type="pres">
      <dgm:prSet presAssocID="{1CE47202-047B-4001-948A-0A0712B6BAE9}" presName="rootText" presStyleLbl="node2" presStyleIdx="0" presStyleCnt="3" custScaleX="86680" custScaleY="1319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3FFCF3-CCBF-44E8-A232-A43807CAAC97}" type="pres">
      <dgm:prSet presAssocID="{1CE47202-047B-4001-948A-0A0712B6BAE9}" presName="rootConnector" presStyleLbl="node2" presStyleIdx="0" presStyleCnt="3"/>
      <dgm:spPr/>
      <dgm:t>
        <a:bodyPr/>
        <a:lstStyle/>
        <a:p>
          <a:endParaRPr lang="en-US"/>
        </a:p>
      </dgm:t>
    </dgm:pt>
    <dgm:pt modelId="{BA7AA9FA-B8CB-4DC9-BB71-8BCAD9E97B84}" type="pres">
      <dgm:prSet presAssocID="{1CE47202-047B-4001-948A-0A0712B6BAE9}" presName="hierChild4" presStyleCnt="0"/>
      <dgm:spPr/>
    </dgm:pt>
    <dgm:pt modelId="{E0EAE356-D66E-46CC-832F-3091C98DB861}" type="pres">
      <dgm:prSet presAssocID="{1CE47202-047B-4001-948A-0A0712B6BAE9}" presName="hierChild5" presStyleCnt="0"/>
      <dgm:spPr/>
    </dgm:pt>
    <dgm:pt modelId="{A9929A73-63E7-49F6-8F10-D65E478F41CC}" type="pres">
      <dgm:prSet presAssocID="{7676419F-0B96-4E05-B941-93C7A4152626}" presName="Name37" presStyleLbl="parChTrans1D2" presStyleIdx="1" presStyleCnt="3"/>
      <dgm:spPr/>
      <dgm:t>
        <a:bodyPr/>
        <a:lstStyle/>
        <a:p>
          <a:endParaRPr lang="en-US"/>
        </a:p>
      </dgm:t>
    </dgm:pt>
    <dgm:pt modelId="{8D3F40B5-F5CD-42A2-BFE7-55989AEAA68C}" type="pres">
      <dgm:prSet presAssocID="{3AAFF21B-8D87-4E3D-A69F-56321D3BA1C6}" presName="hierRoot2" presStyleCnt="0">
        <dgm:presLayoutVars>
          <dgm:hierBranch val="init"/>
        </dgm:presLayoutVars>
      </dgm:prSet>
      <dgm:spPr/>
    </dgm:pt>
    <dgm:pt modelId="{0F29EA02-4527-48A3-A96B-5B04F6B72046}" type="pres">
      <dgm:prSet presAssocID="{3AAFF21B-8D87-4E3D-A69F-56321D3BA1C6}" presName="rootComposite" presStyleCnt="0"/>
      <dgm:spPr/>
    </dgm:pt>
    <dgm:pt modelId="{FFCA6AD6-02ED-4172-BF2F-645C07B81EF2}" type="pres">
      <dgm:prSet presAssocID="{3AAFF21B-8D87-4E3D-A69F-56321D3BA1C6}" presName="rootText" presStyleLbl="node2" presStyleIdx="1" presStyleCnt="3" custScaleY="1312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981023-2969-4202-B500-E76AE20A4C0A}" type="pres">
      <dgm:prSet presAssocID="{3AAFF21B-8D87-4E3D-A69F-56321D3BA1C6}" presName="rootConnector" presStyleLbl="node2" presStyleIdx="1" presStyleCnt="3"/>
      <dgm:spPr/>
      <dgm:t>
        <a:bodyPr/>
        <a:lstStyle/>
        <a:p>
          <a:endParaRPr lang="en-US"/>
        </a:p>
      </dgm:t>
    </dgm:pt>
    <dgm:pt modelId="{96EC023C-59AB-4B39-B0A3-774477CC8DFA}" type="pres">
      <dgm:prSet presAssocID="{3AAFF21B-8D87-4E3D-A69F-56321D3BA1C6}" presName="hierChild4" presStyleCnt="0"/>
      <dgm:spPr/>
    </dgm:pt>
    <dgm:pt modelId="{E25946F6-607A-4A98-BDBC-BB0D7E338940}" type="pres">
      <dgm:prSet presAssocID="{3AAFF21B-8D87-4E3D-A69F-56321D3BA1C6}" presName="hierChild5" presStyleCnt="0"/>
      <dgm:spPr/>
    </dgm:pt>
    <dgm:pt modelId="{72B5B36C-B027-4413-8A30-6730C4184B6F}" type="pres">
      <dgm:prSet presAssocID="{8C8FC721-E39D-4D91-8B63-5717DFFE16C7}" presName="Name37" presStyleLbl="parChTrans1D2" presStyleIdx="2" presStyleCnt="3"/>
      <dgm:spPr/>
      <dgm:t>
        <a:bodyPr/>
        <a:lstStyle/>
        <a:p>
          <a:endParaRPr lang="en-US"/>
        </a:p>
      </dgm:t>
    </dgm:pt>
    <dgm:pt modelId="{12B96B49-EC1D-4FCE-80E1-6F9809E3694A}" type="pres">
      <dgm:prSet presAssocID="{CF0DD3C5-21E2-4565-8F59-506AAB67C3F9}" presName="hierRoot2" presStyleCnt="0">
        <dgm:presLayoutVars>
          <dgm:hierBranch val="init"/>
        </dgm:presLayoutVars>
      </dgm:prSet>
      <dgm:spPr/>
    </dgm:pt>
    <dgm:pt modelId="{BDE9BEB9-0264-4E7C-B91B-CCFF169338AE}" type="pres">
      <dgm:prSet presAssocID="{CF0DD3C5-21E2-4565-8F59-506AAB67C3F9}" presName="rootComposite" presStyleCnt="0"/>
      <dgm:spPr/>
    </dgm:pt>
    <dgm:pt modelId="{E36580AC-F8B1-4C80-91B9-CA2938B184B7}" type="pres">
      <dgm:prSet presAssocID="{CF0DD3C5-21E2-4565-8F59-506AAB67C3F9}" presName="rootText" presStyleLbl="node2" presStyleIdx="2" presStyleCnt="3" custScaleX="91456" custScaleY="127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3299E5-9224-4BA3-B842-E343A7563F0E}" type="pres">
      <dgm:prSet presAssocID="{CF0DD3C5-21E2-4565-8F59-506AAB67C3F9}" presName="rootConnector" presStyleLbl="node2" presStyleIdx="2" presStyleCnt="3"/>
      <dgm:spPr/>
      <dgm:t>
        <a:bodyPr/>
        <a:lstStyle/>
        <a:p>
          <a:endParaRPr lang="en-US"/>
        </a:p>
      </dgm:t>
    </dgm:pt>
    <dgm:pt modelId="{601C257D-56B1-4A1D-8908-98FF319295DD}" type="pres">
      <dgm:prSet presAssocID="{CF0DD3C5-21E2-4565-8F59-506AAB67C3F9}" presName="hierChild4" presStyleCnt="0"/>
      <dgm:spPr/>
    </dgm:pt>
    <dgm:pt modelId="{08E586B6-3577-4D85-A327-5D87FC4DC9C1}" type="pres">
      <dgm:prSet presAssocID="{CF0DD3C5-21E2-4565-8F59-506AAB67C3F9}" presName="hierChild5" presStyleCnt="0"/>
      <dgm:spPr/>
    </dgm:pt>
    <dgm:pt modelId="{B147B278-9871-4BD4-8A14-52613A87CE79}" type="pres">
      <dgm:prSet presAssocID="{84FFDA4B-1930-48DA-B4E0-B7B278AD4F93}" presName="hierChild3" presStyleCnt="0"/>
      <dgm:spPr/>
    </dgm:pt>
  </dgm:ptLst>
  <dgm:cxnLst>
    <dgm:cxn modelId="{02154FD8-CB83-448B-B724-93583DAEEC9C}" type="presOf" srcId="{84FFDA4B-1930-48DA-B4E0-B7B278AD4F93}" destId="{B056EFEF-EEA6-486F-9EB1-8C5A1609479C}" srcOrd="0" destOrd="0" presId="urn:microsoft.com/office/officeart/2005/8/layout/orgChart1"/>
    <dgm:cxn modelId="{FFC4F0A0-414A-4800-8812-CA1A9FF75E6A}" type="presOf" srcId="{3AAFF21B-8D87-4E3D-A69F-56321D3BA1C6}" destId="{5F981023-2969-4202-B500-E76AE20A4C0A}" srcOrd="1" destOrd="0" presId="urn:microsoft.com/office/officeart/2005/8/layout/orgChart1"/>
    <dgm:cxn modelId="{5215BCCB-3016-49C9-913B-90198BA88B32}" srcId="{84FFDA4B-1930-48DA-B4E0-B7B278AD4F93}" destId="{3AAFF21B-8D87-4E3D-A69F-56321D3BA1C6}" srcOrd="1" destOrd="0" parTransId="{7676419F-0B96-4E05-B941-93C7A4152626}" sibTransId="{3642E476-71D0-43F4-90C3-AE50ACFAA3B1}"/>
    <dgm:cxn modelId="{E9BBAD5A-0B59-4019-B127-4CB049CA3C34}" type="presOf" srcId="{08A11F1B-BA99-4DF9-92C2-C66E68937E65}" destId="{F2C1F49F-7E65-4B2A-AD69-A16086B0DFC6}" srcOrd="0" destOrd="0" presId="urn:microsoft.com/office/officeart/2005/8/layout/orgChart1"/>
    <dgm:cxn modelId="{C339A9AE-31F7-4010-AD5F-22D0FA882114}" type="presOf" srcId="{7676419F-0B96-4E05-B941-93C7A4152626}" destId="{A9929A73-63E7-49F6-8F10-D65E478F41CC}" srcOrd="0" destOrd="0" presId="urn:microsoft.com/office/officeart/2005/8/layout/orgChart1"/>
    <dgm:cxn modelId="{E0E32327-4804-40BB-9559-D32A7B127332}" type="presOf" srcId="{CF0DD3C5-21E2-4565-8F59-506AAB67C3F9}" destId="{E36580AC-F8B1-4C80-91B9-CA2938B184B7}" srcOrd="0" destOrd="0" presId="urn:microsoft.com/office/officeart/2005/8/layout/orgChart1"/>
    <dgm:cxn modelId="{B1C9D908-8EDC-4FCF-AF27-0623D3CB9765}" type="presOf" srcId="{CF0DD3C5-21E2-4565-8F59-506AAB67C3F9}" destId="{F93299E5-9224-4BA3-B842-E343A7563F0E}" srcOrd="1" destOrd="0" presId="urn:microsoft.com/office/officeart/2005/8/layout/orgChart1"/>
    <dgm:cxn modelId="{B180B07C-162D-4D30-9EFA-D095FCD8F4F0}" srcId="{84FFDA4B-1930-48DA-B4E0-B7B278AD4F93}" destId="{1CE47202-047B-4001-948A-0A0712B6BAE9}" srcOrd="0" destOrd="0" parTransId="{08A11F1B-BA99-4DF9-92C2-C66E68937E65}" sibTransId="{4DFED3E9-E045-415E-A2DC-B68730843BBB}"/>
    <dgm:cxn modelId="{2E972961-E8B2-4BFE-8EA5-5A8F8D299A6F}" type="presOf" srcId="{3AAFF21B-8D87-4E3D-A69F-56321D3BA1C6}" destId="{FFCA6AD6-02ED-4172-BF2F-645C07B81EF2}" srcOrd="0" destOrd="0" presId="urn:microsoft.com/office/officeart/2005/8/layout/orgChart1"/>
    <dgm:cxn modelId="{16D7E2C4-5CC2-407B-A13F-EB59F8763D76}" srcId="{84FFDA4B-1930-48DA-B4E0-B7B278AD4F93}" destId="{CF0DD3C5-21E2-4565-8F59-506AAB67C3F9}" srcOrd="2" destOrd="0" parTransId="{8C8FC721-E39D-4D91-8B63-5717DFFE16C7}" sibTransId="{10D3D520-5B6F-4DEF-AC9A-A660ED1DAD28}"/>
    <dgm:cxn modelId="{C961AE2D-CB68-41BA-9FDF-0D791C5BDB08}" srcId="{16BD272D-C51C-4282-B5CE-17F0D143FDDC}" destId="{84FFDA4B-1930-48DA-B4E0-B7B278AD4F93}" srcOrd="0" destOrd="0" parTransId="{FB2EFB54-A7F0-4797-85F3-6E1BABD07B1A}" sibTransId="{B314C64F-F751-41B9-B5CA-A2EF2AA6CE27}"/>
    <dgm:cxn modelId="{1F7FC291-2389-4CE9-8585-54DE57473743}" type="presOf" srcId="{8C8FC721-E39D-4D91-8B63-5717DFFE16C7}" destId="{72B5B36C-B027-4413-8A30-6730C4184B6F}" srcOrd="0" destOrd="0" presId="urn:microsoft.com/office/officeart/2005/8/layout/orgChart1"/>
    <dgm:cxn modelId="{F4595022-39FE-42A0-9AAF-A1F423A4C676}" type="presOf" srcId="{1CE47202-047B-4001-948A-0A0712B6BAE9}" destId="{BC43A24B-3FB8-4B3F-8AEB-E87C5E84D2D5}" srcOrd="0" destOrd="0" presId="urn:microsoft.com/office/officeart/2005/8/layout/orgChart1"/>
    <dgm:cxn modelId="{20B01735-A6E2-4051-85DE-A310721E10D5}" type="presOf" srcId="{16BD272D-C51C-4282-B5CE-17F0D143FDDC}" destId="{E5C5C87E-85A3-4677-8F1E-659D7B094776}" srcOrd="0" destOrd="0" presId="urn:microsoft.com/office/officeart/2005/8/layout/orgChart1"/>
    <dgm:cxn modelId="{2A222F5E-85EC-44D9-B2D7-611FC6A1CCF0}" type="presOf" srcId="{84FFDA4B-1930-48DA-B4E0-B7B278AD4F93}" destId="{3CA07CC2-4F09-4A86-A649-8F808DC80E22}" srcOrd="1" destOrd="0" presId="urn:microsoft.com/office/officeart/2005/8/layout/orgChart1"/>
    <dgm:cxn modelId="{9C8D7780-117D-49CE-AFE8-387F0A16DD33}" type="presOf" srcId="{1CE47202-047B-4001-948A-0A0712B6BAE9}" destId="{B53FFCF3-CCBF-44E8-A232-A43807CAAC97}" srcOrd="1" destOrd="0" presId="urn:microsoft.com/office/officeart/2005/8/layout/orgChart1"/>
    <dgm:cxn modelId="{1EDB32F1-542C-4A23-BF85-1B45425D625E}" type="presParOf" srcId="{E5C5C87E-85A3-4677-8F1E-659D7B094776}" destId="{0FDE8698-EA41-40CA-8987-2E7D5C484B5B}" srcOrd="0" destOrd="0" presId="urn:microsoft.com/office/officeart/2005/8/layout/orgChart1"/>
    <dgm:cxn modelId="{E647CA65-CBC2-44F8-BE5B-1E62FA00A061}" type="presParOf" srcId="{0FDE8698-EA41-40CA-8987-2E7D5C484B5B}" destId="{80CC4C96-AE3C-42D4-8698-CFD777BE145D}" srcOrd="0" destOrd="0" presId="urn:microsoft.com/office/officeart/2005/8/layout/orgChart1"/>
    <dgm:cxn modelId="{723A9D5A-057D-47B8-B04C-3249479BF46C}" type="presParOf" srcId="{80CC4C96-AE3C-42D4-8698-CFD777BE145D}" destId="{B056EFEF-EEA6-486F-9EB1-8C5A1609479C}" srcOrd="0" destOrd="0" presId="urn:microsoft.com/office/officeart/2005/8/layout/orgChart1"/>
    <dgm:cxn modelId="{A8516C46-23CC-4F8A-A3F5-D4995EFBF17F}" type="presParOf" srcId="{80CC4C96-AE3C-42D4-8698-CFD777BE145D}" destId="{3CA07CC2-4F09-4A86-A649-8F808DC80E22}" srcOrd="1" destOrd="0" presId="urn:microsoft.com/office/officeart/2005/8/layout/orgChart1"/>
    <dgm:cxn modelId="{B88B3616-FEEB-43A6-82B1-DACB3CEF5901}" type="presParOf" srcId="{0FDE8698-EA41-40CA-8987-2E7D5C484B5B}" destId="{6DC2A071-7965-4040-9E9A-799A787620B8}" srcOrd="1" destOrd="0" presId="urn:microsoft.com/office/officeart/2005/8/layout/orgChart1"/>
    <dgm:cxn modelId="{9F0D1F9A-8FB5-47D7-B720-46398ECA2552}" type="presParOf" srcId="{6DC2A071-7965-4040-9E9A-799A787620B8}" destId="{F2C1F49F-7E65-4B2A-AD69-A16086B0DFC6}" srcOrd="0" destOrd="0" presId="urn:microsoft.com/office/officeart/2005/8/layout/orgChart1"/>
    <dgm:cxn modelId="{8A1906F3-4C0F-4ADA-8C5B-38EDEBDBD0F7}" type="presParOf" srcId="{6DC2A071-7965-4040-9E9A-799A787620B8}" destId="{5D5D5FDF-E214-4305-957C-E8A84D432818}" srcOrd="1" destOrd="0" presId="urn:microsoft.com/office/officeart/2005/8/layout/orgChart1"/>
    <dgm:cxn modelId="{7B82C342-32DA-4328-9985-71505B808F4E}" type="presParOf" srcId="{5D5D5FDF-E214-4305-957C-E8A84D432818}" destId="{27A4D984-93D1-4C81-BD75-3CF787840140}" srcOrd="0" destOrd="0" presId="urn:microsoft.com/office/officeart/2005/8/layout/orgChart1"/>
    <dgm:cxn modelId="{B0B2D42C-939A-4DEE-A553-A37FE481AC98}" type="presParOf" srcId="{27A4D984-93D1-4C81-BD75-3CF787840140}" destId="{BC43A24B-3FB8-4B3F-8AEB-E87C5E84D2D5}" srcOrd="0" destOrd="0" presId="urn:microsoft.com/office/officeart/2005/8/layout/orgChart1"/>
    <dgm:cxn modelId="{EB86ACCE-6F78-45E9-85F3-80DBFB0AFA0F}" type="presParOf" srcId="{27A4D984-93D1-4C81-BD75-3CF787840140}" destId="{B53FFCF3-CCBF-44E8-A232-A43807CAAC97}" srcOrd="1" destOrd="0" presId="urn:microsoft.com/office/officeart/2005/8/layout/orgChart1"/>
    <dgm:cxn modelId="{3E6E343E-2ECF-4A30-BE55-709443209971}" type="presParOf" srcId="{5D5D5FDF-E214-4305-957C-E8A84D432818}" destId="{BA7AA9FA-B8CB-4DC9-BB71-8BCAD9E97B84}" srcOrd="1" destOrd="0" presId="urn:microsoft.com/office/officeart/2005/8/layout/orgChart1"/>
    <dgm:cxn modelId="{B56060F4-9046-4828-B4CC-128914152544}" type="presParOf" srcId="{5D5D5FDF-E214-4305-957C-E8A84D432818}" destId="{E0EAE356-D66E-46CC-832F-3091C98DB861}" srcOrd="2" destOrd="0" presId="urn:microsoft.com/office/officeart/2005/8/layout/orgChart1"/>
    <dgm:cxn modelId="{75DDBF41-C5FD-4BDD-A304-7EA4FDFC58AF}" type="presParOf" srcId="{6DC2A071-7965-4040-9E9A-799A787620B8}" destId="{A9929A73-63E7-49F6-8F10-D65E478F41CC}" srcOrd="2" destOrd="0" presId="urn:microsoft.com/office/officeart/2005/8/layout/orgChart1"/>
    <dgm:cxn modelId="{87411BEA-70B8-4AE5-BB54-3B20AA683A16}" type="presParOf" srcId="{6DC2A071-7965-4040-9E9A-799A787620B8}" destId="{8D3F40B5-F5CD-42A2-BFE7-55989AEAA68C}" srcOrd="3" destOrd="0" presId="urn:microsoft.com/office/officeart/2005/8/layout/orgChart1"/>
    <dgm:cxn modelId="{04DBB4CF-C3D9-4458-9D75-99840A82E8B9}" type="presParOf" srcId="{8D3F40B5-F5CD-42A2-BFE7-55989AEAA68C}" destId="{0F29EA02-4527-48A3-A96B-5B04F6B72046}" srcOrd="0" destOrd="0" presId="urn:microsoft.com/office/officeart/2005/8/layout/orgChart1"/>
    <dgm:cxn modelId="{8FA436B4-C7F7-43BB-A6F5-A737F5C109B2}" type="presParOf" srcId="{0F29EA02-4527-48A3-A96B-5B04F6B72046}" destId="{FFCA6AD6-02ED-4172-BF2F-645C07B81EF2}" srcOrd="0" destOrd="0" presId="urn:microsoft.com/office/officeart/2005/8/layout/orgChart1"/>
    <dgm:cxn modelId="{41D5C89F-C365-41C6-B7A0-138BACBA66B2}" type="presParOf" srcId="{0F29EA02-4527-48A3-A96B-5B04F6B72046}" destId="{5F981023-2969-4202-B500-E76AE20A4C0A}" srcOrd="1" destOrd="0" presId="urn:microsoft.com/office/officeart/2005/8/layout/orgChart1"/>
    <dgm:cxn modelId="{D7446C21-3133-4FAD-88B9-2135C457EF2C}" type="presParOf" srcId="{8D3F40B5-F5CD-42A2-BFE7-55989AEAA68C}" destId="{96EC023C-59AB-4B39-B0A3-774477CC8DFA}" srcOrd="1" destOrd="0" presId="urn:microsoft.com/office/officeart/2005/8/layout/orgChart1"/>
    <dgm:cxn modelId="{7B226410-421A-41FD-B2B7-4694113A97A4}" type="presParOf" srcId="{8D3F40B5-F5CD-42A2-BFE7-55989AEAA68C}" destId="{E25946F6-607A-4A98-BDBC-BB0D7E338940}" srcOrd="2" destOrd="0" presId="urn:microsoft.com/office/officeart/2005/8/layout/orgChart1"/>
    <dgm:cxn modelId="{9715AD90-4DAF-49AD-B1F0-9C6165D1E11C}" type="presParOf" srcId="{6DC2A071-7965-4040-9E9A-799A787620B8}" destId="{72B5B36C-B027-4413-8A30-6730C4184B6F}" srcOrd="4" destOrd="0" presId="urn:microsoft.com/office/officeart/2005/8/layout/orgChart1"/>
    <dgm:cxn modelId="{2B4E3CE2-2EC6-4A53-960E-B814218ADE96}" type="presParOf" srcId="{6DC2A071-7965-4040-9E9A-799A787620B8}" destId="{12B96B49-EC1D-4FCE-80E1-6F9809E3694A}" srcOrd="5" destOrd="0" presId="urn:microsoft.com/office/officeart/2005/8/layout/orgChart1"/>
    <dgm:cxn modelId="{D7777E3F-5546-4B17-BE67-41859F4C5D51}" type="presParOf" srcId="{12B96B49-EC1D-4FCE-80E1-6F9809E3694A}" destId="{BDE9BEB9-0264-4E7C-B91B-CCFF169338AE}" srcOrd="0" destOrd="0" presId="urn:microsoft.com/office/officeart/2005/8/layout/orgChart1"/>
    <dgm:cxn modelId="{436DA32D-B019-48E8-AE95-45DE4643FBDE}" type="presParOf" srcId="{BDE9BEB9-0264-4E7C-B91B-CCFF169338AE}" destId="{E36580AC-F8B1-4C80-91B9-CA2938B184B7}" srcOrd="0" destOrd="0" presId="urn:microsoft.com/office/officeart/2005/8/layout/orgChart1"/>
    <dgm:cxn modelId="{0C5C8F69-6E4F-440A-80AA-5E55AEF7DFCD}" type="presParOf" srcId="{BDE9BEB9-0264-4E7C-B91B-CCFF169338AE}" destId="{F93299E5-9224-4BA3-B842-E343A7563F0E}" srcOrd="1" destOrd="0" presId="urn:microsoft.com/office/officeart/2005/8/layout/orgChart1"/>
    <dgm:cxn modelId="{8440F03F-7703-4EDA-9284-F1909DF7C7A9}" type="presParOf" srcId="{12B96B49-EC1D-4FCE-80E1-6F9809E3694A}" destId="{601C257D-56B1-4A1D-8908-98FF319295DD}" srcOrd="1" destOrd="0" presId="urn:microsoft.com/office/officeart/2005/8/layout/orgChart1"/>
    <dgm:cxn modelId="{CD31AA73-6F20-4C17-AA09-7F6D7AFA746B}" type="presParOf" srcId="{12B96B49-EC1D-4FCE-80E1-6F9809E3694A}" destId="{08E586B6-3577-4D85-A327-5D87FC4DC9C1}" srcOrd="2" destOrd="0" presId="urn:microsoft.com/office/officeart/2005/8/layout/orgChart1"/>
    <dgm:cxn modelId="{FF873AAF-4C4B-4D38-A650-C3DB94E473FB}" type="presParOf" srcId="{0FDE8698-EA41-40CA-8987-2E7D5C484B5B}" destId="{B147B278-9871-4BD4-8A14-52613A87CE7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154D26-E508-4C06-AD17-4ED6E8324222}">
      <dsp:nvSpPr>
        <dsp:cNvPr id="0" name=""/>
        <dsp:cNvSpPr/>
      </dsp:nvSpPr>
      <dsp:spPr>
        <a:xfrm rot="5400000">
          <a:off x="2718572" y="-963770"/>
          <a:ext cx="1042990" cy="32325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Western aquifer      </a:t>
          </a:r>
          <a:endParaRPr lang="en-US" sz="3100" kern="1200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2718572" y="-963770"/>
        <a:ext cx="1042990" cy="3232578"/>
      </dsp:txXfrm>
    </dsp:sp>
    <dsp:sp modelId="{342CEB58-45C4-46F7-AF3F-0B6EFC1384C5}">
      <dsp:nvSpPr>
        <dsp:cNvPr id="0" name=""/>
        <dsp:cNvSpPr/>
      </dsp:nvSpPr>
      <dsp:spPr>
        <a:xfrm>
          <a:off x="129733" y="0"/>
          <a:ext cx="1494045" cy="13037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427 MCM/Y</a:t>
          </a:r>
          <a:endParaRPr lang="en-US" sz="2800" kern="1200" dirty="0">
            <a:solidFill>
              <a:schemeClr val="accent6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9733" y="0"/>
        <a:ext cx="1494045" cy="1303738"/>
      </dsp:txXfrm>
    </dsp:sp>
    <dsp:sp modelId="{CEB9A455-03DA-4DBA-8B9E-629FE21EBC26}">
      <dsp:nvSpPr>
        <dsp:cNvPr id="0" name=""/>
        <dsp:cNvSpPr/>
      </dsp:nvSpPr>
      <dsp:spPr>
        <a:xfrm rot="5400000">
          <a:off x="2715517" y="477643"/>
          <a:ext cx="1042990" cy="322942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b="0" kern="12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North Eastern aquifer </a:t>
          </a:r>
          <a:endParaRPr lang="en-US" sz="3100" b="0" kern="1200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2715517" y="477643"/>
        <a:ext cx="1042990" cy="3229421"/>
      </dsp:txXfrm>
    </dsp:sp>
    <dsp:sp modelId="{ACDDCAA0-85EC-4834-91AC-ECC381FECBE9}">
      <dsp:nvSpPr>
        <dsp:cNvPr id="0" name=""/>
        <dsp:cNvSpPr/>
      </dsp:nvSpPr>
      <dsp:spPr>
        <a:xfrm>
          <a:off x="129733" y="1369574"/>
          <a:ext cx="1492568" cy="1445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142 MCM/Y</a:t>
          </a:r>
          <a:endParaRPr lang="en-US" sz="2800" kern="1200" dirty="0">
            <a:solidFill>
              <a:schemeClr val="accent6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9733" y="1369574"/>
        <a:ext cx="1492568" cy="1445559"/>
      </dsp:txXfrm>
    </dsp:sp>
    <dsp:sp modelId="{0C697413-ABA9-444E-B871-4018C658FA1A}">
      <dsp:nvSpPr>
        <dsp:cNvPr id="0" name=""/>
        <dsp:cNvSpPr/>
      </dsp:nvSpPr>
      <dsp:spPr>
        <a:xfrm rot="5400000">
          <a:off x="2854060" y="1911441"/>
          <a:ext cx="797366" cy="330063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b="0" kern="12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Eastern aquifer </a:t>
          </a:r>
          <a:endParaRPr lang="en-US" sz="3100" b="0" kern="1200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2854060" y="1911441"/>
        <a:ext cx="797366" cy="3300630"/>
      </dsp:txXfrm>
    </dsp:sp>
    <dsp:sp modelId="{7BD866AC-692F-48FF-8031-5EBA6BDD0F0C}">
      <dsp:nvSpPr>
        <dsp:cNvPr id="0" name=""/>
        <dsp:cNvSpPr/>
      </dsp:nvSpPr>
      <dsp:spPr>
        <a:xfrm>
          <a:off x="129733" y="2880320"/>
          <a:ext cx="1490806" cy="14395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165 MCM/Y</a:t>
          </a:r>
          <a:endParaRPr lang="en-US" sz="2800" kern="1200" dirty="0">
            <a:solidFill>
              <a:schemeClr val="accent6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9733" y="2880320"/>
        <a:ext cx="1490806" cy="14395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B5B36C-B027-4413-8A30-6730C4184B6F}">
      <dsp:nvSpPr>
        <dsp:cNvPr id="0" name=""/>
        <dsp:cNvSpPr/>
      </dsp:nvSpPr>
      <dsp:spPr>
        <a:xfrm>
          <a:off x="3785592" y="1795095"/>
          <a:ext cx="2702636" cy="4963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186"/>
              </a:lnTo>
              <a:lnTo>
                <a:pt x="2702636" y="248186"/>
              </a:lnTo>
              <a:lnTo>
                <a:pt x="2702636" y="49637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29A73-63E7-49F6-8F10-D65E478F41CC}">
      <dsp:nvSpPr>
        <dsp:cNvPr id="0" name=""/>
        <dsp:cNvSpPr/>
      </dsp:nvSpPr>
      <dsp:spPr>
        <a:xfrm>
          <a:off x="3683427" y="1795095"/>
          <a:ext cx="91440" cy="496373"/>
        </a:xfrm>
        <a:custGeom>
          <a:avLst/>
          <a:gdLst/>
          <a:ahLst/>
          <a:cxnLst/>
          <a:rect l="0" t="0" r="0" b="0"/>
          <a:pathLst>
            <a:path>
              <a:moveTo>
                <a:pt x="102164" y="0"/>
              </a:moveTo>
              <a:lnTo>
                <a:pt x="102164" y="248186"/>
              </a:lnTo>
              <a:lnTo>
                <a:pt x="45720" y="248186"/>
              </a:lnTo>
              <a:lnTo>
                <a:pt x="45720" y="49637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C1F49F-7E65-4B2A-AD69-A16086B0DFC6}">
      <dsp:nvSpPr>
        <dsp:cNvPr id="0" name=""/>
        <dsp:cNvSpPr/>
      </dsp:nvSpPr>
      <dsp:spPr>
        <a:xfrm>
          <a:off x="1026510" y="1795095"/>
          <a:ext cx="2759081" cy="496373"/>
        </a:xfrm>
        <a:custGeom>
          <a:avLst/>
          <a:gdLst/>
          <a:ahLst/>
          <a:cxnLst/>
          <a:rect l="0" t="0" r="0" b="0"/>
          <a:pathLst>
            <a:path>
              <a:moveTo>
                <a:pt x="2759081" y="0"/>
              </a:moveTo>
              <a:lnTo>
                <a:pt x="2759081" y="248186"/>
              </a:lnTo>
              <a:lnTo>
                <a:pt x="0" y="248186"/>
              </a:lnTo>
              <a:lnTo>
                <a:pt x="0" y="49637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56EFEF-EEA6-486F-9EB1-8C5A1609479C}">
      <dsp:nvSpPr>
        <dsp:cNvPr id="0" name=""/>
        <dsp:cNvSpPr/>
      </dsp:nvSpPr>
      <dsp:spPr>
        <a:xfrm>
          <a:off x="2603749" y="613253"/>
          <a:ext cx="2363684" cy="1181842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Times New Roman" pitchFamily="18" charset="0"/>
              <a:cs typeface="Times New Roman" pitchFamily="18" charset="0"/>
            </a:rPr>
            <a:t>PV Cell</a:t>
          </a:r>
          <a:endParaRPr lang="en-US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03749" y="613253"/>
        <a:ext cx="2363684" cy="1181842"/>
      </dsp:txXfrm>
    </dsp:sp>
    <dsp:sp modelId="{BC43A24B-3FB8-4B3F-8AEB-E87C5E84D2D5}">
      <dsp:nvSpPr>
        <dsp:cNvPr id="0" name=""/>
        <dsp:cNvSpPr/>
      </dsp:nvSpPr>
      <dsp:spPr>
        <a:xfrm>
          <a:off x="2089" y="2291469"/>
          <a:ext cx="2048841" cy="155977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itchFamily="18" charset="0"/>
              <a:cs typeface="Times New Roman" pitchFamily="18" charset="0"/>
            </a:rPr>
            <a:t>Mono-crystalline silicon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9" y="2291469"/>
        <a:ext cx="2048841" cy="1559771"/>
      </dsp:txXfrm>
    </dsp:sp>
    <dsp:sp modelId="{FFCA6AD6-02ED-4172-BF2F-645C07B81EF2}">
      <dsp:nvSpPr>
        <dsp:cNvPr id="0" name=""/>
        <dsp:cNvSpPr/>
      </dsp:nvSpPr>
      <dsp:spPr>
        <a:xfrm>
          <a:off x="2547304" y="2291469"/>
          <a:ext cx="2363684" cy="155132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itchFamily="18" charset="0"/>
              <a:cs typeface="Times New Roman" pitchFamily="18" charset="0"/>
            </a:rPr>
            <a:t>Poly-crystalline silicon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47304" y="2291469"/>
        <a:ext cx="2363684" cy="1551321"/>
      </dsp:txXfrm>
    </dsp:sp>
    <dsp:sp modelId="{E36580AC-F8B1-4C80-91B9-CA2938B184B7}">
      <dsp:nvSpPr>
        <dsp:cNvPr id="0" name=""/>
        <dsp:cNvSpPr/>
      </dsp:nvSpPr>
      <dsp:spPr>
        <a:xfrm>
          <a:off x="5407363" y="2291469"/>
          <a:ext cx="2161731" cy="150570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Times New Roman" pitchFamily="18" charset="0"/>
              <a:cs typeface="Times New Roman" pitchFamily="18" charset="0"/>
            </a:rPr>
            <a:t>Amorphous silicon</a:t>
          </a:r>
          <a:endParaRPr lang="en-US" sz="3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07363" y="2291469"/>
        <a:ext cx="2161731" cy="1505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FB131-458A-4A53-B938-AE190F50B32E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91B129-D8D3-484F-8DF0-B642B6EB81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1B129-D8D3-484F-8DF0-B642B6EB81B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1B129-D8D3-484F-8DF0-B642B6EB81B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1B129-D8D3-484F-8DF0-B642B6EB81B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1B129-D8D3-484F-8DF0-B642B6EB81B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A6C93-A42A-442E-BB49-A4792B2268C8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5235D-F32C-4324-BFC0-1E599B4E7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chart" Target="../charts/chart2.xml"/><Relationship Id="rId4" Type="http://schemas.openxmlformats.org/officeDocument/2006/relationships/oleObject" Target="../embeddings/oleObject16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ok\Desktop\2\P1010274.JPG"/>
          <p:cNvPicPr>
            <a:picLocks noChangeAspect="1" noChangeArrowheads="1"/>
          </p:cNvPicPr>
          <p:nvPr/>
        </p:nvPicPr>
        <p:blipFill>
          <a:blip r:embed="rId2" cstate="print">
            <a:lum bright="4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195736" y="908720"/>
            <a:ext cx="4896544" cy="1152128"/>
          </a:xfrm>
          <a:prstGeom prst="rect">
            <a:avLst/>
          </a:prstGeom>
        </p:spPr>
        <p:txBody>
          <a:bodyPr>
            <a:prstTxWarp prst="textArchU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National University</a:t>
            </a:r>
            <a:b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Chemical Engineering Department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1043608" y="2029490"/>
            <a:ext cx="73448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of Desalination System for Brackish Water by RO-Membranes Powered by Solar Photovoltaic Cells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87624" y="3356992"/>
            <a:ext cx="691276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Presented by:    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Noor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Al-Huda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Marwan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Mahmoud</a:t>
            </a:r>
          </a:p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Supervisor:      Dr.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Abdelrahim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Abusafa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May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60000"/>
              </a:lnSpc>
              <a:buNone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two major types of desalination  technologies: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Thermal : Multi-Stage Flash Distillation, Multi-Effect Distillation , Vapor Compression Distillation.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 startAt="2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Membrane: Reverse Osmosis,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Electrodialysis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water-paradise-animated-blu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0"/>
            <a:ext cx="6408712" cy="1484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008112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Desalination Technology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N:\files\drops_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717032"/>
            <a:ext cx="3888432" cy="3051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4834880" cy="1138138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RO Principle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80728"/>
            <a:ext cx="7025491" cy="320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memb-animat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4293096"/>
            <a:ext cx="5903549" cy="2399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RO-Spiral Wound Element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RO_Membrane_cutawa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412776"/>
            <a:ext cx="7284197" cy="5112568"/>
          </a:xfr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1490246" y="3370565"/>
            <a:ext cx="5112570" cy="119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Solar Energy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Why using PV  energy ?</a:t>
            </a:r>
          </a:p>
          <a:p>
            <a:pPr marL="457200" indent="-457200" algn="just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Palestine has a large number of rural villages lacking water and electricity.</a:t>
            </a:r>
          </a:p>
          <a:p>
            <a:pPr marL="457200" indent="-457200" algn="just">
              <a:lnSpc>
                <a:spcPct val="150000"/>
              </a:lnSpc>
              <a:buClrTx/>
              <a:buFont typeface="+mj-lt"/>
              <a:buAutoNum type="arabicPeriod" startAt="2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Palestine  enjoys over (2800) hours of the sunshine every year</a:t>
            </a:r>
          </a:p>
          <a:p>
            <a:pPr marL="457200" indent="-457200" algn="just">
              <a:lnSpc>
                <a:spcPct val="150000"/>
              </a:lnSpc>
              <a:buClrTx/>
              <a:buFont typeface="+mj-lt"/>
              <a:buAutoNum type="arabicPeriod" startAt="3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An annual average daily solar radiation intensity amounting to (5.4) kWh/m</a:t>
            </a:r>
            <a:r>
              <a:rPr lang="en-US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-day.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un_shining_clouds_hw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0"/>
            <a:ext cx="3333750" cy="2962275"/>
          </a:xfrm>
          <a:prstGeom prst="rect">
            <a:avLst/>
          </a:prstGeom>
        </p:spPr>
      </p:pic>
      <p:pic>
        <p:nvPicPr>
          <p:cNvPr id="4" name="Content Placeholder 3" descr="SOLAR RADIATION.b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971600" y="2852936"/>
            <a:ext cx="6781800" cy="3657600"/>
          </a:xfr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334963" y="549275"/>
          <a:ext cx="4802187" cy="871538"/>
        </p:xfrm>
        <a:graphic>
          <a:graphicData uri="http://schemas.openxmlformats.org/presentationml/2006/ole">
            <p:oleObj spid="_x0000_s4097" name="Equation" r:id="rId5" imgW="2819160" imgH="457200" progId="Equation.3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207184" y="6488668"/>
            <a:ext cx="4611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Fig (1): Solar radiation intensity  in Palestine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412776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Where: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PSH: Peak sun shine hour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At standard conditions (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T=25C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the max solar intensity (G) :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1000 W/m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143000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Types of PV Cells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27584" y="1052736"/>
          <a:ext cx="7571184" cy="4464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8" descr="singlesolarcel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732240" y="764704"/>
            <a:ext cx="1612119" cy="1440160"/>
          </a:xfrm>
          <a:prstGeom prst="roundRect">
            <a:avLst>
              <a:gd name="adj" fmla="val 667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Flowchart: Punched Tape 6"/>
          <p:cNvSpPr/>
          <p:nvPr/>
        </p:nvSpPr>
        <p:spPr>
          <a:xfrm>
            <a:off x="827584" y="4941168"/>
            <a:ext cx="2088232" cy="1656184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Punched Tape 7"/>
          <p:cNvSpPr/>
          <p:nvPr/>
        </p:nvSpPr>
        <p:spPr>
          <a:xfrm>
            <a:off x="3563888" y="4941168"/>
            <a:ext cx="2088232" cy="1656184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Punched Tape 8"/>
          <p:cNvSpPr/>
          <p:nvPr/>
        </p:nvSpPr>
        <p:spPr>
          <a:xfrm>
            <a:off x="6372200" y="4869160"/>
            <a:ext cx="2088232" cy="1656184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27584" y="5373216"/>
            <a:ext cx="24482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OC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=0.61 Volt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=3.4A/100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/>
              <a:t> </a:t>
            </a: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95536" y="5373216"/>
            <a:ext cx="10081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5373216"/>
            <a:ext cx="24482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OC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=0.58 Volt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=2.9 A/100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/>
              <a:t> </a:t>
            </a: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72200" y="5373216"/>
            <a:ext cx="24482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OC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=0.71 Volt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=1.5A/100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/>
              <a:t> </a:t>
            </a: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01084213116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84984"/>
            <a:ext cx="3851921" cy="3573016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2996952"/>
            <a:ext cx="5855136" cy="348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264696"/>
          </a:xfrm>
        </p:spPr>
        <p:txBody>
          <a:bodyPr/>
          <a:lstStyle/>
          <a:p>
            <a:pPr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10000"/>
              <a:buNone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Standard Module (36 Cells):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At standard conditions (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1000 W/m</a:t>
            </a:r>
            <a:r>
              <a:rPr lang="en-US" sz="2800" b="1" baseline="30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(T=25C).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mono-crystalline silicon (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M55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type.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79912" y="6309320"/>
            <a:ext cx="4726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Fig (2): IV-curve for PV-module (Type SM55).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71500" y="2205038"/>
          <a:ext cx="7596188" cy="576262"/>
        </p:xfrm>
        <a:graphic>
          <a:graphicData uri="http://schemas.openxmlformats.org/presentationml/2006/ole">
            <p:oleObj spid="_x0000_s3076" name="Equation" r:id="rId6" imgW="29844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Design of RO Desalination Powered by PV System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3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Components:</a:t>
            </a:r>
          </a:p>
          <a:p>
            <a:pPr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RO membranes</a:t>
            </a:r>
          </a:p>
          <a:p>
            <a:pPr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Pumps (RO-pump, Transfer-pump).</a:t>
            </a:r>
          </a:p>
          <a:p>
            <a:pPr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Pretreatment (Cartridge filter, RGF).</a:t>
            </a:r>
          </a:p>
          <a:p>
            <a:pPr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Piping system.</a:t>
            </a:r>
          </a:p>
          <a:p>
            <a:pPr algn="just"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PV systems; Modules, Converter, Inverter, Batteries.</a:t>
            </a:r>
            <a:endParaRPr lang="en-US" sz="30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Design of Reverse Osmosis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4000"/>
              <a:buNone/>
            </a:pPr>
            <a:r>
              <a:rPr lang="en-US" sz="3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Zbaidat</a:t>
            </a: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tank: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4000"/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TDS: 2636 </a:t>
            </a:r>
            <a:r>
              <a:rPr lang="en-US" sz="3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ppm</a:t>
            </a:r>
            <a:endParaRPr lang="en-US" sz="3000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4000"/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Capacity: 10 m</a:t>
            </a:r>
            <a:r>
              <a:rPr lang="en-US" sz="30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/day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4000"/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Operating hours: 10 hr/day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4000"/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Recovery ‘R’: 65%</a:t>
            </a:r>
            <a:endParaRPr lang="en-US" sz="30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Total feed flow rate Q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But the system operates 10 hr/day: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395536" y="1268760"/>
          <a:ext cx="5184576" cy="1080120"/>
        </p:xfrm>
        <a:graphic>
          <a:graphicData uri="http://schemas.openxmlformats.org/presentationml/2006/ole">
            <p:oleObj spid="_x0000_s31745" name="Equation" r:id="rId3" imgW="2260600" imgH="419100" progId="Equation.3">
              <p:embed/>
            </p:oleObj>
          </a:graphicData>
        </a:graphic>
      </p:graphicFrame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 descr="animatedwat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332656"/>
            <a:ext cx="2175892" cy="6048672"/>
          </a:xfrm>
          <a:prstGeom prst="rect">
            <a:avLst/>
          </a:prstGeom>
        </p:spPr>
      </p:pic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467544" y="3573016"/>
          <a:ext cx="4713288" cy="2159000"/>
        </p:xfrm>
        <a:graphic>
          <a:graphicData uri="http://schemas.openxmlformats.org/presentationml/2006/ole">
            <p:oleObj spid="_x0000_s31747" name="Equation" r:id="rId5" imgW="200628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ok\Desktop\2\P101027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348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51520" y="980728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1844824"/>
            <a:ext cx="784887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Objectives </a:t>
            </a:r>
          </a:p>
          <a:p>
            <a:pPr algn="just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Water Resources </a:t>
            </a:r>
          </a:p>
          <a:p>
            <a:pPr algn="just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Water Quality</a:t>
            </a:r>
          </a:p>
          <a:p>
            <a:pPr algn="just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Desalination </a:t>
            </a:r>
          </a:p>
          <a:p>
            <a:pPr algn="just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Solar Energy</a:t>
            </a:r>
          </a:p>
          <a:p>
            <a:pPr algn="just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RO-PV Powered Design</a:t>
            </a:r>
          </a:p>
          <a:p>
            <a:pPr algn="just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Economic Analysis</a:t>
            </a:r>
          </a:p>
          <a:p>
            <a:pPr algn="just">
              <a:lnSpc>
                <a:spcPct val="150000"/>
              </a:lnSpc>
              <a:buSzPct val="130000"/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Conclusion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Running ROSA Software</a:t>
            </a:r>
          </a:p>
          <a:p>
            <a:pPr>
              <a:buNone/>
            </a:pPr>
            <a:r>
              <a:rPr lang="en-US" sz="3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3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36712"/>
            <a:ext cx="91440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14448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76672"/>
            <a:ext cx="28956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24944"/>
            <a:ext cx="477202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72025" y="2852936"/>
            <a:ext cx="43719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79512" y="4221088"/>
          <a:ext cx="5544616" cy="2183486"/>
        </p:xfrm>
        <a:graphic>
          <a:graphicData uri="http://schemas.openxmlformats.org/drawingml/2006/table">
            <a:tbl>
              <a:tblPr/>
              <a:tblGrid>
                <a:gridCol w="576064"/>
                <a:gridCol w="720080"/>
                <a:gridCol w="864096"/>
                <a:gridCol w="612068"/>
                <a:gridCol w="693077"/>
                <a:gridCol w="693077"/>
                <a:gridCol w="693077"/>
                <a:gridCol w="693077"/>
              </a:tblGrid>
              <a:tr h="845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Stage 1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Element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Recovery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Perm Flow (m³/h)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Perm TDS (mg/l)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Feed Flow (m³/h)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Feed TDS (mg/l)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Feed Press (bar)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0.23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0.17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61.96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0.77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2586.51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6.34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0.24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95.57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0.60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3320.36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6.31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0.24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0.11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156.40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0.45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4340.46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6.28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0.22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0.07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269.26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0.34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5662.71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6.27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10800" y="4293096"/>
            <a:ext cx="35332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>
            <a:off x="251520" y="1484784"/>
            <a:ext cx="27363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596336" y="1052736"/>
            <a:ext cx="122413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676456" y="3933056"/>
            <a:ext cx="46754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72200" y="1988840"/>
            <a:ext cx="23042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7" name="TextBox 6"/>
          <p:cNvSpPr txBox="1"/>
          <p:nvPr/>
        </p:nvSpPr>
        <p:spPr>
          <a:xfrm>
            <a:off x="539552" y="404664"/>
            <a:ext cx="6912768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Before and After  Desalination</a:t>
            </a:r>
            <a:endParaRPr lang="en-US" sz="3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 descr="N:\DESALINATION\document\Downloads\pictures\Pictur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260648"/>
            <a:ext cx="1152318" cy="1487505"/>
          </a:xfrm>
          <a:prstGeom prst="rect">
            <a:avLst/>
          </a:prstGeom>
          <a:noFill/>
        </p:spPr>
      </p:pic>
      <p:graphicFrame>
        <p:nvGraphicFramePr>
          <p:cNvPr id="5" name="Chart 4"/>
          <p:cNvGraphicFramePr/>
          <p:nvPr/>
        </p:nvGraphicFramePr>
        <p:xfrm>
          <a:off x="971600" y="1412776"/>
          <a:ext cx="756084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5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ject 4" descr="npo0001ab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Design of Pumps</a:t>
            </a:r>
          </a:p>
          <a:p>
            <a:pPr>
              <a:buNone/>
            </a:pP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9937" name="Object 1"/>
          <p:cNvGraphicFramePr>
            <a:graphicFrameLocks noChangeAspect="1"/>
          </p:cNvGraphicFramePr>
          <p:nvPr/>
        </p:nvGraphicFramePr>
        <p:xfrm>
          <a:off x="467544" y="2204864"/>
          <a:ext cx="2232248" cy="830862"/>
        </p:xfrm>
        <a:graphic>
          <a:graphicData uri="http://schemas.openxmlformats.org/presentationml/2006/ole">
            <p:oleObj spid="_x0000_s39937" name="Equation" r:id="rId5" imgW="672808" imgH="431613" progId="Equation.3">
              <p:embed/>
            </p:oleObj>
          </a:graphicData>
        </a:graphic>
      </p:graphicFrame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467544" y="3356992"/>
          <a:ext cx="2232248" cy="516632"/>
        </p:xfrm>
        <a:graphic>
          <a:graphicData uri="http://schemas.openxmlformats.org/presentationml/2006/ole">
            <p:oleObj spid="_x0000_s39939" name="Equation" r:id="rId6" imgW="965200" imgH="228600" progId="Equation.3">
              <p:embed/>
            </p:oleObj>
          </a:graphicData>
        </a:graphic>
      </p:graphicFrame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467544" y="4221088"/>
          <a:ext cx="2232248" cy="1008112"/>
        </p:xfrm>
        <a:graphic>
          <a:graphicData uri="http://schemas.openxmlformats.org/presentationml/2006/ole">
            <p:oleObj spid="_x0000_s39941" name="Equation" r:id="rId7" imgW="1143000" imgH="469900" progId="Equation.3">
              <p:embed/>
            </p:oleObj>
          </a:graphicData>
        </a:graphic>
      </p:graphicFrame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467544" y="5445224"/>
          <a:ext cx="2232248" cy="892899"/>
        </p:xfrm>
        <a:graphic>
          <a:graphicData uri="http://schemas.openxmlformats.org/presentationml/2006/ole">
            <p:oleObj spid="_x0000_s39943" name="Equation" r:id="rId8" imgW="1130040" imgH="457200" progId="Equation.3">
              <p:embed/>
            </p:oleObj>
          </a:graphicData>
        </a:graphic>
      </p:graphicFrame>
      <p:sp>
        <p:nvSpPr>
          <p:cNvPr id="13" name="Rectangular Callout 12"/>
          <p:cNvSpPr/>
          <p:nvPr/>
        </p:nvSpPr>
        <p:spPr>
          <a:xfrm>
            <a:off x="323528" y="692696"/>
            <a:ext cx="2736304" cy="792088"/>
          </a:xfrm>
          <a:prstGeom prst="wedgeRectCallout">
            <a:avLst>
              <a:gd name="adj1" fmla="val -36417"/>
              <a:gd name="adj2" fmla="val 77914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Equations</a:t>
            </a:r>
          </a:p>
        </p:txBody>
      </p:sp>
      <p:sp>
        <p:nvSpPr>
          <p:cNvPr id="15" name="Rectangular Callout 14"/>
          <p:cNvSpPr/>
          <p:nvPr/>
        </p:nvSpPr>
        <p:spPr>
          <a:xfrm>
            <a:off x="5436096" y="764704"/>
            <a:ext cx="2520280" cy="720080"/>
          </a:xfrm>
          <a:prstGeom prst="wedgeRectCallout">
            <a:avLst>
              <a:gd name="adj1" fmla="val 331"/>
              <a:gd name="adj2" fmla="val 77892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Results</a:t>
            </a:r>
            <a:endParaRPr lang="en-US" b="1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275856" y="1628800"/>
          <a:ext cx="5616624" cy="504748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496275"/>
                <a:gridCol w="658268"/>
                <a:gridCol w="1139740"/>
                <a:gridCol w="1322341"/>
              </a:tblGrid>
              <a:tr h="6032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Calculated values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RO pump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Transfer pump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1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Flow rate (Q</a:t>
                      </a:r>
                      <a:r>
                        <a:rPr lang="en-US" sz="1800" baseline="-25000" dirty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1800" baseline="300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/h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1.694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1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Feed pressure (P</a:t>
                      </a:r>
                      <a:r>
                        <a:rPr lang="en-US" sz="18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bar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7.35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3.79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1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Pump head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1800" baseline="-25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38.6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32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Output power of pump (P</a:t>
                      </a:r>
                      <a:r>
                        <a:rPr lang="en-US" sz="1800" baseline="-25000" dirty="0">
                          <a:latin typeface="Times New Roman" pitchFamily="18" charset="0"/>
                          <a:cs typeface="Times New Roman" pitchFamily="18" charset="0"/>
                        </a:rPr>
                        <a:t>out pump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kW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0.35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0.32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16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Type of pump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CR2-110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CR2-70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1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Efficiency of pump </a:t>
                      </a:r>
                      <a:endParaRPr lang="en-US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η</a:t>
                      </a:r>
                      <a:r>
                        <a:rPr lang="en-US" sz="18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Pump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32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Efficiency of motor (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η</a:t>
                      </a:r>
                      <a:r>
                        <a:rPr lang="en-US" sz="18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Motor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32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Input power of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pump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(P</a:t>
                      </a:r>
                      <a:r>
                        <a:rPr lang="en-US" sz="1800" baseline="-25000" dirty="0">
                          <a:latin typeface="Times New Roman" pitchFamily="18" charset="0"/>
                          <a:cs typeface="Times New Roman" pitchFamily="18" charset="0"/>
                        </a:rPr>
                        <a:t>in Pump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kW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0.75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32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Input power of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motor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(P</a:t>
                      </a:r>
                      <a:r>
                        <a:rPr lang="en-US" sz="1800" baseline="-25000" dirty="0">
                          <a:latin typeface="Times New Roman" pitchFamily="18" charset="0"/>
                          <a:cs typeface="Times New Roman" pitchFamily="18" charset="0"/>
                        </a:rPr>
                        <a:t>in </a:t>
                      </a:r>
                      <a:r>
                        <a:rPr lang="en-US" sz="18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Motor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kW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1.43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1.014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Pretreatment System Design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2492896"/>
            <a:ext cx="1296144" cy="402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212976"/>
            <a:ext cx="62446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363272" cy="532859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Cartridge filter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5 micron cartridge is used to remove particles and turbidity for high purity water systems. </a:t>
            </a:r>
          </a:p>
          <a:p>
            <a:pPr>
              <a:lnSpc>
                <a:spcPct val="150000"/>
              </a:lnSpc>
              <a:buNone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consists of:</a:t>
            </a:r>
          </a:p>
          <a:p>
            <a:pPr marL="514350" lvl="0" indent="-514350"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10000"/>
              <a:buFont typeface="+mj-lt"/>
              <a:buAutoNum type="arabicPeriod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Filter housing: </a:t>
            </a:r>
          </a:p>
          <a:p>
            <a:pPr lvl="0">
              <a:lnSpc>
                <a:spcPct val="150000"/>
              </a:lnSpc>
              <a:buNone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Flow rate: 40 </a:t>
            </a:r>
            <a:r>
              <a:rPr lang="en-US" sz="3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Gpm</a:t>
            </a:r>
            <a:endParaRPr lang="en-US" sz="3000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10000"/>
              <a:buFont typeface="+mj-lt"/>
              <a:buAutoNum type="arabicPeriod" startAt="2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Melt blown solid filter cartridge</a:t>
            </a:r>
            <a:endParaRPr lang="en-US" sz="3000" i="1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Rapid Gravity Filter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Parts: </a:t>
            </a:r>
          </a:p>
          <a:p>
            <a:pPr marL="514350" lvl="0" indent="-514350">
              <a:buClr>
                <a:schemeClr val="accent6">
                  <a:lumMod val="75000"/>
                </a:schemeClr>
              </a:buClr>
              <a:buSzPct val="110000"/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inlet.</a:t>
            </a:r>
          </a:p>
          <a:p>
            <a:pPr marL="514350" lvl="0" indent="-514350">
              <a:buClr>
                <a:schemeClr val="accent6">
                  <a:lumMod val="75000"/>
                </a:schemeClr>
              </a:buClr>
              <a:buSzPct val="110000"/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Water. </a:t>
            </a:r>
          </a:p>
          <a:p>
            <a:pPr marL="514350" lvl="0" indent="-514350">
              <a:buClr>
                <a:schemeClr val="accent6">
                  <a:lumMod val="75000"/>
                </a:schemeClr>
              </a:buClr>
              <a:buSzPct val="110000"/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Sand bed.</a:t>
            </a:r>
          </a:p>
          <a:p>
            <a:pPr marL="514350" lvl="0" indent="-514350">
              <a:buClr>
                <a:schemeClr val="accent6">
                  <a:lumMod val="75000"/>
                </a:schemeClr>
              </a:buClr>
              <a:buSzPct val="110000"/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Water outlet.</a:t>
            </a:r>
          </a:p>
          <a:p>
            <a:pPr marL="514350" lvl="0" indent="-514350">
              <a:buClr>
                <a:schemeClr val="accent6">
                  <a:lumMod val="75000"/>
                </a:schemeClr>
              </a:buClr>
              <a:buSzPct val="110000"/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Filtration.</a:t>
            </a:r>
          </a:p>
          <a:p>
            <a:pPr marL="514350" lvl="0" indent="-514350">
              <a:buClr>
                <a:schemeClr val="accent6">
                  <a:lumMod val="75000"/>
                </a:schemeClr>
              </a:buClr>
              <a:buSzPct val="110000"/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Service port.</a:t>
            </a:r>
          </a:p>
          <a:p>
            <a:pPr marL="514350" lvl="0" indent="-514350">
              <a:buClr>
                <a:schemeClr val="accent6">
                  <a:lumMod val="75000"/>
                </a:schemeClr>
              </a:buClr>
              <a:buSzPct val="110000"/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Media filling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chemeClr val="accent6">
                  <a:lumMod val="75000"/>
                </a:schemeClr>
              </a:buClr>
              <a:buNone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and Media Water Filter Internal View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484784"/>
            <a:ext cx="3888432" cy="4176464"/>
          </a:xfrm>
          <a:prstGeom prst="roundRect">
            <a:avLst>
              <a:gd name="adj" fmla="val 3602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ject 4" descr="npo0001ab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793507"/>
          </a:xfrm>
        </p:spPr>
        <p:txBody>
          <a:bodyPr/>
          <a:lstStyle/>
          <a:p>
            <a:pPr>
              <a:buClr>
                <a:schemeClr val="accent6">
                  <a:lumMod val="75000"/>
                </a:schemeClr>
              </a:buClr>
              <a:buSzPct val="110000"/>
            </a:pP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of Rapid Gravity Filter:</a:t>
            </a:r>
          </a:p>
          <a:p>
            <a:pPr>
              <a:buClr>
                <a:schemeClr val="accent6">
                  <a:lumMod val="75000"/>
                </a:schemeClr>
              </a:buClr>
              <a:buSzPct val="110000"/>
              <a:buNone/>
            </a:pPr>
            <a:endParaRPr lang="en-US" dirty="0" smtClean="0"/>
          </a:p>
          <a:p>
            <a:pPr>
              <a:buClr>
                <a:schemeClr val="accent6">
                  <a:lumMod val="75000"/>
                </a:schemeClr>
              </a:buClr>
              <a:buSzPct val="110000"/>
              <a:buNone/>
            </a:pPr>
            <a:endParaRPr lang="en-US" dirty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539552" y="2204864"/>
          <a:ext cx="2951163" cy="719138"/>
        </p:xfrm>
        <a:graphic>
          <a:graphicData uri="http://schemas.openxmlformats.org/presentationml/2006/ole">
            <p:oleObj spid="_x0000_s44033" name="Equation" r:id="rId4" imgW="1612800" imgH="393480" progId="Equation.3">
              <p:embed/>
            </p:oleObj>
          </a:graphicData>
        </a:graphic>
      </p:graphicFrame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539552" y="3265073"/>
          <a:ext cx="2952328" cy="595975"/>
        </p:xfrm>
        <a:graphic>
          <a:graphicData uri="http://schemas.openxmlformats.org/presentationml/2006/ole">
            <p:oleObj spid="_x0000_s44035" name="Equation" r:id="rId5" imgW="1130040" imgH="228600" progId="Equation.3">
              <p:embed/>
            </p:oleObj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4038" name="Object 6"/>
          <p:cNvGraphicFramePr>
            <a:graphicFrameLocks noChangeAspect="1"/>
          </p:cNvGraphicFramePr>
          <p:nvPr/>
        </p:nvGraphicFramePr>
        <p:xfrm>
          <a:off x="539552" y="4221088"/>
          <a:ext cx="2952328" cy="597088"/>
        </p:xfrm>
        <a:graphic>
          <a:graphicData uri="http://schemas.openxmlformats.org/presentationml/2006/ole">
            <p:oleObj spid="_x0000_s44038" name="Equation" r:id="rId6" imgW="1307532" imgH="253890" progId="Equation.3">
              <p:embed/>
            </p:oleObj>
          </a:graphicData>
        </a:graphic>
      </p:graphicFrame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4041" name="Object 9"/>
          <p:cNvGraphicFramePr>
            <a:graphicFrameLocks noChangeAspect="1"/>
          </p:cNvGraphicFramePr>
          <p:nvPr/>
        </p:nvGraphicFramePr>
        <p:xfrm>
          <a:off x="539552" y="5229200"/>
          <a:ext cx="2952328" cy="617523"/>
        </p:xfrm>
        <a:graphic>
          <a:graphicData uri="http://schemas.openxmlformats.org/presentationml/2006/ole">
            <p:oleObj spid="_x0000_s44041" name="Equation" r:id="rId7" imgW="939392" imgH="241195" progId="Equation.3">
              <p:embed/>
            </p:oleObj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4067944" y="1772816"/>
          <a:ext cx="4824536" cy="501088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736304"/>
                <a:gridCol w="792088"/>
                <a:gridCol w="1296144"/>
              </a:tblGrid>
              <a:tr h="464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General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Calculated values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Flow rate (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lang="en-US" sz="18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inlet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1800" baseline="300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/h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Filtration rate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m/h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Diameter of the vessel (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18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Vessel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64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Uniformity coefficient (UC)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…..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1.6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Bed diameter (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18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0.6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4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Terminal velocity Flow rate (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18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m/min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9.6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64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Backwash velocity at </a:t>
                      </a:r>
                      <a:endParaRPr lang="en-US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T=20 </a:t>
                      </a:r>
                      <a:r>
                        <a:rPr lang="en-US" sz="1800" baseline="30000" dirty="0" err="1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18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800" baseline="-25000" dirty="0">
                          <a:latin typeface="Times New Roman" pitchFamily="18" charset="0"/>
                          <a:cs typeface="Times New Roman" pitchFamily="18" charset="0"/>
                        </a:rPr>
                        <a:t>(20)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m/min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0.96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64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Backwash velocity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T=25 </a:t>
                      </a:r>
                      <a:r>
                        <a:rPr lang="en-US" sz="1800" baseline="30000" dirty="0" err="1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1800" dirty="0" err="1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18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800" baseline="-25000" dirty="0">
                          <a:latin typeface="Times New Roman" pitchFamily="18" charset="0"/>
                          <a:cs typeface="Times New Roman" pitchFamily="18" charset="0"/>
                        </a:rPr>
                        <a:t>(25)</a:t>
                      </a: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m/min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0.996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Rectangular Callout 18"/>
          <p:cNvSpPr/>
          <p:nvPr/>
        </p:nvSpPr>
        <p:spPr>
          <a:xfrm>
            <a:off x="539552" y="908720"/>
            <a:ext cx="2664296" cy="720080"/>
          </a:xfrm>
          <a:prstGeom prst="wedgeRectCallout">
            <a:avLst>
              <a:gd name="adj1" fmla="val -36417"/>
              <a:gd name="adj2" fmla="val 77914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Equations</a:t>
            </a:r>
          </a:p>
        </p:txBody>
      </p:sp>
      <p:sp>
        <p:nvSpPr>
          <p:cNvPr id="20" name="Rectangular Callout 19"/>
          <p:cNvSpPr/>
          <p:nvPr/>
        </p:nvSpPr>
        <p:spPr>
          <a:xfrm>
            <a:off x="5436096" y="908720"/>
            <a:ext cx="2520280" cy="720080"/>
          </a:xfrm>
          <a:prstGeom prst="wedgeRectCallout">
            <a:avLst>
              <a:gd name="adj1" fmla="val 331"/>
              <a:gd name="adj2" fmla="val 77892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Results</a:t>
            </a:r>
            <a:endParaRPr lang="en-US" b="1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368152"/>
          </a:xfrm>
        </p:spPr>
        <p:txBody>
          <a:bodyPr>
            <a:noAutofit/>
          </a:bodyPr>
          <a:lstStyle/>
          <a:p>
            <a:r>
              <a:rPr lang="en-US" sz="3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RO Desalination System Process Flow Diagram </a:t>
            </a:r>
            <a:endParaRPr lang="en-US" sz="33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363272" cy="547260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ject 4" descr="npo0001ab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Piping System Design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611560" y="2204864"/>
          <a:ext cx="2016224" cy="716657"/>
        </p:xfrm>
        <a:graphic>
          <a:graphicData uri="http://schemas.openxmlformats.org/presentationml/2006/ole">
            <p:oleObj spid="_x0000_s48131" name="Equation" r:id="rId4" imgW="1206500" imgH="431800" progId="Equation.3">
              <p:embed/>
            </p:oleObj>
          </a:graphicData>
        </a:graphic>
      </p:graphicFrame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611560" y="3356992"/>
          <a:ext cx="2016224" cy="776233"/>
        </p:xfrm>
        <a:graphic>
          <a:graphicData uri="http://schemas.openxmlformats.org/presentationml/2006/ole">
            <p:oleObj spid="_x0000_s48130" name="Equation" r:id="rId5" imgW="1040948" imgH="444307" progId="Equation.3">
              <p:embed/>
            </p:oleObj>
          </a:graphicData>
        </a:graphic>
      </p:graphicFrame>
      <p:graphicFrame>
        <p:nvGraphicFramePr>
          <p:cNvPr id="48129" name="Object 1"/>
          <p:cNvGraphicFramePr>
            <a:graphicFrameLocks noChangeAspect="1"/>
          </p:cNvGraphicFramePr>
          <p:nvPr/>
        </p:nvGraphicFramePr>
        <p:xfrm>
          <a:off x="611560" y="4437112"/>
          <a:ext cx="2016224" cy="869338"/>
        </p:xfrm>
        <a:graphic>
          <a:graphicData uri="http://schemas.openxmlformats.org/presentationml/2006/ole">
            <p:oleObj spid="_x0000_s48129" name="Equation" r:id="rId6" imgW="711200" imgH="457200" progId="Equation.3">
              <p:embed/>
            </p:oleObj>
          </a:graphicData>
        </a:graphic>
      </p:graphicFrame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0" y="184482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ular Callout 14"/>
          <p:cNvSpPr/>
          <p:nvPr/>
        </p:nvSpPr>
        <p:spPr>
          <a:xfrm>
            <a:off x="539552" y="1124744"/>
            <a:ext cx="2664296" cy="720080"/>
          </a:xfrm>
          <a:prstGeom prst="wedgeRectCallout">
            <a:avLst>
              <a:gd name="adj1" fmla="val -36417"/>
              <a:gd name="adj2" fmla="val 77914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Equations</a:t>
            </a:r>
          </a:p>
        </p:txBody>
      </p:sp>
      <p:sp>
        <p:nvSpPr>
          <p:cNvPr id="16" name="Rectangular Callout 15"/>
          <p:cNvSpPr/>
          <p:nvPr/>
        </p:nvSpPr>
        <p:spPr>
          <a:xfrm>
            <a:off x="5364088" y="1124744"/>
            <a:ext cx="2520280" cy="720080"/>
          </a:xfrm>
          <a:prstGeom prst="wedgeRectCallout">
            <a:avLst>
              <a:gd name="adj1" fmla="val 331"/>
              <a:gd name="adj2" fmla="val 77892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Results</a:t>
            </a:r>
            <a:endParaRPr lang="en-US" b="1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4211960" y="2204864"/>
          <a:ext cx="4464496" cy="389653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074620"/>
                <a:gridCol w="1389876"/>
              </a:tblGrid>
              <a:tr h="696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Pipes,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Fittings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, and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Valves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Head loss (m)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6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Pipes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0.08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6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Elbows 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r>
                        <a:rPr lang="en-US" sz="2000" baseline="30000" dirty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0.014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6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Gate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valves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0.01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6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Glob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valves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0.015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6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Check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valves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0.005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6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Tee flow through run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0.003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6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Gradual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enlargements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0.0003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6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Total minor and major loss (</a:t>
                      </a:r>
                      <a:r>
                        <a:rPr lang="en-US" sz="2000" dirty="0" err="1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Lt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0.134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5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355160" cy="99412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Photovoltaic System Design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980728"/>
            <a:ext cx="691276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4005064"/>
            <a:ext cx="828092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>
                  <a:lumMod val="75000"/>
                </a:schemeClr>
              </a:buClr>
              <a:buSzPct val="122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Total energy needed daily from load = 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24420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/day </a:t>
            </a:r>
          </a:p>
          <a:p>
            <a:endParaRPr lang="en-US" sz="2400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6">
                  <a:lumMod val="75000"/>
                </a:schemeClr>
              </a:buClr>
              <a:buSzPct val="121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Peak power from PV generators = 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5300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W</a:t>
            </a:r>
            <a:r>
              <a:rPr lang="en-US" sz="240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400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6">
                  <a:lumMod val="75000"/>
                </a:schemeClr>
              </a:buClr>
              <a:buSzPct val="121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But the peak power produced from (1) M55 module is 53 W</a:t>
            </a:r>
            <a:r>
              <a:rPr lang="en-US" sz="240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400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So, the number of PV modules required is 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modules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9" name="Wave 8"/>
          <p:cNvSpPr/>
          <p:nvPr/>
        </p:nvSpPr>
        <p:spPr>
          <a:xfrm>
            <a:off x="323528" y="908720"/>
            <a:ext cx="4032448" cy="432048"/>
          </a:xfrm>
          <a:prstGeom prst="wave">
            <a:avLst>
              <a:gd name="adj1" fmla="val 20000"/>
              <a:gd name="adj2" fmla="val 412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accent6"/>
            </a:solidFill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1560" y="260648"/>
            <a:ext cx="35283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Objectives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1533465"/>
            <a:ext cx="8820472" cy="548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Identifying the brackish water  resources.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Determining the brackish water quality in Palestine   according to its salinity.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Identification of different water desalination   technologies.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Determining </a:t>
            </a: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9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methods of pretreatment in desalination   system.</a:t>
            </a:r>
          </a:p>
          <a:p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4" descr="npo0001ab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507288" cy="6192688"/>
          </a:xfrm>
        </p:spPr>
        <p:txBody>
          <a:bodyPr/>
          <a:lstStyle/>
          <a:p>
            <a:pPr>
              <a:buClr>
                <a:schemeClr val="accent6">
                  <a:lumMod val="75000"/>
                </a:schemeClr>
              </a:buClr>
              <a:buSzPct val="115000"/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 selected arrangement of the modules: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15000"/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One such standard module is appropriate for charging of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 volt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battery.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15000"/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 nominal DC voltage amounting to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48 VDC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124744"/>
            <a:ext cx="4752528" cy="3147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4" descr="npo0001ab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336704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resulted 100 modules give: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9153" name="Object 1"/>
          <p:cNvGraphicFramePr>
            <a:graphicFrameLocks noChangeAspect="1"/>
          </p:cNvGraphicFramePr>
          <p:nvPr/>
        </p:nvGraphicFramePr>
        <p:xfrm>
          <a:off x="179512" y="1196752"/>
          <a:ext cx="4506475" cy="2552824"/>
        </p:xfrm>
        <a:graphic>
          <a:graphicData uri="http://schemas.openxmlformats.org/presentationml/2006/ole">
            <p:oleObj spid="_x0000_s49153" name="Equation" r:id="rId4" imgW="2222280" imgH="1193760" progId="Equation.3">
              <p:embed/>
            </p:oleObj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788024" y="1052736"/>
          <a:ext cx="417646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148064" y="4149080"/>
            <a:ext cx="34208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Fig 3: The IV at 5400 </a:t>
            </a:r>
            <a:r>
              <a:rPr lang="en-US" sz="16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1600" b="1" baseline="30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.day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16200000" flipH="1">
            <a:off x="6750352" y="2547016"/>
            <a:ext cx="2016000" cy="36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>
            <a:off x="5436352" y="1556792"/>
            <a:ext cx="230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395536" y="4869160"/>
          <a:ext cx="6650834" cy="444624"/>
        </p:xfrm>
        <a:graphic>
          <a:graphicData uri="http://schemas.openxmlformats.org/presentationml/2006/ole">
            <p:oleObj spid="_x0000_s49155" name="Equation" r:id="rId6" imgW="3416300" imgH="228600" progId="Equation.3">
              <p:embed/>
            </p:oleObj>
          </a:graphicData>
        </a:graphic>
      </p:graphicFrame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395536" y="5805264"/>
          <a:ext cx="6624736" cy="504056"/>
        </p:xfrm>
        <a:graphic>
          <a:graphicData uri="http://schemas.openxmlformats.org/presentationml/2006/ole">
            <p:oleObj spid="_x0000_s49159" name="Equation" r:id="rId7" imgW="3276600" imgH="2286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23528" y="414908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Converter and Inverter:</a:t>
            </a:r>
            <a:endParaRPr lang="en-US" sz="28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9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 descr="npo0001ab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7355160" cy="850106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Sizing Battery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611560" y="836712"/>
            <a:ext cx="2664296" cy="720080"/>
          </a:xfrm>
          <a:prstGeom prst="wedgeRectCallout">
            <a:avLst>
              <a:gd name="adj1" fmla="val -36417"/>
              <a:gd name="adj2" fmla="val 77914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Equations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5436096" y="908720"/>
            <a:ext cx="2520280" cy="720080"/>
          </a:xfrm>
          <a:prstGeom prst="wedgeRectCallout">
            <a:avLst>
              <a:gd name="adj1" fmla="val 331"/>
              <a:gd name="adj2" fmla="val 77892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Results</a:t>
            </a:r>
            <a:endParaRPr lang="en-US" b="1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2225" name="Object 1"/>
          <p:cNvGraphicFramePr>
            <a:graphicFrameLocks noChangeAspect="1"/>
          </p:cNvGraphicFramePr>
          <p:nvPr/>
        </p:nvGraphicFramePr>
        <p:xfrm>
          <a:off x="395536" y="2060848"/>
          <a:ext cx="2880320" cy="754736"/>
        </p:xfrm>
        <a:graphic>
          <a:graphicData uri="http://schemas.openxmlformats.org/presentationml/2006/ole">
            <p:oleObj spid="_x0000_s52225" name="Equation" r:id="rId4" imgW="1778000" imgH="469900" progId="Equation.3">
              <p:embed/>
            </p:oleObj>
          </a:graphicData>
        </a:graphic>
      </p:graphicFrame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2229" name="Object 5"/>
          <p:cNvGraphicFramePr>
            <a:graphicFrameLocks noChangeAspect="1"/>
          </p:cNvGraphicFramePr>
          <p:nvPr/>
        </p:nvGraphicFramePr>
        <p:xfrm>
          <a:off x="539552" y="3408198"/>
          <a:ext cx="2448272" cy="452850"/>
        </p:xfrm>
        <a:graphic>
          <a:graphicData uri="http://schemas.openxmlformats.org/presentationml/2006/ole">
            <p:oleObj spid="_x0000_s52229" name="Equation" r:id="rId5" imgW="1244520" imgH="228600" progId="Equation.3">
              <p:embed/>
            </p:oleObj>
          </a:graphicData>
        </a:graphic>
      </p:graphicFrame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2231" name="Object 7"/>
          <p:cNvGraphicFramePr>
            <a:graphicFrameLocks noChangeAspect="1"/>
          </p:cNvGraphicFramePr>
          <p:nvPr/>
        </p:nvGraphicFramePr>
        <p:xfrm>
          <a:off x="539552" y="4509120"/>
          <a:ext cx="1728192" cy="735707"/>
        </p:xfrm>
        <a:graphic>
          <a:graphicData uri="http://schemas.openxmlformats.org/presentationml/2006/ole">
            <p:oleObj spid="_x0000_s52231" name="Equation" r:id="rId6" imgW="901309" imgH="444307" progId="Equation.3">
              <p:embed/>
            </p:oleObj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995937" y="1844824"/>
          <a:ext cx="4947656" cy="477055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523151"/>
                <a:gridCol w="1077802"/>
                <a:gridCol w="1346703"/>
              </a:tblGrid>
              <a:tr h="593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General for Lead acid block battery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Calculated values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53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Nominal voltage (</a:t>
                      </a:r>
                      <a:r>
                        <a:rPr lang="en-US" sz="1700" dirty="0" err="1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17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Nom</a:t>
                      </a: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Volt </a:t>
                      </a: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3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Depth of discharge (DOD)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3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Efficiency of block battery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3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Daily input energy to inverter (</a:t>
                      </a:r>
                      <a:r>
                        <a:rPr lang="en-US" sz="1700" dirty="0" err="1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7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input</a:t>
                      </a:r>
                      <a:r>
                        <a:rPr lang="en-US" sz="1700" baseline="-25000" dirty="0">
                          <a:latin typeface="Times New Roman" pitchFamily="18" charset="0"/>
                          <a:cs typeface="Times New Roman" pitchFamily="18" charset="0"/>
                        </a:rPr>
                        <a:t> inv</a:t>
                      </a: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Wh/day</a:t>
                      </a: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3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Ampere hour capacity (</a:t>
                      </a:r>
                      <a:r>
                        <a:rPr lang="en-US" sz="1700" dirty="0" err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17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Ah</a:t>
                      </a: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Ah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831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53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Cell rated at 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V/Ah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2 V/831Ah</a:t>
                      </a: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90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Number </a:t>
                      </a:r>
                      <a:r>
                        <a:rPr lang="en-US" sz="1700" dirty="0" err="1">
                          <a:latin typeface="Times New Roman" pitchFamily="18" charset="0"/>
                          <a:cs typeface="Times New Roman" pitchFamily="18" charset="0"/>
                        </a:rPr>
                        <a:t>og</a:t>
                      </a: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 batteries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en-US" sz="17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3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Watt hour capacity (</a:t>
                      </a:r>
                      <a:r>
                        <a:rPr lang="en-US" sz="1700" dirty="0" err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1700" baseline="-25000" dirty="0" err="1">
                          <a:latin typeface="Times New Roman" pitchFamily="18" charset="0"/>
                          <a:cs typeface="Times New Roman" pitchFamily="18" charset="0"/>
                        </a:rPr>
                        <a:t>Wh</a:t>
                      </a: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kWh/Cell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1.6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53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Charging time 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6a00d8341c8b8b53ef010536aea94b970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78098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Economic Analysis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76672"/>
            <a:ext cx="8712968" cy="5976664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Plant lifetime is 20 years.</a:t>
            </a:r>
          </a:p>
          <a:p>
            <a:pPr lvl="0">
              <a:lnSpc>
                <a:spcPct val="150000"/>
              </a:lnSpc>
            </a:pP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Operating days per year are 365 days.</a:t>
            </a:r>
          </a:p>
          <a:p>
            <a:pPr lvl="0">
              <a:lnSpc>
                <a:spcPct val="150000"/>
              </a:lnSpc>
            </a:pP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Interest rate is 8%.</a:t>
            </a:r>
          </a:p>
          <a:p>
            <a:pPr>
              <a:lnSpc>
                <a:spcPct val="150000"/>
              </a:lnSpc>
            </a:pP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amortization factor  (a): 0.1yr</a:t>
            </a:r>
            <a:r>
              <a:rPr lang="en-US" sz="2700" baseline="300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Capacity is 10 m</a:t>
            </a:r>
            <a:r>
              <a:rPr lang="en-US" sz="2700" baseline="300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/day.</a:t>
            </a:r>
          </a:p>
          <a:p>
            <a:pPr>
              <a:lnSpc>
                <a:spcPct val="150000"/>
              </a:lnSpc>
            </a:pP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Salvage value of the units is 5000 $.</a:t>
            </a:r>
          </a:p>
          <a:p>
            <a:pPr>
              <a:lnSpc>
                <a:spcPct val="150000"/>
              </a:lnSpc>
            </a:pP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Total equipment costs (CC): 45350 $.</a:t>
            </a:r>
          </a:p>
          <a:p>
            <a:pPr>
              <a:lnSpc>
                <a:spcPct val="150000"/>
              </a:lnSpc>
            </a:pP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Installation (25% CC): 11338 $.</a:t>
            </a:r>
          </a:p>
          <a:p>
            <a:pPr>
              <a:lnSpc>
                <a:spcPct val="150000"/>
              </a:lnSpc>
            </a:pPr>
            <a:r>
              <a:rPr lang="en-US" sz="2700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Total investment: 56688 $.</a:t>
            </a:r>
            <a:endParaRPr lang="en-US" sz="2700" dirty="0">
              <a:ln>
                <a:solidFill>
                  <a:srgbClr val="FFC000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6a00d8341c8b8b53ef010536aea94b970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Costs Results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63687" y="1700804"/>
          <a:ext cx="6192689" cy="439249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811781"/>
                <a:gridCol w="1316678"/>
                <a:gridCol w="2064230"/>
              </a:tblGrid>
              <a:tr h="58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General 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Unit 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Cost 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Fixed </a:t>
                      </a:r>
                      <a:r>
                        <a:rPr lang="en-US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Cost 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$/year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5668.8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Membrane </a:t>
                      </a:r>
                      <a:r>
                        <a:rPr lang="en-US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Replacement 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$/year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832</a:t>
                      </a:r>
                      <a:endParaRPr lang="en-US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Batteries </a:t>
                      </a:r>
                      <a:r>
                        <a:rPr lang="en-US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Replacement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$/year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997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r>
                        <a:rPr lang="en-US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Annual</a:t>
                      </a:r>
                      <a:r>
                        <a:rPr lang="en-US" sz="20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Cost </a:t>
                      </a:r>
                      <a:endParaRPr lang="en-US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$/year</a:t>
                      </a:r>
                      <a:endParaRPr lang="en-US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7388</a:t>
                      </a:r>
                      <a:endParaRPr lang="en-US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Unit </a:t>
                      </a:r>
                      <a:r>
                        <a:rPr lang="en-US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Production Cost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$/m</a:t>
                      </a:r>
                      <a:r>
                        <a:rPr lang="en-US" sz="20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80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Cost of kWh produced from PV generator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$/kWh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0.27</a:t>
                      </a:r>
                      <a:endParaRPr lang="en-US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are large amounts of Brackish water in West Bank not suitable for drinking or for agricultural purposes which can be treated by desalination technologies.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Palestine has a high solar energy potential encouraging to use PV power systems for desalination of brackish water in rural sites.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Studying the water quality leads to think of suitable treatment process.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osmotic pressure is directly proportional to total dissolved solid, it is found by ROSA software results that the osmotic pressure of 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Zbaidat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brackish water is about 1.8 bar.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Total head loss due to pipes and fittings is very small, which means it has no effect on the pump head, so that it is neglected.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PV peak power of 530 </a:t>
            </a:r>
            <a:r>
              <a:rPr lang="en-US" sz="2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800" baseline="-25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is necessary for desalination of 1 m</a:t>
            </a:r>
            <a:r>
              <a:rPr lang="en-US" sz="28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/day fresh water from brackish water, this correspond to amounting to 2.862 kWh/m</a:t>
            </a:r>
            <a:r>
              <a:rPr lang="en-US" sz="28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fresh water.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peak power that is produced by PV module is directly proportional to the solar radiation intensity.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Although the energy is free, the water production cost from the PV-RO unit is 2 $/m</a:t>
            </a:r>
            <a:r>
              <a:rPr lang="en-US" sz="280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which is cheap and economically viable in remote areas.</a:t>
            </a:r>
            <a:endParaRPr lang="en-US" sz="28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ednesday-blue-white-desig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395536" y="908720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 smtClean="0">
                <a:ln>
                  <a:solidFill>
                    <a:srgbClr val="FF00FF"/>
                  </a:solidFill>
                </a:ln>
              </a:rPr>
              <a:t>Many thanks to….</a:t>
            </a:r>
            <a:endParaRPr lang="en-US" sz="2800" i="1" dirty="0">
              <a:ln>
                <a:solidFill>
                  <a:srgbClr val="FF00FF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075" y="1772816"/>
            <a:ext cx="51877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FF"/>
                </a:solidFill>
                <a:effectLst>
                  <a:reflection blurRad="6350" stA="60000" endA="900" endPos="58000" dir="5400000" sy="-100000" algn="bl" rotWithShape="0"/>
                </a:effectLst>
                <a:cs typeface="Times New Roman" pitchFamily="18" charset="0"/>
              </a:rPr>
              <a:t>Dr. </a:t>
            </a:r>
            <a:r>
              <a:rPr lang="en-US" sz="4000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FF"/>
                </a:solidFill>
                <a:effectLst>
                  <a:reflection blurRad="6350" stA="60000" endA="900" endPos="58000" dir="5400000" sy="-100000" algn="bl" rotWithShape="0"/>
                </a:effectLst>
                <a:cs typeface="Times New Roman" pitchFamily="18" charset="0"/>
              </a:rPr>
              <a:t>Abdelrahim</a:t>
            </a:r>
            <a:r>
              <a:rPr lang="en-US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FF"/>
                </a:solidFill>
                <a:effectLst>
                  <a:reflection blurRad="6350" stA="60000" endA="900" endPos="58000" dir="5400000" sy="-100000" algn="bl" rotWithShape="0"/>
                </a:effectLst>
                <a:cs typeface="Times New Roman" pitchFamily="18" charset="0"/>
              </a:rPr>
              <a:t> </a:t>
            </a:r>
            <a:r>
              <a:rPr lang="en-US" sz="4000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FF"/>
                </a:solidFill>
                <a:effectLst>
                  <a:reflection blurRad="6350" stA="60000" endA="900" endPos="58000" dir="5400000" sy="-100000" algn="bl" rotWithShape="0"/>
                </a:effectLst>
                <a:cs typeface="Times New Roman" pitchFamily="18" charset="0"/>
              </a:rPr>
              <a:t>Abusafa</a:t>
            </a:r>
            <a:endParaRPr lang="en-US" sz="40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FF00FF"/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2852936"/>
            <a:ext cx="599914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en-US" sz="40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Dr. </a:t>
            </a:r>
            <a:r>
              <a:rPr lang="en-US" sz="4000" b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Marwan</a:t>
            </a:r>
            <a:r>
              <a:rPr lang="en-US" sz="40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en-US" sz="4000" b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Mahmoud</a:t>
            </a:r>
            <a:endParaRPr lang="en-US" sz="40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55976" y="4941168"/>
            <a:ext cx="4231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n>
                  <a:solidFill>
                    <a:srgbClr val="FF00FF"/>
                  </a:solidFill>
                </a:ln>
              </a:rPr>
              <a:t>Everyone who listen to me</a:t>
            </a:r>
            <a:endParaRPr lang="en-US" sz="2800" dirty="0">
              <a:ln>
                <a:solidFill>
                  <a:srgbClr val="FF00FF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00"/>
                            </p:stCondLst>
                            <p:childTnLst>
                              <p:par>
                                <p:cTn id="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000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9449" y="188640"/>
            <a:ext cx="7302951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Object 4" descr="npo0001a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11" name="TextBox 10"/>
          <p:cNvSpPr txBox="1"/>
          <p:nvPr/>
        </p:nvSpPr>
        <p:spPr>
          <a:xfrm>
            <a:off x="395536" y="764704"/>
            <a:ext cx="87484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  <a:buFont typeface="Arial" pitchFamily="34" charset="0"/>
              <a:buChar char="•"/>
            </a:pPr>
            <a:r>
              <a:rPr lang="en-US" sz="29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Investigation the possibility of using solar  photovoltaic  systems for water desalination under Palestinian weather  and environmental conditions. 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Design of  the components of the  PV-powered RO   desalination system.</a:t>
            </a: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SzPct val="135000"/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Economic study.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76470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764704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Object 4" descr="npo0001ab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568952" cy="4802088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Brackish water (Ground water)</a:t>
            </a:r>
          </a:p>
          <a:p>
            <a:pPr algn="l"/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composed of three Aquifers:</a:t>
            </a: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Water Resources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268760"/>
            <a:ext cx="345638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Content Placeholder 3"/>
          <p:cNvGraphicFramePr>
            <a:graphicFrameLocks/>
          </p:cNvGraphicFramePr>
          <p:nvPr/>
        </p:nvGraphicFramePr>
        <p:xfrm>
          <a:off x="323528" y="2348880"/>
          <a:ext cx="505090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3284984"/>
            <a:ext cx="4572000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499992" y="1"/>
            <a:ext cx="4644008" cy="3326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4762872" cy="922114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Water Consumption 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lowchart: Connector 9"/>
          <p:cNvSpPr/>
          <p:nvPr/>
        </p:nvSpPr>
        <p:spPr>
          <a:xfrm>
            <a:off x="3059832" y="2276872"/>
            <a:ext cx="2664296" cy="2952328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7864" y="3212976"/>
            <a:ext cx="21602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WHO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 L/d/capita 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908720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Palestinian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consumption 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70 L/d/capita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some rural places barely 20 L/d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297180">
            <a:off x="3495374" y="2196391"/>
            <a:ext cx="432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&lt;</a:t>
            </a:r>
            <a:endParaRPr lang="en-US" sz="8000" dirty="0"/>
          </a:p>
        </p:txBody>
      </p:sp>
      <p:sp>
        <p:nvSpPr>
          <p:cNvPr id="15" name="TextBox 14"/>
          <p:cNvSpPr txBox="1"/>
          <p:nvPr/>
        </p:nvSpPr>
        <p:spPr>
          <a:xfrm rot="2297180">
            <a:off x="4935535" y="3564543"/>
            <a:ext cx="432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&lt;</a:t>
            </a:r>
            <a:endParaRPr lang="en-US" sz="8000" dirty="0"/>
          </a:p>
        </p:txBody>
      </p:sp>
      <p:sp>
        <p:nvSpPr>
          <p:cNvPr id="16" name="TextBox 15"/>
          <p:cNvSpPr txBox="1"/>
          <p:nvPr/>
        </p:nvSpPr>
        <p:spPr>
          <a:xfrm>
            <a:off x="5580112" y="4797152"/>
            <a:ext cx="3096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Israeli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consumption 300 L/d/capita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ject 4" descr="npo0001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Water Quality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95536" y="1340768"/>
          <a:ext cx="8501122" cy="535784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044113"/>
                <a:gridCol w="1658047"/>
                <a:gridCol w="1855846"/>
                <a:gridCol w="1943116"/>
              </a:tblGrid>
              <a:tr h="7547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Quality Parameter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Zbaidat</a:t>
                      </a:r>
                      <a:endParaRPr lang="en-US" sz="1800" dirty="0"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Tank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Permissible limit (WHO)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89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TDS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2636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500-1000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34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7.58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6.5-8.5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Chloride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Sodium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483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Sulfate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157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Magnesium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&lt;125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Calcium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Potassium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13.1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Iron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0.3</a:t>
                      </a:r>
                      <a:endParaRPr lang="en-US" sz="180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Bicarbonate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305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125-350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Silica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21.6</a:t>
                      </a:r>
                      <a:endParaRPr lang="en-US" sz="180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&lt;160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Nitrate</a:t>
                      </a:r>
                      <a:endParaRPr lang="en-US" sz="180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7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Hardness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mg/L as CaCO</a:t>
                      </a:r>
                      <a:r>
                        <a:rPr lang="en-US" sz="1800" baseline="-250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1098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Turbidity</a:t>
                      </a:r>
                      <a:endParaRPr lang="en-US" sz="1800" b="1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NTU</a:t>
                      </a:r>
                      <a:endParaRPr lang="en-US" sz="1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&lt;1</a:t>
                      </a:r>
                      <a:endParaRPr lang="en-US" sz="1800" b="1" dirty="0">
                        <a:solidFill>
                          <a:srgbClr val="FF0000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544" y="836712"/>
            <a:ext cx="82809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Table (1): Water quality of groundwater  in </a:t>
            </a:r>
            <a:r>
              <a:rPr lang="en-US" sz="19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Zbaidat</a:t>
            </a:r>
            <a:endParaRPr lang="en-US" sz="1900" b="1" dirty="0" smtClean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ok\Desktop\2\P1010267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400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water quality of </a:t>
            </a:r>
            <a:r>
              <a:rPr lang="en-US" sz="31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Zbaidat</a:t>
            </a:r>
            <a:r>
              <a:rPr lang="en-US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village </a:t>
            </a:r>
            <a:r>
              <a:rPr lang="en-US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reservoir</a:t>
            </a:r>
          </a:p>
          <a:p>
            <a:pPr>
              <a:lnSpc>
                <a:spcPct val="150000"/>
              </a:lnSpc>
              <a:buNone/>
            </a:pPr>
            <a:r>
              <a:rPr lang="en-US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Indicates:</a:t>
            </a:r>
          </a:p>
          <a:p>
            <a:pPr lvl="0">
              <a:lnSpc>
                <a:spcPct val="150000"/>
              </a:lnSpc>
              <a:buSzPct val="135000"/>
              <a:buFont typeface="Wingdings" pitchFamily="2" charset="2"/>
              <a:buChar char="Ø"/>
            </a:pPr>
            <a:r>
              <a:rPr lang="en-US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High salinity water for drinking.</a:t>
            </a:r>
          </a:p>
          <a:p>
            <a:pPr lvl="0">
              <a:lnSpc>
                <a:spcPct val="150000"/>
              </a:lnSpc>
              <a:buSzPct val="135000"/>
              <a:buFont typeface="Wingdings" pitchFamily="2" charset="2"/>
              <a:buChar char="Ø"/>
            </a:pPr>
            <a:r>
              <a:rPr lang="en-US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Very hard water.</a:t>
            </a:r>
          </a:p>
          <a:p>
            <a:pPr lvl="0">
              <a:lnSpc>
                <a:spcPct val="150000"/>
              </a:lnSpc>
              <a:buSzPct val="135000"/>
              <a:buFont typeface="Wingdings" pitchFamily="2" charset="2"/>
              <a:buChar char="Ø"/>
            </a:pPr>
            <a:r>
              <a:rPr lang="en-US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On the limit for </a:t>
            </a:r>
            <a:r>
              <a:rPr lang="en-US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irrigation: SAR (6.34) &lt; (26).</a:t>
            </a:r>
            <a:endParaRPr lang="en-US" sz="31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SzPct val="135000"/>
              <a:buFont typeface="Wingdings" pitchFamily="2" charset="2"/>
              <a:buChar char="Ø"/>
            </a:pPr>
            <a:r>
              <a:rPr lang="en-US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TSS (10ppm) </a:t>
            </a:r>
            <a:r>
              <a:rPr lang="en-US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and SiO</a:t>
            </a:r>
            <a:r>
              <a:rPr lang="en-US" sz="3100" b="1" baseline="-25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1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content and </a:t>
            </a:r>
            <a:r>
              <a:rPr lang="en-US" sz="31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turbidity.</a:t>
            </a:r>
            <a:endParaRPr lang="en-US" sz="31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lum bright="33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5292080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568952" cy="4781128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en-US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People in </a:t>
            </a:r>
            <a:r>
              <a:rPr lang="en-US" dirty="0" err="1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Zbaidat</a:t>
            </a:r>
            <a:r>
              <a:rPr lang="en-US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village have to bring water  from far away; its very </a:t>
            </a:r>
            <a:r>
              <a:rPr lang="en-US" b="1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difficult</a:t>
            </a:r>
            <a:r>
              <a:rPr lang="en-US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 smtClean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expensive</a:t>
            </a:r>
            <a:endParaRPr lang="en-US" b="1" dirty="0">
              <a:ln>
                <a:solidFill>
                  <a:srgbClr val="FFC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420888"/>
            <a:ext cx="3851920" cy="443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3280</TotalTime>
  <Words>1442</Words>
  <Application>Microsoft Office PowerPoint</Application>
  <PresentationFormat>On-screen Show (4:3)</PresentationFormat>
  <Paragraphs>428</Paragraphs>
  <Slides>39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Office Theme</vt:lpstr>
      <vt:lpstr>Equation</vt:lpstr>
      <vt:lpstr>Microsoft Equation 3.0</vt:lpstr>
      <vt:lpstr>Slide 1</vt:lpstr>
      <vt:lpstr>Slide 2</vt:lpstr>
      <vt:lpstr>Slide 3</vt:lpstr>
      <vt:lpstr>Slide 4</vt:lpstr>
      <vt:lpstr>Water Resources</vt:lpstr>
      <vt:lpstr>Water Consumption </vt:lpstr>
      <vt:lpstr>Water Quality</vt:lpstr>
      <vt:lpstr>Slide 8</vt:lpstr>
      <vt:lpstr>Slide 9</vt:lpstr>
      <vt:lpstr>Desalination Technology</vt:lpstr>
      <vt:lpstr>RO Principle</vt:lpstr>
      <vt:lpstr>RO-Spiral Wound Element</vt:lpstr>
      <vt:lpstr>Solar Energy</vt:lpstr>
      <vt:lpstr>Slide 14</vt:lpstr>
      <vt:lpstr>Types of PV Cells</vt:lpstr>
      <vt:lpstr>Slide 16</vt:lpstr>
      <vt:lpstr>Design of RO Desalination Powered by PV System</vt:lpstr>
      <vt:lpstr>Design of Reverse Osmosis</vt:lpstr>
      <vt:lpstr>Slide 19</vt:lpstr>
      <vt:lpstr>Slide 20</vt:lpstr>
      <vt:lpstr>Slide 21</vt:lpstr>
      <vt:lpstr>Slide 22</vt:lpstr>
      <vt:lpstr>Slide 23</vt:lpstr>
      <vt:lpstr>Pretreatment System Design</vt:lpstr>
      <vt:lpstr>Slide 25</vt:lpstr>
      <vt:lpstr>Slide 26</vt:lpstr>
      <vt:lpstr>RO Desalination System Process Flow Diagram </vt:lpstr>
      <vt:lpstr>Piping System Design</vt:lpstr>
      <vt:lpstr>Photovoltaic System Design</vt:lpstr>
      <vt:lpstr>Slide 30</vt:lpstr>
      <vt:lpstr>Slide 31</vt:lpstr>
      <vt:lpstr>Sizing Battery</vt:lpstr>
      <vt:lpstr>Economic Analysis </vt:lpstr>
      <vt:lpstr>Costs Results</vt:lpstr>
      <vt:lpstr>Conclusion </vt:lpstr>
      <vt:lpstr>Slide 36</vt:lpstr>
      <vt:lpstr>Slide 37</vt:lpstr>
      <vt:lpstr>Slide 38</vt:lpstr>
      <vt:lpstr>Slide 39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Joudeh Center</dc:creator>
  <cp:lastModifiedBy>Joudeh Center</cp:lastModifiedBy>
  <cp:revision>262</cp:revision>
  <dcterms:created xsi:type="dcterms:W3CDTF">2011-05-18T13:35:14Z</dcterms:created>
  <dcterms:modified xsi:type="dcterms:W3CDTF">2011-05-25T23:03:03Z</dcterms:modified>
</cp:coreProperties>
</file>