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21383625" cy="30240288"/>
  <p:notesSz cx="6834188" cy="9979025"/>
  <p:defaultTextStyle>
    <a:defPPr>
      <a:defRPr lang="en-GB"/>
    </a:defPPr>
    <a:lvl1pPr algn="l" rtl="0" fontAlgn="base">
      <a:spcBef>
        <a:spcPct val="0"/>
      </a:spcBef>
      <a:spcAft>
        <a:spcPct val="0"/>
      </a:spcAft>
      <a:defRPr sz="2400" kern="1200">
        <a:solidFill>
          <a:schemeClr val="tx1"/>
        </a:solidFill>
        <a:latin typeface="Times"/>
        <a:ea typeface="+mn-ea"/>
        <a:cs typeface="Arial" pitchFamily="34" charset="0"/>
      </a:defRPr>
    </a:lvl1pPr>
    <a:lvl2pPr marL="457200" algn="l" rtl="0" fontAlgn="base">
      <a:spcBef>
        <a:spcPct val="0"/>
      </a:spcBef>
      <a:spcAft>
        <a:spcPct val="0"/>
      </a:spcAft>
      <a:defRPr sz="2400" kern="1200">
        <a:solidFill>
          <a:schemeClr val="tx1"/>
        </a:solidFill>
        <a:latin typeface="Times"/>
        <a:ea typeface="+mn-ea"/>
        <a:cs typeface="Arial" pitchFamily="34" charset="0"/>
      </a:defRPr>
    </a:lvl2pPr>
    <a:lvl3pPr marL="914400" algn="l" rtl="0" fontAlgn="base">
      <a:spcBef>
        <a:spcPct val="0"/>
      </a:spcBef>
      <a:spcAft>
        <a:spcPct val="0"/>
      </a:spcAft>
      <a:defRPr sz="2400" kern="1200">
        <a:solidFill>
          <a:schemeClr val="tx1"/>
        </a:solidFill>
        <a:latin typeface="Times"/>
        <a:ea typeface="+mn-ea"/>
        <a:cs typeface="Arial" pitchFamily="34" charset="0"/>
      </a:defRPr>
    </a:lvl3pPr>
    <a:lvl4pPr marL="1371600" algn="l" rtl="0" fontAlgn="base">
      <a:spcBef>
        <a:spcPct val="0"/>
      </a:spcBef>
      <a:spcAft>
        <a:spcPct val="0"/>
      </a:spcAft>
      <a:defRPr sz="2400" kern="1200">
        <a:solidFill>
          <a:schemeClr val="tx1"/>
        </a:solidFill>
        <a:latin typeface="Times"/>
        <a:ea typeface="+mn-ea"/>
        <a:cs typeface="Arial" pitchFamily="34" charset="0"/>
      </a:defRPr>
    </a:lvl4pPr>
    <a:lvl5pPr marL="1828800" algn="l" rtl="0" fontAlgn="base">
      <a:spcBef>
        <a:spcPct val="0"/>
      </a:spcBef>
      <a:spcAft>
        <a:spcPct val="0"/>
      </a:spcAft>
      <a:defRPr sz="2400" kern="1200">
        <a:solidFill>
          <a:schemeClr val="tx1"/>
        </a:solidFill>
        <a:latin typeface="Times"/>
        <a:ea typeface="+mn-ea"/>
        <a:cs typeface="Arial" pitchFamily="34" charset="0"/>
      </a:defRPr>
    </a:lvl5pPr>
    <a:lvl6pPr marL="2286000" algn="l" defTabSz="914400" rtl="0" eaLnBrk="1" latinLnBrk="0" hangingPunct="1">
      <a:defRPr sz="2400" kern="1200">
        <a:solidFill>
          <a:schemeClr val="tx1"/>
        </a:solidFill>
        <a:latin typeface="Times"/>
        <a:ea typeface="+mn-ea"/>
        <a:cs typeface="Arial" pitchFamily="34" charset="0"/>
      </a:defRPr>
    </a:lvl6pPr>
    <a:lvl7pPr marL="2743200" algn="l" defTabSz="914400" rtl="0" eaLnBrk="1" latinLnBrk="0" hangingPunct="1">
      <a:defRPr sz="2400" kern="1200">
        <a:solidFill>
          <a:schemeClr val="tx1"/>
        </a:solidFill>
        <a:latin typeface="Times"/>
        <a:ea typeface="+mn-ea"/>
        <a:cs typeface="Arial" pitchFamily="34" charset="0"/>
      </a:defRPr>
    </a:lvl7pPr>
    <a:lvl8pPr marL="3200400" algn="l" defTabSz="914400" rtl="0" eaLnBrk="1" latinLnBrk="0" hangingPunct="1">
      <a:defRPr sz="2400" kern="1200">
        <a:solidFill>
          <a:schemeClr val="tx1"/>
        </a:solidFill>
        <a:latin typeface="Times"/>
        <a:ea typeface="+mn-ea"/>
        <a:cs typeface="Arial" pitchFamily="34" charset="0"/>
      </a:defRPr>
    </a:lvl8pPr>
    <a:lvl9pPr marL="3657600" algn="l" defTabSz="914400" rtl="0" eaLnBrk="1" latinLnBrk="0" hangingPunct="1">
      <a:defRPr sz="2400" kern="1200">
        <a:solidFill>
          <a:schemeClr val="tx1"/>
        </a:solidFill>
        <a:latin typeface="Times"/>
        <a:ea typeface="+mn-ea"/>
        <a:cs typeface="Arial" pitchFamily="34" charset="0"/>
      </a:defRPr>
    </a:lvl9pPr>
  </p:defaultTextStyle>
  <p:extLst>
    <p:ext uri="{EFAFB233-063F-42B5-8137-9DF3F51BA10A}">
      <p15:sldGuideLst xmlns:p15="http://schemas.microsoft.com/office/powerpoint/2012/main" xmlns="">
        <p15:guide id="1" orient="horz" pos="9524">
          <p15:clr>
            <a:srgbClr val="A4A3A4"/>
          </p15:clr>
        </p15:guide>
        <p15:guide id="2" pos="67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EA8"/>
    <a:srgbClr val="EAF6A0"/>
    <a:srgbClr val="EDD7DB"/>
    <a:srgbClr val="CE8E30"/>
    <a:srgbClr val="CCECFF"/>
    <a:srgbClr val="F7EDEF"/>
    <a:srgbClr val="74BCC2"/>
    <a:srgbClr val="C27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615" autoAdjust="0"/>
    <p:restoredTop sz="93922" autoAdjust="0"/>
  </p:normalViewPr>
  <p:slideViewPr>
    <p:cSldViewPr snapToObjects="1">
      <p:cViewPr>
        <p:scale>
          <a:sx n="40" d="100"/>
          <a:sy n="40" d="100"/>
        </p:scale>
        <p:origin x="246" y="-312"/>
      </p:cViewPr>
      <p:guideLst>
        <p:guide orient="horz" pos="9524"/>
        <p:guide pos="6735"/>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14C7F32B-F23D-43A5-9474-2B0054219325}" type="datetimeFigureOut">
              <a:rPr lang="en-US"/>
              <a:pPr>
                <a:defRPr/>
              </a:pPr>
              <a:t>1/21/2023</a:t>
            </a:fld>
            <a:endParaRPr lang="en-US"/>
          </a:p>
        </p:txBody>
      </p:sp>
      <p:sp>
        <p:nvSpPr>
          <p:cNvPr id="4" name="Footer Placeholder 3"/>
          <p:cNvSpPr>
            <a:spLocks noGrp="1"/>
          </p:cNvSpPr>
          <p:nvPr>
            <p:ph type="ftr" sz="quarter" idx="2"/>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E542C5EB-31B3-4AFF-891D-F779731A22BF}"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F2C6C32F-F3E9-4549-82FB-E925A0C2D866}" type="datetimeFigureOut">
              <a:rPr lang="en-US"/>
              <a:pPr>
                <a:defRPr/>
              </a:pPr>
              <a:t>1/21/2023</a:t>
            </a:fld>
            <a:endParaRPr lang="en-US"/>
          </a:p>
        </p:txBody>
      </p:sp>
      <p:sp>
        <p:nvSpPr>
          <p:cNvPr id="4" name="Slide Image Placeholder 3"/>
          <p:cNvSpPr>
            <a:spLocks noGrp="1" noRot="1" noChangeAspect="1"/>
          </p:cNvSpPr>
          <p:nvPr>
            <p:ph type="sldImg" idx="2"/>
          </p:nvPr>
        </p:nvSpPr>
        <p:spPr>
          <a:xfrm>
            <a:off x="2093913" y="747713"/>
            <a:ext cx="2646362" cy="3743325"/>
          </a:xfrm>
          <a:prstGeom prst="rect">
            <a:avLst/>
          </a:prstGeom>
          <a:noFill/>
          <a:ln w="12700">
            <a:solidFill>
              <a:prstClr val="black"/>
            </a:solidFill>
          </a:ln>
        </p:spPr>
        <p:txBody>
          <a:bodyPr vert="horz" lIns="92053" tIns="46027" rIns="92053" bIns="46027" rtlCol="0" anchor="ctr"/>
          <a:lstStyle/>
          <a:p>
            <a:pPr lvl="0"/>
            <a:endParaRPr lang="en-US" noProof="0"/>
          </a:p>
        </p:txBody>
      </p:sp>
      <p:sp>
        <p:nvSpPr>
          <p:cNvPr id="5" name="Notes Placeholder 4"/>
          <p:cNvSpPr>
            <a:spLocks noGrp="1"/>
          </p:cNvSpPr>
          <p:nvPr>
            <p:ph type="body" sz="quarter" idx="3"/>
          </p:nvPr>
        </p:nvSpPr>
        <p:spPr>
          <a:xfrm>
            <a:off x="683101" y="4740357"/>
            <a:ext cx="5467990" cy="4489603"/>
          </a:xfrm>
          <a:prstGeom prst="rect">
            <a:avLst/>
          </a:prstGeom>
        </p:spPr>
        <p:txBody>
          <a:bodyPr vert="horz" lIns="92053" tIns="46027" rIns="92053" bIns="4602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7" name="Slide Number Placeholder 6"/>
          <p:cNvSpPr>
            <a:spLocks noGrp="1"/>
          </p:cNvSpPr>
          <p:nvPr>
            <p:ph type="sldNum" sz="quarter" idx="5"/>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C6D3364F-5979-489C-B55B-6D5F741AECA5}" type="slidenum">
              <a:rPr lang="en-US"/>
              <a:pPr>
                <a:defRPr/>
              </a:pPr>
              <a:t>‹#›</a:t>
            </a:fld>
            <a:endParaRPr lang="en-US"/>
          </a:p>
        </p:txBody>
      </p:sp>
    </p:spTree>
    <p:extLst>
      <p:ext uri="{BB962C8B-B14F-4D97-AF65-F5344CB8AC3E}">
        <p14:creationId xmlns:p14="http://schemas.microsoft.com/office/powerpoint/2010/main" val="38152461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FC5FB9C-E00F-493C-B157-75BCDFD1C223}" type="slidenum">
              <a:rPr lang="en-US" smtClean="0"/>
              <a:pPr>
                <a:defRPr/>
              </a:pPr>
              <a:t>1</a:t>
            </a:fld>
            <a:endParaRPr lang="en-US"/>
          </a:p>
        </p:txBody>
      </p:sp>
    </p:spTree>
    <p:extLst>
      <p:ext uri="{BB962C8B-B14F-4D97-AF65-F5344CB8AC3E}">
        <p14:creationId xmlns:p14="http://schemas.microsoft.com/office/powerpoint/2010/main" val="155819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375" y="9394825"/>
            <a:ext cx="18176875" cy="6481763"/>
          </a:xfrm>
        </p:spPr>
        <p:txBody>
          <a:bodyPr/>
          <a:lstStyle/>
          <a:p>
            <a:r>
              <a:rPr lang="en-US"/>
              <a:t>Click to edit Master title style</a:t>
            </a:r>
          </a:p>
        </p:txBody>
      </p:sp>
      <p:sp>
        <p:nvSpPr>
          <p:cNvPr id="3" name="Subtitle 2"/>
          <p:cNvSpPr>
            <a:spLocks noGrp="1"/>
          </p:cNvSpPr>
          <p:nvPr>
            <p:ph type="subTitle" idx="1"/>
          </p:nvPr>
        </p:nvSpPr>
        <p:spPr>
          <a:xfrm>
            <a:off x="3208338" y="17135475"/>
            <a:ext cx="14968537" cy="772953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53A4A349-5C41-40AB-B409-9838245F3BD2}" type="slidenum">
              <a:rPr lang="zh-CN" altLang="en-GB"/>
              <a:pPr>
                <a:defRPr/>
              </a:pPr>
              <a:t>‹#›</a:t>
            </a:fld>
            <a:endParaRPr lang="en-GB"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C824E64A-2D92-4AF1-B410-9BE67CF1B08F}" type="slidenum">
              <a:rPr lang="zh-CN" altLang="en-GB"/>
              <a:pPr>
                <a:defRPr/>
              </a:pPr>
              <a:t>‹#›</a:t>
            </a:fld>
            <a:endParaRPr lang="en-GB"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36825" y="2687638"/>
            <a:ext cx="4543425" cy="241919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03375" y="2687638"/>
            <a:ext cx="13481050" cy="241919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88D06D7B-E27A-4862-965D-4D298AEAF361}" type="slidenum">
              <a:rPr lang="zh-CN" altLang="en-GB"/>
              <a:pPr>
                <a:defRPr/>
              </a:pPr>
              <a:t>‹#›</a:t>
            </a:fld>
            <a:endParaRPr lang="en-GB"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FD556A74-AE03-4572-9964-D048F14D9FF3}" type="slidenum">
              <a:rPr lang="zh-CN" altLang="en-GB"/>
              <a:pPr>
                <a:defRPr/>
              </a:pPr>
              <a:t>‹#›</a:t>
            </a:fld>
            <a:endParaRPr lang="en-GB"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100" y="19432588"/>
            <a:ext cx="18176875" cy="600551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689100" y="12817475"/>
            <a:ext cx="18176875" cy="66151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7495D1-040D-4E83-A641-017546320B7F}" type="slidenum">
              <a:rPr lang="zh-CN" altLang="en-GB"/>
              <a:pPr>
                <a:defRPr/>
              </a:pPr>
              <a:t>‹#›</a:t>
            </a:fld>
            <a:endParaRPr lang="en-GB"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03375" y="8736013"/>
            <a:ext cx="9012238"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768013" y="8736013"/>
            <a:ext cx="9012237"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6334A3C8-BE95-4CD6-ACDD-D2C5F96BC7FE}" type="slidenum">
              <a:rPr lang="zh-CN" altLang="en-GB"/>
              <a:pPr>
                <a:defRPr/>
              </a:pPr>
              <a:t>‹#›</a:t>
            </a:fld>
            <a:endParaRPr lang="en-GB"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11263"/>
            <a:ext cx="19245263" cy="504031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69975" y="6769100"/>
            <a:ext cx="9447213"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975" y="9590088"/>
            <a:ext cx="9447213"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0863263" y="6769100"/>
            <a:ext cx="9451975"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0863263" y="9590088"/>
            <a:ext cx="9451975"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9" name="Rectangle 6"/>
          <p:cNvSpPr>
            <a:spLocks noGrp="1" noChangeArrowheads="1"/>
          </p:cNvSpPr>
          <p:nvPr>
            <p:ph type="sldNum" sz="quarter" idx="12"/>
          </p:nvPr>
        </p:nvSpPr>
        <p:spPr>
          <a:ln/>
        </p:spPr>
        <p:txBody>
          <a:bodyPr/>
          <a:lstStyle>
            <a:lvl1pPr>
              <a:defRPr/>
            </a:lvl1pPr>
          </a:lstStyle>
          <a:p>
            <a:pPr>
              <a:defRPr/>
            </a:pPr>
            <a:fld id="{3F94E112-CAFA-4077-89F9-1413FD86D254}" type="slidenum">
              <a:rPr lang="zh-CN" altLang="en-GB"/>
              <a:pPr>
                <a:defRPr/>
              </a:pPr>
              <a:t>‹#›</a:t>
            </a:fld>
            <a:endParaRPr lang="en-GB"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5" name="Rectangle 6"/>
          <p:cNvSpPr>
            <a:spLocks noGrp="1" noChangeArrowheads="1"/>
          </p:cNvSpPr>
          <p:nvPr>
            <p:ph type="sldNum" sz="quarter" idx="12"/>
          </p:nvPr>
        </p:nvSpPr>
        <p:spPr>
          <a:ln/>
        </p:spPr>
        <p:txBody>
          <a:bodyPr/>
          <a:lstStyle>
            <a:lvl1pPr>
              <a:defRPr/>
            </a:lvl1pPr>
          </a:lstStyle>
          <a:p>
            <a:pPr>
              <a:defRPr/>
            </a:pPr>
            <a:fld id="{1FC05FA9-8222-48FD-8355-08E2CBF3EE37}" type="slidenum">
              <a:rPr lang="zh-CN" altLang="en-GB"/>
              <a:pPr>
                <a:defRPr/>
              </a:pPr>
              <a:t>‹#›</a:t>
            </a:fld>
            <a:endParaRPr lang="en-GB"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4" name="Rectangle 6"/>
          <p:cNvSpPr>
            <a:spLocks noGrp="1" noChangeArrowheads="1"/>
          </p:cNvSpPr>
          <p:nvPr>
            <p:ph type="sldNum" sz="quarter" idx="12"/>
          </p:nvPr>
        </p:nvSpPr>
        <p:spPr>
          <a:ln/>
        </p:spPr>
        <p:txBody>
          <a:bodyPr/>
          <a:lstStyle>
            <a:lvl1pPr>
              <a:defRPr/>
            </a:lvl1pPr>
          </a:lstStyle>
          <a:p>
            <a:pPr>
              <a:defRPr/>
            </a:pPr>
            <a:fld id="{AF8327A1-D8AD-40E8-A01B-7EA9C81735DA}" type="slidenum">
              <a:rPr lang="zh-CN" altLang="en-GB"/>
              <a:pPr>
                <a:defRPr/>
              </a:pPr>
              <a:t>‹#›</a:t>
            </a:fld>
            <a:endParaRPr lang="en-GB"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03325"/>
            <a:ext cx="7034213" cy="51244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359775" y="1203325"/>
            <a:ext cx="11955463" cy="25809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69975" y="6327775"/>
            <a:ext cx="7034213" cy="206851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1AF1A3D5-3FB8-46F2-96F9-5124D64265D6}" type="slidenum">
              <a:rPr lang="zh-CN" altLang="en-GB"/>
              <a:pPr>
                <a:defRPr/>
              </a:pPr>
              <a:t>‹#›</a:t>
            </a:fld>
            <a:endParaRPr lang="en-GB"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000" y="21167725"/>
            <a:ext cx="12830175" cy="24987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191000" y="2701925"/>
            <a:ext cx="12830175" cy="181435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191000" y="23666450"/>
            <a:ext cx="12830175" cy="3549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25277AB5-81EE-41A4-B958-2FB727169372}" type="slidenum">
              <a:rPr lang="zh-CN" altLang="en-GB"/>
              <a:pPr>
                <a:defRPr/>
              </a:pPr>
              <a:t>‹#›</a:t>
            </a:fld>
            <a:endParaRPr lang="en-GB"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603375" y="2687638"/>
            <a:ext cx="18176875" cy="5040312"/>
          </a:xfrm>
          <a:prstGeom prst="rect">
            <a:avLst/>
          </a:prstGeom>
          <a:noFill/>
          <a:ln w="9525">
            <a:noFill/>
            <a:miter lim="800000"/>
            <a:headEnd/>
            <a:tailEnd/>
          </a:ln>
        </p:spPr>
        <p:txBody>
          <a:bodyPr vert="horz" wrap="square" lIns="294979" tIns="147490" rIns="294979" bIns="147490" numCol="1" anchor="ctr" anchorCtr="0" compatLnSpc="1">
            <a:prstTxWarp prst="textNoShape">
              <a:avLst/>
            </a:prstTxWarp>
          </a:bodyPr>
          <a:lstStyle/>
          <a:p>
            <a:pPr lvl="0"/>
            <a:r>
              <a:rPr lang="en-GB" altLang="zh-CN"/>
              <a:t>Click to edit Master title style</a:t>
            </a:r>
          </a:p>
        </p:txBody>
      </p:sp>
      <p:sp>
        <p:nvSpPr>
          <p:cNvPr id="2051" name="Rectangle 3"/>
          <p:cNvSpPr>
            <a:spLocks noGrp="1" noChangeArrowheads="1"/>
          </p:cNvSpPr>
          <p:nvPr>
            <p:ph type="body" idx="1"/>
          </p:nvPr>
        </p:nvSpPr>
        <p:spPr bwMode="auto">
          <a:xfrm>
            <a:off x="1603375" y="8736013"/>
            <a:ext cx="18176875" cy="18143537"/>
          </a:xfrm>
          <a:prstGeom prst="rect">
            <a:avLst/>
          </a:prstGeom>
          <a:noFill/>
          <a:ln w="9525">
            <a:noFill/>
            <a:miter lim="800000"/>
            <a:headEnd/>
            <a:tailEnd/>
          </a:ln>
        </p:spPr>
        <p:txBody>
          <a:bodyPr vert="horz" wrap="square" lIns="294979" tIns="147490" rIns="294979" bIns="147490" numCol="1" anchor="t" anchorCtr="0" compatLnSpc="1">
            <a:prstTxWarp prst="textNoShape">
              <a:avLst/>
            </a:prstTxWarp>
          </a:bodyPr>
          <a:lstStyle/>
          <a:p>
            <a:pPr lvl="0"/>
            <a:r>
              <a:rPr lang="en-GB" altLang="zh-CN"/>
              <a:t>Click to edit Master text styles</a:t>
            </a:r>
          </a:p>
          <a:p>
            <a:pPr lvl="1"/>
            <a:r>
              <a:rPr lang="en-GB" altLang="zh-CN"/>
              <a:t>Second level</a:t>
            </a:r>
          </a:p>
          <a:p>
            <a:pPr lvl="2"/>
            <a:r>
              <a:rPr lang="en-GB" altLang="zh-CN"/>
              <a:t>Third level</a:t>
            </a:r>
          </a:p>
          <a:p>
            <a:pPr lvl="3"/>
            <a:r>
              <a:rPr lang="en-GB" altLang="zh-CN"/>
              <a:t>Fourth level</a:t>
            </a:r>
          </a:p>
          <a:p>
            <a:pPr lvl="4"/>
            <a:r>
              <a:rPr lang="en-GB" altLang="zh-CN"/>
              <a:t>Fifth level</a:t>
            </a:r>
          </a:p>
        </p:txBody>
      </p:sp>
      <p:sp>
        <p:nvSpPr>
          <p:cNvPr id="1028" name="Rectangle 4"/>
          <p:cNvSpPr>
            <a:spLocks noGrp="1" noChangeArrowheads="1"/>
          </p:cNvSpPr>
          <p:nvPr>
            <p:ph type="dt" sz="half" idx="2"/>
          </p:nvPr>
        </p:nvSpPr>
        <p:spPr bwMode="auto">
          <a:xfrm>
            <a:off x="160337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eaLnBrk="0" hangingPunct="0">
              <a:defRPr sz="4500" smtClean="0">
                <a:ea typeface="SimSun" pitchFamily="2" charset="-122"/>
              </a:defRPr>
            </a:lvl1pPr>
          </a:lstStyle>
          <a:p>
            <a:pPr>
              <a:defRPr/>
            </a:pPr>
            <a:endParaRPr lang="en-GB" altLang="zh-CN"/>
          </a:p>
        </p:txBody>
      </p:sp>
      <p:sp>
        <p:nvSpPr>
          <p:cNvPr id="1029" name="Rectangle 5"/>
          <p:cNvSpPr>
            <a:spLocks noGrp="1" noChangeArrowheads="1"/>
          </p:cNvSpPr>
          <p:nvPr>
            <p:ph type="ftr" sz="quarter" idx="3"/>
          </p:nvPr>
        </p:nvSpPr>
        <p:spPr bwMode="auto">
          <a:xfrm>
            <a:off x="7305675" y="27552650"/>
            <a:ext cx="677227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ctr" eaLnBrk="0" hangingPunct="0">
              <a:defRPr sz="4500" smtClean="0">
                <a:ea typeface="SimSun" pitchFamily="2" charset="-122"/>
              </a:defRPr>
            </a:lvl1pPr>
          </a:lstStyle>
          <a:p>
            <a:pPr>
              <a:defRPr/>
            </a:pPr>
            <a:endParaRPr lang="en-GB" altLang="zh-CN"/>
          </a:p>
        </p:txBody>
      </p:sp>
      <p:sp>
        <p:nvSpPr>
          <p:cNvPr id="1030" name="Rectangle 6"/>
          <p:cNvSpPr>
            <a:spLocks noGrp="1" noChangeArrowheads="1"/>
          </p:cNvSpPr>
          <p:nvPr>
            <p:ph type="sldNum" sz="quarter" idx="4"/>
          </p:nvPr>
        </p:nvSpPr>
        <p:spPr bwMode="auto">
          <a:xfrm>
            <a:off x="1532572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r" eaLnBrk="0" hangingPunct="0">
              <a:defRPr sz="4500" smtClean="0">
                <a:ea typeface="SimSun" pitchFamily="2" charset="-122"/>
              </a:defRPr>
            </a:lvl1pPr>
          </a:lstStyle>
          <a:p>
            <a:pPr>
              <a:defRPr/>
            </a:pPr>
            <a:fld id="{37EB3538-4FB5-4859-ADF8-A9AB7E6B3F40}" type="slidenum">
              <a:rPr lang="zh-CN" altLang="en-GB"/>
              <a:pPr>
                <a:defRPr/>
              </a:pPr>
              <a:t>‹#›</a:t>
            </a:fld>
            <a:endParaRPr lang="en-GB"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49575" rtl="0" eaLnBrk="0" fontAlgn="base" hangingPunct="0">
        <a:spcBef>
          <a:spcPct val="0"/>
        </a:spcBef>
        <a:spcAft>
          <a:spcPct val="0"/>
        </a:spcAft>
        <a:defRPr sz="14100">
          <a:solidFill>
            <a:schemeClr val="tx2"/>
          </a:solidFill>
          <a:latin typeface="+mj-lt"/>
          <a:ea typeface="+mj-ea"/>
          <a:cs typeface="+mj-cs"/>
        </a:defRPr>
      </a:lvl1pPr>
      <a:lvl2pPr algn="ctr" defTabSz="2949575" rtl="0" eaLnBrk="0" fontAlgn="base" hangingPunct="0">
        <a:spcBef>
          <a:spcPct val="0"/>
        </a:spcBef>
        <a:spcAft>
          <a:spcPct val="0"/>
        </a:spcAft>
        <a:defRPr sz="14100">
          <a:solidFill>
            <a:schemeClr val="tx2"/>
          </a:solidFill>
          <a:latin typeface="Times"/>
        </a:defRPr>
      </a:lvl2pPr>
      <a:lvl3pPr algn="ctr" defTabSz="2949575" rtl="0" eaLnBrk="0" fontAlgn="base" hangingPunct="0">
        <a:spcBef>
          <a:spcPct val="0"/>
        </a:spcBef>
        <a:spcAft>
          <a:spcPct val="0"/>
        </a:spcAft>
        <a:defRPr sz="14100">
          <a:solidFill>
            <a:schemeClr val="tx2"/>
          </a:solidFill>
          <a:latin typeface="Times"/>
        </a:defRPr>
      </a:lvl3pPr>
      <a:lvl4pPr algn="ctr" defTabSz="2949575" rtl="0" eaLnBrk="0" fontAlgn="base" hangingPunct="0">
        <a:spcBef>
          <a:spcPct val="0"/>
        </a:spcBef>
        <a:spcAft>
          <a:spcPct val="0"/>
        </a:spcAft>
        <a:defRPr sz="14100">
          <a:solidFill>
            <a:schemeClr val="tx2"/>
          </a:solidFill>
          <a:latin typeface="Times"/>
        </a:defRPr>
      </a:lvl4pPr>
      <a:lvl5pPr algn="ctr" defTabSz="2949575" rtl="0" eaLnBrk="0" fontAlgn="base" hangingPunct="0">
        <a:spcBef>
          <a:spcPct val="0"/>
        </a:spcBef>
        <a:spcAft>
          <a:spcPct val="0"/>
        </a:spcAft>
        <a:defRPr sz="14100">
          <a:solidFill>
            <a:schemeClr val="tx2"/>
          </a:solidFill>
          <a:latin typeface="Times"/>
        </a:defRPr>
      </a:lvl5pPr>
      <a:lvl6pPr marL="457200" algn="ctr" defTabSz="2949575" rtl="0" fontAlgn="base">
        <a:spcBef>
          <a:spcPct val="0"/>
        </a:spcBef>
        <a:spcAft>
          <a:spcPct val="0"/>
        </a:spcAft>
        <a:defRPr sz="14100">
          <a:solidFill>
            <a:schemeClr val="tx2"/>
          </a:solidFill>
          <a:latin typeface="Times"/>
        </a:defRPr>
      </a:lvl6pPr>
      <a:lvl7pPr marL="914400" algn="ctr" defTabSz="2949575" rtl="0" fontAlgn="base">
        <a:spcBef>
          <a:spcPct val="0"/>
        </a:spcBef>
        <a:spcAft>
          <a:spcPct val="0"/>
        </a:spcAft>
        <a:defRPr sz="14100">
          <a:solidFill>
            <a:schemeClr val="tx2"/>
          </a:solidFill>
          <a:latin typeface="Times"/>
        </a:defRPr>
      </a:lvl7pPr>
      <a:lvl8pPr marL="1371600" algn="ctr" defTabSz="2949575" rtl="0" fontAlgn="base">
        <a:spcBef>
          <a:spcPct val="0"/>
        </a:spcBef>
        <a:spcAft>
          <a:spcPct val="0"/>
        </a:spcAft>
        <a:defRPr sz="14100">
          <a:solidFill>
            <a:schemeClr val="tx2"/>
          </a:solidFill>
          <a:latin typeface="Times"/>
        </a:defRPr>
      </a:lvl8pPr>
      <a:lvl9pPr marL="1828800" algn="ctr" defTabSz="2949575" rtl="0" fontAlgn="base">
        <a:spcBef>
          <a:spcPct val="0"/>
        </a:spcBef>
        <a:spcAft>
          <a:spcPct val="0"/>
        </a:spcAft>
        <a:defRPr sz="14100">
          <a:solidFill>
            <a:schemeClr val="tx2"/>
          </a:solidFill>
          <a:latin typeface="Times"/>
        </a:defRPr>
      </a:lvl9pPr>
    </p:titleStyle>
    <p:bodyStyle>
      <a:lvl1pPr marL="1106488" indent="-1106488" algn="l" defTabSz="2949575" rtl="0" eaLnBrk="0" fontAlgn="base" hangingPunct="0">
        <a:spcBef>
          <a:spcPct val="20000"/>
        </a:spcBef>
        <a:spcAft>
          <a:spcPct val="0"/>
        </a:spcAft>
        <a:buChar char="•"/>
        <a:defRPr sz="10300">
          <a:solidFill>
            <a:schemeClr val="tx1"/>
          </a:solidFill>
          <a:latin typeface="+mn-lt"/>
          <a:ea typeface="+mn-ea"/>
          <a:cs typeface="+mn-cs"/>
        </a:defRPr>
      </a:lvl1pPr>
      <a:lvl2pPr marL="2397125" indent="-922338" algn="l" defTabSz="2949575" rtl="0" eaLnBrk="0" fontAlgn="base" hangingPunct="0">
        <a:spcBef>
          <a:spcPct val="20000"/>
        </a:spcBef>
        <a:spcAft>
          <a:spcPct val="0"/>
        </a:spcAft>
        <a:buChar char="–"/>
        <a:defRPr sz="9100">
          <a:solidFill>
            <a:schemeClr val="tx1"/>
          </a:solidFill>
          <a:latin typeface="+mn-lt"/>
        </a:defRPr>
      </a:lvl2pPr>
      <a:lvl3pPr marL="3686175" indent="-736600" algn="l" defTabSz="2949575" rtl="0" eaLnBrk="0" fontAlgn="base" hangingPunct="0">
        <a:spcBef>
          <a:spcPct val="20000"/>
        </a:spcBef>
        <a:spcAft>
          <a:spcPct val="0"/>
        </a:spcAft>
        <a:buChar char="•"/>
        <a:defRPr sz="7800">
          <a:solidFill>
            <a:schemeClr val="tx1"/>
          </a:solidFill>
          <a:latin typeface="+mn-lt"/>
        </a:defRPr>
      </a:lvl3pPr>
      <a:lvl4pPr marL="5160963" indent="-736600" algn="l" defTabSz="2949575" rtl="0" eaLnBrk="0" fontAlgn="base" hangingPunct="0">
        <a:spcBef>
          <a:spcPct val="20000"/>
        </a:spcBef>
        <a:spcAft>
          <a:spcPct val="0"/>
        </a:spcAft>
        <a:buChar char="–"/>
        <a:defRPr sz="6500">
          <a:solidFill>
            <a:schemeClr val="tx1"/>
          </a:solidFill>
          <a:latin typeface="+mn-lt"/>
        </a:defRPr>
      </a:lvl4pPr>
      <a:lvl5pPr marL="6635750" indent="-735013" algn="l" defTabSz="2949575" rtl="0" eaLnBrk="0" fontAlgn="base" hangingPunct="0">
        <a:spcBef>
          <a:spcPct val="20000"/>
        </a:spcBef>
        <a:spcAft>
          <a:spcPct val="0"/>
        </a:spcAft>
        <a:buChar char="»"/>
        <a:defRPr sz="6500">
          <a:solidFill>
            <a:schemeClr val="tx1"/>
          </a:solidFill>
          <a:latin typeface="+mn-lt"/>
        </a:defRPr>
      </a:lvl5pPr>
      <a:lvl6pPr marL="7092950" indent="-735013" algn="l" defTabSz="2949575" rtl="0" fontAlgn="base">
        <a:spcBef>
          <a:spcPct val="20000"/>
        </a:spcBef>
        <a:spcAft>
          <a:spcPct val="0"/>
        </a:spcAft>
        <a:buChar char="»"/>
        <a:defRPr sz="6500">
          <a:solidFill>
            <a:schemeClr val="tx1"/>
          </a:solidFill>
          <a:latin typeface="+mn-lt"/>
        </a:defRPr>
      </a:lvl6pPr>
      <a:lvl7pPr marL="7550150" indent="-735013" algn="l" defTabSz="2949575" rtl="0" fontAlgn="base">
        <a:spcBef>
          <a:spcPct val="20000"/>
        </a:spcBef>
        <a:spcAft>
          <a:spcPct val="0"/>
        </a:spcAft>
        <a:buChar char="»"/>
        <a:defRPr sz="6500">
          <a:solidFill>
            <a:schemeClr val="tx1"/>
          </a:solidFill>
          <a:latin typeface="+mn-lt"/>
        </a:defRPr>
      </a:lvl7pPr>
      <a:lvl8pPr marL="8007350" indent="-735013" algn="l" defTabSz="2949575" rtl="0" fontAlgn="base">
        <a:spcBef>
          <a:spcPct val="20000"/>
        </a:spcBef>
        <a:spcAft>
          <a:spcPct val="0"/>
        </a:spcAft>
        <a:buChar char="»"/>
        <a:defRPr sz="6500">
          <a:solidFill>
            <a:schemeClr val="tx1"/>
          </a:solidFill>
          <a:latin typeface="+mn-lt"/>
        </a:defRPr>
      </a:lvl8pPr>
      <a:lvl9pPr marL="8464550" indent="-735013" algn="l" defTabSz="2949575" rtl="0" fontAlgn="base">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spect="1" noChangeArrowheads="1"/>
          </p:cNvSpPr>
          <p:nvPr/>
        </p:nvSpPr>
        <p:spPr bwMode="auto">
          <a:xfrm>
            <a:off x="14887" y="30244338"/>
            <a:ext cx="29894103" cy="13533739"/>
          </a:xfrm>
          <a:prstGeom prst="rect">
            <a:avLst/>
          </a:prstGeom>
          <a:gradFill flip="none" rotWithShape="1">
            <a:gsLst>
              <a:gs pos="0">
                <a:schemeClr val="accent3"/>
              </a:gs>
              <a:gs pos="39999">
                <a:schemeClr val="accent5"/>
              </a:gs>
              <a:gs pos="70000">
                <a:srgbClr val="C4D6EB"/>
              </a:gs>
              <a:gs pos="100000">
                <a:srgbClr val="FFEBFA"/>
              </a:gs>
            </a:gsLst>
            <a:path path="circle">
              <a:fillToRect l="50000" t="50000" r="50000" b="50000"/>
            </a:path>
            <a:tileRect/>
          </a:gradFill>
          <a:ln w="9525">
            <a:solidFill>
              <a:schemeClr val="tx1"/>
            </a:solidFill>
            <a:miter lim="800000"/>
            <a:headEnd/>
            <a:tailEnd/>
          </a:ln>
          <a:effectLst/>
        </p:spPr>
        <p:txBody>
          <a:bodyPr wrap="none" lIns="0" anchor="ctr"/>
          <a:lstStyle/>
          <a:p>
            <a:pPr eaLnBrk="0" hangingPunct="0">
              <a:lnSpc>
                <a:spcPct val="150000"/>
              </a:lnSpc>
              <a:defRPr/>
            </a:pPr>
            <a:r>
              <a:rPr lang="en-GB" sz="1800" dirty="0" smtClean="0">
                <a:solidFill>
                  <a:srgbClr val="000000"/>
                </a:solidFill>
                <a:latin typeface="Times New Roman" panose="02020603050405020304" pitchFamily="18" charset="0"/>
                <a:ea typeface="Calibri" panose="020F0502020204030204" pitchFamily="34" charset="0"/>
              </a:rPr>
              <a:t>)</a:t>
            </a:r>
            <a:endParaRPr lang="en-US" sz="1400" dirty="0">
              <a:cs typeface="+mn-cs"/>
            </a:endParaRPr>
          </a:p>
        </p:txBody>
      </p:sp>
      <p:sp>
        <p:nvSpPr>
          <p:cNvPr id="7" name="TextBox 6"/>
          <p:cNvSpPr txBox="1"/>
          <p:nvPr/>
        </p:nvSpPr>
        <p:spPr>
          <a:xfrm>
            <a:off x="-94625" y="-852877"/>
            <a:ext cx="30182149" cy="2687545"/>
          </a:xfrm>
          <a:prstGeom prst="rect">
            <a:avLst/>
          </a:prstGeom>
          <a:ln/>
        </p:spPr>
        <p:style>
          <a:lnRef idx="1">
            <a:schemeClr val="accent6"/>
          </a:lnRef>
          <a:fillRef idx="2">
            <a:schemeClr val="accent6"/>
          </a:fillRef>
          <a:effectRef idx="1">
            <a:schemeClr val="accent6"/>
          </a:effectRef>
          <a:fontRef idx="minor">
            <a:schemeClr val="dk1"/>
          </a:fontRef>
        </p:style>
        <p:txBody>
          <a:bodyPr/>
          <a:lstStyle/>
          <a:p>
            <a:pPr marL="0" marR="0" algn="ctr">
              <a:lnSpc>
                <a:spcPct val="115000"/>
              </a:lnSpc>
              <a:spcBef>
                <a:spcPts val="0"/>
              </a:spcBef>
              <a:spcAft>
                <a:spcPts val="800"/>
              </a:spcAft>
            </a:pPr>
            <a:r>
              <a:rPr lang="en-US" sz="4800" b="1" dirty="0" smtClean="0">
                <a:latin typeface="Times New Roman"/>
                <a:ea typeface="Calibri"/>
                <a:cs typeface="Arial"/>
              </a:rPr>
              <a:t>Wireless </a:t>
            </a:r>
            <a:r>
              <a:rPr lang="en-US" sz="4800" b="1" dirty="0">
                <a:latin typeface="Times New Roman"/>
                <a:ea typeface="Calibri"/>
                <a:cs typeface="Arial"/>
              </a:rPr>
              <a:t>Emergency robot and Assistant with arm</a:t>
            </a:r>
            <a:endParaRPr lang="en-US" sz="4800" dirty="0">
              <a:latin typeface="Times New Roman"/>
              <a:ea typeface="Calibri"/>
              <a:cs typeface="Arial"/>
            </a:endParaRPr>
          </a:p>
          <a:p>
            <a:r>
              <a:rPr lang="en-US" sz="3600" dirty="0" err="1" smtClean="0"/>
              <a:t>Hala</a:t>
            </a:r>
            <a:r>
              <a:rPr lang="en-US" sz="3600" dirty="0" smtClean="0"/>
              <a:t> </a:t>
            </a:r>
            <a:r>
              <a:rPr lang="en-US" sz="3600" dirty="0" err="1" smtClean="0"/>
              <a:t>Alawneh</a:t>
            </a:r>
            <a:endParaRPr lang="en-US" sz="3600" dirty="0" smtClean="0"/>
          </a:p>
          <a:p>
            <a:pPr lvl="0"/>
            <a:r>
              <a:rPr lang="en-US" sz="3600" dirty="0" err="1" smtClean="0">
                <a:solidFill>
                  <a:srgbClr val="000000"/>
                </a:solidFill>
              </a:rPr>
              <a:t>Wael</a:t>
            </a:r>
            <a:r>
              <a:rPr lang="en-US" sz="3600" dirty="0" smtClean="0">
                <a:solidFill>
                  <a:srgbClr val="000000"/>
                </a:solidFill>
              </a:rPr>
              <a:t> </a:t>
            </a:r>
            <a:r>
              <a:rPr lang="en-US" sz="3600" dirty="0" err="1" smtClean="0">
                <a:solidFill>
                  <a:srgbClr val="000000"/>
                </a:solidFill>
              </a:rPr>
              <a:t>Jaber</a:t>
            </a:r>
            <a:endParaRPr lang="en-US" sz="3600" dirty="0">
              <a:solidFill>
                <a:srgbClr val="000000"/>
              </a:solidFill>
            </a:endParaRPr>
          </a:p>
          <a:p>
            <a:pPr lvl="0"/>
            <a:r>
              <a:rPr lang="en-US" sz="3600" dirty="0" err="1" smtClean="0">
                <a:latin typeface="Times New Roman"/>
                <a:ea typeface="Calibri"/>
                <a:cs typeface="Arial"/>
              </a:rPr>
              <a:t>Obada</a:t>
            </a:r>
            <a:r>
              <a:rPr lang="en-US" sz="3600" dirty="0" smtClean="0">
                <a:latin typeface="Times New Roman"/>
                <a:ea typeface="Calibri"/>
                <a:cs typeface="Arial"/>
              </a:rPr>
              <a:t> </a:t>
            </a:r>
            <a:r>
              <a:rPr lang="en-US" sz="3600" dirty="0" err="1">
                <a:latin typeface="Times New Roman"/>
                <a:ea typeface="Calibri"/>
                <a:cs typeface="Arial"/>
              </a:rPr>
              <a:t>Abulail</a:t>
            </a:r>
            <a:endParaRPr lang="en-US" sz="3600" dirty="0">
              <a:solidFill>
                <a:srgbClr val="000000"/>
              </a:solidFill>
            </a:endParaRPr>
          </a:p>
          <a:p>
            <a:r>
              <a:rPr lang="en-US" sz="4800" dirty="0" smtClean="0"/>
              <a:t>                                                                                                                                                   </a:t>
            </a:r>
            <a:endParaRPr lang="en-US" sz="4800" dirty="0"/>
          </a:p>
          <a:p>
            <a:endParaRPr lang="en-US" sz="3600" dirty="0"/>
          </a:p>
          <a:p>
            <a:r>
              <a:rPr lang="en-US" sz="3600" dirty="0"/>
              <a:t>              </a:t>
            </a:r>
          </a:p>
          <a:p>
            <a:r>
              <a:rPr lang="en-US" sz="3200" dirty="0"/>
              <a:t> </a:t>
            </a:r>
            <a:endParaRPr lang="en-GB" sz="3200" dirty="0"/>
          </a:p>
          <a:p>
            <a:r>
              <a:rPr lang="en-US" sz="3200" dirty="0"/>
              <a:t> </a:t>
            </a:r>
            <a:r>
              <a:rPr lang="en-US" sz="3200" dirty="0" smtClean="0"/>
              <a:t>        </a:t>
            </a:r>
            <a:endParaRPr lang="en-GB" sz="3200" dirty="0"/>
          </a:p>
          <a:p>
            <a:pPr eaLnBrk="0" hangingPunct="0">
              <a:defRPr/>
            </a:pPr>
            <a:r>
              <a:rPr lang="en-GB" sz="3200" b="1" dirty="0"/>
              <a:t>          </a:t>
            </a:r>
            <a:endParaRPr lang="en-GB" sz="3200" dirty="0"/>
          </a:p>
        </p:txBody>
      </p:sp>
      <p:grpSp>
        <p:nvGrpSpPr>
          <p:cNvPr id="1033" name="Group 104"/>
          <p:cNvGrpSpPr>
            <a:grpSpLocks/>
          </p:cNvGrpSpPr>
          <p:nvPr/>
        </p:nvGrpSpPr>
        <p:grpSpPr bwMode="auto">
          <a:xfrm>
            <a:off x="550078" y="2947521"/>
            <a:ext cx="28403052" cy="3348372"/>
            <a:chOff x="197395" y="2689932"/>
            <a:chExt cx="20638614" cy="2744447"/>
          </a:xfrm>
        </p:grpSpPr>
        <p:sp>
          <p:nvSpPr>
            <p:cNvPr id="9" name="Rounded Rectangle 8"/>
            <p:cNvSpPr/>
            <p:nvPr/>
          </p:nvSpPr>
          <p:spPr bwMode="auto">
            <a:xfrm>
              <a:off x="197395" y="2689932"/>
              <a:ext cx="20638614" cy="2744447"/>
            </a:xfrm>
            <a:prstGeom prst="roundRect">
              <a:avLst>
                <a:gd name="adj" fmla="val 24006"/>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183" name="TextBox 9"/>
            <p:cNvSpPr txBox="1">
              <a:spLocks noChangeArrowheads="1"/>
            </p:cNvSpPr>
            <p:nvPr/>
          </p:nvSpPr>
          <p:spPr bwMode="auto">
            <a:xfrm>
              <a:off x="476179" y="2689933"/>
              <a:ext cx="20359830" cy="2399214"/>
            </a:xfrm>
            <a:prstGeom prst="rect">
              <a:avLst/>
            </a:prstGeom>
            <a:noFill/>
            <a:ln w="9525" cap="sq">
              <a:noFill/>
              <a:miter lim="800000"/>
              <a:headEnd/>
              <a:tailEnd/>
            </a:ln>
          </p:spPr>
          <p:txBody>
            <a:bodyPr/>
            <a:lstStyle/>
            <a:p>
              <a:pPr algn="just" eaLnBrk="0" hangingPunct="0">
                <a:lnSpc>
                  <a:spcPct val="150000"/>
                </a:lnSpc>
              </a:pPr>
              <a:endParaRPr lang="en-US" sz="3200" dirty="0">
                <a:latin typeface="+mn-lt"/>
                <a:cs typeface="Times New Roman" pitchFamily="18" charset="0"/>
              </a:endParaRPr>
            </a:p>
          </p:txBody>
        </p:sp>
      </p:grpSp>
      <p:sp>
        <p:nvSpPr>
          <p:cNvPr id="211" name="TextBox 10"/>
          <p:cNvSpPr>
            <a:spLocks noChangeArrowheads="1"/>
          </p:cNvSpPr>
          <p:nvPr/>
        </p:nvSpPr>
        <p:spPr bwMode="auto">
          <a:xfrm>
            <a:off x="803522" y="1834668"/>
            <a:ext cx="10133048"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US" sz="4000" b="1" dirty="0">
                <a:latin typeface="Times New Roman" pitchFamily="18" charset="0"/>
                <a:cs typeface="Times New Roman" pitchFamily="18" charset="0"/>
              </a:rPr>
              <a:t>The main aims of the Project</a:t>
            </a:r>
            <a:endParaRPr lang="en-GB" sz="4000" b="1" dirty="0">
              <a:latin typeface="Times New Roman" pitchFamily="18" charset="0"/>
              <a:cs typeface="Times New Roman" pitchFamily="18" charset="0"/>
            </a:endParaRPr>
          </a:p>
        </p:txBody>
      </p:sp>
      <p:sp>
        <p:nvSpPr>
          <p:cNvPr id="473" name="TextBox 10"/>
          <p:cNvSpPr>
            <a:spLocks noChangeArrowheads="1"/>
          </p:cNvSpPr>
          <p:nvPr/>
        </p:nvSpPr>
        <p:spPr bwMode="auto">
          <a:xfrm>
            <a:off x="726117" y="6295893"/>
            <a:ext cx="20869612"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US" sz="4000" b="1" dirty="0">
                <a:latin typeface="Times New Roman" pitchFamily="18" charset="0"/>
                <a:cs typeface="Times New Roman" pitchFamily="18" charset="0"/>
              </a:rPr>
              <a:t>	</a:t>
            </a:r>
            <a:r>
              <a:rPr lang="en-US" sz="4000" b="1" dirty="0">
                <a:latin typeface="Times New Roman" pitchFamily="18" charset="0"/>
                <a:cs typeface="Times New Roman" pitchFamily="18" charset="0"/>
              </a:rPr>
              <a:t>	SOFTWARE IMPLEMENTATION</a:t>
            </a:r>
            <a:r>
              <a:rPr lang="en-US" sz="3200" b="1" dirty="0">
                <a:latin typeface="Times New Roman" pitchFamily="18" charset="0"/>
                <a:cs typeface="Times New Roman" pitchFamily="18" charset="0"/>
              </a:rPr>
              <a:t>	</a:t>
            </a:r>
            <a:r>
              <a:rPr lang="en-GB" sz="4000" b="1" dirty="0">
                <a:latin typeface="Times New Roman" pitchFamily="18" charset="0"/>
                <a:cs typeface="Times New Roman" pitchFamily="18" charset="0"/>
              </a:rPr>
              <a:t>	</a:t>
            </a:r>
          </a:p>
        </p:txBody>
      </p:sp>
      <p:grpSp>
        <p:nvGrpSpPr>
          <p:cNvPr id="494" name="Group 493"/>
          <p:cNvGrpSpPr/>
          <p:nvPr/>
        </p:nvGrpSpPr>
        <p:grpSpPr>
          <a:xfrm>
            <a:off x="446175" y="7291315"/>
            <a:ext cx="30243566" cy="9737041"/>
            <a:chOff x="45242" y="6556959"/>
            <a:chExt cx="14482137" cy="10359623"/>
          </a:xfrm>
        </p:grpSpPr>
        <p:sp>
          <p:nvSpPr>
            <p:cNvPr id="476" name="Rounded Rectangle 475"/>
            <p:cNvSpPr/>
            <p:nvPr/>
          </p:nvSpPr>
          <p:spPr bwMode="auto">
            <a:xfrm>
              <a:off x="45242" y="6556959"/>
              <a:ext cx="14482137" cy="10359623"/>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478" name="Rectangle 477"/>
            <p:cNvSpPr/>
            <p:nvPr/>
          </p:nvSpPr>
          <p:spPr>
            <a:xfrm>
              <a:off x="172159" y="9228741"/>
              <a:ext cx="14099819" cy="826956"/>
            </a:xfrm>
            <a:prstGeom prst="rect">
              <a:avLst/>
            </a:prstGeom>
          </p:spPr>
          <p:txBody>
            <a:bodyPr wrap="square">
              <a:spAutoFit/>
            </a:bodyPr>
            <a:lstStyle/>
            <a:p>
              <a:pPr algn="just">
                <a:lnSpc>
                  <a:spcPct val="150000"/>
                </a:lnSpc>
                <a:buFont typeface="Arial" pitchFamily="34" charset="0"/>
                <a:buChar char="•"/>
              </a:pPr>
              <a:endParaRPr lang="en-US" sz="3200" dirty="0">
                <a:cs typeface="Times New Roman" pitchFamily="18" charset="0"/>
              </a:endParaRPr>
            </a:p>
          </p:txBody>
        </p:sp>
      </p:grpSp>
      <p:grpSp>
        <p:nvGrpSpPr>
          <p:cNvPr id="587" name="Group 104"/>
          <p:cNvGrpSpPr>
            <a:grpSpLocks/>
          </p:cNvGrpSpPr>
          <p:nvPr/>
        </p:nvGrpSpPr>
        <p:grpSpPr bwMode="auto">
          <a:xfrm>
            <a:off x="393442" y="17526069"/>
            <a:ext cx="29856296" cy="12617771"/>
            <a:chOff x="619977" y="3348064"/>
            <a:chExt cx="16715881" cy="2328064"/>
          </a:xfrm>
        </p:grpSpPr>
        <p:sp>
          <p:nvSpPr>
            <p:cNvPr id="607" name="Rounded Rectangle 606"/>
            <p:cNvSpPr/>
            <p:nvPr/>
          </p:nvSpPr>
          <p:spPr bwMode="auto">
            <a:xfrm>
              <a:off x="619977" y="3451957"/>
              <a:ext cx="16715881" cy="222417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08" name="TextBox 9"/>
            <p:cNvSpPr txBox="1">
              <a:spLocks noChangeArrowheads="1"/>
            </p:cNvSpPr>
            <p:nvPr/>
          </p:nvSpPr>
          <p:spPr bwMode="auto">
            <a:xfrm>
              <a:off x="1195702" y="3348064"/>
              <a:ext cx="14284068" cy="1871850"/>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27" name="TextBox 10"/>
          <p:cNvSpPr>
            <a:spLocks noChangeArrowheads="1"/>
          </p:cNvSpPr>
          <p:nvPr/>
        </p:nvSpPr>
        <p:spPr bwMode="auto">
          <a:xfrm>
            <a:off x="755580" y="17028356"/>
            <a:ext cx="19134650"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GB" sz="4000" b="1" dirty="0">
                <a:latin typeface="Times New Roman" pitchFamily="18" charset="0"/>
                <a:cs typeface="Times New Roman" pitchFamily="18" charset="0"/>
              </a:rPr>
              <a:t>	SOFTWARE DESIGN</a:t>
            </a:r>
            <a:endParaRPr lang="en-GB" sz="4000" b="1" dirty="0">
              <a:latin typeface="Times New Roman" pitchFamily="18" charset="0"/>
              <a:cs typeface="Times New Roman" pitchFamily="18" charset="0"/>
            </a:endParaRPr>
          </a:p>
        </p:txBody>
      </p:sp>
      <p:sp>
        <p:nvSpPr>
          <p:cNvPr id="1207" name="Rectangle 18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1" name="Rectangle 18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3" name="Rectangle 18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5" name="Rectangle 19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7" name="Rectangle 19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9" name="Rectangle 195"/>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1" name="Rectangle 19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3" name="Rectangle 19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5" name="Rectangle 20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634" name="Group 104"/>
          <p:cNvGrpSpPr>
            <a:grpSpLocks/>
          </p:cNvGrpSpPr>
          <p:nvPr/>
        </p:nvGrpSpPr>
        <p:grpSpPr bwMode="auto">
          <a:xfrm>
            <a:off x="870041" y="31271712"/>
            <a:ext cx="28914128" cy="10105632"/>
            <a:chOff x="452711" y="3330268"/>
            <a:chExt cx="20359830" cy="3464619"/>
          </a:xfrm>
        </p:grpSpPr>
        <p:sp>
          <p:nvSpPr>
            <p:cNvPr id="636" name="Rounded Rectangle 635"/>
            <p:cNvSpPr/>
            <p:nvPr/>
          </p:nvSpPr>
          <p:spPr bwMode="auto">
            <a:xfrm>
              <a:off x="619975" y="3451957"/>
              <a:ext cx="19903842"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37" name="TextBox 9"/>
            <p:cNvSpPr txBox="1">
              <a:spLocks noChangeArrowheads="1"/>
            </p:cNvSpPr>
            <p:nvPr/>
          </p:nvSpPr>
          <p:spPr bwMode="auto">
            <a:xfrm>
              <a:off x="452711" y="3330268"/>
              <a:ext cx="20359830" cy="3464619"/>
            </a:xfrm>
            <a:prstGeom prst="rect">
              <a:avLst/>
            </a:prstGeom>
            <a:noFill/>
            <a:ln w="9525" cap="sq">
              <a:noFill/>
              <a:miter lim="800000"/>
              <a:headEnd/>
              <a:tailEnd/>
            </a:ln>
          </p:spPr>
          <p:txBody>
            <a:bodyPr/>
            <a:lstStyle/>
            <a:p>
              <a:pPr lvl="1" algn="just" eaLnBrk="1" hangingPunct="1">
                <a:lnSpc>
                  <a:spcPct val="150000"/>
                </a:lnSpc>
                <a:buFont typeface="Arial" pitchFamily="34" charset="0"/>
                <a:buChar char="•"/>
              </a:pPr>
              <a:endParaRPr lang="en-GB" sz="4400" dirty="0" smtClean="0"/>
            </a:p>
            <a:p>
              <a:pPr algn="just" eaLnBrk="0" hangingPunct="0">
                <a:lnSpc>
                  <a:spcPct val="150000"/>
                </a:lnSpc>
              </a:pPr>
              <a:r>
                <a:rPr lang="en-US" sz="4200" dirty="0" smtClean="0">
                  <a:latin typeface="+mn-lt"/>
                </a:rPr>
                <a:t>  </a:t>
              </a:r>
              <a:endParaRPr lang="en-US" sz="4200" dirty="0">
                <a:latin typeface="+mn-lt"/>
              </a:endParaRPr>
            </a:p>
            <a:p>
              <a:pPr lvl="1" algn="just" eaLnBrk="1" hangingPunct="1">
                <a:buFont typeface="Arial" pitchFamily="34" charset="0"/>
                <a:buChar char="•"/>
              </a:pPr>
              <a:endParaRPr lang="en-GB" sz="4200" dirty="0"/>
            </a:p>
          </p:txBody>
        </p:sp>
      </p:grpSp>
      <p:sp>
        <p:nvSpPr>
          <p:cNvPr id="638" name="TextBox 10"/>
          <p:cNvSpPr>
            <a:spLocks noChangeArrowheads="1"/>
          </p:cNvSpPr>
          <p:nvPr/>
        </p:nvSpPr>
        <p:spPr bwMode="auto">
          <a:xfrm>
            <a:off x="1053650" y="30276290"/>
            <a:ext cx="13246077"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GB" sz="4000" b="1" dirty="0">
                <a:latin typeface="Times New Roman" pitchFamily="18" charset="0"/>
                <a:cs typeface="Times New Roman" pitchFamily="18" charset="0"/>
              </a:rPr>
              <a:t>THEEORITICAL EQUATION</a:t>
            </a:r>
            <a:endParaRPr lang="en-GB" sz="4000" b="1" dirty="0">
              <a:latin typeface="Times New Roman" pitchFamily="18" charset="0"/>
              <a:cs typeface="Times New Roman" pitchFamily="18" charset="0"/>
            </a:endParaRPr>
          </a:p>
        </p:txBody>
      </p:sp>
      <p:sp>
        <p:nvSpPr>
          <p:cNvPr id="642" name="TextBox 10"/>
          <p:cNvSpPr>
            <a:spLocks noChangeArrowheads="1"/>
          </p:cNvSpPr>
          <p:nvPr/>
        </p:nvSpPr>
        <p:spPr bwMode="auto">
          <a:xfrm>
            <a:off x="1476140" y="40137496"/>
            <a:ext cx="13485798" cy="995422"/>
          </a:xfrm>
          <a:prstGeom prst="roundRect">
            <a:avLst>
              <a:gd name="adj" fmla="val 50000"/>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eaLnBrk="0" hangingPunct="0"/>
            <a:r>
              <a:rPr lang="en-GB" sz="4000" b="1" dirty="0">
                <a:latin typeface="Times New Roman" pitchFamily="18" charset="0"/>
                <a:cs typeface="Times New Roman" pitchFamily="18" charset="0"/>
              </a:rPr>
              <a:t>	PROJECT RESULT</a:t>
            </a:r>
            <a:endParaRPr lang="en-GB" sz="4000" b="1" dirty="0">
              <a:latin typeface="Times New Roman" pitchFamily="18" charset="0"/>
              <a:cs typeface="Times New Roman" pitchFamily="18" charset="0"/>
            </a:endParaRPr>
          </a:p>
        </p:txBody>
      </p:sp>
      <p:sp>
        <p:nvSpPr>
          <p:cNvPr id="1241" name="Rectangle 21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18"/>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142" name="Group 104"/>
          <p:cNvGrpSpPr>
            <a:grpSpLocks/>
          </p:cNvGrpSpPr>
          <p:nvPr/>
        </p:nvGrpSpPr>
        <p:grpSpPr bwMode="auto">
          <a:xfrm>
            <a:off x="1332357" y="41207125"/>
            <a:ext cx="28202883" cy="4774261"/>
            <a:chOff x="238529" y="3335616"/>
            <a:chExt cx="20359830" cy="3039549"/>
          </a:xfrm>
        </p:grpSpPr>
        <p:sp>
          <p:nvSpPr>
            <p:cNvPr id="143" name="Rounded Rectangle 142"/>
            <p:cNvSpPr/>
            <p:nvPr/>
          </p:nvSpPr>
          <p:spPr bwMode="auto">
            <a:xfrm>
              <a:off x="260568" y="3451957"/>
              <a:ext cx="20263249"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44" name="TextBox 9"/>
            <p:cNvSpPr txBox="1">
              <a:spLocks noChangeArrowheads="1"/>
            </p:cNvSpPr>
            <p:nvPr/>
          </p:nvSpPr>
          <p:spPr bwMode="auto">
            <a:xfrm>
              <a:off x="238529" y="3335616"/>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4" name="Rectangle 2">
            <a:extLst>
              <a:ext uri="{FF2B5EF4-FFF2-40B4-BE49-F238E27FC236}">
                <a16:creationId xmlns:a16="http://schemas.microsoft.com/office/drawing/2014/main" xmlns="" id="{FE3232E2-A611-42CF-93AF-1A49E2B6C2FC}"/>
              </a:ext>
            </a:extLst>
          </p:cNvPr>
          <p:cNvSpPr>
            <a:spLocks noChangeArrowheads="1"/>
          </p:cNvSpPr>
          <p:nvPr/>
        </p:nvSpPr>
        <p:spPr bwMode="auto">
          <a:xfrm>
            <a:off x="17953984" y="7659027"/>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a:extLst>
              <a:ext uri="{FF2B5EF4-FFF2-40B4-BE49-F238E27FC236}">
                <a16:creationId xmlns:a16="http://schemas.microsoft.com/office/drawing/2014/main" xmlns="" id="{ED6DBB1F-A4C3-4B6E-98F3-100E0D8551E1}"/>
              </a:ext>
            </a:extLst>
          </p:cNvPr>
          <p:cNvSpPr>
            <a:spLocks noChangeArrowheads="1"/>
          </p:cNvSpPr>
          <p:nvPr/>
        </p:nvSpPr>
        <p:spPr bwMode="auto">
          <a:xfrm>
            <a:off x="672303" y="21317490"/>
            <a:ext cx="38877363" cy="5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2">
            <a:extLst>
              <a:ext uri="{FF2B5EF4-FFF2-40B4-BE49-F238E27FC236}">
                <a16:creationId xmlns:a16="http://schemas.microsoft.com/office/drawing/2014/main" xmlns="" id="{37862EE9-D0AD-48EC-88F6-D4AD146ACD86}"/>
              </a:ext>
            </a:extLst>
          </p:cNvPr>
          <p:cNvSpPr>
            <a:spLocks noChangeArrowheads="1"/>
          </p:cNvSpPr>
          <p:nvPr/>
        </p:nvSpPr>
        <p:spPr bwMode="auto">
          <a:xfrm>
            <a:off x="6350829" y="2179207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6" name="TextBox 105">
            <a:extLst>
              <a:ext uri="{FF2B5EF4-FFF2-40B4-BE49-F238E27FC236}">
                <a16:creationId xmlns:a16="http://schemas.microsoft.com/office/drawing/2014/main" xmlns="" id="{A9CFBCD4-6A76-4431-99A3-962AC879AB4C}"/>
              </a:ext>
            </a:extLst>
          </p:cNvPr>
          <p:cNvSpPr txBox="1"/>
          <p:nvPr/>
        </p:nvSpPr>
        <p:spPr>
          <a:xfrm>
            <a:off x="10552547" y="21144176"/>
            <a:ext cx="4960128" cy="461665"/>
          </a:xfrm>
          <a:prstGeom prst="rect">
            <a:avLst/>
          </a:prstGeom>
          <a:noFill/>
        </p:spPr>
        <p:txBody>
          <a:bodyPr wrap="square">
            <a:spAutoFit/>
          </a:bodyPr>
          <a:lstStyle/>
          <a:p>
            <a:pPr algn="ctr"/>
            <a:r>
              <a:rPr lang="en-GB" sz="2400" i="1" dirty="0">
                <a:effectLst/>
                <a:latin typeface="Times New Roman" panose="02020603050405020304" pitchFamily="18" charset="0"/>
                <a:ea typeface="Calibri" panose="020F0502020204030204" pitchFamily="34" charset="0"/>
              </a:rPr>
              <a:t> </a:t>
            </a:r>
            <a:endParaRPr lang="en-US" dirty="0"/>
          </a:p>
        </p:txBody>
      </p:sp>
      <p:sp>
        <p:nvSpPr>
          <p:cNvPr id="14" name="Rectangle 2">
            <a:extLst>
              <a:ext uri="{FF2B5EF4-FFF2-40B4-BE49-F238E27FC236}">
                <a16:creationId xmlns:a16="http://schemas.microsoft.com/office/drawing/2014/main" xmlns="" id="{606F60BA-0A58-4005-AC64-0FC2C8193E0D}"/>
              </a:ext>
            </a:extLst>
          </p:cNvPr>
          <p:cNvSpPr>
            <a:spLocks noChangeArrowheads="1"/>
          </p:cNvSpPr>
          <p:nvPr/>
        </p:nvSpPr>
        <p:spPr bwMode="auto">
          <a:xfrm flipV="1">
            <a:off x="14597722" y="24713825"/>
            <a:ext cx="33348001" cy="4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xmlns="" id="{8BF244F5-0EA4-47B1-899D-967121180E10}"/>
              </a:ext>
            </a:extLst>
          </p:cNvPr>
          <p:cNvSpPr>
            <a:spLocks noChangeArrowheads="1"/>
          </p:cNvSpPr>
          <p:nvPr/>
        </p:nvSpPr>
        <p:spPr bwMode="auto">
          <a:xfrm>
            <a:off x="697154" y="30143838"/>
            <a:ext cx="472158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7" name="Rectangle 2">
            <a:extLst>
              <a:ext uri="{FF2B5EF4-FFF2-40B4-BE49-F238E27FC236}">
                <a16:creationId xmlns:a16="http://schemas.microsoft.com/office/drawing/2014/main" xmlns="" id="{5082A0F9-35D7-4B2C-A270-C35B0EC5D040}"/>
              </a:ext>
            </a:extLst>
          </p:cNvPr>
          <p:cNvSpPr>
            <a:spLocks noChangeArrowheads="1"/>
          </p:cNvSpPr>
          <p:nvPr/>
        </p:nvSpPr>
        <p:spPr bwMode="auto">
          <a:xfrm>
            <a:off x="8598374" y="30751142"/>
            <a:ext cx="3500344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9" name="Rectangle 2">
            <a:extLst>
              <a:ext uri="{FF2B5EF4-FFF2-40B4-BE49-F238E27FC236}">
                <a16:creationId xmlns:a16="http://schemas.microsoft.com/office/drawing/2014/main" xmlns="" id="{A8B9E06A-29D8-4900-B45F-97E61FC7CE26}"/>
              </a:ext>
            </a:extLst>
          </p:cNvPr>
          <p:cNvSpPr>
            <a:spLocks noChangeArrowheads="1"/>
          </p:cNvSpPr>
          <p:nvPr/>
        </p:nvSpPr>
        <p:spPr bwMode="auto">
          <a:xfrm>
            <a:off x="0" y="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
            <a:extLst>
              <a:ext uri="{FF2B5EF4-FFF2-40B4-BE49-F238E27FC236}">
                <a16:creationId xmlns:a16="http://schemas.microsoft.com/office/drawing/2014/main" xmlns="" id="{8BEE5ECB-4516-41C5-929A-2D7D3A5B0734}"/>
              </a:ext>
            </a:extLst>
          </p:cNvPr>
          <p:cNvSpPr>
            <a:spLocks noChangeArrowheads="1"/>
          </p:cNvSpPr>
          <p:nvPr/>
        </p:nvSpPr>
        <p:spPr bwMode="auto">
          <a:xfrm>
            <a:off x="23481780" y="30817373"/>
            <a:ext cx="287567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23" name="Rectangle 2">
            <a:extLst>
              <a:ext uri="{FF2B5EF4-FFF2-40B4-BE49-F238E27FC236}">
                <a16:creationId xmlns:a16="http://schemas.microsoft.com/office/drawing/2014/main" xmlns="" id="{77021A35-510A-4482-9DE4-EE2CB43ED58F}"/>
              </a:ext>
            </a:extLst>
          </p:cNvPr>
          <p:cNvSpPr>
            <a:spLocks noChangeArrowheads="1"/>
          </p:cNvSpPr>
          <p:nvPr/>
        </p:nvSpPr>
        <p:spPr bwMode="auto">
          <a:xfrm>
            <a:off x="23476653" y="35458816"/>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مستطيل 24"/>
          <p:cNvSpPr/>
          <p:nvPr/>
        </p:nvSpPr>
        <p:spPr>
          <a:xfrm>
            <a:off x="994862" y="2947521"/>
            <a:ext cx="21591804" cy="482633"/>
          </a:xfrm>
          <a:prstGeom prst="rect">
            <a:avLst/>
          </a:prstGeom>
        </p:spPr>
        <p:txBody>
          <a:bodyPr wrap="square">
            <a:spAutoFit/>
          </a:bodyPr>
          <a:lstStyle/>
          <a:p>
            <a:pPr marL="0" marR="0" algn="just">
              <a:lnSpc>
                <a:spcPct val="115000"/>
              </a:lnSpc>
              <a:spcBef>
                <a:spcPts val="0"/>
              </a:spcBef>
              <a:spcAft>
                <a:spcPts val="800"/>
              </a:spcAft>
            </a:pPr>
            <a:r>
              <a:rPr lang="en-US" dirty="0" smtClean="0">
                <a:latin typeface="Times New Roman"/>
                <a:ea typeface="Calibri"/>
                <a:cs typeface="Arial"/>
              </a:rPr>
              <a:t>     </a:t>
            </a:r>
            <a:endParaRPr lang="ar-SA" sz="3200" dirty="0"/>
          </a:p>
        </p:txBody>
      </p:sp>
      <p:sp>
        <p:nvSpPr>
          <p:cNvPr id="30" name="مستطيل 29"/>
          <p:cNvSpPr/>
          <p:nvPr/>
        </p:nvSpPr>
        <p:spPr>
          <a:xfrm>
            <a:off x="1560017" y="9088892"/>
            <a:ext cx="12164822" cy="584775"/>
          </a:xfrm>
          <a:prstGeom prst="rect">
            <a:avLst/>
          </a:prstGeom>
        </p:spPr>
        <p:txBody>
          <a:bodyPr wrap="square">
            <a:spAutoFit/>
          </a:bodyPr>
          <a:lstStyle/>
          <a:p>
            <a:endParaRPr lang="en-US" sz="3200" dirty="0"/>
          </a:p>
        </p:txBody>
      </p:sp>
      <p:sp>
        <p:nvSpPr>
          <p:cNvPr id="77" name="مستطيل 76"/>
          <p:cNvSpPr/>
          <p:nvPr/>
        </p:nvSpPr>
        <p:spPr>
          <a:xfrm>
            <a:off x="7545884" y="19320608"/>
            <a:ext cx="261610" cy="461665"/>
          </a:xfrm>
          <a:prstGeom prst="rect">
            <a:avLst/>
          </a:prstGeom>
        </p:spPr>
        <p:txBody>
          <a:bodyPr wrap="none">
            <a:spAutoFit/>
          </a:bodyPr>
          <a:lstStyle/>
          <a:p>
            <a:r>
              <a:rPr lang="en-US" dirty="0"/>
              <a:t> </a:t>
            </a:r>
          </a:p>
        </p:txBody>
      </p:sp>
      <p:sp>
        <p:nvSpPr>
          <p:cNvPr id="5" name="مستطيل 4"/>
          <p:cNvSpPr/>
          <p:nvPr/>
        </p:nvSpPr>
        <p:spPr>
          <a:xfrm>
            <a:off x="870041" y="3150577"/>
            <a:ext cx="26703752" cy="2923877"/>
          </a:xfrm>
          <a:prstGeom prst="rect">
            <a:avLst/>
          </a:prstGeom>
        </p:spPr>
        <p:txBody>
          <a:bodyPr wrap="square">
            <a:spAutoFit/>
          </a:bodyPr>
          <a:lstStyle/>
          <a:p>
            <a:r>
              <a:rPr lang="en-US" dirty="0"/>
              <a:t>	</a:t>
            </a:r>
            <a:endParaRPr lang="en-US" sz="3200" dirty="0"/>
          </a:p>
          <a:p>
            <a:r>
              <a:rPr lang="en-US" sz="3200" dirty="0" smtClean="0"/>
              <a:t> </a:t>
            </a:r>
            <a:r>
              <a:rPr lang="en-US" sz="3200" dirty="0"/>
              <a:t>Mainly, this project aims to reducing human losses and providing comfort and assistance to people and to do the overall danger work so it will be with controlled by humans. The objectives differ according to the kind of the job that require a secure sensitive, monitoring people in an area and giving some commands, or like mines detectors etc. This robot meant to be the base idea and the costumer can use this project for anything he wants by requesting other fellows, like sensors or motors or interfacing devices.</a:t>
            </a:r>
          </a:p>
          <a:p>
            <a:r>
              <a:rPr lang="en-US" sz="3200" dirty="0" smtClean="0"/>
              <a:t>Besides </a:t>
            </a:r>
            <a:r>
              <a:rPr lang="en-US" sz="3200" dirty="0"/>
              <a:t>that, this project which use internet of robotics things, is one of the firsts in this area, and it have a very shining future.</a:t>
            </a:r>
          </a:p>
        </p:txBody>
      </p:sp>
      <p:sp>
        <p:nvSpPr>
          <p:cNvPr id="8" name="مستطيل 7"/>
          <p:cNvSpPr/>
          <p:nvPr/>
        </p:nvSpPr>
        <p:spPr>
          <a:xfrm>
            <a:off x="1795434" y="7341584"/>
            <a:ext cx="28803996" cy="12895838"/>
          </a:xfrm>
          <a:prstGeom prst="rect">
            <a:avLst/>
          </a:prstGeom>
        </p:spPr>
        <p:txBody>
          <a:bodyPr wrap="square">
            <a:spAutoFit/>
          </a:bodyPr>
          <a:lstStyle/>
          <a:p>
            <a:r>
              <a:rPr lang="en-US" sz="3200" dirty="0"/>
              <a:t> It required a Programming Tools of mobile application &amp; </a:t>
            </a:r>
            <a:r>
              <a:rPr lang="en-US" sz="3200" dirty="0" err="1"/>
              <a:t>arduino</a:t>
            </a:r>
            <a:r>
              <a:rPr lang="en-US" sz="3200" dirty="0"/>
              <a:t> Language to build a </a:t>
            </a:r>
            <a:r>
              <a:rPr lang="en-US" sz="3200" dirty="0" smtClean="0"/>
              <a:t>project</a:t>
            </a:r>
          </a:p>
          <a:p>
            <a:endParaRPr lang="en-US" sz="3200" dirty="0" smtClean="0"/>
          </a:p>
          <a:p>
            <a:r>
              <a:rPr lang="en-US" sz="3200" dirty="0" smtClean="0">
                <a:solidFill>
                  <a:srgbClr val="FF0000"/>
                </a:solidFill>
              </a:rPr>
              <a:t>   HTML</a:t>
            </a:r>
            <a:endParaRPr lang="en-US" sz="3200" dirty="0">
              <a:solidFill>
                <a:srgbClr val="FF0000"/>
              </a:solidFill>
            </a:endParaRPr>
          </a:p>
          <a:p>
            <a:r>
              <a:rPr lang="en-US" sz="3200" dirty="0"/>
              <a:t>Hypertext Mark-up Language, commonly abbreviated as HTML, is the standard mark-up language used to create web pages. Along with CSS, and </a:t>
            </a:r>
            <a:r>
              <a:rPr lang="en-US" sz="3200" dirty="0" err="1"/>
              <a:t>arduino</a:t>
            </a:r>
            <a:r>
              <a:rPr lang="en-US" sz="3200" dirty="0"/>
              <a:t> language, HTML is a cornerstone technology used to create web pages, as well as to create user interfaces for mobile</a:t>
            </a:r>
            <a:r>
              <a:rPr lang="en-US" sz="3200" dirty="0" smtClean="0"/>
              <a:t>.</a:t>
            </a:r>
          </a:p>
          <a:p>
            <a:endParaRPr lang="en-US" sz="3200" dirty="0"/>
          </a:p>
          <a:p>
            <a:r>
              <a:rPr lang="en-US" sz="3200" dirty="0" smtClean="0">
                <a:solidFill>
                  <a:srgbClr val="FF0000"/>
                </a:solidFill>
              </a:rPr>
              <a:t>    CSS</a:t>
            </a:r>
            <a:endParaRPr lang="en-US" sz="3200" dirty="0">
              <a:solidFill>
                <a:srgbClr val="FF0000"/>
              </a:solidFill>
            </a:endParaRPr>
          </a:p>
          <a:p>
            <a:r>
              <a:rPr lang="en-US" sz="3200" dirty="0" smtClean="0"/>
              <a:t>  Cascading </a:t>
            </a:r>
            <a:r>
              <a:rPr lang="en-US" sz="3200" dirty="0"/>
              <a:t>Style Sheets (CSS) is a style sheet language used for describing the presentation of a document written in a language. Although most often used to set the visual style of web pages and user interfaces written in HTML. I used HTML and CSS both for the design of website and web page to control the </a:t>
            </a:r>
            <a:r>
              <a:rPr lang="en-US" sz="3200" dirty="0" smtClean="0"/>
              <a:t>Robot</a:t>
            </a:r>
          </a:p>
          <a:p>
            <a:endParaRPr lang="en-US" sz="3200" dirty="0" smtClean="0"/>
          </a:p>
          <a:p>
            <a:r>
              <a:rPr lang="en-US" sz="3200" dirty="0" smtClean="0">
                <a:solidFill>
                  <a:srgbClr val="FF0000"/>
                </a:solidFill>
              </a:rPr>
              <a:t>   ARDUINO </a:t>
            </a:r>
            <a:r>
              <a:rPr lang="en-US" sz="3200" dirty="0">
                <a:solidFill>
                  <a:srgbClr val="FF0000"/>
                </a:solidFill>
              </a:rPr>
              <a:t>LANGUEAGE</a:t>
            </a:r>
          </a:p>
          <a:p>
            <a:r>
              <a:rPr lang="en-US" sz="3200" dirty="0"/>
              <a:t>           </a:t>
            </a:r>
            <a:r>
              <a:rPr lang="en-US" sz="3200" dirty="0" err="1"/>
              <a:t>Arduino</a:t>
            </a:r>
            <a:r>
              <a:rPr lang="en-US" sz="3200" dirty="0"/>
              <a:t> programming language can be divided in three main parts: functions, values (variables and constants), and structure.</a:t>
            </a:r>
          </a:p>
          <a:p>
            <a:r>
              <a:rPr lang="en-US" sz="3200" dirty="0"/>
              <a:t>             Functions:    For controlling the </a:t>
            </a:r>
            <a:r>
              <a:rPr lang="en-US" sz="3200" dirty="0" err="1"/>
              <a:t>Arduino</a:t>
            </a:r>
            <a:r>
              <a:rPr lang="en-US" sz="3200" dirty="0"/>
              <a:t> board and performing computations.</a:t>
            </a:r>
          </a:p>
          <a:p>
            <a:r>
              <a:rPr lang="en-US" sz="3200" dirty="0"/>
              <a:t>             Variables:    </a:t>
            </a:r>
            <a:r>
              <a:rPr lang="en-US" sz="3200" dirty="0" err="1"/>
              <a:t>Arduino</a:t>
            </a:r>
            <a:r>
              <a:rPr lang="en-US" sz="3200" dirty="0"/>
              <a:t> data types and constants.</a:t>
            </a:r>
          </a:p>
          <a:p>
            <a:r>
              <a:rPr lang="en-US" sz="3200" dirty="0"/>
              <a:t>             Structure:    The elements of </a:t>
            </a:r>
            <a:r>
              <a:rPr lang="en-US" sz="3200" dirty="0" err="1"/>
              <a:t>Arduino</a:t>
            </a:r>
            <a:r>
              <a:rPr lang="en-US" sz="3200" dirty="0"/>
              <a:t> (C++) </a:t>
            </a:r>
            <a:r>
              <a:rPr lang="en-US" sz="3200" dirty="0" smtClean="0"/>
              <a:t>code</a:t>
            </a:r>
          </a:p>
          <a:p>
            <a:endParaRPr lang="en-US" sz="3200" dirty="0"/>
          </a:p>
          <a:p>
            <a:r>
              <a:rPr lang="en-US" sz="3200" dirty="0" smtClean="0">
                <a:solidFill>
                  <a:srgbClr val="FF0000"/>
                </a:solidFill>
              </a:rPr>
              <a:t>C</a:t>
            </a:r>
            <a:r>
              <a:rPr lang="en-US" sz="3200" dirty="0">
                <a:solidFill>
                  <a:srgbClr val="FF0000"/>
                </a:solidFill>
              </a:rPr>
              <a:t>++ language</a:t>
            </a:r>
          </a:p>
          <a:p>
            <a:r>
              <a:rPr lang="en-US" sz="3200" dirty="0" smtClean="0"/>
              <a:t>    </a:t>
            </a:r>
            <a:r>
              <a:rPr lang="en-US" sz="3200" dirty="0" err="1" smtClean="0"/>
              <a:t>Arduino</a:t>
            </a:r>
            <a:r>
              <a:rPr lang="en-US" sz="3200" dirty="0" smtClean="0"/>
              <a:t> </a:t>
            </a:r>
            <a:r>
              <a:rPr lang="en-US" sz="3200" dirty="0"/>
              <a:t>code is written in C++ with an addition of special methods and functions,. C++ is a human-readable programming language. When you create a 'sketch' (the name </a:t>
            </a:r>
            <a:r>
              <a:rPr lang="en-US" sz="3200" dirty="0" smtClean="0"/>
              <a:t>          given </a:t>
            </a:r>
            <a:r>
              <a:rPr lang="en-US" sz="3200" dirty="0"/>
              <a:t>to </a:t>
            </a:r>
            <a:r>
              <a:rPr lang="en-US" sz="3200" dirty="0" err="1"/>
              <a:t>Arduino</a:t>
            </a:r>
            <a:r>
              <a:rPr lang="en-US" sz="3200" dirty="0"/>
              <a:t> code files), it is processed and compiled to machine language.</a:t>
            </a:r>
          </a:p>
          <a:p>
            <a:endParaRPr lang="en-US" sz="3200" dirty="0" smtClean="0"/>
          </a:p>
          <a:p>
            <a:r>
              <a:rPr lang="en-US" sz="3200" dirty="0" smtClean="0"/>
              <a:t> </a:t>
            </a:r>
            <a:endParaRPr lang="en-US" sz="3200" dirty="0"/>
          </a:p>
          <a:p>
            <a:endParaRPr lang="en-US" sz="3200" dirty="0" smtClean="0"/>
          </a:p>
          <a:p>
            <a:r>
              <a:rPr lang="en-US" sz="3200" dirty="0" smtClean="0"/>
              <a:t> </a:t>
            </a:r>
            <a:endParaRPr lang="en-US" sz="3200" dirty="0"/>
          </a:p>
          <a:p>
            <a:endParaRPr lang="en-US" sz="3200" dirty="0"/>
          </a:p>
          <a:p>
            <a:endParaRPr lang="en-US" sz="3200" dirty="0" smtClean="0"/>
          </a:p>
          <a:p>
            <a:endParaRPr lang="ar-SA" sz="3200" dirty="0"/>
          </a:p>
        </p:txBody>
      </p:sp>
      <p:sp>
        <p:nvSpPr>
          <p:cNvPr id="11" name="مستطيل 10"/>
          <p:cNvSpPr/>
          <p:nvPr/>
        </p:nvSpPr>
        <p:spPr>
          <a:xfrm>
            <a:off x="1635607" y="18541960"/>
            <a:ext cx="27523813" cy="9448740"/>
          </a:xfrm>
          <a:prstGeom prst="rect">
            <a:avLst/>
          </a:prstGeom>
        </p:spPr>
        <p:txBody>
          <a:bodyPr wrap="square">
            <a:spAutoFit/>
          </a:bodyPr>
          <a:lstStyle/>
          <a:p>
            <a:r>
              <a:rPr lang="en-US" sz="3200" dirty="0" smtClean="0">
                <a:solidFill>
                  <a:srgbClr val="FF0000"/>
                </a:solidFill>
              </a:rPr>
              <a:t>MOVING </a:t>
            </a:r>
            <a:r>
              <a:rPr lang="en-US" sz="3200" dirty="0">
                <a:solidFill>
                  <a:srgbClr val="FF0000"/>
                </a:solidFill>
              </a:rPr>
              <a:t>CONTROL IN ALL </a:t>
            </a:r>
            <a:r>
              <a:rPr lang="en-US" sz="3200" dirty="0" smtClean="0">
                <a:solidFill>
                  <a:srgbClr val="FF0000"/>
                </a:solidFill>
              </a:rPr>
              <a:t>DIRECTIONS</a:t>
            </a:r>
          </a:p>
          <a:p>
            <a:endParaRPr lang="en-US" sz="3200" dirty="0" smtClean="0"/>
          </a:p>
          <a:p>
            <a:r>
              <a:rPr lang="en-US" sz="3200" dirty="0"/>
              <a:t>The command would be sent from the client to esp32cam, </a:t>
            </a:r>
            <a:r>
              <a:rPr lang="en-US" sz="3200" dirty="0" smtClean="0"/>
              <a:t>                                            </a:t>
            </a:r>
          </a:p>
          <a:p>
            <a:r>
              <a:rPr lang="en-US" sz="3200" dirty="0" smtClean="0"/>
              <a:t>to </a:t>
            </a:r>
            <a:r>
              <a:rPr lang="en-US" sz="3200" dirty="0"/>
              <a:t>driver for move the dc motors as we see . *see code in </a:t>
            </a:r>
            <a:r>
              <a:rPr lang="en-US" sz="3200" dirty="0" err="1"/>
              <a:t>Appandices</a:t>
            </a:r>
            <a:r>
              <a:rPr lang="en-US" sz="3200" dirty="0" smtClean="0"/>
              <a:t>.</a:t>
            </a:r>
          </a:p>
          <a:p>
            <a:endParaRPr lang="en-US" sz="3200" dirty="0"/>
          </a:p>
          <a:p>
            <a:endParaRPr lang="en-US" sz="3200" dirty="0"/>
          </a:p>
          <a:p>
            <a:endParaRPr lang="en-US" sz="3200" dirty="0" smtClean="0"/>
          </a:p>
          <a:p>
            <a:endParaRPr lang="en-US" sz="3200" dirty="0"/>
          </a:p>
          <a:p>
            <a:endParaRPr lang="en-US" sz="3200" dirty="0" smtClean="0"/>
          </a:p>
          <a:p>
            <a:endParaRPr lang="en-US" sz="3200" dirty="0"/>
          </a:p>
          <a:p>
            <a:endParaRPr lang="en-US" sz="3200" dirty="0" smtClean="0"/>
          </a:p>
          <a:p>
            <a:endParaRPr lang="en-US" sz="3200" dirty="0"/>
          </a:p>
          <a:p>
            <a:endParaRPr lang="en-US" sz="3200" dirty="0" smtClean="0"/>
          </a:p>
          <a:p>
            <a:endParaRPr lang="en-US" sz="3200" dirty="0"/>
          </a:p>
          <a:p>
            <a:endParaRPr lang="en-US" sz="3200" dirty="0" smtClean="0"/>
          </a:p>
          <a:p>
            <a:endParaRPr lang="en-US" sz="3200" dirty="0"/>
          </a:p>
          <a:p>
            <a:endParaRPr lang="en-US" sz="3200" dirty="0" smtClean="0"/>
          </a:p>
          <a:p>
            <a:endParaRPr lang="en-US" sz="3200" dirty="0"/>
          </a:p>
          <a:p>
            <a:endParaRPr lang="ar-SA" sz="3200" dirty="0"/>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1428" y="21783698"/>
            <a:ext cx="8208912" cy="8456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مستطيل 12"/>
          <p:cNvSpPr/>
          <p:nvPr/>
        </p:nvSpPr>
        <p:spPr>
          <a:xfrm>
            <a:off x="14996449" y="18668601"/>
            <a:ext cx="12246807" cy="11910953"/>
          </a:xfrm>
          <a:prstGeom prst="rect">
            <a:avLst/>
          </a:prstGeom>
        </p:spPr>
        <p:txBody>
          <a:bodyPr wrap="square">
            <a:spAutoFit/>
          </a:bodyPr>
          <a:lstStyle/>
          <a:p>
            <a:r>
              <a:rPr lang="en-US" dirty="0"/>
              <a:t>	</a:t>
            </a:r>
            <a:r>
              <a:rPr lang="en-US" sz="3200" dirty="0">
                <a:solidFill>
                  <a:srgbClr val="FF0000"/>
                </a:solidFill>
              </a:rPr>
              <a:t>MOVING CONTROL OF ROBOT ARM IN ALL </a:t>
            </a:r>
            <a:r>
              <a:rPr lang="en-US" sz="3200" dirty="0" smtClean="0">
                <a:solidFill>
                  <a:srgbClr val="FF0000"/>
                </a:solidFill>
              </a:rPr>
              <a:t>DIRICTIONS</a:t>
            </a:r>
          </a:p>
          <a:p>
            <a:r>
              <a:rPr lang="en-US" sz="3200" dirty="0" smtClean="0">
                <a:solidFill>
                  <a:srgbClr val="FF0000"/>
                </a:solidFill>
              </a:rPr>
              <a:t> </a:t>
            </a:r>
            <a:endParaRPr lang="en-US" sz="3200" dirty="0">
              <a:solidFill>
                <a:srgbClr val="FF0000"/>
              </a:solidFill>
            </a:endParaRPr>
          </a:p>
          <a:p>
            <a:pPr algn="ctr"/>
            <a:r>
              <a:rPr lang="en-US" sz="3200" dirty="0" smtClean="0"/>
              <a:t>  The </a:t>
            </a:r>
            <a:r>
              <a:rPr lang="en-US" sz="3200" dirty="0"/>
              <a:t>command would be sent from the client, to esp32 and pass </a:t>
            </a:r>
            <a:r>
              <a:rPr lang="en-US" sz="3200" dirty="0" smtClean="0"/>
              <a:t>      the    command </a:t>
            </a:r>
            <a:r>
              <a:rPr lang="en-US" sz="3200" dirty="0"/>
              <a:t>to servo motors to move in specified directions that client requested as we see.</a:t>
            </a:r>
          </a:p>
          <a:p>
            <a:pPr algn="ctr"/>
            <a:r>
              <a:rPr lang="en-US" sz="3200" dirty="0"/>
              <a:t> *see code in </a:t>
            </a:r>
            <a:r>
              <a:rPr lang="en-US" sz="3200" dirty="0" err="1"/>
              <a:t>Appandices</a:t>
            </a:r>
            <a:r>
              <a:rPr lang="en-US" sz="3200" dirty="0" smtClean="0"/>
              <a: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9112" y="21951640"/>
            <a:ext cx="8806855" cy="8192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مستطيل 14"/>
          <p:cNvSpPr/>
          <p:nvPr/>
        </p:nvSpPr>
        <p:spPr>
          <a:xfrm>
            <a:off x="1641702" y="31559272"/>
            <a:ext cx="10690225" cy="9325630"/>
          </a:xfrm>
          <a:prstGeom prst="rect">
            <a:avLst/>
          </a:prstGeom>
        </p:spPr>
        <p:txBody>
          <a:bodyPr>
            <a:spAutoFit/>
          </a:bodyPr>
          <a:lstStyle/>
          <a:p>
            <a:r>
              <a:rPr lang="en-US" dirty="0"/>
              <a:t>•</a:t>
            </a:r>
            <a:r>
              <a:rPr lang="en-US" sz="3200" dirty="0"/>
              <a:t>	</a:t>
            </a:r>
            <a:r>
              <a:rPr lang="en-US" sz="3200" dirty="0">
                <a:solidFill>
                  <a:srgbClr val="FF0000"/>
                </a:solidFill>
              </a:rPr>
              <a:t>First</a:t>
            </a:r>
            <a:r>
              <a:rPr lang="en-US" sz="3200" dirty="0"/>
              <a:t>: we have 4 servo motors for arm, each one consume about ( 0.6A/6v) in max torque at 13kg/m  .</a:t>
            </a:r>
          </a:p>
          <a:p>
            <a:r>
              <a:rPr lang="en-US" sz="3200" dirty="0"/>
              <a:t> so we need in this part about ( 0.6*4 ) = 2.4A.</a:t>
            </a:r>
          </a:p>
          <a:p>
            <a:r>
              <a:rPr lang="en-US" sz="3200" dirty="0"/>
              <a:t>Knowing that it is difficult to make  all servos in max load in this project because we  control each servo individually so the real power need less than </a:t>
            </a:r>
            <a:r>
              <a:rPr lang="en-US" sz="3200" dirty="0" smtClean="0"/>
              <a:t>2.4</a:t>
            </a:r>
          </a:p>
          <a:p>
            <a:r>
              <a:rPr lang="en-US" sz="3200" dirty="0" smtClean="0"/>
              <a:t> </a:t>
            </a:r>
          </a:p>
          <a:p>
            <a:r>
              <a:rPr lang="en-US" sz="3200" dirty="0"/>
              <a:t>•	</a:t>
            </a:r>
            <a:r>
              <a:rPr lang="en-US" sz="3200" dirty="0">
                <a:solidFill>
                  <a:srgbClr val="FF0000"/>
                </a:solidFill>
              </a:rPr>
              <a:t>Second</a:t>
            </a:r>
            <a:r>
              <a:rPr lang="en-US" sz="3200" dirty="0"/>
              <a:t>: we have two DC motor to drive the vehicle each one consume 1.2A at max load so we need about ( 1.2*2 ) = 2.4A.</a:t>
            </a:r>
          </a:p>
          <a:p>
            <a:r>
              <a:rPr lang="en-US" sz="3200" dirty="0"/>
              <a:t>Knowing that in this project we exclude driving the vehicle and the arm at same time to avoid high current consumption. </a:t>
            </a:r>
            <a:endParaRPr lang="en-US" sz="3200" dirty="0" smtClean="0"/>
          </a:p>
          <a:p>
            <a:endParaRPr lang="en-US" sz="3200" dirty="0"/>
          </a:p>
          <a:p>
            <a:r>
              <a:rPr lang="en-US" sz="3200" dirty="0"/>
              <a:t>•	So finely we have chosen to use three lithium battery each one have ( 4.1v/3A)</a:t>
            </a:r>
          </a:p>
          <a:p>
            <a:r>
              <a:rPr lang="en-US" sz="3200" dirty="0"/>
              <a:t>And connected it in series to have about (12.4v/3A). </a:t>
            </a:r>
          </a:p>
          <a:p>
            <a:endParaRPr lang="en-US" sz="3200" dirty="0" smtClean="0"/>
          </a:p>
          <a:p>
            <a:endParaRPr lang="en-US" sz="3200" dirty="0"/>
          </a:p>
          <a:p>
            <a:endParaRPr lang="en-US" dirty="0"/>
          </a:p>
        </p:txBody>
      </p:sp>
      <p:sp>
        <p:nvSpPr>
          <p:cNvPr id="16" name="مستطيل 15"/>
          <p:cNvSpPr/>
          <p:nvPr/>
        </p:nvSpPr>
        <p:spPr>
          <a:xfrm>
            <a:off x="15512675" y="31826000"/>
            <a:ext cx="10690225" cy="8463855"/>
          </a:xfrm>
          <a:prstGeom prst="rect">
            <a:avLst/>
          </a:prstGeom>
        </p:spPr>
        <p:txBody>
          <a:bodyPr>
            <a:spAutoFit/>
          </a:bodyPr>
          <a:lstStyle/>
          <a:p>
            <a:r>
              <a:rPr lang="en-US" sz="3200" dirty="0"/>
              <a:t>•	</a:t>
            </a:r>
            <a:r>
              <a:rPr lang="en-US" sz="3200" dirty="0">
                <a:solidFill>
                  <a:srgbClr val="FF0000"/>
                </a:solidFill>
              </a:rPr>
              <a:t>Third </a:t>
            </a:r>
            <a:r>
              <a:rPr lang="en-US" sz="3200" dirty="0"/>
              <a:t>: we have two microcontroller { esp32cam and esp32 }:</a:t>
            </a:r>
          </a:p>
          <a:p>
            <a:r>
              <a:rPr lang="en-US" sz="3200" dirty="0"/>
              <a:t>    </a:t>
            </a:r>
          </a:p>
          <a:p>
            <a:r>
              <a:rPr lang="en-US" sz="3200" dirty="0"/>
              <a:t>     -Esp32cam : when we turn it + turn on the flash at maximum brightness power consumption =0.3A.</a:t>
            </a:r>
          </a:p>
          <a:p>
            <a:endParaRPr lang="en-US" sz="3200" dirty="0"/>
          </a:p>
          <a:p>
            <a:r>
              <a:rPr lang="en-US" sz="3200" dirty="0"/>
              <a:t>      -Esp32: need 0.1A.</a:t>
            </a:r>
          </a:p>
          <a:p>
            <a:endParaRPr lang="en-US" sz="3200" dirty="0"/>
          </a:p>
          <a:p>
            <a:r>
              <a:rPr lang="en-US" sz="3200" dirty="0"/>
              <a:t>So ( 0.3 + 0.1 ) = 0.4A.</a:t>
            </a:r>
          </a:p>
          <a:p>
            <a:r>
              <a:rPr lang="en-US" sz="3200" dirty="0"/>
              <a:t>                           </a:t>
            </a:r>
          </a:p>
          <a:p>
            <a:r>
              <a:rPr lang="en-US" sz="3200" dirty="0" smtClean="0"/>
              <a:t>      </a:t>
            </a:r>
            <a:r>
              <a:rPr lang="en-US" sz="3200" dirty="0"/>
              <a:t>OVER ALL CURRENT = 2.4 + 0.4 = 2.8 </a:t>
            </a:r>
            <a:r>
              <a:rPr lang="en-US" sz="3200" dirty="0" smtClean="0"/>
              <a:t>A</a:t>
            </a:r>
            <a:endParaRPr lang="en-US" sz="3200" dirty="0"/>
          </a:p>
          <a:p>
            <a:r>
              <a:rPr lang="en-US" sz="3200" dirty="0"/>
              <a:t>.</a:t>
            </a:r>
          </a:p>
          <a:p>
            <a:r>
              <a:rPr lang="en-US" sz="3200" dirty="0"/>
              <a:t>•	We know that the DC motor driver working at 12v so we can connect it directly with the battery, and the servos  and microcontrollers need 6v to operating it so we chose to use Dc buck converter to reach to this voltage .</a:t>
            </a:r>
          </a:p>
          <a:p>
            <a:endParaRPr lang="en-US" sz="3200" dirty="0"/>
          </a:p>
        </p:txBody>
      </p:sp>
      <p:sp>
        <p:nvSpPr>
          <p:cNvPr id="18" name="مستطيل 17"/>
          <p:cNvSpPr/>
          <p:nvPr/>
        </p:nvSpPr>
        <p:spPr>
          <a:xfrm>
            <a:off x="1698854" y="41578318"/>
            <a:ext cx="26648412" cy="4031873"/>
          </a:xfrm>
          <a:prstGeom prst="rect">
            <a:avLst/>
          </a:prstGeom>
        </p:spPr>
        <p:txBody>
          <a:bodyPr wrap="square">
            <a:spAutoFit/>
          </a:bodyPr>
          <a:lstStyle/>
          <a:p>
            <a:r>
              <a:rPr lang="en-US" sz="3200" dirty="0"/>
              <a:t> In this project the final system was slightly close to the designed one in the first seminar project, full movement control, live video stream of the system, light control and easy end-user interfacing had been achieved.</a:t>
            </a:r>
          </a:p>
          <a:p>
            <a:r>
              <a:rPr lang="en-US" sz="3200" dirty="0"/>
              <a:t>We have just two changes from the first seminar project, and they are:</a:t>
            </a:r>
          </a:p>
          <a:p>
            <a:r>
              <a:rPr lang="en-US" sz="3200" dirty="0"/>
              <a:t>1-	We lowered the number of </a:t>
            </a:r>
            <a:r>
              <a:rPr lang="en-US" sz="3200" dirty="0" err="1"/>
              <a:t>dof</a:t>
            </a:r>
            <a:r>
              <a:rPr lang="en-US" sz="3200" dirty="0"/>
              <a:t> for robot arm by survey two servos to reach 4dof and that because the dc buck converter cannot pass above 3A and to make 6dof we need at least 3.4 A .</a:t>
            </a:r>
          </a:p>
          <a:p>
            <a:r>
              <a:rPr lang="en-US" sz="3200" dirty="0"/>
              <a:t>2-	We have replaced </a:t>
            </a:r>
            <a:r>
              <a:rPr lang="en-US" sz="3200" dirty="0" err="1"/>
              <a:t>nodemcu</a:t>
            </a:r>
            <a:r>
              <a:rPr lang="en-US" sz="3200" dirty="0"/>
              <a:t> module with ESP32 because it is more practical.   </a:t>
            </a:r>
          </a:p>
          <a:p>
            <a:r>
              <a:rPr lang="en-US" sz="3200" dirty="0"/>
              <a:t>After all, the system worked properly well with a low budget in compare with the same project applied without internet of things, yields that we have like a green light to proceed with o project with a high possibility of success.</a:t>
            </a:r>
            <a:endParaRPr lang="ar-SA" sz="3200" dirty="0"/>
          </a:p>
        </p:txBody>
      </p:sp>
    </p:spTree>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2782</TotalTime>
  <Words>367</Words>
  <Application>Microsoft Office PowerPoint</Application>
  <PresentationFormat>مخصص</PresentationFormat>
  <Paragraphs>117</Paragraphs>
  <Slides>1</Slides>
  <Notes>1</Notes>
  <HiddenSlides>0</HiddenSlides>
  <MMClips>0</MMClips>
  <ScaleCrop>false</ScaleCrop>
  <HeadingPairs>
    <vt:vector size="4" baseType="variant">
      <vt:variant>
        <vt:lpstr>نسق</vt:lpstr>
      </vt:variant>
      <vt:variant>
        <vt:i4>1</vt:i4>
      </vt:variant>
      <vt:variant>
        <vt:lpstr>عناوين الشرائح</vt:lpstr>
      </vt:variant>
      <vt:variant>
        <vt:i4>1</vt:i4>
      </vt:variant>
    </vt:vector>
  </HeadingPairs>
  <TitlesOfParts>
    <vt:vector size="2" baseType="lpstr">
      <vt:lpstr>Blank</vt:lpstr>
      <vt:lpstr>عرض تقديمي في PowerPoint</vt:lpstr>
    </vt:vector>
  </TitlesOfParts>
  <Company>Iris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Woodhams</dc:creator>
  <cp:lastModifiedBy>Admin</cp:lastModifiedBy>
  <cp:revision>283</cp:revision>
  <dcterms:created xsi:type="dcterms:W3CDTF">2003-05-27T16:43:40Z</dcterms:created>
  <dcterms:modified xsi:type="dcterms:W3CDTF">2023-01-21T22:27:50Z</dcterms:modified>
</cp:coreProperties>
</file>