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1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0" r:id="rId18"/>
    <p:sldId id="272" r:id="rId19"/>
    <p:sldId id="274" r:id="rId20"/>
    <p:sldId id="275" r:id="rId21"/>
    <p:sldId id="276" r:id="rId22"/>
    <p:sldId id="277" r:id="rId23"/>
    <p:sldId id="278" r:id="rId24"/>
    <p:sldId id="301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10" r:id="rId55"/>
    <p:sldId id="309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2" r:id="rId86"/>
    <p:sldId id="340" r:id="rId87"/>
    <p:sldId id="341" r:id="rId88"/>
    <p:sldId id="344" r:id="rId89"/>
    <p:sldId id="345" r:id="rId9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93F60A4-01F7-4200-B499-DE9ABEDCCAF5}" type="datetimeFigureOut">
              <a:rPr lang="ar-JO" smtClean="0"/>
              <a:pPr/>
              <a:t>27/08/1438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F4B2AFB-235A-4C84-A518-3C1355FEE076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ar-DZ" dirty="0" smtClean="0"/>
              <a:t> </a:t>
            </a:r>
            <a:r>
              <a:rPr lang="en-US" dirty="0" smtClean="0"/>
              <a:t>three</a:t>
            </a:r>
            <a:r>
              <a:rPr lang="en-US" baseline="0" dirty="0" smtClean="0"/>
              <a:t> beam sections 500,600, 700, we find the minimum steel needed for each and once the reinforcement is less… and for more we give more ,,, 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B2AFB-235A-4C84-A518-3C1355FEE076}" type="slidenum">
              <a:rPr lang="ar-JO" smtClean="0"/>
              <a:pPr/>
              <a:t>64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609600"/>
            <a:ext cx="1954037" cy="19370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43600" y="1066800"/>
            <a:ext cx="2514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/>
              <a:t>جامعة النجاح الوطنية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6477000" y="1828800"/>
            <a:ext cx="12346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/>
              <a:t>كلية الهندسة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228600" y="1066800"/>
            <a:ext cx="32850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An-</a:t>
            </a:r>
            <a:r>
              <a:rPr lang="en-US" sz="2000" b="1" dirty="0" err="1" smtClean="0"/>
              <a:t>Najah</a:t>
            </a:r>
            <a:r>
              <a:rPr lang="en-US" sz="2000" b="1" dirty="0" smtClean="0"/>
              <a:t> National University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57200" y="1752600"/>
            <a:ext cx="2532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Faculty of Engineering</a:t>
            </a:r>
            <a:endParaRPr lang="en-US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2971800" y="2895600"/>
            <a:ext cx="2979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Civil Engineering Department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124200" y="3429000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Graduation Project II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838200" y="39624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3D-DYNAMIC ANALYSIS AND DESIGN OF Al-</a:t>
            </a:r>
            <a:r>
              <a:rPr lang="en-US" b="1" dirty="0" err="1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Motamayyezoon</a:t>
            </a:r>
            <a:r>
              <a:rPr lang="en-US" b="1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Building IN NABLUS</a:t>
            </a:r>
            <a:endParaRPr lang="en-US" b="1" dirty="0">
              <a:ln w="0"/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" y="5181600"/>
            <a:ext cx="2880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/>
              <a:t>Supervisor: </a:t>
            </a:r>
            <a:r>
              <a:rPr lang="en-US" b="1" dirty="0" smtClean="0">
                <a:solidFill>
                  <a:srgbClr val="0070C0"/>
                </a:solidFill>
              </a:rPr>
              <a:t>Dr. </a:t>
            </a:r>
            <a:r>
              <a:rPr lang="en-US" b="1" dirty="0" err="1" smtClean="0">
                <a:solidFill>
                  <a:srgbClr val="0070C0"/>
                </a:solidFill>
              </a:rPr>
              <a:t>Riyad</a:t>
            </a:r>
            <a:r>
              <a:rPr lang="en-US" b="1" dirty="0" smtClean="0">
                <a:solidFill>
                  <a:srgbClr val="0070C0"/>
                </a:solidFill>
              </a:rPr>
              <a:t>  </a:t>
            </a:r>
            <a:r>
              <a:rPr lang="en-US" b="1" dirty="0" err="1" smtClean="0">
                <a:solidFill>
                  <a:srgbClr val="0070C0"/>
                </a:solidFill>
              </a:rPr>
              <a:t>Awad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38600" y="5181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Prepared by</a:t>
            </a:r>
            <a:r>
              <a:rPr lang="en-US" dirty="0" smtClean="0"/>
              <a:t>:  </a:t>
            </a:r>
            <a:r>
              <a:rPr lang="en-US" b="1" dirty="0" smtClean="0">
                <a:solidFill>
                  <a:srgbClr val="0070C0"/>
                </a:solidFill>
              </a:rPr>
              <a:t>Tariq M. </a:t>
            </a:r>
            <a:r>
              <a:rPr lang="en-US" b="1" dirty="0" err="1" smtClean="0">
                <a:solidFill>
                  <a:srgbClr val="0070C0"/>
                </a:solidFill>
              </a:rPr>
              <a:t>Thawabi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                      </a:t>
            </a:r>
            <a:r>
              <a:rPr lang="en-US" b="1" dirty="0" err="1" smtClean="0">
                <a:solidFill>
                  <a:srgbClr val="0070C0"/>
                </a:solidFill>
              </a:rPr>
              <a:t>Ameed</a:t>
            </a:r>
            <a:r>
              <a:rPr lang="en-US" b="1" dirty="0" smtClean="0">
                <a:solidFill>
                  <a:srgbClr val="0070C0"/>
                </a:solidFill>
              </a:rPr>
              <a:t> S. </a:t>
            </a:r>
            <a:r>
              <a:rPr lang="en-US" b="1" dirty="0" err="1" smtClean="0">
                <a:solidFill>
                  <a:srgbClr val="0070C0"/>
                </a:solidFill>
              </a:rPr>
              <a:t>Surakji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                      Adel S.  </a:t>
            </a:r>
            <a:r>
              <a:rPr lang="en-US" b="1" dirty="0" err="1" smtClean="0">
                <a:solidFill>
                  <a:srgbClr val="0070C0"/>
                </a:solidFill>
              </a:rPr>
              <a:t>Sabbah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295400"/>
            <a:ext cx="7934901" cy="4191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9600" y="9906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4572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3505200" y="5562600"/>
            <a:ext cx="1790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4,5,6&amp;7  Floor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381000" y="8382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828800"/>
          <a:ext cx="7620000" cy="3124200"/>
        </p:xfrm>
        <a:graphic>
          <a:graphicData uri="http://schemas.openxmlformats.org/drawingml/2006/table">
            <a:tbl>
              <a:tblPr/>
              <a:tblGrid>
                <a:gridCol w="1447048"/>
                <a:gridCol w="2362152"/>
                <a:gridCol w="1905400"/>
                <a:gridCol w="1905400"/>
              </a:tblGrid>
              <a:tr h="520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Story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Elevation (m)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Area (m</a:t>
                      </a:r>
                      <a:r>
                        <a:rPr lang="en-US" sz="1200" b="1" baseline="30000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Use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200" b="1" baseline="30000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nd</a:t>
                      </a: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 Basement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-6.0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1025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Garage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200" b="1" baseline="30000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 st</a:t>
                      </a: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 Basement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-3.0</a:t>
                      </a:r>
                      <a:endParaRPr lang="en-US" sz="12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1025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Exhibition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Ground Floor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1025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Exhibition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Story 1,2,&amp;3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3.00, 6.00, 9.00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1025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Exhibition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Story 4,5,6,&amp;7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12.00,  15.00, 18.00, 21.00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1025</a:t>
                      </a:r>
                      <a:endParaRPr lang="en-US" sz="12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6923C"/>
                          </a:solidFill>
                          <a:latin typeface="Times New Roman"/>
                          <a:ea typeface="Times New Roman"/>
                        </a:rPr>
                        <a:t>Apartments</a:t>
                      </a:r>
                      <a:endParaRPr lang="en-US" sz="12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381000" y="990600"/>
            <a:ext cx="33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Geotechnical information:</a:t>
            </a:r>
            <a:endParaRPr lang="en-US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33400" y="1524000"/>
            <a:ext cx="5562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Soil layers are soft stone so the design bearing capacity is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250 KN/m</a:t>
            </a:r>
            <a:r>
              <a:rPr kumimoji="0" lang="en-US" sz="200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2667000"/>
            <a:ext cx="2917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Codes and Standards: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8200" y="3276600"/>
            <a:ext cx="579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UBC 97 ( Uniform Building Code)</a:t>
            </a:r>
          </a:p>
          <a:p>
            <a:r>
              <a:rPr lang="en-US" dirty="0" smtClean="0"/>
              <a:t>ACI 318M-14 ( American Concrete Institute)</a:t>
            </a:r>
            <a:br>
              <a:rPr lang="en-US" dirty="0" smtClean="0"/>
            </a:br>
            <a:r>
              <a:rPr lang="en-US" dirty="0" smtClean="0"/>
              <a:t>IBC 2012 ( International Building Code)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381000" y="1219200"/>
            <a:ext cx="1901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Materials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828800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Concrete:  strength: 28 </a:t>
            </a:r>
            <a:r>
              <a:rPr lang="en-US" dirty="0" err="1" smtClean="0"/>
              <a:t>MPa</a:t>
            </a:r>
            <a:endParaRPr lang="en-US" dirty="0" smtClean="0"/>
          </a:p>
          <a:p>
            <a:r>
              <a:rPr lang="en-US" dirty="0" smtClean="0"/>
              <a:t>                  Type:       B350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3048000"/>
            <a:ext cx="6934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Rebar Steel: </a:t>
            </a:r>
            <a:br>
              <a:rPr lang="en-US" dirty="0" smtClean="0"/>
            </a:br>
            <a:r>
              <a:rPr lang="en-US" dirty="0" smtClean="0"/>
              <a:t> - Yielding strength of used steel (</a:t>
            </a:r>
            <a:r>
              <a:rPr lang="en-US" dirty="0" err="1" smtClean="0"/>
              <a:t>fy</a:t>
            </a:r>
            <a:r>
              <a:rPr lang="en-US" dirty="0" smtClean="0"/>
              <a:t>) = 420MPa.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 - Modulus of elasticity of used steel (Es) = 200GPa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533400" y="990600"/>
            <a:ext cx="1282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Loads: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81000" y="1447800"/>
            <a:ext cx="4681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a. Gravity load</a:t>
            </a:r>
            <a:br>
              <a:rPr lang="en-US" dirty="0" smtClean="0"/>
            </a:br>
            <a:r>
              <a:rPr lang="en-US" dirty="0" smtClean="0"/>
              <a:t>1) Super imposed dead load = 4 KN/m2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2133600"/>
            <a:ext cx="5943600" cy="180911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4400" y="4038600"/>
          <a:ext cx="5763895" cy="1524001"/>
        </p:xfrm>
        <a:graphic>
          <a:graphicData uri="http://schemas.openxmlformats.org/drawingml/2006/table">
            <a:tbl>
              <a:tblPr/>
              <a:tblGrid>
                <a:gridCol w="1085850"/>
                <a:gridCol w="1250315"/>
                <a:gridCol w="1070610"/>
                <a:gridCol w="1003300"/>
                <a:gridCol w="1353820"/>
              </a:tblGrid>
              <a:tr h="486067">
                <a:tc>
                  <a:txBody>
                    <a:bodyPr/>
                    <a:lstStyle/>
                    <a:p>
                      <a:pPr marL="6350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Zone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Material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241300">
                        <a:lnSpc>
                          <a:spcPts val="137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Unit Weigh KN/m³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99060">
                        <a:lnSpc>
                          <a:spcPts val="137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Thickness cm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7683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Wight (KN/m²)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marL="69850" marR="76835">
                        <a:lnSpc>
                          <a:spcPct val="101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(unit weigh * thickness in m)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</a:tr>
              <a:tr h="209625">
                <a:tc>
                  <a:txBody>
                    <a:bodyPr/>
                    <a:lstStyle/>
                    <a:p>
                      <a:pPr marL="6350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Tile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0.27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</a:tr>
              <a:tr h="205985">
                <a:tc>
                  <a:txBody>
                    <a:bodyPr/>
                    <a:lstStyle/>
                    <a:p>
                      <a:pPr marL="6350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Mortar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3.0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0.69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</a:tr>
              <a:tr h="209625">
                <a:tc>
                  <a:txBody>
                    <a:bodyPr/>
                    <a:lstStyle/>
                    <a:p>
                      <a:pPr marL="6350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Filling Material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7.0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1.190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3"/>
                    </a:solidFill>
                  </a:tcPr>
                </a:tc>
              </a:tr>
              <a:tr h="208169">
                <a:tc>
                  <a:txBody>
                    <a:bodyPr/>
                    <a:lstStyle/>
                    <a:p>
                      <a:pPr marL="6350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Slab Thickness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4F0"/>
                    </a:solidFill>
                  </a:tcPr>
                </a:tc>
              </a:tr>
              <a:tr h="204530">
                <a:tc>
                  <a:txBody>
                    <a:bodyPr/>
                    <a:lstStyle/>
                    <a:p>
                      <a:pPr marL="6350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Plaster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0.345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914400" y="5638800"/>
            <a:ext cx="6172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Partitions = 1 </a:t>
            </a:r>
            <a:r>
              <a:rPr lang="en-US" sz="1600" dirty="0" err="1" smtClean="0"/>
              <a:t>kN</a:t>
            </a:r>
            <a:r>
              <a:rPr lang="en-US" sz="1600" dirty="0" smtClean="0"/>
              <a:t>/m². </a:t>
            </a:r>
            <a:endParaRPr lang="ar-J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533400" y="990600"/>
            <a:ext cx="1282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Loads: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81000" y="1447800"/>
            <a:ext cx="65197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a. Gravity load</a:t>
            </a:r>
            <a:br>
              <a:rPr lang="en-US" dirty="0" smtClean="0"/>
            </a:br>
            <a:r>
              <a:rPr lang="en-US" dirty="0" smtClean="0"/>
              <a:t>2) Live load =</a:t>
            </a:r>
            <a:br>
              <a:rPr lang="en-US" dirty="0" smtClean="0"/>
            </a:br>
            <a:r>
              <a:rPr lang="en-US" dirty="0" smtClean="0"/>
              <a:t> For the Basement1&amp;2 , GF &amp; 1,2,3 Floor  L.L = 5 KN/m2</a:t>
            </a:r>
            <a:br>
              <a:rPr lang="en-US" dirty="0" smtClean="0"/>
            </a:br>
            <a:r>
              <a:rPr lang="en-US" dirty="0" smtClean="0"/>
              <a:t> For 4,5,6&amp; 7 Floor L.L = 3 KN/m2 </a:t>
            </a:r>
            <a:endParaRPr lang="en-US" dirty="0"/>
          </a:p>
        </p:txBody>
      </p:sp>
      <p:pic>
        <p:nvPicPr>
          <p:cNvPr id="9" name="Picture 8" descr="C:\Users\Omar Barham\Desktop\Untitled-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037" y="2819401"/>
            <a:ext cx="7304963" cy="266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609600" y="914400"/>
            <a:ext cx="1282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Loads: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81000" y="1447800"/>
            <a:ext cx="28488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a. Gravity load</a:t>
            </a:r>
            <a:br>
              <a:rPr lang="en-US" dirty="0" smtClean="0"/>
            </a:br>
            <a:r>
              <a:rPr lang="en-US" dirty="0" smtClean="0"/>
              <a:t>3) Wall load = 20 KN/m</a:t>
            </a:r>
            <a:endParaRPr lang="en-US" dirty="0"/>
          </a:p>
        </p:txBody>
      </p:sp>
      <p:pic>
        <p:nvPicPr>
          <p:cNvPr id="9" name="image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6628" y="1981200"/>
            <a:ext cx="2897372" cy="321812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04800" y="3200400"/>
            <a:ext cx="548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sz="1200" dirty="0" smtClean="0">
                <a:solidFill>
                  <a:schemeClr val="bg1"/>
                </a:solidFill>
              </a:rPr>
              <a:t>zone</a:t>
            </a:r>
            <a:endParaRPr lang="en-US" sz="1200" dirty="0">
              <a:solidFill>
                <a:schemeClr val="bg1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28600" y="2971800"/>
          <a:ext cx="6238874" cy="1828800"/>
        </p:xfrm>
        <a:graphic>
          <a:graphicData uri="http://schemas.openxmlformats.org/drawingml/2006/table">
            <a:tbl>
              <a:tblPr/>
              <a:tblGrid>
                <a:gridCol w="655572"/>
                <a:gridCol w="1159349"/>
                <a:gridCol w="1171943"/>
                <a:gridCol w="1985940"/>
                <a:gridCol w="1266070"/>
              </a:tblGrid>
              <a:tr h="298580">
                <a:tc gridSpan="5">
                  <a:txBody>
                    <a:bodyPr/>
                    <a:lstStyle/>
                    <a:p>
                      <a:pPr marL="63500" algn="ctr">
                        <a:lnSpc>
                          <a:spcPts val="1365"/>
                        </a:lnSpc>
                        <a:spcAft>
                          <a:spcPts val="0"/>
                        </a:spcAft>
                        <a:tabLst>
                          <a:tab pos="685800" algn="l"/>
                          <a:tab pos="1783715" algn="l"/>
                          <a:tab pos="2887345" algn="l"/>
                          <a:tab pos="4765675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614221">
                <a:tc>
                  <a:txBody>
                    <a:bodyPr/>
                    <a:lstStyle/>
                    <a:p>
                      <a:pPr marL="63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4730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Masonry stones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 rtl="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27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1.35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</a:tr>
              <a:tr h="308177">
                <a:tc>
                  <a:txBody>
                    <a:bodyPr/>
                    <a:lstStyle/>
                    <a:p>
                      <a:pPr marL="63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Plan concrete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3.45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</a:tr>
              <a:tr h="303911">
                <a:tc>
                  <a:txBody>
                    <a:bodyPr/>
                    <a:lstStyle/>
                    <a:p>
                      <a:pPr marL="63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4730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Blocks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</a:tr>
              <a:tr h="303911">
                <a:tc>
                  <a:txBody>
                    <a:bodyPr/>
                    <a:lstStyle/>
                    <a:p>
                      <a:pPr marL="63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4730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Plaster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667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0.345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304800" y="2971800"/>
            <a:ext cx="5533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Zone</a:t>
            </a:r>
            <a:endParaRPr lang="ar-JO" sz="12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19200" y="2438400"/>
            <a:ext cx="5533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Zone</a:t>
            </a:r>
            <a:endParaRPr lang="ar-JO" sz="12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43000" y="2971800"/>
            <a:ext cx="7938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material</a:t>
            </a:r>
            <a:endParaRPr lang="ar-JO" sz="12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09800" y="2971800"/>
            <a:ext cx="9300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Thickness</a:t>
            </a:r>
            <a:endParaRPr lang="ar-JO" sz="12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52800" y="2971800"/>
            <a:ext cx="16225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Unit weight KN/m3</a:t>
            </a:r>
            <a:endParaRPr lang="ar-JO" sz="12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105400" y="2971800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Weight KN/m2</a:t>
            </a:r>
            <a:endParaRPr lang="ar-JO" sz="12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4953000"/>
            <a:ext cx="655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Wall weight = 1.35+3.45+1.2+0.345 = 6.35 </a:t>
            </a:r>
            <a:r>
              <a:rPr lang="en-US" dirty="0" err="1" smtClean="0"/>
              <a:t>kN</a:t>
            </a:r>
            <a:r>
              <a:rPr lang="en-US" dirty="0" smtClean="0"/>
              <a:t>/m²</a:t>
            </a:r>
            <a:br>
              <a:rPr lang="en-US" dirty="0" smtClean="0"/>
            </a:br>
            <a:r>
              <a:rPr lang="en-US" dirty="0" smtClean="0"/>
              <a:t>Wall weight = 6.35 * 3 = 19.05 KN/m </a:t>
            </a:r>
            <a:br>
              <a:rPr lang="en-US" dirty="0" smtClean="0"/>
            </a:br>
            <a:r>
              <a:rPr lang="en-US" dirty="0" smtClean="0"/>
              <a:t>we will consider it as 20 KN/m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533400" y="990600"/>
            <a:ext cx="1202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Loads: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600200"/>
            <a:ext cx="300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b. Lateral  load ( Seismic)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609600" y="2133600"/>
            <a:ext cx="716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Building is located in Nablus ,which is classified zone 2B, according to Palestine seismic zone (z=0.2).</a:t>
            </a:r>
            <a:endParaRPr lang="en-US" dirty="0"/>
          </a:p>
        </p:txBody>
      </p:sp>
      <p:pic>
        <p:nvPicPr>
          <p:cNvPr id="6" name="Picture 5" descr="C:\Users\Omar Barham\Desktop\UN\Graduation Project\ASD\Load Com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71800"/>
            <a:ext cx="6347593" cy="2931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609600" y="1219200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Programs: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9812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1- ETABS 2015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2- SAP 2000 </a:t>
            </a:r>
          </a:p>
          <a:p>
            <a:endParaRPr lang="en-US" dirty="0" smtClean="0"/>
          </a:p>
          <a:p>
            <a:r>
              <a:rPr lang="en-US" dirty="0" smtClean="0"/>
              <a:t>3- AutoCAD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2895600"/>
            <a:ext cx="6824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Preliminary dimensions and 3D model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609600"/>
            <a:ext cx="4490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                     Outline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752600"/>
            <a:ext cx="8229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Introduction.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Preliminary dimensions and 3D model.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Dynamic Analysis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Dynamic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ock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2133600"/>
            <a:ext cx="3886200" cy="3077155"/>
          </a:xfrm>
          <a:prstGeom prst="rect">
            <a:avLst/>
          </a:prstGeom>
        </p:spPr>
      </p:pic>
      <p:pic>
        <p:nvPicPr>
          <p:cNvPr id="3" name="Picture 2" descr="blockb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19600" y="2286000"/>
            <a:ext cx="3617281" cy="3429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4800" y="3048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914400"/>
            <a:ext cx="4233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Introduction to structural system.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1600200"/>
            <a:ext cx="4216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project is divided into 2 blocks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5410200"/>
            <a:ext cx="1066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r>
              <a:rPr lang="en-US" dirty="0" smtClean="0"/>
              <a:t>Block B</a:t>
            </a:r>
            <a:endParaRPr lang="ar-JO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5562600"/>
            <a:ext cx="1066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r>
              <a:rPr lang="en-US" dirty="0" smtClean="0"/>
              <a:t>Block A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762000"/>
            <a:ext cx="4025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Introduction to structural system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152400" y="2286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200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Area = 2500 cm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Moment of inertia I = 130208.3 cm</a:t>
            </a:r>
            <a:r>
              <a:rPr lang="en-US" baseline="30000" dirty="0" smtClean="0"/>
              <a:t>4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weight = 2500*25/10000 = 6.25 KN/m</a:t>
            </a:r>
            <a:r>
              <a:rPr lang="en-US" baseline="30000" dirty="0" smtClean="0"/>
              <a:t>2</a:t>
            </a:r>
            <a:endParaRPr lang="ar-JO" dirty="0"/>
          </a:p>
        </p:txBody>
      </p:sp>
      <p:sp>
        <p:nvSpPr>
          <p:cNvPr id="8" name="Rectangle 7"/>
          <p:cNvSpPr/>
          <p:nvPr/>
        </p:nvSpPr>
        <p:spPr>
          <a:xfrm>
            <a:off x="457200" y="190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structural system is two way solid Slab with drop beams.</a:t>
            </a:r>
            <a:endParaRPr lang="ar-JO" dirty="0"/>
          </a:p>
        </p:txBody>
      </p:sp>
      <p:pic>
        <p:nvPicPr>
          <p:cNvPr id="9" name="Picture 8" descr="slab sect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0" y="2514600"/>
            <a:ext cx="34290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838200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Preliminary Dimensions :</a:t>
            </a:r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1600200"/>
          <a:ext cx="5791200" cy="1600199"/>
        </p:xfrm>
        <a:graphic>
          <a:graphicData uri="http://schemas.openxmlformats.org/drawingml/2006/table">
            <a:tbl>
              <a:tblPr/>
              <a:tblGrid>
                <a:gridCol w="2895600"/>
                <a:gridCol w="2895600"/>
              </a:tblGrid>
              <a:tr h="4196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Column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Dimensions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Name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Cross section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93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C1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800mm*800mm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C2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600mm*600mm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3657601"/>
          <a:ext cx="5867400" cy="1447798"/>
        </p:xfrm>
        <a:graphic>
          <a:graphicData uri="http://schemas.openxmlformats.org/drawingml/2006/table">
            <a:tbl>
              <a:tblPr/>
              <a:tblGrid>
                <a:gridCol w="2933700"/>
                <a:gridCol w="2933700"/>
              </a:tblGrid>
              <a:tr h="3796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Beam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Dimensions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400mm*500mm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56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400mm*600mm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400mm*700mm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14400"/>
            <a:ext cx="3201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Materials and modifiers :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228600" y="3810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1228417"/>
            <a:ext cx="4571999" cy="3191183"/>
          </a:xfrm>
          <a:prstGeom prst="rect">
            <a:avLst/>
          </a:prstGeom>
        </p:spPr>
      </p:pic>
      <p:pic>
        <p:nvPicPr>
          <p:cNvPr id="5" name="Picture 4" descr="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00600" y="1295400"/>
            <a:ext cx="3810000" cy="3048000"/>
          </a:xfrm>
          <a:prstGeom prst="rect">
            <a:avLst/>
          </a:prstGeom>
        </p:spPr>
      </p:pic>
      <p:pic>
        <p:nvPicPr>
          <p:cNvPr id="6" name="Picture 5" descr="4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00600" y="4419600"/>
            <a:ext cx="3810000" cy="2438400"/>
          </a:xfrm>
          <a:prstGeom prst="rect">
            <a:avLst/>
          </a:prstGeom>
        </p:spPr>
      </p:pic>
      <p:pic>
        <p:nvPicPr>
          <p:cNvPr id="7" name="Picture 6" descr="2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4800" y="4419600"/>
            <a:ext cx="4481361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1066800"/>
            <a:ext cx="3810000" cy="2625918"/>
          </a:xfrm>
          <a:prstGeom prst="rect">
            <a:avLst/>
          </a:prstGeom>
        </p:spPr>
      </p:pic>
      <p:pic>
        <p:nvPicPr>
          <p:cNvPr id="3" name="Picture 2" descr="1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3810000"/>
            <a:ext cx="3886200" cy="2362200"/>
          </a:xfrm>
          <a:prstGeom prst="rect">
            <a:avLst/>
          </a:prstGeom>
        </p:spPr>
      </p:pic>
      <p:pic>
        <p:nvPicPr>
          <p:cNvPr id="4" name="Picture 3" descr="bracing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24400" y="1752600"/>
            <a:ext cx="3764136" cy="38042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2286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685800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Bracing: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6800" y="1981200"/>
            <a:ext cx="3922025" cy="3200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3048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838200"/>
            <a:ext cx="3201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Materials and modifiers 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1828800" y="5410200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Slab modifiers  :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7620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Checks :</a:t>
            </a:r>
            <a:endParaRPr lang="ar-JO" dirty="0"/>
          </a:p>
        </p:txBody>
      </p:sp>
      <p:pic>
        <p:nvPicPr>
          <p:cNvPr id="4" name="Picture 3" descr="compatiblity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57600" y="1066800"/>
            <a:ext cx="5029200" cy="4800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1295400"/>
            <a:ext cx="3089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1) Check for compatibility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381000" y="2133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As shown the structure </a:t>
            </a:r>
            <a:br>
              <a:rPr lang="en-US" dirty="0" smtClean="0"/>
            </a:br>
            <a:r>
              <a:rPr lang="en-US" dirty="0" smtClean="0"/>
              <a:t>move as a rigid unit </a:t>
            </a:r>
            <a:br>
              <a:rPr lang="en-US" dirty="0" smtClean="0"/>
            </a:br>
            <a:r>
              <a:rPr lang="en-US" dirty="0" smtClean="0"/>
              <a:t>(moving together)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1752600"/>
            <a:ext cx="4363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2- Equilibrium check (Base reactions)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381000" y="8382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Checks 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228600" y="3810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0" y="4648200"/>
            <a:ext cx="2406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All less than 5%, OK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2362200"/>
          <a:ext cx="8001001" cy="2133600"/>
        </p:xfrm>
        <a:graphic>
          <a:graphicData uri="http://schemas.openxmlformats.org/drawingml/2006/table">
            <a:tbl>
              <a:tblPr/>
              <a:tblGrid>
                <a:gridCol w="731514"/>
                <a:gridCol w="1907962"/>
                <a:gridCol w="1617492"/>
                <a:gridCol w="3744033"/>
              </a:tblGrid>
              <a:tr h="4267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By hand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By model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Error  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Dead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60665.533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59649.989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1.67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Live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22619.94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22623.115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0.014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SD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21542.81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21545.825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0.013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Wall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17030.19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17611.385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3.30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37160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3- Check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moment stress-strain relationships: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6858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Checks 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457200" y="19050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our calculations , we took a strip in an interior beam from live load in block A as example:</a:t>
            </a:r>
          </a:p>
          <a:p>
            <a:endParaRPr lang="en-US" dirty="0"/>
          </a:p>
        </p:txBody>
      </p:sp>
      <p:pic>
        <p:nvPicPr>
          <p:cNvPr id="6" name="Picture 5" descr="momstres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62600" y="2819400"/>
            <a:ext cx="3200400" cy="3048000"/>
          </a:xfrm>
          <a:prstGeom prst="rect">
            <a:avLst/>
          </a:prstGeom>
        </p:spPr>
      </p:pic>
      <p:pic>
        <p:nvPicPr>
          <p:cNvPr id="7" name="Picture 6" descr="m3left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2743200"/>
            <a:ext cx="5117493" cy="873923"/>
          </a:xfrm>
          <a:prstGeom prst="rect">
            <a:avLst/>
          </a:prstGeom>
        </p:spPr>
      </p:pic>
      <p:pic>
        <p:nvPicPr>
          <p:cNvPr id="8" name="Picture 7" descr="m3righ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4800" y="3810000"/>
            <a:ext cx="5119094" cy="896469"/>
          </a:xfrm>
          <a:prstGeom prst="rect">
            <a:avLst/>
          </a:prstGeom>
        </p:spPr>
      </p:pic>
      <p:pic>
        <p:nvPicPr>
          <p:cNvPr id="9" name="Picture 8" descr="m3midd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81000" y="4953000"/>
            <a:ext cx="5191978" cy="954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1963579"/>
            <a:ext cx="8739893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Etabs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Mleft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Mright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)/2  + M middle = (14.988 +14.8144) /2  + 12.38 = 27.281 KN.m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Mmanual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"live"  = WL2 /8 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US" sz="1600" dirty="0" smtClean="0"/>
              <a:t>Load per unit length of beam from live load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(3.26+ 1.71  /  2)* (3 KN/m2) = 7.455 KN/m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Length of beam = 5.5 m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 = (7.455* 5.5^2)  / 8 =  28.158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% error = 28.158-27.281/28.158 = 3.11 % &lt;  10%  </a:t>
            </a:r>
            <a:r>
              <a:rPr kumimoji="0" lang="ar-JO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6858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Checks 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304800" y="129540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3- Check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moment stress-strain relationships: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0" y="838200"/>
            <a:ext cx="2938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Introduction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981200"/>
            <a:ext cx="74409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Building 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located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Rafidia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Nablus .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Building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composed of two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Blocks,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and 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Both blocks A&amp;B have 10 stories including two basement floors in each block .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total area of structure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10250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289855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for deflection</a:t>
            </a:r>
            <a:r>
              <a:rPr lang="en-US" sz="2400" dirty="0" smtClean="0"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2400" dirty="0" smtClean="0"/>
          </a:p>
          <a:p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762000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Checks :</a:t>
            </a:r>
            <a:endParaRPr lang="ar-JO" dirty="0"/>
          </a:p>
        </p:txBody>
      </p:sp>
      <p:pic>
        <p:nvPicPr>
          <p:cNvPr id="5" name="Picture 4" descr="C:\Users\Omar Barham\Desktop\UN\Graduation Project\PICTURE\aci de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8493274" cy="256594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24000" y="4724400"/>
            <a:ext cx="5695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Block A We have </a:t>
            </a:r>
            <a:r>
              <a:rPr lang="en-US" dirty="0"/>
              <a:t>case </a:t>
            </a:r>
            <a:r>
              <a:rPr lang="en-US" dirty="0" smtClean="0"/>
              <a:t>4  </a:t>
            </a:r>
            <a:r>
              <a:rPr lang="en-US" dirty="0"/>
              <a:t>that </a:t>
            </a:r>
            <a:r>
              <a:rPr lang="en-US" dirty="0" smtClean="0"/>
              <a:t>is:  </a:t>
            </a:r>
            <a:r>
              <a:rPr lang="en-US" dirty="0"/>
              <a:t>L/240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5105400"/>
            <a:ext cx="5695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Block B We have </a:t>
            </a:r>
            <a:r>
              <a:rPr lang="en-US" dirty="0"/>
              <a:t>case </a:t>
            </a:r>
            <a:r>
              <a:rPr lang="en-US" dirty="0" smtClean="0"/>
              <a:t>3  </a:t>
            </a:r>
            <a:r>
              <a:rPr lang="en-US" dirty="0"/>
              <a:t>that </a:t>
            </a:r>
            <a:r>
              <a:rPr lang="en-US" dirty="0" smtClean="0"/>
              <a:t>is:  L/480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6002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we assume the∆ sustained live load= 0.5∆</a:t>
            </a:r>
            <a:r>
              <a:rPr lang="en-US" baseline="-25000" dirty="0" smtClean="0"/>
              <a:t>live </a:t>
            </a:r>
            <a:endParaRPr lang="ar-JO" dirty="0"/>
          </a:p>
        </p:txBody>
      </p:sp>
      <p:pic>
        <p:nvPicPr>
          <p:cNvPr id="14" name="Picture 13" descr="de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057400"/>
            <a:ext cx="4419600" cy="3962400"/>
          </a:xfrm>
          <a:prstGeom prst="rect">
            <a:avLst/>
          </a:prstGeom>
        </p:spPr>
      </p:pic>
      <p:pic>
        <p:nvPicPr>
          <p:cNvPr id="4" name="Picture 3" descr="defl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43600" y="2743200"/>
            <a:ext cx="2667000" cy="2362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2286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685800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Checks :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762000" y="1066800"/>
            <a:ext cx="289855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for deflection</a:t>
            </a:r>
            <a:r>
              <a:rPr lang="en-US" sz="2400" dirty="0" smtClean="0"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2400" dirty="0" smtClean="0"/>
          </a:p>
          <a:p>
            <a:r>
              <a:rPr lang="en-US" sz="2200" dirty="0" smtClean="0"/>
              <a:t>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914400"/>
            <a:ext cx="26404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5-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the period:</a:t>
            </a:r>
            <a:endParaRPr lang="en-US" dirty="0" smtClean="0"/>
          </a:p>
          <a:p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Rectangle 2"/>
          <p:cNvSpPr/>
          <p:nvPr/>
        </p:nvSpPr>
        <p:spPr>
          <a:xfrm>
            <a:off x="533400" y="1066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1) Method A :</a:t>
            </a:r>
            <a:br>
              <a:rPr lang="en-US" dirty="0" smtClean="0"/>
            </a:br>
            <a:endParaRPr lang="ar-JO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4343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90600" y="3733800"/>
            <a:ext cx="305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 = 0.0488(30)</a:t>
            </a:r>
            <a:r>
              <a:rPr lang="en-US" baseline="30000" dirty="0" smtClean="0"/>
              <a:t>3/4 = </a:t>
            </a:r>
            <a:r>
              <a:rPr lang="en-US" dirty="0" smtClean="0"/>
              <a:t>0.625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990600" y="4114800"/>
            <a:ext cx="3163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Tetabs</a:t>
            </a:r>
            <a:r>
              <a:rPr lang="en-US" dirty="0" smtClean="0"/>
              <a:t> &lt;=1.4*T method A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990600" y="4495800"/>
            <a:ext cx="20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etabs</a:t>
            </a:r>
            <a:r>
              <a:rPr lang="en-US" dirty="0" smtClean="0"/>
              <a:t> = 0.742 </a:t>
            </a:r>
            <a:endParaRPr lang="ar-JO" dirty="0"/>
          </a:p>
        </p:txBody>
      </p:sp>
      <p:sp>
        <p:nvSpPr>
          <p:cNvPr id="8" name="Rectangle 7"/>
          <p:cNvSpPr/>
          <p:nvPr/>
        </p:nvSpPr>
        <p:spPr>
          <a:xfrm>
            <a:off x="990600" y="4876800"/>
            <a:ext cx="2797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1.4 * Method A =0.875</a:t>
            </a:r>
            <a:endParaRPr lang="ar-JO" dirty="0"/>
          </a:p>
        </p:txBody>
      </p:sp>
      <p:sp>
        <p:nvSpPr>
          <p:cNvPr id="9" name="Rectangle 8"/>
          <p:cNvSpPr/>
          <p:nvPr/>
        </p:nvSpPr>
        <p:spPr>
          <a:xfrm>
            <a:off x="990600" y="5334000"/>
            <a:ext cx="4014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 </a:t>
            </a:r>
            <a:r>
              <a:rPr lang="en-US" dirty="0" err="1" smtClean="0"/>
              <a:t>etabs</a:t>
            </a:r>
            <a:r>
              <a:rPr lang="en-US" dirty="0" smtClean="0"/>
              <a:t> &lt;= 1.4*T method A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OK</a:t>
            </a:r>
            <a:endParaRPr lang="ar-JO" dirty="0"/>
          </a:p>
        </p:txBody>
      </p:sp>
      <p:sp>
        <p:nvSpPr>
          <p:cNvPr id="10" name="Rectangle 9"/>
          <p:cNvSpPr/>
          <p:nvPr/>
        </p:nvSpPr>
        <p:spPr>
          <a:xfrm>
            <a:off x="228600" y="2286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 descr="perio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10200" y="1524000"/>
            <a:ext cx="3733800" cy="396571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00292" y="5638800"/>
            <a:ext cx="3526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fundamental period T=0.742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2286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685800"/>
            <a:ext cx="259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the period :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381000" y="10668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2) Method B "Rayleigh analytical method":</a:t>
            </a:r>
            <a:endParaRPr lang="ar-JO" dirty="0"/>
          </a:p>
        </p:txBody>
      </p:sp>
      <p:pic>
        <p:nvPicPr>
          <p:cNvPr id="7" name="Picture 6" descr="period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3962400" cy="914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" y="2514600"/>
            <a:ext cx="2101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Mass calculation: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38200" y="2971800"/>
          <a:ext cx="7315195" cy="2971799"/>
        </p:xfrm>
        <a:graphic>
          <a:graphicData uri="http://schemas.openxmlformats.org/drawingml/2006/table">
            <a:tbl>
              <a:tblPr/>
              <a:tblGrid>
                <a:gridCol w="1255125"/>
                <a:gridCol w="606007"/>
                <a:gridCol w="606007"/>
                <a:gridCol w="606007"/>
                <a:gridCol w="606007"/>
                <a:gridCol w="606007"/>
                <a:gridCol w="606007"/>
                <a:gridCol w="606007"/>
                <a:gridCol w="606007"/>
                <a:gridCol w="606007"/>
                <a:gridCol w="606007"/>
              </a:tblGrid>
              <a:tr h="3226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Element/story</a:t>
                      </a:r>
                      <a:br>
                        <a:rPr lang="en-US" sz="1100" b="1">
                          <a:latin typeface="Times New Roman"/>
                          <a:ea typeface="Times New Roman"/>
                        </a:rPr>
                      </a:b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S2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S10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Slab 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3366.06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50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Masonry wall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1576.87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SID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2154.28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50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Beams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1118.63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1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columns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807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67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Wall "without Masonry" 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1261.49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Mass(KN)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8707.46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9022.84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33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Mass(Ton)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887.61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04995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 dirty="0">
                        <a:latin typeface="Times New Roman"/>
                        <a:ea typeface="Times New Roman"/>
                      </a:endParaRPr>
                    </a:p>
                  </a:txBody>
                  <a:tcPr marL="46299" marR="4629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685800"/>
            <a:ext cx="259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the period :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381000" y="11430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2) Method B "Rayleigh analytical method":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457200" y="1676400"/>
            <a:ext cx="2789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To find the period in X: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457200" y="2133600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Drift values due to (1 KN/m2 – in x-direction):</a:t>
            </a:r>
            <a:endParaRPr lang="ar-JO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95400" y="2590800"/>
          <a:ext cx="5791201" cy="3566160"/>
        </p:xfrm>
        <a:graphic>
          <a:graphicData uri="http://schemas.openxmlformats.org/drawingml/2006/table">
            <a:tbl>
              <a:tblPr/>
              <a:tblGrid>
                <a:gridCol w="1129030"/>
                <a:gridCol w="1129030"/>
                <a:gridCol w="1129030"/>
                <a:gridCol w="1129030"/>
                <a:gridCol w="1275081"/>
              </a:tblGrid>
              <a:tr h="59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Delta 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Delta 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Delta 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Delta average (mm)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0.533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1.100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2.167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3.300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4.467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5.733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7.1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6.933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8.4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8.200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9.6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9.533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10.9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10.8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10.900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5-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the period :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304800" y="2286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1430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2) Method B "Rayleigh analytical method":</a:t>
            </a:r>
            <a:endParaRPr lang="ar-JO" dirty="0"/>
          </a:p>
        </p:txBody>
      </p:sp>
      <p:sp>
        <p:nvSpPr>
          <p:cNvPr id="8" name="Rectangle 7"/>
          <p:cNvSpPr/>
          <p:nvPr/>
        </p:nvSpPr>
        <p:spPr>
          <a:xfrm>
            <a:off x="381000" y="1447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Period in X:</a:t>
            </a:r>
            <a:br>
              <a:rPr lang="en-US" dirty="0" smtClean="0"/>
            </a:br>
            <a:endParaRPr lang="ar-JO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14400" y="2133594"/>
          <a:ext cx="7772401" cy="3810012"/>
        </p:xfrm>
        <a:graphic>
          <a:graphicData uri="http://schemas.openxmlformats.org/drawingml/2006/table">
            <a:tbl>
              <a:tblPr/>
              <a:tblGrid>
                <a:gridCol w="969205"/>
                <a:gridCol w="995110"/>
                <a:gridCol w="995110"/>
                <a:gridCol w="1207711"/>
                <a:gridCol w="1875882"/>
                <a:gridCol w="1729383"/>
              </a:tblGrid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Mass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force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Delta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Mass*(Delta^2)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Force* Delta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887.61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0.000533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0.00025216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0.28705781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2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0.0011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0.001112898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0.592427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0.002167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0.004319044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1.16708119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0.0033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0.010016078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1.777281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0.004467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0.018352773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2.40579219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6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0.005733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0.030229689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3.08762181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Story 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0.006933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0.044209153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3.73390581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0.0082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0.06184399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4.416274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0.009533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0.083585122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5.13418781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7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Story 10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919.75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538.57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0.0109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0.109275498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5.870413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0.363196405</a:t>
                      </a:r>
                      <a:endParaRPr lang="en-US" sz="70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28.47204162</a:t>
                      </a:r>
                      <a:endParaRPr lang="en-US" sz="700" dirty="0">
                        <a:latin typeface="Times New Roman"/>
                        <a:ea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111111111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6400"/>
            <a:ext cx="6400800" cy="2133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90600" y="3810000"/>
            <a:ext cx="153920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Period in Y :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990600" y="1295400"/>
            <a:ext cx="153920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Period in x :</a:t>
            </a:r>
            <a:endParaRPr lang="ar-JO" dirty="0"/>
          </a:p>
        </p:txBody>
      </p:sp>
      <p:pic>
        <p:nvPicPr>
          <p:cNvPr id="8" name="Picture 7" descr="222222222222222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114800"/>
            <a:ext cx="6019800" cy="2362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" y="9144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2) Method B "Rayleigh analytical method":</a:t>
            </a:r>
            <a:endParaRPr lang="ar-JO" dirty="0"/>
          </a:p>
        </p:txBody>
      </p:sp>
      <p:sp>
        <p:nvSpPr>
          <p:cNvPr id="10" name="Rectangle 9"/>
          <p:cNvSpPr/>
          <p:nvPr/>
        </p:nvSpPr>
        <p:spPr>
          <a:xfrm>
            <a:off x="609600" y="533400"/>
            <a:ext cx="259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the period :</a:t>
            </a:r>
            <a:endParaRPr lang="ar-JO" dirty="0"/>
          </a:p>
        </p:txBody>
      </p:sp>
      <p:sp>
        <p:nvSpPr>
          <p:cNvPr id="11" name="Rectangle 10"/>
          <p:cNvSpPr/>
          <p:nvPr/>
        </p:nvSpPr>
        <p:spPr>
          <a:xfrm>
            <a:off x="457200" y="1524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6- </a:t>
            </a:r>
            <a:r>
              <a:rPr 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Check if torsion mode exist in 1st two modes: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457200"/>
            <a:ext cx="445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 dimensions and 3D model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tort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1981200"/>
            <a:ext cx="85344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514600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Dynamic Analysis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“UBC-97”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990600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Seismic Parameters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1524000"/>
            <a:ext cx="2217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 Site classifications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9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905000"/>
            <a:ext cx="6705600" cy="914400"/>
          </a:xfrm>
          <a:prstGeom prst="rect">
            <a:avLst/>
          </a:prstGeom>
        </p:spPr>
      </p:pic>
      <p:pic>
        <p:nvPicPr>
          <p:cNvPr id="6" name="صورة 3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19400"/>
            <a:ext cx="769620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8382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381000"/>
            <a:ext cx="1854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   Introduction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 descr="8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2400" y="0"/>
            <a:ext cx="4362450" cy="6481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295400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 Seismic Zone Factor 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2057400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Building is  located in Nablus city which is in Zone 2B, and has Z = 0.2 g 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590800"/>
            <a:ext cx="3088532" cy="40106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3048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762000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Seismic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43000"/>
            <a:ext cx="2678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3- Importance factor: 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457200" y="1524000"/>
            <a:ext cx="563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have a standard occupancy structure, so the importance factor I=1.00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Untitled.pnimpou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2133600"/>
            <a:ext cx="6934200" cy="381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685800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Seismic Parameters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2286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4- Acceleration seismic coefficient,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Ca = 0.24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447800"/>
            <a:ext cx="6629400" cy="1828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4800" y="3581400"/>
            <a:ext cx="579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5- Velocity seismic coefficient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CV = 0.32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v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8200" y="3962400"/>
            <a:ext cx="6781800" cy="1828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1000" y="685800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Seismic Parameters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2286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295400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Determination of building frame system and Response modification factor (R):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2514600"/>
            <a:ext cx="60742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are 3 types of building frame system according to resistance the gravity and lateral </a:t>
            </a:r>
            <a:r>
              <a:rPr lang="en-US" dirty="0" smtClean="0"/>
              <a:t>loads:</a:t>
            </a:r>
          </a:p>
          <a:p>
            <a:endParaRPr lang="en-US" dirty="0"/>
          </a:p>
          <a:p>
            <a:r>
              <a:rPr lang="en-US" dirty="0"/>
              <a:t>1- Bearing wall </a:t>
            </a:r>
            <a:r>
              <a:rPr lang="en-US" dirty="0" smtClean="0"/>
              <a:t>system</a:t>
            </a:r>
          </a:p>
          <a:p>
            <a:endParaRPr lang="en-US" dirty="0" smtClean="0"/>
          </a:p>
          <a:p>
            <a:r>
              <a:rPr lang="en-US" dirty="0"/>
              <a:t>2- Building frame </a:t>
            </a:r>
            <a:r>
              <a:rPr lang="en-US" dirty="0" smtClean="0"/>
              <a:t>system</a:t>
            </a:r>
          </a:p>
          <a:p>
            <a:endParaRPr lang="en-US" dirty="0" smtClean="0"/>
          </a:p>
          <a:p>
            <a:r>
              <a:rPr lang="en-US" dirty="0"/>
              <a:t>3- The moment resisting frame system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3810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295400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Determination of building frame system and Response modification factor (R):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2286000"/>
            <a:ext cx="612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Columns take 66 % of gravity loads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895600"/>
            <a:ext cx="6126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Walls take 90 % of lateral loads in X- direction 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Walls take 81 % of lateral loads in Y- direction 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4038600"/>
            <a:ext cx="7245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results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since the building is located in moderate seismic area then the system is building frame system with intermediate reinforcement.</a:t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3810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i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1905000"/>
            <a:ext cx="8077200" cy="20689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9600" y="4267200"/>
            <a:ext cx="541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 we will use the Building Frame system  with R= 5.5 .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685800" y="3810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990600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Determination of building frame system and Response modification factor (R):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048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2192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Modal analysis using equivalent static method.</a:t>
            </a:r>
            <a:endParaRPr lang="ar-JO" dirty="0"/>
          </a:p>
        </p:txBody>
      </p:sp>
      <p:sp>
        <p:nvSpPr>
          <p:cNvPr id="8" name="Rectangle 7"/>
          <p:cNvSpPr/>
          <p:nvPr/>
        </p:nvSpPr>
        <p:spPr>
          <a:xfrm>
            <a:off x="533400" y="1828800"/>
            <a:ext cx="1635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T= Ct *(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)3/4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286000"/>
            <a:ext cx="33810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T= 0.0488× (30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3/4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= 0.625 second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876800" y="1752600"/>
          <a:ext cx="3733801" cy="1524000"/>
        </p:xfrm>
        <a:graphic>
          <a:graphicData uri="http://schemas.openxmlformats.org/drawingml/2006/table">
            <a:tbl>
              <a:tblPr/>
              <a:tblGrid>
                <a:gridCol w="642054"/>
                <a:gridCol w="1675478"/>
                <a:gridCol w="1416269"/>
              </a:tblGrid>
              <a:tr h="305254">
                <a:tc gridSpan="2">
                  <a:txBody>
                    <a:bodyPr/>
                    <a:lstStyle/>
                    <a:p>
                      <a:pPr marL="518795" marR="52197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By hand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340995" algn="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By model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</a:tr>
              <a:tr h="307523">
                <a:tc>
                  <a:txBody>
                    <a:bodyPr/>
                    <a:lstStyle/>
                    <a:p>
                      <a:pPr marL="63500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Dead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252730" algn="ctr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  60665.533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349250" algn="r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59649.989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</a:tr>
              <a:tr h="307523">
                <a:tc>
                  <a:txBody>
                    <a:bodyPr/>
                    <a:lstStyle/>
                    <a:p>
                      <a:pPr marL="63500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Live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366395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     22619.94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349250" algn="r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22623.115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</a:tr>
              <a:tr h="307523">
                <a:tc>
                  <a:txBody>
                    <a:bodyPr/>
                    <a:lstStyle/>
                    <a:p>
                      <a:pPr marL="63500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SD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252730" algn="ctr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21542.81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349250" algn="r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21545.825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0"/>
                    </a:solidFill>
                  </a:tcPr>
                </a:tc>
              </a:tr>
              <a:tr h="296177">
                <a:tc>
                  <a:txBody>
                    <a:bodyPr/>
                    <a:lstStyle/>
                    <a:p>
                      <a:pPr marL="63500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Wall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218440" algn="ctr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17030</a:t>
                      </a:r>
                      <a:r>
                        <a:rPr lang="en-US" sz="1100">
                          <a:latin typeface="Times New Roman"/>
                          <a:ea typeface="Times New Roman"/>
                        </a:rPr>
                        <a:t>.19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22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17611.385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3"/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57200" y="28194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 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total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dead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W 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SID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W 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wall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+ 0.25W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live  </a:t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              =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104893.5 KN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5" descr="888888888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657600"/>
            <a:ext cx="3352800" cy="685800"/>
          </a:xfrm>
          <a:prstGeom prst="rect">
            <a:avLst/>
          </a:prstGeom>
        </p:spPr>
      </p:pic>
      <p:pic>
        <p:nvPicPr>
          <p:cNvPr id="17" name="Picture 16" descr="777777777777777777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419600"/>
            <a:ext cx="3352800" cy="609600"/>
          </a:xfrm>
          <a:prstGeom prst="rect">
            <a:avLst/>
          </a:prstGeom>
        </p:spPr>
      </p:pic>
      <p:pic>
        <p:nvPicPr>
          <p:cNvPr id="18" name="Picture 17" descr="static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76800" y="4648200"/>
            <a:ext cx="3657600" cy="1524000"/>
          </a:xfrm>
          <a:prstGeom prst="rect">
            <a:avLst/>
          </a:prstGeom>
        </p:spPr>
      </p:pic>
      <p:pic>
        <p:nvPicPr>
          <p:cNvPr id="22" name="Picture 21" descr="555555555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5181600"/>
            <a:ext cx="3124200" cy="762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800600" y="36576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assigned </a:t>
            </a:r>
            <a:r>
              <a:rPr lang="en-US" dirty="0"/>
              <a:t>equivalent static </a:t>
            </a:r>
            <a:r>
              <a:rPr lang="en-US" dirty="0" smtClean="0"/>
              <a:t>load in ETABS, and the following results was obtained: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81000" y="7620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Determination of Seismic Base reactions :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1430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Modal analysis using Response spectrum analysis .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381000" y="3048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pic>
        <p:nvPicPr>
          <p:cNvPr id="4" name="Picture 3" descr="responce spectrum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2438400"/>
            <a:ext cx="7696200" cy="3962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7620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Determination of Seismic Base reactions :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304800" y="17526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/>
              <a:t>We used ETABS model to calculate the seismic forces from Response spectrum in two directions (X-direction, Y-direction).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4572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9144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Determination of Seismic Base reactions :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381000" y="13716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Modal analysis using Response spectrum analysis .</a:t>
            </a:r>
            <a:endParaRPr lang="ar-JO" dirty="0"/>
          </a:p>
        </p:txBody>
      </p:sp>
      <p:pic>
        <p:nvPicPr>
          <p:cNvPr id="8" name="Picture 7" descr="eqx befor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0" y="1828800"/>
            <a:ext cx="4114800" cy="4724400"/>
          </a:xfrm>
          <a:prstGeom prst="rect">
            <a:avLst/>
          </a:prstGeom>
        </p:spPr>
      </p:pic>
      <p:pic>
        <p:nvPicPr>
          <p:cNvPr id="16" name="Picture 15" descr="aaaaaaaaaaa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953000"/>
            <a:ext cx="4114800" cy="10668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57200" y="39624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Then, The Acceleration in main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other direction should be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multiplied by 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" y="3200400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Ex = Ex + 0.3 Ey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Ey = Ey + 0.3 Ex</a:t>
            </a:r>
            <a:endParaRPr lang="ar-JO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19812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the earthquake loads don’t come from one directions, so the structure shall be designed to resist any seismic forces in each direction</a:t>
            </a:r>
            <a:r>
              <a:rPr lang="en-US" dirty="0" smtClean="0"/>
              <a:t>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7620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Determination of Seismic Base reactions :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381000" y="12192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Modal analysis using Response spectrum analysis .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381000" y="1676400"/>
            <a:ext cx="12410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Checks :</a:t>
            </a:r>
            <a:endParaRPr lang="ar-JO" sz="2000" dirty="0"/>
          </a:p>
        </p:txBody>
      </p:sp>
      <p:sp>
        <p:nvSpPr>
          <p:cNvPr id="6" name="Rectangle 5"/>
          <p:cNvSpPr/>
          <p:nvPr/>
        </p:nvSpPr>
        <p:spPr>
          <a:xfrm>
            <a:off x="533400" y="21336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a) modal  participation mass ratio (MPMR) &gt;90% in both X and Y.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mmppp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2590800"/>
            <a:ext cx="70104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8382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381000"/>
            <a:ext cx="1854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   Introduction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basement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371600"/>
            <a:ext cx="7620000" cy="4038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05200" y="5410200"/>
            <a:ext cx="14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Basement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981200"/>
            <a:ext cx="7239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b) Check Period: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Period of mode of maximum MPMR in X &lt;=1.4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0.742 &lt;= 1.4*0.625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0.742 &lt;= 0.875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OK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Period of mode of maximum MPMR in Y&lt;=1.4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A</a:t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0.641 &lt;= 1.4*0.625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0.641&lt;= 0.875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OK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2286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6096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Determination of Seismic Base reactions 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457200" y="11430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Modal analysis using Response spectrum analysis .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609600" y="1676400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Checks :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2057400"/>
            <a:ext cx="4343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)  Make sure that  the  base shear from response spectrum cases &gt;= base shear from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equivalent static method by modifying scale factor 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Base shear from Response spectrum is less than that of Equivalent static method , we need to modify scale factor 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6096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Determination of Seismic Base reactions :</a:t>
            </a: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381000" y="10668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Modal analysis using Response spectrum analysis .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533400" y="1600200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Checks :</a:t>
            </a:r>
            <a:endParaRPr lang="ar-JO" dirty="0"/>
          </a:p>
        </p:txBody>
      </p:sp>
      <p:pic>
        <p:nvPicPr>
          <p:cNvPr id="8" name="Picture 7" descr="finally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0" y="1447800"/>
            <a:ext cx="3962400" cy="2590800"/>
          </a:xfrm>
          <a:prstGeom prst="rect">
            <a:avLst/>
          </a:prstGeom>
        </p:spPr>
      </p:pic>
      <p:pic>
        <p:nvPicPr>
          <p:cNvPr id="9" name="Picture 8" descr="rrrrrrrrrrtttt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267200"/>
            <a:ext cx="4648200" cy="1752600"/>
          </a:xfrm>
          <a:prstGeom prst="rect">
            <a:avLst/>
          </a:prstGeom>
        </p:spPr>
      </p:pic>
      <p:pic>
        <p:nvPicPr>
          <p:cNvPr id="10" name="Picture 9" descr="eqx after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76800" y="4114800"/>
            <a:ext cx="4038600" cy="2260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9812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modifying the scale factor the base shear results in all direction  were acceptable , so the check is ok 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base shear after scali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2971800"/>
            <a:ext cx="3810000" cy="1981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2286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6858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Determination of Seismic Base reactions :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381000" y="11430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Modal analysis using Response spectrum analysis .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533400" y="1600200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Checks :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838200"/>
            <a:ext cx="579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D)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Story Drifts Checks and Design of seismic Joint: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048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304800" y="1600200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maximum story drift in a building shall not exceed the allowable story drift as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Obtained from UBC-97 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5334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 allowable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0.02*H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tory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 0.02*3.0 = 60 mm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ubcc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2362200"/>
            <a:ext cx="6629400" cy="2133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4800" y="46482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the period of our building is greater than 0.7 , the allowable story drift shall not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exceed 0.02 times the story height.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rigfhh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2514600"/>
            <a:ext cx="3886200" cy="3124200"/>
          </a:xfrm>
          <a:prstGeom prst="rect">
            <a:avLst/>
          </a:prstGeom>
        </p:spPr>
      </p:pic>
      <p:pic>
        <p:nvPicPr>
          <p:cNvPr id="3" name="Picture 2" descr="drrgrp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19600" y="2514600"/>
            <a:ext cx="3886200" cy="3124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4800" y="3048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914400"/>
            <a:ext cx="579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D)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Story Drifts Checks and Design of seismic Joint: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04800" y="1981200"/>
            <a:ext cx="381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Max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Story Drifts in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both directions 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609600"/>
            <a:ext cx="1133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Checks :</a:t>
            </a:r>
            <a:endParaRPr lang="ar-JO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066800"/>
            <a:ext cx="579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D)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Story Drifts Checks and Design of seismic Joint: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600200"/>
            <a:ext cx="6098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maximum story drift obtained  </a:t>
            </a:r>
            <a:r>
              <a:rPr lang="en-US" b="1" dirty="0" smtClean="0"/>
              <a:t>Δ</a:t>
            </a:r>
            <a:r>
              <a:rPr lang="en-US" b="1" baseline="-25000" dirty="0" smtClean="0"/>
              <a:t>S</a:t>
            </a:r>
            <a:r>
              <a:rPr lang="en-US" dirty="0" smtClean="0"/>
              <a:t>  was 2.5 mm  </a:t>
            </a:r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381000" y="205740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Check if :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maximum inelastic response displacement  &lt; maximum allowed story drift 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sp>
        <p:nvSpPr>
          <p:cNvPr id="8" name="Rectangle 7"/>
          <p:cNvSpPr/>
          <p:nvPr/>
        </p:nvSpPr>
        <p:spPr>
          <a:xfrm>
            <a:off x="457200" y="28194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Δ</a:t>
            </a:r>
            <a:r>
              <a:rPr lang="en-US" baseline="-25000" dirty="0" smtClean="0"/>
              <a:t>M</a:t>
            </a:r>
            <a:r>
              <a:rPr lang="en-US" dirty="0" smtClean="0"/>
              <a:t> = 0.7*R* max Δ</a:t>
            </a:r>
            <a:r>
              <a:rPr lang="en-US" baseline="-25000" dirty="0" smtClean="0"/>
              <a:t>S = </a:t>
            </a:r>
            <a:r>
              <a:rPr lang="en-US" dirty="0" smtClean="0"/>
              <a:t>0.7*5.5*2.5= 9.63 mm&lt;&lt; 60mm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Ok</a:t>
            </a:r>
            <a:endParaRPr lang="ar-JO" dirty="0"/>
          </a:p>
        </p:txBody>
      </p:sp>
      <p:sp>
        <p:nvSpPr>
          <p:cNvPr id="10" name="Rectangle 9"/>
          <p:cNvSpPr/>
          <p:nvPr/>
        </p:nvSpPr>
        <p:spPr>
          <a:xfrm>
            <a:off x="304800" y="3733800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seismic joint: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yyyyyyyyyyyyyyyyyyyyyyyyy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4038600"/>
            <a:ext cx="3581400" cy="609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90600" y="47244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(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InelasticΔ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block A)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( Inelastic Δ of block B)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0.5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47800" y="5257800"/>
            <a:ext cx="701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( (20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+ 18.6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0.5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= 27.31 mm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seismic joint size is 30 mm 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0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Structural Configuration: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" y="1295400"/>
            <a:ext cx="2823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1- Plane Configuration </a:t>
            </a:r>
            <a:endParaRPr lang="en-US" dirty="0"/>
          </a:p>
        </p:txBody>
      </p:sp>
      <p:pic>
        <p:nvPicPr>
          <p:cNvPr id="5" name="Picture 4" descr="drgfrggh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6800" y="1752600"/>
            <a:ext cx="6629400" cy="3200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62200" y="5181600"/>
            <a:ext cx="2704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Displacement from mode 3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0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Structural Configuration: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" y="1295400"/>
            <a:ext cx="2823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1- Plane Configuration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1981200"/>
            <a:ext cx="7239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Δ1(y) = 0.0196 mm , Δ2(y) = 0.0173 mm.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(y) = Δ1 +  Δ2 / 2 = 0.01845 mm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Δ 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0.02147  &lt; 1.2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0.02214 mm 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there is no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torsional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irregularity nor extreme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torsional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irregularity 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114800"/>
            <a:ext cx="75438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71600"/>
            <a:ext cx="29947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2- </a:t>
            </a:r>
            <a:r>
              <a:rPr lang="en-US" dirty="0" smtClean="0"/>
              <a:t>Vertical configuration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838200"/>
            <a:ext cx="860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Structural Configuration: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Dynamic Analysis:</a:t>
            </a:r>
            <a:endParaRPr lang="ar-JO" sz="2000" dirty="0">
              <a:solidFill>
                <a:srgbClr val="FF0000"/>
              </a:solidFill>
            </a:endParaRPr>
          </a:p>
        </p:txBody>
      </p:sp>
      <p:pic>
        <p:nvPicPr>
          <p:cNvPr id="5" name="Picture 4" descr="ggggggggggggggggggggh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7315200" cy="2133600"/>
          </a:xfrm>
          <a:prstGeom prst="rect">
            <a:avLst/>
          </a:prstGeom>
        </p:spPr>
      </p:pic>
      <p:pic>
        <p:nvPicPr>
          <p:cNvPr id="6" name="Picture 5" descr="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800600"/>
            <a:ext cx="76200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2819400"/>
            <a:ext cx="35333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Dynamic design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381000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Introduction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pic>
        <p:nvPicPr>
          <p:cNvPr id="5" name="Picture 4" descr="basement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600201"/>
            <a:ext cx="7315200" cy="3657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352800" y="5410200"/>
            <a:ext cx="14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Basement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6600" y="838200"/>
            <a:ext cx="2361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Design criteria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828800"/>
            <a:ext cx="75602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Strength </a:t>
            </a:r>
          </a:p>
          <a:p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Serviceability and Stability</a:t>
            </a:r>
          </a:p>
          <a:p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600" dirty="0" smtClean="0"/>
              <a:t>Cost effective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3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838200"/>
            <a:ext cx="2137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Design of Slab: 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371600"/>
            <a:ext cx="386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Check slab for shear:</a:t>
            </a:r>
            <a:endParaRPr lang="en-US" dirty="0"/>
          </a:p>
        </p:txBody>
      </p:sp>
      <p:pic>
        <p:nvPicPr>
          <p:cNvPr id="13" name="Picture 12" descr="oooooooooooooo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2819400"/>
            <a:ext cx="4191000" cy="3276600"/>
          </a:xfrm>
          <a:prstGeom prst="rect">
            <a:avLst/>
          </a:prstGeom>
        </p:spPr>
      </p:pic>
      <p:pic>
        <p:nvPicPr>
          <p:cNvPr id="15" name="Picture 14" descr="11111111111111111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76400"/>
            <a:ext cx="6172200" cy="914400"/>
          </a:xfrm>
          <a:prstGeom prst="rect">
            <a:avLst/>
          </a:prstGeom>
        </p:spPr>
      </p:pic>
      <p:pic>
        <p:nvPicPr>
          <p:cNvPr id="16" name="Picture 15" descr="fuuuuuuuuu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34000" y="2819400"/>
            <a:ext cx="2895600" cy="3226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981200"/>
            <a:ext cx="2309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=59.4  KN.m.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4716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of slab for flexure: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838200"/>
            <a:ext cx="2137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Design of Slab: </a:t>
            </a:r>
            <a:endParaRPr lang="ar-JO" sz="2000" dirty="0">
              <a:solidFill>
                <a:srgbClr val="FF0000"/>
              </a:solidFill>
            </a:endParaRPr>
          </a:p>
        </p:txBody>
      </p:sp>
      <p:pic>
        <p:nvPicPr>
          <p:cNvPr id="5" name="Picture 4" descr="slab bok 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2438400"/>
            <a:ext cx="4495800" cy="3581400"/>
          </a:xfrm>
          <a:prstGeom prst="rect">
            <a:avLst/>
          </a:prstGeom>
        </p:spPr>
      </p:pic>
      <p:pic>
        <p:nvPicPr>
          <p:cNvPr id="6" name="Picture 5" descr="bok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43600" y="2666999"/>
            <a:ext cx="2667000" cy="2971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تتتتتتتتتتت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90800"/>
            <a:ext cx="9144000" cy="2057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1981200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Slab Reinforcement for both Blocks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609600" y="685800"/>
            <a:ext cx="1944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Design of Slab: </a:t>
            </a:r>
            <a:endParaRPr lang="ar-JO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386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beams: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Beams lay out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86200" y="1447800"/>
            <a:ext cx="4876800" cy="4343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38800" y="6019800"/>
            <a:ext cx="998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/>
              <a:t>Block 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447800"/>
            <a:ext cx="3862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Design For Flexural 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1" y="20574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Design For shear and torsion  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vvvvvvvvvvvvvvvvvvvvvvvvvvvvvvvvvv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09600"/>
            <a:ext cx="9144000" cy="3657600"/>
          </a:xfrm>
          <a:prstGeom prst="rect">
            <a:avLst/>
          </a:prstGeom>
        </p:spPr>
      </p:pic>
      <p:pic>
        <p:nvPicPr>
          <p:cNvPr id="3" name="Picture 2" descr="bbbbbbbbbbbbbbbbbbbbbbbbbbb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33800" y="4419600"/>
            <a:ext cx="2286000" cy="2209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386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beams: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lumns lAYFR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1524000"/>
            <a:ext cx="4572000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228600"/>
            <a:ext cx="386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columns: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rebar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4038600" cy="4124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200" y="5867400"/>
            <a:ext cx="386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Rebar percentage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72200" y="5867400"/>
            <a:ext cx="998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/>
              <a:t>Block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gjgjgjgj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762000"/>
            <a:ext cx="3352800" cy="5334000"/>
          </a:xfrm>
          <a:prstGeom prst="rect">
            <a:avLst/>
          </a:prstGeom>
        </p:spPr>
      </p:pic>
      <p:pic>
        <p:nvPicPr>
          <p:cNvPr id="3" name="Picture 2" descr=",mmmmmmmmmmm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62600" y="2819400"/>
            <a:ext cx="2209801" cy="22735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28600"/>
            <a:ext cx="386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columns: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306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shear walls 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sssssssssaaaaaaaaaaaaaaaaaaaaaaaaaaaaaaa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43400" y="1447800"/>
            <a:ext cx="4581525" cy="4114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72200" y="5638800"/>
            <a:ext cx="998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/>
              <a:t>Block 1</a:t>
            </a:r>
            <a:endParaRPr lang="en-US" dirty="0"/>
          </a:p>
        </p:txBody>
      </p:sp>
      <p:pic>
        <p:nvPicPr>
          <p:cNvPr id="8" name="Picture 7" descr="shearwall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2590800"/>
            <a:ext cx="2771857" cy="225021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4953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max stress in shear wall is 4.32MPa &gt;Fr=3.28MPa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wall is cracked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/>
              </a:rPr>
              <a:t>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inertia modifiers is 0.35Ig.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 descr="123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828800"/>
            <a:ext cx="3429000" cy="53345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57200" y="1066800"/>
            <a:ext cx="3195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/>
              <a:t>Check shear wall stresses 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7620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chose shear wall as example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21920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Sw1 has a thickness of 300mm and width of 2 m.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676400"/>
          <a:ext cx="6324601" cy="609600"/>
        </p:xfrm>
        <a:graphic>
          <a:graphicData uri="http://schemas.openxmlformats.org/drawingml/2006/table">
            <a:tbl>
              <a:tblPr/>
              <a:tblGrid>
                <a:gridCol w="1264797"/>
                <a:gridCol w="1264797"/>
                <a:gridCol w="1264797"/>
                <a:gridCol w="1264797"/>
                <a:gridCol w="1265413"/>
              </a:tblGrid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latin typeface="Times New Roman"/>
                          <a:ea typeface="Times New Roman"/>
                        </a:rPr>
                        <a:t>Pu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Mux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latin typeface="Times New Roman"/>
                          <a:ea typeface="Times New Roman"/>
                        </a:rPr>
                        <a:t>Muy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Vux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Vuy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2458 KN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214 KN.m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76 KN.m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129KN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325KN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4131" marR="64131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200"/>
            <a:ext cx="6553200" cy="4495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228600"/>
            <a:ext cx="306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shear walls :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1" y="1447799"/>
            <a:ext cx="6934200" cy="38100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381000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Introduction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381000" y="8382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sp>
        <p:nvSpPr>
          <p:cNvPr id="5" name="Rectangle 4"/>
          <p:cNvSpPr/>
          <p:nvPr/>
        </p:nvSpPr>
        <p:spPr>
          <a:xfrm>
            <a:off x="3352800" y="5486400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Ground Floor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306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shear walls 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7315200" cy="1905000"/>
          </a:xfrm>
          <a:prstGeom prst="rect">
            <a:avLst/>
          </a:prstGeom>
        </p:spPr>
      </p:pic>
      <p:pic>
        <p:nvPicPr>
          <p:cNvPr id="7" name="Picture 6" descr="5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352800"/>
            <a:ext cx="76200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306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shear walls 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762000"/>
            <a:ext cx="6705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the section designer on ETABS to draw a bending moment-axial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interaction diagram ,the following values for steel ratio and area of steel are obtained 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419600"/>
            <a:ext cx="5715000" cy="2438400"/>
          </a:xfrm>
          <a:prstGeom prst="rect">
            <a:avLst/>
          </a:prstGeom>
        </p:spPr>
      </p:pic>
      <p:pic>
        <p:nvPicPr>
          <p:cNvPr id="8" name="Picture 7" descr="1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752600"/>
            <a:ext cx="5029902" cy="268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90600"/>
            <a:ext cx="5029200" cy="5867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228600"/>
            <a:ext cx="306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shear walls 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524000"/>
            <a:ext cx="3581400" cy="8925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As a result: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Use Vertical reinforcement of  4 Ø 16/ m 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514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Horizontal (shear ) reinforcement of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4 Ø12/m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3429000"/>
            <a:ext cx="4343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U-bar at each end of shear-wall and splicing it with horizontal (shear) straight bar,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Should be considered.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828800"/>
            <a:ext cx="6477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Stairs dimensions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:</a:t>
            </a:r>
            <a:endParaRPr lang="en-US" dirty="0" smtClean="0">
              <a:solidFill>
                <a:srgbClr val="000000"/>
              </a:solidFill>
              <a:latin typeface="Times New Roman"/>
              <a:ea typeface="Calibri"/>
              <a:cs typeface="Arial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Cambria Math"/>
                <a:ea typeface="Calibri"/>
                <a:cs typeface="Cambria Math"/>
              </a:rPr>
              <a:t> ∝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= 27 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o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Going = 30 cm.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Riser = 15 cm.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Floor height = 3.2m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No. of goings = 21.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No. of risers = 22.</a:t>
            </a: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Use solid slab with 15 cm thickness, d=120 mm.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304800" y="457200"/>
            <a:ext cx="2369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Stairs: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377959" cy="2958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14400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Check for shear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57200"/>
            <a:ext cx="2369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Stairs: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95400"/>
            <a:ext cx="6400800" cy="1676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" y="3048000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for flexure: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352800" cy="2436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57200"/>
            <a:ext cx="2369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Design of Stairs: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4582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64065" y="931394"/>
            <a:ext cx="6415869" cy="49952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0" y="60960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Block (1):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of a Single Footing: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3048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371600"/>
          <a:ext cx="7772400" cy="3200397"/>
        </p:xfrm>
        <a:graphic>
          <a:graphicData uri="http://schemas.openxmlformats.org/drawingml/2006/table">
            <a:tbl>
              <a:tblPr/>
              <a:tblGrid>
                <a:gridCol w="543681"/>
                <a:gridCol w="658377"/>
                <a:gridCol w="658377"/>
                <a:gridCol w="538468"/>
                <a:gridCol w="543681"/>
                <a:gridCol w="358232"/>
                <a:gridCol w="484097"/>
                <a:gridCol w="478141"/>
                <a:gridCol w="588368"/>
                <a:gridCol w="484097"/>
                <a:gridCol w="411857"/>
                <a:gridCol w="801370"/>
                <a:gridCol w="207045"/>
                <a:gridCol w="538468"/>
                <a:gridCol w="478141"/>
              </a:tblGrid>
              <a:tr h="6562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Footing Name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Type of Load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Value of Load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Service Load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Area of Footing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B=L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B=L (Used)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Actual Area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 (mm) (Wide Beam Shear)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 (mm) (Used)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 (mm)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Vu,punching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Φ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Vc,p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Result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96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1477.879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1998.50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8.03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2.83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8.41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352.84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390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460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2167.57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≤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2250.88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OK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96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520.6250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2811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1845.6387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2265.29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9.06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3.01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9.61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378.42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420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490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2439.19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≤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2485.13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OK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96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419.647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2811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1967.3647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2479.34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9.92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3.15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10.24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403.78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520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2694.77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≤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2728.12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OK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96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511.975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2811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2114.3654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2685.01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10.86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3.29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10.89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426.21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480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550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2931.18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≤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2979.83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OK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96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570.648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204" marR="6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990600" y="4724400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Dimensions and checks for all single footings in the first block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799" y="1905000"/>
          <a:ext cx="7315200" cy="2209798"/>
        </p:xfrm>
        <a:graphic>
          <a:graphicData uri="http://schemas.openxmlformats.org/drawingml/2006/table">
            <a:tbl>
              <a:tblPr/>
              <a:tblGrid>
                <a:gridCol w="584256"/>
                <a:gridCol w="837457"/>
                <a:gridCol w="584256"/>
                <a:gridCol w="558063"/>
                <a:gridCol w="630822"/>
                <a:gridCol w="1081199"/>
                <a:gridCol w="1032451"/>
                <a:gridCol w="1046276"/>
                <a:gridCol w="960420"/>
              </a:tblGrid>
              <a:tr h="7594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Footing Name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q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(kN/m</a:t>
                      </a:r>
                      <a:r>
                        <a:rPr lang="en-US" sz="8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(m)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(kN.m)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Arial"/>
                          <a:ea typeface="Times New Roman"/>
                        </a:rPr>
                        <a:t>ρ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s,main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(mm</a:t>
                      </a:r>
                      <a:r>
                        <a:rPr lang="en-US" sz="8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 in both directions bottom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s,main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in both directions bottom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s,shrinkage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(mm</a:t>
                      </a:r>
                      <a:r>
                        <a:rPr lang="en-US" sz="8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 in both directions top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s,shrinkage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in both directions top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5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309.92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170.85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0.00306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1195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1Φ16/150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625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300.33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198.60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0.00307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1290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1Φ16/150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625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310.55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223.59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0.00301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1355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1Φ16/150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468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1Φ12/250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625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316.83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247.52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0.00293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1405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1Φ18/150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495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1Φ12/200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483" marR="6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90600" y="4191000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Reinforcement for all single footings in the first block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3048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762000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of a Single Footing: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1828800"/>
            <a:ext cx="4419600" cy="3200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5105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reinforcement for the single footing (F2):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3048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762000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of a Single Footing: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43600" y="2438400"/>
            <a:ext cx="24384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d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295400"/>
            <a:ext cx="8039690" cy="4114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304800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Introduction</a:t>
            </a:r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304800" y="7620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sp>
        <p:nvSpPr>
          <p:cNvPr id="5" name="Rectangle 4"/>
          <p:cNvSpPr/>
          <p:nvPr/>
        </p:nvSpPr>
        <p:spPr>
          <a:xfrm>
            <a:off x="3429000" y="5410200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First Floor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304800" y="609600"/>
            <a:ext cx="251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strike="noStrike" cap="none" normalizeH="0" baseline="0" dirty="0" smtClean="0">
                <a:ln>
                  <a:noFill/>
                </a:ln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Design of a Wall Footing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2286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2" y="1752600"/>
          <a:ext cx="7848600" cy="2743198"/>
        </p:xfrm>
        <a:graphic>
          <a:graphicData uri="http://schemas.openxmlformats.org/drawingml/2006/table">
            <a:tbl>
              <a:tblPr/>
              <a:tblGrid>
                <a:gridCol w="861965"/>
                <a:gridCol w="1003899"/>
                <a:gridCol w="1003899"/>
                <a:gridCol w="862764"/>
                <a:gridCol w="748740"/>
                <a:gridCol w="724021"/>
                <a:gridCol w="1125102"/>
                <a:gridCol w="778242"/>
                <a:gridCol w="739968"/>
              </a:tblGrid>
              <a:tr h="3454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Footing Name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Type of Load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Value of Load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Service Load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 (Used)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 (mm) (Wide Beam Shear)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 (mm) (Used)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 (mm)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26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296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1.724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238.93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240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297647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29764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538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2.152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306.58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380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297647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29764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461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575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333.56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340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297647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29764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dead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487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608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2.432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353.80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360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430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297647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live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121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44" marR="68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19200" y="4648200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Dimensions for all wall footings in the first block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198" y="2057401"/>
          <a:ext cx="8001001" cy="2362199"/>
        </p:xfrm>
        <a:graphic>
          <a:graphicData uri="http://schemas.openxmlformats.org/drawingml/2006/table">
            <a:tbl>
              <a:tblPr/>
              <a:tblGrid>
                <a:gridCol w="647075"/>
                <a:gridCol w="927500"/>
                <a:gridCol w="647075"/>
                <a:gridCol w="575357"/>
                <a:gridCol w="640628"/>
                <a:gridCol w="1197450"/>
                <a:gridCol w="1143460"/>
                <a:gridCol w="1158772"/>
                <a:gridCol w="1063684"/>
              </a:tblGrid>
              <a:tr h="7268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Footing Name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q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(kN/m</a:t>
                      </a:r>
                      <a:r>
                        <a:rPr lang="en-US" sz="8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(m)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</a:t>
                      </a:r>
                      <a:r>
                        <a:rPr lang="en-US" sz="800" b="1" baseline="-25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</a:t>
                      </a:r>
                      <a:r>
                        <a:rPr lang="en-US" sz="8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kN.m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Arial"/>
                          <a:ea typeface="Times New Roman"/>
                        </a:rPr>
                        <a:t>ρ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s,main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(mm</a:t>
                      </a:r>
                      <a:r>
                        <a:rPr lang="en-US" sz="8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 in the transverse bottom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s,main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in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the transverse bottom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s,shrinkage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(mm</a:t>
                      </a:r>
                      <a:r>
                        <a:rPr lang="en-US" sz="8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 in the long direction bottom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US" sz="800" b="1" baseline="-25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s,shrinkage</a:t>
                      </a: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 the long direction bottom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8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309.92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170.85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0.00306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890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1Φ14/150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558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1Φ12/200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08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300.33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198.60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0.00307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1135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1Φ16/150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684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1Φ12/150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08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310.55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223.59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0.00301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1237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1Φ16/150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738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1Φ12/150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08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316.83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247.52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0.00293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1308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1Φ18/150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774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1Φ12/150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6308" marR="66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57200" y="2286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914400"/>
            <a:ext cx="251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strike="noStrike" cap="none" normalizeH="0" baseline="0" dirty="0" smtClean="0">
                <a:ln>
                  <a:noFill/>
                </a:ln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Design of a Wall Footing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4495800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Reinforcement for all wall footings in the first block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2286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914400"/>
            <a:ext cx="251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strike="noStrike" cap="none" normalizeH="0" baseline="0" dirty="0" smtClean="0">
                <a:ln>
                  <a:noFill/>
                </a:ln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Design of a Wall Footing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3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2133600"/>
            <a:ext cx="4038600" cy="3129516"/>
          </a:xfrm>
          <a:prstGeom prst="rect">
            <a:avLst/>
          </a:prstGeom>
        </p:spPr>
      </p:pic>
      <p:pic>
        <p:nvPicPr>
          <p:cNvPr id="7" name="Picture 6" descr="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5400" y="2667000"/>
            <a:ext cx="3581400" cy="1828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5410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shrinkage reinforcement for the wall footing (F7)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95600" y="1524000"/>
            <a:ext cx="2831668" cy="407111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2286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762000"/>
            <a:ext cx="2743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strike="noStrike" cap="none" normalizeH="0" baseline="0" dirty="0" smtClean="0">
                <a:ln>
                  <a:noFill/>
                </a:ln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Design of a Combined Footing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90600" y="2133598"/>
          <a:ext cx="7162799" cy="2133605"/>
        </p:xfrm>
        <a:graphic>
          <a:graphicData uri="http://schemas.openxmlformats.org/drawingml/2006/table">
            <a:tbl>
              <a:tblPr/>
              <a:tblGrid>
                <a:gridCol w="1600681"/>
                <a:gridCol w="976776"/>
                <a:gridCol w="887085"/>
                <a:gridCol w="1600681"/>
                <a:gridCol w="1048788"/>
                <a:gridCol w="1048788"/>
              </a:tblGrid>
              <a:tr h="2446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Footing Name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ρ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Area of Steel ( Longitudinal 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23612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1288.10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252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0.00502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As(main)Bottom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2411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1Φ25/200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</a:tr>
              <a:tr h="236123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As(main)Top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1599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1Φ18/150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3612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1022.72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252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0.00386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As(main)Bottom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1814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1Φ20/150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</a:tr>
              <a:tr h="236123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As(main)Top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1566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1Φ20/200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3612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1096.28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252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0.00324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As(main)Bottom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1620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1Φ18/150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</a:tr>
              <a:tr h="236123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As(main)Top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1665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1Φ18/150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3612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1806.92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252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0.00528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As(main)Bottom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3958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1Φ25/100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</a:tr>
              <a:tr h="236123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As(main)Top =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2498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>
                      <a:noFill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1Φ25/200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480" marR="684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90600" y="44196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Longitudinal reinforcement for all combined footings in the second block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286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762000"/>
            <a:ext cx="2743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strike="noStrike" cap="none" normalizeH="0" baseline="0" dirty="0" smtClean="0">
                <a:ln>
                  <a:noFill/>
                </a:ln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Design of a Combined Footing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762000"/>
            <a:ext cx="2743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strike="noStrike" cap="none" normalizeH="0" baseline="0" dirty="0" smtClean="0">
                <a:ln>
                  <a:noFill/>
                </a:ln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Design of a Combined Footing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295400"/>
          <a:ext cx="8382000" cy="2751904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51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Footing Name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The Column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qu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Mu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ρ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Area of Steel ( Transverse )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842.40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557.04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0.00687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3298.26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3299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1Φ25/150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636.20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420.69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0.00509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2442.70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2443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1Φ25/200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776.73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606.82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0.00790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3711.66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3712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1Φ25/130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1.27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673.54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526.20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0.00676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3178.12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3179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1Φ25/150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754.43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793.10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0.00926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4630.75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4631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1Φ25/100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689.73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725.07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0.00838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4191.69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4192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1Φ25/100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1.55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842.31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85.28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0.00040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301.57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1476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1Φ18/150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1476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1.55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632523"/>
                          </a:solidFill>
                          <a:latin typeface="Arial"/>
                          <a:ea typeface="Times New Roman"/>
                        </a:rPr>
                        <a:t>747.72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75.71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0.00036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267.58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So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As(main)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1476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1Φ18/150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75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As(min.) =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1476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00800" y="4419600"/>
          <a:ext cx="1981200" cy="2042160"/>
        </p:xfrm>
        <a:graphic>
          <a:graphicData uri="http://schemas.openxmlformats.org/drawingml/2006/table">
            <a:tbl>
              <a:tblPr/>
              <a:tblGrid>
                <a:gridCol w="660296"/>
                <a:gridCol w="660296"/>
                <a:gridCol w="660608"/>
              </a:tblGrid>
              <a:tr h="3127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Footing Name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As(shrinkage)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98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53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495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Φ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12/200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486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Φ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12/200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513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Φ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12/200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738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Φ</a:t>
                      </a:r>
                      <a:r>
                        <a:rPr lang="en-US" sz="14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12/150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81000" y="4267200"/>
            <a:ext cx="502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Transverse reinforcement for all combined footings in the second block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890880"/>
            <a:ext cx="8382000" cy="32145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228600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footing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762000"/>
            <a:ext cx="2743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strike="noStrike" cap="none" normalizeH="0" baseline="0" dirty="0" smtClean="0">
                <a:ln>
                  <a:noFill/>
                </a:ln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Design of a Combined Footing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5257800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and shrinkage reinforcement for the combined footing (F6):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28600"/>
            <a:ext cx="2707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Retaining Wall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1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1000" y="1371600"/>
            <a:ext cx="4267200" cy="4800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" y="838200"/>
            <a:ext cx="3361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Cantilever Retaining Wall Design: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905000"/>
            <a:ext cx="2156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Check Overturning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2362200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Check Sliding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447800"/>
            <a:ext cx="1752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Check Stability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2819400"/>
            <a:ext cx="257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Check Bearing Capacity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3276600"/>
            <a:ext cx="1587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Stem Design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" y="3657600"/>
            <a:ext cx="225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Toe and Heel Design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762000"/>
            <a:ext cx="6248400" cy="5791200"/>
          </a:xfrm>
          <a:prstGeom prst="rect">
            <a:avLst/>
          </a:prstGeom>
        </p:spPr>
      </p:pic>
      <p:pic>
        <p:nvPicPr>
          <p:cNvPr id="3" name="Picture 2" descr="6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447800"/>
            <a:ext cx="1085852" cy="228600"/>
          </a:xfrm>
          <a:prstGeom prst="rect">
            <a:avLst/>
          </a:prstGeom>
        </p:spPr>
      </p:pic>
      <p:pic>
        <p:nvPicPr>
          <p:cNvPr id="4" name="Picture 3" descr="7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1371600"/>
            <a:ext cx="1114427" cy="228600"/>
          </a:xfrm>
          <a:prstGeom prst="rect">
            <a:avLst/>
          </a:prstGeom>
        </p:spPr>
      </p:pic>
      <p:pic>
        <p:nvPicPr>
          <p:cNvPr id="5" name="Picture 4" descr="8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6096000"/>
            <a:ext cx="1069412" cy="257200"/>
          </a:xfrm>
          <a:prstGeom prst="rect">
            <a:avLst/>
          </a:prstGeom>
        </p:spPr>
      </p:pic>
      <p:pic>
        <p:nvPicPr>
          <p:cNvPr id="6" name="Picture 5" descr="9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9800" y="5791200"/>
            <a:ext cx="1048868" cy="228600"/>
          </a:xfrm>
          <a:prstGeom prst="rect">
            <a:avLst/>
          </a:prstGeom>
        </p:spPr>
      </p:pic>
      <p:pic>
        <p:nvPicPr>
          <p:cNvPr id="7" name="Picture 6" descr="10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4648200"/>
            <a:ext cx="914398" cy="228600"/>
          </a:xfrm>
          <a:prstGeom prst="rect">
            <a:avLst/>
          </a:prstGeom>
        </p:spPr>
      </p:pic>
      <p:pic>
        <p:nvPicPr>
          <p:cNvPr id="8" name="Picture 7" descr="110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9200" y="4724400"/>
            <a:ext cx="838306" cy="2619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" y="152400"/>
            <a:ext cx="2707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Retaining Wall : </a:t>
            </a:r>
            <a:endParaRPr lang="ar-J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590800"/>
            <a:ext cx="81133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Thank You For Listening </a:t>
            </a:r>
            <a:endParaRPr lang="ar-JO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1122222222221111111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371600"/>
            <a:ext cx="7848600" cy="44008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3400" y="838200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description: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381000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ar-JO" dirty="0"/>
          </a:p>
        </p:txBody>
      </p:sp>
      <p:sp>
        <p:nvSpPr>
          <p:cNvPr id="6" name="Rectangle 5"/>
          <p:cNvSpPr/>
          <p:nvPr/>
        </p:nvSpPr>
        <p:spPr>
          <a:xfrm>
            <a:off x="3581400" y="5562600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2&amp;3  Floor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914534</TotalTime>
  <Words>2985</Words>
  <Application>Microsoft Office PowerPoint</Application>
  <PresentationFormat>On-screen Show (4:3)</PresentationFormat>
  <Paragraphs>1112</Paragraphs>
  <Slides>89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0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TariqTH</dc:creator>
  <cp:lastModifiedBy>TariqTH</cp:lastModifiedBy>
  <cp:revision>17</cp:revision>
  <dcterms:created xsi:type="dcterms:W3CDTF">2006-08-16T00:00:00Z</dcterms:created>
  <dcterms:modified xsi:type="dcterms:W3CDTF">2017-05-24T22:11:12Z</dcterms:modified>
</cp:coreProperties>
</file>