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57" r:id="rId7"/>
    <p:sldId id="266" r:id="rId8"/>
    <p:sldId id="267" r:id="rId9"/>
    <p:sldId id="268" r:id="rId10"/>
    <p:sldId id="264" r:id="rId11"/>
    <p:sldId id="265" r:id="rId12"/>
    <p:sldId id="258" r:id="rId13"/>
    <p:sldId id="259" r:id="rId14"/>
    <p:sldId id="269" r:id="rId15"/>
    <p:sldId id="270"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428" autoAdjust="0"/>
    <p:restoredTop sz="94660"/>
  </p:normalViewPr>
  <p:slideViewPr>
    <p:cSldViewPr>
      <p:cViewPr varScale="1">
        <p:scale>
          <a:sx n="85" d="100"/>
          <a:sy n="85" d="100"/>
        </p:scale>
        <p:origin x="-1526" y="-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4B00E1-54AC-4FF6-A331-BCF386F8C414}" type="datetimeFigureOut">
              <a:rPr lang="en-US" smtClean="0"/>
              <a:pPr/>
              <a:t>6/16/2023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4B00E1-54AC-4FF6-A331-BCF386F8C414}" type="datetimeFigureOut">
              <a:rPr lang="en-US" smtClean="0"/>
              <a:pPr/>
              <a:t>6/16/2023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4B00E1-54AC-4FF6-A331-BCF386F8C414}" type="datetimeFigureOut">
              <a:rPr lang="en-US" smtClean="0"/>
              <a:pPr/>
              <a:t>6/16/2023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4B00E1-54AC-4FF6-A331-BCF386F8C414}" type="datetimeFigureOut">
              <a:rPr lang="en-US" smtClean="0"/>
              <a:pPr/>
              <a:t>6/16/2023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4B00E1-54AC-4FF6-A331-BCF386F8C414}" type="datetimeFigureOut">
              <a:rPr lang="en-US" smtClean="0"/>
              <a:pPr/>
              <a:t>6/16/2023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4B00E1-54AC-4FF6-A331-BCF386F8C414}" type="datetimeFigureOut">
              <a:rPr lang="en-US" smtClean="0"/>
              <a:pPr/>
              <a:t>6/16/2023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4B00E1-54AC-4FF6-A331-BCF386F8C414}" type="datetimeFigureOut">
              <a:rPr lang="en-US" smtClean="0"/>
              <a:pPr/>
              <a:t>6/16/2023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4B00E1-54AC-4FF6-A331-BCF386F8C414}" type="datetimeFigureOut">
              <a:rPr lang="en-US" smtClean="0"/>
              <a:pPr/>
              <a:t>6/16/2023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4B00E1-54AC-4FF6-A331-BCF386F8C414}" type="datetimeFigureOut">
              <a:rPr lang="en-US" smtClean="0"/>
              <a:pPr/>
              <a:t>6/16/2023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B00E1-54AC-4FF6-A331-BCF386F8C414}" type="datetimeFigureOut">
              <a:rPr lang="en-US" smtClean="0"/>
              <a:pPr/>
              <a:t>6/16/2023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B00E1-54AC-4FF6-A331-BCF386F8C414}" type="datetimeFigureOut">
              <a:rPr lang="en-US" smtClean="0"/>
              <a:pPr/>
              <a:t>6/16/2023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E39B2-19B6-44D1-8448-6A887CA9F6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B00E1-54AC-4FF6-A331-BCF386F8C414}" type="datetimeFigureOut">
              <a:rPr lang="en-US" smtClean="0"/>
              <a:pPr/>
              <a:t>6/16/2023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8E39B2-19B6-44D1-8448-6A887CA9F6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
        <p:nvSpPr>
          <p:cNvPr id="5" name="Title 1"/>
          <p:cNvSpPr>
            <a:spLocks noGrp="1"/>
          </p:cNvSpPr>
          <p:nvPr>
            <p:ph type="ctrTitle"/>
          </p:nvPr>
        </p:nvSpPr>
        <p:spPr>
          <a:xfrm>
            <a:off x="685800" y="2214553"/>
            <a:ext cx="7772400" cy="1385897"/>
          </a:xfrm>
        </p:spPr>
        <p:txBody>
          <a:bodyPr>
            <a:noAutofit/>
          </a:bodyPr>
          <a:lstStyle/>
          <a:p>
            <a:r>
              <a:rPr lang="en-US" sz="1600" b="1" dirty="0" smtClean="0">
                <a:latin typeface="Times New Roman" pitchFamily="18" charset="0"/>
                <a:cs typeface="Times New Roman" pitchFamily="18" charset="0"/>
              </a:rPr>
              <a:t>An-</a:t>
            </a:r>
            <a:r>
              <a:rPr lang="en-US" sz="1600" b="1" dirty="0" err="1" smtClean="0">
                <a:latin typeface="Times New Roman" pitchFamily="18" charset="0"/>
                <a:cs typeface="Times New Roman" pitchFamily="18" charset="0"/>
              </a:rPr>
              <a:t>Najah</a:t>
            </a:r>
            <a:r>
              <a:rPr lang="en-US" sz="1600" b="1" dirty="0" smtClean="0">
                <a:latin typeface="Times New Roman" pitchFamily="18" charset="0"/>
                <a:cs typeface="Times New Roman" pitchFamily="18" charset="0"/>
              </a:rPr>
              <a:t> National University</a:t>
            </a:r>
            <a:br>
              <a:rPr lang="en-US" sz="1600" b="1"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Faculty of Engineering and Information Technology</a:t>
            </a:r>
            <a:br>
              <a:rPr lang="en-US" sz="1600" b="1"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Civil Engineering Department  </a:t>
            </a:r>
            <a:br>
              <a:rPr lang="en-US" sz="1600" b="1"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
            </a:r>
            <a:br>
              <a:rPr lang="en-US" sz="16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Transportation Management Plan of Tubas Main Street</a:t>
            </a:r>
            <a:br>
              <a:rPr lang="en-US" sz="2000" b="1"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
            </a:r>
            <a:br>
              <a:rPr lang="en-US" sz="1600" b="1"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 </a:t>
            </a:r>
            <a:br>
              <a:rPr lang="en-US" sz="1600" b="1" dirty="0" smtClean="0">
                <a:latin typeface="Times New Roman" pitchFamily="18" charset="0"/>
                <a:cs typeface="Times New Roman" pitchFamily="18" charset="0"/>
              </a:rPr>
            </a:br>
            <a:endParaRPr lang="en-US" sz="1600" b="1" dirty="0">
              <a:latin typeface="Times New Roman" pitchFamily="18" charset="0"/>
              <a:cs typeface="Times New Roman" pitchFamily="18" charset="0"/>
            </a:endParaRPr>
          </a:p>
        </p:txBody>
      </p:sp>
      <p:sp>
        <p:nvSpPr>
          <p:cNvPr id="6" name="Subtitle 2"/>
          <p:cNvSpPr>
            <a:spLocks noGrp="1"/>
          </p:cNvSpPr>
          <p:nvPr>
            <p:ph type="subTitle" idx="1"/>
          </p:nvPr>
        </p:nvSpPr>
        <p:spPr>
          <a:xfrm>
            <a:off x="1371600" y="3500438"/>
            <a:ext cx="6400800" cy="2857520"/>
          </a:xfrm>
        </p:spPr>
        <p:txBody>
          <a:bodyPr>
            <a:noAutofit/>
          </a:bodyPr>
          <a:lstStyle/>
          <a:p>
            <a:pPr>
              <a:lnSpc>
                <a:spcPct val="150000"/>
              </a:lnSpc>
            </a:pPr>
            <a:r>
              <a:rPr lang="en-US" sz="1600" b="1" dirty="0" smtClean="0">
                <a:solidFill>
                  <a:schemeClr val="tx1"/>
                </a:solidFill>
                <a:latin typeface="Times New Roman" pitchFamily="18" charset="0"/>
                <a:cs typeface="Times New Roman" pitchFamily="18" charset="0"/>
              </a:rPr>
              <a:t>By</a:t>
            </a:r>
          </a:p>
          <a:p>
            <a:pPr>
              <a:lnSpc>
                <a:spcPct val="150000"/>
              </a:lnSpc>
            </a:pPr>
            <a:r>
              <a:rPr lang="en-US" sz="1600" b="1" dirty="0" err="1" smtClean="0">
                <a:solidFill>
                  <a:schemeClr val="tx1"/>
                </a:solidFill>
                <a:latin typeface="Times New Roman" pitchFamily="18" charset="0"/>
                <a:cs typeface="Times New Roman" pitchFamily="18" charset="0"/>
              </a:rPr>
              <a:t>Alaa</a:t>
            </a:r>
            <a:r>
              <a:rPr lang="en-US" sz="1600" b="1" dirty="0" smtClean="0">
                <a:solidFill>
                  <a:schemeClr val="tx1"/>
                </a:solidFill>
                <a:latin typeface="Times New Roman" pitchFamily="18" charset="0"/>
                <a:cs typeface="Times New Roman" pitchFamily="18" charset="0"/>
              </a:rPr>
              <a:t> </a:t>
            </a:r>
            <a:r>
              <a:rPr lang="en-US" sz="1600" b="1" dirty="0" err="1" smtClean="0">
                <a:solidFill>
                  <a:schemeClr val="tx1"/>
                </a:solidFill>
                <a:latin typeface="Times New Roman" pitchFamily="18" charset="0"/>
                <a:cs typeface="Times New Roman" pitchFamily="18" charset="0"/>
              </a:rPr>
              <a:t>Bana</a:t>
            </a:r>
            <a:endParaRPr lang="en-US" sz="1600" b="1" dirty="0" smtClean="0">
              <a:solidFill>
                <a:schemeClr val="tx1"/>
              </a:solidFill>
              <a:latin typeface="Times New Roman" pitchFamily="18" charset="0"/>
              <a:cs typeface="Times New Roman" pitchFamily="18" charset="0"/>
            </a:endParaRPr>
          </a:p>
          <a:p>
            <a:pPr rtl="1">
              <a:lnSpc>
                <a:spcPct val="150000"/>
              </a:lnSpc>
            </a:pPr>
            <a:r>
              <a:rPr lang="en-US" sz="1600" b="1" dirty="0" smtClean="0">
                <a:solidFill>
                  <a:schemeClr val="tx1"/>
                </a:solidFill>
                <a:latin typeface="Times New Roman" pitchFamily="18" charset="0"/>
                <a:cs typeface="Times New Roman" pitchFamily="18" charset="0"/>
              </a:rPr>
              <a:t>Mohammad </a:t>
            </a:r>
            <a:r>
              <a:rPr lang="en-US" sz="1600" b="1" dirty="0" err="1" smtClean="0">
                <a:solidFill>
                  <a:schemeClr val="tx1"/>
                </a:solidFill>
                <a:latin typeface="Times New Roman" pitchFamily="18" charset="0"/>
                <a:cs typeface="Times New Roman" pitchFamily="18" charset="0"/>
              </a:rPr>
              <a:t>Tanbour</a:t>
            </a:r>
            <a:endParaRPr lang="en-US" sz="1600" b="1" dirty="0" smtClean="0">
              <a:solidFill>
                <a:schemeClr val="tx1"/>
              </a:solidFill>
              <a:latin typeface="Times New Roman" pitchFamily="18" charset="0"/>
              <a:cs typeface="Times New Roman" pitchFamily="18" charset="0"/>
            </a:endParaRPr>
          </a:p>
          <a:p>
            <a:pPr rtl="1">
              <a:lnSpc>
                <a:spcPct val="150000"/>
              </a:lnSpc>
            </a:pPr>
            <a:r>
              <a:rPr lang="en-US" sz="1600" b="1" dirty="0" err="1" smtClean="0">
                <a:solidFill>
                  <a:schemeClr val="tx1"/>
                </a:solidFill>
                <a:latin typeface="Times New Roman" pitchFamily="18" charset="0"/>
                <a:cs typeface="Times New Roman" pitchFamily="18" charset="0"/>
              </a:rPr>
              <a:t>Nihad</a:t>
            </a:r>
            <a:r>
              <a:rPr lang="en-US" sz="1600" b="1" dirty="0" smtClean="0">
                <a:solidFill>
                  <a:schemeClr val="tx1"/>
                </a:solidFill>
                <a:latin typeface="Times New Roman" pitchFamily="18" charset="0"/>
                <a:cs typeface="Times New Roman" pitchFamily="18" charset="0"/>
              </a:rPr>
              <a:t> </a:t>
            </a:r>
            <a:r>
              <a:rPr lang="en-US" sz="1600" b="1" dirty="0" err="1" smtClean="0">
                <a:solidFill>
                  <a:schemeClr val="tx1"/>
                </a:solidFill>
                <a:latin typeface="Times New Roman" pitchFamily="18" charset="0"/>
                <a:cs typeface="Times New Roman" pitchFamily="18" charset="0"/>
              </a:rPr>
              <a:t>Shakhsheer</a:t>
            </a:r>
            <a:endParaRPr lang="en-US" sz="1600" b="1" dirty="0" smtClean="0">
              <a:solidFill>
                <a:schemeClr val="tx1"/>
              </a:solidFill>
              <a:latin typeface="Times New Roman" pitchFamily="18" charset="0"/>
              <a:cs typeface="Times New Roman" pitchFamily="18" charset="0"/>
            </a:endParaRPr>
          </a:p>
          <a:p>
            <a:pPr rtl="1">
              <a:lnSpc>
                <a:spcPct val="150000"/>
              </a:lnSpc>
            </a:pPr>
            <a:r>
              <a:rPr lang="en-US" sz="1600" b="1" dirty="0" err="1" smtClean="0">
                <a:solidFill>
                  <a:schemeClr val="tx1"/>
                </a:solidFill>
                <a:latin typeface="Times New Roman" pitchFamily="18" charset="0"/>
                <a:cs typeface="Times New Roman" pitchFamily="18" charset="0"/>
              </a:rPr>
              <a:t>Ibraheem</a:t>
            </a:r>
            <a:r>
              <a:rPr lang="en-US" sz="1600" b="1" dirty="0" smtClean="0">
                <a:solidFill>
                  <a:schemeClr val="tx1"/>
                </a:solidFill>
                <a:latin typeface="Times New Roman" pitchFamily="18" charset="0"/>
                <a:cs typeface="Times New Roman" pitchFamily="18" charset="0"/>
              </a:rPr>
              <a:t> </a:t>
            </a:r>
            <a:r>
              <a:rPr lang="en-US" sz="1600" b="1" dirty="0" err="1" smtClean="0">
                <a:solidFill>
                  <a:schemeClr val="tx1"/>
                </a:solidFill>
                <a:latin typeface="Times New Roman" pitchFamily="18" charset="0"/>
                <a:cs typeface="Times New Roman" pitchFamily="18" charset="0"/>
              </a:rPr>
              <a:t>Qurnfulah</a:t>
            </a:r>
            <a:endParaRPr lang="en-US" sz="1600" b="1" dirty="0" smtClean="0">
              <a:solidFill>
                <a:schemeClr val="tx1"/>
              </a:solidFill>
              <a:latin typeface="Times New Roman" pitchFamily="18" charset="0"/>
              <a:cs typeface="Times New Roman" pitchFamily="18" charset="0"/>
            </a:endParaRPr>
          </a:p>
          <a:p>
            <a:pPr rtl="1">
              <a:lnSpc>
                <a:spcPct val="150000"/>
              </a:lnSpc>
            </a:pPr>
            <a:endParaRPr lang="en-US" sz="1600" b="1" dirty="0" smtClean="0">
              <a:solidFill>
                <a:schemeClr val="tx1"/>
              </a:solidFill>
              <a:latin typeface="Times New Roman" pitchFamily="18" charset="0"/>
              <a:cs typeface="Times New Roman" pitchFamily="18" charset="0"/>
            </a:endParaRPr>
          </a:p>
          <a:p>
            <a:pPr rtl="1"/>
            <a:r>
              <a:rPr lang="en-US" sz="1600" b="1" dirty="0" smtClean="0">
                <a:solidFill>
                  <a:schemeClr val="tx1"/>
                </a:solidFill>
                <a:latin typeface="Times New Roman" pitchFamily="18" charset="0"/>
                <a:cs typeface="Times New Roman" pitchFamily="18" charset="0"/>
              </a:rPr>
              <a:t> </a:t>
            </a:r>
          </a:p>
          <a:p>
            <a:pPr rtl="1"/>
            <a:r>
              <a:rPr lang="en-US" sz="1600" b="1" dirty="0" smtClean="0">
                <a:solidFill>
                  <a:schemeClr val="tx1"/>
                </a:solidFill>
                <a:latin typeface="Times New Roman" pitchFamily="18" charset="0"/>
                <a:cs typeface="Times New Roman" pitchFamily="18" charset="0"/>
              </a:rPr>
              <a:t>Under supervision of: Prof. </a:t>
            </a:r>
            <a:r>
              <a:rPr lang="en-US" sz="1600" b="1" dirty="0" err="1" smtClean="0">
                <a:solidFill>
                  <a:schemeClr val="tx1"/>
                </a:solidFill>
                <a:latin typeface="Times New Roman" pitchFamily="18" charset="0"/>
                <a:cs typeface="Times New Roman" pitchFamily="18" charset="0"/>
              </a:rPr>
              <a:t>Khaled</a:t>
            </a:r>
            <a:r>
              <a:rPr lang="en-US" sz="1600" b="1" dirty="0" smtClean="0">
                <a:solidFill>
                  <a:schemeClr val="tx1"/>
                </a:solidFill>
                <a:latin typeface="Times New Roman" pitchFamily="18" charset="0"/>
                <a:cs typeface="Times New Roman" pitchFamily="18" charset="0"/>
              </a:rPr>
              <a:t> Al-</a:t>
            </a:r>
            <a:r>
              <a:rPr lang="en-US" sz="1600" b="1" dirty="0" err="1" smtClean="0">
                <a:solidFill>
                  <a:schemeClr val="tx1"/>
                </a:solidFill>
                <a:latin typeface="Times New Roman" pitchFamily="18" charset="0"/>
                <a:cs typeface="Times New Roman" pitchFamily="18" charset="0"/>
              </a:rPr>
              <a:t>Sahili</a:t>
            </a:r>
            <a:endParaRPr lang="en-US" sz="1600" b="1" dirty="0" smtClean="0">
              <a:solidFill>
                <a:schemeClr val="tx1"/>
              </a:solidFill>
              <a:latin typeface="Times New Roman" pitchFamily="18" charset="0"/>
              <a:cs typeface="Times New Roman" pitchFamily="18" charset="0"/>
            </a:endParaRPr>
          </a:p>
          <a:p>
            <a:endParaRPr lang="en-US" sz="1600" b="1" dirty="0">
              <a:solidFill>
                <a:schemeClr val="tx1"/>
              </a:solidFill>
              <a:latin typeface="Times New Roman" pitchFamily="18" charset="0"/>
              <a:cs typeface="Times New Roman" pitchFamily="18" charset="0"/>
            </a:endParaRPr>
          </a:p>
        </p:txBody>
      </p:sp>
      <p:pic>
        <p:nvPicPr>
          <p:cNvPr id="7" name="Picture 6"/>
          <p:cNvPicPr/>
          <p:nvPr/>
        </p:nvPicPr>
        <p:blipFill>
          <a:blip r:embed="rId2" cstate="print"/>
          <a:srcRect/>
          <a:stretch>
            <a:fillRect/>
          </a:stretch>
        </p:blipFill>
        <p:spPr bwMode="auto">
          <a:xfrm>
            <a:off x="3714744" y="71414"/>
            <a:ext cx="1571636" cy="1500198"/>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6858016" y="3357562"/>
            <a:ext cx="1800000" cy="32000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439850"/>
          </a:xfrm>
        </p:spPr>
        <p:txBody>
          <a:bodyPr>
            <a:normAutofit fontScale="90000"/>
          </a:bodyPr>
          <a:lstStyle/>
          <a:p>
            <a:pPr>
              <a:lnSpc>
                <a:spcPct val="150000"/>
              </a:lnSpc>
            </a:pPr>
            <a:r>
              <a:rPr lang="en-US" sz="3600" b="1" dirty="0">
                <a:latin typeface="Times New Roman" pitchFamily="18" charset="0"/>
                <a:cs typeface="Times New Roman" pitchFamily="18" charset="0"/>
              </a:rPr>
              <a:t/>
            </a:r>
            <a:br>
              <a:rPr lang="en-US" sz="3600" b="1" dirty="0">
                <a:latin typeface="Times New Roman" pitchFamily="18" charset="0"/>
                <a:cs typeface="Times New Roman" pitchFamily="18" charset="0"/>
              </a:rPr>
            </a:br>
            <a:r>
              <a:rPr lang="en-US" sz="3600" b="1" dirty="0">
                <a:latin typeface="Times New Roman" pitchFamily="18" charset="0"/>
                <a:cs typeface="Times New Roman" pitchFamily="18" charset="0"/>
              </a:rPr>
              <a:t>DATA COLLECTION</a:t>
            </a: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785926"/>
            <a:ext cx="8729634" cy="4525963"/>
          </a:xfrm>
        </p:spPr>
        <p:txBody>
          <a:bodyPr>
            <a:normAutofit/>
          </a:bodyPr>
          <a:lstStyle/>
          <a:p>
            <a:pPr>
              <a:lnSpc>
                <a:spcPct val="150000"/>
              </a:lnSpc>
              <a:buNone/>
            </a:pPr>
            <a:r>
              <a:rPr lang="en-US" sz="1800" b="1"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3.</a:t>
            </a:r>
            <a:r>
              <a:rPr lang="en-US" sz="1800" b="1" dirty="0" smtClean="0">
                <a:latin typeface="Times New Roman" pitchFamily="18" charset="0"/>
                <a:cs typeface="Times New Roman" pitchFamily="18" charset="0"/>
              </a:rPr>
              <a:t>  Traffic Volume Counts</a:t>
            </a:r>
          </a:p>
          <a:p>
            <a:pPr>
              <a:lnSpc>
                <a:spcPct val="150000"/>
              </a:lnSpc>
              <a:buNone/>
            </a:pPr>
            <a:r>
              <a:rPr lang="en-US" sz="1800" dirty="0" smtClean="0">
                <a:latin typeface="Times New Roman" pitchFamily="18" charset="0"/>
                <a:cs typeface="Times New Roman" pitchFamily="18" charset="0"/>
              </a:rPr>
              <a:t>             In order to conduct the required studies, several field visits</a:t>
            </a:r>
          </a:p>
          <a:p>
            <a:pPr>
              <a:lnSpc>
                <a:spcPct val="150000"/>
              </a:lnSpc>
              <a:buNone/>
            </a:pPr>
            <a:endParaRPr lang="ar-JO" sz="1800" dirty="0" smtClean="0">
              <a:latin typeface="Times New Roman" pitchFamily="18" charset="0"/>
              <a:cs typeface="Times New Roman" pitchFamily="18" charset="0"/>
            </a:endParaRPr>
          </a:p>
          <a:p>
            <a:pPr algn="just">
              <a:lnSpc>
                <a:spcPct val="150000"/>
              </a:lnSpc>
              <a:buNone/>
            </a:pPr>
            <a:r>
              <a:rPr lang="en-US" sz="1800" dirty="0" smtClean="0">
                <a:latin typeface="Times New Roman" pitchFamily="18" charset="0"/>
                <a:cs typeface="Times New Roman" pitchFamily="18" charset="0"/>
              </a:rPr>
              <a:t>             Counts were performed at all major intersections along the study corridor for 4 hours: 2 hours in the AM peak period (from 7:00 to 9:00 AM) and 2 hours in the PM peak period (from 1:00 to 3:00 PM). The records were entered in Microsoft. EXCEL, then the Peak Hour, Peak Hour Volume.</a:t>
            </a:r>
            <a:endParaRPr lang="en-US" sz="1800" dirty="0">
              <a:latin typeface="Times New Roman" pitchFamily="18" charset="0"/>
              <a:cs typeface="Times New Roman" pitchFamily="18" charset="0"/>
            </a:endParaRPr>
          </a:p>
        </p:txBody>
      </p:sp>
      <p:sp>
        <p:nvSpPr>
          <p:cNvPr id="4" name="Rectangle 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52"/>
            <a:ext cx="8229600" cy="428628"/>
          </a:xfrm>
        </p:spPr>
        <p:txBody>
          <a:bodyPr>
            <a:normAutofit/>
          </a:bodyPr>
          <a:lstStyle/>
          <a:p>
            <a:r>
              <a:rPr lang="en-US" sz="1800" dirty="0">
                <a:latin typeface="Times New Roman" pitchFamily="18" charset="0"/>
                <a:cs typeface="Times New Roman" pitchFamily="18" charset="0"/>
              </a:rPr>
              <a:t>Approaches of Martyr </a:t>
            </a:r>
            <a:r>
              <a:rPr lang="en-US" sz="1800" dirty="0" err="1">
                <a:latin typeface="Times New Roman" pitchFamily="18" charset="0"/>
                <a:cs typeface="Times New Roman" pitchFamily="18" charset="0"/>
              </a:rPr>
              <a:t>Mazen</a:t>
            </a:r>
            <a:r>
              <a:rPr lang="en-US" sz="1800" dirty="0">
                <a:latin typeface="Times New Roman" pitchFamily="18" charset="0"/>
                <a:cs typeface="Times New Roman" pitchFamily="18" charset="0"/>
              </a:rPr>
              <a:t> </a:t>
            </a:r>
            <a:r>
              <a:rPr lang="en-US" sz="1800" dirty="0" err="1">
                <a:latin typeface="Times New Roman" pitchFamily="18" charset="0"/>
                <a:cs typeface="Times New Roman" pitchFamily="18" charset="0"/>
              </a:rPr>
              <a:t>Fakeha</a:t>
            </a:r>
            <a:r>
              <a:rPr lang="en-US" sz="1800" dirty="0">
                <a:latin typeface="Times New Roman" pitchFamily="18" charset="0"/>
                <a:cs typeface="Times New Roman" pitchFamily="18" charset="0"/>
              </a:rPr>
              <a:t> Roundabout</a:t>
            </a:r>
          </a:p>
        </p:txBody>
      </p:sp>
      <p:graphicFrame>
        <p:nvGraphicFramePr>
          <p:cNvPr id="6" name="Content Placeholder 5"/>
          <p:cNvGraphicFramePr>
            <a:graphicFrameLocks noGrp="1"/>
          </p:cNvGraphicFramePr>
          <p:nvPr>
            <p:ph idx="1"/>
          </p:nvPr>
        </p:nvGraphicFramePr>
        <p:xfrm>
          <a:off x="1071538" y="4071942"/>
          <a:ext cx="6846573" cy="2438908"/>
        </p:xfrm>
        <a:graphic>
          <a:graphicData uri="http://schemas.openxmlformats.org/drawingml/2006/table">
            <a:tbl>
              <a:tblPr/>
              <a:tblGrid>
                <a:gridCol w="517759"/>
                <a:gridCol w="517759"/>
                <a:gridCol w="403805"/>
                <a:gridCol w="517759"/>
                <a:gridCol w="517759"/>
                <a:gridCol w="486787"/>
                <a:gridCol w="517759"/>
                <a:gridCol w="517759"/>
                <a:gridCol w="414324"/>
                <a:gridCol w="517759"/>
                <a:gridCol w="517759"/>
                <a:gridCol w="445296"/>
                <a:gridCol w="414324"/>
                <a:gridCol w="539965"/>
              </a:tblGrid>
              <a:tr h="186055">
                <a:tc gridSpan="14">
                  <a:txBody>
                    <a:bodyPr/>
                    <a:lstStyle/>
                    <a:p>
                      <a:pPr algn="ctr">
                        <a:lnSpc>
                          <a:spcPct val="107000"/>
                        </a:lnSpc>
                        <a:spcAft>
                          <a:spcPts val="0"/>
                        </a:spcAft>
                      </a:pPr>
                      <a:r>
                        <a:rPr lang="en-US" sz="700" b="1" dirty="0">
                          <a:solidFill>
                            <a:srgbClr val="000000"/>
                          </a:solidFill>
                          <a:latin typeface="Arial"/>
                          <a:ea typeface="Times New Roman"/>
                          <a:cs typeface="Arial"/>
                        </a:rPr>
                        <a:t>Approach 1</a:t>
                      </a: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0975">
                <a:tc rowSpan="2">
                  <a:txBody>
                    <a:bodyPr/>
                    <a:lstStyle/>
                    <a:p>
                      <a:pPr algn="ctr">
                        <a:lnSpc>
                          <a:spcPct val="107000"/>
                        </a:lnSpc>
                        <a:spcAft>
                          <a:spcPts val="0"/>
                        </a:spcAft>
                      </a:pPr>
                      <a:r>
                        <a:rPr lang="en-US" sz="700">
                          <a:solidFill>
                            <a:srgbClr val="000000"/>
                          </a:solidFill>
                          <a:latin typeface="Arial"/>
                          <a:ea typeface="Times New Roman"/>
                          <a:cs typeface="Arial"/>
                        </a:rPr>
                        <a:t>Time</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0"/>
                        </a:spcAft>
                      </a:pPr>
                      <a:r>
                        <a:rPr lang="en-US" sz="700">
                          <a:solidFill>
                            <a:srgbClr val="000000"/>
                          </a:solidFill>
                          <a:latin typeface="Arial"/>
                          <a:ea typeface="Times New Roman"/>
                          <a:cs typeface="Arial"/>
                        </a:rPr>
                        <a:t>Right</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07000"/>
                        </a:lnSpc>
                        <a:spcAft>
                          <a:spcPts val="0"/>
                        </a:spcAft>
                      </a:pPr>
                      <a:r>
                        <a:rPr lang="en-US" sz="700">
                          <a:solidFill>
                            <a:srgbClr val="000000"/>
                          </a:solidFill>
                          <a:latin typeface="Arial"/>
                          <a:ea typeface="Times New Roman"/>
                          <a:cs typeface="Arial"/>
                        </a:rPr>
                        <a:t>Through</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07000"/>
                        </a:lnSpc>
                        <a:spcAft>
                          <a:spcPts val="0"/>
                        </a:spcAft>
                      </a:pPr>
                      <a:r>
                        <a:rPr lang="en-US" sz="700">
                          <a:solidFill>
                            <a:srgbClr val="000000"/>
                          </a:solidFill>
                          <a:latin typeface="Arial"/>
                          <a:ea typeface="Times New Roman"/>
                          <a:cs typeface="Arial"/>
                        </a:rPr>
                        <a:t>Left</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07000"/>
                        </a:lnSpc>
                        <a:spcAft>
                          <a:spcPts val="0"/>
                        </a:spcAft>
                      </a:pPr>
                      <a:r>
                        <a:rPr lang="en-US" sz="700">
                          <a:solidFill>
                            <a:srgbClr val="000000"/>
                          </a:solidFill>
                          <a:latin typeface="Arial"/>
                          <a:ea typeface="Times New Roman"/>
                          <a:cs typeface="Arial"/>
                        </a:rPr>
                        <a:t>U-turn</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2">
                  <a:txBody>
                    <a:bodyPr/>
                    <a:lstStyle/>
                    <a:p>
                      <a:pPr algn="ctr">
                        <a:lnSpc>
                          <a:spcPct val="107000"/>
                        </a:lnSpc>
                        <a:spcAft>
                          <a:spcPts val="0"/>
                        </a:spcAft>
                      </a:pPr>
                      <a:r>
                        <a:rPr lang="en-US" sz="700" dirty="0">
                          <a:solidFill>
                            <a:srgbClr val="000000"/>
                          </a:solidFill>
                          <a:latin typeface="Arial"/>
                          <a:ea typeface="Times New Roman"/>
                          <a:cs typeface="Arial"/>
                        </a:rPr>
                        <a:t>Total</a:t>
                      </a: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vMerge="1">
                  <a:txBody>
                    <a:bodyPr/>
                    <a:lstStyle/>
                    <a:p>
                      <a:endParaRPr lang="en-US"/>
                    </a:p>
                  </a:txBody>
                  <a:tcPr/>
                </a:tc>
                <a:tc>
                  <a:txBody>
                    <a:bodyPr/>
                    <a:lstStyle/>
                    <a:p>
                      <a:pPr algn="ctr">
                        <a:lnSpc>
                          <a:spcPct val="107000"/>
                        </a:lnSpc>
                        <a:spcAft>
                          <a:spcPts val="0"/>
                        </a:spcAft>
                      </a:pPr>
                      <a:r>
                        <a:rPr lang="en-US" sz="700">
                          <a:solidFill>
                            <a:srgbClr val="000000"/>
                          </a:solidFill>
                          <a:latin typeface="Arial"/>
                          <a:ea typeface="Times New Roman"/>
                          <a:cs typeface="Arial"/>
                        </a:rPr>
                        <a:t>Passenger</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Taxi</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Truck</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Passenger</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Taxi</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Truck</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Passenger</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Taxi</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Truck</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Passenger</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Taxi</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dirty="0">
                          <a:solidFill>
                            <a:srgbClr val="000000"/>
                          </a:solidFill>
                          <a:latin typeface="Arial"/>
                          <a:ea typeface="Times New Roman"/>
                          <a:cs typeface="Arial"/>
                        </a:rPr>
                        <a:t>Truck</a:t>
                      </a: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180975">
                <a:tc>
                  <a:txBody>
                    <a:bodyPr/>
                    <a:lstStyle/>
                    <a:p>
                      <a:pPr algn="ctr">
                        <a:lnSpc>
                          <a:spcPct val="107000"/>
                        </a:lnSpc>
                        <a:spcAft>
                          <a:spcPts val="0"/>
                        </a:spcAft>
                      </a:pPr>
                      <a:r>
                        <a:rPr lang="en-US" sz="700">
                          <a:solidFill>
                            <a:srgbClr val="000000"/>
                          </a:solidFill>
                          <a:latin typeface="Arial"/>
                          <a:ea typeface="Times New Roman"/>
                          <a:cs typeface="Arial"/>
                        </a:rPr>
                        <a:t>7:00-7:15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99</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ctr">
                        <a:lnSpc>
                          <a:spcPct val="107000"/>
                        </a:lnSpc>
                        <a:spcAft>
                          <a:spcPts val="0"/>
                        </a:spcAft>
                      </a:pPr>
                      <a:r>
                        <a:rPr lang="en-US" sz="700">
                          <a:solidFill>
                            <a:srgbClr val="000000"/>
                          </a:solidFill>
                          <a:latin typeface="Arial"/>
                          <a:ea typeface="Times New Roman"/>
                          <a:cs typeface="Arial"/>
                        </a:rPr>
                        <a:t>7:15-7:30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77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dirty="0">
                          <a:solidFill>
                            <a:srgbClr val="000000"/>
                          </a:solidFill>
                          <a:latin typeface="Arial"/>
                          <a:ea typeface="Times New Roman"/>
                          <a:cs typeface="Arial"/>
                        </a:rPr>
                        <a:t>114</a:t>
                      </a: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ctr">
                        <a:lnSpc>
                          <a:spcPct val="107000"/>
                        </a:lnSpc>
                        <a:spcAft>
                          <a:spcPts val="0"/>
                        </a:spcAft>
                      </a:pPr>
                      <a:r>
                        <a:rPr lang="en-US" sz="700">
                          <a:solidFill>
                            <a:srgbClr val="000000"/>
                          </a:solidFill>
                          <a:latin typeface="Arial"/>
                          <a:ea typeface="Times New Roman"/>
                          <a:cs typeface="Arial"/>
                        </a:rPr>
                        <a:t>7:30-7:45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dirty="0">
                          <a:solidFill>
                            <a:srgbClr val="000000"/>
                          </a:solidFill>
                          <a:latin typeface="Arial"/>
                          <a:ea typeface="Times New Roman"/>
                          <a:cs typeface="Arial"/>
                        </a:rPr>
                        <a:t>102</a:t>
                      </a: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ctr">
                        <a:lnSpc>
                          <a:spcPct val="107000"/>
                        </a:lnSpc>
                        <a:spcAft>
                          <a:spcPts val="0"/>
                        </a:spcAft>
                      </a:pPr>
                      <a:r>
                        <a:rPr lang="en-US" sz="700">
                          <a:solidFill>
                            <a:srgbClr val="000000"/>
                          </a:solidFill>
                          <a:latin typeface="Arial"/>
                          <a:ea typeface="Times New Roman"/>
                          <a:cs typeface="Arial"/>
                        </a:rPr>
                        <a:t>7:45-8:00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75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19</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111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ctr">
                        <a:lnSpc>
                          <a:spcPct val="107000"/>
                        </a:lnSpc>
                        <a:spcAft>
                          <a:spcPts val="0"/>
                        </a:spcAft>
                      </a:pPr>
                      <a:r>
                        <a:rPr lang="en-US" sz="700">
                          <a:solidFill>
                            <a:srgbClr val="000000"/>
                          </a:solidFill>
                          <a:latin typeface="Arial"/>
                          <a:ea typeface="Times New Roman"/>
                          <a:cs typeface="Arial"/>
                        </a:rPr>
                        <a:t>8:00-8:15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97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ctr">
                        <a:lnSpc>
                          <a:spcPct val="107000"/>
                        </a:lnSpc>
                        <a:spcAft>
                          <a:spcPts val="0"/>
                        </a:spcAft>
                      </a:pPr>
                      <a:r>
                        <a:rPr lang="en-US" sz="700">
                          <a:solidFill>
                            <a:srgbClr val="000000"/>
                          </a:solidFill>
                          <a:latin typeface="Arial"/>
                          <a:ea typeface="Times New Roman"/>
                          <a:cs typeface="Arial"/>
                        </a:rPr>
                        <a:t>8:15-8:30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14</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4</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97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ctr">
                        <a:lnSpc>
                          <a:spcPct val="107000"/>
                        </a:lnSpc>
                        <a:spcAft>
                          <a:spcPts val="0"/>
                        </a:spcAft>
                      </a:pPr>
                      <a:r>
                        <a:rPr lang="en-US" sz="700">
                          <a:solidFill>
                            <a:srgbClr val="000000"/>
                          </a:solidFill>
                          <a:latin typeface="Arial"/>
                          <a:ea typeface="Times New Roman"/>
                          <a:cs typeface="Arial"/>
                        </a:rPr>
                        <a:t>8:30-8:45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71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112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07000"/>
                        </a:lnSpc>
                        <a:spcAft>
                          <a:spcPts val="0"/>
                        </a:spcAft>
                      </a:pPr>
                      <a:r>
                        <a:rPr lang="en-US" sz="700">
                          <a:solidFill>
                            <a:srgbClr val="000000"/>
                          </a:solidFill>
                          <a:latin typeface="Arial"/>
                          <a:ea typeface="Times New Roman"/>
                          <a:cs typeface="Arial"/>
                        </a:rPr>
                        <a:t>8:45-9:00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9</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14</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109</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07000"/>
                        </a:lnSpc>
                        <a:spcAft>
                          <a:spcPts val="0"/>
                        </a:spcAft>
                      </a:pPr>
                      <a:r>
                        <a:rPr lang="en-US" sz="700">
                          <a:solidFill>
                            <a:srgbClr val="000000"/>
                          </a:solidFill>
                          <a:latin typeface="Arial"/>
                          <a:ea typeface="Times New Roman"/>
                          <a:cs typeface="Arial"/>
                        </a:rPr>
                        <a:t>Total</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dirty="0">
                          <a:solidFill>
                            <a:srgbClr val="000000"/>
                          </a:solidFill>
                          <a:latin typeface="Arial"/>
                          <a:ea typeface="Times New Roman"/>
                          <a:cs typeface="Arial"/>
                        </a:rPr>
                        <a:t>38</a:t>
                      </a:r>
                      <a:endParaRPr lang="en-US" sz="1200" dirty="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5</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4</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543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141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63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17</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0</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3</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2</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4</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Arial"/>
                          <a:ea typeface="Times New Roman"/>
                          <a:cs typeface="Arial"/>
                        </a:rPr>
                        <a:t>841</a:t>
                      </a:r>
                      <a:endParaRPr lang="en-US" sz="1200">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186055">
                <a:tc>
                  <a:txBody>
                    <a:bodyPr/>
                    <a:lstStyle/>
                    <a:p>
                      <a:pPr>
                        <a:lnSpc>
                          <a:spcPct val="107000"/>
                        </a:lnSpc>
                        <a:spcAft>
                          <a:spcPts val="0"/>
                        </a:spcAft>
                      </a:pPr>
                      <a:endParaRPr lang="en-US" sz="1200" dirty="0">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en-US" sz="1100" dirty="0">
                        <a:latin typeface="Calibri"/>
                        <a:ea typeface="Times New Roman"/>
                        <a:cs typeface="Arial"/>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spcAft>
                          <a:spcPts val="0"/>
                        </a:spcAft>
                      </a:pPr>
                      <a:endParaRPr lang="en-US" sz="1200" dirty="0">
                        <a:latin typeface="Times New Roman"/>
                        <a:ea typeface="Calibri"/>
                        <a:cs typeface="Arial"/>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bl>
          </a:graphicData>
        </a:graphic>
      </p:graphicFrame>
      <p:pic>
        <p:nvPicPr>
          <p:cNvPr id="4" name="صورة 1" descr="C:\Users\Mohammad\Desktop\خامسة اول\مشروع تخرج\صور\mohammad tanbour7.files\11.png"/>
          <p:cNvPicPr/>
          <p:nvPr/>
        </p:nvPicPr>
        <p:blipFill>
          <a:blip r:embed="rId2" cstate="print"/>
          <a:srcRect/>
          <a:stretch>
            <a:fillRect/>
          </a:stretch>
        </p:blipFill>
        <p:spPr bwMode="auto">
          <a:xfrm>
            <a:off x="3071802" y="642918"/>
            <a:ext cx="2871782" cy="2714644"/>
          </a:xfrm>
          <a:prstGeom prst="rect">
            <a:avLst/>
          </a:prstGeom>
          <a:noFill/>
          <a:ln w="9525">
            <a:noFill/>
            <a:miter lim="800000"/>
            <a:headEnd/>
            <a:tailEnd/>
          </a:ln>
        </p:spPr>
      </p:pic>
      <p:sp>
        <p:nvSpPr>
          <p:cNvPr id="7" name="TextBox 6"/>
          <p:cNvSpPr txBox="1"/>
          <p:nvPr/>
        </p:nvSpPr>
        <p:spPr>
          <a:xfrm>
            <a:off x="1857356" y="3571876"/>
            <a:ext cx="5522794" cy="369332"/>
          </a:xfrm>
          <a:prstGeom prst="rect">
            <a:avLst/>
          </a:prstGeom>
          <a:noFill/>
        </p:spPr>
        <p:txBody>
          <a:bodyPr wrap="none" rtlCol="0">
            <a:spAutoFit/>
          </a:bodyPr>
          <a:lstStyle/>
          <a:p>
            <a:r>
              <a:rPr lang="en-US" dirty="0">
                <a:latin typeface="Times New Roman" pitchFamily="18" charset="0"/>
                <a:cs typeface="Times New Roman" pitchFamily="18" charset="0"/>
              </a:rPr>
              <a:t>Traffic Volume for the Martyr </a:t>
            </a:r>
            <a:r>
              <a:rPr lang="en-US" dirty="0" err="1">
                <a:latin typeface="Times New Roman" pitchFamily="18" charset="0"/>
                <a:cs typeface="Times New Roman" pitchFamily="18" charset="0"/>
              </a:rPr>
              <a:t>Mazen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Fakeha</a:t>
            </a:r>
            <a:r>
              <a:rPr lang="en-US" dirty="0">
                <a:latin typeface="Times New Roman" pitchFamily="18" charset="0"/>
                <a:cs typeface="Times New Roman" pitchFamily="18" charset="0"/>
              </a:rPr>
              <a:t> Roundabout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14346" y="1928802"/>
            <a:ext cx="4186238" cy="4525963"/>
          </a:xfrm>
        </p:spPr>
        <p:txBody>
          <a:bodyPr>
            <a:normAutofit/>
          </a:bodyPr>
          <a:lstStyle/>
          <a:p>
            <a:pPr>
              <a:buNone/>
            </a:pPr>
            <a:r>
              <a:rPr lang="ar-AE" sz="1800" dirty="0" smtClean="0"/>
              <a:t> </a:t>
            </a:r>
            <a:r>
              <a:rPr lang="en-GB" sz="1800" dirty="0" smtClean="0"/>
              <a:t>   </a:t>
            </a:r>
            <a:r>
              <a:rPr lang="en-AE" sz="1800" dirty="0" smtClean="0">
                <a:cs typeface="+mj-cs"/>
              </a:rPr>
              <a:t> </a:t>
            </a:r>
            <a:r>
              <a:rPr lang="en-GB" sz="1800" dirty="0" smtClean="0">
                <a:cs typeface="+mj-cs"/>
              </a:rPr>
              <a:t>4. </a:t>
            </a:r>
            <a:r>
              <a:rPr lang="en-US" sz="1800" dirty="0" smtClean="0"/>
              <a:t>Passing-Through Road Count </a:t>
            </a:r>
            <a:endParaRPr lang="en-US" sz="1800" dirty="0" smtClean="0">
              <a:cs typeface="+mj-cs"/>
            </a:endParaRPr>
          </a:p>
          <a:p>
            <a:pPr algn="just">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The main Tubas Street is a link between adjacent cities. The Municipality of Tubas has prepared a strategic plan for the city. One of the most important items of which is the establishment of the Passing-Through road (the bypass around the city of Tubas). Therefore, we conducted a study to evaluate the effectiveness of the Passing-Through road in alleviating the traffic congestion on the main Tubas Street, by determining the percentage of vehicles that pass through the main Tubas Street.</a:t>
            </a:r>
          </a:p>
        </p:txBody>
      </p:sp>
      <p:pic>
        <p:nvPicPr>
          <p:cNvPr id="8" name="Picture 7"/>
          <p:cNvPicPr/>
          <p:nvPr/>
        </p:nvPicPr>
        <p:blipFill>
          <a:blip r:embed="rId2"/>
          <a:srcRect/>
          <a:stretch>
            <a:fillRect/>
          </a:stretch>
        </p:blipFill>
        <p:spPr bwMode="auto">
          <a:xfrm>
            <a:off x="4143372" y="1571612"/>
            <a:ext cx="4858790" cy="5199284"/>
          </a:xfrm>
          <a:prstGeom prst="rect">
            <a:avLst/>
          </a:prstGeom>
          <a:noFill/>
          <a:ln w="9525">
            <a:noFill/>
            <a:miter lim="800000"/>
            <a:headEnd/>
            <a:tailEnd/>
          </a:ln>
        </p:spPr>
      </p:pic>
      <p:sp>
        <p:nvSpPr>
          <p:cNvPr id="5" name="Rectangle 4"/>
          <p:cNvSpPr/>
          <p:nvPr/>
        </p:nvSpPr>
        <p:spPr>
          <a:xfrm>
            <a:off x="1698" y="1500174"/>
            <a:ext cx="9144000" cy="1663940"/>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1414"/>
            <a:ext cx="8229600" cy="1143000"/>
          </a:xfrm>
        </p:spPr>
        <p:txBody>
          <a:bodyPr/>
          <a:lstStyle/>
          <a:p>
            <a:endParaRPr lang="en-US"/>
          </a:p>
        </p:txBody>
      </p:sp>
      <p:sp>
        <p:nvSpPr>
          <p:cNvPr id="4" name="Rectangle 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
        <p:nvSpPr>
          <p:cNvPr id="6145" name="Rectangle 1"/>
          <p:cNvSpPr>
            <a:spLocks noChangeArrowheads="1"/>
          </p:cNvSpPr>
          <p:nvPr/>
        </p:nvSpPr>
        <p:spPr bwMode="auto">
          <a:xfrm>
            <a:off x="-214346" y="1142984"/>
            <a:ext cx="854977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indent="457200" algn="ctr" eaLnBrk="0" fontAlgn="base" hangingPunct="0">
              <a:spcBef>
                <a:spcPct val="0"/>
              </a:spcBef>
              <a:spcAft>
                <a:spcPct val="0"/>
              </a:spcAft>
            </a:pPr>
            <a:r>
              <a:rPr lang="en-AE" sz="1400" dirty="0" smtClean="0">
                <a:solidFill>
                  <a:srgbClr val="000000"/>
                </a:solidFill>
                <a:latin typeface="Times New Roman" pitchFamily="18" charset="0"/>
                <a:ea typeface="Calibri" pitchFamily="34" charset="0"/>
                <a:cs typeface="Times New Roman" pitchFamily="18" charset="0"/>
              </a:rPr>
              <a:t>T</a:t>
            </a:r>
            <a:r>
              <a:rPr lang="en-US" sz="1400" dirty="0" smtClean="0">
                <a:solidFill>
                  <a:srgbClr val="000000"/>
                </a:solidFill>
                <a:latin typeface="Times New Roman" pitchFamily="18" charset="0"/>
                <a:ea typeface="Calibri" pitchFamily="34" charset="0"/>
                <a:cs typeface="Times New Roman" pitchFamily="18" charset="0"/>
              </a:rPr>
              <a:t>he following table shows a </a:t>
            </a:r>
            <a:r>
              <a:rPr lang="en-US" sz="1400" dirty="0" smtClean="0">
                <a:latin typeface="Times New Roman" pitchFamily="18" charset="0"/>
                <a:cs typeface="Times New Roman" pitchFamily="18" charset="0"/>
              </a:rPr>
              <a:t>Plates Numbers for Vehicles Crossing the City from the South at (7:00-7:15 AM)</a:t>
            </a:r>
            <a:endParaRPr kumimoji="0" lang="en-US" sz="140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Content Placeholder 6"/>
          <p:cNvGraphicFramePr>
            <a:graphicFrameLocks noGrp="1"/>
          </p:cNvGraphicFramePr>
          <p:nvPr>
            <p:ph idx="1"/>
          </p:nvPr>
        </p:nvGraphicFramePr>
        <p:xfrm>
          <a:off x="2428860" y="2000240"/>
          <a:ext cx="4357719" cy="4714924"/>
        </p:xfrm>
        <a:graphic>
          <a:graphicData uri="http://schemas.openxmlformats.org/drawingml/2006/table">
            <a:tbl>
              <a:tblPr/>
              <a:tblGrid>
                <a:gridCol w="559846"/>
                <a:gridCol w="892727"/>
                <a:gridCol w="559846"/>
                <a:gridCol w="892727"/>
                <a:gridCol w="559846"/>
                <a:gridCol w="892727"/>
              </a:tblGrid>
              <a:tr h="175100">
                <a:tc gridSpan="6">
                  <a:txBody>
                    <a:bodyPr/>
                    <a:lstStyle/>
                    <a:p>
                      <a:pPr algn="ctr">
                        <a:lnSpc>
                          <a:spcPct val="107000"/>
                        </a:lnSpc>
                        <a:spcAft>
                          <a:spcPts val="0"/>
                        </a:spcAft>
                      </a:pPr>
                      <a:r>
                        <a:rPr lang="en-US" sz="900" b="1">
                          <a:solidFill>
                            <a:srgbClr val="000000"/>
                          </a:solidFill>
                          <a:latin typeface="Calibri"/>
                          <a:ea typeface="Times New Roman"/>
                          <a:cs typeface="Arial"/>
                        </a:rPr>
                        <a:t>Plates for vehicles Crossing the city from the south (7:00-7:15 AM)</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5872">
                <a:tc>
                  <a:txBody>
                    <a:bodyPr/>
                    <a:lstStyle/>
                    <a:p>
                      <a:pPr algn="ctr">
                        <a:lnSpc>
                          <a:spcPct val="107000"/>
                        </a:lnSpc>
                        <a:spcAft>
                          <a:spcPts val="0"/>
                        </a:spcAft>
                      </a:pPr>
                      <a:r>
                        <a:rPr lang="en-US" sz="800" b="1">
                          <a:solidFill>
                            <a:srgbClr val="000000"/>
                          </a:solidFill>
                          <a:latin typeface="Calibri"/>
                          <a:ea typeface="Times New Roman"/>
                          <a:cs typeface="Arial"/>
                        </a:rPr>
                        <a:t>number</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800" b="1">
                          <a:solidFill>
                            <a:srgbClr val="000000"/>
                          </a:solidFill>
                          <a:latin typeface="Calibri"/>
                          <a:ea typeface="Times New Roman"/>
                          <a:cs typeface="Arial"/>
                        </a:rPr>
                        <a:t>vehicle plate</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800" b="1">
                          <a:solidFill>
                            <a:srgbClr val="000000"/>
                          </a:solidFill>
                          <a:latin typeface="Calibri"/>
                          <a:ea typeface="Times New Roman"/>
                          <a:cs typeface="Arial"/>
                        </a:rPr>
                        <a:t>number</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800" b="1">
                          <a:solidFill>
                            <a:srgbClr val="000000"/>
                          </a:solidFill>
                          <a:latin typeface="Calibri"/>
                          <a:ea typeface="Times New Roman"/>
                          <a:cs typeface="Arial"/>
                        </a:rPr>
                        <a:t>vehicle plate</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800" b="1">
                          <a:solidFill>
                            <a:srgbClr val="000000"/>
                          </a:solidFill>
                          <a:latin typeface="Calibri"/>
                          <a:ea typeface="Times New Roman"/>
                          <a:cs typeface="Arial"/>
                        </a:rPr>
                        <a:t>number</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800" b="1">
                          <a:solidFill>
                            <a:srgbClr val="000000"/>
                          </a:solidFill>
                          <a:latin typeface="Calibri"/>
                          <a:ea typeface="Times New Roman"/>
                          <a:cs typeface="Arial"/>
                        </a:rPr>
                        <a:t>vehicle plate</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0384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2451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1077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5481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2363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4558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8746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3536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8966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2698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3697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2188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7497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3797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8581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4564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3756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0886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6353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0759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8296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3840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5569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2540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1519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7280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8326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3126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1233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7653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1094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7157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0727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5493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1479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9169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4099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1001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5665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2854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2131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1722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4895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7249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8164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0103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9838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8902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8355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5403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4048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6581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9501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19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2340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2443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7255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5026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9752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7012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5407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7336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5245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0390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4117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6351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6888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3375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0109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2030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0434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5139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0335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2778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5685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1637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6449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8972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3459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4203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1186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2394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5981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4623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29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2316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9192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0452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4984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8321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8356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0168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8403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7697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8004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0502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7803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0680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69</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2063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6420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34</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7168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4670</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106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8805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1337</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71</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4378</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 </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 </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332">
                <a:tc>
                  <a:txBody>
                    <a:bodyPr/>
                    <a:lstStyle/>
                    <a:p>
                      <a:pPr algn="ctr">
                        <a:lnSpc>
                          <a:spcPct val="107000"/>
                        </a:lnSpc>
                        <a:spcAft>
                          <a:spcPts val="0"/>
                        </a:spcAft>
                      </a:pPr>
                      <a:r>
                        <a:rPr lang="en-US" sz="700">
                          <a:solidFill>
                            <a:srgbClr val="000000"/>
                          </a:solidFill>
                          <a:latin typeface="Calibri"/>
                          <a:ea typeface="Times New Roman"/>
                          <a:cs typeface="Arial"/>
                        </a:rPr>
                        <a:t>36</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6233</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72</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7305</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a:solidFill>
                            <a:srgbClr val="000000"/>
                          </a:solidFill>
                          <a:latin typeface="Calibri"/>
                          <a:ea typeface="Times New Roman"/>
                          <a:cs typeface="Arial"/>
                        </a:rPr>
                        <a:t> </a:t>
                      </a:r>
                      <a:endParaRPr lang="en-US" sz="110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00" dirty="0">
                          <a:solidFill>
                            <a:srgbClr val="000000"/>
                          </a:solidFill>
                          <a:latin typeface="Calibri"/>
                          <a:ea typeface="Times New Roman"/>
                          <a:cs typeface="Arial"/>
                        </a:rPr>
                        <a:t> </a:t>
                      </a:r>
                      <a:endParaRPr lang="en-US" sz="1100" dirty="0">
                        <a:latin typeface="Times New Roman"/>
                        <a:ea typeface="Calibri"/>
                        <a:cs typeface="Arial"/>
                      </a:endParaRPr>
                    </a:p>
                  </a:txBody>
                  <a:tcPr marL="61746" marR="61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42844" y="1714488"/>
            <a:ext cx="8543956" cy="4525963"/>
          </a:xfrm>
        </p:spPr>
        <p:txBody>
          <a:bodyPr>
            <a:normAutofit/>
          </a:bodyPr>
          <a:lstStyle/>
          <a:p>
            <a:pPr>
              <a:buNone/>
            </a:pPr>
            <a:r>
              <a:rPr lang="en-US" sz="1800" b="1" dirty="0" smtClean="0"/>
              <a:t>      </a:t>
            </a:r>
            <a:r>
              <a:rPr lang="en-US" sz="1800" b="1" dirty="0" smtClean="0">
                <a:latin typeface="Times New Roman" pitchFamily="18" charset="0"/>
                <a:cs typeface="Times New Roman" pitchFamily="18" charset="0"/>
              </a:rPr>
              <a:t>5. Parking count </a:t>
            </a:r>
          </a:p>
          <a:p>
            <a:pPr>
              <a:buNone/>
            </a:pPr>
            <a:endParaRPr lang="en-US" sz="500" b="1"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a:t>
            </a: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main Tubas Street contains shops, restaurants, service centers and government ministries, which necessitates the presence of parking spaces along the main street to meet the needs of road users. We conducted a study of whether the existing parking lots are sufficient or not, and finding solutions if necessary.</a:t>
            </a:r>
            <a:endParaRPr lang="en-AE" sz="1800" dirty="0" smtClean="0">
              <a:latin typeface="Times New Roman" pitchFamily="18" charset="0"/>
              <a:cs typeface="Times New Roman" pitchFamily="18" charset="0"/>
            </a:endParaRPr>
          </a:p>
          <a:p>
            <a:pPr algn="just">
              <a:buNone/>
            </a:pPr>
            <a:endParaRPr lang="en-US" sz="500" dirty="0" smtClean="0">
              <a:latin typeface="Times New Roman" pitchFamily="18" charset="0"/>
              <a:cs typeface="Times New Roman" pitchFamily="18" charset="0"/>
            </a:endParaRPr>
          </a:p>
          <a:p>
            <a:pPr algn="just">
              <a:buNone/>
            </a:pPr>
            <a:endParaRPr lang="en-US" sz="5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We divided the study area into four sections, we recorded the number plates of the vehicles parked on the left and right sides of each segment, and counted every half hour.</a:t>
            </a:r>
          </a:p>
          <a:p>
            <a:pPr algn="ctr">
              <a:buNone/>
            </a:pPr>
            <a:r>
              <a:rPr lang="en-US" sz="1800" dirty="0" smtClean="0"/>
              <a:t>              </a:t>
            </a:r>
            <a:endParaRPr lang="en-US" sz="1800" dirty="0"/>
          </a:p>
        </p:txBody>
      </p:sp>
      <p:sp>
        <p:nvSpPr>
          <p:cNvPr id="4" name="Rectangle 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1643050"/>
            <a:ext cx="7329510" cy="439718"/>
          </a:xfrm>
        </p:spPr>
        <p:txBody>
          <a:bodyPr>
            <a:normAutofit/>
          </a:bodyPr>
          <a:lstStyle/>
          <a:p>
            <a:r>
              <a:rPr lang="en-US" sz="1800" dirty="0" smtClean="0"/>
              <a:t>The </a:t>
            </a:r>
            <a:r>
              <a:rPr lang="en-US" sz="1800" dirty="0" smtClean="0">
                <a:latin typeface="Times New Roman" pitchFamily="18" charset="0"/>
                <a:cs typeface="Times New Roman" pitchFamily="18" charset="0"/>
              </a:rPr>
              <a:t>following</a:t>
            </a:r>
            <a:r>
              <a:rPr lang="en-US" sz="1800" dirty="0" smtClean="0"/>
              <a:t> table shows a parking count sample in section 3</a:t>
            </a:r>
            <a:endParaRPr lang="en-US" sz="1800" dirty="0"/>
          </a:p>
        </p:txBody>
      </p:sp>
      <p:graphicFrame>
        <p:nvGraphicFramePr>
          <p:cNvPr id="6" name="Table 5"/>
          <p:cNvGraphicFramePr>
            <a:graphicFrameLocks noGrp="1"/>
          </p:cNvGraphicFramePr>
          <p:nvPr/>
        </p:nvGraphicFramePr>
        <p:xfrm>
          <a:off x="928663" y="2285992"/>
          <a:ext cx="7429550" cy="4351901"/>
        </p:xfrm>
        <a:graphic>
          <a:graphicData uri="http://schemas.openxmlformats.org/drawingml/2006/table">
            <a:tbl>
              <a:tblPr/>
              <a:tblGrid>
                <a:gridCol w="552760"/>
                <a:gridCol w="790807"/>
                <a:gridCol w="583779"/>
                <a:gridCol w="836453"/>
                <a:gridCol w="748090"/>
                <a:gridCol w="424241"/>
                <a:gridCol w="704082"/>
                <a:gridCol w="424241"/>
                <a:gridCol w="704082"/>
                <a:gridCol w="552760"/>
                <a:gridCol w="684014"/>
                <a:gridCol w="424241"/>
              </a:tblGrid>
              <a:tr h="149923">
                <a:tc gridSpan="12">
                  <a:txBody>
                    <a:bodyPr/>
                    <a:lstStyle/>
                    <a:p>
                      <a:pPr algn="ctr">
                        <a:lnSpc>
                          <a:spcPct val="107000"/>
                        </a:lnSpc>
                        <a:spcAft>
                          <a:spcPts val="0"/>
                        </a:spcAft>
                      </a:pPr>
                      <a:r>
                        <a:rPr lang="en-US" sz="1000" b="1" dirty="0">
                          <a:solidFill>
                            <a:srgbClr val="000000"/>
                          </a:solidFill>
                          <a:latin typeface="Times New Roman" pitchFamily="18" charset="0"/>
                          <a:ea typeface="Times New Roman"/>
                          <a:cs typeface="Times New Roman" pitchFamily="18" charset="0"/>
                        </a:rPr>
                        <a:t>( section 3 )</a:t>
                      </a:r>
                      <a:endParaRPr lang="en-US" sz="1600" dirty="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9923">
                <a:tc rowSpan="2">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number</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9-9:30 AM</a:t>
                      </a:r>
                      <a:endParaRPr lang="en-US" sz="140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9:30-10 AM</a:t>
                      </a:r>
                      <a:endParaRPr lang="en-US" sz="140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10-10:30 AM</a:t>
                      </a:r>
                      <a:endParaRPr lang="en-US" sz="140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12-12:30 PM</a:t>
                      </a:r>
                      <a:endParaRPr lang="en-US" sz="140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12:30-1 PM</a:t>
                      </a:r>
                      <a:endParaRPr lang="en-US" sz="140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2:00-2:30 PM</a:t>
                      </a:r>
                      <a:endParaRPr lang="en-US" sz="1400">
                        <a:latin typeface="Times New Roman" pitchFamily="18" charset="0"/>
                        <a:ea typeface="Calibri"/>
                        <a:cs typeface="Times New Roman" pitchFamily="18" charset="0"/>
                      </a:endParaRPr>
                    </a:p>
                  </a:txBody>
                  <a:tcPr marL="61053" marR="610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02323">
                <a:tc vMerge="1">
                  <a:txBody>
                    <a:bodyPr/>
                    <a:lstStyle/>
                    <a:p>
                      <a:endParaRPr lang="en-US"/>
                    </a:p>
                  </a:txBody>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vehicle plate</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status</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vehicle plate</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vehicle plate</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status</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vehicle plate</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status</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vehicle plate</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status</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vehicle plate</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status</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3326</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4380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3326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1890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8111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3326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202">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5885</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9426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5352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3326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3326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7916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6059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3326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5568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1182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2525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1993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9192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2525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4045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9201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5527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7955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5229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4045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4953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7133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6696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7399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202124"/>
                          </a:solidFill>
                          <a:latin typeface="Times New Roman" pitchFamily="18" charset="0"/>
                          <a:ea typeface="Times New Roman"/>
                          <a:cs typeface="Times New Roman" pitchFamily="18" charset="0"/>
                        </a:rPr>
                        <a:t>6320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9201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6749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5098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6189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5527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9192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4682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5568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2658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1275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891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5527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6092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5527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8200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5670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3367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2939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6288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5583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6278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2815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illegal</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8111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7181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1091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7705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4558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6351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2815</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9192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8885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7210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3870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8200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1953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2939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3489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6293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4960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8885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5527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6305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202">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9551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1156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7705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7501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8885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2700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202">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7980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8200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7210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2815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7507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5293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2110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7705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5452</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4173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4281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7705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6229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1426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6813</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202">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6036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7210</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5154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2110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7500</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2110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1456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2110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9551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2549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1809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legal</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1240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6186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9551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4654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202124"/>
                          </a:solidFill>
                          <a:latin typeface="Times New Roman" pitchFamily="18" charset="0"/>
                          <a:ea typeface="Times New Roman"/>
                          <a:cs typeface="Times New Roman" pitchFamily="18" charset="0"/>
                        </a:rPr>
                        <a:t>9551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1066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legal</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6988</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2609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8817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4261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6603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5213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legal</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6603</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202">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6180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8799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1300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5364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7705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1581</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131">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7836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1173</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5291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4141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2449</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5364</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6231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2062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1042</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illegal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7231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1426</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4281</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legal</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923">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25</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1014</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5357</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5111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4281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2900</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legal</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a:solidFill>
                            <a:srgbClr val="000000"/>
                          </a:solidFill>
                          <a:latin typeface="Times New Roman" pitchFamily="18" charset="0"/>
                          <a:ea typeface="Times New Roman"/>
                          <a:cs typeface="Times New Roman" pitchFamily="18" charset="0"/>
                        </a:rPr>
                        <a:t>9931</a:t>
                      </a:r>
                      <a:endParaRPr lang="en-US" sz="140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900" dirty="0">
                          <a:solidFill>
                            <a:srgbClr val="000000"/>
                          </a:solidFill>
                          <a:latin typeface="Times New Roman" pitchFamily="18" charset="0"/>
                          <a:ea typeface="Times New Roman"/>
                          <a:cs typeface="Times New Roman" pitchFamily="18" charset="0"/>
                        </a:rPr>
                        <a:t>legal</a:t>
                      </a:r>
                      <a:endParaRPr lang="en-US" sz="1400" dirty="0">
                        <a:latin typeface="Times New Roman" pitchFamily="18" charset="0"/>
                        <a:ea typeface="Calibri"/>
                        <a:cs typeface="Times New Roman" pitchFamily="18" charset="0"/>
                      </a:endParaRPr>
                    </a:p>
                  </a:txBody>
                  <a:tcPr marL="61053" marR="610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785926"/>
            <a:ext cx="8229600" cy="4525963"/>
          </a:xfrm>
        </p:spPr>
        <p:txBody>
          <a:bodyPr>
            <a:normAutofit/>
          </a:bodyPr>
          <a:lstStyle/>
          <a:p>
            <a:pPr>
              <a:buNone/>
            </a:pPr>
            <a:r>
              <a:rPr lang="en-US" sz="1800" b="1" dirty="0" smtClean="0">
                <a:latin typeface="Times New Roman" pitchFamily="18" charset="0"/>
                <a:cs typeface="Times New Roman" pitchFamily="18" charset="0"/>
              </a:rPr>
              <a:t>     5. Accidents count </a:t>
            </a:r>
          </a:p>
          <a:p>
            <a:pPr algn="just">
              <a:buNone/>
            </a:pPr>
            <a:r>
              <a:rPr lang="en-US" sz="1800" dirty="0" smtClean="0">
                <a:latin typeface="Times New Roman" pitchFamily="18" charset="0"/>
                <a:cs typeface="Times New Roman" pitchFamily="18" charset="0"/>
              </a:rPr>
              <a:t>               Since the aim of our project is to study the operational conditions of the main road and find solutions to existing problems, we have obtained from the Traffic Police the accident records in the study area on the main street in the city of Tubas.</a:t>
            </a:r>
          </a:p>
          <a:p>
            <a:pPr algn="just">
              <a:buNone/>
            </a:pPr>
            <a:r>
              <a:rPr lang="en-US" sz="1800" dirty="0" smtClean="0">
                <a:latin typeface="Times New Roman" pitchFamily="18" charset="0"/>
                <a:cs typeface="Times New Roman" pitchFamily="18" charset="0"/>
              </a:rPr>
              <a:t>        The following table shows a Accidents count sample.</a:t>
            </a:r>
            <a:endParaRPr lang="en-US" sz="18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71538" y="3500438"/>
          <a:ext cx="6953567" cy="3223484"/>
        </p:xfrm>
        <a:graphic>
          <a:graphicData uri="http://schemas.openxmlformats.org/drawingml/2006/table">
            <a:tbl>
              <a:tblPr/>
              <a:tblGrid>
                <a:gridCol w="464426"/>
                <a:gridCol w="691518"/>
                <a:gridCol w="327034"/>
                <a:gridCol w="547600"/>
                <a:gridCol w="441788"/>
                <a:gridCol w="547055"/>
                <a:gridCol w="1163164"/>
                <a:gridCol w="601576"/>
                <a:gridCol w="361381"/>
                <a:gridCol w="714475"/>
                <a:gridCol w="673600"/>
                <a:gridCol w="419950"/>
              </a:tblGrid>
              <a:tr h="352892">
                <a:tc>
                  <a:txBody>
                    <a:bodyPr/>
                    <a:lstStyle/>
                    <a:p>
                      <a:pPr algn="ctr">
                        <a:lnSpc>
                          <a:spcPct val="107000"/>
                        </a:lnSpc>
                        <a:spcAft>
                          <a:spcPts val="0"/>
                        </a:spcAft>
                      </a:pPr>
                      <a:r>
                        <a:rPr lang="en-US" sz="750" dirty="0">
                          <a:solidFill>
                            <a:srgbClr val="000000"/>
                          </a:solidFill>
                          <a:latin typeface="Calibri"/>
                          <a:ea typeface="Times New Roman"/>
                          <a:cs typeface="+mj-cs"/>
                        </a:rPr>
                        <a:t>id</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Case number</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year</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date</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time</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Trafficcase</a:t>
                      </a:r>
                      <a:endParaRPr lang="en-US" sz="750">
                        <a:latin typeface="Times New Roman"/>
                        <a:ea typeface="Calibri"/>
                        <a:cs typeface="+mj-cs"/>
                      </a:endParaRPr>
                    </a:p>
                    <a:p>
                      <a:pPr algn="ctr">
                        <a:lnSpc>
                          <a:spcPct val="107000"/>
                        </a:lnSpc>
                        <a:spcAft>
                          <a:spcPts val="0"/>
                        </a:spcAft>
                      </a:pPr>
                      <a:r>
                        <a:rPr lang="en-US" sz="750">
                          <a:solidFill>
                            <a:srgbClr val="000000"/>
                          </a:solidFill>
                          <a:latin typeface="Calibri"/>
                          <a:ea typeface="Times New Roman"/>
                          <a:cs typeface="+mj-cs"/>
                        </a:rPr>
                        <a:t>type</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Trafficcase</a:t>
                      </a:r>
                      <a:endParaRPr lang="en-US" sz="750">
                        <a:latin typeface="Times New Roman"/>
                        <a:ea typeface="Calibri"/>
                        <a:cs typeface="+mj-cs"/>
                      </a:endParaRPr>
                    </a:p>
                    <a:p>
                      <a:pPr algn="ctr">
                        <a:lnSpc>
                          <a:spcPct val="107000"/>
                        </a:lnSpc>
                        <a:spcAft>
                          <a:spcPts val="0"/>
                        </a:spcAft>
                      </a:pPr>
                      <a:r>
                        <a:rPr lang="en-US" sz="750">
                          <a:solidFill>
                            <a:srgbClr val="000000"/>
                          </a:solidFill>
                          <a:latin typeface="Calibri"/>
                          <a:ea typeface="Times New Roman"/>
                          <a:cs typeface="+mj-cs"/>
                        </a:rPr>
                        <a:t>reason</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full location</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City</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Location1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Related partiescount</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Vehicle</a:t>
                      </a:r>
                      <a:endParaRPr lang="en-US" sz="750">
                        <a:latin typeface="Times New Roman"/>
                        <a:ea typeface="Calibri"/>
                        <a:cs typeface="+mj-cs"/>
                      </a:endParaRPr>
                    </a:p>
                    <a:p>
                      <a:pPr algn="ctr">
                        <a:lnSpc>
                          <a:spcPct val="107000"/>
                        </a:lnSpc>
                        <a:spcAft>
                          <a:spcPts val="0"/>
                        </a:spcAft>
                      </a:pPr>
                      <a:r>
                        <a:rPr lang="en-US" sz="750">
                          <a:solidFill>
                            <a:srgbClr val="000000"/>
                          </a:solidFill>
                          <a:latin typeface="Calibri"/>
                          <a:ea typeface="Times New Roman"/>
                          <a:cs typeface="+mj-cs"/>
                        </a:rPr>
                        <a:t>count</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830">
                <a:tc>
                  <a:txBody>
                    <a:bodyPr/>
                    <a:lstStyle/>
                    <a:p>
                      <a:pPr algn="ctr">
                        <a:lnSpc>
                          <a:spcPct val="107000"/>
                        </a:lnSpc>
                        <a:spcAft>
                          <a:spcPts val="0"/>
                        </a:spcAft>
                      </a:pPr>
                      <a:r>
                        <a:rPr lang="en-US" sz="750">
                          <a:solidFill>
                            <a:srgbClr val="000000"/>
                          </a:solidFill>
                          <a:latin typeface="Calibri"/>
                          <a:ea typeface="Times New Roman"/>
                          <a:cs typeface="+mj-cs"/>
                        </a:rPr>
                        <a:t>1036968</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TR/2019/1629</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4/1/2019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0:00:00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اضرار مادية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التحول عن مسلك السير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 مقابل سوبر ماركت الفارس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745">
                <a:tc>
                  <a:txBody>
                    <a:bodyPr/>
                    <a:lstStyle/>
                    <a:p>
                      <a:pPr algn="ctr">
                        <a:lnSpc>
                          <a:spcPct val="107000"/>
                        </a:lnSpc>
                        <a:spcAft>
                          <a:spcPts val="0"/>
                        </a:spcAft>
                      </a:pPr>
                      <a:r>
                        <a:rPr lang="en-US" sz="750">
                          <a:solidFill>
                            <a:srgbClr val="000000"/>
                          </a:solidFill>
                          <a:latin typeface="Calibri"/>
                          <a:ea typeface="Times New Roman"/>
                          <a:cs typeface="+mj-cs"/>
                        </a:rPr>
                        <a:t>1039645</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TR/2019/4253</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2019</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8/1/2019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17:15:00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دهس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عدم إتخاذ التدابير اللازمة لسلامة عابري الطريق والركاب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 قرب دوار النخلة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830">
                <a:tc>
                  <a:txBody>
                    <a:bodyPr/>
                    <a:lstStyle/>
                    <a:p>
                      <a:pPr algn="ctr">
                        <a:lnSpc>
                          <a:spcPct val="107000"/>
                        </a:lnSpc>
                        <a:spcAft>
                          <a:spcPts val="0"/>
                        </a:spcAft>
                      </a:pPr>
                      <a:r>
                        <a:rPr lang="en-US" sz="750">
                          <a:solidFill>
                            <a:srgbClr val="000000"/>
                          </a:solidFill>
                          <a:latin typeface="Calibri"/>
                          <a:ea typeface="Times New Roman"/>
                          <a:cs typeface="+mj-cs"/>
                        </a:rPr>
                        <a:t>1039569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TR/2019/4178</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9/1/2019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9:10:00</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اضرار مادية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الرجوع للخلف والتسبب بحادث طرق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 خلف المحكمة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745">
                <a:tc>
                  <a:txBody>
                    <a:bodyPr/>
                    <a:lstStyle/>
                    <a:p>
                      <a:pPr algn="ctr">
                        <a:lnSpc>
                          <a:spcPct val="107000"/>
                        </a:lnSpc>
                        <a:spcAft>
                          <a:spcPts val="0"/>
                        </a:spcAft>
                      </a:pPr>
                      <a:r>
                        <a:rPr lang="en-US" sz="750">
                          <a:solidFill>
                            <a:srgbClr val="000000"/>
                          </a:solidFill>
                          <a:latin typeface="Calibri"/>
                          <a:ea typeface="Times New Roman"/>
                          <a:cs typeface="+mj-cs"/>
                        </a:rPr>
                        <a:t>1040631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TR/2019/5216</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11/1/2019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0:00:00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دهس</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عدم إتخاذ التدابير اللازمة لسلامة عابري الطريق والركاب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قرب مفرق تياسير</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745">
                <a:tc>
                  <a:txBody>
                    <a:bodyPr/>
                    <a:lstStyle/>
                    <a:p>
                      <a:pPr algn="ctr">
                        <a:lnSpc>
                          <a:spcPct val="107000"/>
                        </a:lnSpc>
                        <a:spcAft>
                          <a:spcPts val="0"/>
                        </a:spcAft>
                      </a:pPr>
                      <a:r>
                        <a:rPr lang="en-US" sz="750">
                          <a:solidFill>
                            <a:srgbClr val="000000"/>
                          </a:solidFill>
                          <a:latin typeface="Calibri"/>
                          <a:ea typeface="Times New Roman"/>
                          <a:cs typeface="+mj-cs"/>
                        </a:rPr>
                        <a:t>1043152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TR/2019/7684</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15/1/2019</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7:30:00</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اضرار مادية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عدم المحافظة على مسافة توقف آمن أثناء السفر </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 قرب براديس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745">
                <a:tc>
                  <a:txBody>
                    <a:bodyPr/>
                    <a:lstStyle/>
                    <a:p>
                      <a:pPr algn="ctr">
                        <a:lnSpc>
                          <a:spcPct val="107000"/>
                        </a:lnSpc>
                        <a:spcAft>
                          <a:spcPts val="0"/>
                        </a:spcAft>
                      </a:pPr>
                      <a:r>
                        <a:rPr lang="en-US" sz="750">
                          <a:solidFill>
                            <a:srgbClr val="000000"/>
                          </a:solidFill>
                          <a:latin typeface="Calibri"/>
                          <a:ea typeface="Times New Roman"/>
                          <a:cs typeface="+mj-cs"/>
                        </a:rPr>
                        <a:t>1043430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TR/2019/7958</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15/1/2019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15:10:00</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دهس</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عدم إتخاذ التدابير اللازمة لسلامة عابري الطريق والركاب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طوباس</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طوباس قرب التوحيد</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830">
                <a:tc>
                  <a:txBody>
                    <a:bodyPr/>
                    <a:lstStyle/>
                    <a:p>
                      <a:pPr algn="ctr">
                        <a:lnSpc>
                          <a:spcPct val="107000"/>
                        </a:lnSpc>
                        <a:spcAft>
                          <a:spcPts val="0"/>
                        </a:spcAft>
                      </a:pPr>
                      <a:r>
                        <a:rPr lang="en-US" sz="750">
                          <a:solidFill>
                            <a:srgbClr val="000000"/>
                          </a:solidFill>
                          <a:latin typeface="Calibri"/>
                          <a:ea typeface="Times New Roman"/>
                          <a:cs typeface="+mj-cs"/>
                        </a:rPr>
                        <a:t>1044282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TR/2019/8801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16/1/2019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16:30:00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اضرار مادية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التحول عن مسلك السير </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طوباس قرب اسواق المدينة</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2</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830">
                <a:tc>
                  <a:txBody>
                    <a:bodyPr/>
                    <a:lstStyle/>
                    <a:p>
                      <a:pPr algn="ctr">
                        <a:lnSpc>
                          <a:spcPct val="107000"/>
                        </a:lnSpc>
                        <a:spcAft>
                          <a:spcPts val="0"/>
                        </a:spcAft>
                      </a:pPr>
                      <a:r>
                        <a:rPr lang="en-US" sz="750">
                          <a:solidFill>
                            <a:srgbClr val="000000"/>
                          </a:solidFill>
                          <a:latin typeface="Calibri"/>
                          <a:ea typeface="Times New Roman"/>
                          <a:cs typeface="+mj-cs"/>
                        </a:rPr>
                        <a:t>1044531</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TR/2019/9046</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17/1/2019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10:10:00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تصادم</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عدم تأمين الإستدارة  يميناً  أو يساراً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طوباس</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طوباس</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 قرب سوبر ماركت الاخوة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5</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830">
                <a:tc>
                  <a:txBody>
                    <a:bodyPr/>
                    <a:lstStyle/>
                    <a:p>
                      <a:pPr algn="ctr">
                        <a:lnSpc>
                          <a:spcPct val="107000"/>
                        </a:lnSpc>
                        <a:spcAft>
                          <a:spcPts val="0"/>
                        </a:spcAft>
                      </a:pPr>
                      <a:r>
                        <a:rPr lang="en-US" sz="750">
                          <a:solidFill>
                            <a:srgbClr val="000000"/>
                          </a:solidFill>
                          <a:latin typeface="Calibri"/>
                          <a:ea typeface="Times New Roman"/>
                          <a:cs typeface="+mj-cs"/>
                        </a:rPr>
                        <a:t>1044523</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TR/2019/9038</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17/1/2019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10:40:00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تصادم</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عدم تأمين وقوف المركبة</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dirty="0">
                          <a:solidFill>
                            <a:srgbClr val="000000"/>
                          </a:solidFill>
                          <a:latin typeface="Times New Roman"/>
                          <a:ea typeface="Times New Roman"/>
                          <a:cs typeface="+mj-cs"/>
                        </a:rPr>
                        <a:t>طوباس دوار البلدية</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2</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830">
                <a:tc>
                  <a:txBody>
                    <a:bodyPr/>
                    <a:lstStyle/>
                    <a:p>
                      <a:pPr algn="ctr">
                        <a:lnSpc>
                          <a:spcPct val="107000"/>
                        </a:lnSpc>
                        <a:spcAft>
                          <a:spcPts val="0"/>
                        </a:spcAft>
                      </a:pPr>
                      <a:r>
                        <a:rPr lang="en-US" sz="750">
                          <a:solidFill>
                            <a:srgbClr val="000000"/>
                          </a:solidFill>
                          <a:latin typeface="Calibri"/>
                          <a:ea typeface="Times New Roman"/>
                          <a:cs typeface="+mj-cs"/>
                        </a:rPr>
                        <a:t>1049460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TR/2019/13882</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25/1/2019</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a:solidFill>
                            <a:srgbClr val="000000"/>
                          </a:solidFill>
                          <a:latin typeface="Calibri"/>
                          <a:ea typeface="Times New Roman"/>
                          <a:cs typeface="+mj-cs"/>
                        </a:rPr>
                        <a:t>8:20:00</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تصادم</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عدم تأمين فتح الباب </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750">
                          <a:solidFill>
                            <a:srgbClr val="000000"/>
                          </a:solidFill>
                          <a:latin typeface="Times New Roman"/>
                          <a:ea typeface="Times New Roman"/>
                          <a:cs typeface="+mj-cs"/>
                        </a:rPr>
                        <a:t>طوباس امام مطعم ياسر</a:t>
                      </a:r>
                      <a:endParaRPr lang="en-US" sz="75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2</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750" dirty="0">
                          <a:solidFill>
                            <a:srgbClr val="000000"/>
                          </a:solidFill>
                          <a:latin typeface="Calibri"/>
                          <a:ea typeface="Times New Roman"/>
                          <a:cs typeface="+mj-cs"/>
                        </a:rPr>
                        <a:t>2</a:t>
                      </a:r>
                      <a:endParaRPr lang="en-US" sz="750" dirty="0">
                        <a:latin typeface="Times New Roman"/>
                        <a:ea typeface="Calibri"/>
                        <a:cs typeface="+mj-cs"/>
                      </a:endParaRPr>
                    </a:p>
                  </a:txBody>
                  <a:tcPr marL="58694" marR="586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ANALYSIS AND RESULTS</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14282" y="1743076"/>
            <a:ext cx="8472518" cy="4186254"/>
          </a:xfrm>
        </p:spPr>
        <p:txBody>
          <a:bodyPr>
            <a:normAutofit/>
          </a:bodyPr>
          <a:lstStyle/>
          <a:p>
            <a:pPr>
              <a:buNone/>
            </a:pPr>
            <a:r>
              <a:rPr lang="en-US" sz="1800" b="1" dirty="0" smtClean="0">
                <a:cs typeface="+mj-cs"/>
              </a:rPr>
              <a:t>     1. Traffic analysis</a:t>
            </a:r>
          </a:p>
          <a:p>
            <a:pPr>
              <a:buNone/>
            </a:pPr>
            <a:r>
              <a:rPr lang="en-US" sz="1800" b="1" dirty="0" smtClean="0">
                <a:cs typeface="+mj-cs"/>
              </a:rPr>
              <a:t>     1.1. Input data</a:t>
            </a:r>
          </a:p>
          <a:p>
            <a:pPr>
              <a:buNone/>
            </a:pPr>
            <a:endParaRPr lang="en-US" sz="1800" dirty="0" smtClean="0">
              <a:cs typeface="+mj-cs"/>
            </a:endParaRPr>
          </a:p>
          <a:p>
            <a:pPr>
              <a:buNone/>
            </a:pPr>
            <a:r>
              <a:rPr lang="en-US" sz="1800" dirty="0" smtClean="0">
                <a:cs typeface="+mj-cs"/>
              </a:rPr>
              <a:t>            we determined the peak hour for all the main roundabouts and intersections in the study area, and we determined the peak hour factor.</a:t>
            </a:r>
          </a:p>
          <a:p>
            <a:pPr>
              <a:buNone/>
            </a:pPr>
            <a:endParaRPr lang="en-US" sz="1800" dirty="0" smtClean="0">
              <a:cs typeface="+mj-cs"/>
            </a:endParaRPr>
          </a:p>
          <a:p>
            <a:pPr>
              <a:buNone/>
            </a:pPr>
            <a:r>
              <a:rPr lang="en-US" sz="1800" dirty="0" smtClean="0">
                <a:latin typeface="Times New Roman" pitchFamily="18" charset="0"/>
                <a:cs typeface="Times New Roman" pitchFamily="18" charset="0"/>
              </a:rPr>
              <a:t>Conclusion of traffic count at intersection</a:t>
            </a:r>
          </a:p>
          <a:p>
            <a:pPr>
              <a:buNone/>
            </a:pPr>
            <a:endParaRPr lang="en-GB" sz="1800" dirty="0" smtClean="0">
              <a:latin typeface="Times New Roman" pitchFamily="18" charset="0"/>
              <a:cs typeface="Times New Roman" pitchFamily="18" charset="0"/>
            </a:endParaRPr>
          </a:p>
          <a:p>
            <a:pPr>
              <a:buNone/>
            </a:pPr>
            <a:endParaRPr lang="en-GB" sz="1800" dirty="0" smtClean="0">
              <a:latin typeface="Times New Roman" pitchFamily="18" charset="0"/>
              <a:cs typeface="Times New Roman" pitchFamily="18" charset="0"/>
            </a:endParaRPr>
          </a:p>
          <a:p>
            <a:pPr>
              <a:buNone/>
            </a:pPr>
            <a:endParaRPr lang="en-GB" sz="1800" dirty="0" smtClean="0">
              <a:latin typeface="Times New Roman" pitchFamily="18" charset="0"/>
              <a:cs typeface="Times New Roman" pitchFamily="18" charset="0"/>
            </a:endParaRPr>
          </a:p>
          <a:p>
            <a:pPr>
              <a:buNone/>
            </a:pPr>
            <a:endParaRPr lang="en-GB"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endParaRPr lang="en-US" sz="1800" dirty="0" smtClean="0">
              <a:cs typeface="+mj-cs"/>
            </a:endParaRPr>
          </a:p>
          <a:p>
            <a:pPr>
              <a:buNone/>
            </a:pPr>
            <a:endParaRPr lang="en-US" sz="1800" dirty="0">
              <a:cs typeface="+mj-cs"/>
            </a:endParaRPr>
          </a:p>
        </p:txBody>
      </p:sp>
      <p:graphicFrame>
        <p:nvGraphicFramePr>
          <p:cNvPr id="4" name="Table 3"/>
          <p:cNvGraphicFramePr>
            <a:graphicFrameLocks noGrp="1"/>
          </p:cNvGraphicFramePr>
          <p:nvPr/>
        </p:nvGraphicFramePr>
        <p:xfrm>
          <a:off x="285720" y="4071942"/>
          <a:ext cx="5000660" cy="2263271"/>
        </p:xfrm>
        <a:graphic>
          <a:graphicData uri="http://schemas.openxmlformats.org/drawingml/2006/table">
            <a:tbl>
              <a:tblPr/>
              <a:tblGrid>
                <a:gridCol w="785818"/>
                <a:gridCol w="1428760"/>
                <a:gridCol w="1000132"/>
                <a:gridCol w="1000132"/>
                <a:gridCol w="785818"/>
              </a:tblGrid>
              <a:tr h="338334">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No. Intersection  </a:t>
                      </a:r>
                      <a:endParaRPr lang="en-US" sz="1200" dirty="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Intersection Name</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Peak Hour</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Peak Hour Volume (veh/hr)</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Peak Hour Factor</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046">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Al Quds Roundabout</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7:30 - 8:30 AM </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1217</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0.95</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461">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2</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Tayaseer Intersection</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1:00 - 2:00 PM</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1398</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0.96</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461">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3</a:t>
                      </a:r>
                      <a:endParaRPr lang="en-US" sz="1200" dirty="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The Municipality Roundabout</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1:15 - 2:15 PM</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1364</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0.94</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461">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4</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Al-Tawhid Mosque Roundabout</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1:30 - 2:30 PM</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1385</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0.98</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053">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5</a:t>
                      </a:r>
                      <a:endParaRPr lang="en-US" sz="1200" dirty="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Al Turkish Hospital Roundabout</a:t>
                      </a:r>
                      <a:endParaRPr lang="en-US" sz="1200" dirty="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7:45 - 8:45 AM</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826</a:t>
                      </a:r>
                      <a:endParaRPr lang="en-US" sz="120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0.96</a:t>
                      </a:r>
                      <a:endParaRPr lang="en-US" sz="1200" dirty="0">
                        <a:latin typeface="Times New Roman" pitchFamily="18" charset="0"/>
                        <a:ea typeface="Calibri"/>
                        <a:cs typeface="Times New Roman" pitchFamily="18" charset="0"/>
                      </a:endParaRPr>
                    </a:p>
                  </a:txBody>
                  <a:tcPr marL="64673" marR="646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9" name="Picture 8"/>
          <p:cNvPicPr/>
          <p:nvPr/>
        </p:nvPicPr>
        <p:blipFill>
          <a:blip r:embed="rId2" cstate="print"/>
          <a:srcRect/>
          <a:stretch>
            <a:fillRect/>
          </a:stretch>
        </p:blipFill>
        <p:spPr bwMode="auto">
          <a:xfrm>
            <a:off x="5643570" y="3429000"/>
            <a:ext cx="3060000" cy="3049313"/>
          </a:xfrm>
          <a:prstGeom prst="rect">
            <a:avLst/>
          </a:prstGeom>
          <a:noFill/>
          <a:ln w="9525">
            <a:noFill/>
            <a:miter lim="800000"/>
            <a:headEnd/>
            <a:tailEnd/>
          </a:ln>
        </p:spPr>
      </p:pic>
      <p:sp>
        <p:nvSpPr>
          <p:cNvPr id="2049" name="Rectangle 1"/>
          <p:cNvSpPr>
            <a:spLocks noChangeArrowheads="1"/>
          </p:cNvSpPr>
          <p:nvPr/>
        </p:nvSpPr>
        <p:spPr bwMode="auto">
          <a:xfrm>
            <a:off x="4714876" y="6500834"/>
            <a:ext cx="478628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Peak Hour Volume of Al </a:t>
            </a:r>
            <a:r>
              <a:rPr kumimoji="0" lang="en-US" sz="1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Quds</a:t>
            </a:r>
            <a:r>
              <a:rPr kumimoji="0" lang="en-US" sz="1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Roundabout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600200"/>
            <a:ext cx="8686800" cy="4525963"/>
          </a:xfrm>
        </p:spPr>
        <p:txBody>
          <a:bodyPr>
            <a:normAutofit/>
          </a:bodyPr>
          <a:lstStyle/>
          <a:p>
            <a:pPr>
              <a:buNone/>
            </a:pPr>
            <a:r>
              <a:rPr lang="en-US" sz="1800" b="1" dirty="0" smtClean="0">
                <a:latin typeface="Times New Roman" pitchFamily="18" charset="0"/>
                <a:cs typeface="Times New Roman" pitchFamily="18" charset="0"/>
              </a:rPr>
              <a:t>    </a:t>
            </a:r>
          </a:p>
          <a:p>
            <a:pPr>
              <a:buNone/>
            </a:pPr>
            <a:endParaRPr lang="en-US" sz="1800" b="1" dirty="0" smtClean="0">
              <a:latin typeface="Times New Roman" pitchFamily="18" charset="0"/>
              <a:cs typeface="Times New Roman" pitchFamily="18" charset="0"/>
            </a:endParaRPr>
          </a:p>
          <a:p>
            <a:pPr>
              <a:buNone/>
            </a:pPr>
            <a:r>
              <a:rPr lang="en-US" sz="1800" b="1" dirty="0" smtClean="0">
                <a:latin typeface="Times New Roman" pitchFamily="18" charset="0"/>
                <a:cs typeface="Times New Roman" pitchFamily="18" charset="0"/>
              </a:rPr>
              <a:t>      1.2. Analyzing the current situation using </a:t>
            </a:r>
            <a:r>
              <a:rPr lang="en-US" sz="1800" b="1" dirty="0" err="1" smtClean="0">
                <a:latin typeface="Times New Roman" pitchFamily="18" charset="0"/>
                <a:cs typeface="Times New Roman" pitchFamily="18" charset="0"/>
              </a:rPr>
              <a:t>Synchro</a:t>
            </a:r>
            <a:endParaRPr lang="en-AE" sz="1800" b="1" dirty="0" smtClean="0">
              <a:latin typeface="Times New Roman" pitchFamily="18" charset="0"/>
              <a:cs typeface="Times New Roman" pitchFamily="18" charset="0"/>
            </a:endParaRPr>
          </a:p>
          <a:p>
            <a:pPr>
              <a:buNone/>
            </a:pPr>
            <a:endParaRPr lang="en-US" sz="500" b="1"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Synchro</a:t>
            </a:r>
            <a:r>
              <a:rPr lang="en-US" sz="1800" dirty="0" smtClean="0">
                <a:latin typeface="Times New Roman" pitchFamily="18" charset="0"/>
                <a:cs typeface="Times New Roman" pitchFamily="18" charset="0"/>
              </a:rPr>
              <a:t> is a program we used to analyze the current situation of the area as a network by drawing the network on the program and adding required data such as lanes, traffic volume, traffic control, and signals timing, which will be discussed later in this section.</a:t>
            </a:r>
            <a:endParaRPr lang="en-AE"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figure below shows the current layout of the study area intersections.</a:t>
            </a:r>
            <a:endParaRPr lang="en-US" sz="18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5"/>
          <p:cNvPicPr/>
          <p:nvPr/>
        </p:nvPicPr>
        <p:blipFill>
          <a:blip r:embed="rId2"/>
          <a:srcRect/>
          <a:stretch>
            <a:fillRect/>
          </a:stretch>
        </p:blipFill>
        <p:spPr bwMode="auto">
          <a:xfrm>
            <a:off x="2643174" y="285728"/>
            <a:ext cx="3960000" cy="6461336"/>
          </a:xfrm>
          <a:prstGeom prst="rect">
            <a:avLst/>
          </a:prstGeom>
          <a:noFill/>
        </p:spPr>
      </p:pic>
      <p:sp>
        <p:nvSpPr>
          <p:cNvPr id="5" name="Rectangle 4"/>
          <p:cNvSpPr/>
          <p:nvPr/>
        </p:nvSpPr>
        <p:spPr>
          <a:xfrm>
            <a:off x="428596" y="3143248"/>
            <a:ext cx="8215370" cy="369332"/>
          </a:xfrm>
          <a:prstGeom prst="rect">
            <a:avLst/>
          </a:prstGeom>
        </p:spPr>
        <p:txBody>
          <a:bodyPr wrap="square">
            <a:spAutoFit/>
          </a:bodyPr>
          <a:lstStyle/>
          <a:p>
            <a:pPr algn="ctr">
              <a:buNone/>
            </a:pPr>
            <a:r>
              <a:rPr lang="en-US" dirty="0" smtClean="0">
                <a:latin typeface="Times New Roman" pitchFamily="18" charset="0"/>
                <a:cs typeface="Times New Roman" pitchFamily="18" charset="0"/>
              </a:rPr>
              <a:t>The figure below shows the current layout of the study area intersections.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noAutofit/>
          </a:bodyPr>
          <a:lstStyle/>
          <a:p>
            <a:r>
              <a:rPr lang="en-US" sz="3200" b="1" dirty="0" smtClean="0">
                <a:latin typeface="Times New Roman" pitchFamily="18" charset="0"/>
                <a:cs typeface="Times New Roman" pitchFamily="18" charset="0"/>
              </a:rPr>
              <a:t>INTRODUCTION</a:t>
            </a:r>
            <a:endParaRPr lang="en-US" sz="3200" b="1" dirty="0">
              <a:latin typeface="Times New Roman" pitchFamily="18" charset="0"/>
              <a:cs typeface="Times New Roman" pitchFamily="18" charset="0"/>
            </a:endParaRPr>
          </a:p>
        </p:txBody>
      </p:sp>
      <p:pic>
        <p:nvPicPr>
          <p:cNvPr id="4" name="Content Placeholder 3" descr="D:\mohammad tanbour\مشروع تخرج\4.jpg"/>
          <p:cNvPicPr>
            <a:picLocks noGrp="1"/>
          </p:cNvPicPr>
          <p:nvPr>
            <p:ph idx="1"/>
          </p:nvPr>
        </p:nvPicPr>
        <p:blipFill>
          <a:blip r:embed="rId2" cstate="print"/>
          <a:srcRect/>
          <a:stretch>
            <a:fillRect/>
          </a:stretch>
        </p:blipFill>
        <p:spPr bwMode="auto">
          <a:xfrm>
            <a:off x="5357818" y="1643050"/>
            <a:ext cx="3626645" cy="4714908"/>
          </a:xfrm>
          <a:prstGeom prst="rect">
            <a:avLst/>
          </a:prstGeom>
          <a:noFill/>
          <a:ln w="9525">
            <a:noFill/>
            <a:miter lim="800000"/>
            <a:headEnd/>
            <a:tailEnd/>
          </a:ln>
        </p:spPr>
      </p:pic>
      <p:sp>
        <p:nvSpPr>
          <p:cNvPr id="5" name="TextBox 4"/>
          <p:cNvSpPr txBox="1"/>
          <p:nvPr/>
        </p:nvSpPr>
        <p:spPr>
          <a:xfrm>
            <a:off x="285720" y="1785926"/>
            <a:ext cx="5000660" cy="4939814"/>
          </a:xfrm>
          <a:prstGeom prst="rect">
            <a:avLst/>
          </a:prstGeom>
          <a:noFill/>
        </p:spPr>
        <p:txBody>
          <a:bodyPr wrap="square" rtlCol="0">
            <a:spAutoFit/>
          </a:bodyPr>
          <a:lstStyle/>
          <a:p>
            <a:pPr algn="just">
              <a:lnSpc>
                <a:spcPct val="150000"/>
              </a:lnSpc>
            </a:pPr>
            <a:r>
              <a:rPr lang="en-US" dirty="0" smtClean="0">
                <a:latin typeface="Times New Roman" pitchFamily="18" charset="0"/>
                <a:cs typeface="Times New Roman" pitchFamily="18" charset="0"/>
              </a:rPr>
              <a:t>Tubas is one of the major cities in the West Bank.</a:t>
            </a:r>
          </a:p>
          <a:p>
            <a:pPr algn="just">
              <a:lnSpc>
                <a:spcPct val="150000"/>
              </a:lnSpc>
            </a:pPr>
            <a:endParaRPr lang="en-US" dirty="0" smtClean="0">
              <a:latin typeface="Times New Roman" pitchFamily="18" charset="0"/>
              <a:cs typeface="Times New Roman" pitchFamily="18" charset="0"/>
            </a:endParaRPr>
          </a:p>
          <a:p>
            <a:pPr algn="just">
              <a:lnSpc>
                <a:spcPct val="150000"/>
              </a:lnSpc>
            </a:pPr>
            <a:r>
              <a:rPr lang="en-US" dirty="0" smtClean="0">
                <a:latin typeface="Times New Roman" pitchFamily="18" charset="0"/>
                <a:cs typeface="Times New Roman" pitchFamily="18" charset="0"/>
              </a:rPr>
              <a:t>This project focuses on the main Tubas Street of the city of Tubas and the surrounding area, which is expected to grow rapidly in the coming years.</a:t>
            </a:r>
          </a:p>
          <a:p>
            <a:pPr algn="just">
              <a:lnSpc>
                <a:spcPct val="150000"/>
              </a:lnSpc>
            </a:pPr>
            <a:endParaRPr lang="en-US" dirty="0">
              <a:latin typeface="Times New Roman" pitchFamily="18" charset="0"/>
              <a:cs typeface="Times New Roman" pitchFamily="18" charset="0"/>
            </a:endParaRPr>
          </a:p>
          <a:p>
            <a:pPr algn="just">
              <a:lnSpc>
                <a:spcPct val="150000"/>
              </a:lnSpc>
            </a:pPr>
            <a:r>
              <a:rPr lang="en-US" dirty="0" smtClean="0">
                <a:latin typeface="Times New Roman" pitchFamily="18" charset="0"/>
                <a:cs typeface="Times New Roman" pitchFamily="18" charset="0"/>
              </a:rPr>
              <a:t>Due to developments, Tubas City's traffic flow has greatly increased in recent years.</a:t>
            </a:r>
          </a:p>
          <a:p>
            <a:pPr algn="just">
              <a:lnSpc>
                <a:spcPct val="150000"/>
              </a:lnSpc>
            </a:pPr>
            <a:endParaRPr lang="en-US" dirty="0">
              <a:latin typeface="Times New Roman" pitchFamily="18" charset="0"/>
              <a:cs typeface="Times New Roman" pitchFamily="18" charset="0"/>
            </a:endParaRPr>
          </a:p>
          <a:p>
            <a:pPr algn="just">
              <a:lnSpc>
                <a:spcPct val="150000"/>
              </a:lnSpc>
            </a:pPr>
            <a:r>
              <a:rPr lang="en-US" dirty="0" smtClean="0">
                <a:latin typeface="Times New Roman" pitchFamily="18" charset="0"/>
                <a:cs typeface="Times New Roman" pitchFamily="18" charset="0"/>
              </a:rPr>
              <a:t>Due to developments, Tubas City's traffic flow has greatly increased in recent years.</a:t>
            </a:r>
            <a:endParaRPr lang="en-US" dirty="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6" name="Rectangle 5"/>
          <p:cNvSpPr/>
          <p:nvPr/>
        </p:nvSpPr>
        <p:spPr>
          <a:xfrm>
            <a:off x="1698" y="1428736"/>
            <a:ext cx="9144000" cy="1735378"/>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1800" b="1" dirty="0" smtClean="0">
                <a:latin typeface="Times New Roman" pitchFamily="18" charset="0"/>
                <a:cs typeface="Times New Roman" pitchFamily="18" charset="0"/>
              </a:rPr>
              <a:t>1.3 Output data</a:t>
            </a:r>
          </a:p>
          <a:p>
            <a:pPr>
              <a:buNone/>
            </a:pPr>
            <a:r>
              <a:rPr lang="en-US" sz="1600" dirty="0" smtClean="0">
                <a:latin typeface="Times New Roman" pitchFamily="18" charset="0"/>
                <a:cs typeface="Times New Roman" pitchFamily="18" charset="0"/>
              </a:rPr>
              <a:t>                                                                              </a:t>
            </a:r>
            <a:endParaRPr lang="en-US" sz="1800" dirty="0">
              <a:latin typeface="Times New Roman" pitchFamily="18" charset="0"/>
              <a:cs typeface="Times New Roman" pitchFamily="18" charset="0"/>
            </a:endParaRPr>
          </a:p>
        </p:txBody>
      </p:sp>
      <p:sp>
        <p:nvSpPr>
          <p:cNvPr id="8" name="TextBox 7"/>
          <p:cNvSpPr txBox="1"/>
          <p:nvPr/>
        </p:nvSpPr>
        <p:spPr>
          <a:xfrm>
            <a:off x="714348" y="2071678"/>
            <a:ext cx="1928826" cy="646331"/>
          </a:xfrm>
          <a:prstGeom prst="rect">
            <a:avLst/>
          </a:prstGeom>
          <a:noFill/>
        </p:spPr>
        <p:txBody>
          <a:bodyPr wrap="square" rtlCol="0">
            <a:spAutoFit/>
          </a:bodyPr>
          <a:lstStyle/>
          <a:p>
            <a:r>
              <a:rPr lang="en-US" dirty="0" smtClean="0">
                <a:cs typeface="+mj-cs"/>
              </a:rPr>
              <a:t>Results </a:t>
            </a:r>
            <a:r>
              <a:rPr lang="en-GB" dirty="0" smtClean="0">
                <a:cs typeface="+mj-cs"/>
              </a:rPr>
              <a:t>of</a:t>
            </a:r>
            <a:r>
              <a:rPr lang="ar-AE" dirty="0" smtClean="0">
                <a:cs typeface="+mj-cs"/>
              </a:rPr>
              <a:t> </a:t>
            </a:r>
            <a:r>
              <a:rPr lang="en-GB" dirty="0" smtClean="0">
                <a:cs typeface="+mj-cs"/>
              </a:rPr>
              <a:t> LOS</a:t>
            </a:r>
            <a:endParaRPr lang="" dirty="0" smtClean="0">
              <a:cs typeface="+mj-cs"/>
            </a:endParaRPr>
          </a:p>
          <a:p>
            <a:endParaRPr lang="" dirty="0" smtClean="0"/>
          </a:p>
        </p:txBody>
      </p:sp>
      <p:graphicFrame>
        <p:nvGraphicFramePr>
          <p:cNvPr id="9" name="Table 8"/>
          <p:cNvGraphicFramePr>
            <a:graphicFrameLocks noGrp="1"/>
          </p:cNvGraphicFramePr>
          <p:nvPr/>
        </p:nvGraphicFramePr>
        <p:xfrm>
          <a:off x="1071538" y="2643182"/>
          <a:ext cx="7286676" cy="792595"/>
        </p:xfrm>
        <a:graphic>
          <a:graphicData uri="http://schemas.openxmlformats.org/drawingml/2006/table">
            <a:tbl>
              <a:tblPr/>
              <a:tblGrid>
                <a:gridCol w="1233768"/>
                <a:gridCol w="1006868"/>
                <a:gridCol w="1049413"/>
                <a:gridCol w="1240150"/>
                <a:gridCol w="1399155"/>
                <a:gridCol w="1357322"/>
              </a:tblGrid>
              <a:tr h="384638">
                <a:tc>
                  <a:txBody>
                    <a:bodyPr/>
                    <a:lstStyle/>
                    <a:p>
                      <a:pPr algn="ctr">
                        <a:lnSpc>
                          <a:spcPct val="107000"/>
                        </a:lnSpc>
                        <a:spcAft>
                          <a:spcPts val="0"/>
                        </a:spcAft>
                      </a:pPr>
                      <a:r>
                        <a:rPr lang="en-US" sz="1200" dirty="0">
                          <a:solidFill>
                            <a:srgbClr val="000000"/>
                          </a:solidFill>
                          <a:latin typeface="Times New Roman"/>
                          <a:ea typeface="Times New Roman"/>
                          <a:cs typeface="Times New Roman"/>
                        </a:rPr>
                        <a:t>Intersection Name</a:t>
                      </a:r>
                      <a:endParaRPr lang="en-US" sz="1600" dirty="0">
                        <a:latin typeface="Times New Roman"/>
                        <a:ea typeface="Calibri"/>
                        <a:cs typeface="Arial"/>
                      </a:endParaRPr>
                    </a:p>
                  </a:txBody>
                  <a:tcPr marL="65347" marR="653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Al Quds Roundabout</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Tayaseer Intersection</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The Municipality Roundabout</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Al-Tawhid Mosque Roundabout</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Al Turkish Hospital Roundabout</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523">
                <a:tc>
                  <a:txBody>
                    <a:bodyPr/>
                    <a:lstStyle/>
                    <a:p>
                      <a:pPr algn="ctr">
                        <a:lnSpc>
                          <a:spcPct val="107000"/>
                        </a:lnSpc>
                        <a:spcAft>
                          <a:spcPts val="0"/>
                        </a:spcAft>
                      </a:pPr>
                      <a:r>
                        <a:rPr lang="en-US" sz="1200" dirty="0">
                          <a:solidFill>
                            <a:srgbClr val="000000"/>
                          </a:solidFill>
                          <a:latin typeface="Times New Roman"/>
                          <a:ea typeface="Times New Roman"/>
                          <a:cs typeface="Times New Roman"/>
                        </a:rPr>
                        <a:t>Intersection LOS</a:t>
                      </a:r>
                      <a:endParaRPr lang="en-US" sz="1600" dirty="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C</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F</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E</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E</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A</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658">
                <a:tc>
                  <a:txBody>
                    <a:bodyPr/>
                    <a:lstStyle/>
                    <a:p>
                      <a:pPr algn="ctr">
                        <a:lnSpc>
                          <a:spcPct val="107000"/>
                        </a:lnSpc>
                        <a:spcAft>
                          <a:spcPts val="0"/>
                        </a:spcAft>
                      </a:pPr>
                      <a:r>
                        <a:rPr lang="en-US" sz="1200">
                          <a:solidFill>
                            <a:srgbClr val="000000"/>
                          </a:solidFill>
                          <a:latin typeface="Times New Roman"/>
                          <a:ea typeface="Times New Roman"/>
                          <a:cs typeface="Times New Roman"/>
                        </a:rPr>
                        <a:t>Delay (sec/veh)</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Times New Roman"/>
                          <a:ea typeface="Times New Roman"/>
                          <a:cs typeface="Times New Roman"/>
                        </a:rPr>
                        <a:t>15.2</a:t>
                      </a:r>
                      <a:endParaRPr lang="en-US" sz="1600" dirty="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Times New Roman"/>
                          <a:ea typeface="Times New Roman"/>
                          <a:cs typeface="Times New Roman"/>
                        </a:rPr>
                        <a:t>33.5</a:t>
                      </a:r>
                      <a:endParaRPr lang="en-US" sz="1600" dirty="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43.1</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a:ea typeface="Times New Roman"/>
                          <a:cs typeface="Times New Roman"/>
                        </a:rPr>
                        <a:t>36.8</a:t>
                      </a:r>
                      <a:endParaRPr lang="en-US" sz="160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AE" sz="1200" dirty="0" smtClean="0">
                          <a:solidFill>
                            <a:srgbClr val="000000"/>
                          </a:solidFill>
                          <a:latin typeface="Times New Roman"/>
                          <a:ea typeface="Times New Roman"/>
                          <a:cs typeface="Times New Roman"/>
                        </a:rPr>
                        <a:t>9.1</a:t>
                      </a:r>
                      <a:endParaRPr lang="en-US" sz="1600" dirty="0">
                        <a:latin typeface="Times New Roman"/>
                        <a:ea typeface="Calibri"/>
                        <a:cs typeface="Arial"/>
                      </a:endParaRPr>
                    </a:p>
                  </a:txBody>
                  <a:tcPr marL="65347" marR="653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600200"/>
            <a:ext cx="8686800" cy="5043510"/>
          </a:xfrm>
        </p:spPr>
        <p:txBody>
          <a:bodyPr>
            <a:normAutofit/>
          </a:bodyPr>
          <a:lstStyle/>
          <a:p>
            <a:pPr>
              <a:buNone/>
            </a:pPr>
            <a:r>
              <a:rPr lang="en-US" sz="1800" b="1" dirty="0" smtClean="0">
                <a:latin typeface="Times New Roman" pitchFamily="18" charset="0"/>
                <a:cs typeface="Times New Roman" pitchFamily="18" charset="0"/>
              </a:rPr>
              <a:t>      2</a:t>
            </a:r>
            <a:r>
              <a:rPr lang="en-AE" sz="1800" b="1" dirty="0" smtClean="0">
                <a:latin typeface="Times New Roman" pitchFamily="18" charset="0"/>
                <a:cs typeface="Times New Roman" pitchFamily="18" charset="0"/>
              </a:rPr>
              <a:t>.</a:t>
            </a:r>
            <a:r>
              <a:rPr lang="en-US" sz="1800" b="1" dirty="0" smtClean="0">
                <a:latin typeface="Times New Roman" pitchFamily="18" charset="0"/>
                <a:cs typeface="Times New Roman" pitchFamily="18" charset="0"/>
              </a:rPr>
              <a:t> Passing-Through Count Analysis</a:t>
            </a:r>
            <a:endParaRPr lang="en-AE" sz="1800" b="1" dirty="0" smtClean="0">
              <a:latin typeface="Times New Roman" pitchFamily="18" charset="0"/>
              <a:cs typeface="Times New Roman" pitchFamily="18" charset="0"/>
            </a:endParaRPr>
          </a:p>
          <a:p>
            <a:pPr>
              <a:buNone/>
            </a:pPr>
            <a:r>
              <a:rPr lang="en-AE" sz="1800" dirty="0" smtClean="0">
                <a:latin typeface="Times New Roman" pitchFamily="18" charset="0"/>
                <a:cs typeface="Times New Roman" pitchFamily="18" charset="0"/>
              </a:rPr>
              <a:t>    </a:t>
            </a:r>
            <a:endParaRPr lang="en-AE" sz="500" dirty="0" smtClean="0">
              <a:latin typeface="Times New Roman" pitchFamily="18" charset="0"/>
              <a:cs typeface="Times New Roman" pitchFamily="18" charset="0"/>
            </a:endParaRP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Based on the traffic counts of vehicles passing through the main street, Table provides the summary of results.</a:t>
            </a: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Based on the results of the crossing through traffic analysis, it was found that </a:t>
            </a: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28.61% of the traffic along the main street crosses through.</a:t>
            </a:r>
          </a:p>
          <a:p>
            <a:pPr>
              <a:buNone/>
            </a:pPr>
            <a:endParaRPr lang="en-US" sz="1800" dirty="0" smtClean="0">
              <a:latin typeface="Times New Roman" pitchFamily="18" charset="0"/>
              <a:cs typeface="Times New Roman" pitchFamily="18" charset="0"/>
            </a:endParaRPr>
          </a:p>
          <a:p>
            <a:pPr algn="just">
              <a:buNone/>
            </a:pPr>
            <a:endParaRPr lang="en-US" sz="1800"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785786" y="3071810"/>
          <a:ext cx="7143800" cy="2416500"/>
        </p:xfrm>
        <a:graphic>
          <a:graphicData uri="http://schemas.openxmlformats.org/drawingml/2006/table">
            <a:tbl>
              <a:tblPr/>
              <a:tblGrid>
                <a:gridCol w="3536027"/>
                <a:gridCol w="1660396"/>
                <a:gridCol w="1101073"/>
                <a:gridCol w="846304"/>
              </a:tblGrid>
              <a:tr h="241650">
                <a:tc>
                  <a:txBody>
                    <a:bodyPr/>
                    <a:lstStyle/>
                    <a:p>
                      <a:pPr algn="ctr">
                        <a:lnSpc>
                          <a:spcPct val="107000"/>
                        </a:lnSpc>
                        <a:spcAft>
                          <a:spcPts val="0"/>
                        </a:spcAft>
                      </a:pPr>
                      <a:r>
                        <a:rPr lang="en-US" sz="1100" dirty="0">
                          <a:solidFill>
                            <a:srgbClr val="000000"/>
                          </a:solidFill>
                          <a:latin typeface="Times New Roman"/>
                          <a:ea typeface="Times New Roman"/>
                          <a:cs typeface="Times New Roman"/>
                        </a:rPr>
                        <a:t>Category</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Total number of vehicles</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vehicles passed </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percent %</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300">
                <a:tc>
                  <a:txBody>
                    <a:bodyPr/>
                    <a:lstStyle/>
                    <a:p>
                      <a:pPr algn="ctr">
                        <a:lnSpc>
                          <a:spcPct val="107000"/>
                        </a:lnSpc>
                        <a:spcAft>
                          <a:spcPts val="0"/>
                        </a:spcAft>
                      </a:pPr>
                      <a:r>
                        <a:rPr lang="en-US" sz="1100" dirty="0">
                          <a:solidFill>
                            <a:srgbClr val="000000"/>
                          </a:solidFill>
                          <a:latin typeface="Times New Roman"/>
                          <a:ea typeface="Times New Roman"/>
                          <a:cs typeface="Times New Roman"/>
                        </a:rPr>
                        <a:t>Plates for vehicles entering the city from the south and leaving the city from the north at (7:00 - 9:00 AM)</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670</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176</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26.27%</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300">
                <a:tc>
                  <a:txBody>
                    <a:bodyPr/>
                    <a:lstStyle/>
                    <a:p>
                      <a:pPr algn="ctr">
                        <a:lnSpc>
                          <a:spcPct val="107000"/>
                        </a:lnSpc>
                        <a:spcAft>
                          <a:spcPts val="0"/>
                        </a:spcAft>
                      </a:pPr>
                      <a:r>
                        <a:rPr lang="en-US" sz="1100" dirty="0">
                          <a:solidFill>
                            <a:srgbClr val="000000"/>
                          </a:solidFill>
                          <a:latin typeface="Times New Roman"/>
                          <a:ea typeface="Times New Roman"/>
                          <a:cs typeface="Times New Roman"/>
                        </a:rPr>
                        <a:t>Plates for vehicles entering the city from the north and leaving the city from the south at (7:00 - 9:00 AM)</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409</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116</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28.36%</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300">
                <a:tc>
                  <a:txBody>
                    <a:bodyPr/>
                    <a:lstStyle/>
                    <a:p>
                      <a:pPr algn="ctr">
                        <a:lnSpc>
                          <a:spcPct val="107000"/>
                        </a:lnSpc>
                        <a:spcAft>
                          <a:spcPts val="0"/>
                        </a:spcAft>
                      </a:pPr>
                      <a:r>
                        <a:rPr lang="en-US" sz="1100">
                          <a:solidFill>
                            <a:srgbClr val="000000"/>
                          </a:solidFill>
                          <a:latin typeface="Times New Roman"/>
                          <a:ea typeface="Times New Roman"/>
                          <a:cs typeface="Times New Roman"/>
                        </a:rPr>
                        <a:t>Plates for vehicles entering the city from the south and leaving the city from the north at (1:00 - 3:00 AM)</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dirty="0">
                          <a:solidFill>
                            <a:srgbClr val="000000"/>
                          </a:solidFill>
                          <a:latin typeface="Times New Roman"/>
                          <a:ea typeface="Times New Roman"/>
                          <a:cs typeface="Times New Roman"/>
                        </a:rPr>
                        <a:t>684</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176</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25.73%</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3300">
                <a:tc>
                  <a:txBody>
                    <a:bodyPr/>
                    <a:lstStyle/>
                    <a:p>
                      <a:pPr algn="ctr">
                        <a:lnSpc>
                          <a:spcPct val="107000"/>
                        </a:lnSpc>
                        <a:spcAft>
                          <a:spcPts val="0"/>
                        </a:spcAft>
                      </a:pPr>
                      <a:r>
                        <a:rPr lang="en-US" sz="1100">
                          <a:solidFill>
                            <a:srgbClr val="000000"/>
                          </a:solidFill>
                          <a:latin typeface="Times New Roman"/>
                          <a:ea typeface="Times New Roman"/>
                          <a:cs typeface="Times New Roman"/>
                        </a:rPr>
                        <a:t>Plates for vehicles entering the city from the north and leaving the city from the south at (1:00 - 3:00 AM)</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dirty="0">
                          <a:solidFill>
                            <a:srgbClr val="000000"/>
                          </a:solidFill>
                          <a:latin typeface="Times New Roman"/>
                          <a:ea typeface="Times New Roman"/>
                          <a:cs typeface="Times New Roman"/>
                        </a:rPr>
                        <a:t>488</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dirty="0">
                          <a:solidFill>
                            <a:srgbClr val="000000"/>
                          </a:solidFill>
                          <a:latin typeface="Times New Roman"/>
                          <a:ea typeface="Times New Roman"/>
                          <a:cs typeface="Times New Roman"/>
                        </a:rPr>
                        <a:t>176</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36.07%</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650">
                <a:tc>
                  <a:txBody>
                    <a:bodyPr/>
                    <a:lstStyle/>
                    <a:p>
                      <a:pPr algn="ctr">
                        <a:lnSpc>
                          <a:spcPct val="107000"/>
                        </a:lnSpc>
                        <a:spcAft>
                          <a:spcPts val="0"/>
                        </a:spcAft>
                      </a:pPr>
                      <a:r>
                        <a:rPr lang="en-US" sz="1100">
                          <a:solidFill>
                            <a:srgbClr val="000000"/>
                          </a:solidFill>
                          <a:latin typeface="Times New Roman"/>
                          <a:ea typeface="Times New Roman"/>
                          <a:cs typeface="Times New Roman"/>
                        </a:rPr>
                        <a:t>Total</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100">
                          <a:solidFill>
                            <a:srgbClr val="000000"/>
                          </a:solidFill>
                          <a:latin typeface="Times New Roman"/>
                          <a:ea typeface="Times New Roman"/>
                          <a:cs typeface="Times New Roman"/>
                        </a:rPr>
                        <a:t>2251</a:t>
                      </a:r>
                      <a:endParaRPr lang="en-US" sz="160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100" dirty="0">
                          <a:solidFill>
                            <a:srgbClr val="000000"/>
                          </a:solidFill>
                          <a:latin typeface="Times New Roman"/>
                          <a:ea typeface="Times New Roman"/>
                          <a:cs typeface="Times New Roman"/>
                        </a:rPr>
                        <a:t>644</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100" dirty="0">
                          <a:solidFill>
                            <a:srgbClr val="000000"/>
                          </a:solidFill>
                          <a:latin typeface="Times New Roman"/>
                          <a:ea typeface="Times New Roman"/>
                          <a:cs typeface="Times New Roman"/>
                        </a:rPr>
                        <a:t>28.61%</a:t>
                      </a:r>
                      <a:endParaRPr lang="en-US" sz="1600" dirty="0">
                        <a:latin typeface="Times New Roman"/>
                        <a:ea typeface="Calibri"/>
                        <a:cs typeface="Arial"/>
                      </a:endParaRPr>
                    </a:p>
                  </a:txBody>
                  <a:tcPr marL="67470" marR="67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857364"/>
            <a:ext cx="8229600" cy="1143000"/>
          </a:xfrm>
        </p:spPr>
        <p:txBody>
          <a:bodyPr>
            <a:noAutofit/>
          </a:bodyPr>
          <a:lstStyle/>
          <a:p>
            <a:pPr algn="l"/>
            <a:r>
              <a:rPr lang="en-AE" sz="2000" b="1" dirty="0" smtClean="0"/>
              <a:t>3. </a:t>
            </a:r>
            <a:r>
              <a:rPr lang="en-US" sz="2000" b="1" dirty="0" smtClean="0"/>
              <a:t>Parking Count Analysis</a:t>
            </a:r>
            <a:br>
              <a:rPr lang="en-US" sz="2000" b="1" dirty="0" smtClean="0"/>
            </a:br>
            <a:r>
              <a:rPr lang="en-AE" sz="2000" b="1" dirty="0" smtClean="0"/>
              <a:t>        </a:t>
            </a:r>
            <a:r>
              <a:rPr lang="en-US" sz="2000" dirty="0" smtClean="0"/>
              <a:t>We divided the study area into four sections, and we counted and analyzed each section separately:</a:t>
            </a:r>
            <a:br>
              <a:rPr lang="en-US" sz="2000" dirty="0" smtClean="0"/>
            </a:br>
            <a:endParaRPr lang="en-US" sz="2000" dirty="0"/>
          </a:p>
        </p:txBody>
      </p:sp>
      <p:graphicFrame>
        <p:nvGraphicFramePr>
          <p:cNvPr id="4" name="Content Placeholder 3"/>
          <p:cNvGraphicFramePr>
            <a:graphicFrameLocks noGrp="1"/>
          </p:cNvGraphicFramePr>
          <p:nvPr>
            <p:ph idx="1"/>
          </p:nvPr>
        </p:nvGraphicFramePr>
        <p:xfrm>
          <a:off x="2143108" y="3357562"/>
          <a:ext cx="4724421" cy="2666223"/>
        </p:xfrm>
        <a:graphic>
          <a:graphicData uri="http://schemas.openxmlformats.org/drawingml/2006/table">
            <a:tbl>
              <a:tblPr/>
              <a:tblGrid>
                <a:gridCol w="915959"/>
                <a:gridCol w="899890"/>
                <a:gridCol w="1012376"/>
                <a:gridCol w="1012376"/>
                <a:gridCol w="883820"/>
              </a:tblGrid>
              <a:tr h="441503">
                <a:tc>
                  <a:txBody>
                    <a:bodyPr/>
                    <a:lstStyle/>
                    <a:p>
                      <a:pPr algn="ctr" fontAlgn="ctr"/>
                      <a:r>
                        <a:rPr lang="en-US" sz="1200" b="0" i="0" u="none" strike="noStrike">
                          <a:solidFill>
                            <a:srgbClr val="000000"/>
                          </a:solidFill>
                          <a:latin typeface="Times New Roman"/>
                        </a:rPr>
                        <a:t>Section No.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Type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err="1" smtClean="0">
                          <a:solidFill>
                            <a:srgbClr val="000000"/>
                          </a:solidFill>
                          <a:latin typeface="Times New Roman"/>
                        </a:rPr>
                        <a:t>Damand</a:t>
                      </a:r>
                      <a:r>
                        <a:rPr lang="en-US" sz="1200" b="0" i="0" u="none" strike="noStrike" dirty="0" smtClean="0">
                          <a:solidFill>
                            <a:srgbClr val="000000"/>
                          </a:solidFill>
                          <a:latin typeface="Times New Roman"/>
                        </a:rPr>
                        <a:t>      </a:t>
                      </a:r>
                      <a:r>
                        <a:rPr lang="en-US" sz="1200" b="0" i="0" u="none" strike="noStrike" dirty="0">
                          <a:solidFill>
                            <a:srgbClr val="000000"/>
                          </a:solidFill>
                          <a:latin typeface="Times New Roman"/>
                        </a:rPr>
                        <a:t>(Space-hour)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err="1" smtClean="0">
                          <a:solidFill>
                            <a:srgbClr val="000000"/>
                          </a:solidFill>
                          <a:latin typeface="Times New Roman"/>
                        </a:rPr>
                        <a:t>Supaly</a:t>
                      </a:r>
                      <a:r>
                        <a:rPr lang="en-US" sz="1200" b="0" i="0" u="none" strike="noStrike" dirty="0" smtClean="0">
                          <a:solidFill>
                            <a:srgbClr val="000000"/>
                          </a:solidFill>
                          <a:latin typeface="Times New Roman"/>
                        </a:rPr>
                        <a:t>        </a:t>
                      </a:r>
                      <a:r>
                        <a:rPr lang="en-US" sz="1200" b="0" i="0" u="none" strike="noStrike" dirty="0">
                          <a:solidFill>
                            <a:srgbClr val="000000"/>
                          </a:solidFill>
                          <a:latin typeface="Times New Roman"/>
                        </a:rPr>
                        <a:t>(Space-hour)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Spaces required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223">
                <a:tc rowSpan="2">
                  <a:txBody>
                    <a:bodyPr/>
                    <a:lstStyle/>
                    <a:p>
                      <a:pPr algn="ctr" fontAlgn="ctr"/>
                      <a:r>
                        <a:rPr lang="en-US" sz="1200" b="0" i="0" u="none" strike="noStrike">
                          <a:solidFill>
                            <a:srgbClr val="000000"/>
                          </a:solidFill>
                          <a:latin typeface="Times New Roman"/>
                        </a:rPr>
                        <a:t>Section 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space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60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957">
                <a:tc vMerge="1">
                  <a:txBody>
                    <a:bodyPr/>
                    <a:lstStyle/>
                    <a:p>
                      <a:endParaRPr lang="en-US"/>
                    </a:p>
                  </a:txBody>
                  <a:tcPr/>
                </a:tc>
                <a:tc>
                  <a:txBody>
                    <a:bodyPr/>
                    <a:lstStyle/>
                    <a:p>
                      <a:pPr algn="ctr" fontAlgn="ctr"/>
                      <a:r>
                        <a:rPr lang="en-US" sz="1200" b="0" i="0" u="none" strike="noStrike">
                          <a:solidFill>
                            <a:srgbClr val="000000"/>
                          </a:solidFill>
                          <a:latin typeface="Times New Roman"/>
                        </a:rPr>
                        <a:t>(Space-hour)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141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171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223">
                <a:tc rowSpan="2">
                  <a:txBody>
                    <a:bodyPr/>
                    <a:lstStyle/>
                    <a:p>
                      <a:pPr algn="ctr" fontAlgn="ctr"/>
                      <a:r>
                        <a:rPr lang="en-US" sz="1200" b="0" i="0" u="none" strike="noStrike">
                          <a:solidFill>
                            <a:srgbClr val="000000"/>
                          </a:solidFill>
                          <a:latin typeface="Times New Roman"/>
                        </a:rPr>
                        <a:t>Section 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space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109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77</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32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957">
                <a:tc vMerge="1">
                  <a:txBody>
                    <a:bodyPr/>
                    <a:lstStyle/>
                    <a:p>
                      <a:endParaRPr lang="en-US"/>
                    </a:p>
                  </a:txBody>
                  <a:tcPr/>
                </a:tc>
                <a:tc>
                  <a:txBody>
                    <a:bodyPr/>
                    <a:lstStyle/>
                    <a:p>
                      <a:pPr algn="ctr" fontAlgn="ctr"/>
                      <a:r>
                        <a:rPr lang="en-US" sz="1200" b="0" i="0" u="none" strike="noStrike" dirty="0">
                          <a:solidFill>
                            <a:srgbClr val="000000"/>
                          </a:solidFill>
                          <a:latin typeface="Times New Roman"/>
                        </a:rPr>
                        <a:t>(Space-hour)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252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219</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223">
                <a:tc rowSpan="2">
                  <a:txBody>
                    <a:bodyPr/>
                    <a:lstStyle/>
                    <a:p>
                      <a:pPr algn="ctr" fontAlgn="ctr"/>
                      <a:r>
                        <a:rPr lang="en-US" sz="1200" b="0" i="0" u="none" strike="noStrike">
                          <a:solidFill>
                            <a:srgbClr val="000000"/>
                          </a:solidFill>
                          <a:latin typeface="Times New Roman"/>
                        </a:rPr>
                        <a:t>Section 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space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45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957">
                <a:tc vMerge="1">
                  <a:txBody>
                    <a:bodyPr/>
                    <a:lstStyle/>
                    <a:p>
                      <a:endParaRPr lang="en-US"/>
                    </a:p>
                  </a:txBody>
                  <a:tcPr/>
                </a:tc>
                <a:tc>
                  <a:txBody>
                    <a:bodyPr/>
                    <a:lstStyle/>
                    <a:p>
                      <a:pPr algn="ctr" fontAlgn="ctr"/>
                      <a:r>
                        <a:rPr lang="en-US" sz="1200" b="0" i="0" u="none" strike="noStrike">
                          <a:solidFill>
                            <a:srgbClr val="000000"/>
                          </a:solidFill>
                          <a:latin typeface="Times New Roman"/>
                        </a:rPr>
                        <a:t>(Space-hour)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125.4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223">
                <a:tc rowSpan="2">
                  <a:txBody>
                    <a:bodyPr/>
                    <a:lstStyle/>
                    <a:p>
                      <a:pPr algn="ctr" fontAlgn="ctr"/>
                      <a:r>
                        <a:rPr lang="en-US" sz="1200" b="0" i="0" u="none" strike="noStrike">
                          <a:solidFill>
                            <a:srgbClr val="000000"/>
                          </a:solidFill>
                          <a:latin typeface="Times New Roman"/>
                        </a:rPr>
                        <a:t>Section 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space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181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957">
                <a:tc vMerge="1">
                  <a:txBody>
                    <a:bodyPr/>
                    <a:lstStyle/>
                    <a:p>
                      <a:endParaRPr lang="en-US"/>
                    </a:p>
                  </a:txBody>
                  <a:tcPr/>
                </a:tc>
                <a:tc>
                  <a:txBody>
                    <a:bodyPr/>
                    <a:lstStyle/>
                    <a:p>
                      <a:pPr algn="ctr" fontAlgn="ctr"/>
                      <a:r>
                        <a:rPr lang="en-US" sz="1200" b="0" i="0" u="none" strike="noStrike">
                          <a:solidFill>
                            <a:srgbClr val="000000"/>
                          </a:solidFill>
                          <a:latin typeface="Times New Roman"/>
                        </a:rPr>
                        <a:t>(Space-hour)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113.75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latin typeface="Times New Roman"/>
                        </a:rPr>
                        <a:t>515.85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1800" b="1" dirty="0" smtClean="0">
                <a:latin typeface="Times New Roman" pitchFamily="18" charset="0"/>
                <a:cs typeface="Times New Roman" pitchFamily="18" charset="0"/>
              </a:rPr>
              <a:t>4. Accidents count analysis</a:t>
            </a:r>
          </a:p>
          <a:p>
            <a:pPr>
              <a:buNone/>
            </a:pPr>
            <a:r>
              <a:rPr lang="en-US" sz="1800" dirty="0" smtClean="0">
                <a:latin typeface="Times New Roman" pitchFamily="18" charset="0"/>
                <a:cs typeface="Times New Roman" pitchFamily="18" charset="0"/>
              </a:rPr>
              <a:t>A total of 278 traffic accidents occurred in the study area out of 677 traffic accidents occurred in the city of Tubas during the period of 2019 – 2022, 41% of total accidents in the city. </a:t>
            </a:r>
            <a:endParaRPr lang="en-AE" sz="1800" dirty="0" smtClean="0">
              <a:latin typeface="Times New Roman" pitchFamily="18" charset="0"/>
              <a:cs typeface="Times New Roman" pitchFamily="18" charset="0"/>
            </a:endParaRPr>
          </a:p>
          <a:p>
            <a:pPr>
              <a:buNone/>
            </a:pPr>
            <a:endParaRPr lang="en-US" sz="500" dirty="0" smtClean="0">
              <a:latin typeface="Times New Roman" pitchFamily="18" charset="0"/>
              <a:cs typeface="Times New Roman" pitchFamily="18" charset="0"/>
            </a:endParaRPr>
          </a:p>
          <a:p>
            <a:pPr lvl="0">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Location</a:t>
            </a:r>
            <a:r>
              <a:rPr lang="en-AE" sz="1800" dirty="0" smtClean="0">
                <a:latin typeface="Times New Roman" pitchFamily="18" charset="0"/>
                <a:cs typeface="Times New Roman" pitchFamily="18" charset="0"/>
              </a:rPr>
              <a:t>                                                                    </a:t>
            </a:r>
            <a:r>
              <a:rPr lang="en-US" sz="1800" dirty="0" smtClean="0"/>
              <a:t>Case type</a:t>
            </a:r>
          </a:p>
          <a:p>
            <a:pPr>
              <a:buNone/>
            </a:pPr>
            <a:endParaRPr lang="en-AE" sz="1800" dirty="0" smtClean="0">
              <a:latin typeface="Times New Roman" pitchFamily="18" charset="0"/>
              <a:cs typeface="Times New Roman" pitchFamily="18" charset="0"/>
            </a:endParaRPr>
          </a:p>
          <a:p>
            <a:pPr>
              <a:buNone/>
            </a:pPr>
            <a:endParaRPr lang="en-US" sz="18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285719" y="3429000"/>
          <a:ext cx="3748727" cy="2152777"/>
        </p:xfrm>
        <a:graphic>
          <a:graphicData uri="http://schemas.openxmlformats.org/drawingml/2006/table">
            <a:tbl>
              <a:tblPr/>
              <a:tblGrid>
                <a:gridCol w="2180651"/>
                <a:gridCol w="732746"/>
                <a:gridCol w="835330"/>
              </a:tblGrid>
              <a:tr h="175348">
                <a:tc>
                  <a:txBody>
                    <a:bodyPr/>
                    <a:lstStyle/>
                    <a:p>
                      <a:pPr algn="ctr">
                        <a:lnSpc>
                          <a:spcPct val="107000"/>
                        </a:lnSpc>
                        <a:spcAft>
                          <a:spcPts val="0"/>
                        </a:spcAft>
                      </a:pPr>
                      <a:r>
                        <a:rPr lang="en-US" sz="1200" dirty="0">
                          <a:solidFill>
                            <a:srgbClr val="000000"/>
                          </a:solidFill>
                          <a:latin typeface="Calibri"/>
                          <a:ea typeface="Times New Roman"/>
                          <a:cs typeface="+mj-cs"/>
                        </a:rPr>
                        <a:t>Location</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number</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percent %</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قرب مفرق تياسير</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30</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38%</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dirty="0">
                          <a:solidFill>
                            <a:srgbClr val="000000"/>
                          </a:solidFill>
                          <a:latin typeface="Times New Roman"/>
                          <a:ea typeface="Times New Roman"/>
                          <a:cs typeface="+mj-cs"/>
                        </a:rPr>
                        <a:t>طوباس قرب مسجد التوحيد</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23</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29%</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طوباس دوار البلدية</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20</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26%</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طوباس امام مطعم ياسر</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14</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18%</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طوباس دوار القدس</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12</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15%</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امام مجمع الكراجات</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17</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22%</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دوار المستشفى التركي </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14</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18%</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مقابل بنك فلسطين</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16</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21%</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a:solidFill>
                            <a:srgbClr val="000000"/>
                          </a:solidFill>
                          <a:latin typeface="Times New Roman"/>
                          <a:ea typeface="Times New Roman"/>
                          <a:cs typeface="+mj-cs"/>
                        </a:rPr>
                        <a:t>قرب مديرية الشرطة</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12</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15%</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48">
                <a:tc>
                  <a:txBody>
                    <a:bodyPr/>
                    <a:lstStyle/>
                    <a:p>
                      <a:pPr algn="ctr" rtl="1">
                        <a:lnSpc>
                          <a:spcPct val="107000"/>
                        </a:lnSpc>
                        <a:spcAft>
                          <a:spcPts val="0"/>
                        </a:spcAft>
                      </a:pPr>
                      <a:r>
                        <a:rPr lang="ar-SA" sz="1200" dirty="0">
                          <a:solidFill>
                            <a:srgbClr val="000000"/>
                          </a:solidFill>
                          <a:latin typeface="Times New Roman"/>
                          <a:ea typeface="Times New Roman"/>
                          <a:cs typeface="+mj-cs"/>
                        </a:rPr>
                        <a:t>طوباس مقابل بنك القدس</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Calibri"/>
                          <a:ea typeface="Times New Roman"/>
                          <a:cs typeface="+mj-cs"/>
                        </a:rPr>
                        <a:t>11</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Calibri"/>
                          <a:ea typeface="Times New Roman"/>
                          <a:cs typeface="+mj-cs"/>
                        </a:rPr>
                        <a:t>14%</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5286380" y="3500438"/>
          <a:ext cx="3071833" cy="1500198"/>
        </p:xfrm>
        <a:graphic>
          <a:graphicData uri="http://schemas.openxmlformats.org/drawingml/2006/table">
            <a:tbl>
              <a:tblPr/>
              <a:tblGrid>
                <a:gridCol w="1197569"/>
                <a:gridCol w="940947"/>
                <a:gridCol w="933317"/>
              </a:tblGrid>
              <a:tr h="250033">
                <a:tc>
                  <a:txBody>
                    <a:bodyPr/>
                    <a:lstStyle/>
                    <a:p>
                      <a:pPr algn="ctr">
                        <a:lnSpc>
                          <a:spcPct val="107000"/>
                        </a:lnSpc>
                        <a:spcAft>
                          <a:spcPts val="0"/>
                        </a:spcAft>
                      </a:pPr>
                      <a:r>
                        <a:rPr lang="en-US" sz="1200" dirty="0">
                          <a:solidFill>
                            <a:srgbClr val="000000"/>
                          </a:solidFill>
                          <a:latin typeface="Calibri"/>
                          <a:ea typeface="Times New Roman"/>
                          <a:cs typeface="+mj-cs"/>
                        </a:rPr>
                        <a:t>traffic case type</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number</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percent %</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3">
                <a:tc>
                  <a:txBody>
                    <a:bodyPr/>
                    <a:lstStyle/>
                    <a:p>
                      <a:pPr algn="ctr" rtl="1">
                        <a:lnSpc>
                          <a:spcPct val="107000"/>
                        </a:lnSpc>
                        <a:spcAft>
                          <a:spcPts val="0"/>
                        </a:spcAft>
                      </a:pPr>
                      <a:r>
                        <a:rPr lang="ar-SA" sz="1200">
                          <a:solidFill>
                            <a:srgbClr val="000000"/>
                          </a:solidFill>
                          <a:latin typeface="Times New Roman"/>
                          <a:ea typeface="Times New Roman"/>
                          <a:cs typeface="+mj-cs"/>
                        </a:rPr>
                        <a:t>اضرار مادية</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134</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48%</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3">
                <a:tc>
                  <a:txBody>
                    <a:bodyPr/>
                    <a:lstStyle/>
                    <a:p>
                      <a:pPr algn="ctr" rtl="1">
                        <a:lnSpc>
                          <a:spcPct val="107000"/>
                        </a:lnSpc>
                        <a:spcAft>
                          <a:spcPts val="0"/>
                        </a:spcAft>
                      </a:pPr>
                      <a:r>
                        <a:rPr lang="ar-SA" sz="1200" dirty="0">
                          <a:solidFill>
                            <a:srgbClr val="000000"/>
                          </a:solidFill>
                          <a:latin typeface="Times New Roman"/>
                          <a:ea typeface="Times New Roman"/>
                          <a:cs typeface="+mj-cs"/>
                        </a:rPr>
                        <a:t>دهس</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45</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Calibri"/>
                          <a:ea typeface="Times New Roman"/>
                          <a:cs typeface="+mj-cs"/>
                        </a:rPr>
                        <a:t>16%</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3">
                <a:tc>
                  <a:txBody>
                    <a:bodyPr/>
                    <a:lstStyle/>
                    <a:p>
                      <a:pPr algn="ctr" rtl="1">
                        <a:lnSpc>
                          <a:spcPct val="107000"/>
                        </a:lnSpc>
                        <a:spcAft>
                          <a:spcPts val="0"/>
                        </a:spcAft>
                      </a:pPr>
                      <a:r>
                        <a:rPr lang="ar-SA" sz="1200">
                          <a:solidFill>
                            <a:srgbClr val="000000"/>
                          </a:solidFill>
                          <a:latin typeface="Times New Roman"/>
                          <a:ea typeface="Times New Roman"/>
                          <a:cs typeface="+mj-cs"/>
                        </a:rPr>
                        <a:t>تصادم</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86</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31%</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3">
                <a:tc>
                  <a:txBody>
                    <a:bodyPr/>
                    <a:lstStyle/>
                    <a:p>
                      <a:pPr algn="ctr" rtl="1">
                        <a:lnSpc>
                          <a:spcPct val="107000"/>
                        </a:lnSpc>
                        <a:spcAft>
                          <a:spcPts val="0"/>
                        </a:spcAft>
                      </a:pPr>
                      <a:r>
                        <a:rPr lang="ar-SA" sz="1200">
                          <a:solidFill>
                            <a:srgbClr val="000000"/>
                          </a:solidFill>
                          <a:latin typeface="Times New Roman"/>
                          <a:ea typeface="Times New Roman"/>
                          <a:cs typeface="+mj-cs"/>
                        </a:rPr>
                        <a:t>إنقلاب</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13</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5%</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33">
                <a:tc>
                  <a:txBody>
                    <a:bodyPr/>
                    <a:lstStyle/>
                    <a:p>
                      <a:pPr algn="ctr">
                        <a:lnSpc>
                          <a:spcPct val="107000"/>
                        </a:lnSpc>
                        <a:spcAft>
                          <a:spcPts val="0"/>
                        </a:spcAft>
                      </a:pPr>
                      <a:r>
                        <a:rPr lang="en-US" sz="1200" dirty="0">
                          <a:solidFill>
                            <a:srgbClr val="000000"/>
                          </a:solidFill>
                          <a:latin typeface="Calibri"/>
                          <a:ea typeface="Times New Roman"/>
                          <a:cs typeface="+mj-cs"/>
                        </a:rPr>
                        <a:t>Sum</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Calibri"/>
                          <a:ea typeface="Times New Roman"/>
                          <a:cs typeface="+mj-cs"/>
                        </a:rPr>
                        <a:t>278</a:t>
                      </a:r>
                      <a:endParaRPr lang="en-US" sz="20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Calibri"/>
                          <a:ea typeface="Times New Roman"/>
                          <a:cs typeface="+mj-cs"/>
                        </a:rPr>
                        <a:t>100%</a:t>
                      </a:r>
                      <a:endParaRPr lang="en-US" sz="2000" dirty="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buNone/>
            </a:pPr>
            <a:r>
              <a:rPr lang="en-US" sz="1800" dirty="0" smtClean="0">
                <a:latin typeface="Times New Roman" pitchFamily="18" charset="0"/>
                <a:cs typeface="Times New Roman" pitchFamily="18" charset="0"/>
              </a:rPr>
              <a:t>Cause</a:t>
            </a:r>
          </a:p>
          <a:p>
            <a:pPr>
              <a:buNone/>
            </a:pPr>
            <a:endParaRPr lang="en-US" dirty="0"/>
          </a:p>
        </p:txBody>
      </p:sp>
      <p:graphicFrame>
        <p:nvGraphicFramePr>
          <p:cNvPr id="4" name="Table 3"/>
          <p:cNvGraphicFramePr>
            <a:graphicFrameLocks noGrp="1"/>
          </p:cNvGraphicFramePr>
          <p:nvPr/>
        </p:nvGraphicFramePr>
        <p:xfrm>
          <a:off x="1428728" y="2475131"/>
          <a:ext cx="5568972" cy="2668380"/>
        </p:xfrm>
        <a:graphic>
          <a:graphicData uri="http://schemas.openxmlformats.org/drawingml/2006/table">
            <a:tbl>
              <a:tblPr/>
              <a:tblGrid>
                <a:gridCol w="3907027"/>
                <a:gridCol w="816394"/>
                <a:gridCol w="845551"/>
              </a:tblGrid>
              <a:tr h="205260">
                <a:tc>
                  <a:txBody>
                    <a:bodyPr/>
                    <a:lstStyle/>
                    <a:p>
                      <a:pPr algn="ctr">
                        <a:lnSpc>
                          <a:spcPct val="107000"/>
                        </a:lnSpc>
                        <a:spcAft>
                          <a:spcPts val="0"/>
                        </a:spcAft>
                      </a:pPr>
                      <a:r>
                        <a:rPr lang="en-US" sz="1050">
                          <a:solidFill>
                            <a:srgbClr val="000000"/>
                          </a:solidFill>
                          <a:latin typeface="Calibri"/>
                          <a:ea typeface="Times New Roman"/>
                          <a:cs typeface="+mj-cs"/>
                        </a:rPr>
                        <a:t>Cause of Accident</a:t>
                      </a:r>
                      <a:endParaRPr lang="en-US" sz="16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number</a:t>
                      </a:r>
                      <a:endParaRPr lang="en-US" sz="16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percent %</a:t>
                      </a:r>
                      <a:endParaRPr lang="en-US" sz="1600">
                        <a:latin typeface="Times New Roman"/>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التحول عن مسلك السير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26</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9.35%</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عدم إتخاذ التدابير اللازمة لسلامة عابري الطريق والركاب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46</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16.55%</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الرجوع للخلف والتسبب بحادث طرق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14</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5.04%</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عدم المحافظة على مسافة توقف آمن أثناء السفر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61</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21.94%</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عدم تأمين الإستدارة  يميناً  أو يساراً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26</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9.35%</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عدم تأمين فتح الباب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12</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4.32%</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قيادة مركبة بسرعة لا تتفق بظروف الطريق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19</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6.83%</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البدء بالمسير من حالة الوقوف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14</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5.04%</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عدم الإمتثال لإشارة (قف) أو (إعطاء الأولوية )</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12</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4.32%</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السوق بدون حذر</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12</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4.32%</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rtl="1">
                        <a:lnSpc>
                          <a:spcPct val="107000"/>
                        </a:lnSpc>
                        <a:spcAft>
                          <a:spcPts val="0"/>
                        </a:spcAft>
                      </a:pPr>
                      <a:r>
                        <a:rPr lang="ar-SA" sz="1050">
                          <a:solidFill>
                            <a:srgbClr val="000000"/>
                          </a:solidFill>
                          <a:latin typeface="Times New Roman"/>
                          <a:ea typeface="Times New Roman"/>
                          <a:cs typeface="+mj-cs"/>
                        </a:rPr>
                        <a:t>اساب اخرى</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36</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12.95%</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260">
                <a:tc>
                  <a:txBody>
                    <a:bodyPr/>
                    <a:lstStyle/>
                    <a:p>
                      <a:pPr algn="ctr">
                        <a:lnSpc>
                          <a:spcPct val="107000"/>
                        </a:lnSpc>
                        <a:spcAft>
                          <a:spcPts val="0"/>
                        </a:spcAft>
                      </a:pPr>
                      <a:r>
                        <a:rPr lang="en-US" sz="1050">
                          <a:solidFill>
                            <a:srgbClr val="000000"/>
                          </a:solidFill>
                          <a:latin typeface="Calibri"/>
                          <a:ea typeface="Times New Roman"/>
                          <a:cs typeface="+mj-cs"/>
                        </a:rPr>
                        <a:t>sum</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Calibri"/>
                          <a:ea typeface="Times New Roman"/>
                          <a:cs typeface="+mj-cs"/>
                        </a:rPr>
                        <a:t>278</a:t>
                      </a:r>
                      <a:endParaRPr lang="en-US" sz="160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dirty="0">
                          <a:solidFill>
                            <a:srgbClr val="000000"/>
                          </a:solidFill>
                          <a:latin typeface="Calibri"/>
                          <a:ea typeface="Times New Roman"/>
                          <a:cs typeface="+mj-cs"/>
                        </a:rPr>
                        <a:t>100%</a:t>
                      </a:r>
                      <a:endParaRPr lang="en-US" sz="1600" dirty="0">
                        <a:latin typeface="Times New Roman"/>
                        <a:ea typeface="Calibri"/>
                        <a:cs typeface="+mj-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E" sz="3600" b="1" dirty="0" smtClean="0">
                <a:latin typeface="Times New Roman" pitchFamily="18" charset="0"/>
                <a:cs typeface="Times New Roman" pitchFamily="18" charset="0"/>
              </a:rPr>
              <a:t/>
            </a:r>
            <a:br>
              <a:rPr lang="en-AE"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PROPSOED SOLUTIONS</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a:bodyPr>
          <a:lstStyle/>
          <a:p>
            <a:pPr>
              <a:buNone/>
            </a:pPr>
            <a:r>
              <a:rPr lang="en-US" sz="1800" b="1" dirty="0" smtClean="0">
                <a:latin typeface="Times New Roman" pitchFamily="18" charset="0"/>
                <a:cs typeface="Times New Roman" pitchFamily="18" charset="0"/>
              </a:rPr>
              <a:t>1</a:t>
            </a:r>
            <a:r>
              <a:rPr lang="en-AE" sz="1800" b="1" dirty="0" smtClean="0">
                <a:latin typeface="Times New Roman" pitchFamily="18" charset="0"/>
                <a:cs typeface="Times New Roman" pitchFamily="18" charset="0"/>
              </a:rPr>
              <a:t>.</a:t>
            </a:r>
            <a:r>
              <a:rPr lang="en-US" sz="1800" b="1" dirty="0" smtClean="0">
                <a:latin typeface="Times New Roman" pitchFamily="18" charset="0"/>
                <a:cs typeface="Times New Roman" pitchFamily="18" charset="0"/>
              </a:rPr>
              <a:t> Why we will do this?</a:t>
            </a:r>
            <a:endParaRPr lang="en-AE" sz="1800" b="1" dirty="0" smtClean="0">
              <a:latin typeface="Times New Roman" pitchFamily="18" charset="0"/>
              <a:cs typeface="Times New Roman" pitchFamily="18" charset="0"/>
            </a:endParaRPr>
          </a:p>
          <a:p>
            <a:pPr>
              <a:buNone/>
            </a:pPr>
            <a:endParaRPr lang="en-US" sz="500" b="1"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Due to:</a:t>
            </a:r>
          </a:p>
          <a:p>
            <a:pPr lvl="0"/>
            <a:r>
              <a:rPr lang="en-US" sz="1800" dirty="0" smtClean="0">
                <a:latin typeface="Times New Roman" pitchFamily="18" charset="0"/>
                <a:cs typeface="Times New Roman" pitchFamily="18" charset="0"/>
              </a:rPr>
              <a:t>Parking problems - on street parking- .</a:t>
            </a:r>
            <a:endParaRPr lang="en-AE" sz="1800" dirty="0" smtClean="0">
              <a:latin typeface="Times New Roman" pitchFamily="18" charset="0"/>
              <a:cs typeface="Times New Roman" pitchFamily="18" charset="0"/>
            </a:endParaRPr>
          </a:p>
          <a:p>
            <a:pPr lvl="0">
              <a:buNone/>
            </a:pPr>
            <a:endParaRPr lang="en-US" sz="5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Traffic congestion due to the increase in traffic volume and development in the region.</a:t>
            </a:r>
            <a:endParaRPr lang="en-AE" sz="1800" dirty="0" smtClean="0">
              <a:latin typeface="Times New Roman" pitchFamily="18" charset="0"/>
              <a:cs typeface="Times New Roman" pitchFamily="18" charset="0"/>
            </a:endParaRPr>
          </a:p>
          <a:p>
            <a:pPr lvl="0"/>
            <a:endParaRPr lang="en-US" sz="5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Geometric problems at intersections </a:t>
            </a:r>
            <a:r>
              <a:rPr lang="en-AE" sz="1800" dirty="0" smtClean="0">
                <a:latin typeface="Times New Roman" pitchFamily="18" charset="0"/>
                <a:cs typeface="Times New Roman" pitchFamily="18" charset="0"/>
              </a:rPr>
              <a:t>.</a:t>
            </a:r>
          </a:p>
          <a:p>
            <a:pPr lvl="0"/>
            <a:endParaRPr lang="en-US" sz="5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High rate of accidents</a:t>
            </a:r>
          </a:p>
          <a:p>
            <a:pPr>
              <a:buNone/>
            </a:pPr>
            <a:endParaRPr lang="en-US" sz="18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600200"/>
            <a:ext cx="8686800" cy="4525963"/>
          </a:xfrm>
        </p:spPr>
        <p:txBody>
          <a:bodyPr>
            <a:normAutofit/>
          </a:bodyPr>
          <a:lstStyle/>
          <a:p>
            <a:pPr>
              <a:buNone/>
            </a:pPr>
            <a:endParaRPr lang="en-AE" sz="500" b="1" dirty="0" smtClean="0">
              <a:latin typeface="Times New Roman" pitchFamily="18" charset="0"/>
              <a:cs typeface="Times New Roman" pitchFamily="18" charset="0"/>
            </a:endParaRP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Based on the results of the traffic volume analysis using </a:t>
            </a:r>
            <a:r>
              <a:rPr lang="en-US" sz="1800" dirty="0" err="1" smtClean="0">
                <a:latin typeface="Times New Roman" pitchFamily="18" charset="0"/>
                <a:cs typeface="Times New Roman" pitchFamily="18" charset="0"/>
              </a:rPr>
              <a:t>Synchro</a:t>
            </a:r>
            <a:r>
              <a:rPr lang="en-US" sz="1800" dirty="0" smtClean="0">
                <a:latin typeface="Times New Roman" pitchFamily="18" charset="0"/>
                <a:cs typeface="Times New Roman" pitchFamily="18" charset="0"/>
              </a:rPr>
              <a:t> program, it was found that the level of service at the intersections and roundabouts is poor. </a:t>
            </a: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previous table shows that at least one warrant has been achieved at </a:t>
            </a:r>
            <a:r>
              <a:rPr lang="en-US" sz="1800" dirty="0" err="1" smtClean="0">
                <a:latin typeface="Times New Roman" pitchFamily="18" charset="0"/>
                <a:cs typeface="Times New Roman" pitchFamily="18" charset="0"/>
              </a:rPr>
              <a:t>Tayaseer</a:t>
            </a:r>
            <a:r>
              <a:rPr lang="en-US" sz="1800" dirty="0" smtClean="0">
                <a:latin typeface="Times New Roman" pitchFamily="18" charset="0"/>
                <a:cs typeface="Times New Roman" pitchFamily="18" charset="0"/>
              </a:rPr>
              <a:t> Intersection, the Municipality Roundabout, and Al-</a:t>
            </a:r>
            <a:r>
              <a:rPr lang="en-US" sz="1800" dirty="0" err="1" smtClean="0">
                <a:latin typeface="Times New Roman" pitchFamily="18" charset="0"/>
                <a:cs typeface="Times New Roman" pitchFamily="18" charset="0"/>
              </a:rPr>
              <a:t>Tawhid</a:t>
            </a:r>
            <a:r>
              <a:rPr lang="en-US" sz="1800" dirty="0" smtClean="0">
                <a:latin typeface="Times New Roman" pitchFamily="18" charset="0"/>
                <a:cs typeface="Times New Roman" pitchFamily="18" charset="0"/>
              </a:rPr>
              <a:t> Roundabout. </a:t>
            </a:r>
          </a:p>
        </p:txBody>
      </p:sp>
      <p:graphicFrame>
        <p:nvGraphicFramePr>
          <p:cNvPr id="5" name="Table 4"/>
          <p:cNvGraphicFramePr>
            <a:graphicFrameLocks noGrp="1"/>
          </p:cNvGraphicFramePr>
          <p:nvPr/>
        </p:nvGraphicFramePr>
        <p:xfrm>
          <a:off x="1500166" y="2786058"/>
          <a:ext cx="5934098" cy="1917966"/>
        </p:xfrm>
        <a:graphic>
          <a:graphicData uri="http://schemas.openxmlformats.org/drawingml/2006/table">
            <a:tbl>
              <a:tblPr/>
              <a:tblGrid>
                <a:gridCol w="2971307"/>
                <a:gridCol w="987081"/>
                <a:gridCol w="987855"/>
                <a:gridCol w="987855"/>
              </a:tblGrid>
              <a:tr h="319661">
                <a:tc>
                  <a:txBody>
                    <a:bodyPr/>
                    <a:lstStyle/>
                    <a:p>
                      <a:pPr algn="ctr">
                        <a:lnSpc>
                          <a:spcPct val="107000"/>
                        </a:lnSpc>
                        <a:spcAft>
                          <a:spcPts val="0"/>
                        </a:spcAft>
                      </a:pPr>
                      <a:r>
                        <a:rPr lang="en-US" sz="1400" b="0" dirty="0">
                          <a:solidFill>
                            <a:srgbClr val="000000"/>
                          </a:solidFill>
                          <a:latin typeface="Times New Roman" pitchFamily="18" charset="0"/>
                          <a:ea typeface="Times New Roman"/>
                          <a:cs typeface="Times New Roman" pitchFamily="18" charset="0"/>
                        </a:rPr>
                        <a:t>Name intersection</a:t>
                      </a:r>
                      <a:endParaRPr lang="en-US" sz="2000" b="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Warrant 2</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Warrant 3</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Warrant 7</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61">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Al Quds Roundabout</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61">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Tayaseer Intersection</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yes</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61">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The Municipality Roundabout</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yes</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yes</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yes</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61">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Al-Tawhid Mosque Roundabout</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yes</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yes</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61">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Al Turkish Hospital Roundabout</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dirty="0">
                          <a:solidFill>
                            <a:srgbClr val="000000"/>
                          </a:solidFill>
                          <a:latin typeface="Times New Roman" pitchFamily="18" charset="0"/>
                          <a:ea typeface="Times New Roman"/>
                          <a:cs typeface="Times New Roman" pitchFamily="18" charset="0"/>
                        </a:rPr>
                        <a:t>no</a:t>
                      </a:r>
                      <a:endParaRPr lang="en-US" sz="2000" b="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a:solidFill>
                            <a:srgbClr val="000000"/>
                          </a:solidFill>
                          <a:latin typeface="Times New Roman" pitchFamily="18" charset="0"/>
                          <a:ea typeface="Times New Roman"/>
                          <a:cs typeface="Times New Roman" pitchFamily="18" charset="0"/>
                        </a:rPr>
                        <a:t>no</a:t>
                      </a:r>
                      <a:endParaRPr lang="en-US" sz="2000" b="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b="0" dirty="0">
                          <a:solidFill>
                            <a:srgbClr val="000000"/>
                          </a:solidFill>
                          <a:latin typeface="Times New Roman" pitchFamily="18" charset="0"/>
                          <a:ea typeface="Times New Roman"/>
                          <a:cs typeface="Times New Roman" pitchFamily="18" charset="0"/>
                        </a:rPr>
                        <a:t>no</a:t>
                      </a:r>
                      <a:endParaRPr lang="en-US" sz="2000" b="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600200"/>
            <a:ext cx="8686800" cy="4525963"/>
          </a:xfrm>
        </p:spPr>
        <p:txBody>
          <a:bodyPr>
            <a:normAutofit/>
          </a:bodyPr>
          <a:lstStyle/>
          <a:p>
            <a:pPr algn="just">
              <a:buNone/>
            </a:pPr>
            <a:r>
              <a:rPr lang="en-AE" sz="1800" dirty="0" smtClean="0">
                <a:latin typeface="Times New Roman" pitchFamily="18" charset="0"/>
                <a:cs typeface="Times New Roman" pitchFamily="18" charset="0"/>
              </a:rPr>
              <a:t>     </a:t>
            </a:r>
            <a:r>
              <a:rPr lang="en-AE" sz="1800" dirty="0" smtClean="0">
                <a:latin typeface="Times New Roman" pitchFamily="18" charset="0"/>
                <a:cs typeface="Times New Roman" pitchFamily="18" charset="0"/>
              </a:rPr>
              <a:t> </a:t>
            </a:r>
            <a:r>
              <a:rPr lang="en-AE" sz="1800" b="1" dirty="0" smtClean="0"/>
              <a:t> </a:t>
            </a:r>
            <a:r>
              <a:rPr lang="en-AE" sz="1800" b="1" dirty="0" smtClean="0">
                <a:latin typeface="Times New Roman" pitchFamily="18" charset="0"/>
                <a:cs typeface="Times New Roman" pitchFamily="18" charset="0"/>
              </a:rPr>
              <a:t>2. </a:t>
            </a:r>
            <a:r>
              <a:rPr lang="en-GB" sz="1800" b="1" dirty="0" smtClean="0">
                <a:latin typeface="Times New Roman" pitchFamily="18" charset="0"/>
                <a:cs typeface="Times New Roman" pitchFamily="18" charset="0"/>
              </a:rPr>
              <a:t>P</a:t>
            </a:r>
            <a:r>
              <a:rPr lang="" sz="1800" b="1" dirty="0" smtClean="0">
                <a:latin typeface="Times New Roman" pitchFamily="18" charset="0"/>
                <a:cs typeface="Times New Roman" pitchFamily="18" charset="0"/>
              </a:rPr>
              <a:t>ro</a:t>
            </a:r>
            <a:r>
              <a:rPr lang="en-US" sz="1800" b="1" dirty="0" smtClean="0">
                <a:latin typeface="Times New Roman" pitchFamily="18" charset="0"/>
                <a:cs typeface="Times New Roman" pitchFamily="18" charset="0"/>
              </a:rPr>
              <a:t>posed traffic solutions</a:t>
            </a:r>
            <a:endParaRPr lang="ar-AE" sz="1800" dirty="0" smtClean="0">
              <a:latin typeface="Times New Roman" pitchFamily="18" charset="0"/>
              <a:cs typeface="Times New Roman" pitchFamily="18" charset="0"/>
            </a:endParaRPr>
          </a:p>
          <a:p>
            <a:pPr algn="just">
              <a:buNone/>
            </a:pPr>
            <a:r>
              <a:rPr lang="en-AE" sz="1800" dirty="0" smtClean="0">
                <a:latin typeface="Times New Roman" pitchFamily="18" charset="0"/>
                <a:cs typeface="Times New Roman" pitchFamily="18" charset="0"/>
              </a:rPr>
              <a:t>   </a:t>
            </a: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Based </a:t>
            </a:r>
            <a:r>
              <a:rPr lang="en-US" sz="1800" dirty="0" smtClean="0">
                <a:latin typeface="Times New Roman" pitchFamily="18" charset="0"/>
                <a:cs typeface="Times New Roman" pitchFamily="18" charset="0"/>
              </a:rPr>
              <a:t>on these results, traffic signals were put at these three intersections. Traffic signals at these locations were designed using </a:t>
            </a:r>
            <a:r>
              <a:rPr lang="en-US" sz="1800" dirty="0" err="1" smtClean="0">
                <a:latin typeface="Times New Roman" pitchFamily="18" charset="0"/>
                <a:cs typeface="Times New Roman" pitchFamily="18" charset="0"/>
              </a:rPr>
              <a:t>Synchro</a:t>
            </a:r>
            <a:r>
              <a:rPr lang="en-US" sz="1800" dirty="0" smtClean="0">
                <a:latin typeface="Times New Roman" pitchFamily="18" charset="0"/>
                <a:cs typeface="Times New Roman" pitchFamily="18" charset="0"/>
              </a:rPr>
              <a:t>. </a:t>
            </a:r>
            <a:r>
              <a:rPr lang="en-AE" sz="1800" dirty="0" smtClean="0">
                <a:latin typeface="Times New Roman" pitchFamily="18" charset="0"/>
                <a:cs typeface="Times New Roman" pitchFamily="18" charset="0"/>
              </a:rPr>
              <a:t>     </a:t>
            </a:r>
          </a:p>
          <a:p>
            <a:pPr algn="just">
              <a:buNone/>
            </a:pPr>
            <a:r>
              <a:rPr lang="en-AE" sz="1800" dirty="0" smtClean="0">
                <a:latin typeface="Times New Roman" pitchFamily="18" charset="0"/>
                <a:cs typeface="Times New Roman" pitchFamily="18" charset="0"/>
              </a:rPr>
              <a:t>      </a:t>
            </a:r>
          </a:p>
          <a:p>
            <a:pPr algn="just">
              <a:buNone/>
            </a:pPr>
            <a:r>
              <a:rPr lang="en-AE" sz="1800"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Compare Between Results After and Before Installing Traffic Lights</a:t>
            </a:r>
            <a:endParaRPr lang="en-US" sz="1800" dirty="0" smtClean="0">
              <a:latin typeface="Times New Roman" pitchFamily="18" charset="0"/>
              <a:cs typeface="Times New Roman" pitchFamily="18" charset="0"/>
            </a:endParaRPr>
          </a:p>
          <a:p>
            <a:pPr algn="just">
              <a:buNone/>
            </a:pPr>
            <a:endParaRPr lang="en-US" sz="18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71538" y="3214686"/>
          <a:ext cx="7239009" cy="2473324"/>
        </p:xfrm>
        <a:graphic>
          <a:graphicData uri="http://schemas.openxmlformats.org/drawingml/2006/table">
            <a:tbl>
              <a:tblPr/>
              <a:tblGrid>
                <a:gridCol w="2378397"/>
                <a:gridCol w="1188472"/>
                <a:gridCol w="1177582"/>
                <a:gridCol w="1247279"/>
                <a:gridCol w="1247279"/>
              </a:tblGrid>
              <a:tr h="346985">
                <a:tc rowSpan="2">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Intersection name</a:t>
                      </a:r>
                      <a:endParaRPr lang="en-US" sz="1800">
                        <a:latin typeface="Times New Roman" pitchFamily="18" charset="0"/>
                        <a:ea typeface="Calibri"/>
                        <a:cs typeface="Times New Roman" pitchFamily="18" charset="0"/>
                      </a:endParaRPr>
                    </a:p>
                  </a:txBody>
                  <a:tcPr marL="67098" marR="6709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Existing </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With the installation of traffic lights</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46985">
                <a:tc vMerge="1">
                  <a:txBody>
                    <a:bodyPr/>
                    <a:lstStyle/>
                    <a:p>
                      <a:endParaRPr lang="en-US"/>
                    </a:p>
                  </a:txBody>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Delay (sec/veh)</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Intersection LOS</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Delay (sec/veh)</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Intersection LOS</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85">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Al Quds Roundabout</a:t>
                      </a:r>
                      <a:endParaRPr lang="en-US" sz="1800">
                        <a:latin typeface="Times New Roman" pitchFamily="18" charset="0"/>
                        <a:ea typeface="Calibri"/>
                        <a:cs typeface="Times New Roman" pitchFamily="18" charset="0"/>
                      </a:endParaRPr>
                    </a:p>
                  </a:txBody>
                  <a:tcPr marL="67098" marR="6709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15.2</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C</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15.2</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C</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85">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Tayaseer Intersection</a:t>
                      </a:r>
                      <a:endParaRPr lang="en-US" sz="1800">
                        <a:latin typeface="Times New Roman" pitchFamily="18" charset="0"/>
                        <a:ea typeface="Calibri"/>
                        <a:cs typeface="Times New Roman" pitchFamily="18" charset="0"/>
                      </a:endParaRPr>
                    </a:p>
                  </a:txBody>
                  <a:tcPr marL="67098" marR="6709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33.5</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F</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16.8</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B</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85">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The Municipality Roundabout</a:t>
                      </a:r>
                      <a:endParaRPr lang="en-US" sz="1800">
                        <a:latin typeface="Times New Roman" pitchFamily="18" charset="0"/>
                        <a:ea typeface="Calibri"/>
                        <a:cs typeface="Times New Roman" pitchFamily="18" charset="0"/>
                      </a:endParaRPr>
                    </a:p>
                  </a:txBody>
                  <a:tcPr marL="67098" marR="6709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43.1</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E</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13</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B</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85">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Al-Tawhid Mosque Roundabout</a:t>
                      </a:r>
                      <a:endParaRPr lang="en-US" sz="1800">
                        <a:latin typeface="Times New Roman" pitchFamily="18" charset="0"/>
                        <a:ea typeface="Calibri"/>
                        <a:cs typeface="Times New Roman" pitchFamily="18" charset="0"/>
                      </a:endParaRPr>
                    </a:p>
                  </a:txBody>
                  <a:tcPr marL="67098" marR="6709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36.8</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E</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12.1</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B</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985">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Al Turkish Hospital Roundabout</a:t>
                      </a:r>
                      <a:endParaRPr lang="en-US" sz="1800">
                        <a:latin typeface="Times New Roman" pitchFamily="18" charset="0"/>
                        <a:ea typeface="Calibri"/>
                        <a:cs typeface="Times New Roman" pitchFamily="18" charset="0"/>
                      </a:endParaRPr>
                    </a:p>
                  </a:txBody>
                  <a:tcPr marL="67098" marR="6709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9.1</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A</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a:solidFill>
                            <a:srgbClr val="000000"/>
                          </a:solidFill>
                          <a:latin typeface="Times New Roman" pitchFamily="18" charset="0"/>
                          <a:ea typeface="Times New Roman"/>
                          <a:cs typeface="Times New Roman" pitchFamily="18" charset="0"/>
                        </a:rPr>
                        <a:t>9.1</a:t>
                      </a:r>
                      <a:endParaRPr lang="en-US" sz="180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200" dirty="0">
                          <a:solidFill>
                            <a:srgbClr val="000000"/>
                          </a:solidFill>
                          <a:latin typeface="Times New Roman" pitchFamily="18" charset="0"/>
                          <a:ea typeface="Times New Roman"/>
                          <a:cs typeface="Times New Roman" pitchFamily="18" charset="0"/>
                        </a:rPr>
                        <a:t>A</a:t>
                      </a:r>
                      <a:endParaRPr lang="en-US" sz="1800" dirty="0">
                        <a:latin typeface="Times New Roman" pitchFamily="18" charset="0"/>
                        <a:ea typeface="Calibri"/>
                        <a:cs typeface="Times New Roman" pitchFamily="18" charset="0"/>
                      </a:endParaRPr>
                    </a:p>
                  </a:txBody>
                  <a:tcPr marL="67098" marR="670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600200"/>
            <a:ext cx="8686800" cy="4525963"/>
          </a:xfrm>
        </p:spPr>
        <p:txBody>
          <a:bodyPr>
            <a:normAutofit/>
          </a:bodyPr>
          <a:lstStyle/>
          <a:p>
            <a:pPr>
              <a:buNone/>
            </a:pPr>
            <a:r>
              <a:rPr lang="en-AE" sz="1800" dirty="0" smtClean="0">
                <a:latin typeface="Times New Roman" pitchFamily="18" charset="0"/>
                <a:cs typeface="Times New Roman" pitchFamily="18" charset="0"/>
              </a:rPr>
              <a:t>      3. </a:t>
            </a:r>
            <a:r>
              <a:rPr lang="en-US" sz="1800" dirty="0" smtClean="0">
                <a:latin typeface="Times New Roman" pitchFamily="18" charset="0"/>
                <a:cs typeface="Times New Roman" pitchFamily="18" charset="0"/>
              </a:rPr>
              <a:t>Proposed solutions for Passing-Through road </a:t>
            </a:r>
            <a:endParaRPr lang="en-AE" sz="1800" dirty="0" smtClean="0">
              <a:latin typeface="Times New Roman" pitchFamily="18" charset="0"/>
              <a:cs typeface="Times New Roman" pitchFamily="18" charset="0"/>
            </a:endParaRPr>
          </a:p>
          <a:p>
            <a:pPr algn="just">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Based on the results of the crossing through traffic analysis, it was found that 28.61% of the traffic along the main street crosses through. Therefore, most of these would use the Ring Road once it is constructed, which will reduce the level of congestion along the main street.</a:t>
            </a:r>
            <a:endParaRPr lang="en-AE" sz="1800" dirty="0" smtClean="0">
              <a:latin typeface="Times New Roman" pitchFamily="18" charset="0"/>
              <a:cs typeface="Times New Roman" pitchFamily="18" charset="0"/>
            </a:endParaRPr>
          </a:p>
          <a:p>
            <a:pPr algn="just">
              <a:buNone/>
            </a:pPr>
            <a:endParaRPr lang="en-AE" sz="500" dirty="0" smtClean="0">
              <a:latin typeface="Times New Roman" pitchFamily="18" charset="0"/>
              <a:cs typeface="Times New Roman" pitchFamily="18" charset="0"/>
            </a:endParaRPr>
          </a:p>
          <a:p>
            <a:pPr algn="just">
              <a:buNone/>
            </a:pPr>
            <a:r>
              <a:rPr lang="en-AE" sz="1800"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Compare Between Results After and Before Passing-Through road cut</a:t>
            </a:r>
            <a:endParaRPr lang="en-AE" sz="1800" dirty="0" smtClean="0">
              <a:latin typeface="Times New Roman" pitchFamily="18" charset="0"/>
              <a:cs typeface="Times New Roman" pitchFamily="18" charset="0"/>
            </a:endParaRPr>
          </a:p>
          <a:p>
            <a:pPr algn="just">
              <a:buNone/>
            </a:pPr>
            <a:endParaRPr lang="en-US" sz="18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714348" y="3714752"/>
          <a:ext cx="7766735" cy="2920192"/>
        </p:xfrm>
        <a:graphic>
          <a:graphicData uri="http://schemas.openxmlformats.org/drawingml/2006/table">
            <a:tbl>
              <a:tblPr/>
              <a:tblGrid>
                <a:gridCol w="1107679"/>
                <a:gridCol w="1014613"/>
                <a:gridCol w="1072722"/>
                <a:gridCol w="985326"/>
                <a:gridCol w="1235619"/>
                <a:gridCol w="998110"/>
                <a:gridCol w="1352666"/>
              </a:tblGrid>
              <a:tr h="249760">
                <a:tc rowSpan="2">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Intersection name</a:t>
                      </a:r>
                      <a:endParaRPr lang="en-US" sz="1600" dirty="0">
                        <a:latin typeface="Times New Roman" pitchFamily="18" charset="0"/>
                        <a:ea typeface="Calibri"/>
                        <a:cs typeface="Times New Roman" pitchFamily="18" charset="0"/>
                      </a:endParaRPr>
                    </a:p>
                  </a:txBody>
                  <a:tcPr marL="63286" marR="6328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Existing </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Future without Passing-Through road</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Future with Passing-Through road </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10814">
                <a:tc vMerge="1">
                  <a:txBody>
                    <a:bodyPr/>
                    <a:lstStyle/>
                    <a:p>
                      <a:endParaRPr lang="en-US"/>
                    </a:p>
                  </a:txBody>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Delay (sec/veh)</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Intersection LOS</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Delay (sec/veh)</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Intersection LOS</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Delay (sec/veh)</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Intersection LOS</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14">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Al Quds Roundabout</a:t>
                      </a:r>
                      <a:endParaRPr lang="en-US" sz="1600">
                        <a:latin typeface="Times New Roman" pitchFamily="18" charset="0"/>
                        <a:ea typeface="Calibri"/>
                        <a:cs typeface="Times New Roman" pitchFamily="18" charset="0"/>
                      </a:endParaRPr>
                    </a:p>
                  </a:txBody>
                  <a:tcPr marL="63286" marR="6328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15.2</a:t>
                      </a:r>
                      <a:endParaRPr lang="en-US" sz="1600" dirty="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C</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28.5</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D</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12.4</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B</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14">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Tayaseer Intersection</a:t>
                      </a:r>
                      <a:endParaRPr lang="en-US" sz="1600">
                        <a:latin typeface="Times New Roman" pitchFamily="18" charset="0"/>
                        <a:ea typeface="Calibri"/>
                        <a:cs typeface="Times New Roman" pitchFamily="18" charset="0"/>
                      </a:endParaRPr>
                    </a:p>
                  </a:txBody>
                  <a:tcPr marL="63286" marR="6328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33.5</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F</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116.1</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F</a:t>
                      </a:r>
                      <a:endParaRPr lang="en-US" sz="1600" dirty="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22.4</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C</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14">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The Municipality Roundabout</a:t>
                      </a:r>
                      <a:endParaRPr lang="en-US" sz="1600">
                        <a:latin typeface="Times New Roman" pitchFamily="18" charset="0"/>
                        <a:ea typeface="Calibri"/>
                        <a:cs typeface="Times New Roman" pitchFamily="18" charset="0"/>
                      </a:endParaRPr>
                    </a:p>
                  </a:txBody>
                  <a:tcPr marL="63286" marR="6328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43.1</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E</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105.5</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F</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33.3</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D</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14">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Al-Tawhid Mosque Roundabout</a:t>
                      </a:r>
                      <a:endParaRPr lang="en-US" sz="1600">
                        <a:latin typeface="Times New Roman" pitchFamily="18" charset="0"/>
                        <a:ea typeface="Calibri"/>
                        <a:cs typeface="Times New Roman" pitchFamily="18" charset="0"/>
                      </a:endParaRPr>
                    </a:p>
                  </a:txBody>
                  <a:tcPr marL="63286" marR="6328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36.8</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E</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108.1</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F</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35.4</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E</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814">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Al Turkish Hospital Roundabout</a:t>
                      </a:r>
                      <a:endParaRPr lang="en-US" sz="1600" dirty="0">
                        <a:latin typeface="Times New Roman" pitchFamily="18" charset="0"/>
                        <a:ea typeface="Calibri"/>
                        <a:cs typeface="Times New Roman" pitchFamily="18" charset="0"/>
                      </a:endParaRPr>
                    </a:p>
                  </a:txBody>
                  <a:tcPr marL="63286" marR="63286"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9.1</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A</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9.9</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A</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a:solidFill>
                            <a:srgbClr val="000000"/>
                          </a:solidFill>
                          <a:latin typeface="Times New Roman" pitchFamily="18" charset="0"/>
                          <a:ea typeface="Times New Roman"/>
                          <a:cs typeface="Times New Roman" pitchFamily="18" charset="0"/>
                        </a:rPr>
                        <a:t>8.9</a:t>
                      </a:r>
                      <a:endParaRPr lang="en-US" sz="160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50" dirty="0">
                          <a:solidFill>
                            <a:srgbClr val="000000"/>
                          </a:solidFill>
                          <a:latin typeface="Times New Roman" pitchFamily="18" charset="0"/>
                          <a:ea typeface="Times New Roman"/>
                          <a:cs typeface="Times New Roman" pitchFamily="18" charset="0"/>
                        </a:rPr>
                        <a:t>A</a:t>
                      </a:r>
                      <a:endParaRPr lang="en-US" sz="1600" dirty="0">
                        <a:latin typeface="Times New Roman" pitchFamily="18" charset="0"/>
                        <a:ea typeface="Calibri"/>
                        <a:cs typeface="Times New Roman" pitchFamily="18" charset="0"/>
                      </a:endParaRPr>
                    </a:p>
                  </a:txBody>
                  <a:tcPr marL="63286" marR="63286"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57158" y="1600200"/>
            <a:ext cx="8329642" cy="5043510"/>
          </a:xfrm>
        </p:spPr>
        <p:txBody>
          <a:bodyPr>
            <a:normAutofit/>
          </a:bodyPr>
          <a:lstStyle/>
          <a:p>
            <a:pPr>
              <a:buNone/>
            </a:pPr>
            <a:r>
              <a:rPr lang="en-AE" sz="1800" dirty="0" smtClean="0">
                <a:latin typeface="Times New Roman" pitchFamily="18" charset="0"/>
                <a:cs typeface="Times New Roman" pitchFamily="18" charset="0"/>
              </a:rPr>
              <a:t>4. </a:t>
            </a:r>
            <a:r>
              <a:rPr lang="en-US" sz="1800" dirty="0" smtClean="0">
                <a:latin typeface="Times New Roman" pitchFamily="18" charset="0"/>
                <a:cs typeface="Times New Roman" pitchFamily="18" charset="0"/>
              </a:rPr>
              <a:t>Proposed parking solutions</a:t>
            </a:r>
            <a:endParaRPr lang="en-AE"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To solve the parking problem in Tubas street, it is recommended to use metered parking along the main street from 8 AM to 9 PM.</a:t>
            </a:r>
          </a:p>
          <a:p>
            <a:pPr>
              <a:buNone/>
            </a:pPr>
            <a:endParaRPr lang="en-AE" sz="500" dirty="0" smtClean="0">
              <a:latin typeface="Times New Roman" pitchFamily="18" charset="0"/>
              <a:cs typeface="Times New Roman" pitchFamily="18" charset="0"/>
            </a:endParaRPr>
          </a:p>
          <a:p>
            <a:pPr>
              <a:buNone/>
            </a:pPr>
            <a:r>
              <a:rPr lang="en-US" sz="1600" dirty="0" smtClean="0">
                <a:latin typeface="Times New Roman" pitchFamily="18" charset="0"/>
                <a:cs typeface="Times New Roman" pitchFamily="18" charset="0"/>
              </a:rPr>
              <a:t>The following figure shows the proposed location for the installation of parking meters in Section 2</a:t>
            </a:r>
            <a:endParaRPr lang="en-AE" sz="16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AE"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p:txBody>
      </p:sp>
      <p:pic>
        <p:nvPicPr>
          <p:cNvPr id="6" name="Picture 5"/>
          <p:cNvPicPr/>
          <p:nvPr/>
        </p:nvPicPr>
        <p:blipFill>
          <a:blip r:embed="rId2"/>
          <a:stretch>
            <a:fillRect/>
          </a:stretch>
        </p:blipFill>
        <p:spPr>
          <a:xfrm>
            <a:off x="2857488" y="3071810"/>
            <a:ext cx="3240000" cy="365254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normAutofit/>
          </a:bodyPr>
          <a:lstStyle/>
          <a:p>
            <a:r>
              <a:rPr lang="en-US" sz="3200" dirty="0">
                <a:latin typeface="Times New Roman" pitchFamily="18" charset="0"/>
                <a:cs typeface="Times New Roman" pitchFamily="18" charset="0"/>
              </a:rPr>
              <a:t>Study </a:t>
            </a:r>
            <a:r>
              <a:rPr lang="en-US" sz="3200" dirty="0" smtClean="0">
                <a:latin typeface="Times New Roman" pitchFamily="18" charset="0"/>
                <a:cs typeface="Times New Roman" pitchFamily="18" charset="0"/>
              </a:rPr>
              <a:t>area</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500034" y="1571612"/>
            <a:ext cx="8229600" cy="1400172"/>
          </a:xfrm>
        </p:spPr>
        <p:txBody>
          <a:bodyPr>
            <a:normAutofit/>
          </a:bodyPr>
          <a:lstStyle/>
          <a:p>
            <a:pPr>
              <a:buNone/>
            </a:pPr>
            <a:r>
              <a:rPr lang="en-US" sz="1800" dirty="0" smtClean="0">
                <a:latin typeface="Times New Roman" pitchFamily="18" charset="0"/>
                <a:cs typeface="Times New Roman" pitchFamily="18" charset="0"/>
              </a:rPr>
              <a:t>The study area for this project is located along the main street in Tubas City center</a:t>
            </a:r>
            <a:endParaRPr lang="en-US" sz="1800"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rot="16200000">
            <a:off x="2428861" y="1428736"/>
            <a:ext cx="4286280" cy="5857917"/>
          </a:xfrm>
          <a:prstGeom prst="rect">
            <a:avLst/>
          </a:prstGeom>
          <a:noFill/>
          <a:ln w="9525">
            <a:noFill/>
            <a:miter lim="800000"/>
            <a:headEnd/>
            <a:tailEnd/>
          </a:ln>
        </p:spPr>
      </p:pic>
      <p:sp>
        <p:nvSpPr>
          <p:cNvPr id="7" name="Rectangle 6"/>
          <p:cNvSpPr/>
          <p:nvPr/>
        </p:nvSpPr>
        <p:spPr>
          <a:xfrm>
            <a:off x="1698" y="1428736"/>
            <a:ext cx="9144000" cy="1735378"/>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1800" dirty="0" smtClean="0">
                <a:latin typeface="Times New Roman" pitchFamily="18" charset="0"/>
                <a:cs typeface="Times New Roman" pitchFamily="18" charset="0"/>
              </a:rPr>
              <a:t>This has to be enforced by the traffic city police.</a:t>
            </a:r>
            <a:endParaRPr lang="en-AE"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In addition, the municipality must enforce the planning regulations that require providing parking spaces for every building.</a:t>
            </a:r>
          </a:p>
          <a:p>
            <a:pPr>
              <a:buNone/>
            </a:pPr>
            <a:endParaRPr lang="en-US"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sz="1800" b="1" dirty="0" smtClean="0">
                <a:latin typeface="Times New Roman" pitchFamily="18" charset="0"/>
                <a:cs typeface="Times New Roman" pitchFamily="18" charset="0"/>
              </a:rPr>
              <a:t> </a:t>
            </a:r>
            <a:r>
              <a:rPr lang="en-AE" sz="1800" b="1" dirty="0" smtClean="0">
                <a:latin typeface="Times New Roman" pitchFamily="18" charset="0"/>
                <a:cs typeface="Times New Roman" pitchFamily="18" charset="0"/>
              </a:rPr>
              <a:t>5. </a:t>
            </a:r>
            <a:r>
              <a:rPr lang="en-US" sz="1800" b="1" dirty="0" smtClean="0">
                <a:latin typeface="Times New Roman" pitchFamily="18" charset="0"/>
                <a:cs typeface="Times New Roman" pitchFamily="18" charset="0"/>
              </a:rPr>
              <a:t>Accidents</a:t>
            </a:r>
          </a:p>
          <a:p>
            <a:pPr>
              <a:spcAft>
                <a:spcPts val="800"/>
              </a:spcAft>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Based on the results of the incidents we collected, there are some recommendations:</a:t>
            </a:r>
          </a:p>
          <a:p>
            <a:pPr lvl="0">
              <a:buNone/>
            </a:pPr>
            <a:r>
              <a:rPr lang="en-AE" sz="1800" dirty="0" smtClean="0">
                <a:latin typeface="Times New Roman" pitchFamily="18" charset="0"/>
                <a:cs typeface="Times New Roman" pitchFamily="18" charset="0"/>
              </a:rPr>
              <a:t>5.1 </a:t>
            </a:r>
            <a:r>
              <a:rPr lang="en-US" sz="1800" dirty="0" smtClean="0">
                <a:latin typeface="Times New Roman" pitchFamily="18" charset="0"/>
                <a:cs typeface="Times New Roman" pitchFamily="18" charset="0"/>
              </a:rPr>
              <a:t>Putting signs on the roads.</a:t>
            </a:r>
          </a:p>
          <a:p>
            <a:r>
              <a:rPr lang="en-US" sz="1800" dirty="0" smtClean="0">
                <a:latin typeface="Times New Roman" pitchFamily="18" charset="0"/>
                <a:cs typeface="Times New Roman" pitchFamily="18" charset="0"/>
              </a:rPr>
              <a:t>Stop sign.</a:t>
            </a:r>
          </a:p>
          <a:p>
            <a:r>
              <a:rPr lang="en-US" sz="1800" dirty="0" smtClean="0">
                <a:latin typeface="Times New Roman" pitchFamily="18" charset="0"/>
                <a:cs typeface="Times New Roman" pitchFamily="18" charset="0"/>
              </a:rPr>
              <a:t>Slow down signal.</a:t>
            </a:r>
          </a:p>
          <a:p>
            <a:r>
              <a:rPr lang="en-US" sz="1800" dirty="0" smtClean="0">
                <a:latin typeface="Times New Roman" pitchFamily="18" charset="0"/>
                <a:cs typeface="Times New Roman" pitchFamily="18" charset="0"/>
              </a:rPr>
              <a:t>approaching a roundabout signal.</a:t>
            </a:r>
            <a:endParaRPr lang="en-AE" sz="1800" dirty="0" smtClean="0">
              <a:latin typeface="Times New Roman" pitchFamily="18" charset="0"/>
              <a:cs typeface="Times New Roman" pitchFamily="18" charset="0"/>
            </a:endParaRPr>
          </a:p>
          <a:p>
            <a:pPr lvl="0"/>
            <a:r>
              <a:rPr lang="en-US" sz="1800" dirty="0" smtClean="0"/>
              <a:t>Footpath signal.</a:t>
            </a:r>
          </a:p>
          <a:p>
            <a:pPr>
              <a:buNone/>
            </a:pPr>
            <a:endParaRPr lang="en-US" sz="18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buNone/>
            </a:pPr>
            <a:r>
              <a:rPr lang="en-AE" sz="1800" dirty="0" smtClean="0">
                <a:latin typeface="Times New Roman" pitchFamily="18" charset="0"/>
                <a:cs typeface="Times New Roman" pitchFamily="18" charset="0"/>
              </a:rPr>
              <a:t>5.2 </a:t>
            </a:r>
            <a:r>
              <a:rPr lang="en-US" sz="1800" dirty="0" smtClean="0">
                <a:latin typeface="Times New Roman" pitchFamily="18" charset="0"/>
                <a:cs typeface="Times New Roman" pitchFamily="18" charset="0"/>
              </a:rPr>
              <a:t>Geometric modification of roads.</a:t>
            </a:r>
            <a:endParaRPr lang="en-AE" sz="1800" dirty="0" smtClean="0">
              <a:latin typeface="Times New Roman" pitchFamily="18" charset="0"/>
              <a:cs typeface="Times New Roman" pitchFamily="18" charset="0"/>
            </a:endParaRPr>
          </a:p>
          <a:p>
            <a:pPr lvl="0">
              <a:buNone/>
            </a:pPr>
            <a:endParaRPr lang="en-AE" sz="500" dirty="0" smtClean="0">
              <a:latin typeface="Times New Roman" pitchFamily="18" charset="0"/>
              <a:cs typeface="Times New Roman" pitchFamily="18" charset="0"/>
            </a:endParaRPr>
          </a:p>
          <a:p>
            <a:pPr lvl="0">
              <a:buNone/>
            </a:pPr>
            <a:r>
              <a:rPr lang="en-AE" sz="1800"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Engineering Improvements to the Current Situation at Al </a:t>
            </a:r>
            <a:r>
              <a:rPr lang="en-GB" sz="1800" dirty="0" err="1" smtClean="0">
                <a:latin typeface="Times New Roman" pitchFamily="18" charset="0"/>
                <a:cs typeface="Times New Roman" pitchFamily="18" charset="0"/>
              </a:rPr>
              <a:t>Quds</a:t>
            </a:r>
            <a:r>
              <a:rPr lang="en-GB" sz="1800" dirty="0" smtClean="0">
                <a:latin typeface="Times New Roman" pitchFamily="18" charset="0"/>
                <a:cs typeface="Times New Roman" pitchFamily="18" charset="0"/>
              </a:rPr>
              <a:t> Roundabout</a:t>
            </a:r>
            <a:endParaRPr lang="en-US" sz="1800" dirty="0" smtClean="0">
              <a:latin typeface="Times New Roman" pitchFamily="18" charset="0"/>
              <a:cs typeface="Times New Roman" pitchFamily="18" charset="0"/>
            </a:endParaRPr>
          </a:p>
          <a:p>
            <a:pPr>
              <a:buNone/>
            </a:pPr>
            <a:endParaRPr lang="en-US" sz="1800" dirty="0">
              <a:latin typeface="Times New Roman" pitchFamily="18" charset="0"/>
              <a:cs typeface="Times New Roman" pitchFamily="18" charset="0"/>
            </a:endParaRPr>
          </a:p>
        </p:txBody>
      </p:sp>
      <p:pic>
        <p:nvPicPr>
          <p:cNvPr id="5" name="Picture 4"/>
          <p:cNvPicPr/>
          <p:nvPr/>
        </p:nvPicPr>
        <p:blipFill>
          <a:blip r:embed="rId2" cstate="print"/>
          <a:srcRect/>
          <a:stretch>
            <a:fillRect/>
          </a:stretch>
        </p:blipFill>
        <p:spPr bwMode="auto">
          <a:xfrm>
            <a:off x="2643174" y="2500306"/>
            <a:ext cx="3598950" cy="42408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E" sz="3600" b="1" dirty="0" smtClean="0">
                <a:latin typeface="Times New Roman" pitchFamily="18" charset="0"/>
                <a:cs typeface="Times New Roman" pitchFamily="18" charset="0"/>
              </a:rPr>
              <a:t/>
            </a:r>
            <a:br>
              <a:rPr lang="en-AE"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CONCLUSIONS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normAutofit/>
          </a:bodyPr>
          <a:lstStyle/>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This chapter will summarize the work done throughout this project, directing attention to observed problems in the area (Geometric, traffic, and future forecasted problems).</a:t>
            </a:r>
          </a:p>
          <a:p>
            <a:pPr>
              <a:buNone/>
            </a:pPr>
            <a:r>
              <a:rPr lang="en-AE" sz="1800" dirty="0" smtClean="0">
                <a:latin typeface="Times New Roman" pitchFamily="18" charset="0"/>
                <a:cs typeface="Times New Roman" pitchFamily="18" charset="0"/>
              </a:rPr>
              <a:t>             </a:t>
            </a: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In this project, we try to develop plans that will give a suggested solution to these problems.</a:t>
            </a:r>
          </a:p>
          <a:p>
            <a:pPr>
              <a:buNone/>
            </a:pPr>
            <a:r>
              <a:rPr lang="en-AE" sz="1800" dirty="0" smtClean="0">
                <a:latin typeface="Times New Roman" pitchFamily="18" charset="0"/>
                <a:cs typeface="Times New Roman" pitchFamily="18" charset="0"/>
              </a:rPr>
              <a:t>            </a:t>
            </a:r>
          </a:p>
          <a:p>
            <a:pPr>
              <a:buNone/>
            </a:pP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We conducted field visits, traffic counts, and geometry inspections. We incorporated the software AutoCAD, and </a:t>
            </a:r>
            <a:r>
              <a:rPr lang="en-US" sz="1800" dirty="0" err="1" smtClean="0">
                <a:latin typeface="Times New Roman" pitchFamily="18" charset="0"/>
                <a:cs typeface="Times New Roman" pitchFamily="18" charset="0"/>
              </a:rPr>
              <a:t>Synchro</a:t>
            </a:r>
            <a:r>
              <a:rPr lang="en-US" sz="1800" dirty="0" smtClean="0">
                <a:latin typeface="Times New Roman" pitchFamily="18" charset="0"/>
                <a:cs typeface="Times New Roman" pitchFamily="18" charset="0"/>
              </a:rPr>
              <a:t> in order to evaluate and analyze the current conditions and proposed scenarios come up with the information presented in the project.</a:t>
            </a:r>
            <a:endParaRPr lang="en-US" sz="1800"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spcAft>
                <a:spcPts val="1200"/>
              </a:spcAft>
              <a:buNone/>
            </a:pPr>
            <a:r>
              <a:rPr lang="en-US" sz="1800" dirty="0" smtClean="0">
                <a:latin typeface="Times New Roman" pitchFamily="18" charset="0"/>
                <a:cs typeface="Times New Roman" pitchFamily="18" charset="0"/>
              </a:rPr>
              <a:t> These studies shined a light on the following problems:</a:t>
            </a:r>
          </a:p>
          <a:p>
            <a:pPr>
              <a:spcAft>
                <a:spcPts val="600"/>
              </a:spcAft>
              <a:buNone/>
            </a:pPr>
            <a:r>
              <a:rPr lang="en-US" sz="1800" dirty="0" smtClean="0">
                <a:latin typeface="Times New Roman" pitchFamily="18" charset="0"/>
                <a:cs typeface="Times New Roman" pitchFamily="18" charset="0"/>
              </a:rPr>
              <a:t>•	Traffic analysis: LOS high values of delay, congestion on some intersections. This low level of service at the critical intersections of the network, combined with high delays and traffic congestion lead to an overall poor level of service in the area, and seeing as this area is only expected to grow more, these problems will grow with it.</a:t>
            </a:r>
          </a:p>
          <a:p>
            <a:pPr>
              <a:spcAft>
                <a:spcPts val="600"/>
              </a:spcAft>
              <a:buNone/>
            </a:pPr>
            <a:r>
              <a:rPr lang="en-US" sz="1800" dirty="0" smtClean="0">
                <a:latin typeface="Times New Roman" pitchFamily="18" charset="0"/>
                <a:cs typeface="Times New Roman" pitchFamily="18" charset="0"/>
              </a:rPr>
              <a:t>•	Geometry analysis: We have modified the engineering dimensions at the intersections and roundabouts located on the main Tubas Street, such as islands and sidewalks, to reduce traffic violations such as excessive speed, double parking, lack of priority, unorganized pedestrian traffic due to the lack of special areas for pedestrian crossing, and illegal parking on both sides of the streets and on intersections.</a:t>
            </a:r>
            <a:r>
              <a:rPr lang="en-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As a result, it will lead to a decrease in the accident rate in the study area.</a:t>
            </a:r>
          </a:p>
          <a:p>
            <a:pPr>
              <a:buNone/>
            </a:pPr>
            <a:r>
              <a:rPr lang="en-US" sz="1800" dirty="0" smtClean="0">
                <a:latin typeface="Times New Roman" pitchFamily="18" charset="0"/>
                <a:cs typeface="Times New Roman" pitchFamily="18" charset="0"/>
              </a:rPr>
              <a:t>•	Forecasted problems: due to the high development rate of the study area ,and Increasing population growth in the city.</a:t>
            </a:r>
            <a:endParaRPr lang="en-US" sz="18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2.png"/>
          <p:cNvPicPr>
            <a:picLocks noGrp="1" noChangeAspect="1"/>
          </p:cNvPicPr>
          <p:nvPr>
            <p:ph idx="1"/>
          </p:nvPr>
        </p:nvPicPr>
        <p:blipFill>
          <a:blip r:embed="rId2">
            <a:lum contrast="30000"/>
          </a:blip>
          <a:stretch>
            <a:fillRect/>
          </a:stretch>
        </p:blipFill>
        <p:spPr>
          <a:xfrm>
            <a:off x="1643042" y="1142984"/>
            <a:ext cx="7098118" cy="4857784"/>
          </a:xfrm>
          <a:prstGeom prst="round2DiagRect">
            <a:avLst>
              <a:gd name="adj1" fmla="val 16667"/>
              <a:gd name="adj2" fmla="val 0"/>
            </a:avLst>
          </a:prstGeom>
          <a:ln w="88900" cap="sq">
            <a:solidFill>
              <a:srgbClr val="FFFFFF"/>
            </a:solidFill>
            <a:miter lim="800000"/>
          </a:ln>
          <a:effectLst>
            <a:outerShdw blurRad="76200" dir="13500000" sy="23000" kx="1200000" algn="br" rotWithShape="0">
              <a:prstClr val="black">
                <a:alpha val="20000"/>
              </a:prst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normAutofit/>
          </a:bodyPr>
          <a:lstStyle/>
          <a:p>
            <a:r>
              <a:rPr lang="en-US" sz="3200" dirty="0">
                <a:latin typeface="Times New Roman" pitchFamily="18" charset="0"/>
                <a:cs typeface="Times New Roman" pitchFamily="18" charset="0"/>
              </a:rPr>
              <a:t>Objectives</a:t>
            </a:r>
          </a:p>
        </p:txBody>
      </p:sp>
      <p:sp>
        <p:nvSpPr>
          <p:cNvPr id="3" name="Content Placeholder 2"/>
          <p:cNvSpPr>
            <a:spLocks noGrp="1"/>
          </p:cNvSpPr>
          <p:nvPr>
            <p:ph idx="1"/>
          </p:nvPr>
        </p:nvSpPr>
        <p:spPr>
          <a:xfrm>
            <a:off x="285720" y="1600200"/>
            <a:ext cx="8401080" cy="4525963"/>
          </a:xfrm>
        </p:spPr>
        <p:txBody>
          <a:bodyPr>
            <a:normAutofit fontScale="92500" lnSpcReduction="20000"/>
          </a:bodyPr>
          <a:lstStyle/>
          <a:p>
            <a:pPr algn="just">
              <a:lnSpc>
                <a:spcPct val="150000"/>
              </a:lnSpc>
              <a:buNone/>
            </a:pPr>
            <a:r>
              <a:rPr lang="ar-JO"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This project aims to study, evaluate, and provide solutions to the problems that are expected to appear in the region in the near future</a:t>
            </a:r>
          </a:p>
          <a:p>
            <a:pPr algn="just">
              <a:lnSpc>
                <a:spcPct val="150000"/>
              </a:lnSpc>
              <a:buNone/>
            </a:pPr>
            <a:r>
              <a:rPr lang="en-US" sz="1800" dirty="0" smtClean="0">
                <a:latin typeface="Times New Roman" pitchFamily="18" charset="0"/>
                <a:cs typeface="Times New Roman" pitchFamily="18" charset="0"/>
              </a:rPr>
              <a:t> </a:t>
            </a:r>
          </a:p>
          <a:p>
            <a:pPr algn="just">
              <a:lnSpc>
                <a:spcPct val="150000"/>
              </a:lnSpc>
              <a:buNone/>
            </a:pPr>
            <a:r>
              <a:rPr lang="ar-JO"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Therefore, our study will include the evaluation and proposed solution to these aspects:</a:t>
            </a:r>
          </a:p>
          <a:p>
            <a:pPr algn="just">
              <a:lnSpc>
                <a:spcPct val="150000"/>
              </a:lnSpc>
              <a:buNone/>
            </a:pPr>
            <a:r>
              <a:rPr lang="ar-AE" sz="1800" dirty="0" smtClean="0">
                <a:latin typeface="Times New Roman" pitchFamily="18" charset="0"/>
                <a:cs typeface="Times New Roman" pitchFamily="18" charset="0"/>
              </a:rPr>
              <a:t>   </a:t>
            </a:r>
            <a:r>
              <a:rPr lang="ar-JO"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1.</a:t>
            </a: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Traffic operating conditions.</a:t>
            </a:r>
          </a:p>
          <a:p>
            <a:pPr algn="just">
              <a:lnSpc>
                <a:spcPct val="150000"/>
              </a:lnSpc>
              <a:buNone/>
            </a:pP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2.</a:t>
            </a: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Geometric conditions of the streets in the area.</a:t>
            </a:r>
          </a:p>
          <a:p>
            <a:pPr algn="just">
              <a:lnSpc>
                <a:spcPct val="150000"/>
              </a:lnSpc>
              <a:buNone/>
            </a:pP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3.</a:t>
            </a: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Parking conditions.</a:t>
            </a:r>
          </a:p>
          <a:p>
            <a:pPr lvl="0" algn="just">
              <a:lnSpc>
                <a:spcPct val="150000"/>
              </a:lnSpc>
              <a:buNone/>
            </a:pP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4.</a:t>
            </a:r>
            <a:r>
              <a:rPr lang="ar-AE" sz="1800" dirty="0" smtClean="0">
                <a:latin typeface="Times New Roman" pitchFamily="18" charset="0"/>
                <a:cs typeface="Times New Roman" pitchFamily="18" charset="0"/>
              </a:rPr>
              <a:t> </a:t>
            </a:r>
            <a:r>
              <a:rPr lang="en-US" sz="1800" dirty="0" smtClean="0"/>
              <a:t>The impact of the proposed Passing-Through </a:t>
            </a:r>
            <a:endParaRPr lang="ar-AE" sz="1800" dirty="0" smtClean="0"/>
          </a:p>
          <a:p>
            <a:pPr lvl="0" algn="just">
              <a:lnSpc>
                <a:spcPct val="150000"/>
              </a:lnSpc>
              <a:buNone/>
            </a:pPr>
            <a:r>
              <a:rPr lang="ar-AE" sz="1800" dirty="0" smtClean="0"/>
              <a:t>       </a:t>
            </a:r>
            <a:r>
              <a:rPr lang="en-US" sz="1800" dirty="0" smtClean="0"/>
              <a:t>road project</a:t>
            </a:r>
            <a:r>
              <a:rPr lang="ar-AE" sz="1800" dirty="0" smtClean="0"/>
              <a:t>.</a:t>
            </a:r>
            <a:endParaRPr lang="en-US" sz="1800" dirty="0" smtClean="0">
              <a:latin typeface="Times New Roman" pitchFamily="18" charset="0"/>
              <a:cs typeface="Times New Roman" pitchFamily="18" charset="0"/>
            </a:endParaRPr>
          </a:p>
          <a:p>
            <a:pPr algn="just">
              <a:lnSpc>
                <a:spcPct val="150000"/>
              </a:lnSpc>
              <a:buNone/>
            </a:pP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5.</a:t>
            </a: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Suggestions for solutions of existing and future</a:t>
            </a:r>
            <a:endParaRPr lang="ar-AE" sz="1800" dirty="0" smtClean="0">
              <a:latin typeface="Times New Roman" pitchFamily="18" charset="0"/>
              <a:cs typeface="Times New Roman" pitchFamily="18" charset="0"/>
            </a:endParaRPr>
          </a:p>
          <a:p>
            <a:pPr algn="just">
              <a:lnSpc>
                <a:spcPct val="150000"/>
              </a:lnSpc>
              <a:buNone/>
            </a:pPr>
            <a:r>
              <a:rPr lang="ar-AE"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problems.</a:t>
            </a:r>
            <a:endParaRPr lang="en-US" sz="1800" dirty="0">
              <a:latin typeface="Times New Roman" pitchFamily="18" charset="0"/>
              <a:cs typeface="Times New Roman" pitchFamily="18" charset="0"/>
            </a:endParaRPr>
          </a:p>
        </p:txBody>
      </p:sp>
      <p:pic>
        <p:nvPicPr>
          <p:cNvPr id="20483" name="Picture 3"/>
          <p:cNvPicPr>
            <a:picLocks noChangeAspect="1" noChangeArrowheads="1"/>
          </p:cNvPicPr>
          <p:nvPr/>
        </p:nvPicPr>
        <p:blipFill>
          <a:blip r:embed="rId2"/>
          <a:srcRect/>
          <a:stretch>
            <a:fillRect/>
          </a:stretch>
        </p:blipFill>
        <p:spPr bwMode="auto">
          <a:xfrm>
            <a:off x="5429256" y="4214818"/>
            <a:ext cx="3486146" cy="2282734"/>
          </a:xfrm>
          <a:prstGeom prst="rect">
            <a:avLst/>
          </a:prstGeom>
          <a:noFill/>
          <a:ln w="9525">
            <a:noFill/>
            <a:miter lim="800000"/>
            <a:headEnd/>
            <a:tailEnd/>
          </a:ln>
          <a:effectLst/>
        </p:spPr>
      </p:pic>
      <p:sp>
        <p:nvSpPr>
          <p:cNvPr id="5" name="Rectangle 4"/>
          <p:cNvSpPr/>
          <p:nvPr/>
        </p:nvSpPr>
        <p:spPr>
          <a:xfrm>
            <a:off x="1698" y="1428736"/>
            <a:ext cx="9144000" cy="1735378"/>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normAutofit/>
          </a:bodyPr>
          <a:lstStyle/>
          <a:p>
            <a:r>
              <a:rPr lang="en-US" sz="3200" dirty="0" smtClean="0">
                <a:latin typeface="Times New Roman" pitchFamily="18" charset="0"/>
                <a:ea typeface="Tahoma" pitchFamily="34" charset="0"/>
                <a:cs typeface="Times New Roman" pitchFamily="18" charset="0"/>
              </a:rPr>
              <a:t>Significance of the Study</a:t>
            </a:r>
            <a:endParaRPr lang="en-US" sz="3200" dirty="0">
              <a:latin typeface="Times New Roman" pitchFamily="18" charset="0"/>
              <a:ea typeface="Tahoma" pitchFamily="34" charset="0"/>
              <a:cs typeface="Times New Roman" pitchFamily="18" charset="0"/>
            </a:endParaRPr>
          </a:p>
        </p:txBody>
      </p:sp>
      <p:sp>
        <p:nvSpPr>
          <p:cNvPr id="3" name="Content Placeholder 2"/>
          <p:cNvSpPr>
            <a:spLocks noGrp="1"/>
          </p:cNvSpPr>
          <p:nvPr>
            <p:ph idx="1"/>
          </p:nvPr>
        </p:nvSpPr>
        <p:spPr>
          <a:xfrm>
            <a:off x="0" y="1785926"/>
            <a:ext cx="8586758" cy="4525963"/>
          </a:xfrm>
        </p:spPr>
        <p:txBody>
          <a:bodyPr>
            <a:normAutofit/>
          </a:bodyPr>
          <a:lstStyle/>
          <a:p>
            <a:pPr algn="just">
              <a:lnSpc>
                <a:spcPct val="150000"/>
              </a:lnSpc>
              <a:buNone/>
            </a:pPr>
            <a:r>
              <a:rPr lang="en-US" sz="1800" dirty="0" smtClean="0">
                <a:latin typeface="Times New Roman" pitchFamily="18" charset="0"/>
                <a:cs typeface="Times New Roman" pitchFamily="18" charset="0"/>
              </a:rPr>
              <a:t>            The study area has heavy traffic volume almost all day long. It is also expected to grow and develop at a fast rate, and expected to have emerging problems due to this growth, such as congestion, delay, and deteriorating level of service.</a:t>
            </a:r>
          </a:p>
          <a:p>
            <a:pPr algn="just">
              <a:lnSpc>
                <a:spcPct val="150000"/>
              </a:lnSpc>
              <a:buNone/>
            </a:pPr>
            <a:endParaRPr lang="en-US" sz="1800" dirty="0" smtClean="0">
              <a:latin typeface="Times New Roman" pitchFamily="18" charset="0"/>
              <a:cs typeface="Times New Roman" pitchFamily="18" charset="0"/>
            </a:endParaRPr>
          </a:p>
          <a:p>
            <a:pPr algn="just">
              <a:lnSpc>
                <a:spcPct val="150000"/>
              </a:lnSpc>
              <a:buNone/>
            </a:pPr>
            <a:r>
              <a:rPr lang="en-US" sz="1800" dirty="0" smtClean="0">
                <a:latin typeface="Times New Roman" pitchFamily="18" charset="0"/>
                <a:cs typeface="Times New Roman" pitchFamily="18" charset="0"/>
              </a:rPr>
              <a:t>            The study and scenario planning will assess the current traffic system's level of service and, if necessary, seek to improve it in order to prevent the major anticipated escalation of traffic-related issues in the coming years.</a:t>
            </a:r>
            <a:endParaRPr lang="en-US" sz="1800" dirty="0">
              <a:latin typeface="Times New Roman" pitchFamily="18" charset="0"/>
              <a:cs typeface="Times New Roman" pitchFamily="18" charset="0"/>
            </a:endParaRPr>
          </a:p>
        </p:txBody>
      </p:sp>
      <p:sp>
        <p:nvSpPr>
          <p:cNvPr id="4" name="Rectangle 3"/>
          <p:cNvSpPr/>
          <p:nvPr/>
        </p:nvSpPr>
        <p:spPr>
          <a:xfrm>
            <a:off x="1698" y="1428736"/>
            <a:ext cx="9144000" cy="1735378"/>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785926"/>
            <a:ext cx="8358246" cy="4525963"/>
          </a:xfrm>
        </p:spPr>
        <p:txBody>
          <a:bodyPr>
            <a:normAutofit/>
          </a:bodyPr>
          <a:lstStyle/>
          <a:p>
            <a:pPr>
              <a:buNone/>
            </a:pPr>
            <a:r>
              <a:rPr lang="ar-AE" sz="1800" dirty="0" smtClean="0">
                <a:cs typeface="+mj-cs"/>
              </a:rPr>
              <a:t>           </a:t>
            </a:r>
            <a:r>
              <a:rPr lang="en-US" sz="1800" dirty="0" smtClean="0">
                <a:cs typeface="+mj-cs"/>
              </a:rPr>
              <a:t>A few problems and constrains were faced during this project, some of which were overcome while others we had to work with in order to finish this project.</a:t>
            </a:r>
          </a:p>
          <a:p>
            <a:pPr>
              <a:buNone/>
            </a:pPr>
            <a:r>
              <a:rPr lang="en-AE" sz="1800" dirty="0" smtClean="0">
                <a:cs typeface="+mj-cs"/>
              </a:rPr>
              <a:t>      </a:t>
            </a:r>
          </a:p>
          <a:p>
            <a:pPr>
              <a:buNone/>
            </a:pPr>
            <a:r>
              <a:rPr lang="en-AE" sz="1800" dirty="0" smtClean="0">
                <a:cs typeface="+mj-cs"/>
              </a:rPr>
              <a:t>      </a:t>
            </a:r>
            <a:r>
              <a:rPr lang="en-US" sz="1800" dirty="0" smtClean="0">
                <a:cs typeface="+mj-cs"/>
              </a:rPr>
              <a:t>Constrains such as:</a:t>
            </a:r>
          </a:p>
          <a:p>
            <a:pPr lvl="0">
              <a:lnSpc>
                <a:spcPct val="200000"/>
              </a:lnSpc>
            </a:pPr>
            <a:r>
              <a:rPr lang="en-US" sz="1800" dirty="0" smtClean="0">
                <a:cs typeface="+mj-cs"/>
              </a:rPr>
              <a:t>Difficulty of forecasting future events, such as population growth and future plans.</a:t>
            </a:r>
          </a:p>
          <a:p>
            <a:pPr lvl="0">
              <a:lnSpc>
                <a:spcPct val="150000"/>
              </a:lnSpc>
            </a:pPr>
            <a:r>
              <a:rPr lang="en-US" sz="1800" dirty="0" smtClean="0">
                <a:cs typeface="+mj-cs"/>
              </a:rPr>
              <a:t>Limited right of way limits our options in terms of applicable solutions.</a:t>
            </a:r>
          </a:p>
          <a:p>
            <a:pPr lvl="0">
              <a:lnSpc>
                <a:spcPct val="150000"/>
              </a:lnSpc>
            </a:pPr>
            <a:r>
              <a:rPr lang="en-US" sz="1800" dirty="0" smtClean="0">
                <a:cs typeface="+mj-cs"/>
              </a:rPr>
              <a:t>Limited proposed solutions because of limitations in area of the study area.</a:t>
            </a:r>
          </a:p>
          <a:p>
            <a:pPr lvl="0">
              <a:lnSpc>
                <a:spcPct val="150000"/>
              </a:lnSpc>
            </a:pPr>
            <a:r>
              <a:rPr lang="en-US" sz="1800" dirty="0" smtClean="0">
                <a:cs typeface="+mj-cs"/>
              </a:rPr>
              <a:t>It is also expected that the budgetary constraint is an important one that faces Tubas Municipality in executing the proposed alternatives.</a:t>
            </a:r>
          </a:p>
          <a:p>
            <a:pPr>
              <a:buNone/>
            </a:pPr>
            <a:endParaRPr lang="en-US" sz="1800" dirty="0"/>
          </a:p>
        </p:txBody>
      </p:sp>
      <p:sp>
        <p:nvSpPr>
          <p:cNvPr id="5"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Project Constrains</a:t>
            </a:r>
            <a:endParaRPr lang="en-US" sz="3200" dirty="0">
              <a:latin typeface="Times New Roman" pitchFamily="18" charset="0"/>
              <a:cs typeface="Times New Roman" pitchFamily="18" charset="0"/>
            </a:endParaRPr>
          </a:p>
        </p:txBody>
      </p:sp>
      <p:sp>
        <p:nvSpPr>
          <p:cNvPr id="4" name="Rectangle 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DATA COLLECTION</a:t>
            </a:r>
            <a:endParaRPr lang="en-US" sz="3200" dirty="0"/>
          </a:p>
        </p:txBody>
      </p:sp>
      <p:sp>
        <p:nvSpPr>
          <p:cNvPr id="3" name="Content Placeholder 2"/>
          <p:cNvSpPr>
            <a:spLocks noGrp="1"/>
          </p:cNvSpPr>
          <p:nvPr>
            <p:ph idx="1"/>
          </p:nvPr>
        </p:nvSpPr>
        <p:spPr>
          <a:xfrm>
            <a:off x="428596" y="1714488"/>
            <a:ext cx="8229600" cy="4525963"/>
          </a:xfrm>
        </p:spPr>
        <p:txBody>
          <a:bodyPr>
            <a:normAutofit/>
          </a:bodyPr>
          <a:lstStyle/>
          <a:p>
            <a:pPr>
              <a:buAutoNum type="arabicPeriod"/>
            </a:pPr>
            <a:r>
              <a:rPr lang="en-US" sz="1800" b="1" dirty="0" smtClean="0">
                <a:latin typeface="Times New Roman" pitchFamily="18" charset="0"/>
                <a:cs typeface="Times New Roman" pitchFamily="18" charset="0"/>
              </a:rPr>
              <a:t>municipal contribution</a:t>
            </a:r>
            <a:endParaRPr lang="en-AE" sz="1800" b="1" dirty="0" smtClean="0">
              <a:latin typeface="Times New Roman" pitchFamily="18" charset="0"/>
              <a:cs typeface="Times New Roman" pitchFamily="18" charset="0"/>
            </a:endParaRPr>
          </a:p>
          <a:p>
            <a:pPr>
              <a:buNone/>
            </a:pPr>
            <a:endParaRPr lang="en-AE" sz="500" b="1"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A meeting was held with the mayor, and municipal engineer to clarify the most important traffic problems that the city is going through.</a:t>
            </a:r>
          </a:p>
          <a:p>
            <a:endParaRPr lang="en-US" sz="5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Clarification about the strategic plan developed by the municipality of Tubas and the possibility of benefiting from the project that we are doing in this plan.</a:t>
            </a:r>
          </a:p>
          <a:p>
            <a:endParaRPr lang="en-US" sz="5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The municipal engineer was contacted to attach the necessary plans and information to help us collect data.</a:t>
            </a:r>
          </a:p>
          <a:p>
            <a:endParaRPr lang="en-US" sz="5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We also conducted a field visit in the presence of Prof. Dr. </a:t>
            </a:r>
            <a:r>
              <a:rPr lang="en-US" sz="1800" dirty="0" err="1" smtClean="0">
                <a:latin typeface="Times New Roman" pitchFamily="18" charset="0"/>
                <a:cs typeface="Times New Roman" pitchFamily="18" charset="0"/>
              </a:rPr>
              <a:t>Khaled</a:t>
            </a:r>
            <a:r>
              <a:rPr lang="en-US" sz="1800" dirty="0" smtClean="0">
                <a:latin typeface="Times New Roman" pitchFamily="18" charset="0"/>
                <a:cs typeface="Times New Roman" pitchFamily="18" charset="0"/>
              </a:rPr>
              <a:t> Al-</a:t>
            </a:r>
            <a:r>
              <a:rPr lang="en-US" sz="1800" dirty="0" err="1" smtClean="0">
                <a:latin typeface="Times New Roman" pitchFamily="18" charset="0"/>
                <a:cs typeface="Times New Roman" pitchFamily="18" charset="0"/>
              </a:rPr>
              <a:t>Sahili</a:t>
            </a:r>
            <a:r>
              <a:rPr lang="en-US" sz="1800" dirty="0" smtClean="0">
                <a:latin typeface="Times New Roman" pitchFamily="18" charset="0"/>
                <a:cs typeface="Times New Roman" pitchFamily="18" charset="0"/>
              </a:rPr>
              <a:t>, Dr. </a:t>
            </a:r>
            <a:r>
              <a:rPr lang="en-US" sz="1800" dirty="0" err="1" smtClean="0">
                <a:latin typeface="Times New Roman" pitchFamily="18" charset="0"/>
                <a:cs typeface="Times New Roman" pitchFamily="18" charset="0"/>
              </a:rPr>
              <a:t>Imad</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Dawas</a:t>
            </a:r>
            <a:r>
              <a:rPr lang="en-US" sz="1800" dirty="0" smtClean="0">
                <a:latin typeface="Times New Roman" pitchFamily="18" charset="0"/>
                <a:cs typeface="Times New Roman" pitchFamily="18" charset="0"/>
              </a:rPr>
              <a:t> and the municipality engineer.</a:t>
            </a:r>
          </a:p>
          <a:p>
            <a:endParaRPr lang="en-US" sz="5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Informing the municipality engineer of the data collection process that we carried out during the project period and take advice and instructions from the engineer.</a:t>
            </a:r>
          </a:p>
          <a:p>
            <a:pPr>
              <a:buNone/>
            </a:pPr>
            <a:endParaRPr lang="en-US" sz="1800" b="1" dirty="0" smtClean="0">
              <a:latin typeface="Times New Roman" pitchFamily="18" charset="0"/>
              <a:cs typeface="Times New Roman" pitchFamily="18" charset="0"/>
            </a:endParaRPr>
          </a:p>
        </p:txBody>
      </p:sp>
      <p:sp>
        <p:nvSpPr>
          <p:cNvPr id="4" name="Rectangle 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28596" y="1714488"/>
            <a:ext cx="8329642" cy="5143512"/>
          </a:xfrm>
        </p:spPr>
        <p:txBody>
          <a:bodyPr>
            <a:normAutofit/>
          </a:bodyPr>
          <a:lstStyle/>
          <a:p>
            <a:pPr algn="just">
              <a:buNone/>
            </a:pPr>
            <a:r>
              <a:rPr lang="en-US" sz="1800" b="1" dirty="0" smtClean="0">
                <a:latin typeface="Times New Roman" pitchFamily="18" charset="0"/>
                <a:cs typeface="Times New Roman" pitchFamily="18" charset="0"/>
              </a:rPr>
              <a:t>2. Roads inventory study</a:t>
            </a:r>
          </a:p>
          <a:p>
            <a:pPr algn="just">
              <a:buNone/>
            </a:pPr>
            <a:endParaRPr lang="en-US" sz="500" b="1"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The road inventory study is an important task to determine the road classification, elements and its conditions. Tubas main street has been divided into four sections .</a:t>
            </a:r>
          </a:p>
          <a:p>
            <a:pPr algn="just">
              <a:buNone/>
            </a:pPr>
            <a:endParaRPr lang="en-US"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Section one</a:t>
            </a:r>
          </a:p>
          <a:p>
            <a:pPr algn="just">
              <a:buNone/>
            </a:pPr>
            <a:r>
              <a:rPr lang="en-US" sz="1800" dirty="0" smtClean="0">
                <a:latin typeface="Times New Roman" pitchFamily="18" charset="0"/>
                <a:cs typeface="Times New Roman" pitchFamily="18" charset="0"/>
              </a:rPr>
              <a:t>Section description:</a:t>
            </a:r>
          </a:p>
          <a:p>
            <a:pPr algn="just">
              <a:buNone/>
            </a:pPr>
            <a:r>
              <a:rPr lang="en-US" sz="1800" dirty="0" smtClean="0">
                <a:latin typeface="Times New Roman" pitchFamily="18" charset="0"/>
                <a:cs typeface="Times New Roman" pitchFamily="18" charset="0"/>
              </a:rPr>
              <a:t>•	It is a two lane street without median</a:t>
            </a:r>
          </a:p>
          <a:p>
            <a:pPr algn="just">
              <a:buNone/>
            </a:pPr>
            <a:r>
              <a:rPr lang="en-US" sz="1800" dirty="0" smtClean="0">
                <a:latin typeface="Times New Roman" pitchFamily="18" charset="0"/>
                <a:cs typeface="Times New Roman" pitchFamily="18" charset="0"/>
              </a:rPr>
              <a:t>•	There are sidewalks on both sides of the street.</a:t>
            </a:r>
          </a:p>
          <a:p>
            <a:pPr algn="just">
              <a:buNone/>
            </a:pPr>
            <a:r>
              <a:rPr lang="en-US" sz="1800" dirty="0" smtClean="0">
                <a:latin typeface="Times New Roman" pitchFamily="18" charset="0"/>
                <a:cs typeface="Times New Roman" pitchFamily="18" charset="0"/>
              </a:rPr>
              <a:t>•	Parking is permitted on both sides of the street.</a:t>
            </a:r>
          </a:p>
          <a:p>
            <a:pPr algn="just">
              <a:buNone/>
            </a:pPr>
            <a:r>
              <a:rPr lang="en-US" sz="1800" dirty="0" smtClean="0">
                <a:latin typeface="Times New Roman" pitchFamily="18" charset="0"/>
                <a:cs typeface="Times New Roman" pitchFamily="18" charset="0"/>
              </a:rPr>
              <a:t>•	It has a good pavement condition and good </a:t>
            </a:r>
          </a:p>
          <a:p>
            <a:pPr algn="just">
              <a:buNone/>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      sidewalks condition.</a:t>
            </a:r>
          </a:p>
          <a:p>
            <a:pPr algn="just">
              <a:buNone/>
            </a:pPr>
            <a:r>
              <a:rPr lang="en-US" sz="1800" dirty="0" smtClean="0">
                <a:latin typeface="Times New Roman" pitchFamily="18" charset="0"/>
                <a:cs typeface="Times New Roman" pitchFamily="18" charset="0"/>
              </a:rPr>
              <a:t>•	Illegal double parking of vehicles</a:t>
            </a:r>
          </a:p>
          <a:p>
            <a:pPr algn="just">
              <a:buNone/>
            </a:pPr>
            <a:r>
              <a:rPr lang="en-US" sz="1800" dirty="0" smtClean="0">
                <a:latin typeface="Times New Roman" pitchFamily="18" charset="0"/>
                <a:cs typeface="Times New Roman" pitchFamily="18" charset="0"/>
              </a:rPr>
              <a:t>•	There are no crosswalk signs in this section</a:t>
            </a:r>
          </a:p>
          <a:p>
            <a:pPr algn="just">
              <a:buNone/>
            </a:pPr>
            <a:r>
              <a:rPr lang="en-US" sz="1800" dirty="0" smtClean="0">
                <a:latin typeface="Times New Roman" pitchFamily="18" charset="0"/>
                <a:cs typeface="Times New Roman" pitchFamily="18" charset="0"/>
              </a:rPr>
              <a:t>•	There are no speed limit signs on this section.</a:t>
            </a:r>
            <a:endParaRPr lang="en-US" sz="1800" dirty="0">
              <a:latin typeface="Times New Roman" pitchFamily="18" charset="0"/>
              <a:cs typeface="Times New Roman" pitchFamily="18" charset="0"/>
            </a:endParaRPr>
          </a:p>
        </p:txBody>
      </p:sp>
      <p:pic>
        <p:nvPicPr>
          <p:cNvPr id="8" name="Picture 7" descr="C:\Users\iCloud\Downloads\PIC ADJASTED\MID BLOCKS\mid block بين دوار القدس و مفرق تياسير.JPG"/>
          <p:cNvPicPr/>
          <p:nvPr/>
        </p:nvPicPr>
        <p:blipFill>
          <a:blip r:embed="rId2" cstate="print"/>
          <a:srcRect/>
          <a:stretch>
            <a:fillRect/>
          </a:stretch>
        </p:blipFill>
        <p:spPr bwMode="auto">
          <a:xfrm>
            <a:off x="5357818" y="3357562"/>
            <a:ext cx="3601434" cy="2361918"/>
          </a:xfrm>
          <a:prstGeom prst="rect">
            <a:avLst/>
          </a:prstGeom>
          <a:noFill/>
          <a:ln w="9525">
            <a:noFill/>
            <a:miter lim="800000"/>
            <a:headEnd/>
            <a:tailEnd/>
          </a:ln>
        </p:spPr>
      </p:pic>
      <p:sp>
        <p:nvSpPr>
          <p:cNvPr id="5" name="Rectangle 4"/>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28596" y="1928802"/>
            <a:ext cx="8229600" cy="4525963"/>
          </a:xfrm>
        </p:spPr>
        <p:txBody>
          <a:bodyPr>
            <a:normAutofit/>
          </a:bodyPr>
          <a:lstStyle/>
          <a:p>
            <a:pPr algn="ctr">
              <a:buNone/>
            </a:pPr>
            <a:r>
              <a:rPr lang="en-US" sz="1800" dirty="0" smtClean="0">
                <a:latin typeface="Times New Roman" pitchFamily="18" charset="0"/>
                <a:cs typeface="Times New Roman" pitchFamily="18" charset="0"/>
              </a:rPr>
              <a:t> Dimensions </a:t>
            </a:r>
            <a:r>
              <a:rPr lang="en-US" sz="1800" dirty="0">
                <a:latin typeface="Times New Roman" pitchFamily="18" charset="0"/>
                <a:cs typeface="Times New Roman" pitchFamily="18" charset="0"/>
              </a:rPr>
              <a:t>of the Street Elements of Section 1</a:t>
            </a:r>
          </a:p>
          <a:p>
            <a:pPr>
              <a:buNone/>
            </a:pPr>
            <a:endParaRPr lang="en-GB" sz="1800" dirty="0" smtClean="0"/>
          </a:p>
          <a:p>
            <a:pPr>
              <a:buNone/>
            </a:pPr>
            <a:endParaRPr lang="en-GB" sz="1800" dirty="0" smtClean="0"/>
          </a:p>
          <a:p>
            <a:pPr>
              <a:buNone/>
            </a:pPr>
            <a:endParaRPr lang="en-GB" sz="1800" dirty="0" smtClean="0"/>
          </a:p>
          <a:p>
            <a:pPr>
              <a:buNone/>
            </a:pPr>
            <a:endParaRPr lang="en-GB" sz="1800" dirty="0"/>
          </a:p>
          <a:p>
            <a:pPr>
              <a:buNone/>
            </a:pPr>
            <a:endParaRPr lang="en-GB" sz="1800" dirty="0" smtClean="0"/>
          </a:p>
          <a:p>
            <a:pPr>
              <a:buNone/>
            </a:pPr>
            <a:endParaRPr lang="en-GB" sz="1800" dirty="0" smtClean="0"/>
          </a:p>
          <a:p>
            <a:pPr>
              <a:buNone/>
            </a:pPr>
            <a:endParaRPr lang="en-GB" sz="1800" dirty="0"/>
          </a:p>
          <a:p>
            <a:pPr>
              <a:buNone/>
            </a:pPr>
            <a:r>
              <a:rPr lang="en-US" sz="1800" b="1" dirty="0" smtClean="0"/>
              <a:t>                            </a:t>
            </a:r>
          </a:p>
          <a:p>
            <a:pPr>
              <a:buNone/>
            </a:pPr>
            <a:r>
              <a:rPr lang="en-US" sz="1800" dirty="0" smtClean="0">
                <a:latin typeface="Times New Roman" pitchFamily="18" charset="0"/>
                <a:cs typeface="Times New Roman" pitchFamily="18" charset="0"/>
              </a:rPr>
              <a:t>                                         </a:t>
            </a:r>
          </a:p>
          <a:p>
            <a:pPr algn="ctr">
              <a:buNone/>
            </a:pP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at Section 1 Existing Cross Section </a:t>
            </a:r>
            <a:r>
              <a:rPr lang="en-US" sz="1800" b="1" dirty="0"/>
              <a:t/>
            </a:r>
            <a:br>
              <a:rPr lang="en-US" sz="1800" b="1" dirty="0"/>
            </a:br>
            <a:endParaRPr lang="en-US" sz="1800" b="1" dirty="0"/>
          </a:p>
          <a:p>
            <a:pPr>
              <a:buNone/>
            </a:pPr>
            <a:endParaRPr lang="en-US" sz="1800" dirty="0"/>
          </a:p>
        </p:txBody>
      </p:sp>
      <p:pic>
        <p:nvPicPr>
          <p:cNvPr id="12" name="Picture 11"/>
          <p:cNvPicPr/>
          <p:nvPr/>
        </p:nvPicPr>
        <p:blipFill>
          <a:blip r:embed="rId2"/>
          <a:srcRect/>
          <a:stretch>
            <a:fillRect/>
          </a:stretch>
        </p:blipFill>
        <p:spPr bwMode="auto">
          <a:xfrm>
            <a:off x="571472" y="2500306"/>
            <a:ext cx="7920000" cy="649516"/>
          </a:xfrm>
          <a:prstGeom prst="rect">
            <a:avLst/>
          </a:prstGeom>
          <a:noFill/>
        </p:spPr>
      </p:pic>
      <p:pic>
        <p:nvPicPr>
          <p:cNvPr id="13" name="Picture 12"/>
          <p:cNvPicPr/>
          <p:nvPr/>
        </p:nvPicPr>
        <p:blipFill>
          <a:blip r:embed="rId3" cstate="print"/>
          <a:srcRect/>
          <a:stretch>
            <a:fillRect/>
          </a:stretch>
        </p:blipFill>
        <p:spPr bwMode="auto">
          <a:xfrm>
            <a:off x="571472" y="4214818"/>
            <a:ext cx="7921070" cy="1015200"/>
          </a:xfrm>
          <a:prstGeom prst="rect">
            <a:avLst/>
          </a:prstGeom>
          <a:noFill/>
          <a:ln w="9525">
            <a:noFill/>
            <a:miter lim="800000"/>
            <a:headEnd/>
            <a:tailEnd/>
          </a:ln>
        </p:spPr>
      </p:pic>
      <p:sp>
        <p:nvSpPr>
          <p:cNvPr id="14" name="Rectangle 13"/>
          <p:cNvSpPr/>
          <p:nvPr/>
        </p:nvSpPr>
        <p:spPr>
          <a:xfrm>
            <a:off x="1698" y="1643050"/>
            <a:ext cx="9144000" cy="1521064"/>
          </a:xfrm>
          <a:prstGeom prst="rect">
            <a:avLst/>
          </a:prstGeom>
          <a:gradFill>
            <a:gsLst>
              <a:gs pos="43000">
                <a:schemeClr val="accent1">
                  <a:tint val="100000"/>
                  <a:shade val="100000"/>
                  <a:satMod val="130000"/>
                  <a:alpha val="0"/>
                </a:schemeClr>
              </a:gs>
              <a:gs pos="100000">
                <a:schemeClr val="tx1">
                  <a:lumMod val="95000"/>
                  <a:lumOff val="5000"/>
                  <a:alpha val="2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Calibri" charset="0"/>
                <a:ea typeface="ＭＳ Ｐゴシック" charset="-128"/>
              </a:defRPr>
            </a:lvl1pPr>
            <a:lvl2pPr marL="37931725" indent="-37474525" eaLnBrk="0" hangingPunct="0">
              <a:defRPr sz="2400">
                <a:solidFill>
                  <a:schemeClr val="tx1"/>
                </a:solidFill>
                <a:latin typeface="Calibri" charset="0"/>
                <a:ea typeface="ＭＳ Ｐゴシック" charset="-128"/>
              </a:defRPr>
            </a:lvl2pPr>
            <a:lvl3pPr eaLnBrk="0" hangingPunct="0">
              <a:defRPr sz="2400">
                <a:solidFill>
                  <a:schemeClr val="tx1"/>
                </a:solidFill>
                <a:latin typeface="Calibri" charset="0"/>
                <a:ea typeface="ＭＳ Ｐゴシック" charset="-128"/>
              </a:defRPr>
            </a:lvl3pPr>
            <a:lvl4pPr eaLnBrk="0" hangingPunct="0">
              <a:defRPr sz="2400">
                <a:solidFill>
                  <a:schemeClr val="tx1"/>
                </a:solidFill>
                <a:latin typeface="Calibri" charset="0"/>
                <a:ea typeface="ＭＳ Ｐゴシック" charset="-128"/>
              </a:defRPr>
            </a:lvl4pPr>
            <a:lvl5pPr eaLnBrk="0" hangingPunct="0">
              <a:defRPr sz="2400">
                <a:solidFill>
                  <a:schemeClr val="tx1"/>
                </a:solidFill>
                <a:latin typeface="Calibri" charset="0"/>
                <a:ea typeface="ＭＳ Ｐゴシック" charset="-128"/>
              </a:defRPr>
            </a:lvl5pPr>
            <a:lvl6pPr marL="457200" eaLnBrk="0" fontAlgn="base" hangingPunct="0">
              <a:spcBef>
                <a:spcPct val="0"/>
              </a:spcBef>
              <a:spcAft>
                <a:spcPct val="0"/>
              </a:spcAft>
              <a:defRPr sz="2400">
                <a:solidFill>
                  <a:schemeClr val="tx1"/>
                </a:solidFill>
                <a:latin typeface="Calibri" charset="0"/>
                <a:ea typeface="ＭＳ Ｐゴシック" charset="-128"/>
              </a:defRPr>
            </a:lvl6pPr>
            <a:lvl7pPr marL="914400" eaLnBrk="0" fontAlgn="base" hangingPunct="0">
              <a:spcBef>
                <a:spcPct val="0"/>
              </a:spcBef>
              <a:spcAft>
                <a:spcPct val="0"/>
              </a:spcAft>
              <a:defRPr sz="2400">
                <a:solidFill>
                  <a:schemeClr val="tx1"/>
                </a:solidFill>
                <a:latin typeface="Calibri" charset="0"/>
                <a:ea typeface="ＭＳ Ｐゴシック" charset="-128"/>
              </a:defRPr>
            </a:lvl7pPr>
            <a:lvl8pPr marL="1371600" eaLnBrk="0" fontAlgn="base" hangingPunct="0">
              <a:spcBef>
                <a:spcPct val="0"/>
              </a:spcBef>
              <a:spcAft>
                <a:spcPct val="0"/>
              </a:spcAft>
              <a:defRPr sz="2400">
                <a:solidFill>
                  <a:schemeClr val="tx1"/>
                </a:solidFill>
                <a:latin typeface="Calibri" charset="0"/>
                <a:ea typeface="ＭＳ Ｐゴシック" charset="-128"/>
              </a:defRPr>
            </a:lvl8pPr>
            <a:lvl9pPr marL="1828800" eaLnBrk="0" fontAlgn="base" hangingPunct="0">
              <a:spcBef>
                <a:spcPct val="0"/>
              </a:spcBef>
              <a:spcAft>
                <a:spcPct val="0"/>
              </a:spcAft>
              <a:defRPr sz="2400">
                <a:solidFill>
                  <a:schemeClr val="tx1"/>
                </a:solidFill>
                <a:latin typeface="Calibri" charset="0"/>
                <a:ea typeface="ＭＳ Ｐゴシック" charset="-128"/>
              </a:defRPr>
            </a:lvl9pPr>
          </a:lstStyle>
          <a:p>
            <a:pPr algn="ctr" eaLnBrk="1" hangingPunct="1">
              <a:defRPr/>
            </a:pPr>
            <a:r>
              <a:rPr lang="nb-NO" sz="1800" dirty="0" smtClean="0">
                <a:solidFill>
                  <a:srgbClr val="FFFFFF"/>
                </a:solidFill>
                <a:latin typeface="+mj-lt"/>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530</TotalTime>
  <Words>3235</Words>
  <Application>Microsoft Office PowerPoint</Application>
  <PresentationFormat>On-screen Show (4:3)</PresentationFormat>
  <Paragraphs>1345</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An-Najah National University Faculty of Engineering and Information Technology Civil Engineering Department     Transportation Management Plan of Tubas Main Street    </vt:lpstr>
      <vt:lpstr>INTRODUCTION</vt:lpstr>
      <vt:lpstr>Study area</vt:lpstr>
      <vt:lpstr>Objectives</vt:lpstr>
      <vt:lpstr>Significance of the Study</vt:lpstr>
      <vt:lpstr>Project Constrains</vt:lpstr>
      <vt:lpstr>DATA COLLECTION</vt:lpstr>
      <vt:lpstr>Slide 8</vt:lpstr>
      <vt:lpstr>Slide 9</vt:lpstr>
      <vt:lpstr> DATA COLLECTION </vt:lpstr>
      <vt:lpstr>Approaches of Martyr Mazen Fakeha Roundabout</vt:lpstr>
      <vt:lpstr>Slide 12</vt:lpstr>
      <vt:lpstr>Slide 13</vt:lpstr>
      <vt:lpstr>Slide 14</vt:lpstr>
      <vt:lpstr>The following table shows a parking count sample in section 3</vt:lpstr>
      <vt:lpstr>Slide 16</vt:lpstr>
      <vt:lpstr> ANALYSIS AND RESULTS </vt:lpstr>
      <vt:lpstr>Slide 18</vt:lpstr>
      <vt:lpstr>Slide 19</vt:lpstr>
      <vt:lpstr>Slide 20</vt:lpstr>
      <vt:lpstr>Slide 21</vt:lpstr>
      <vt:lpstr>3. Parking Count Analysis         We divided the study area into four sections, and we counted and analyzed each section separately: </vt:lpstr>
      <vt:lpstr>Slide 23</vt:lpstr>
      <vt:lpstr>Slide 24</vt:lpstr>
      <vt:lpstr> PROPSOED SOLUTIONS </vt:lpstr>
      <vt:lpstr>Slide 26</vt:lpstr>
      <vt:lpstr>Slide 27</vt:lpstr>
      <vt:lpstr>Slide 28</vt:lpstr>
      <vt:lpstr>Slide 29</vt:lpstr>
      <vt:lpstr>Slide 30</vt:lpstr>
      <vt:lpstr>Slide 31</vt:lpstr>
      <vt:lpstr>Slide 32</vt:lpstr>
      <vt:lpstr> CONCLUSIONS </vt:lpstr>
      <vt:lpstr>Slide 34</vt:lpstr>
      <vt:lpstr>Slide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iCloud</dc:creator>
  <cp:lastModifiedBy>iCloud</cp:lastModifiedBy>
  <cp:revision>51</cp:revision>
  <dcterms:created xsi:type="dcterms:W3CDTF">2023-06-10T17:12:49Z</dcterms:created>
  <dcterms:modified xsi:type="dcterms:W3CDTF">2023-06-16T17:54:12Z</dcterms:modified>
</cp:coreProperties>
</file>