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329" r:id="rId7"/>
    <p:sldId id="268" r:id="rId8"/>
    <p:sldId id="269" r:id="rId9"/>
    <p:sldId id="326" r:id="rId10"/>
    <p:sldId id="270" r:id="rId11"/>
    <p:sldId id="304" r:id="rId12"/>
    <p:sldId id="305" r:id="rId13"/>
    <p:sldId id="306" r:id="rId14"/>
    <p:sldId id="307" r:id="rId15"/>
    <p:sldId id="308" r:id="rId16"/>
    <p:sldId id="260" r:id="rId17"/>
    <p:sldId id="271" r:id="rId18"/>
    <p:sldId id="284" r:id="rId19"/>
    <p:sldId id="285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287" r:id="rId37"/>
    <p:sldId id="289" r:id="rId38"/>
    <p:sldId id="288" r:id="rId39"/>
    <p:sldId id="290" r:id="rId40"/>
    <p:sldId id="273" r:id="rId41"/>
    <p:sldId id="272" r:id="rId42"/>
    <p:sldId id="291" r:id="rId43"/>
    <p:sldId id="274" r:id="rId44"/>
    <p:sldId id="301" r:id="rId45"/>
    <p:sldId id="325" r:id="rId46"/>
    <p:sldId id="327" r:id="rId47"/>
    <p:sldId id="328" r:id="rId48"/>
    <p:sldId id="302" r:id="rId49"/>
    <p:sldId id="303" r:id="rId50"/>
    <p:sldId id="330" r:id="rId51"/>
    <p:sldId id="261" r:id="rId52"/>
    <p:sldId id="275" r:id="rId53"/>
    <p:sldId id="292" r:id="rId54"/>
    <p:sldId id="294" r:id="rId55"/>
    <p:sldId id="293" r:id="rId56"/>
    <p:sldId id="295" r:id="rId57"/>
    <p:sldId id="276" r:id="rId58"/>
    <p:sldId id="278" r:id="rId59"/>
    <p:sldId id="296" r:id="rId60"/>
    <p:sldId id="279" r:id="rId61"/>
    <p:sldId id="280" r:id="rId62"/>
    <p:sldId id="297" r:id="rId63"/>
    <p:sldId id="262" r:id="rId64"/>
    <p:sldId id="264" r:id="rId65"/>
    <p:sldId id="331" r:id="rId66"/>
    <p:sldId id="277" r:id="rId67"/>
    <p:sldId id="281" r:id="rId68"/>
    <p:sldId id="332" r:id="rId69"/>
    <p:sldId id="282" r:id="rId70"/>
    <p:sldId id="283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887B44-6FDA-4BFB-B537-619F11AF9284}" type="datetimeFigureOut">
              <a:rPr lang="en-US" smtClean="0"/>
              <a:pPr/>
              <a:t>5/17/2018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BE6233-2A0B-4C57-89E3-24547D59BB6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pPr algn="ctr" rtl="1"/>
            <a:r>
              <a:rPr lang="en-US" b="0" dirty="0" smtClean="0">
                <a:solidFill>
                  <a:schemeClr val="bg1"/>
                </a:solidFill>
              </a:rPr>
              <a:t>Structural </a:t>
            </a:r>
            <a:r>
              <a:rPr lang="en-US" b="0" dirty="0">
                <a:solidFill>
                  <a:schemeClr val="bg1"/>
                </a:solidFill>
              </a:rPr>
              <a:t>Analysis and Design of Al-</a:t>
            </a:r>
            <a:r>
              <a:rPr lang="en-US" b="0" dirty="0" err="1">
                <a:solidFill>
                  <a:schemeClr val="bg1"/>
                </a:solidFill>
              </a:rPr>
              <a:t>Bathan</a:t>
            </a:r>
            <a:r>
              <a:rPr lang="en-US" b="0" dirty="0">
                <a:solidFill>
                  <a:schemeClr val="bg1"/>
                </a:solidFill>
              </a:rPr>
              <a:t> </a:t>
            </a:r>
            <a:r>
              <a:rPr lang="en-US" b="0" dirty="0" smtClean="0">
                <a:solidFill>
                  <a:schemeClr val="bg1"/>
                </a:solidFill>
              </a:rPr>
              <a:t>Bridge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420888"/>
            <a:ext cx="6440760" cy="40324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9144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Cross section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lanes for each direction- 3.6 m width for each lane</a:t>
            </a:r>
          </a:p>
          <a:p>
            <a:r>
              <a:rPr lang="en-US" dirty="0" smtClean="0"/>
              <a:t>side walk-width 1.3 m</a:t>
            </a:r>
          </a:p>
          <a:p>
            <a:r>
              <a:rPr lang="en-US" dirty="0" smtClean="0"/>
              <a:t>Median-width 1 m</a:t>
            </a:r>
          </a:p>
          <a:p>
            <a:r>
              <a:rPr lang="en-US" dirty="0" smtClean="0"/>
              <a:t>Slope of the cross section=8%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032"/>
            <a:ext cx="763284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bridge </a:t>
            </a:r>
          </a:p>
          <a:p>
            <a:r>
              <a:rPr lang="en-US" dirty="0" smtClean="0"/>
              <a:t>Suspension bridge</a:t>
            </a:r>
          </a:p>
          <a:p>
            <a:r>
              <a:rPr lang="en-US" dirty="0" smtClean="0"/>
              <a:t>Arch bridge</a:t>
            </a:r>
          </a:p>
          <a:p>
            <a:r>
              <a:rPr lang="en-US" dirty="0" smtClean="0"/>
              <a:t>Truss bridge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bridge</a:t>
            </a:r>
            <a:endParaRPr lang="en-US" dirty="0"/>
          </a:p>
        </p:txBody>
      </p:sp>
      <p:pic>
        <p:nvPicPr>
          <p:cNvPr id="4" name="Content Placeholder 3" descr="beam brid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935163"/>
            <a:ext cx="7429552" cy="4637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Suspension bridge</a:t>
            </a:r>
            <a:endParaRPr lang="en-US" dirty="0"/>
          </a:p>
        </p:txBody>
      </p:sp>
      <p:pic>
        <p:nvPicPr>
          <p:cNvPr id="4" name="Content Placeholder 3" descr="suspens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214554"/>
            <a:ext cx="7358114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 bridge</a:t>
            </a:r>
            <a:endParaRPr lang="en-US" dirty="0"/>
          </a:p>
        </p:txBody>
      </p:sp>
      <p:pic>
        <p:nvPicPr>
          <p:cNvPr id="4" name="Content Placeholder 3" descr="aaar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935163"/>
            <a:ext cx="7858180" cy="47085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Truss bridge</a:t>
            </a:r>
            <a:endParaRPr lang="en-US" dirty="0"/>
          </a:p>
        </p:txBody>
      </p:sp>
      <p:pic>
        <p:nvPicPr>
          <p:cNvPr id="4" name="Content Placeholder 3" descr="Truss brid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935163"/>
            <a:ext cx="8215370" cy="4637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Loads types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Loads scenarios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Loads combinations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Loads types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Dead loads</a:t>
            </a:r>
          </a:p>
          <a:p>
            <a:pPr lvl="0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7030A0"/>
                </a:solidFill>
              </a:rPr>
              <a:t>Dead load of  structural components and non structural attachments ((DC))</a:t>
            </a:r>
          </a:p>
          <a:p>
            <a:pPr lvl="0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7030A0"/>
                </a:solidFill>
              </a:rPr>
              <a:t>Dead load of wearing surface and utilities ((DW)) 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/>
              <a:t>Live loads</a:t>
            </a:r>
          </a:p>
          <a:p>
            <a:r>
              <a:rPr lang="en-US" dirty="0" smtClean="0"/>
              <a:t>Wind loads</a:t>
            </a:r>
          </a:p>
          <a:p>
            <a:r>
              <a:rPr lang="en-US" dirty="0" smtClean="0"/>
              <a:t>Temperature load</a:t>
            </a:r>
          </a:p>
          <a:p>
            <a:r>
              <a:rPr lang="en-US" dirty="0" smtClean="0"/>
              <a:t>Seismic load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Dead loads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n-US" sz="2800" dirty="0" smtClean="0"/>
              <a:t>Dead load of  structural components and non structural attachments ((DC))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DC1 loads: self weight of  bridge, deck section, and cross frame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DC2 loads: raised sidewalks, roadway barriers, lighting structure, and other attachments to the structure</a:t>
            </a:r>
          </a:p>
          <a:p>
            <a:pPr lvl="0">
              <a:buFont typeface="Wingdings" pitchFamily="2" charset="2"/>
              <a:buChar char="ü"/>
            </a:pPr>
            <a:r>
              <a:rPr lang="en-US" sz="2800" dirty="0" smtClean="0"/>
              <a:t>Dead load of wearing surface and utilities ((DW))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/>
              <a:t>flexible pavement 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/>
              <a:t>rigid pavement </a:t>
            </a:r>
          </a:p>
          <a:p>
            <a:endParaRPr lang="en-US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5085184"/>
            <a:ext cx="2304256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Live loads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Represented by vehicles loads which have different types and sizes</a:t>
            </a:r>
          </a:p>
          <a:p>
            <a:r>
              <a:rPr lang="en-US" dirty="0" smtClean="0"/>
              <a:t>Bridge engineers have developed what is called a national vehicular loads.</a:t>
            </a:r>
          </a:p>
          <a:p>
            <a:r>
              <a:rPr lang="en-US" dirty="0" smtClean="0"/>
              <a:t> national vehicular load is a theoretical load that doesn’t actually exist but that conservatively represents the load effects of vehicles that may legally act on the bridge</a:t>
            </a:r>
          </a:p>
          <a:p>
            <a:r>
              <a:rPr lang="en-US" dirty="0" smtClean="0"/>
              <a:t>AASHTO using HL-93 (highway loads 1993)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Out-line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About Al-</a:t>
            </a:r>
            <a:r>
              <a:rPr lang="en-US" dirty="0" err="1" smtClean="0"/>
              <a:t>bathan</a:t>
            </a:r>
            <a:r>
              <a:rPr lang="en-US" dirty="0" smtClean="0"/>
              <a:t> Bridge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Geometry and layout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Loads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Modeling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Design</a:t>
            </a:r>
          </a:p>
          <a:p>
            <a:pPr>
              <a:buFont typeface="Wingdings" pitchFamily="2" charset="2"/>
              <a:buChar char="Ø"/>
            </a:pPr>
            <a:endParaRPr lang="en-US" b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load allowance(IM)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took in the previous section, that the HL-93 loading based on a static live load, and  to take the effect of dynamic load, we will multiplied the vehicle load by a factor called  load allowance factor .</a:t>
            </a:r>
          </a:p>
          <a:p>
            <a:pPr>
              <a:buNone/>
            </a:pPr>
            <a:r>
              <a:rPr lang="en-US" dirty="0" smtClean="0"/>
              <a:t>Dynamic load allowance depend on the component and the limit state …..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429132"/>
            <a:ext cx="657229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4000504"/>
            <a:ext cx="2857520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Vehicular loads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truck</a:t>
            </a:r>
          </a:p>
          <a:p>
            <a:r>
              <a:rPr lang="en-US" dirty="0" smtClean="0"/>
              <a:t>Design tandem</a:t>
            </a:r>
          </a:p>
          <a:p>
            <a:r>
              <a:rPr lang="en-US" dirty="0" smtClean="0"/>
              <a:t>Design lane load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truck</a:t>
            </a:r>
            <a:endParaRPr lang="en-US" dirty="0"/>
          </a:p>
        </p:txBody>
      </p:sp>
      <p:pic>
        <p:nvPicPr>
          <p:cNvPr id="4" name="صورة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96306"/>
            <a:ext cx="7677178" cy="423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tandem</a:t>
            </a:r>
            <a:endParaRPr lang="en-US" dirty="0"/>
          </a:p>
        </p:txBody>
      </p:sp>
      <p:pic>
        <p:nvPicPr>
          <p:cNvPr id="4" name="صورة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643182"/>
            <a:ext cx="4857784" cy="289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lane load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design lane has a uniform load of 9.5KN per linear meter on the longitudinal direction of the bridge</a:t>
            </a:r>
          </a:p>
          <a:p>
            <a:r>
              <a:rPr lang="en-US" dirty="0" smtClean="0"/>
              <a:t>9.5/3.6 = 2.64 </a:t>
            </a:r>
            <a:r>
              <a:rPr lang="en-US" dirty="0" err="1" smtClean="0"/>
              <a:t>kn</a:t>
            </a:r>
            <a:r>
              <a:rPr lang="en-US" dirty="0" smtClean="0"/>
              <a:t>/m^2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our project we use  design truck and lane load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presence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unlikely that each lane will be fully loaded simultaneously. To account for this probability, AASHTO applies multiple presence factor. </a:t>
            </a:r>
          </a:p>
          <a:p>
            <a:endParaRPr lang="en-US" dirty="0"/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357562"/>
            <a:ext cx="5857915" cy="202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Centrifugal Force, 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Centrifugal force is defined as a lateral force resulting from a change in direction of  a vehicle movement</a:t>
            </a:r>
          </a:p>
          <a:p>
            <a:r>
              <a:rPr lang="en-US" dirty="0" smtClean="0"/>
              <a:t>C=f*v^2/g*R</a:t>
            </a:r>
          </a:p>
          <a:p>
            <a:pPr lvl="0"/>
            <a:r>
              <a:rPr lang="en-US" sz="2000" dirty="0" smtClean="0"/>
              <a:t>C= factor is multiplied  by the total axels loads .</a:t>
            </a:r>
          </a:p>
          <a:p>
            <a:pPr lvl="0"/>
            <a:r>
              <a:rPr lang="en-US" sz="2000" dirty="0" smtClean="0"/>
              <a:t>F= 4/3 for load combinations other than fatigue, 1 fore fatigue.</a:t>
            </a:r>
          </a:p>
          <a:p>
            <a:pPr lvl="0"/>
            <a:r>
              <a:rPr lang="en-US" sz="2000" dirty="0" smtClean="0"/>
              <a:t>V=highway design speed= 18.06m/sec.</a:t>
            </a:r>
          </a:p>
          <a:p>
            <a:pPr lvl="0"/>
            <a:r>
              <a:rPr lang="en-US" sz="2000" dirty="0" smtClean="0"/>
              <a:t>g=gravitational acceleration(9.81 m/s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).</a:t>
            </a:r>
          </a:p>
          <a:p>
            <a:pPr lvl="0"/>
            <a:r>
              <a:rPr lang="en-US" sz="2000" dirty="0" smtClean="0"/>
              <a:t>R= radius  of curvature of traffic lane = 132.5m.</a:t>
            </a:r>
          </a:p>
          <a:p>
            <a:r>
              <a:rPr lang="en-US" dirty="0" smtClean="0"/>
              <a:t>C=0.335 .</a:t>
            </a:r>
          </a:p>
          <a:p>
            <a:r>
              <a:rPr lang="en-US" dirty="0" smtClean="0"/>
              <a:t>C*W= 0.335*320.67 =107.29 </a:t>
            </a:r>
            <a:r>
              <a:rPr lang="en-US" dirty="0" err="1" smtClean="0"/>
              <a:t>kn</a:t>
            </a:r>
            <a:r>
              <a:rPr lang="en-US" dirty="0" smtClean="0"/>
              <a:t> .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9530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Centrifugal Force, CE</a:t>
            </a:r>
            <a:endParaRPr lang="en-US" dirty="0"/>
          </a:p>
        </p:txBody>
      </p:sp>
      <p:pic>
        <p:nvPicPr>
          <p:cNvPr id="4" name="صورة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35163"/>
            <a:ext cx="7143800" cy="4708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Centrifugal Force, CE</a:t>
            </a:r>
            <a:endParaRPr lang="en-US" dirty="0"/>
          </a:p>
        </p:txBody>
      </p:sp>
      <p:pic>
        <p:nvPicPr>
          <p:cNvPr id="4" name="Content Placeholder 3" descr="r and lef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928802"/>
            <a:ext cx="5973279" cy="2301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elevation effect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effect of super elevation will reduce the centrifugal force effect. </a:t>
            </a:r>
          </a:p>
          <a:p>
            <a:endParaRPr lang="en-US" dirty="0"/>
          </a:p>
        </p:txBody>
      </p:sp>
      <p:pic>
        <p:nvPicPr>
          <p:cNvPr id="4" name="صورة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786058"/>
            <a:ext cx="535785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Why is Al-</a:t>
            </a:r>
            <a:r>
              <a:rPr lang="en-US" dirty="0" err="1" smtClean="0">
                <a:solidFill>
                  <a:schemeClr val="tx1"/>
                </a:solidFill>
              </a:rPr>
              <a:t>bathan</a:t>
            </a:r>
            <a:r>
              <a:rPr lang="en-US" dirty="0" smtClean="0">
                <a:solidFill>
                  <a:schemeClr val="tx1"/>
                </a:solidFill>
              </a:rPr>
              <a:t> Bridge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solving the road congestion problem in Al-</a:t>
            </a:r>
            <a:r>
              <a:rPr lang="en-US" sz="2000" dirty="0" err="1" smtClean="0"/>
              <a:t>bathan</a:t>
            </a:r>
            <a:r>
              <a:rPr lang="en-US" sz="2000" dirty="0" smtClean="0"/>
              <a:t> region, the bridge is purposed.</a:t>
            </a:r>
          </a:p>
          <a:p>
            <a:r>
              <a:rPr lang="en-US" sz="2000" dirty="0" smtClean="0"/>
              <a:t>The purpose from this project-is to apply the principles of analysis and design of steel and concrete structures.</a:t>
            </a:r>
          </a:p>
          <a:p>
            <a:r>
              <a:rPr lang="en-US" sz="2000" dirty="0" smtClean="0"/>
              <a:t>Al-</a:t>
            </a:r>
            <a:r>
              <a:rPr lang="en-US" sz="2000" dirty="0" err="1" smtClean="0"/>
              <a:t>Bathan</a:t>
            </a:r>
            <a:r>
              <a:rPr lang="en-US" sz="2000" dirty="0" smtClean="0"/>
              <a:t> has a hard topography ,which makes expanding of streets difficult.</a:t>
            </a:r>
          </a:p>
          <a:p>
            <a:r>
              <a:rPr lang="en-US" sz="2000" dirty="0" smtClean="0"/>
              <a:t>Focusing  on structural analysis and design of bridge.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elevation effect </a:t>
            </a:r>
            <a:endParaRPr lang="en-US" dirty="0"/>
          </a:p>
        </p:txBody>
      </p:sp>
      <p:pic>
        <p:nvPicPr>
          <p:cNvPr id="4" name="Content Placeholder 3" descr="sup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000240"/>
            <a:ext cx="8001056" cy="45283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 wheel load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the affect of both Centrifugal Force and super elevation 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صورة 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857496"/>
            <a:ext cx="550072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 wheel load factors</a:t>
            </a:r>
            <a:endParaRPr lang="en-US" dirty="0"/>
          </a:p>
        </p:txBody>
      </p:sp>
      <p:pic>
        <p:nvPicPr>
          <p:cNvPr id="4" name="Content Placeholder 3" descr="facto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9444" y="2643182"/>
            <a:ext cx="5867134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 wheel load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 wheel load factors are approximately equal 1 then we can neglect effect centrifugal force and super elevation.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Braking Force, 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 percent of the axel weight of the design truck or design tandem</a:t>
            </a:r>
          </a:p>
          <a:p>
            <a:r>
              <a:rPr lang="en-US" dirty="0" smtClean="0"/>
              <a:t>The braking force is applied 1.8 m above the road way surface .</a:t>
            </a:r>
          </a:p>
          <a:p>
            <a:endParaRPr lang="en-US" dirty="0"/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857628"/>
            <a:ext cx="6286544" cy="25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Braking Force, 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moment from braking force (M) is 144.3 KN.m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force on tire A equal 144.3/8.4 =17 KN and for C equal -17kN , These load have to add to truck load.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Wind loads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minimum strength design level wind pressure 0.77 KN/m</a:t>
            </a:r>
            <a:r>
              <a:rPr lang="en-US" baseline="30000" dirty="0" smtClean="0"/>
              <a:t>2</a:t>
            </a:r>
            <a:r>
              <a:rPr lang="en-US" dirty="0" smtClean="0"/>
              <a:t> is required</a:t>
            </a:r>
          </a:p>
          <a:p>
            <a:r>
              <a:rPr lang="en-US" dirty="0" smtClean="0"/>
              <a:t>The wind load will affect the bridge in both directions(horizontal and longitudinal)</a:t>
            </a:r>
          </a:p>
          <a:p>
            <a:r>
              <a:rPr lang="en-US" dirty="0" smtClean="0"/>
              <a:t>wind load will affect on the live load in addition to structural components.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509120"/>
            <a:ext cx="741682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Wind 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Horizontal Direction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Longitudinal Direction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11560" y="1916832"/>
            <a:ext cx="18002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420888"/>
            <a:ext cx="2099602" cy="432048"/>
          </a:xfrm>
          <a:prstGeom prst="rect">
            <a:avLst/>
          </a:prstGeom>
          <a:noFill/>
        </p:spPr>
      </p:pic>
      <p:pic>
        <p:nvPicPr>
          <p:cNvPr id="7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852936"/>
            <a:ext cx="4248472" cy="156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869160"/>
            <a:ext cx="4176464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4365104"/>
            <a:ext cx="2099602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Uniform Temperature Load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Uniform temperature means that the temperature will affect on all the structure elements in the same way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Pinned ends spans and temperature means internal forces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The difference in the temperature between day  and night</a:t>
            </a:r>
          </a:p>
          <a:p>
            <a:pPr>
              <a:buNone/>
            </a:pPr>
            <a:r>
              <a:rPr lang="en-US" sz="2400" dirty="0" smtClean="0"/>
              <a:t>     15 C </a:t>
            </a:r>
          </a:p>
          <a:p>
            <a:r>
              <a:rPr lang="en-US" dirty="0" smtClean="0"/>
              <a:t>Temperature Gradient load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will be variation of the temperature effect on structure elements.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Using thermal joints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Seismic loads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leave the seismic design to the graduation project two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Geometry and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Location description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Horizontal layout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Profile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Cross section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Loads combinations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load combinations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1.25Dc+1.5Dw+1.35(LL+BR+IM) +0.4Ws+Wl</a:t>
            </a:r>
          </a:p>
          <a:p>
            <a:r>
              <a:rPr lang="en-US" dirty="0" smtClean="0"/>
              <a:t>Deflection load combinations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564904"/>
            <a:ext cx="5472608" cy="792088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509120"/>
            <a:ext cx="5544616" cy="648072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301208"/>
            <a:ext cx="5472608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Loads scenarios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vehicles affect the bridge at deferent positions and that means many of positions may be cause maximum effect on the bridge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869160"/>
            <a:ext cx="60486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140968"/>
            <a:ext cx="6264696" cy="157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Loads scenarios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016" y="2143117"/>
            <a:ext cx="8582950" cy="35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of deck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surface of a bridge, and is one of structural element of the superstructure of a bridge</a:t>
            </a:r>
          </a:p>
          <a:p>
            <a:r>
              <a:rPr lang="en-US" dirty="0" smtClean="0"/>
              <a:t>Using pre-cast concrete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59632" y="3356992"/>
            <a:ext cx="2232248" cy="266429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51920" y="3501008"/>
            <a:ext cx="4170334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of deck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Deflection limit</a:t>
            </a:r>
          </a:p>
          <a:p>
            <a:r>
              <a:rPr lang="en-US" dirty="0" smtClean="0"/>
              <a:t>Shear design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Shear force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Punching force</a:t>
            </a:r>
          </a:p>
          <a:p>
            <a:r>
              <a:rPr lang="en-US" dirty="0" smtClean="0"/>
              <a:t>Design flexure</a:t>
            </a:r>
          </a:p>
          <a:p>
            <a:r>
              <a:rPr lang="en-US" dirty="0" smtClean="0"/>
              <a:t>Design of dowels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Loads scenarios of deck 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52845"/>
            <a:ext cx="8229600" cy="415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Loads scenarios of deck 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8229600" cy="179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357694"/>
            <a:ext cx="8534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Max. moments and shear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7858180" cy="17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857364"/>
            <a:ext cx="7000924" cy="261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of deck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deflection limit</a:t>
            </a:r>
          </a:p>
          <a:p>
            <a:r>
              <a:rPr lang="en-US" dirty="0" smtClean="0"/>
              <a:t>Shear design and by using                        and</a:t>
            </a:r>
          </a:p>
          <a:p>
            <a:pPr>
              <a:buNone/>
            </a:pPr>
            <a:r>
              <a:rPr lang="en-US" dirty="0" smtClean="0"/>
              <a:t> and assuming thickness of slab=250mm then shear is okay</a:t>
            </a:r>
          </a:p>
          <a:p>
            <a:r>
              <a:rPr lang="en-US" dirty="0" smtClean="0"/>
              <a:t>For punishing using                                         </a:t>
            </a:r>
          </a:p>
          <a:p>
            <a:r>
              <a:rPr lang="en-US" dirty="0" smtClean="0"/>
              <a:t>                                                                   punishing </a:t>
            </a:r>
            <a:r>
              <a:rPr lang="en-US" dirty="0" err="1" smtClean="0"/>
              <a:t>okey</a:t>
            </a:r>
            <a:endParaRPr lang="en-US" dirty="0" smtClean="0"/>
          </a:p>
          <a:p>
            <a:r>
              <a:rPr lang="en-US" dirty="0" smtClean="0"/>
              <a:t>For flexure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Positive steel=                    and neg. =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shrinkage steel =                      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988840"/>
            <a:ext cx="2880320" cy="43204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3238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7" y="2492896"/>
            <a:ext cx="1696579" cy="504056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564904"/>
            <a:ext cx="1327452" cy="288032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717032"/>
            <a:ext cx="1512168" cy="504056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221088"/>
            <a:ext cx="5112568" cy="648072"/>
          </a:xfrm>
          <a:prstGeom prst="rect">
            <a:avLst/>
          </a:prstGeom>
          <a:noFill/>
        </p:spPr>
      </p:pic>
      <p:sp>
        <p:nvSpPr>
          <p:cNvPr id="15" name="Right Arrow 14"/>
          <p:cNvSpPr/>
          <p:nvPr/>
        </p:nvSpPr>
        <p:spPr>
          <a:xfrm>
            <a:off x="5796136" y="4437112"/>
            <a:ext cx="504056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229200"/>
            <a:ext cx="1211892" cy="396999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5157192"/>
            <a:ext cx="1211892" cy="396999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5733256"/>
            <a:ext cx="1296144" cy="424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of deck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35480"/>
            <a:ext cx="8219256" cy="4517856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/>
              <a:t>Design of Dowels</a:t>
            </a:r>
          </a:p>
          <a:p>
            <a:pPr>
              <a:buNone/>
            </a:pPr>
            <a:r>
              <a:rPr lang="en-US" sz="2000" dirty="0" smtClean="0"/>
              <a:t>    used dowels to connect  to adjacent two segments and this connections allow to slab rotation and movement  along dowels direction but connections resist shear force </a:t>
            </a:r>
          </a:p>
          <a:p>
            <a:r>
              <a:rPr lang="en-US" sz="2000" dirty="0" smtClean="0"/>
              <a:t>to eliminate uniform temperature effect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 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         Top view of dowel                                                                  </a:t>
            </a:r>
            <a:r>
              <a:rPr lang="en-US" sz="1800" b="1" dirty="0" smtClean="0"/>
              <a:t>section A-A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4" name="صورة 4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56992"/>
            <a:ext cx="33843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71" y="3429000"/>
            <a:ext cx="4619629" cy="195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Location description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cs typeface="Arial" pitchFamily="34" charset="0"/>
              </a:rPr>
              <a:t>Al-</a:t>
            </a:r>
            <a:r>
              <a:rPr lang="en-US" sz="2400" dirty="0" err="1" smtClean="0">
                <a:cs typeface="Arial" pitchFamily="34" charset="0"/>
              </a:rPr>
              <a:t>bathan</a:t>
            </a:r>
            <a:r>
              <a:rPr lang="en-US" sz="2400" dirty="0" smtClean="0">
                <a:cs typeface="Arial" pitchFamily="34" charset="0"/>
              </a:rPr>
              <a:t> lies to the north east of  Nablus.</a:t>
            </a:r>
          </a:p>
          <a:p>
            <a:r>
              <a:rPr lang="en-US" sz="2400" dirty="0" smtClean="0">
                <a:cs typeface="Arial" pitchFamily="34" charset="0"/>
              </a:rPr>
              <a:t>Connect the main street between _</a:t>
            </a:r>
            <a:r>
              <a:rPr lang="en-US" sz="2400" dirty="0" err="1" smtClean="0">
                <a:cs typeface="Arial" pitchFamily="34" charset="0"/>
              </a:rPr>
              <a:t>Jeneen</a:t>
            </a:r>
            <a:r>
              <a:rPr lang="en-US" sz="2400" dirty="0" smtClean="0">
                <a:cs typeface="Arial" pitchFamily="34" charset="0"/>
              </a:rPr>
              <a:t>, Nablus, Tubas-Nablus</a:t>
            </a:r>
          </a:p>
          <a:p>
            <a:r>
              <a:rPr lang="en-US" sz="2400" dirty="0" smtClean="0">
                <a:cs typeface="Arial" pitchFamily="34" charset="0"/>
              </a:rPr>
              <a:t>Its topography range from valleys to mountains</a:t>
            </a:r>
          </a:p>
          <a:p>
            <a:r>
              <a:rPr lang="en-US" sz="2400" dirty="0" smtClean="0">
                <a:cs typeface="Arial" pitchFamily="34" charset="0"/>
              </a:rPr>
              <a:t>The bridge will connect between  two points across a valley 30 m deep and 150 m width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71810"/>
            <a:ext cx="8156572" cy="195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Modeling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Conceptual design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Model checks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Conceptual design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Conceptual design is a preliminary  dimensions  at initial stage of design</a:t>
            </a:r>
          </a:p>
          <a:p>
            <a:r>
              <a:rPr lang="en-US" dirty="0" smtClean="0"/>
              <a:t>length of  constant truss =40 m,</a:t>
            </a:r>
          </a:p>
          <a:p>
            <a:r>
              <a:rPr lang="en-US" dirty="0" smtClean="0"/>
              <a:t>the connection pin to allow the deformation due to temperature , </a:t>
            </a:r>
          </a:p>
          <a:p>
            <a:r>
              <a:rPr lang="en-US" dirty="0" smtClean="0"/>
              <a:t>the depth of member D=2m ,but to be more conservative we use 2.2 m.</a:t>
            </a:r>
          </a:p>
          <a:p>
            <a:r>
              <a:rPr lang="en-US" dirty="0" smtClean="0"/>
              <a:t>the number of  main trusses are 5 trusses</a:t>
            </a:r>
          </a:p>
          <a:p>
            <a:r>
              <a:rPr lang="en-US" dirty="0" smtClean="0"/>
              <a:t>The bridge divided into three</a:t>
            </a:r>
          </a:p>
          <a:p>
            <a:pPr>
              <a:buNone/>
            </a:pPr>
            <a:r>
              <a:rPr lang="en-US" dirty="0" smtClean="0"/>
              <a:t>spans, two sided spans and mid one</a:t>
            </a:r>
          </a:p>
          <a:p>
            <a:r>
              <a:rPr lang="en-US" dirty="0" smtClean="0"/>
              <a:t>The sided spans are simple spans and the mid one has a pined supports at its ended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Conceptual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4" name="صورة 3" descr="C:\Users\i n t e l\Desktop\الجسر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221088"/>
            <a:ext cx="5328592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5" descr="C:\Users\i n t e l\Desktop\شوكت\shawkat\مشروع التخرج\ew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8840"/>
            <a:ext cx="69127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 length of truss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449531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16"/>
            <a:ext cx="44605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3582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8229600" cy="238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1" descr="C:\Users\i n t e l\Desktop\colored side trus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381379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988840"/>
            <a:ext cx="4595792" cy="248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1" y="4725144"/>
            <a:ext cx="3312368" cy="190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5" descr="C:\Users\i n t e l\Desktop\bracing mi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581128"/>
            <a:ext cx="4284385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Model checks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Computability check</a:t>
            </a:r>
          </a:p>
          <a:p>
            <a:r>
              <a:rPr lang="en-US" dirty="0" smtClean="0"/>
              <a:t>Equilibrium check</a:t>
            </a:r>
          </a:p>
          <a:p>
            <a:r>
              <a:rPr lang="en-US" dirty="0" smtClean="0"/>
              <a:t>Stress-strain check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Computability check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Using animation in SAP, it is clear that the model is computability in the twelve modes since it is behave as a one unit</a:t>
            </a:r>
            <a:endParaRPr lang="ar-JO" sz="2400" dirty="0" smtClean="0"/>
          </a:p>
          <a:p>
            <a:r>
              <a:rPr lang="en-US" sz="2400" dirty="0" smtClean="0"/>
              <a:t>period(</a:t>
            </a:r>
            <a:r>
              <a:rPr lang="en-US" sz="2400" dirty="0" err="1" smtClean="0"/>
              <a:t>Tn</a:t>
            </a:r>
            <a:r>
              <a:rPr lang="en-US" sz="2400" dirty="0" smtClean="0"/>
              <a:t>) for first mode is 0.39 sec</a:t>
            </a:r>
            <a:endParaRPr lang="ar-JO" sz="2400" dirty="0" smtClean="0"/>
          </a:p>
          <a:p>
            <a:r>
              <a:rPr lang="en-US" sz="2400" dirty="0" smtClean="0"/>
              <a:t>we will verify and check  </a:t>
            </a:r>
            <a:r>
              <a:rPr lang="en-US" sz="2400" dirty="0" err="1" smtClean="0"/>
              <a:t>Tn</a:t>
            </a:r>
            <a:r>
              <a:rPr lang="en-US" sz="2400" dirty="0" smtClean="0"/>
              <a:t> in chapter of seismic design</a:t>
            </a:r>
            <a:endParaRPr lang="ar-JO" sz="2400" dirty="0" smtClean="0"/>
          </a:p>
          <a:p>
            <a:r>
              <a:rPr lang="en-US" sz="2400" dirty="0" smtClean="0"/>
              <a:t>summation of mass participation ration must  exceed 90% regarding to  IBC 2012</a:t>
            </a:r>
            <a:endParaRPr lang="ar-JO" sz="2400" dirty="0" smtClean="0"/>
          </a:p>
          <a:p>
            <a:endParaRPr lang="ar-JO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763284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Cantors map 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28868"/>
            <a:ext cx="7626262" cy="350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Equilibrium check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check to ensure if we put loads by their correct values</a:t>
            </a:r>
            <a:endParaRPr lang="ar-JO" dirty="0" smtClean="0"/>
          </a:p>
          <a:p>
            <a:pPr>
              <a:buNone/>
            </a:pPr>
            <a:r>
              <a:rPr lang="en-US" sz="1600" dirty="0" smtClean="0"/>
              <a:t>For side truss                loaded lane</a:t>
            </a:r>
          </a:p>
          <a:p>
            <a:pPr>
              <a:buNone/>
            </a:pPr>
            <a:r>
              <a:rPr lang="en-US" sz="1600" dirty="0" smtClean="0"/>
              <a:t>                                       </a:t>
            </a:r>
          </a:p>
          <a:p>
            <a:pPr>
              <a:buNone/>
            </a:pPr>
            <a:r>
              <a:rPr lang="en-US" sz="1600" dirty="0" smtClean="0"/>
              <a:t>                             Asphalt load(</a:t>
            </a:r>
            <a:r>
              <a:rPr lang="en-US" sz="1600" dirty="0" err="1" smtClean="0"/>
              <a:t>Dw</a:t>
            </a:r>
            <a:r>
              <a:rPr lang="en-US" sz="1600" dirty="0" smtClean="0"/>
              <a:t>)</a:t>
            </a:r>
            <a:endParaRPr lang="ar-JO" sz="1600" dirty="0" smtClean="0"/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r>
              <a:rPr lang="en-US" sz="1600" dirty="0" smtClean="0"/>
              <a:t>For mid truss                  loaded lane</a:t>
            </a:r>
          </a:p>
          <a:p>
            <a:pPr>
              <a:buNone/>
            </a:pPr>
            <a:r>
              <a:rPr lang="en-US" sz="1600" dirty="0" smtClean="0"/>
              <a:t>                                </a:t>
            </a:r>
          </a:p>
          <a:p>
            <a:pPr>
              <a:buNone/>
            </a:pPr>
            <a:endParaRPr lang="ar-JO" dirty="0" smtClean="0"/>
          </a:p>
          <a:p>
            <a:endParaRPr lang="ar-JO" dirty="0" smtClean="0"/>
          </a:p>
          <a:p>
            <a:endParaRPr lang="ar-JO" dirty="0" smtClean="0"/>
          </a:p>
          <a:p>
            <a:pPr>
              <a:buNone/>
            </a:pPr>
            <a:endParaRPr lang="ar-JO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9144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9144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636912"/>
            <a:ext cx="4536504" cy="576064"/>
          </a:xfrm>
          <a:prstGeom prst="rect">
            <a:avLst/>
          </a:prstGeom>
          <a:noFill/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9144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835696" y="285293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356992"/>
            <a:ext cx="4464496" cy="504056"/>
          </a:xfrm>
          <a:prstGeom prst="rect">
            <a:avLst/>
          </a:prstGeom>
          <a:noFill/>
        </p:spPr>
      </p:pic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91440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1835696" y="4149080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4149080"/>
            <a:ext cx="4248472" cy="515491"/>
          </a:xfrm>
          <a:prstGeom prst="rect">
            <a:avLst/>
          </a:prstGeom>
          <a:noFill/>
        </p:spPr>
      </p:pic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9144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99" y="4797152"/>
            <a:ext cx="4213391" cy="504056"/>
          </a:xfrm>
          <a:prstGeom prst="rect">
            <a:avLst/>
          </a:prstGeom>
          <a:noFill/>
        </p:spPr>
      </p:pic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9144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5445223"/>
            <a:ext cx="3888432" cy="371491"/>
          </a:xfrm>
          <a:prstGeom prst="rect">
            <a:avLst/>
          </a:prstGeom>
          <a:noFill/>
        </p:spPr>
      </p:pic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91440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صورة 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5877272"/>
            <a:ext cx="5274945" cy="74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Stress-strain check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 did this check to ensure transfer of the loads in members.</a:t>
            </a:r>
          </a:p>
          <a:p>
            <a:r>
              <a:rPr lang="en-US" sz="2400" dirty="0" smtClean="0"/>
              <a:t>For side truss we select joint A, </a:t>
            </a:r>
          </a:p>
          <a:p>
            <a:pPr>
              <a:buNone/>
            </a:pPr>
            <a:r>
              <a:rPr lang="en-US" sz="2400" dirty="0" smtClean="0"/>
              <a:t>asphalt load and distance=3.4m</a:t>
            </a:r>
          </a:p>
          <a:p>
            <a:r>
              <a:rPr lang="en-US" sz="2400" dirty="0" smtClean="0"/>
              <a:t>After modeling in SAP: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492896"/>
            <a:ext cx="2884201" cy="168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6"/>
            <a:ext cx="43204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applied equilibrium  principle to do stress –strain check and get error=14% in Y and error=28% in X </a:t>
            </a:r>
          </a:p>
          <a:p>
            <a:r>
              <a:rPr lang="en-US" sz="2400" dirty="0" smtClean="0"/>
              <a:t>The same principle applied on mid truss at joint B</a:t>
            </a:r>
          </a:p>
          <a:p>
            <a:r>
              <a:rPr lang="en-US" sz="2400" dirty="0" smtClean="0"/>
              <a:t>and get error=0.5% in Y and error=27% in X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صورة 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149080"/>
            <a:ext cx="3168352" cy="230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05064"/>
            <a:ext cx="3672408" cy="237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of the bridge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Cross sections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Checks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design Cross </a:t>
            </a:r>
            <a:r>
              <a:rPr lang="en-US" dirty="0" smtClean="0">
                <a:solidFill>
                  <a:schemeClr val="tx1"/>
                </a:solidFill>
              </a:rPr>
              <a:t>Sections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categorized truss members into groups to be practical design and for   beauty appearance </a:t>
            </a:r>
            <a:r>
              <a:rPr lang="en-US" sz="2400" dirty="0" smtClean="0"/>
              <a:t>issues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design Cross Sections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463524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57364"/>
            <a:ext cx="421484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checks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Capacity check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Deflection check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Period check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Capacity check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Capacity for members have to be in range of (0-1); then member can carry applied load</a:t>
            </a:r>
            <a:endParaRPr lang="ar-JO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2928934"/>
            <a:ext cx="10287667" cy="374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Capacity </a:t>
            </a:r>
            <a:r>
              <a:rPr lang="en-US" dirty="0" smtClean="0">
                <a:solidFill>
                  <a:schemeClr val="tx1"/>
                </a:solidFill>
              </a:rPr>
              <a:t>check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71744"/>
            <a:ext cx="8458014" cy="303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Deflection check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checked if the deflections less than allowable deflections</a:t>
            </a:r>
          </a:p>
          <a:p>
            <a:pPr lvl="0">
              <a:buNone/>
            </a:pPr>
            <a:r>
              <a:rPr lang="en-US" sz="1800" dirty="0" smtClean="0"/>
              <a:t>Deflection in side truss</a:t>
            </a:r>
            <a:endParaRPr lang="en-US" sz="2000" dirty="0" smtClean="0"/>
          </a:p>
          <a:p>
            <a:pPr lvl="0">
              <a:buNone/>
            </a:pPr>
            <a:r>
              <a:rPr lang="en-US" sz="2000" dirty="0" smtClean="0"/>
              <a:t>                                              Dead load deflection:</a:t>
            </a:r>
          </a:p>
          <a:p>
            <a:pPr lvl="0">
              <a:buNone/>
            </a:pPr>
            <a:endParaRPr lang="en-US" sz="2000" dirty="0" smtClean="0"/>
          </a:p>
          <a:p>
            <a:pPr lvl="0">
              <a:buNone/>
            </a:pPr>
            <a:endParaRPr lang="en-US" sz="2000" dirty="0" smtClean="0"/>
          </a:p>
          <a:p>
            <a:pPr lvl="0">
              <a:buNone/>
            </a:pPr>
            <a:endParaRPr lang="en-US" sz="2000" dirty="0" smtClean="0"/>
          </a:p>
          <a:p>
            <a:pPr lvl="0">
              <a:buNone/>
            </a:pPr>
            <a:r>
              <a:rPr lang="en-US" sz="2000" dirty="0" smtClean="0"/>
              <a:t>                                  max. deflection in side truss(R=144.5) due to dead.</a:t>
            </a:r>
          </a:p>
          <a:p>
            <a:pPr lvl="0">
              <a:buNone/>
            </a:pPr>
            <a:r>
              <a:rPr lang="en-US" sz="2000" dirty="0" smtClean="0"/>
              <a:t>                                     </a:t>
            </a:r>
          </a:p>
          <a:p>
            <a:pPr lvl="0">
              <a:buNone/>
            </a:pPr>
            <a:endParaRPr lang="en-US" sz="2000" dirty="0" smtClean="0"/>
          </a:p>
          <a:p>
            <a:r>
              <a:rPr lang="en-US" sz="2000" dirty="0" smtClean="0"/>
              <a:t>And the same principles applied for live load deflection and long term deflection for both side and mid trusses          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Right Arrow 3"/>
          <p:cNvSpPr/>
          <p:nvPr/>
        </p:nvSpPr>
        <p:spPr>
          <a:xfrm>
            <a:off x="2843808" y="2420888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068960"/>
            <a:ext cx="3057525" cy="57606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5720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2232248" cy="189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Elbow Connector 10"/>
          <p:cNvCxnSpPr/>
          <p:nvPr/>
        </p:nvCxnSpPr>
        <p:spPr>
          <a:xfrm>
            <a:off x="2627784" y="3717032"/>
            <a:ext cx="432048" cy="360040"/>
          </a:xfrm>
          <a:prstGeom prst="bentConnector3">
            <a:avLst>
              <a:gd name="adj1" fmla="val 109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Horizontal Layout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straight segments of the road, known as tangents.</a:t>
            </a:r>
          </a:p>
          <a:p>
            <a:r>
              <a:rPr lang="en-US" dirty="0" smtClean="0"/>
              <a:t> design the horizontal alignment need to minimum radius, length of the curve</a:t>
            </a:r>
          </a:p>
          <a:p>
            <a:r>
              <a:rPr lang="en-US" dirty="0" smtClean="0"/>
              <a:t>R=140m by using </a:t>
            </a:r>
          </a:p>
          <a:p>
            <a:endParaRPr lang="en-US" dirty="0" smtClean="0"/>
          </a:p>
          <a:p>
            <a:r>
              <a:rPr lang="en-US" dirty="0" smtClean="0"/>
              <a:t>Length of the curve =158m using L=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284984"/>
            <a:ext cx="1656184" cy="717111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149080"/>
            <a:ext cx="230425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 check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put 1Kn on the middle of bridge to calculate period</a:t>
            </a:r>
          </a:p>
          <a:p>
            <a:r>
              <a:rPr lang="en-US" sz="2000" dirty="0" smtClean="0"/>
              <a:t>Use                                           and </a:t>
            </a:r>
          </a:p>
          <a:p>
            <a:endParaRPr lang="en-US" sz="2000" dirty="0" smtClean="0"/>
          </a:p>
          <a:p>
            <a:r>
              <a:rPr lang="en-US" sz="2000" dirty="0" smtClean="0"/>
              <a:t> %error = ×100% = 40% for mid bridge</a:t>
            </a:r>
          </a:p>
          <a:p>
            <a:r>
              <a:rPr lang="en-US" sz="2000" dirty="0" smtClean="0"/>
              <a:t> %error = ×100% = 31.5% for side truss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276872"/>
            <a:ext cx="2016224" cy="72008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74638" y="110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348880"/>
            <a:ext cx="1728192" cy="606549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74638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Profile is a drawing shows the elevation of ground on the vertical axis with stations on horizontal axis .</a:t>
            </a:r>
          </a:p>
          <a:p>
            <a:pPr lvl="0">
              <a:buFont typeface="Wingdings" pitchFamily="2" charset="2"/>
              <a:buChar char="ü"/>
            </a:pPr>
            <a:r>
              <a:rPr lang="en-US" sz="2000" dirty="0" smtClean="0"/>
              <a:t>Show the nature ground elevation.</a:t>
            </a:r>
          </a:p>
          <a:p>
            <a:pPr lvl="0">
              <a:buFont typeface="Wingdings" pitchFamily="2" charset="2"/>
              <a:buChar char="ü"/>
            </a:pPr>
            <a:r>
              <a:rPr lang="en-US" sz="2000" dirty="0" smtClean="0"/>
              <a:t>Shows the longitudinal section of the bridge.</a:t>
            </a:r>
          </a:p>
          <a:p>
            <a:pPr lvl="0">
              <a:buFont typeface="Wingdings" pitchFamily="2" charset="2"/>
              <a:buChar char="ü"/>
            </a:pPr>
            <a:r>
              <a:rPr lang="en-US" sz="2000" dirty="0" smtClean="0"/>
              <a:t>Describe the location of the abutments and piers for the bridge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Profile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3487" y="3357562"/>
            <a:ext cx="8393313" cy="151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716</TotalTime>
  <Words>1469</Words>
  <Application>Microsoft Office PowerPoint</Application>
  <PresentationFormat>عرض على الشاشة (3:4)‏</PresentationFormat>
  <Paragraphs>264</Paragraphs>
  <Slides>70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70</vt:i4>
      </vt:variant>
    </vt:vector>
  </HeadingPairs>
  <TitlesOfParts>
    <vt:vector size="71" baseType="lpstr">
      <vt:lpstr>Flow</vt:lpstr>
      <vt:lpstr>Structural Analysis and Design of Al-Bathan Bridge</vt:lpstr>
      <vt:lpstr>Out-line</vt:lpstr>
      <vt:lpstr>Why is Al-bathan Bridge</vt:lpstr>
      <vt:lpstr>Geometry and layout</vt:lpstr>
      <vt:lpstr> Location description</vt:lpstr>
      <vt:lpstr>Cantors map </vt:lpstr>
      <vt:lpstr> Horizontal Layout</vt:lpstr>
      <vt:lpstr>Profile</vt:lpstr>
      <vt:lpstr>Profile</vt:lpstr>
      <vt:lpstr>Cross section</vt:lpstr>
      <vt:lpstr>Types of bridges</vt:lpstr>
      <vt:lpstr>Beam bridge</vt:lpstr>
      <vt:lpstr>Suspension bridge</vt:lpstr>
      <vt:lpstr>Arch bridge</vt:lpstr>
      <vt:lpstr>Truss bridge</vt:lpstr>
      <vt:lpstr>Loads</vt:lpstr>
      <vt:lpstr>Loads types</vt:lpstr>
      <vt:lpstr>Dead loads</vt:lpstr>
      <vt:lpstr>Live loads</vt:lpstr>
      <vt:lpstr>Dynamic load allowance(IM)</vt:lpstr>
      <vt:lpstr>Vehicular loads  </vt:lpstr>
      <vt:lpstr>Design truck</vt:lpstr>
      <vt:lpstr>Design tandem</vt:lpstr>
      <vt:lpstr>Design lane load </vt:lpstr>
      <vt:lpstr>Multiple presence factor</vt:lpstr>
      <vt:lpstr>Centrifugal Force, CE</vt:lpstr>
      <vt:lpstr>Centrifugal Force, CE</vt:lpstr>
      <vt:lpstr>Centrifugal Force, CE</vt:lpstr>
      <vt:lpstr>super elevation effect </vt:lpstr>
      <vt:lpstr>super elevation effect </vt:lpstr>
      <vt:lpstr>Unit  wheel load factors</vt:lpstr>
      <vt:lpstr>Unit  wheel load factors</vt:lpstr>
      <vt:lpstr>Unit  wheel load factors</vt:lpstr>
      <vt:lpstr>Braking Force, BR</vt:lpstr>
      <vt:lpstr>Braking Force, BR</vt:lpstr>
      <vt:lpstr>Wind loads</vt:lpstr>
      <vt:lpstr>Wind loads</vt:lpstr>
      <vt:lpstr>Temperature loads</vt:lpstr>
      <vt:lpstr>Seismic loads</vt:lpstr>
      <vt:lpstr>Loads combinations</vt:lpstr>
      <vt:lpstr>Loads scenarios </vt:lpstr>
      <vt:lpstr>Loads scenarios </vt:lpstr>
      <vt:lpstr>Design of deck</vt:lpstr>
      <vt:lpstr>Design of deck</vt:lpstr>
      <vt:lpstr>Loads scenarios of deck </vt:lpstr>
      <vt:lpstr>Loads scenarios of deck </vt:lpstr>
      <vt:lpstr>Max. moments and shear</vt:lpstr>
      <vt:lpstr>Design of deck</vt:lpstr>
      <vt:lpstr>Design of deck</vt:lpstr>
      <vt:lpstr>الشريحة 50</vt:lpstr>
      <vt:lpstr>Modeling</vt:lpstr>
      <vt:lpstr>Conceptual design</vt:lpstr>
      <vt:lpstr>Conceptual design</vt:lpstr>
      <vt:lpstr>Span length of truss</vt:lpstr>
      <vt:lpstr>الشريحة 55</vt:lpstr>
      <vt:lpstr>الشريحة 56</vt:lpstr>
      <vt:lpstr>Model checks</vt:lpstr>
      <vt:lpstr>     Computability check</vt:lpstr>
      <vt:lpstr>الشريحة 59</vt:lpstr>
      <vt:lpstr>Equilibrium check</vt:lpstr>
      <vt:lpstr>Stress-strain check</vt:lpstr>
      <vt:lpstr>الشريحة 62</vt:lpstr>
      <vt:lpstr>Design of the bridge</vt:lpstr>
      <vt:lpstr> design Cross Sections</vt:lpstr>
      <vt:lpstr> design Cross Sections</vt:lpstr>
      <vt:lpstr>Design checks</vt:lpstr>
      <vt:lpstr>Capacity check</vt:lpstr>
      <vt:lpstr>Capacity check</vt:lpstr>
      <vt:lpstr>Deflection check</vt:lpstr>
      <vt:lpstr>Period check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Analysis and Design of Al-Bathan Bridge</dc:title>
  <dc:creator>i n t e l</dc:creator>
  <cp:lastModifiedBy>Admin</cp:lastModifiedBy>
  <cp:revision>75</cp:revision>
  <dcterms:created xsi:type="dcterms:W3CDTF">2018-05-15T20:26:46Z</dcterms:created>
  <dcterms:modified xsi:type="dcterms:W3CDTF">2018-05-17T01:47:43Z</dcterms:modified>
</cp:coreProperties>
</file>