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256" r:id="rId5"/>
    <p:sldId id="285" r:id="rId6"/>
    <p:sldId id="284" r:id="rId7"/>
    <p:sldId id="281" r:id="rId8"/>
    <p:sldId id="283" r:id="rId9"/>
    <p:sldId id="288" r:id="rId10"/>
    <p:sldId id="290" r:id="rId11"/>
    <p:sldId id="282" r:id="rId12"/>
    <p:sldId id="286" r:id="rId13"/>
    <p:sldId id="275" r:id="rId14"/>
    <p:sldId id="291" r:id="rId15"/>
    <p:sldId id="300" r:id="rId16"/>
    <p:sldId id="292" r:id="rId17"/>
    <p:sldId id="293" r:id="rId18"/>
    <p:sldId id="294" r:id="rId19"/>
    <p:sldId id="295" r:id="rId20"/>
    <p:sldId id="296" r:id="rId21"/>
    <p:sldId id="297" r:id="rId22"/>
    <p:sldId id="298" r:id="rId23"/>
    <p:sldId id="299" r:id="rId24"/>
    <p:sldId id="274" r:id="rId25"/>
    <p:sldId id="257" r:id="rId26"/>
    <p:sldId id="269" r:id="rId27"/>
    <p:sldId id="271" r:id="rId28"/>
    <p:sldId id="272" r:id="rId29"/>
    <p:sldId id="273" r:id="rId30"/>
    <p:sldId id="278" r:id="rId31"/>
    <p:sldId id="277" r:id="rId32"/>
    <p:sldId id="279" r:id="rId33"/>
    <p:sldId id="280" r:id="rId34"/>
    <p:sldId id="289"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80" d="100"/>
          <a:sy n="80" d="100"/>
        </p:scale>
        <p:origin x="378" y="60"/>
      </p:cViewPr>
      <p:guideLst>
        <p:guide orient="horz" pos="2160"/>
        <p:guide pos="3840"/>
      </p:guideLst>
    </p:cSldViewPr>
  </p:slid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12/23/2018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12/23/2018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4504" y="2327256"/>
            <a:ext cx="5799409" cy="1892047"/>
          </a:xfrm>
        </p:spPr>
        <p:txBody>
          <a:bodyPr anchor="ctr">
            <a:normAutofit/>
          </a:bodyPr>
          <a:lstStyle/>
          <a:p>
            <a:pPr algn="ctr"/>
            <a:r>
              <a:rPr lang="en-US" sz="2400" dirty="0">
                <a:solidFill>
                  <a:schemeClr val="tx2"/>
                </a:solidFill>
                <a:latin typeface="Times New Roman" panose="02020603050405020304" pitchFamily="18" charset="0"/>
                <a:cs typeface="Times New Roman" panose="02020603050405020304" pitchFamily="18" charset="0"/>
              </a:rPr>
              <a:t>The reality of quality cost in Palestinian </a:t>
            </a:r>
            <a:r>
              <a:rPr lang="en-US" sz="2400" dirty="0" smtClean="0">
                <a:solidFill>
                  <a:schemeClr val="tx2"/>
                </a:solidFill>
                <a:latin typeface="Times New Roman" panose="02020603050405020304" pitchFamily="18" charset="0"/>
                <a:cs typeface="Times New Roman" panose="02020603050405020304" pitchFamily="18" charset="0"/>
              </a:rPr>
              <a:t>food industrial </a:t>
            </a:r>
            <a:r>
              <a:rPr lang="en-US" sz="2400" dirty="0">
                <a:solidFill>
                  <a:schemeClr val="tx2"/>
                </a:solidFill>
                <a:latin typeface="Times New Roman" panose="02020603050405020304" pitchFamily="18" charset="0"/>
                <a:cs typeface="Times New Roman" panose="02020603050405020304" pitchFamily="18" charset="0"/>
              </a:rPr>
              <a:t>companies in west </a:t>
            </a:r>
            <a:r>
              <a:rPr lang="en-US" sz="2400" dirty="0" smtClean="0">
                <a:solidFill>
                  <a:schemeClr val="tx2"/>
                </a:solidFill>
                <a:latin typeface="Times New Roman" panose="02020603050405020304" pitchFamily="18" charset="0"/>
                <a:cs typeface="Times New Roman" panose="02020603050405020304" pitchFamily="18" charset="0"/>
              </a:rPr>
              <a:t>bank</a:t>
            </a:r>
            <a:r>
              <a:rPr lang="en-US" sz="2400" dirty="0">
                <a:solidFill>
                  <a:schemeClr val="tx2"/>
                </a:solidFill>
                <a:latin typeface="Times New Roman" panose="02020603050405020304" pitchFamily="18" charset="0"/>
                <a:cs typeface="Times New Roman" panose="02020603050405020304" pitchFamily="18" charset="0"/>
              </a:rPr>
              <a:t/>
            </a:r>
            <a:br>
              <a:rPr lang="en-US" sz="2400" dirty="0">
                <a:solidFill>
                  <a:schemeClr val="tx2"/>
                </a:solidFill>
                <a:latin typeface="Times New Roman" panose="02020603050405020304" pitchFamily="18" charset="0"/>
                <a:cs typeface="Times New Roman" panose="02020603050405020304" pitchFamily="18" charset="0"/>
              </a:rPr>
            </a:br>
            <a:r>
              <a:rPr lang="en-US" sz="2400" dirty="0">
                <a:solidFill>
                  <a:schemeClr val="tx2"/>
                </a:solidFill>
                <a:latin typeface="Times New Roman" panose="02020603050405020304" pitchFamily="18" charset="0"/>
                <a:cs typeface="Times New Roman" panose="02020603050405020304" pitchFamily="18" charset="0"/>
              </a:rPr>
              <a:t/>
            </a:r>
            <a:br>
              <a:rPr lang="en-US" sz="2400" dirty="0">
                <a:solidFill>
                  <a:schemeClr val="tx2"/>
                </a:solidFill>
                <a:latin typeface="Times New Roman" panose="02020603050405020304" pitchFamily="18" charset="0"/>
                <a:cs typeface="Times New Roman" panose="02020603050405020304" pitchFamily="18" charset="0"/>
              </a:rPr>
            </a:br>
            <a:endParaRPr lang="en-US" sz="2400" dirty="0">
              <a:solidFill>
                <a:schemeClr val="tx2"/>
              </a:solidFill>
              <a:latin typeface="Times New Roman" panose="02020603050405020304" pitchFamily="18" charset="0"/>
              <a:cs typeface="Times New Roman" panose="02020603050405020304" pitchFamily="18" charset="0"/>
            </a:endParaRPr>
          </a:p>
        </p:txBody>
      </p:sp>
      <p:sp>
        <p:nvSpPr>
          <p:cNvPr id="7" name="Subtitle 6"/>
          <p:cNvSpPr>
            <a:spLocks noGrp="1"/>
          </p:cNvSpPr>
          <p:nvPr>
            <p:ph type="subTitle" idx="1"/>
          </p:nvPr>
        </p:nvSpPr>
        <p:spPr>
          <a:xfrm>
            <a:off x="235132" y="3618071"/>
            <a:ext cx="6355624" cy="1901189"/>
          </a:xfrm>
        </p:spPr>
        <p:txBody>
          <a:bodyPr>
            <a:noAutofit/>
          </a:bodyPr>
          <a:lstStyle/>
          <a:p>
            <a:r>
              <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Prepared </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By:</a:t>
            </a:r>
          </a:p>
          <a:p>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Yara Sharif</a:t>
            </a:r>
          </a:p>
          <a:p>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Rimonda</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Ayman</a:t>
            </a:r>
          </a:p>
          <a:p>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Ghena</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Sharif</a:t>
            </a:r>
          </a:p>
          <a:p>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Israa</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Salman</a:t>
            </a:r>
          </a:p>
          <a:p>
            <a:r>
              <a:rPr lang="en-US" sz="2000"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Anhar</a:t>
            </a:r>
            <a:r>
              <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Samaro</a:t>
            </a:r>
            <a:endPar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2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en-US" sz="2000" b="1" dirty="0" smtClean="0">
                <a:solidFill>
                  <a:schemeClr val="bg1"/>
                </a:solidFill>
                <a:latin typeface="Times New Roman" panose="02020603050405020304" pitchFamily="18" charset="0"/>
                <a:cs typeface="Times New Roman" panose="02020603050405020304" pitchFamily="18" charset="0"/>
              </a:rPr>
              <a:t>Supervised by: </a:t>
            </a:r>
            <a:r>
              <a:rPr lang="en-US" sz="2000" b="1" dirty="0">
                <a:solidFill>
                  <a:schemeClr val="bg1"/>
                </a:solidFill>
                <a:latin typeface="Times New Roman" panose="02020603050405020304" pitchFamily="18" charset="0"/>
                <a:cs typeface="Times New Roman" panose="02020603050405020304" pitchFamily="18" charset="0"/>
              </a:rPr>
              <a:t>Eng. Tamer H</a:t>
            </a:r>
            <a:r>
              <a:rPr lang="en-US" sz="2000" b="1" dirty="0" smtClean="0">
                <a:solidFill>
                  <a:schemeClr val="bg1"/>
                </a:solidFill>
                <a:latin typeface="Times New Roman" panose="02020603050405020304" pitchFamily="18" charset="0"/>
                <a:cs typeface="Times New Roman" panose="02020603050405020304" pitchFamily="18" charset="0"/>
              </a:rPr>
              <a:t>addad</a:t>
            </a:r>
            <a:endParaRPr lang="en-US" sz="2000" b="1" dirty="0">
              <a:solidFill>
                <a:schemeClr val="bg1"/>
              </a:solidFill>
              <a:latin typeface="Times New Roman" panose="02020603050405020304" pitchFamily="18" charset="0"/>
              <a:cs typeface="Times New Roman" panose="02020603050405020304" pitchFamily="18" charset="0"/>
            </a:endParaRPr>
          </a:p>
          <a:p>
            <a:endParaRPr lang="en-US"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20" name="Picture Placeholder 1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04" r="404"/>
          <a:stretch>
            <a:fillRect/>
          </a:stretch>
        </p:blipFill>
        <p:spPr>
          <a:xfrm>
            <a:off x="5903913" y="1311275"/>
            <a:ext cx="6288087" cy="4208463"/>
          </a:xfrm>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pPr algn="ctr"/>
            <a:r>
              <a:rPr lang="en-GB" sz="3200" b="1" dirty="0">
                <a:solidFill>
                  <a:schemeClr val="tx2"/>
                </a:solidFill>
                <a:latin typeface="Times New Roman" panose="02020603050405020304" pitchFamily="18" charset="0"/>
                <a:cs typeface="Times New Roman" panose="02020603050405020304" pitchFamily="18" charset="0"/>
              </a:rPr>
              <a:t>Normal distribution test (The One-Sample Kolmogorov-Smirnov</a:t>
            </a:r>
            <a:r>
              <a:rPr lang="en-GB" sz="3200" b="1" dirty="0" smtClean="0">
                <a:solidFill>
                  <a:schemeClr val="tx2"/>
                </a:solidFill>
                <a:latin typeface="Times New Roman" panose="02020603050405020304" pitchFamily="18" charset="0"/>
                <a:cs typeface="Times New Roman" panose="02020603050405020304" pitchFamily="18" charset="0"/>
              </a:rPr>
              <a:t>).</a:t>
            </a:r>
            <a:endParaRPr lang="en-US" sz="3200" b="1" dirty="0">
              <a:solidFill>
                <a:schemeClr val="tx2"/>
              </a:solidFill>
              <a:latin typeface="Times New Roman" panose="02020603050405020304" pitchFamily="18" charset="0"/>
              <a:cs typeface="Times New Roman" panose="02020603050405020304"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63988900"/>
              </p:ext>
            </p:extLst>
          </p:nvPr>
        </p:nvGraphicFramePr>
        <p:xfrm>
          <a:off x="1285388" y="2926081"/>
          <a:ext cx="9619706" cy="3331029"/>
        </p:xfrm>
        <a:graphic>
          <a:graphicData uri="http://schemas.openxmlformats.org/drawingml/2006/table">
            <a:tbl>
              <a:tblPr firstRow="1" firstCol="1" bandRow="1">
                <a:tableStyleId>{5C22544A-7EE6-4342-B048-85BDC9FD1C3A}</a:tableStyleId>
              </a:tblPr>
              <a:tblGrid>
                <a:gridCol w="7026459">
                  <a:extLst>
                    <a:ext uri="{9D8B030D-6E8A-4147-A177-3AD203B41FA5}">
                      <a16:colId xmlns:a16="http://schemas.microsoft.com/office/drawing/2014/main" val="1702565136"/>
                    </a:ext>
                  </a:extLst>
                </a:gridCol>
                <a:gridCol w="2593247">
                  <a:extLst>
                    <a:ext uri="{9D8B030D-6E8A-4147-A177-3AD203B41FA5}">
                      <a16:colId xmlns:a16="http://schemas.microsoft.com/office/drawing/2014/main" val="1266081251"/>
                    </a:ext>
                  </a:extLst>
                </a:gridCol>
              </a:tblGrid>
              <a:tr h="590106">
                <a:tc>
                  <a:txBody>
                    <a:bodyPr/>
                    <a:lstStyle/>
                    <a:p>
                      <a:pPr marL="0" marR="0" algn="ctr">
                        <a:lnSpc>
                          <a:spcPct val="107000"/>
                        </a:lnSpc>
                        <a:spcBef>
                          <a:spcPts val="0"/>
                        </a:spcBef>
                        <a:spcAft>
                          <a:spcPts val="800"/>
                        </a:spcAft>
                      </a:pPr>
                      <a:r>
                        <a:rPr lang="en-US" sz="1800" b="1">
                          <a:solidFill>
                            <a:schemeClr val="bg1"/>
                          </a:solidFill>
                          <a:effectLst/>
                          <a:latin typeface="Times New Roman" panose="02020603050405020304" pitchFamily="18" charset="0"/>
                          <a:cs typeface="Times New Roman" panose="02020603050405020304" pitchFamily="18" charset="0"/>
                        </a:rPr>
                        <a:t>Assumption</a:t>
                      </a:r>
                      <a:endParaRPr lang="en-US" sz="1800" b="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b="1" dirty="0">
                          <a:solidFill>
                            <a:schemeClr val="bg1"/>
                          </a:solidFill>
                          <a:effectLst/>
                          <a:latin typeface="Times New Roman" panose="02020603050405020304" pitchFamily="18" charset="0"/>
                          <a:cs typeface="Times New Roman" panose="02020603050405020304" pitchFamily="18" charset="0"/>
                        </a:rPr>
                        <a:t>Probability value</a:t>
                      </a:r>
                      <a:endParaRPr lang="en-US" sz="1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1488429"/>
                  </a:ext>
                </a:extLst>
              </a:tr>
              <a:tr h="1090396">
                <a:tc>
                  <a:txBody>
                    <a:bodyPr/>
                    <a:lstStyle/>
                    <a:p>
                      <a:pPr marL="0" marR="0" algn="ctr">
                        <a:lnSpc>
                          <a:spcPct val="107000"/>
                        </a:lnSpc>
                        <a:spcBef>
                          <a:spcPts val="0"/>
                        </a:spcBef>
                        <a:spcAft>
                          <a:spcPts val="800"/>
                        </a:spcAft>
                      </a:pPr>
                      <a:r>
                        <a:rPr lang="en-GB" sz="1800" b="1" dirty="0">
                          <a:solidFill>
                            <a:schemeClr val="bg1"/>
                          </a:solidFill>
                          <a:effectLst/>
                          <a:latin typeface="Times New Roman" panose="02020603050405020304" pitchFamily="18" charset="0"/>
                          <a:cs typeface="Times New Roman" panose="02020603050405020304" pitchFamily="18" charset="0"/>
                        </a:rPr>
                        <a:t>The first assumption: "recognizes the importance of quality costs."</a:t>
                      </a:r>
                      <a:endParaRPr lang="en-US" sz="1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b="1" dirty="0">
                          <a:solidFill>
                            <a:schemeClr val="tx2"/>
                          </a:solidFill>
                          <a:effectLst/>
                          <a:latin typeface="Times New Roman" panose="02020603050405020304" pitchFamily="18" charset="0"/>
                          <a:cs typeface="Times New Roman" panose="02020603050405020304" pitchFamily="18" charset="0"/>
                        </a:rPr>
                        <a:t>0.140</a:t>
                      </a:r>
                      <a:endParaRPr lang="en-US" sz="1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8288674"/>
                  </a:ext>
                </a:extLst>
              </a:tr>
              <a:tr h="1090396">
                <a:tc>
                  <a:txBody>
                    <a:bodyPr/>
                    <a:lstStyle/>
                    <a:p>
                      <a:pPr marL="0" marR="0" algn="ctr">
                        <a:lnSpc>
                          <a:spcPct val="107000"/>
                        </a:lnSpc>
                        <a:spcBef>
                          <a:spcPts val="0"/>
                        </a:spcBef>
                        <a:spcAft>
                          <a:spcPts val="800"/>
                        </a:spcAft>
                      </a:pPr>
                      <a:r>
                        <a:rPr lang="en-US" sz="1800" b="1">
                          <a:solidFill>
                            <a:schemeClr val="bg1"/>
                          </a:solidFill>
                          <a:effectLst/>
                          <a:latin typeface="Times New Roman" panose="02020603050405020304" pitchFamily="18" charset="0"/>
                          <a:cs typeface="Times New Roman" panose="02020603050405020304" pitchFamily="18" charset="0"/>
                        </a:rPr>
                        <a:t>The second assumption: ''apply the regulations of quality costs."</a:t>
                      </a:r>
                      <a:endParaRPr lang="en-US" sz="1800" b="1">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b="1">
                          <a:solidFill>
                            <a:schemeClr val="tx2"/>
                          </a:solidFill>
                          <a:effectLst/>
                          <a:latin typeface="Times New Roman" panose="02020603050405020304" pitchFamily="18" charset="0"/>
                          <a:cs typeface="Times New Roman" panose="02020603050405020304" pitchFamily="18" charset="0"/>
                        </a:rPr>
                        <a:t>0.286</a:t>
                      </a:r>
                      <a:endParaRPr lang="en-US" sz="1800" b="1">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8473687"/>
                  </a:ext>
                </a:extLst>
              </a:tr>
              <a:tr h="560131">
                <a:tc>
                  <a:txBody>
                    <a:bodyPr/>
                    <a:lstStyle/>
                    <a:p>
                      <a:pPr marL="0" marR="0" algn="ctr">
                        <a:lnSpc>
                          <a:spcPct val="107000"/>
                        </a:lnSpc>
                        <a:spcBef>
                          <a:spcPts val="0"/>
                        </a:spcBef>
                        <a:spcAft>
                          <a:spcPts val="800"/>
                        </a:spcAft>
                      </a:pPr>
                      <a:r>
                        <a:rPr lang="en-US" sz="1800" b="1" dirty="0">
                          <a:solidFill>
                            <a:schemeClr val="bg1"/>
                          </a:solidFill>
                          <a:effectLst/>
                          <a:latin typeface="Times New Roman" panose="02020603050405020304" pitchFamily="18" charset="0"/>
                          <a:cs typeface="Times New Roman" panose="02020603050405020304" pitchFamily="18" charset="0"/>
                        </a:rPr>
                        <a:t>Total </a:t>
                      </a:r>
                      <a:endParaRPr lang="en-US" sz="1800" b="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800" b="1" dirty="0">
                          <a:solidFill>
                            <a:schemeClr val="tx2"/>
                          </a:solidFill>
                          <a:effectLst/>
                          <a:latin typeface="Times New Roman" panose="02020603050405020304" pitchFamily="18" charset="0"/>
                          <a:cs typeface="Times New Roman" panose="02020603050405020304" pitchFamily="18" charset="0"/>
                        </a:rPr>
                        <a:t>0.205</a:t>
                      </a:r>
                      <a:endParaRPr lang="en-US" sz="1800" b="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00693888"/>
                  </a:ext>
                </a:extLst>
              </a:tr>
            </a:tbl>
          </a:graphicData>
        </a:graphic>
      </p:graphicFrame>
      <p:sp>
        <p:nvSpPr>
          <p:cNvPr id="3" name="Rectangle 1"/>
          <p:cNvSpPr>
            <a:spLocks noChangeArrowheads="1"/>
          </p:cNvSpPr>
          <p:nvPr/>
        </p:nvSpPr>
        <p:spPr bwMode="auto">
          <a:xfrm>
            <a:off x="1347867" y="1609337"/>
            <a:ext cx="9557227" cy="55399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The Table below shows the results of the test as </a:t>
            </a:r>
            <a:r>
              <a:rPr kumimoji="0" lang="en-US" altLang="en-US" b="1"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(P-value)</a:t>
            </a:r>
            <a:r>
              <a:rPr kumimoji="0" lang="en-US" altLang="en-US"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en-US" dirty="0" smtClean="0">
                <a:solidFill>
                  <a:schemeClr val="tx2"/>
                </a:solidFill>
                <a:latin typeface="Times New Roman" panose="02020603050405020304" pitchFamily="18" charset="0"/>
                <a:ea typeface="Times New Roman" panose="02020603050405020304" pitchFamily="18" charset="0"/>
                <a:cs typeface="Times New Roman" panose="02020603050405020304" pitchFamily="18" charset="0"/>
              </a:rPr>
              <a:t>&gt;  </a:t>
            </a:r>
            <a:r>
              <a:rPr kumimoji="0" lang="en-US" altLang="en-US" b="1"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0.05</a:t>
            </a:r>
            <a:r>
              <a:rPr kumimoji="0" lang="en-US" altLang="en-US"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 this indicates that the data follow the </a:t>
            </a:r>
            <a:r>
              <a:rPr kumimoji="0" lang="en-US" altLang="en-US" b="1"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normal distribution </a:t>
            </a:r>
            <a:r>
              <a:rPr kumimoji="0" lang="en-US" altLang="en-US" b="0" i="0" u="none" strike="noStrike" cap="none" normalizeH="0" baseline="0" dirty="0" smtClean="0">
                <a:ln>
                  <a:noFill/>
                </a:ln>
                <a:solidFill>
                  <a:schemeClr val="tx2"/>
                </a:solidFill>
                <a:effectLst/>
                <a:latin typeface="Times New Roman" panose="02020603050405020304" pitchFamily="18" charset="0"/>
                <a:ea typeface="Times New Roman" panose="02020603050405020304" pitchFamily="18" charset="0"/>
                <a:cs typeface="Times New Roman" panose="02020603050405020304" pitchFamily="18" charset="0"/>
              </a:rPr>
              <a:t>and scientific tests should be used.</a:t>
            </a:r>
            <a:r>
              <a:rPr kumimoji="0" lang="en-US" altLang="en-US" b="0" i="0" u="none" strike="noStrike" cap="none" normalizeH="0" baseline="0" dirty="0" smtClean="0">
                <a:ln>
                  <a:noFill/>
                </a:ln>
                <a:solidFill>
                  <a:schemeClr val="tx2"/>
                </a:solidFill>
                <a:effectLst/>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fld id="{0FF54DE5-C571-48E8-A5BC-B369434E2F44}" type="slidenum">
              <a:rPr lang="en-US" smtClean="0"/>
              <a:t>10</a:t>
            </a:fld>
            <a:endParaRPr lang="en-US"/>
          </a:p>
        </p:txBody>
      </p:sp>
    </p:spTree>
    <p:extLst>
      <p:ext uri="{BB962C8B-B14F-4D97-AF65-F5344CB8AC3E}">
        <p14:creationId xmlns:p14="http://schemas.microsoft.com/office/powerpoint/2010/main" val="367495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T-Test</a:t>
            </a:r>
            <a:endParaRPr lang="en-US" sz="3200" dirty="0">
              <a:solidFill>
                <a:schemeClr val="tx2"/>
              </a:solidFill>
            </a:endParaRPr>
          </a:p>
        </p:txBody>
      </p:sp>
      <p:sp>
        <p:nvSpPr>
          <p:cNvPr id="3" name="Content Placeholder 2"/>
          <p:cNvSpPr>
            <a:spLocks noGrp="1"/>
          </p:cNvSpPr>
          <p:nvPr>
            <p:ph idx="1"/>
          </p:nvPr>
        </p:nvSpPr>
        <p:spPr/>
        <p:txBody>
          <a:bodyPr>
            <a:normAutofit fontScale="77500" lnSpcReduction="20000"/>
          </a:bodyPr>
          <a:lstStyle/>
          <a:p>
            <a:r>
              <a:rPr lang="en-US" b="1" dirty="0">
                <a:solidFill>
                  <a:schemeClr val="tx2"/>
                </a:solidFill>
                <a:latin typeface="Times New Roman" panose="02020603050405020304" pitchFamily="18" charset="0"/>
                <a:cs typeface="Times New Roman" panose="02020603050405020304" pitchFamily="18" charset="0"/>
              </a:rPr>
              <a:t>The first assumption:</a:t>
            </a:r>
            <a:endParaRPr lang="en-US" dirty="0">
              <a:solidFill>
                <a:schemeClr val="tx2"/>
              </a:solidFill>
              <a:latin typeface="Times New Roman" panose="02020603050405020304" pitchFamily="18" charset="0"/>
              <a:cs typeface="Times New Roman" panose="02020603050405020304" pitchFamily="18" charset="0"/>
            </a:endParaRPr>
          </a:p>
          <a:p>
            <a:pPr algn="ctr"/>
            <a:r>
              <a:rPr lang="en-US" dirty="0">
                <a:solidFill>
                  <a:schemeClr val="tx2"/>
                </a:solidFill>
                <a:latin typeface="Times New Roman" panose="02020603050405020304" pitchFamily="18" charset="0"/>
                <a:cs typeface="Times New Roman" panose="02020603050405020304" pitchFamily="18" charset="0"/>
              </a:rPr>
              <a:t>“The industrial food sector in the West Bank</a:t>
            </a:r>
            <a:r>
              <a:rPr lang="en-US" b="1" dirty="0">
                <a:solidFill>
                  <a:schemeClr val="tx2"/>
                </a:solidFill>
                <a:latin typeface="Times New Roman" panose="02020603050405020304" pitchFamily="18" charset="0"/>
                <a:cs typeface="Times New Roman" panose="02020603050405020304" pitchFamily="18" charset="0"/>
              </a:rPr>
              <a:t> recognizes</a:t>
            </a:r>
            <a:r>
              <a:rPr lang="en-US" dirty="0">
                <a:solidFill>
                  <a:schemeClr val="tx2"/>
                </a:solidFill>
                <a:latin typeface="Times New Roman" panose="02020603050405020304" pitchFamily="18" charset="0"/>
                <a:cs typeface="Times New Roman" panose="02020603050405020304" pitchFamily="18" charset="0"/>
              </a:rPr>
              <a:t> the importance of quality costs."</a:t>
            </a:r>
          </a:p>
          <a:p>
            <a:pPr algn="ctr"/>
            <a:r>
              <a:rPr lang="en-US" dirty="0">
                <a:solidFill>
                  <a:schemeClr val="tx2"/>
                </a:solidFill>
                <a:latin typeface="Times New Roman" panose="02020603050405020304" pitchFamily="18" charset="0"/>
                <a:cs typeface="Times New Roman" panose="02020603050405020304" pitchFamily="18" charset="0"/>
              </a:rPr>
              <a:t>Null Hypothesis                                             </a:t>
            </a:r>
            <a:r>
              <a:rPr lang="en-US" b="1" dirty="0">
                <a:solidFill>
                  <a:schemeClr val="tx2"/>
                </a:solidFill>
                <a:latin typeface="Times New Roman" panose="02020603050405020304" pitchFamily="18" charset="0"/>
                <a:cs typeface="Times New Roman" panose="02020603050405020304" pitchFamily="18" charset="0"/>
              </a:rPr>
              <a:t>H</a:t>
            </a:r>
            <a:r>
              <a:rPr lang="en-US" b="1" baseline="-25000" dirty="0">
                <a:solidFill>
                  <a:schemeClr val="tx2"/>
                </a:solidFill>
                <a:latin typeface="Times New Roman" panose="02020603050405020304" pitchFamily="18" charset="0"/>
                <a:cs typeface="Times New Roman" panose="02020603050405020304" pitchFamily="18" charset="0"/>
              </a:rPr>
              <a:t>o:</a:t>
            </a:r>
            <a:r>
              <a:rPr lang="en-US" b="1" dirty="0">
                <a:solidFill>
                  <a:schemeClr val="tx2"/>
                </a:solidFill>
                <a:latin typeface="Times New Roman" panose="02020603050405020304" pitchFamily="18" charset="0"/>
                <a:cs typeface="Times New Roman" panose="02020603050405020304" pitchFamily="18" charset="0"/>
              </a:rPr>
              <a:t> µ = 3</a:t>
            </a:r>
            <a:endParaRPr lang="en-US" dirty="0">
              <a:solidFill>
                <a:schemeClr val="tx2"/>
              </a:solidFill>
              <a:latin typeface="Times New Roman" panose="02020603050405020304" pitchFamily="18" charset="0"/>
              <a:cs typeface="Times New Roman" panose="02020603050405020304" pitchFamily="18" charset="0"/>
            </a:endParaRPr>
          </a:p>
          <a:p>
            <a:pPr algn="ctr"/>
            <a:r>
              <a:rPr lang="en-US" dirty="0">
                <a:solidFill>
                  <a:schemeClr val="tx2"/>
                </a:solidFill>
                <a:latin typeface="Times New Roman" panose="02020603050405020304" pitchFamily="18" charset="0"/>
                <a:cs typeface="Times New Roman" panose="02020603050405020304" pitchFamily="18" charset="0"/>
              </a:rPr>
              <a:t>Alternative Hypothesis                                  </a:t>
            </a:r>
            <a:r>
              <a:rPr lang="en-US" b="1" dirty="0">
                <a:solidFill>
                  <a:schemeClr val="tx2"/>
                </a:solidFill>
                <a:latin typeface="Times New Roman" panose="02020603050405020304" pitchFamily="18" charset="0"/>
                <a:cs typeface="Times New Roman" panose="02020603050405020304" pitchFamily="18" charset="0"/>
              </a:rPr>
              <a:t>H</a:t>
            </a:r>
            <a:r>
              <a:rPr lang="en-US" b="1" baseline="-25000" dirty="0">
                <a:solidFill>
                  <a:schemeClr val="tx2"/>
                </a:solidFill>
                <a:latin typeface="Times New Roman" panose="02020603050405020304" pitchFamily="18" charset="0"/>
                <a:cs typeface="Times New Roman" panose="02020603050405020304" pitchFamily="18" charset="0"/>
              </a:rPr>
              <a:t>1:</a:t>
            </a:r>
            <a:r>
              <a:rPr lang="en-US" b="1" dirty="0">
                <a:solidFill>
                  <a:schemeClr val="tx2"/>
                </a:solidFill>
                <a:latin typeface="Times New Roman" panose="02020603050405020304" pitchFamily="18" charset="0"/>
                <a:cs typeface="Times New Roman" panose="02020603050405020304" pitchFamily="18" charset="0"/>
              </a:rPr>
              <a:t> µ &gt; </a:t>
            </a:r>
            <a:r>
              <a:rPr lang="en-US" b="1" dirty="0" smtClean="0">
                <a:solidFill>
                  <a:schemeClr val="tx2"/>
                </a:solidFill>
                <a:latin typeface="Times New Roman" panose="02020603050405020304" pitchFamily="18" charset="0"/>
                <a:cs typeface="Times New Roman" panose="02020603050405020304" pitchFamily="18" charset="0"/>
              </a:rPr>
              <a:t>3</a:t>
            </a:r>
          </a:p>
          <a:p>
            <a:endParaRPr lang="en-US" b="1" dirty="0">
              <a:solidFill>
                <a:schemeClr val="tx2"/>
              </a:solidFill>
              <a:latin typeface="Times New Roman" panose="02020603050405020304" pitchFamily="18" charset="0"/>
              <a:cs typeface="Times New Roman" panose="02020603050405020304" pitchFamily="18" charset="0"/>
            </a:endParaRPr>
          </a:p>
          <a:p>
            <a:r>
              <a:rPr lang="en-US" b="1" dirty="0">
                <a:solidFill>
                  <a:schemeClr val="tx2"/>
                </a:solidFill>
                <a:latin typeface="Times New Roman" panose="02020603050405020304" pitchFamily="18" charset="0"/>
                <a:cs typeface="Times New Roman" panose="02020603050405020304" pitchFamily="18" charset="0"/>
              </a:rPr>
              <a:t>The second assumption:</a:t>
            </a:r>
            <a:endParaRPr lang="en-US" dirty="0">
              <a:solidFill>
                <a:schemeClr val="tx2"/>
              </a:solidFill>
              <a:latin typeface="Times New Roman" panose="02020603050405020304" pitchFamily="18" charset="0"/>
              <a:cs typeface="Times New Roman" panose="02020603050405020304" pitchFamily="18" charset="0"/>
            </a:endParaRPr>
          </a:p>
          <a:p>
            <a:pPr algn="ctr"/>
            <a:r>
              <a:rPr lang="en-US" dirty="0">
                <a:solidFill>
                  <a:schemeClr val="tx2"/>
                </a:solidFill>
                <a:latin typeface="Times New Roman" panose="02020603050405020304" pitchFamily="18" charset="0"/>
                <a:cs typeface="Times New Roman" panose="02020603050405020304" pitchFamily="18" charset="0"/>
              </a:rPr>
              <a:t>“The industrial food sector in the West Bank shall apply the regulations of quality costs"</a:t>
            </a:r>
            <a:r>
              <a:rPr lang="en-US" b="1" dirty="0">
                <a:solidFill>
                  <a:schemeClr val="tx2"/>
                </a:solidFill>
                <a:latin typeface="Times New Roman" panose="02020603050405020304" pitchFamily="18" charset="0"/>
                <a:cs typeface="Times New Roman" panose="02020603050405020304" pitchFamily="18" charset="0"/>
              </a:rPr>
              <a:t> </a:t>
            </a:r>
            <a:endParaRPr lang="en-US" dirty="0">
              <a:solidFill>
                <a:schemeClr val="tx2"/>
              </a:solidFill>
              <a:latin typeface="Times New Roman" panose="02020603050405020304" pitchFamily="18" charset="0"/>
              <a:cs typeface="Times New Roman" panose="02020603050405020304" pitchFamily="18" charset="0"/>
            </a:endParaRPr>
          </a:p>
          <a:p>
            <a:pPr algn="ctr"/>
            <a:r>
              <a:rPr lang="en-US" dirty="0">
                <a:solidFill>
                  <a:schemeClr val="tx2"/>
                </a:solidFill>
                <a:latin typeface="Times New Roman" panose="02020603050405020304" pitchFamily="18" charset="0"/>
                <a:cs typeface="Times New Roman" panose="02020603050405020304" pitchFamily="18" charset="0"/>
              </a:rPr>
              <a:t>Null Hypothesis                                             </a:t>
            </a:r>
            <a:r>
              <a:rPr lang="en-US" b="1" dirty="0">
                <a:solidFill>
                  <a:schemeClr val="tx2"/>
                </a:solidFill>
                <a:latin typeface="Times New Roman" panose="02020603050405020304" pitchFamily="18" charset="0"/>
                <a:cs typeface="Times New Roman" panose="02020603050405020304" pitchFamily="18" charset="0"/>
              </a:rPr>
              <a:t>H</a:t>
            </a:r>
            <a:r>
              <a:rPr lang="en-US" b="1" baseline="-25000" dirty="0">
                <a:solidFill>
                  <a:schemeClr val="tx2"/>
                </a:solidFill>
                <a:latin typeface="Times New Roman" panose="02020603050405020304" pitchFamily="18" charset="0"/>
                <a:cs typeface="Times New Roman" panose="02020603050405020304" pitchFamily="18" charset="0"/>
              </a:rPr>
              <a:t>o:</a:t>
            </a:r>
            <a:r>
              <a:rPr lang="en-US" b="1" dirty="0">
                <a:solidFill>
                  <a:schemeClr val="tx2"/>
                </a:solidFill>
                <a:latin typeface="Times New Roman" panose="02020603050405020304" pitchFamily="18" charset="0"/>
                <a:cs typeface="Times New Roman" panose="02020603050405020304" pitchFamily="18" charset="0"/>
              </a:rPr>
              <a:t> µ = 3</a:t>
            </a:r>
            <a:endParaRPr lang="en-US" dirty="0">
              <a:solidFill>
                <a:schemeClr val="tx2"/>
              </a:solidFill>
              <a:latin typeface="Times New Roman" panose="02020603050405020304" pitchFamily="18" charset="0"/>
              <a:cs typeface="Times New Roman" panose="02020603050405020304" pitchFamily="18" charset="0"/>
            </a:endParaRPr>
          </a:p>
          <a:p>
            <a:pPr algn="ctr"/>
            <a:r>
              <a:rPr lang="en-US" dirty="0">
                <a:solidFill>
                  <a:schemeClr val="tx2"/>
                </a:solidFill>
                <a:latin typeface="Times New Roman" panose="02020603050405020304" pitchFamily="18" charset="0"/>
                <a:cs typeface="Times New Roman" panose="02020603050405020304" pitchFamily="18" charset="0"/>
              </a:rPr>
              <a:t>Alternative Hypothesis                                  </a:t>
            </a:r>
            <a:r>
              <a:rPr lang="en-US" b="1" dirty="0">
                <a:solidFill>
                  <a:schemeClr val="tx2"/>
                </a:solidFill>
                <a:latin typeface="Times New Roman" panose="02020603050405020304" pitchFamily="18" charset="0"/>
                <a:cs typeface="Times New Roman" panose="02020603050405020304" pitchFamily="18" charset="0"/>
              </a:rPr>
              <a:t>H</a:t>
            </a:r>
            <a:r>
              <a:rPr lang="en-US" b="1" baseline="-25000" dirty="0">
                <a:solidFill>
                  <a:schemeClr val="tx2"/>
                </a:solidFill>
                <a:latin typeface="Times New Roman" panose="02020603050405020304" pitchFamily="18" charset="0"/>
                <a:cs typeface="Times New Roman" panose="02020603050405020304" pitchFamily="18" charset="0"/>
              </a:rPr>
              <a:t>1:</a:t>
            </a:r>
            <a:r>
              <a:rPr lang="en-US" b="1" dirty="0">
                <a:solidFill>
                  <a:schemeClr val="tx2"/>
                </a:solidFill>
                <a:latin typeface="Times New Roman" panose="02020603050405020304" pitchFamily="18" charset="0"/>
                <a:cs typeface="Times New Roman" panose="02020603050405020304" pitchFamily="18" charset="0"/>
              </a:rPr>
              <a:t> µ &gt; </a:t>
            </a:r>
            <a:r>
              <a:rPr lang="en-US" b="1" dirty="0" smtClean="0">
                <a:solidFill>
                  <a:schemeClr val="tx2"/>
                </a:solidFill>
                <a:latin typeface="Times New Roman" panose="02020603050405020304" pitchFamily="18" charset="0"/>
                <a:cs typeface="Times New Roman" panose="02020603050405020304" pitchFamily="18" charset="0"/>
              </a:rPr>
              <a:t>3</a:t>
            </a:r>
          </a:p>
          <a:p>
            <a:r>
              <a:rPr lang="en-US" b="1" dirty="0" smtClean="0">
                <a:solidFill>
                  <a:schemeClr val="tx2"/>
                </a:solidFill>
                <a:latin typeface="Times New Roman" panose="02020603050405020304" pitchFamily="18" charset="0"/>
                <a:cs typeface="Times New Roman" panose="02020603050405020304" pitchFamily="18" charset="0"/>
              </a:rPr>
              <a:t>T-Tabulated One tail at (DF= 46 , </a:t>
            </a:r>
            <a:r>
              <a:rPr lang="el-GR" b="1" dirty="0" smtClean="0">
                <a:solidFill>
                  <a:schemeClr val="tx2"/>
                </a:solidFill>
                <a:latin typeface="Times New Roman" panose="02020603050405020304" pitchFamily="18" charset="0"/>
                <a:cs typeface="Times New Roman" panose="02020603050405020304" pitchFamily="18" charset="0"/>
              </a:rPr>
              <a:t>α</a:t>
            </a:r>
            <a:r>
              <a:rPr lang="en-US" b="1" dirty="0">
                <a:solidFill>
                  <a:schemeClr val="tx2"/>
                </a:solidFill>
                <a:latin typeface="Times New Roman" panose="02020603050405020304" pitchFamily="18" charset="0"/>
                <a:cs typeface="Times New Roman" panose="02020603050405020304" pitchFamily="18" charset="0"/>
              </a:rPr>
              <a:t> </a:t>
            </a:r>
            <a:r>
              <a:rPr lang="en-US" b="1" dirty="0" smtClean="0">
                <a:solidFill>
                  <a:schemeClr val="tx2"/>
                </a:solidFill>
                <a:latin typeface="Times New Roman" panose="02020603050405020304" pitchFamily="18" charset="0"/>
                <a:cs typeface="Times New Roman" panose="02020603050405020304" pitchFamily="18" charset="0"/>
              </a:rPr>
              <a:t>= .05 ) = 2.24</a:t>
            </a:r>
            <a:br>
              <a:rPr lang="en-US" b="1" dirty="0" smtClean="0">
                <a:solidFill>
                  <a:schemeClr val="tx2"/>
                </a:solidFill>
                <a:latin typeface="Times New Roman" panose="02020603050405020304" pitchFamily="18" charset="0"/>
                <a:cs typeface="Times New Roman" panose="02020603050405020304" pitchFamily="18" charset="0"/>
              </a:rPr>
            </a:br>
            <a:r>
              <a:rPr lang="en-US" b="1" dirty="0" smtClean="0">
                <a:solidFill>
                  <a:schemeClr val="tx2"/>
                </a:solidFill>
                <a:latin typeface="Times New Roman" panose="02020603050405020304" pitchFamily="18" charset="0"/>
                <a:cs typeface="Times New Roman" panose="02020603050405020304" pitchFamily="18" charset="0"/>
              </a:rPr>
              <a:t/>
            </a:r>
            <a:br>
              <a:rPr lang="en-US" b="1" dirty="0" smtClean="0">
                <a:solidFill>
                  <a:schemeClr val="tx2"/>
                </a:solidFill>
                <a:latin typeface="Times New Roman" panose="02020603050405020304" pitchFamily="18" charset="0"/>
                <a:cs typeface="Times New Roman" panose="02020603050405020304" pitchFamily="18" charset="0"/>
              </a:rPr>
            </a:br>
            <a:r>
              <a:rPr lang="en-US" b="1" dirty="0" smtClean="0">
                <a:solidFill>
                  <a:schemeClr val="tx2"/>
                </a:solidFill>
                <a:latin typeface="Times New Roman" panose="02020603050405020304" pitchFamily="18" charset="0"/>
                <a:cs typeface="Times New Roman" panose="02020603050405020304" pitchFamily="18" charset="0"/>
              </a:rPr>
              <a:t/>
            </a:r>
            <a:br>
              <a:rPr lang="en-US" b="1" dirty="0" smtClean="0">
                <a:solidFill>
                  <a:schemeClr val="tx2"/>
                </a:solidFill>
                <a:latin typeface="Times New Roman" panose="02020603050405020304" pitchFamily="18" charset="0"/>
                <a:cs typeface="Times New Roman" panose="02020603050405020304" pitchFamily="18" charset="0"/>
              </a:rPr>
            </a:br>
            <a:r>
              <a:rPr lang="en-US" b="1" dirty="0" smtClean="0">
                <a:solidFill>
                  <a:schemeClr val="tx2"/>
                </a:solidFill>
                <a:latin typeface="Times New Roman" panose="02020603050405020304" pitchFamily="18" charset="0"/>
                <a:cs typeface="Times New Roman" panose="02020603050405020304" pitchFamily="18" charset="0"/>
              </a:rPr>
              <a:t/>
            </a:r>
            <a:br>
              <a:rPr lang="en-US" b="1" dirty="0" smtClean="0">
                <a:solidFill>
                  <a:schemeClr val="tx2"/>
                </a:solidFill>
                <a:latin typeface="Times New Roman" panose="02020603050405020304" pitchFamily="18" charset="0"/>
                <a:cs typeface="Times New Roman" panose="02020603050405020304" pitchFamily="18" charset="0"/>
              </a:rPr>
            </a:br>
            <a:endParaRPr lang="en-US" dirty="0">
              <a:solidFill>
                <a:schemeClr val="tx2"/>
              </a:solidFill>
              <a:latin typeface="Times New Roman" panose="02020603050405020304" pitchFamily="18" charset="0"/>
              <a:cs typeface="Times New Roman" panose="02020603050405020304" pitchFamily="18" charset="0"/>
            </a:endParaRPr>
          </a:p>
          <a:p>
            <a:endParaRPr lang="en-US" dirty="0">
              <a:solidFill>
                <a:schemeClr val="tx2"/>
              </a:solidFill>
              <a:latin typeface="Times New Roman" panose="02020603050405020304" pitchFamily="18" charset="0"/>
              <a:cs typeface="Times New Roman" panose="02020603050405020304" pitchFamily="18" charset="0"/>
            </a:endParaRPr>
          </a:p>
          <a:p>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11</a:t>
            </a:fld>
            <a:endParaRPr lang="en-US"/>
          </a:p>
        </p:txBody>
      </p:sp>
    </p:spTree>
    <p:extLst>
      <p:ext uri="{BB962C8B-B14F-4D97-AF65-F5344CB8AC3E}">
        <p14:creationId xmlns:p14="http://schemas.microsoft.com/office/powerpoint/2010/main" val="363702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solidFill>
              </a:rPr>
              <a:t>One tailed T-Test</a:t>
            </a:r>
            <a:endParaRPr lang="en-US" sz="3200" dirty="0">
              <a:solidFill>
                <a:schemeClr val="tx2"/>
              </a:solidFill>
            </a:endParaRPr>
          </a:p>
        </p:txBody>
      </p:sp>
      <p:pic>
        <p:nvPicPr>
          <p:cNvPr id="4" name="Picture 3"/>
          <p:cNvPicPr>
            <a:picLocks noChangeAspect="1"/>
          </p:cNvPicPr>
          <p:nvPr/>
        </p:nvPicPr>
        <p:blipFill>
          <a:blip r:embed="rId2"/>
          <a:stretch>
            <a:fillRect/>
          </a:stretch>
        </p:blipFill>
        <p:spPr>
          <a:xfrm>
            <a:off x="2155371" y="2047680"/>
            <a:ext cx="7292217" cy="4593259"/>
          </a:xfrm>
          <a:prstGeom prst="rect">
            <a:avLst/>
          </a:prstGeom>
        </p:spPr>
      </p:pic>
      <p:sp>
        <p:nvSpPr>
          <p:cNvPr id="5" name="Slide Number Placeholder 4"/>
          <p:cNvSpPr>
            <a:spLocks noGrp="1"/>
          </p:cNvSpPr>
          <p:nvPr>
            <p:ph type="sldNum" sz="quarter" idx="12"/>
          </p:nvPr>
        </p:nvSpPr>
        <p:spPr/>
        <p:txBody>
          <a:bodyPr/>
          <a:lstStyle/>
          <a:p>
            <a:fld id="{0FF54DE5-C571-48E8-A5BC-B369434E2F44}" type="slidenum">
              <a:rPr lang="en-US" smtClean="0"/>
              <a:t>12</a:t>
            </a:fld>
            <a:endParaRPr lang="en-US"/>
          </a:p>
        </p:txBody>
      </p:sp>
    </p:spTree>
    <p:extLst>
      <p:ext uri="{BB962C8B-B14F-4D97-AF65-F5344CB8AC3E}">
        <p14:creationId xmlns:p14="http://schemas.microsoft.com/office/powerpoint/2010/main" val="397038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637" y="21749"/>
            <a:ext cx="9980682" cy="1096962"/>
          </a:xfrm>
        </p:spPr>
        <p:txBody>
          <a:bodyPr>
            <a:normAutofit/>
          </a:bodyPr>
          <a:lstStyle/>
          <a:p>
            <a:pPr algn="ctr"/>
            <a:r>
              <a:rPr lang="en-GB" sz="3200" dirty="0">
                <a:solidFill>
                  <a:schemeClr val="tx2"/>
                </a:solidFill>
                <a:latin typeface="Times New Roman" panose="02020603050405020304" pitchFamily="18" charset="0"/>
                <a:cs typeface="Times New Roman" panose="02020603050405020304" pitchFamily="18" charset="0"/>
              </a:rPr>
              <a:t>Analysis of paragraphs of the first sub-assumption (prevention costs)</a:t>
            </a:r>
            <a:endParaRPr lang="ar-SA" sz="3200" dirty="0">
              <a:solidFill>
                <a:schemeClr val="tx2"/>
              </a:solidFill>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9179260"/>
              </p:ext>
            </p:extLst>
          </p:nvPr>
        </p:nvGraphicFramePr>
        <p:xfrm>
          <a:off x="1558342" y="1476262"/>
          <a:ext cx="7778840" cy="4887663"/>
        </p:xfrm>
        <a:graphic>
          <a:graphicData uri="http://schemas.openxmlformats.org/drawingml/2006/table">
            <a:tbl>
              <a:tblPr rtl="1" firstRow="1" bandRow="1">
                <a:tableStyleId>{073A0DAA-6AF3-43AB-8588-CEC1D06C72B9}</a:tableStyleId>
              </a:tblPr>
              <a:tblGrid>
                <a:gridCol w="3889420">
                  <a:extLst>
                    <a:ext uri="{9D8B030D-6E8A-4147-A177-3AD203B41FA5}">
                      <a16:colId xmlns:a16="http://schemas.microsoft.com/office/drawing/2014/main" val="20000"/>
                    </a:ext>
                  </a:extLst>
                </a:gridCol>
                <a:gridCol w="3889420">
                  <a:extLst>
                    <a:ext uri="{9D8B030D-6E8A-4147-A177-3AD203B41FA5}">
                      <a16:colId xmlns:a16="http://schemas.microsoft.com/office/drawing/2014/main" val="20001"/>
                    </a:ext>
                  </a:extLst>
                </a:gridCol>
              </a:tblGrid>
              <a:tr h="359127">
                <a:tc>
                  <a:txBody>
                    <a:bodyPr/>
                    <a:lstStyle/>
                    <a:p>
                      <a:pPr rtl="1"/>
                      <a:r>
                        <a:rPr lang="en-US" dirty="0" smtClean="0">
                          <a:solidFill>
                            <a:schemeClr val="bg1"/>
                          </a:solidFill>
                          <a:latin typeface="Times New Roman" panose="02020603050405020304" pitchFamily="18" charset="0"/>
                          <a:cs typeface="Times New Roman" panose="02020603050405020304" pitchFamily="18" charset="0"/>
                        </a:rPr>
                        <a:t>Absolute</a:t>
                      </a:r>
                      <a:r>
                        <a:rPr lang="en-US" baseline="0" dirty="0" smtClean="0">
                          <a:solidFill>
                            <a:schemeClr val="bg1"/>
                          </a:solidFill>
                          <a:latin typeface="Times New Roman" panose="02020603050405020304" pitchFamily="18" charset="0"/>
                          <a:cs typeface="Times New Roman" panose="02020603050405020304" pitchFamily="18" charset="0"/>
                        </a:rPr>
                        <a:t> value of T-Calculated </a:t>
                      </a:r>
                      <a:endParaRPr lang="ar-SA" dirty="0">
                        <a:solidFill>
                          <a:schemeClr val="bg1"/>
                        </a:solidFill>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593768">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3.865</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total cost to hold training courses for worker.</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623317">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2.272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total cost of planning is determined and what produced by these plans.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578357">
                <a:tc>
                  <a:txBody>
                    <a:bodyPr/>
                    <a:lstStyle/>
                    <a:p>
                      <a:pPr algn="ctr">
                        <a:lnSpc>
                          <a:spcPct val="107000"/>
                        </a:lnSpc>
                        <a:spcAft>
                          <a:spcPts val="800"/>
                        </a:spcAft>
                      </a:pPr>
                      <a:r>
                        <a:rPr lang="en-US"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.289</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GB"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a:t>
                      </a: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Estimated the cost to design a new product and review its design and plans.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73572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1.771</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Estimated the cost of reports on the disbursement to ensure the quality of the product.</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539015">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.980</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performance improvement project.</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r h="569927">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1.185</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ar-SA" sz="1400"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 </a:t>
                      </a: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the verification of the quality of the resource</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6"/>
                  </a:ext>
                </a:extLst>
              </a:tr>
              <a:tr h="598545">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2.195</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l" rtl="1">
                        <a:lnSpc>
                          <a:spcPts val="16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documenting and monitoring the progress of the work procedures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7"/>
                  </a:ext>
                </a:extLst>
              </a:tr>
              <a:tr h="283254">
                <a:tc>
                  <a:txBody>
                    <a:bodyPr/>
                    <a:lstStyle/>
                    <a:p>
                      <a:pPr marL="38100" marR="38100" algn="ctr">
                        <a:lnSpc>
                          <a:spcPts val="1600"/>
                        </a:lnSpc>
                        <a:spcAft>
                          <a:spcPts val="800"/>
                        </a:spcAft>
                      </a:pPr>
                      <a:r>
                        <a:rPr lang="en-GB"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1.629</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8100" marR="38100" algn="ctr" rtl="1">
                        <a:lnSpc>
                          <a:spcPts val="1600"/>
                        </a:lnSpc>
                        <a:spcAft>
                          <a:spcPts val="800"/>
                        </a:spcAft>
                      </a:pPr>
                      <a:r>
                        <a:rPr lang="en-GB" sz="1400" b="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8"/>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13</a:t>
            </a:fld>
            <a:endParaRPr lang="en-US"/>
          </a:p>
        </p:txBody>
      </p:sp>
    </p:spTree>
    <p:extLst>
      <p:ext uri="{BB962C8B-B14F-4D97-AF65-F5344CB8AC3E}">
        <p14:creationId xmlns:p14="http://schemas.microsoft.com/office/powerpoint/2010/main" val="144051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850" y="104356"/>
            <a:ext cx="9755350" cy="1096962"/>
          </a:xfrm>
        </p:spPr>
        <p:txBody>
          <a:bodyPr>
            <a:normAutofit/>
          </a:bodyPr>
          <a:lstStyle/>
          <a:p>
            <a:pPr algn="ctr"/>
            <a:r>
              <a:rPr lang="en-GB" sz="3200" dirty="0">
                <a:solidFill>
                  <a:schemeClr val="tx2"/>
                </a:solidFill>
                <a:latin typeface="Times New Roman" panose="02020603050405020304" pitchFamily="18" charset="0"/>
                <a:cs typeface="Times New Roman" panose="02020603050405020304" pitchFamily="18" charset="0"/>
              </a:rPr>
              <a:t>Analysis of paragraphs of the first sub-assumption </a:t>
            </a:r>
            <a:r>
              <a:rPr lang="en-GB" sz="3200" dirty="0" smtClean="0">
                <a:solidFill>
                  <a:schemeClr val="tx2"/>
                </a:solidFill>
                <a:latin typeface="Times New Roman" panose="02020603050405020304" pitchFamily="18" charset="0"/>
                <a:cs typeface="Times New Roman" panose="02020603050405020304" pitchFamily="18" charset="0"/>
              </a:rPr>
              <a:t>(appraisal costs)                                                                               </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72140022"/>
              </p:ext>
            </p:extLst>
          </p:nvPr>
        </p:nvGraphicFramePr>
        <p:xfrm>
          <a:off x="1406252" y="1457738"/>
          <a:ext cx="9226560" cy="5142737"/>
        </p:xfrm>
        <a:graphic>
          <a:graphicData uri="http://schemas.openxmlformats.org/drawingml/2006/table">
            <a:tbl>
              <a:tblPr rtl="1" firstRow="1" bandRow="1">
                <a:tableStyleId>{5C22544A-7EE6-4342-B048-85BDC9FD1C3A}</a:tableStyleId>
              </a:tblPr>
              <a:tblGrid>
                <a:gridCol w="4613280">
                  <a:extLst>
                    <a:ext uri="{9D8B030D-6E8A-4147-A177-3AD203B41FA5}">
                      <a16:colId xmlns:a16="http://schemas.microsoft.com/office/drawing/2014/main" val="20000"/>
                    </a:ext>
                  </a:extLst>
                </a:gridCol>
                <a:gridCol w="4613280">
                  <a:extLst>
                    <a:ext uri="{9D8B030D-6E8A-4147-A177-3AD203B41FA5}">
                      <a16:colId xmlns:a16="http://schemas.microsoft.com/office/drawing/2014/main" val="20001"/>
                    </a:ext>
                  </a:extLst>
                </a:gridCol>
              </a:tblGrid>
              <a:tr h="333704">
                <a:tc>
                  <a:txBody>
                    <a:bodyPr/>
                    <a:lstStyle/>
                    <a:p>
                      <a:pPr rtl="1"/>
                      <a:r>
                        <a:rPr lang="en-US" sz="1800" dirty="0" smtClean="0">
                          <a:latin typeface="Times New Roman" panose="02020603050405020304" pitchFamily="18" charset="0"/>
                          <a:cs typeface="Times New Roman" panose="02020603050405020304" pitchFamily="18" charset="0"/>
                        </a:rPr>
                        <a:t>Absolute</a:t>
                      </a:r>
                      <a:r>
                        <a:rPr lang="en-US" sz="1800" baseline="0" dirty="0" smtClean="0">
                          <a:latin typeface="Times New Roman" panose="02020603050405020304" pitchFamily="18" charset="0"/>
                          <a:cs typeface="Times New Roman" panose="02020603050405020304" pitchFamily="18" charset="0"/>
                        </a:rPr>
                        <a:t> value of T-calculated</a:t>
                      </a:r>
                      <a:endParaRPr lang="ar-SA" sz="1800" dirty="0">
                        <a:latin typeface="Times New Roman" panose="02020603050405020304" pitchFamily="18" charset="0"/>
                        <a:cs typeface="Times New Roman" panose="02020603050405020304" pitchFamily="18" charset="0"/>
                      </a:endParaRPr>
                    </a:p>
                  </a:txBody>
                  <a:tcPr/>
                </a:tc>
                <a:tc>
                  <a:txBody>
                    <a:bodyPr/>
                    <a:lstStyle/>
                    <a:p>
                      <a:pPr rtl="1"/>
                      <a:r>
                        <a:rPr lang="en-US" sz="1800" dirty="0" err="1" smtClean="0">
                          <a:latin typeface="Times New Roman" panose="02020603050405020304" pitchFamily="18" charset="0"/>
                          <a:cs typeface="Times New Roman" panose="02020603050405020304" pitchFamily="18" charset="0"/>
                        </a:rPr>
                        <a:t>Paraghraph</a:t>
                      </a:r>
                      <a:endParaRPr lang="ar-SA"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403951">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2.092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10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conducting tests on raw materials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62101">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2.226</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10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to put the product is determined experimentally before it can be marketed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693151">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1.135</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10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Determining the value of the loss resulting from the presence of a defective product (non-conforming to specifications and standards)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462101">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r>
                        <a:rPr lang="en-US"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443</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15000"/>
                        </a:lnSpc>
                        <a:spcAft>
                          <a:spcPts val="10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of the crisis is determined to provide equipment and tools for testing the product’</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429976">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2.192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value of follow-up is determined for product quality during the production process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644964">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r>
                        <a:rPr lang="en-US"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247</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resulting from damage to raw materials and resources are estimated as a result of poor storage or prolonged duration</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33704">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2.401</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value of labor is estimated in the field of labor</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429976">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3.643</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of documentation for work related procedures is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429976">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3.292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Procurement evaluation and inspection costs are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33704">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2.308</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pPr>
                      <a:r>
                        <a:rPr lang="en-GB" sz="1400" b="1" dirty="0">
                          <a:effectLst/>
                          <a:latin typeface="Times New Roman" panose="02020603050405020304" pitchFamily="18" charset="0"/>
                          <a:ea typeface="Calibri" panose="020F0502020204030204" pitchFamily="34" charset="0"/>
                          <a:cs typeface="Arial" panose="020B0604020202020204" pitchFamily="34" charset="0"/>
                        </a:rPr>
                        <a:t>Total</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10"/>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14</a:t>
            </a:fld>
            <a:endParaRPr lang="en-US"/>
          </a:p>
        </p:txBody>
      </p:sp>
    </p:spTree>
    <p:extLst>
      <p:ext uri="{BB962C8B-B14F-4D97-AF65-F5344CB8AC3E}">
        <p14:creationId xmlns:p14="http://schemas.microsoft.com/office/powerpoint/2010/main" val="4292443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dirty="0">
                <a:solidFill>
                  <a:schemeClr val="tx2"/>
                </a:solidFill>
                <a:latin typeface="Times New Roman" panose="02020603050405020304" pitchFamily="18" charset="0"/>
                <a:ea typeface="Calibri" panose="020F0502020204030204" pitchFamily="34" charset="0"/>
              </a:rPr>
              <a:t>Analysis of paragraphs of the first sub-assumption (internal failure costs)</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77356987"/>
              </p:ext>
            </p:extLst>
          </p:nvPr>
        </p:nvGraphicFramePr>
        <p:xfrm>
          <a:off x="1104899" y="1600200"/>
          <a:ext cx="9700476" cy="4336415"/>
        </p:xfrm>
        <a:graphic>
          <a:graphicData uri="http://schemas.openxmlformats.org/drawingml/2006/table">
            <a:tbl>
              <a:tblPr rtl="1" firstRow="1" bandRow="1">
                <a:tableStyleId>{5C22544A-7EE6-4342-B048-85BDC9FD1C3A}</a:tableStyleId>
              </a:tblPr>
              <a:tblGrid>
                <a:gridCol w="4850238">
                  <a:extLst>
                    <a:ext uri="{9D8B030D-6E8A-4147-A177-3AD203B41FA5}">
                      <a16:colId xmlns:a16="http://schemas.microsoft.com/office/drawing/2014/main" val="20000"/>
                    </a:ext>
                  </a:extLst>
                </a:gridCol>
                <a:gridCol w="4850238">
                  <a:extLst>
                    <a:ext uri="{9D8B030D-6E8A-4147-A177-3AD203B41FA5}">
                      <a16:colId xmlns:a16="http://schemas.microsoft.com/office/drawing/2014/main" val="20001"/>
                    </a:ext>
                  </a:extLst>
                </a:gridCol>
              </a:tblGrid>
              <a:tr h="370840">
                <a:tc>
                  <a:txBody>
                    <a:bodyPr/>
                    <a:lstStyle/>
                    <a:p>
                      <a:pPr rtl="1"/>
                      <a:r>
                        <a:rPr lang="en-US" dirty="0" smtClean="0">
                          <a:solidFill>
                            <a:schemeClr val="bg1"/>
                          </a:solidFill>
                          <a:latin typeface="Times New Roman" panose="02020603050405020304" pitchFamily="18" charset="0"/>
                          <a:cs typeface="Times New Roman" panose="02020603050405020304" pitchFamily="18" charset="0"/>
                        </a:rPr>
                        <a:t>Absolute value of T-</a:t>
                      </a:r>
                      <a:r>
                        <a:rPr lang="en-US" baseline="0" dirty="0" smtClean="0">
                          <a:solidFill>
                            <a:schemeClr val="bg1"/>
                          </a:solidFill>
                          <a:latin typeface="Times New Roman" panose="02020603050405020304" pitchFamily="18" charset="0"/>
                          <a:cs typeface="Times New Roman" panose="02020603050405020304" pitchFamily="18" charset="0"/>
                        </a:rPr>
                        <a:t>Calculated</a:t>
                      </a:r>
                      <a:endParaRPr lang="ar-SA" dirty="0">
                        <a:solidFill>
                          <a:schemeClr val="bg1"/>
                        </a:solidFill>
                        <a:latin typeface="Times New Roman" panose="02020603050405020304" pitchFamily="18" charset="0"/>
                        <a:cs typeface="Times New Roman" panose="02020603050405020304" pitchFamily="18" charset="0"/>
                      </a:endParaRPr>
                    </a:p>
                  </a:txBody>
                  <a:tcPr/>
                </a:tc>
                <a:tc>
                  <a:txBody>
                    <a:bodyPr/>
                    <a:lstStyle/>
                    <a:p>
                      <a:pPr rtl="1"/>
                      <a:r>
                        <a:rPr lang="en-US" sz="1800" dirty="0" smtClean="0">
                          <a:solidFill>
                            <a:schemeClr val="bg1"/>
                          </a:solidFill>
                          <a:latin typeface="Times New Roman" panose="02020603050405020304" pitchFamily="18" charset="0"/>
                          <a:cs typeface="Times New Roman" panose="02020603050405020304" pitchFamily="18" charset="0"/>
                        </a:rPr>
                        <a:t>Paragraph</a:t>
                      </a:r>
                      <a:endParaRPr lang="ar-SA" sz="1800"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r>
                        <a:rPr lang="en-US"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903</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is estimated for product design and business scheduling</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2.792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US"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is estimated as the time that the work ceases</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3.865</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US"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to retest the finished product is estimated</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1.324</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t>
                      </a:r>
                      <a:r>
                        <a:rPr lang="en-US"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arising from savings or shortfalls in raw materials and / or labor and / or equipment for production are estimated</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6.434</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from discontinuation is estimated because of unexpected obstacles</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1.400</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Loss due to lack of plan and alternative solutions is estimated</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2.924</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extent of the loss caused by any internal failure is measured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0840">
                <a:tc>
                  <a:txBody>
                    <a:bodyPr/>
                    <a:lstStyle/>
                    <a:p>
                      <a:pPr algn="ctr">
                        <a:lnSpc>
                          <a:spcPct val="107000"/>
                        </a:lnSpc>
                        <a:spcAft>
                          <a:spcPts val="800"/>
                        </a:spcAft>
                      </a:pPr>
                      <a:r>
                        <a:rPr lang="en-US"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.151</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rtl="0">
                        <a:lnSpc>
                          <a:spcPct val="107000"/>
                        </a:lnSpc>
                        <a:spcAft>
                          <a:spcPts val="800"/>
                        </a:spcAft>
                      </a:pPr>
                      <a:r>
                        <a:rPr lang="en-US"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a:t>
                      </a:r>
                      <a:r>
                        <a:rPr lang="en-GB" sz="14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The cost is estimated for the reboot operation.</a:t>
                      </a:r>
                      <a:endParaRPr lang="en-US" sz="14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370840">
                <a:tc>
                  <a:txBody>
                    <a:bodyPr/>
                    <a:lstStyle/>
                    <a:p>
                      <a:pPr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2.232</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07000"/>
                        </a:lnSpc>
                        <a:spcAft>
                          <a:spcPts val="800"/>
                        </a:spcAft>
                      </a:pPr>
                      <a:r>
                        <a:rPr lang="en-GB"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is estimated to find solutions to problems and to determine what is wrong and why</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70840">
                <a:tc>
                  <a:txBody>
                    <a:bodyPr/>
                    <a:lstStyle/>
                    <a:p>
                      <a:pPr algn="ctr">
                        <a:lnSpc>
                          <a:spcPct val="115000"/>
                        </a:lnSpc>
                        <a:spcAft>
                          <a:spcPts val="10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2.840</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15000"/>
                        </a:lnSpc>
                        <a:spcAft>
                          <a:spcPts val="1000"/>
                        </a:spcAft>
                      </a:pPr>
                      <a:r>
                        <a:rPr lang="en-GB" sz="14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Total </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10"/>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15</a:t>
            </a:fld>
            <a:endParaRPr lang="en-US"/>
          </a:p>
        </p:txBody>
      </p:sp>
    </p:spTree>
    <p:extLst>
      <p:ext uri="{BB962C8B-B14F-4D97-AF65-F5344CB8AC3E}">
        <p14:creationId xmlns:p14="http://schemas.microsoft.com/office/powerpoint/2010/main" val="3926757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dirty="0">
                <a:solidFill>
                  <a:schemeClr val="tx2"/>
                </a:solidFill>
                <a:latin typeface="Times New Roman" panose="02020603050405020304" pitchFamily="18" charset="0"/>
                <a:ea typeface="Calibri" panose="020F0502020204030204" pitchFamily="34" charset="0"/>
              </a:rPr>
              <a:t>Analysis of paragraphs of the first sub-assumption (external failure costs</a:t>
            </a:r>
            <a:r>
              <a:rPr lang="en-US" sz="3200" dirty="0">
                <a:solidFill>
                  <a:schemeClr val="tx2"/>
                </a:solidFill>
                <a:latin typeface="Times New Roman" panose="02020603050405020304" pitchFamily="18" charset="0"/>
                <a:ea typeface="Calibri" panose="020F0502020204030204" pitchFamily="34" charset="0"/>
              </a:rPr>
              <a:t>)</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464267"/>
              </p:ext>
            </p:extLst>
          </p:nvPr>
        </p:nvGraphicFramePr>
        <p:xfrm>
          <a:off x="1104900" y="1600200"/>
          <a:ext cx="9982200" cy="4092575"/>
        </p:xfrm>
        <a:graphic>
          <a:graphicData uri="http://schemas.openxmlformats.org/drawingml/2006/table">
            <a:tbl>
              <a:tblPr rtl="1" firstRow="1" bandRow="1">
                <a:tableStyleId>{5C22544A-7EE6-4342-B048-85BDC9FD1C3A}</a:tableStyleId>
              </a:tblPr>
              <a:tblGrid>
                <a:gridCol w="4991100">
                  <a:extLst>
                    <a:ext uri="{9D8B030D-6E8A-4147-A177-3AD203B41FA5}">
                      <a16:colId xmlns:a16="http://schemas.microsoft.com/office/drawing/2014/main" val="20000"/>
                    </a:ext>
                  </a:extLst>
                </a:gridCol>
                <a:gridCol w="4991100">
                  <a:extLst>
                    <a:ext uri="{9D8B030D-6E8A-4147-A177-3AD203B41FA5}">
                      <a16:colId xmlns:a16="http://schemas.microsoft.com/office/drawing/2014/main" val="20001"/>
                    </a:ext>
                  </a:extLst>
                </a:gridCol>
              </a:tblGrid>
              <a:tr h="370840">
                <a:tc>
                  <a:txBody>
                    <a:bodyPr/>
                    <a:lstStyle/>
                    <a:p>
                      <a:pPr rtl="1"/>
                      <a:r>
                        <a:rPr lang="en-US" dirty="0" smtClean="0">
                          <a:latin typeface="Times New Roman" panose="02020603050405020304" pitchFamily="18" charset="0"/>
                          <a:cs typeface="Times New Roman" panose="02020603050405020304" pitchFamily="18" charset="0"/>
                        </a:rPr>
                        <a:t>Absolute value of T-Calculated</a:t>
                      </a:r>
                      <a:endParaRPr lang="ar-SA" dirty="0">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1.697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resulting from non-conformity with the standard and standards are estimated.</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1.733</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 due to product damage is estimated during transportation.</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4.816</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from an accident is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3.314</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Loss arising from any lawsuit against the producing company is estimate</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3.741</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the existence of a defective product are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1.242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a defect in sales are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1.597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any collateral or compensation are estimated.</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0840">
                <a:tc>
                  <a:txBody>
                    <a:bodyPr/>
                    <a:lstStyle/>
                    <a:p>
                      <a:pPr algn="ctr">
                        <a:lnSpc>
                          <a:spcPct val="115000"/>
                        </a:lnSpc>
                        <a:spcAft>
                          <a:spcPts val="10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3.182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pPr>
                      <a:r>
                        <a:rPr lang="en-GB"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08"/>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16</a:t>
            </a:fld>
            <a:endParaRPr lang="en-US"/>
          </a:p>
        </p:txBody>
      </p:sp>
    </p:spTree>
    <p:extLst>
      <p:ext uri="{BB962C8B-B14F-4D97-AF65-F5344CB8AC3E}">
        <p14:creationId xmlns:p14="http://schemas.microsoft.com/office/powerpoint/2010/main" val="326264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dirty="0">
                <a:solidFill>
                  <a:schemeClr val="tx2"/>
                </a:solidFill>
                <a:latin typeface="Times New Roman" panose="02020603050405020304" pitchFamily="18" charset="0"/>
                <a:ea typeface="Calibri" panose="020F0502020204030204" pitchFamily="34" charset="0"/>
              </a:rPr>
              <a:t>Analysis of paragraphs of the second sub-assumption (preventive costs</a:t>
            </a:r>
            <a:r>
              <a:rPr lang="en-US" sz="3200" dirty="0">
                <a:solidFill>
                  <a:schemeClr val="tx2"/>
                </a:solidFill>
                <a:latin typeface="Times New Roman" panose="02020603050405020304" pitchFamily="18" charset="0"/>
                <a:ea typeface="Calibri" panose="020F0502020204030204" pitchFamily="34" charset="0"/>
              </a:rPr>
              <a:t>)</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7157274"/>
              </p:ext>
            </p:extLst>
          </p:nvPr>
        </p:nvGraphicFramePr>
        <p:xfrm>
          <a:off x="1104900" y="1600200"/>
          <a:ext cx="9982200" cy="4243578"/>
        </p:xfrm>
        <a:graphic>
          <a:graphicData uri="http://schemas.openxmlformats.org/drawingml/2006/table">
            <a:tbl>
              <a:tblPr rtl="1" firstRow="1" bandRow="1">
                <a:tableStyleId>{5C22544A-7EE6-4342-B048-85BDC9FD1C3A}</a:tableStyleId>
              </a:tblPr>
              <a:tblGrid>
                <a:gridCol w="4991100">
                  <a:extLst>
                    <a:ext uri="{9D8B030D-6E8A-4147-A177-3AD203B41FA5}">
                      <a16:colId xmlns:a16="http://schemas.microsoft.com/office/drawing/2014/main" val="20000"/>
                    </a:ext>
                  </a:extLst>
                </a:gridCol>
                <a:gridCol w="4991100">
                  <a:extLst>
                    <a:ext uri="{9D8B030D-6E8A-4147-A177-3AD203B41FA5}">
                      <a16:colId xmlns:a16="http://schemas.microsoft.com/office/drawing/2014/main" val="20001"/>
                    </a:ext>
                  </a:extLst>
                </a:gridCol>
              </a:tblGrid>
              <a:tr h="370840">
                <a:tc>
                  <a:txBody>
                    <a:bodyPr/>
                    <a:lstStyle/>
                    <a:p>
                      <a:pPr rtl="1"/>
                      <a:r>
                        <a:rPr lang="en-US" dirty="0" smtClean="0">
                          <a:solidFill>
                            <a:schemeClr val="tx2"/>
                          </a:solidFill>
                          <a:latin typeface="Times New Roman" panose="02020603050405020304" pitchFamily="18" charset="0"/>
                          <a:cs typeface="Times New Roman" panose="02020603050405020304" pitchFamily="18" charset="0"/>
                        </a:rPr>
                        <a:t>Absolute</a:t>
                      </a:r>
                      <a:r>
                        <a:rPr lang="en-US" baseline="0" dirty="0" smtClean="0">
                          <a:solidFill>
                            <a:schemeClr val="tx2"/>
                          </a:solidFill>
                          <a:latin typeface="Times New Roman" panose="02020603050405020304" pitchFamily="18" charset="0"/>
                          <a:cs typeface="Times New Roman" panose="02020603050405020304" pitchFamily="18" charset="0"/>
                        </a:rPr>
                        <a:t> value of T-Calculated</a:t>
                      </a:r>
                      <a:endParaRPr lang="ar-SA" dirty="0">
                        <a:solidFill>
                          <a:schemeClr val="tx2"/>
                        </a:solidFill>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5.458</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total cost to hold training courses for worker.</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3.869</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total cost of planning is determined and what produced by these plans.</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5.500</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Estimated the cost to design a new product and review its design and plans.</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1.852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Estimated the cost of reports on the disbursement to ensure the quality of the product.</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5.901</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performance improvement project.</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3.048</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Determined the cost of the verification of the quality of the resource</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3.944</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documenting and monitoring the progress of the work procedures</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0840">
                <a:tc>
                  <a:txBody>
                    <a:bodyPr/>
                    <a:lstStyle/>
                    <a:p>
                      <a:pPr marL="38100" marR="38100" algn="ctr">
                        <a:lnSpc>
                          <a:spcPts val="16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5.600</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1600" dirty="0">
                          <a:effectLst/>
                          <a:latin typeface="Times New Roman" panose="02020603050405020304" pitchFamily="18" charset="0"/>
                          <a:ea typeface="Calibri" panose="020F0502020204030204" pitchFamily="34" charset="0"/>
                          <a:cs typeface="Arial" panose="020B0604020202020204" pitchFamily="34" charset="0"/>
                        </a:rPr>
                        <a:t>Total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17</a:t>
            </a:fld>
            <a:endParaRPr lang="en-US"/>
          </a:p>
        </p:txBody>
      </p:sp>
    </p:spTree>
    <p:extLst>
      <p:ext uri="{BB962C8B-B14F-4D97-AF65-F5344CB8AC3E}">
        <p14:creationId xmlns:p14="http://schemas.microsoft.com/office/powerpoint/2010/main" val="376021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dirty="0">
                <a:solidFill>
                  <a:schemeClr val="tx2"/>
                </a:solidFill>
                <a:latin typeface="Times New Roman" panose="02020603050405020304" pitchFamily="18" charset="0"/>
                <a:ea typeface="Calibri" panose="020F0502020204030204" pitchFamily="34" charset="0"/>
              </a:rPr>
              <a:t>Analysis of paragraphs of the second sub-assumption (appraisal costs</a:t>
            </a:r>
            <a:r>
              <a:rPr lang="en-US" sz="3200" dirty="0">
                <a:solidFill>
                  <a:schemeClr val="tx2"/>
                </a:solidFill>
                <a:latin typeface="Times New Roman" panose="02020603050405020304" pitchFamily="18" charset="0"/>
                <a:ea typeface="Calibri" panose="020F0502020204030204" pitchFamily="34" charset="0"/>
              </a:rPr>
              <a:t>)</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836132"/>
              </p:ext>
            </p:extLst>
          </p:nvPr>
        </p:nvGraphicFramePr>
        <p:xfrm>
          <a:off x="837126" y="1576815"/>
          <a:ext cx="10249974" cy="4484351"/>
        </p:xfrm>
        <a:graphic>
          <a:graphicData uri="http://schemas.openxmlformats.org/drawingml/2006/table">
            <a:tbl>
              <a:tblPr rtl="1" firstRow="1" bandRow="1">
                <a:tableStyleId>{5C22544A-7EE6-4342-B048-85BDC9FD1C3A}</a:tableStyleId>
              </a:tblPr>
              <a:tblGrid>
                <a:gridCol w="5124987">
                  <a:extLst>
                    <a:ext uri="{9D8B030D-6E8A-4147-A177-3AD203B41FA5}">
                      <a16:colId xmlns:a16="http://schemas.microsoft.com/office/drawing/2014/main" val="20000"/>
                    </a:ext>
                  </a:extLst>
                </a:gridCol>
                <a:gridCol w="5124987">
                  <a:extLst>
                    <a:ext uri="{9D8B030D-6E8A-4147-A177-3AD203B41FA5}">
                      <a16:colId xmlns:a16="http://schemas.microsoft.com/office/drawing/2014/main" val="20001"/>
                    </a:ext>
                  </a:extLst>
                </a:gridCol>
              </a:tblGrid>
              <a:tr h="376304">
                <a:tc>
                  <a:txBody>
                    <a:bodyPr/>
                    <a:lstStyle/>
                    <a:p>
                      <a:pPr rtl="1"/>
                      <a:r>
                        <a:rPr lang="en-US" dirty="0" smtClean="0">
                          <a:latin typeface="Times New Roman" panose="02020603050405020304" pitchFamily="18" charset="0"/>
                          <a:cs typeface="Times New Roman" panose="02020603050405020304" pitchFamily="18" charset="0"/>
                        </a:rPr>
                        <a:t>Absolute value of T-Calculated</a:t>
                      </a:r>
                      <a:endParaRPr lang="ar-SA" dirty="0">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6304">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1.198</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Determined the cost of conducting tests on raw materials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456565">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1.888</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to put the product is determined experimentally before it can be marketed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456565">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607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Determining the value of the loss resulting from the presence of a defective product (non-conforming to specifications and standards)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456565">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3.293</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of the crisis is determined to provide equipment and tools for testing the product.</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456565">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1.040</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value of follow-up is determined for product quality during the production process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456565">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1.136</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resulting from damage to raw materials and resources are estimated as a result of poor storage or prolonged duration</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6304">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4.437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value of labor is estimated in the field of labor</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6304">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4.852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of documentation for work related procedures is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376304">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3.076</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Procurement evaluation and inspection costs are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20006">
                <a:tc>
                  <a:txBody>
                    <a:bodyPr/>
                    <a:lstStyle/>
                    <a:p>
                      <a:pPr algn="ctr">
                        <a:lnSpc>
                          <a:spcPct val="115000"/>
                        </a:lnSpc>
                        <a:spcAft>
                          <a:spcPts val="10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2.927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Total </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18</a:t>
            </a:fld>
            <a:endParaRPr lang="en-US"/>
          </a:p>
        </p:txBody>
      </p:sp>
    </p:spTree>
    <p:extLst>
      <p:ext uri="{BB962C8B-B14F-4D97-AF65-F5344CB8AC3E}">
        <p14:creationId xmlns:p14="http://schemas.microsoft.com/office/powerpoint/2010/main" val="102658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716280"/>
            <a:ext cx="9980682" cy="1096962"/>
          </a:xfrm>
        </p:spPr>
        <p:txBody>
          <a:bodyPr>
            <a:noAutofit/>
          </a:bodyPr>
          <a:lstStyle/>
          <a:p>
            <a:pPr algn="ctr">
              <a:lnSpc>
                <a:spcPct val="107000"/>
              </a:lnSpc>
              <a:spcAft>
                <a:spcPts val="800"/>
              </a:spcAft>
            </a:pPr>
            <a:r>
              <a:rPr lang="en-GB" sz="3200" dirty="0" smtClean="0">
                <a:solidFill>
                  <a:schemeClr val="tx2"/>
                </a:solidFill>
                <a:latin typeface="Times New Roman" panose="02020603050405020304" pitchFamily="18" charset="0"/>
                <a:ea typeface="Calibri" panose="020F0502020204030204" pitchFamily="34" charset="0"/>
                <a:cs typeface="Arial" panose="020B0604020202020204" pitchFamily="34" charset="0"/>
              </a:rPr>
              <a:t>Analysis </a:t>
            </a:r>
            <a:r>
              <a:rPr lang="en-GB" sz="3200" dirty="0">
                <a:solidFill>
                  <a:schemeClr val="tx2"/>
                </a:solidFill>
                <a:latin typeface="Times New Roman" panose="02020603050405020304" pitchFamily="18" charset="0"/>
                <a:ea typeface="Calibri" panose="020F0502020204030204" pitchFamily="34" charset="0"/>
                <a:cs typeface="Arial" panose="020B0604020202020204" pitchFamily="34" charset="0"/>
              </a:rPr>
              <a:t>of paragraphs of the second </a:t>
            </a:r>
            <a:r>
              <a:rPr lang="en-GB" sz="3200" dirty="0" smtClean="0">
                <a:solidFill>
                  <a:schemeClr val="tx2"/>
                </a:solidFill>
                <a:latin typeface="Times New Roman" panose="02020603050405020304" pitchFamily="18" charset="0"/>
                <a:ea typeface="Calibri" panose="020F0502020204030204" pitchFamily="34" charset="0"/>
                <a:cs typeface="Arial" panose="020B0604020202020204" pitchFamily="34" charset="0"/>
              </a:rPr>
              <a:t>sub-assumption: </a:t>
            </a:r>
            <a:r>
              <a:rPr lang="en-GB" sz="3200" dirty="0">
                <a:solidFill>
                  <a:schemeClr val="tx2"/>
                </a:solidFill>
                <a:latin typeface="Times New Roman" panose="02020603050405020304" pitchFamily="18" charset="0"/>
                <a:ea typeface="Calibri" panose="020F0502020204030204" pitchFamily="34" charset="0"/>
                <a:cs typeface="Arial" panose="020B0604020202020204" pitchFamily="34" charset="0"/>
              </a:rPr>
              <a:t>(internal failure costs</a:t>
            </a:r>
            <a:r>
              <a:rPr lang="en-US" sz="3200" dirty="0">
                <a:solidFill>
                  <a:schemeClr val="tx2"/>
                </a:solidFill>
                <a:latin typeface="Times New Roman" panose="02020603050405020304" pitchFamily="18" charset="0"/>
                <a:ea typeface="Calibri" panose="020F0502020204030204" pitchFamily="34" charset="0"/>
                <a:cs typeface="Arial" panose="020B0604020202020204" pitchFamily="34" charset="0"/>
              </a:rPr>
              <a:t>)</a:t>
            </a:r>
            <a:r>
              <a:rPr lang="en-US" sz="3200" dirty="0">
                <a:solidFill>
                  <a:schemeClr val="tx2"/>
                </a:solidFill>
                <a:latin typeface="Calibri" panose="020F0502020204030204" pitchFamily="34" charset="0"/>
                <a:ea typeface="Calibri" panose="020F0502020204030204" pitchFamily="34" charset="0"/>
                <a:cs typeface="Arial" panose="020B0604020202020204" pitchFamily="34" charset="0"/>
              </a:rPr>
              <a:t/>
            </a:r>
            <a:br>
              <a:rPr lang="en-US" sz="3200" dirty="0">
                <a:solidFill>
                  <a:schemeClr val="tx2"/>
                </a:solidFill>
                <a:latin typeface="Calibri" panose="020F0502020204030204" pitchFamily="34" charset="0"/>
                <a:ea typeface="Calibri" panose="020F0502020204030204" pitchFamily="34" charset="0"/>
                <a:cs typeface="Arial" panose="020B0604020202020204" pitchFamily="34" charset="0"/>
              </a:rPr>
            </a:b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2418445"/>
              </p:ext>
            </p:extLst>
          </p:nvPr>
        </p:nvGraphicFramePr>
        <p:xfrm>
          <a:off x="862884" y="1597115"/>
          <a:ext cx="10224216" cy="4404439"/>
        </p:xfrm>
        <a:graphic>
          <a:graphicData uri="http://schemas.openxmlformats.org/drawingml/2006/table">
            <a:tbl>
              <a:tblPr rtl="1" firstRow="1" bandRow="1">
                <a:tableStyleId>{5C22544A-7EE6-4342-B048-85BDC9FD1C3A}</a:tableStyleId>
              </a:tblPr>
              <a:tblGrid>
                <a:gridCol w="5112108">
                  <a:extLst>
                    <a:ext uri="{9D8B030D-6E8A-4147-A177-3AD203B41FA5}">
                      <a16:colId xmlns:a16="http://schemas.microsoft.com/office/drawing/2014/main" val="20000"/>
                    </a:ext>
                  </a:extLst>
                </a:gridCol>
                <a:gridCol w="5112108">
                  <a:extLst>
                    <a:ext uri="{9D8B030D-6E8A-4147-A177-3AD203B41FA5}">
                      <a16:colId xmlns:a16="http://schemas.microsoft.com/office/drawing/2014/main" val="20001"/>
                    </a:ext>
                  </a:extLst>
                </a:gridCol>
              </a:tblGrid>
              <a:tr h="379343">
                <a:tc>
                  <a:txBody>
                    <a:bodyPr/>
                    <a:lstStyle/>
                    <a:p>
                      <a:pPr rtl="1"/>
                      <a:r>
                        <a:rPr lang="en-US" dirty="0" smtClean="0">
                          <a:latin typeface="Times New Roman" panose="02020603050405020304" pitchFamily="18" charset="0"/>
                          <a:cs typeface="Times New Roman" panose="02020603050405020304" pitchFamily="18" charset="0"/>
                        </a:rPr>
                        <a:t>Absolute value of T-Calculated</a:t>
                      </a:r>
                      <a:endParaRPr lang="ar-SA" dirty="0">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4.510</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is estimated for product design and business scheduling</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5.526</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is estimated as the time that the work ceases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5.529</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to retest the finished product is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455537">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3.451</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savings or shortfalls in raw materials and / or labor and / or equipment for production are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455537">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5.781</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from discontinuation is estimated because of unexpected obstacles</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5.650</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Loss due to lack of plan and alternative solutions is estimated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4.313</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extent of the loss caused by any internal failure is measured</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9343">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3.937</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The cost is estimated for the reboot operation.</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r h="455537">
                <a:tc>
                  <a:txBody>
                    <a:bodyPr/>
                    <a:lstStyle/>
                    <a:p>
                      <a:pPr marL="114300" algn="ctr">
                        <a:lnSpc>
                          <a:spcPct val="107000"/>
                        </a:lnSpc>
                        <a:spcAft>
                          <a:spcPts val="8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3.936</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cost is estimated to find solutions to problems and to determine what is wrong and why</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9"/>
                  </a:ext>
                </a:extLst>
              </a:tr>
              <a:tr h="379343">
                <a:tc>
                  <a:txBody>
                    <a:bodyPr/>
                    <a:lstStyle/>
                    <a:p>
                      <a:pPr marL="114300" algn="ctr">
                        <a:lnSpc>
                          <a:spcPct val="115000"/>
                        </a:lnSpc>
                        <a:spcAft>
                          <a:spcPts val="1000"/>
                        </a:spcAft>
                      </a:pPr>
                      <a:r>
                        <a:rPr lang="en-US" sz="14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5.756</a:t>
                      </a:r>
                      <a:endParaRPr lang="en-US" sz="14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l">
                        <a:lnSpc>
                          <a:spcPct val="107000"/>
                        </a:lnSpc>
                        <a:spcAft>
                          <a:spcPts val="800"/>
                        </a:spcAft>
                      </a:pPr>
                      <a:r>
                        <a:rPr lang="en-US" sz="14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Total </a:t>
                      </a:r>
                      <a:endParaRPr lang="en-US" sz="14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10"/>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19</a:t>
            </a:fld>
            <a:endParaRPr lang="en-US"/>
          </a:p>
        </p:txBody>
      </p:sp>
    </p:spTree>
    <p:extLst>
      <p:ext uri="{BB962C8B-B14F-4D97-AF65-F5344CB8AC3E}">
        <p14:creationId xmlns:p14="http://schemas.microsoft.com/office/powerpoint/2010/main" val="194665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2"/>
                </a:solidFill>
                <a:latin typeface="Times New Roman" panose="02020603050405020304" pitchFamily="18" charset="0"/>
                <a:cs typeface="Times New Roman" panose="02020603050405020304" pitchFamily="18" charset="0"/>
              </a:rPr>
              <a:t>Outlines :</a:t>
            </a:r>
            <a:endParaRPr lang="en-US" sz="3200" b="1"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lnSpcReduction="10000"/>
          </a:bodyPr>
          <a:lstStyle/>
          <a:p>
            <a:r>
              <a:rPr lang="en-US" sz="2400" dirty="0" smtClean="0">
                <a:solidFill>
                  <a:schemeClr val="tx2"/>
                </a:solidFill>
                <a:latin typeface="Times New Roman" panose="02020603050405020304" pitchFamily="18" charset="0"/>
                <a:cs typeface="Times New Roman" panose="02020603050405020304" pitchFamily="18" charset="0"/>
              </a:rPr>
              <a:t>Introduction</a:t>
            </a:r>
          </a:p>
          <a:p>
            <a:r>
              <a:rPr lang="en-US" sz="2400" dirty="0" smtClean="0">
                <a:solidFill>
                  <a:schemeClr val="tx2"/>
                </a:solidFill>
                <a:latin typeface="Times New Roman" panose="02020603050405020304" pitchFamily="18" charset="0"/>
                <a:cs typeface="Times New Roman" panose="02020603050405020304" pitchFamily="18" charset="0"/>
              </a:rPr>
              <a:t>Problem statement</a:t>
            </a:r>
          </a:p>
          <a:p>
            <a:r>
              <a:rPr lang="en-US" sz="2400" dirty="0" smtClean="0">
                <a:solidFill>
                  <a:schemeClr val="tx2"/>
                </a:solidFill>
                <a:latin typeface="Times New Roman" panose="02020603050405020304" pitchFamily="18" charset="0"/>
                <a:cs typeface="Times New Roman" panose="02020603050405020304" pitchFamily="18" charset="0"/>
              </a:rPr>
              <a:t>Objectives</a:t>
            </a:r>
          </a:p>
          <a:p>
            <a:r>
              <a:rPr lang="en-US" sz="2400" dirty="0" smtClean="0">
                <a:solidFill>
                  <a:schemeClr val="tx2"/>
                </a:solidFill>
                <a:latin typeface="Times New Roman" panose="02020603050405020304" pitchFamily="18" charset="0"/>
                <a:cs typeface="Times New Roman" panose="02020603050405020304" pitchFamily="18" charset="0"/>
              </a:rPr>
              <a:t>Methodology</a:t>
            </a:r>
            <a:endParaRPr lang="ar-JO" sz="2400" dirty="0" smtClean="0">
              <a:solidFill>
                <a:schemeClr val="tx2"/>
              </a:solidFill>
              <a:latin typeface="Times New Roman" panose="02020603050405020304" pitchFamily="18" charset="0"/>
              <a:cs typeface="Times New Roman" panose="02020603050405020304" pitchFamily="18" charset="0"/>
            </a:endParaRPr>
          </a:p>
          <a:p>
            <a:r>
              <a:rPr lang="en-US" sz="2400" dirty="0" smtClean="0">
                <a:solidFill>
                  <a:schemeClr val="tx2"/>
                </a:solidFill>
                <a:latin typeface="Times New Roman" panose="02020603050405020304" pitchFamily="18" charset="0"/>
                <a:cs typeface="Times New Roman" panose="02020603050405020304" pitchFamily="18" charset="0"/>
              </a:rPr>
              <a:t>Scope of the work</a:t>
            </a:r>
            <a:endParaRPr lang="en-US" sz="2400" dirty="0" smtClean="0">
              <a:solidFill>
                <a:schemeClr val="tx2"/>
              </a:solidFill>
              <a:latin typeface="Times New Roman" panose="02020603050405020304" pitchFamily="18" charset="0"/>
              <a:cs typeface="Times New Roman" panose="02020603050405020304" pitchFamily="18" charset="0"/>
            </a:endParaRPr>
          </a:p>
          <a:p>
            <a:r>
              <a:rPr lang="en-US" sz="2400" dirty="0">
                <a:solidFill>
                  <a:schemeClr val="tx2"/>
                </a:solidFill>
                <a:latin typeface="Times New Roman" panose="02020603050405020304" pitchFamily="18" charset="0"/>
                <a:cs typeface="Times New Roman" panose="02020603050405020304" pitchFamily="18" charset="0"/>
              </a:rPr>
              <a:t>Suggested </a:t>
            </a:r>
            <a:r>
              <a:rPr lang="en-US" sz="2400" dirty="0" smtClean="0">
                <a:solidFill>
                  <a:schemeClr val="tx2"/>
                </a:solidFill>
                <a:latin typeface="Times New Roman" panose="02020603050405020304" pitchFamily="18" charset="0"/>
                <a:cs typeface="Times New Roman" panose="02020603050405020304" pitchFamily="18" charset="0"/>
              </a:rPr>
              <a:t>hypotheses</a:t>
            </a:r>
          </a:p>
          <a:p>
            <a:r>
              <a:rPr lang="en-US" sz="2400" dirty="0" smtClean="0">
                <a:solidFill>
                  <a:schemeClr val="tx2"/>
                </a:solidFill>
                <a:latin typeface="Times New Roman" panose="02020603050405020304" pitchFamily="18" charset="0"/>
                <a:cs typeface="Times New Roman" panose="02020603050405020304" pitchFamily="18" charset="0"/>
              </a:rPr>
              <a:t>Result &amp; Analysis</a:t>
            </a:r>
          </a:p>
          <a:p>
            <a:r>
              <a:rPr lang="en-US" sz="2400" dirty="0" smtClean="0">
                <a:solidFill>
                  <a:schemeClr val="tx2"/>
                </a:solidFill>
                <a:latin typeface="Times New Roman" panose="02020603050405020304" pitchFamily="18" charset="0"/>
                <a:cs typeface="Times New Roman" panose="02020603050405020304" pitchFamily="18" charset="0"/>
              </a:rPr>
              <a:t>Conclusion</a:t>
            </a:r>
          </a:p>
          <a:p>
            <a:r>
              <a:rPr lang="en-US" sz="2400" dirty="0" smtClean="0">
                <a:solidFill>
                  <a:schemeClr val="tx2"/>
                </a:solidFill>
                <a:latin typeface="Times New Roman" panose="02020603050405020304" pitchFamily="18" charset="0"/>
                <a:cs typeface="Times New Roman" panose="02020603050405020304" pitchFamily="18" charset="0"/>
              </a:rPr>
              <a:t>Recommendations </a:t>
            </a:r>
          </a:p>
          <a:p>
            <a:endParaRPr lang="en-US" sz="2400"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a:t>
            </a:fld>
            <a:endParaRPr lang="en-US"/>
          </a:p>
        </p:txBody>
      </p:sp>
    </p:spTree>
    <p:extLst>
      <p:ext uri="{BB962C8B-B14F-4D97-AF65-F5344CB8AC3E}">
        <p14:creationId xmlns:p14="http://schemas.microsoft.com/office/powerpoint/2010/main" val="1614542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sz="3200" dirty="0">
                <a:solidFill>
                  <a:schemeClr val="tx2"/>
                </a:solidFill>
                <a:latin typeface="Times New Roman" panose="02020603050405020304" pitchFamily="18" charset="0"/>
                <a:ea typeface="Calibri" panose="020F0502020204030204" pitchFamily="34" charset="0"/>
              </a:rPr>
              <a:t>Analysis of paragraphs of the second sub-assumption (external failure costs</a:t>
            </a:r>
            <a:r>
              <a:rPr lang="en-US" sz="3200" dirty="0">
                <a:solidFill>
                  <a:schemeClr val="tx2"/>
                </a:solidFill>
                <a:latin typeface="Times New Roman" panose="02020603050405020304" pitchFamily="18" charset="0"/>
                <a:ea typeface="Calibri" panose="020F0502020204030204" pitchFamily="34" charset="0"/>
              </a:rPr>
              <a:t>)</a:t>
            </a:r>
            <a:endParaRPr lang="ar-SA"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2036203"/>
              </p:ext>
            </p:extLst>
          </p:nvPr>
        </p:nvGraphicFramePr>
        <p:xfrm>
          <a:off x="1104900" y="1600200"/>
          <a:ext cx="9982200" cy="4092575"/>
        </p:xfrm>
        <a:graphic>
          <a:graphicData uri="http://schemas.openxmlformats.org/drawingml/2006/table">
            <a:tbl>
              <a:tblPr rtl="1" firstRow="1" bandRow="1">
                <a:tableStyleId>{5C22544A-7EE6-4342-B048-85BDC9FD1C3A}</a:tableStyleId>
              </a:tblPr>
              <a:tblGrid>
                <a:gridCol w="4991100">
                  <a:extLst>
                    <a:ext uri="{9D8B030D-6E8A-4147-A177-3AD203B41FA5}">
                      <a16:colId xmlns:a16="http://schemas.microsoft.com/office/drawing/2014/main" val="20000"/>
                    </a:ext>
                  </a:extLst>
                </a:gridCol>
                <a:gridCol w="4991100">
                  <a:extLst>
                    <a:ext uri="{9D8B030D-6E8A-4147-A177-3AD203B41FA5}">
                      <a16:colId xmlns:a16="http://schemas.microsoft.com/office/drawing/2014/main" val="20001"/>
                    </a:ext>
                  </a:extLst>
                </a:gridCol>
              </a:tblGrid>
              <a:tr h="370840">
                <a:tc>
                  <a:txBody>
                    <a:bodyPr/>
                    <a:lstStyle/>
                    <a:p>
                      <a:pPr rtl="1"/>
                      <a:r>
                        <a:rPr lang="en-US" dirty="0" smtClean="0">
                          <a:latin typeface="Times New Roman" panose="02020603050405020304" pitchFamily="18" charset="0"/>
                          <a:cs typeface="Times New Roman" panose="02020603050405020304" pitchFamily="18" charset="0"/>
                        </a:rPr>
                        <a:t>Absolute</a:t>
                      </a:r>
                      <a:r>
                        <a:rPr lang="en-US" baseline="0" dirty="0" smtClean="0">
                          <a:latin typeface="Times New Roman" panose="02020603050405020304" pitchFamily="18" charset="0"/>
                          <a:cs typeface="Times New Roman" panose="02020603050405020304" pitchFamily="18" charset="0"/>
                        </a:rPr>
                        <a:t> Value of T-Calculated</a:t>
                      </a:r>
                      <a:endParaRPr lang="ar-SA" dirty="0">
                        <a:latin typeface="Times New Roman" panose="02020603050405020304" pitchFamily="18" charset="0"/>
                        <a:cs typeface="Times New Roman" panose="02020603050405020304" pitchFamily="18" charset="0"/>
                      </a:endParaRPr>
                    </a:p>
                  </a:txBody>
                  <a:tcPr/>
                </a:tc>
                <a:tc>
                  <a:txBody>
                    <a:bodyPr/>
                    <a:lstStyle/>
                    <a:p>
                      <a:pPr rtl="1"/>
                      <a:r>
                        <a:rPr lang="en-US" dirty="0" smtClean="0">
                          <a:latin typeface="Times New Roman" panose="02020603050405020304" pitchFamily="18" charset="0"/>
                          <a:cs typeface="Times New Roman" panose="02020603050405020304" pitchFamily="18" charset="0"/>
                        </a:rPr>
                        <a:t>Paragraph</a:t>
                      </a:r>
                      <a:endParaRPr lang="ar-SA"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a:t>
                      </a:r>
                      <a:r>
                        <a:rPr lang="en-US"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607</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resulting from non-conformity with the standard and standards are estimated.</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1"/>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1.198</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 due to product damage is estimated during transportation.</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2"/>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2.624</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The loss from an accident is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3"/>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2.362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Low">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 Loss arising from any lawsuit against the producing company is estimate</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4"/>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1.374</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the existence of a defective product are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5"/>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1.803</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a defect in sales are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6"/>
                  </a:ext>
                </a:extLst>
              </a:tr>
              <a:tr h="370840">
                <a:tc>
                  <a:txBody>
                    <a:bodyPr/>
                    <a:lstStyle/>
                    <a:p>
                      <a:pPr algn="ctr">
                        <a:lnSpc>
                          <a:spcPct val="107000"/>
                        </a:lnSpc>
                        <a:spcAft>
                          <a:spcPts val="8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1.962</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600">
                          <a:solidFill>
                            <a:schemeClr val="tx2"/>
                          </a:solidFill>
                          <a:effectLst/>
                          <a:latin typeface="Times New Roman" panose="02020603050405020304" pitchFamily="18" charset="0"/>
                          <a:ea typeface="Calibri" panose="020F0502020204030204" pitchFamily="34" charset="0"/>
                          <a:cs typeface="Arial" panose="020B0604020202020204" pitchFamily="34" charset="0"/>
                        </a:rPr>
                        <a:t>Losses arising from any collateral or compensation are estimated.</a:t>
                      </a:r>
                      <a:endParaRPr lang="en-US" sz="160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7"/>
                  </a:ext>
                </a:extLst>
              </a:tr>
              <a:tr h="370840">
                <a:tc>
                  <a:txBody>
                    <a:bodyPr/>
                    <a:lstStyle/>
                    <a:p>
                      <a:pPr algn="ctr">
                        <a:lnSpc>
                          <a:spcPct val="115000"/>
                        </a:lnSpc>
                        <a:spcAft>
                          <a:spcPts val="1000"/>
                        </a:spcAft>
                      </a:pPr>
                      <a:r>
                        <a:rPr lang="en-US" sz="1600" b="1" dirty="0" smtClean="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2.300</a:t>
                      </a:r>
                      <a:endParaRPr lang="en-US" sz="1600" b="1"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800"/>
                        </a:spcAft>
                      </a:pPr>
                      <a:r>
                        <a:rPr lang="en-US" sz="1600" b="1"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Total</a:t>
                      </a:r>
                      <a:endParaRPr lang="en-US" sz="160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008"/>
                  </a:ext>
                </a:extLst>
              </a:tr>
            </a:tbl>
          </a:graphicData>
        </a:graphic>
      </p:graphicFrame>
      <p:sp>
        <p:nvSpPr>
          <p:cNvPr id="3" name="Slide Number Placeholder 2"/>
          <p:cNvSpPr>
            <a:spLocks noGrp="1"/>
          </p:cNvSpPr>
          <p:nvPr>
            <p:ph type="sldNum" sz="quarter" idx="12"/>
          </p:nvPr>
        </p:nvSpPr>
        <p:spPr/>
        <p:txBody>
          <a:bodyPr/>
          <a:lstStyle/>
          <a:p>
            <a:fld id="{0FF54DE5-C571-48E8-A5BC-B369434E2F44}" type="slidenum">
              <a:rPr lang="en-US" smtClean="0"/>
              <a:t>20</a:t>
            </a:fld>
            <a:endParaRPr lang="en-US"/>
          </a:p>
        </p:txBody>
      </p:sp>
    </p:spTree>
    <p:extLst>
      <p:ext uri="{BB962C8B-B14F-4D97-AF65-F5344CB8AC3E}">
        <p14:creationId xmlns:p14="http://schemas.microsoft.com/office/powerpoint/2010/main" val="3110828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5818" y="352697"/>
            <a:ext cx="9980682" cy="833528"/>
          </a:xfrm>
        </p:spPr>
        <p:txBody>
          <a:bodyPr>
            <a:normAutofit/>
          </a:bodyPr>
          <a:lstStyle/>
          <a:p>
            <a:r>
              <a:rPr lang="en-US" sz="3200" b="1" dirty="0" smtClean="0">
                <a:solidFill>
                  <a:schemeClr val="tx2"/>
                </a:solidFill>
                <a:latin typeface="Times New Roman" panose="02020603050405020304" pitchFamily="18" charset="0"/>
                <a:cs typeface="Times New Roman" panose="02020603050405020304" pitchFamily="18" charset="0"/>
              </a:rPr>
              <a:t>Quality </a:t>
            </a:r>
            <a:r>
              <a:rPr lang="en-US" sz="3200" b="1" dirty="0">
                <a:solidFill>
                  <a:schemeClr val="tx2"/>
                </a:solidFill>
                <a:latin typeface="Times New Roman" panose="02020603050405020304" pitchFamily="18" charset="0"/>
                <a:cs typeface="Times New Roman" panose="02020603050405020304" pitchFamily="18" charset="0"/>
              </a:rPr>
              <a:t>certificates for the food sector:</a:t>
            </a:r>
            <a:endParaRPr lang="en-US" sz="3200" dirty="0">
              <a:solidFill>
                <a:schemeClr val="tx2"/>
              </a:solidFill>
              <a:latin typeface="Times New Roman" panose="02020603050405020304" pitchFamily="18" charset="0"/>
              <a:cs typeface="Times New Roman" panose="02020603050405020304" pitchFamily="18"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217009583"/>
              </p:ext>
            </p:extLst>
          </p:nvPr>
        </p:nvGraphicFramePr>
        <p:xfrm>
          <a:off x="726737" y="1436917"/>
          <a:ext cx="10358845" cy="4872443"/>
        </p:xfrm>
        <a:graphic>
          <a:graphicData uri="http://schemas.openxmlformats.org/drawingml/2006/table">
            <a:tbl>
              <a:tblPr firstRow="1" bandRow="1">
                <a:tableStyleId>{5C22544A-7EE6-4342-B048-85BDC9FD1C3A}</a:tableStyleId>
              </a:tblPr>
              <a:tblGrid>
                <a:gridCol w="4833258">
                  <a:extLst>
                    <a:ext uri="{9D8B030D-6E8A-4147-A177-3AD203B41FA5}">
                      <a16:colId xmlns:a16="http://schemas.microsoft.com/office/drawing/2014/main" val="3562371602"/>
                    </a:ext>
                  </a:extLst>
                </a:gridCol>
                <a:gridCol w="2468880">
                  <a:extLst>
                    <a:ext uri="{9D8B030D-6E8A-4147-A177-3AD203B41FA5}">
                      <a16:colId xmlns:a16="http://schemas.microsoft.com/office/drawing/2014/main" val="3506680358"/>
                    </a:ext>
                  </a:extLst>
                </a:gridCol>
                <a:gridCol w="1541417">
                  <a:extLst>
                    <a:ext uri="{9D8B030D-6E8A-4147-A177-3AD203B41FA5}">
                      <a16:colId xmlns:a16="http://schemas.microsoft.com/office/drawing/2014/main" val="555825640"/>
                    </a:ext>
                  </a:extLst>
                </a:gridCol>
                <a:gridCol w="1515290">
                  <a:extLst>
                    <a:ext uri="{9D8B030D-6E8A-4147-A177-3AD203B41FA5}">
                      <a16:colId xmlns:a16="http://schemas.microsoft.com/office/drawing/2014/main" val="440843587"/>
                    </a:ext>
                  </a:extLst>
                </a:gridCol>
              </a:tblGrid>
              <a:tr h="489855">
                <a:tc>
                  <a:txBody>
                    <a:bodyPr/>
                    <a:lstStyle/>
                    <a:p>
                      <a:r>
                        <a:rPr lang="en-US" sz="1800" b="1" dirty="0" smtClean="0">
                          <a:solidFill>
                            <a:schemeClr val="bg1"/>
                          </a:solidFill>
                          <a:latin typeface="Times New Roman" panose="02020603050405020304" pitchFamily="18" charset="0"/>
                          <a:cs typeface="Times New Roman" panose="02020603050405020304" pitchFamily="18" charset="0"/>
                        </a:rPr>
                        <a:t>Factor </a:t>
                      </a:r>
                      <a:endParaRPr lang="en-US" sz="1800" b="1"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b="1" dirty="0" smtClean="0">
                          <a:solidFill>
                            <a:schemeClr val="bg1"/>
                          </a:solidFill>
                          <a:latin typeface="Times New Roman" panose="02020603050405020304" pitchFamily="18" charset="0"/>
                          <a:cs typeface="Times New Roman" panose="02020603050405020304" pitchFamily="18" charset="0"/>
                        </a:rPr>
                        <a:t>Result</a:t>
                      </a:r>
                      <a:endParaRPr lang="en-US" sz="1800" b="1"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b="1" kern="1200" dirty="0" smtClean="0">
                          <a:solidFill>
                            <a:schemeClr val="bg1"/>
                          </a:solidFill>
                          <a:effectLst/>
                          <a:latin typeface="Times New Roman" panose="02020603050405020304" pitchFamily="18" charset="0"/>
                          <a:ea typeface="+mn-ea"/>
                          <a:cs typeface="Times New Roman" panose="02020603050405020304" pitchFamily="18" charset="0"/>
                        </a:rPr>
                        <a:t>Repetition</a:t>
                      </a:r>
                      <a:endParaRPr lang="en-US" sz="1800" b="1"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sz="1800" b="1" smtClean="0">
                          <a:solidFill>
                            <a:schemeClr val="bg1"/>
                          </a:solidFill>
                          <a:latin typeface="Times New Roman" panose="02020603050405020304" pitchFamily="18" charset="0"/>
                          <a:cs typeface="Times New Roman" panose="02020603050405020304" pitchFamily="18" charset="0"/>
                        </a:rPr>
                        <a:t>Percentage</a:t>
                      </a:r>
                      <a:endParaRPr lang="en-US" sz="1800" b="1"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84132677"/>
                  </a:ext>
                </a:extLst>
              </a:tr>
              <a:tr h="339053">
                <a:tc>
                  <a:txBody>
                    <a:bodyPr/>
                    <a:lstStyle/>
                    <a:p>
                      <a:pPr lvl="0" rtl="0"/>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Certificates obtained</a:t>
                      </a:r>
                      <a:endParaRPr lang="en-US" sz="1800" b="0" kern="1200" dirty="0">
                        <a:solidFill>
                          <a:schemeClr val="tx2"/>
                        </a:solidFill>
                        <a:effectLst/>
                        <a:latin typeface="Times New Roman" panose="02020603050405020304" pitchFamily="18" charset="0"/>
                        <a:ea typeface="+mn-ea"/>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No certificates</a:t>
                      </a:r>
                      <a:endParaRPr lang="en-US" sz="1800" b="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800" b="0">
                          <a:solidFill>
                            <a:schemeClr val="tx2"/>
                          </a:solidFill>
                          <a:effectLst/>
                          <a:latin typeface="Times New Roman" panose="02020603050405020304" pitchFamily="18" charset="0"/>
                          <a:ea typeface="Calibri" panose="020F0502020204030204" pitchFamily="34" charset="0"/>
                          <a:cs typeface="Arial" panose="020B0604020202020204" pitchFamily="34" charset="0"/>
                        </a:rPr>
                        <a:t>20</a:t>
                      </a:r>
                      <a:endParaRPr lang="en-US" sz="1800" b="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Arial" panose="020B0604020202020204" pitchFamily="34" charset="0"/>
                        </a:rPr>
                        <a:t>42.55</a:t>
                      </a:r>
                      <a:endParaRPr lang="en-US" sz="1800" b="0" dirty="0">
                        <a:solidFill>
                          <a:schemeClr val="tx2"/>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84108991"/>
                  </a:ext>
                </a:extLst>
              </a:tr>
              <a:tr h="8476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Seeking to obtain more than one quality certificate</a:t>
                      </a:r>
                    </a:p>
                    <a:p>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Yes</a:t>
                      </a:r>
                    </a:p>
                  </a:txBody>
                  <a:tcPr marL="68580" marR="68580" marT="0" marB="0"/>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39</a:t>
                      </a:r>
                    </a:p>
                  </a:txBody>
                  <a:tcPr marL="68580" marR="68580" marT="0" marB="0"/>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83</a:t>
                      </a:r>
                    </a:p>
                  </a:txBody>
                  <a:tcPr marL="68580" marR="68580" marT="0" marB="0"/>
                </a:tc>
                <a:extLst>
                  <a:ext uri="{0D108BD9-81ED-4DB2-BD59-A6C34878D82A}">
                    <a16:rowId xmlns:a16="http://schemas.microsoft.com/office/drawing/2014/main" val="1525202418"/>
                  </a:ext>
                </a:extLst>
              </a:tr>
              <a:tr h="8476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The company's desire to obtain a quality certificate</a:t>
                      </a:r>
                    </a:p>
                    <a:p>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Yes</a:t>
                      </a:r>
                    </a:p>
                  </a:txBody>
                  <a:tcPr marL="68580" marR="68580" marT="0" marB="0"/>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33</a:t>
                      </a:r>
                    </a:p>
                  </a:txBody>
                  <a:tcPr marL="68580" marR="68580" marT="0" marB="0"/>
                </a:tc>
                <a:tc>
                  <a:txBody>
                    <a:bodyPr/>
                    <a:lstStyle/>
                    <a:p>
                      <a:pPr marL="0" marR="0">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76.7</a:t>
                      </a:r>
                    </a:p>
                  </a:txBody>
                  <a:tcPr marL="68580" marR="68580" marT="0" marB="0"/>
                </a:tc>
                <a:extLst>
                  <a:ext uri="{0D108BD9-81ED-4DB2-BD59-A6C34878D82A}">
                    <a16:rowId xmlns:a16="http://schemas.microsoft.com/office/drawing/2014/main" val="593575506"/>
                  </a:ext>
                </a:extLst>
              </a:tr>
              <a:tr h="5933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Benefits</a:t>
                      </a:r>
                    </a:p>
                    <a:p>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Increase profits</a:t>
                      </a:r>
                    </a:p>
                  </a:txBody>
                  <a:tcPr marL="68580" marR="68580" marT="0" marB="0"/>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15</a:t>
                      </a:r>
                    </a:p>
                  </a:txBody>
                  <a:tcPr marL="68580" marR="68580" marT="0" marB="0"/>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 53.57</a:t>
                      </a:r>
                    </a:p>
                  </a:txBody>
                  <a:tcPr marL="68580" marR="68580" marT="0" marB="0"/>
                </a:tc>
                <a:extLst>
                  <a:ext uri="{0D108BD9-81ED-4DB2-BD59-A6C34878D82A}">
                    <a16:rowId xmlns:a16="http://schemas.microsoft.com/office/drawing/2014/main" val="630128478"/>
                  </a:ext>
                </a:extLst>
              </a:tr>
              <a:tr h="7003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The impact of quality applications</a:t>
                      </a:r>
                    </a:p>
                    <a:p>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No impact</a:t>
                      </a:r>
                    </a:p>
                  </a:txBody>
                  <a:tcPr marL="68580" marR="68580" marT="0" marB="0"/>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16</a:t>
                      </a:r>
                    </a:p>
                  </a:txBody>
                  <a:tcPr marL="68580" marR="68580" marT="0" marB="0"/>
                </a:tc>
                <a:tc>
                  <a:txBody>
                    <a:bodyPr/>
                    <a:lstStyle/>
                    <a:p>
                      <a:pPr marL="0" marR="0" algn="justLow">
                        <a:lnSpc>
                          <a:spcPct val="107000"/>
                        </a:lnSpc>
                        <a:spcBef>
                          <a:spcPts val="0"/>
                        </a:spcBef>
                        <a:spcAft>
                          <a:spcPts val="800"/>
                        </a:spcAft>
                      </a:pPr>
                      <a:r>
                        <a:rPr lang="en-US" sz="1800" b="0"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rPr>
                        <a:t>53.33</a:t>
                      </a:r>
                    </a:p>
                  </a:txBody>
                  <a:tcPr marL="68580" marR="68580" marT="0" marB="0"/>
                </a:tc>
                <a:extLst>
                  <a:ext uri="{0D108BD9-81ED-4DB2-BD59-A6C34878D82A}">
                    <a16:rowId xmlns:a16="http://schemas.microsoft.com/office/drawing/2014/main" val="3710099874"/>
                  </a:ext>
                </a:extLst>
              </a:tr>
              <a:tr h="7249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The changes occurred in the company after the implementation of quality applications</a:t>
                      </a:r>
                    </a:p>
                    <a:p>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sz="1800" b="0" dirty="0" smtClean="0">
                          <a:solidFill>
                            <a:schemeClr val="tx2"/>
                          </a:solidFill>
                          <a:latin typeface="Times New Roman" panose="02020603050405020304" pitchFamily="18" charset="0"/>
                          <a:cs typeface="Times New Roman" panose="02020603050405020304" pitchFamily="18" charset="0"/>
                        </a:rPr>
                        <a:t>Moderate improvements</a:t>
                      </a:r>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13</a:t>
                      </a:r>
                      <a:endParaRPr lang="en-US" sz="1800" b="0" dirty="0">
                        <a:solidFill>
                          <a:schemeClr val="tx2"/>
                        </a:solidFill>
                        <a:latin typeface="Times New Roman" panose="02020603050405020304" pitchFamily="18" charset="0"/>
                        <a:cs typeface="Times New Roman" panose="02020603050405020304" pitchFamily="18" charset="0"/>
                      </a:endParaRPr>
                    </a:p>
                  </a:txBody>
                  <a:tcPr/>
                </a:tc>
                <a:tc>
                  <a:txBody>
                    <a:bodyPr/>
                    <a:lstStyle/>
                    <a:p>
                      <a:r>
                        <a:rPr lang="en-US" sz="1800" b="0" kern="1200" dirty="0" smtClean="0">
                          <a:solidFill>
                            <a:schemeClr val="tx2"/>
                          </a:solidFill>
                          <a:effectLst/>
                          <a:latin typeface="Times New Roman" panose="02020603050405020304" pitchFamily="18" charset="0"/>
                          <a:ea typeface="+mn-ea"/>
                          <a:cs typeface="Times New Roman" panose="02020603050405020304" pitchFamily="18" charset="0"/>
                        </a:rPr>
                        <a:t>46.4</a:t>
                      </a:r>
                      <a:endParaRPr lang="en-US" sz="1800" b="0"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02222280"/>
                  </a:ext>
                </a:extLst>
              </a:tr>
            </a:tbl>
          </a:graphicData>
        </a:graphic>
      </p:graphicFrame>
      <p:sp>
        <p:nvSpPr>
          <p:cNvPr id="2" name="Slide Number Placeholder 1"/>
          <p:cNvSpPr>
            <a:spLocks noGrp="1"/>
          </p:cNvSpPr>
          <p:nvPr>
            <p:ph type="sldNum" sz="quarter" idx="12"/>
          </p:nvPr>
        </p:nvSpPr>
        <p:spPr/>
        <p:txBody>
          <a:bodyPr/>
          <a:lstStyle/>
          <a:p>
            <a:fld id="{0FF54DE5-C571-48E8-A5BC-B369434E2F44}" type="slidenum">
              <a:rPr lang="en-US" smtClean="0"/>
              <a:t>21</a:t>
            </a:fld>
            <a:endParaRPr lang="en-US"/>
          </a:p>
        </p:txBody>
      </p:sp>
    </p:spTree>
    <p:extLst>
      <p:ext uri="{BB962C8B-B14F-4D97-AF65-F5344CB8AC3E}">
        <p14:creationId xmlns:p14="http://schemas.microsoft.com/office/powerpoint/2010/main" val="2509945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dirty="0" smtClean="0">
                <a:solidFill>
                  <a:schemeClr val="tx2"/>
                </a:solidFill>
                <a:latin typeface="Times New Roman" panose="02020603050405020304" pitchFamily="18" charset="0"/>
                <a:cs typeface="Times New Roman" panose="02020603050405020304" pitchFamily="18" charset="0"/>
              </a:rPr>
              <a:t>One-way </a:t>
            </a:r>
            <a:r>
              <a:rPr lang="en-US" b="1" dirty="0">
                <a:solidFill>
                  <a:schemeClr val="tx2"/>
                </a:solidFill>
                <a:latin typeface="Times New Roman" panose="02020603050405020304" pitchFamily="18" charset="0"/>
                <a:cs typeface="Times New Roman" panose="02020603050405020304" pitchFamily="18" charset="0"/>
              </a:rPr>
              <a:t>ANOVA</a:t>
            </a:r>
            <a:r>
              <a:rPr lang="en-US" dirty="0">
                <a:solidFill>
                  <a:schemeClr val="tx2"/>
                </a:solidFill>
                <a:latin typeface="Times New Roman" panose="02020603050405020304" pitchFamily="18" charset="0"/>
                <a:cs typeface="Times New Roman" panose="02020603050405020304" pitchFamily="18" charset="0"/>
              </a:rPr>
              <a:t> </a:t>
            </a:r>
            <a:r>
              <a:rPr lang="en-US" b="1" dirty="0" smtClean="0">
                <a:solidFill>
                  <a:schemeClr val="tx2"/>
                </a:solidFill>
                <a:latin typeface="Times New Roman" panose="02020603050405020304" pitchFamily="18" charset="0"/>
                <a:cs typeface="Times New Roman" panose="02020603050405020304" pitchFamily="18" charset="0"/>
              </a:rPr>
              <a:t>test </a:t>
            </a:r>
            <a:endParaRPr lang="en-US" b="1" dirty="0">
              <a:solidFill>
                <a:schemeClr val="tx2"/>
              </a:solidFill>
              <a:latin typeface="Times New Roman" panose="02020603050405020304" pitchFamily="18" charset="0"/>
              <a:cs typeface="Times New Roman" panose="02020603050405020304" pitchFamily="18" charset="0"/>
            </a:endParaRPr>
          </a:p>
        </p:txBody>
      </p:sp>
      <p:sp>
        <p:nvSpPr>
          <p:cNvPr id="14" name="Content Placeholder 13"/>
          <p:cNvSpPr>
            <a:spLocks noGrp="1"/>
          </p:cNvSpPr>
          <p:nvPr>
            <p:ph idx="1"/>
          </p:nvPr>
        </p:nvSpPr>
        <p:spPr/>
        <p:txBody>
          <a:bodyPr/>
          <a:lstStyle/>
          <a:p>
            <a:pPr algn="justLow"/>
            <a:r>
              <a:rPr lang="en-US" dirty="0">
                <a:solidFill>
                  <a:schemeClr val="tx2"/>
                </a:solidFill>
                <a:latin typeface="Times New Roman" panose="02020603050405020304" pitchFamily="18" charset="0"/>
                <a:cs typeface="Times New Roman" panose="02020603050405020304" pitchFamily="18" charset="0"/>
              </a:rPr>
              <a:t>The </a:t>
            </a:r>
            <a:r>
              <a:rPr lang="en-US" dirty="0" smtClean="0">
                <a:solidFill>
                  <a:schemeClr val="tx2"/>
                </a:solidFill>
                <a:latin typeface="Times New Roman" panose="02020603050405020304" pitchFamily="18" charset="0"/>
                <a:cs typeface="Times New Roman" panose="02020603050405020304" pitchFamily="18" charset="0"/>
              </a:rPr>
              <a:t>One-way </a:t>
            </a:r>
            <a:r>
              <a:rPr lang="en-US" dirty="0">
                <a:solidFill>
                  <a:schemeClr val="tx2"/>
                </a:solidFill>
                <a:latin typeface="Times New Roman" panose="02020603050405020304" pitchFamily="18" charset="0"/>
                <a:cs typeface="Times New Roman" panose="02020603050405020304" pitchFamily="18" charset="0"/>
              </a:rPr>
              <a:t>ANOVA </a:t>
            </a:r>
            <a:r>
              <a:rPr lang="en-US" dirty="0" smtClean="0">
                <a:solidFill>
                  <a:schemeClr val="tx2"/>
                </a:solidFill>
                <a:latin typeface="Times New Roman" panose="02020603050405020304" pitchFamily="18" charset="0"/>
                <a:cs typeface="Times New Roman" panose="02020603050405020304" pitchFamily="18" charset="0"/>
              </a:rPr>
              <a:t>(analysis </a:t>
            </a:r>
            <a:r>
              <a:rPr lang="en-US" dirty="0">
                <a:solidFill>
                  <a:schemeClr val="tx2"/>
                </a:solidFill>
                <a:latin typeface="Times New Roman" panose="02020603050405020304" pitchFamily="18" charset="0"/>
                <a:cs typeface="Times New Roman" panose="02020603050405020304" pitchFamily="18" charset="0"/>
              </a:rPr>
              <a:t>of </a:t>
            </a:r>
            <a:r>
              <a:rPr lang="en-US" dirty="0" smtClean="0">
                <a:solidFill>
                  <a:schemeClr val="tx2"/>
                </a:solidFill>
                <a:latin typeface="Times New Roman" panose="02020603050405020304" pitchFamily="18" charset="0"/>
                <a:cs typeface="Times New Roman" panose="02020603050405020304" pitchFamily="18" charset="0"/>
              </a:rPr>
              <a:t>variance) </a:t>
            </a:r>
            <a:r>
              <a:rPr lang="en-US" dirty="0">
                <a:solidFill>
                  <a:schemeClr val="tx2"/>
                </a:solidFill>
                <a:latin typeface="Times New Roman" panose="02020603050405020304" pitchFamily="18" charset="0"/>
                <a:cs typeface="Times New Roman" panose="02020603050405020304" pitchFamily="18" charset="0"/>
              </a:rPr>
              <a:t>compares the means of two or more independent groups in order to determine whether there is statistical evidence that the associated population means are significantly different. </a:t>
            </a:r>
            <a:endParaRPr lang="en-US" dirty="0" smtClean="0">
              <a:solidFill>
                <a:schemeClr val="tx2"/>
              </a:solidFill>
              <a:latin typeface="Times New Roman" panose="02020603050405020304" pitchFamily="18" charset="0"/>
              <a:cs typeface="Times New Roman" panose="02020603050405020304" pitchFamily="18" charset="0"/>
            </a:endParaRPr>
          </a:p>
          <a:p>
            <a:pPr marL="0" indent="0" algn="justLow">
              <a:buNone/>
            </a:pPr>
            <a:r>
              <a:rPr lang="en-US" b="1" dirty="0">
                <a:solidFill>
                  <a:schemeClr val="tx2"/>
                </a:solidFill>
                <a:latin typeface="Times New Roman" panose="02020603050405020304" pitchFamily="18" charset="0"/>
                <a:cs typeface="Times New Roman" panose="02020603050405020304" pitchFamily="18" charset="0"/>
              </a:rPr>
              <a:t>Third main hypothesis:   </a:t>
            </a:r>
          </a:p>
          <a:p>
            <a:pPr algn="justLow"/>
            <a:r>
              <a:rPr lang="en-US" dirty="0">
                <a:solidFill>
                  <a:schemeClr val="tx2"/>
                </a:solidFill>
                <a:latin typeface="Times New Roman" panose="02020603050405020304" pitchFamily="18" charset="0"/>
                <a:cs typeface="Times New Roman" panose="02020603050405020304" pitchFamily="18" charset="0"/>
              </a:rPr>
              <a:t>By using </a:t>
            </a:r>
            <a:r>
              <a:rPr lang="en-US" b="1" dirty="0">
                <a:solidFill>
                  <a:schemeClr val="tx2"/>
                </a:solidFill>
                <a:latin typeface="Times New Roman" panose="02020603050405020304" pitchFamily="18" charset="0"/>
                <a:cs typeface="Times New Roman" panose="02020603050405020304" pitchFamily="18" charset="0"/>
              </a:rPr>
              <a:t>One-way ANOVA</a:t>
            </a:r>
            <a:r>
              <a:rPr lang="en-US" dirty="0">
                <a:solidFill>
                  <a:schemeClr val="tx2"/>
                </a:solidFill>
                <a:latin typeface="Times New Roman" panose="02020603050405020304" pitchFamily="18" charset="0"/>
                <a:cs typeface="Times New Roman" panose="02020603050405020304" pitchFamily="18" charset="0"/>
              </a:rPr>
              <a:t> test we conclude that there is no difference between applicants responses  about the concept of quality cost </a:t>
            </a:r>
            <a:r>
              <a:rPr lang="en-US" dirty="0" smtClean="0">
                <a:solidFill>
                  <a:schemeClr val="tx2"/>
                </a:solidFill>
                <a:latin typeface="Times New Roman" panose="02020603050405020304" pitchFamily="18" charset="0"/>
                <a:cs typeface="Times New Roman" panose="02020603050405020304" pitchFamily="18" charset="0"/>
              </a:rPr>
              <a:t>in terms of </a:t>
            </a:r>
            <a:r>
              <a:rPr lang="en-US" dirty="0">
                <a:solidFill>
                  <a:schemeClr val="tx2"/>
                </a:solidFill>
                <a:latin typeface="Times New Roman" panose="02020603050405020304" pitchFamily="18" charset="0"/>
                <a:cs typeface="Times New Roman" panose="02020603050405020304" pitchFamily="18" charset="0"/>
              </a:rPr>
              <a:t>(age, academic specialization, the years of experience, the course that have been taken in industrial sector, job position, certificates obtained).</a:t>
            </a:r>
          </a:p>
          <a:p>
            <a:pPr algn="justLow"/>
            <a:endParaRPr lang="en-US" b="1" dirty="0">
              <a:solidFill>
                <a:schemeClr val="tx2"/>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0FF54DE5-C571-48E8-A5BC-B369434E2F44}" type="slidenum">
              <a:rPr lang="en-US" smtClean="0"/>
              <a:t>22</a:t>
            </a:fld>
            <a:endParaRPr lang="en-US"/>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104900" y="-119742"/>
            <a:ext cx="9980682" cy="1524000"/>
          </a:xfrm>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Analysis of the sub-assumptions of the third hypothesis:</a:t>
            </a:r>
            <a:br>
              <a:rPr lang="en-US" b="1" dirty="0">
                <a:solidFill>
                  <a:schemeClr val="tx2"/>
                </a:solidFill>
                <a:latin typeface="Times New Roman" panose="02020603050405020304" pitchFamily="18" charset="0"/>
                <a:cs typeface="Times New Roman" panose="02020603050405020304" pitchFamily="18" charset="0"/>
              </a:rPr>
            </a:br>
            <a:endParaRPr lang="en-US" b="1" dirty="0">
              <a:solidFill>
                <a:schemeClr val="tx2"/>
              </a:solidFill>
              <a:latin typeface="Times New Roman" panose="02020603050405020304" pitchFamily="18" charset="0"/>
              <a:cs typeface="Times New Roman" panose="02020603050405020304"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76184719"/>
              </p:ext>
            </p:extLst>
          </p:nvPr>
        </p:nvGraphicFramePr>
        <p:xfrm>
          <a:off x="586524" y="2858419"/>
          <a:ext cx="11017434" cy="3388600"/>
        </p:xfrm>
        <a:graphic>
          <a:graphicData uri="http://schemas.openxmlformats.org/drawingml/2006/table">
            <a:tbl>
              <a:tblPr firstRow="1" bandRow="1">
                <a:tableStyleId>{5C22544A-7EE6-4342-B048-85BDC9FD1C3A}</a:tableStyleId>
              </a:tblPr>
              <a:tblGrid>
                <a:gridCol w="499428">
                  <a:extLst>
                    <a:ext uri="{9D8B030D-6E8A-4147-A177-3AD203B41FA5}">
                      <a16:colId xmlns:a16="http://schemas.microsoft.com/office/drawing/2014/main" val="663993457"/>
                    </a:ext>
                  </a:extLst>
                </a:gridCol>
                <a:gridCol w="3173050">
                  <a:extLst>
                    <a:ext uri="{9D8B030D-6E8A-4147-A177-3AD203B41FA5}">
                      <a16:colId xmlns:a16="http://schemas.microsoft.com/office/drawing/2014/main" val="16910122"/>
                    </a:ext>
                  </a:extLst>
                </a:gridCol>
                <a:gridCol w="1836239">
                  <a:extLst>
                    <a:ext uri="{9D8B030D-6E8A-4147-A177-3AD203B41FA5}">
                      <a16:colId xmlns:a16="http://schemas.microsoft.com/office/drawing/2014/main" val="706431879"/>
                    </a:ext>
                  </a:extLst>
                </a:gridCol>
                <a:gridCol w="1836239">
                  <a:extLst>
                    <a:ext uri="{9D8B030D-6E8A-4147-A177-3AD203B41FA5}">
                      <a16:colId xmlns:a16="http://schemas.microsoft.com/office/drawing/2014/main" val="1476433511"/>
                    </a:ext>
                  </a:extLst>
                </a:gridCol>
                <a:gridCol w="1836239">
                  <a:extLst>
                    <a:ext uri="{9D8B030D-6E8A-4147-A177-3AD203B41FA5}">
                      <a16:colId xmlns:a16="http://schemas.microsoft.com/office/drawing/2014/main" val="2884471820"/>
                    </a:ext>
                  </a:extLst>
                </a:gridCol>
                <a:gridCol w="1836239">
                  <a:extLst>
                    <a:ext uri="{9D8B030D-6E8A-4147-A177-3AD203B41FA5}">
                      <a16:colId xmlns:a16="http://schemas.microsoft.com/office/drawing/2014/main" val="792382676"/>
                    </a:ext>
                  </a:extLst>
                </a:gridCol>
              </a:tblGrid>
              <a:tr h="624411">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Factors</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F   Calculated</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 F</a:t>
                      </a:r>
                      <a:r>
                        <a:rPr lang="en-US" baseline="0" dirty="0" smtClean="0">
                          <a:solidFill>
                            <a:schemeClr val="bg1"/>
                          </a:solidFill>
                          <a:latin typeface="Times New Roman" panose="02020603050405020304" pitchFamily="18" charset="0"/>
                          <a:cs typeface="Times New Roman" panose="02020603050405020304" pitchFamily="18" charset="0"/>
                        </a:rPr>
                        <a:t>  </a:t>
                      </a:r>
                      <a:r>
                        <a:rPr lang="en-US" dirty="0" smtClean="0">
                          <a:solidFill>
                            <a:schemeClr val="bg1"/>
                          </a:solidFill>
                          <a:latin typeface="Times New Roman" panose="02020603050405020304" pitchFamily="18" charset="0"/>
                          <a:cs typeface="Times New Roman" panose="02020603050405020304" pitchFamily="18" charset="0"/>
                        </a:rPr>
                        <a:t> </a:t>
                      </a:r>
                      <a:r>
                        <a:rPr lang="en-US" baseline="0" dirty="0" smtClean="0">
                          <a:solidFill>
                            <a:schemeClr val="bg1"/>
                          </a:solidFill>
                          <a:latin typeface="Times New Roman" panose="02020603050405020304" pitchFamily="18" charset="0"/>
                          <a:cs typeface="Times New Roman" panose="02020603050405020304" pitchFamily="18" charset="0"/>
                        </a:rPr>
                        <a:t>Tabulated </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bg1"/>
                          </a:solidFill>
                          <a:effectLst/>
                          <a:latin typeface="Times New Roman" panose="02020603050405020304" pitchFamily="18" charset="0"/>
                          <a:ea typeface="+mn-ea"/>
                          <a:cs typeface="Times New Roman" panose="02020603050405020304" pitchFamily="18" charset="0"/>
                        </a:rPr>
                        <a:t>probability value </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The difference </a:t>
                      </a:r>
                      <a:endParaRPr lang="en-US"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03230696"/>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1</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Age</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1.574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2.82</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0.210</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92079845"/>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2</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academic</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specialization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0.5</a:t>
                      </a:r>
                      <a:r>
                        <a:rPr lang="ar-SA" sz="1800" b="1" kern="1200" dirty="0" smtClean="0">
                          <a:solidFill>
                            <a:schemeClr val="tx2"/>
                          </a:solidFill>
                          <a:effectLst/>
                          <a:latin typeface="Times New Roman" panose="02020603050405020304" pitchFamily="18" charset="0"/>
                          <a:ea typeface="+mn-ea"/>
                          <a:cs typeface="Times New Roman" panose="02020603050405020304" pitchFamily="18" charset="0"/>
                        </a:rPr>
                        <a:t>5</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0.648</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65065835"/>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years of experience </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0.457</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3.21 </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0.636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0981423"/>
                  </a:ext>
                </a:extLst>
              </a:tr>
              <a:tr h="624411">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number of courses you participated in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3.042</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0.039</a:t>
                      </a:r>
                      <a:endParaRPr lang="en-US" dirty="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The</a:t>
                      </a:r>
                      <a:r>
                        <a:rPr lang="en-US" sz="1800" b="1" kern="1200" baseline="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is </a:t>
                      </a: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difference</a:t>
                      </a:r>
                      <a:endParaRPr lang="en-US" dirty="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891050615"/>
                  </a:ext>
                </a:extLst>
              </a:tr>
              <a:tr h="386749">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job position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0.926 </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2.35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0.487</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endParaRPr lang="en-US" dirty="0" smtClean="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57098063"/>
                  </a:ext>
                </a:extLst>
              </a:tr>
              <a:tr h="624411">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certificates obtained</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6.520</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0.001</a:t>
                      </a:r>
                      <a:endParaRPr lang="en-US" dirty="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The</a:t>
                      </a:r>
                      <a:r>
                        <a:rPr lang="en-US" sz="1800" b="1" kern="1200" baseline="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 is </a:t>
                      </a:r>
                      <a:r>
                        <a:rPr lang="en-US" sz="1800" b="1" kern="1200" dirty="0" smtClean="0">
                          <a:solidFill>
                            <a:schemeClr val="tx2"/>
                          </a:solidFill>
                          <a:effectLst>
                            <a:outerShdw blurRad="38100" dist="38100" dir="2700000" algn="tl">
                              <a:srgbClr val="000000">
                                <a:alpha val="43137"/>
                              </a:srgbClr>
                            </a:outerShdw>
                          </a:effectLst>
                          <a:latin typeface="Times New Roman" panose="02020603050405020304" pitchFamily="18" charset="0"/>
                          <a:ea typeface="+mn-ea"/>
                          <a:cs typeface="Times New Roman" panose="02020603050405020304" pitchFamily="18" charset="0"/>
                        </a:rPr>
                        <a:t>difference</a:t>
                      </a:r>
                      <a:endParaRPr lang="en-US" dirty="0">
                        <a:solidFill>
                          <a:schemeClr val="tx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13749149"/>
                  </a:ext>
                </a:extLst>
              </a:tr>
            </a:tbl>
          </a:graphicData>
        </a:graphic>
      </p:graphicFrame>
      <p:sp>
        <p:nvSpPr>
          <p:cNvPr id="3" name="Rectangle 2"/>
          <p:cNvSpPr/>
          <p:nvPr/>
        </p:nvSpPr>
        <p:spPr>
          <a:xfrm>
            <a:off x="1558834" y="1538292"/>
            <a:ext cx="8538754" cy="1200329"/>
          </a:xfrm>
          <a:prstGeom prst="rect">
            <a:avLst/>
          </a:prstGeom>
        </p:spPr>
        <p:txBody>
          <a:bodyPr wrap="square">
            <a:spAutoFit/>
          </a:bodyPr>
          <a:lstStyle/>
          <a:p>
            <a:pPr algn="ctr"/>
            <a:r>
              <a:rPr lang="en-US" dirty="0">
                <a:solidFill>
                  <a:schemeClr val="tx2"/>
                </a:solidFill>
                <a:latin typeface="Times New Roman" panose="02020603050405020304" pitchFamily="18" charset="0"/>
                <a:cs typeface="Times New Roman" panose="02020603050405020304" pitchFamily="18" charset="0"/>
              </a:rPr>
              <a:t>The following sub-assumptions are derived from main hypothesis</a:t>
            </a:r>
            <a:r>
              <a:rPr lang="en-US" dirty="0" smtClean="0">
                <a:solidFill>
                  <a:schemeClr val="tx2"/>
                </a:solidFill>
                <a:latin typeface="Times New Roman" panose="02020603050405020304" pitchFamily="18" charset="0"/>
                <a:cs typeface="Times New Roman" panose="02020603050405020304" pitchFamily="18" charset="0"/>
              </a:rPr>
              <a:t>:</a:t>
            </a:r>
          </a:p>
          <a:p>
            <a:pPr algn="ctr"/>
            <a:r>
              <a:rPr lang="en-US" dirty="0" smtClean="0">
                <a:solidFill>
                  <a:schemeClr val="tx2"/>
                </a:solidFill>
                <a:latin typeface="Times New Roman" panose="02020603050405020304" pitchFamily="18" charset="0"/>
                <a:cs typeface="Times New Roman" panose="02020603050405020304" pitchFamily="18" charset="0"/>
              </a:rPr>
              <a:t/>
            </a:r>
            <a:br>
              <a:rPr lang="en-US" dirty="0" smtClean="0">
                <a:solidFill>
                  <a:schemeClr val="tx2"/>
                </a:solidFill>
                <a:latin typeface="Times New Roman" panose="02020603050405020304" pitchFamily="18" charset="0"/>
                <a:cs typeface="Times New Roman" panose="02020603050405020304" pitchFamily="18" charset="0"/>
              </a:rPr>
            </a:br>
            <a:r>
              <a:rPr lang="en-US" b="1" dirty="0">
                <a:solidFill>
                  <a:schemeClr val="tx2"/>
                </a:solidFill>
                <a:latin typeface="Times New Roman" panose="02020603050405020304" pitchFamily="18" charset="0"/>
                <a:cs typeface="Times New Roman" panose="02020603050405020304" pitchFamily="18" charset="0"/>
              </a:rPr>
              <a:t>The industrial food sector in the West Bank recognizes the importance of quality costs.</a:t>
            </a:r>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23</a:t>
            </a:fld>
            <a:endParaRPr lang="en-US"/>
          </a:p>
        </p:txBody>
      </p:sp>
    </p:spTree>
    <p:extLst>
      <p:ext uri="{BB962C8B-B14F-4D97-AF65-F5344CB8AC3E}">
        <p14:creationId xmlns:p14="http://schemas.microsoft.com/office/powerpoint/2010/main" val="324178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104900" y="-119742"/>
            <a:ext cx="9980682" cy="1524000"/>
          </a:xfrm>
        </p:spPr>
        <p:txBody>
          <a:bodyPr>
            <a:normAutofit/>
          </a:bodyPr>
          <a:lstStyle/>
          <a:p>
            <a:r>
              <a:rPr lang="en-US" b="1" dirty="0">
                <a:solidFill>
                  <a:schemeClr val="tx2"/>
                </a:solidFill>
                <a:latin typeface="Times New Roman" panose="02020603050405020304" pitchFamily="18" charset="0"/>
                <a:cs typeface="Times New Roman" panose="02020603050405020304" pitchFamily="18" charset="0"/>
              </a:rPr>
              <a:t>Analysis of the sub-assumptions of the third hypothesis:</a:t>
            </a:r>
            <a:br>
              <a:rPr lang="en-US" b="1" dirty="0">
                <a:solidFill>
                  <a:schemeClr val="tx2"/>
                </a:solidFill>
                <a:latin typeface="Times New Roman" panose="02020603050405020304" pitchFamily="18" charset="0"/>
                <a:cs typeface="Times New Roman" panose="02020603050405020304" pitchFamily="18" charset="0"/>
              </a:rPr>
            </a:br>
            <a:endParaRPr lang="en-US" b="1" dirty="0">
              <a:solidFill>
                <a:schemeClr val="tx2"/>
              </a:solidFill>
              <a:latin typeface="Times New Roman" panose="02020603050405020304" pitchFamily="18" charset="0"/>
              <a:cs typeface="Times New Roman" panose="02020603050405020304" pitchFamily="18"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583784299"/>
              </p:ext>
            </p:extLst>
          </p:nvPr>
        </p:nvGraphicFramePr>
        <p:xfrm>
          <a:off x="586524" y="2858419"/>
          <a:ext cx="11017434" cy="3388600"/>
        </p:xfrm>
        <a:graphic>
          <a:graphicData uri="http://schemas.openxmlformats.org/drawingml/2006/table">
            <a:tbl>
              <a:tblPr firstRow="1" bandRow="1">
                <a:tableStyleId>{5C22544A-7EE6-4342-B048-85BDC9FD1C3A}</a:tableStyleId>
              </a:tblPr>
              <a:tblGrid>
                <a:gridCol w="499428">
                  <a:extLst>
                    <a:ext uri="{9D8B030D-6E8A-4147-A177-3AD203B41FA5}">
                      <a16:colId xmlns:a16="http://schemas.microsoft.com/office/drawing/2014/main" val="663993457"/>
                    </a:ext>
                  </a:extLst>
                </a:gridCol>
                <a:gridCol w="3173050">
                  <a:extLst>
                    <a:ext uri="{9D8B030D-6E8A-4147-A177-3AD203B41FA5}">
                      <a16:colId xmlns:a16="http://schemas.microsoft.com/office/drawing/2014/main" val="16910122"/>
                    </a:ext>
                  </a:extLst>
                </a:gridCol>
                <a:gridCol w="1836239">
                  <a:extLst>
                    <a:ext uri="{9D8B030D-6E8A-4147-A177-3AD203B41FA5}">
                      <a16:colId xmlns:a16="http://schemas.microsoft.com/office/drawing/2014/main" val="706431879"/>
                    </a:ext>
                  </a:extLst>
                </a:gridCol>
                <a:gridCol w="1836239">
                  <a:extLst>
                    <a:ext uri="{9D8B030D-6E8A-4147-A177-3AD203B41FA5}">
                      <a16:colId xmlns:a16="http://schemas.microsoft.com/office/drawing/2014/main" val="1476433511"/>
                    </a:ext>
                  </a:extLst>
                </a:gridCol>
                <a:gridCol w="1836239">
                  <a:extLst>
                    <a:ext uri="{9D8B030D-6E8A-4147-A177-3AD203B41FA5}">
                      <a16:colId xmlns:a16="http://schemas.microsoft.com/office/drawing/2014/main" val="2884471820"/>
                    </a:ext>
                  </a:extLst>
                </a:gridCol>
                <a:gridCol w="1836239">
                  <a:extLst>
                    <a:ext uri="{9D8B030D-6E8A-4147-A177-3AD203B41FA5}">
                      <a16:colId xmlns:a16="http://schemas.microsoft.com/office/drawing/2014/main" val="792382676"/>
                    </a:ext>
                  </a:extLst>
                </a:gridCol>
              </a:tblGrid>
              <a:tr h="624411">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Factors</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F   Calculated</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 F</a:t>
                      </a:r>
                      <a:r>
                        <a:rPr lang="en-US" baseline="0" dirty="0" smtClean="0">
                          <a:solidFill>
                            <a:schemeClr val="bg1"/>
                          </a:solidFill>
                          <a:latin typeface="Times New Roman" panose="02020603050405020304" pitchFamily="18" charset="0"/>
                          <a:cs typeface="Times New Roman" panose="02020603050405020304" pitchFamily="18" charset="0"/>
                        </a:rPr>
                        <a:t>  </a:t>
                      </a:r>
                      <a:r>
                        <a:rPr lang="en-US" dirty="0" smtClean="0">
                          <a:solidFill>
                            <a:schemeClr val="bg1"/>
                          </a:solidFill>
                          <a:latin typeface="Times New Roman" panose="02020603050405020304" pitchFamily="18" charset="0"/>
                          <a:cs typeface="Times New Roman" panose="02020603050405020304" pitchFamily="18" charset="0"/>
                        </a:rPr>
                        <a:t> </a:t>
                      </a:r>
                      <a:r>
                        <a:rPr lang="en-US" baseline="0" dirty="0" smtClean="0">
                          <a:solidFill>
                            <a:schemeClr val="bg1"/>
                          </a:solidFill>
                          <a:latin typeface="Times New Roman" panose="02020603050405020304" pitchFamily="18" charset="0"/>
                          <a:cs typeface="Times New Roman" panose="02020603050405020304" pitchFamily="18" charset="0"/>
                        </a:rPr>
                        <a:t>Tabulated </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bg1"/>
                          </a:solidFill>
                          <a:effectLst/>
                          <a:latin typeface="Times New Roman" panose="02020603050405020304" pitchFamily="18" charset="0"/>
                          <a:ea typeface="+mn-ea"/>
                          <a:cs typeface="Times New Roman" panose="02020603050405020304" pitchFamily="18" charset="0"/>
                        </a:rPr>
                        <a:t>probability value </a:t>
                      </a:r>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algn="ctr"/>
                      <a:r>
                        <a:rPr lang="en-US" dirty="0" smtClean="0">
                          <a:solidFill>
                            <a:schemeClr val="bg1"/>
                          </a:solidFill>
                          <a:latin typeface="Times New Roman" panose="02020603050405020304" pitchFamily="18" charset="0"/>
                          <a:cs typeface="Times New Roman" panose="02020603050405020304" pitchFamily="18" charset="0"/>
                        </a:rPr>
                        <a:t>The difference </a:t>
                      </a:r>
                      <a:endParaRPr lang="en-US"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03230696"/>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1</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Age</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1.448</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0.244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92079845"/>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2</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academic</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specialization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1.066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0.375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65065835"/>
                  </a:ext>
                </a:extLst>
              </a:tr>
              <a:tr h="361762">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years of experience </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1.818</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3.23</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0.176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0981423"/>
                  </a:ext>
                </a:extLst>
              </a:tr>
              <a:tr h="624411">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number of courses you participated in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4.952</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0.005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The</a:t>
                      </a:r>
                      <a:r>
                        <a:rPr lang="en-US" sz="1800" b="1" kern="1200" baseline="0" dirty="0" smtClean="0">
                          <a:solidFill>
                            <a:schemeClr val="tx2"/>
                          </a:solidFill>
                          <a:effectLst/>
                          <a:latin typeface="Times New Roman" panose="02020603050405020304" pitchFamily="18" charset="0"/>
                          <a:ea typeface="+mn-ea"/>
                          <a:cs typeface="Times New Roman" panose="02020603050405020304" pitchFamily="18" charset="0"/>
                        </a:rPr>
                        <a:t> is </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891050615"/>
                  </a:ext>
                </a:extLst>
              </a:tr>
              <a:tr h="386749">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5</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job position</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a:t>
                      </a:r>
                      <a:r>
                        <a:rPr lang="ar-SA" sz="1800" b="1" kern="1200" dirty="0" smtClean="0">
                          <a:solidFill>
                            <a:schemeClr val="tx2"/>
                          </a:solidFill>
                          <a:effectLst/>
                          <a:latin typeface="Times New Roman" panose="02020603050405020304" pitchFamily="18" charset="0"/>
                          <a:ea typeface="+mn-ea"/>
                          <a:cs typeface="Times New Roman" panose="02020603050405020304" pitchFamily="18" charset="0"/>
                        </a:rPr>
                        <a:t>63</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8</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2.36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0.69</a:t>
                      </a:r>
                      <a:r>
                        <a:rPr lang="ar-SA" sz="1800" b="1" kern="1200" dirty="0" smtClean="0">
                          <a:solidFill>
                            <a:schemeClr val="tx2"/>
                          </a:solidFill>
                          <a:effectLst/>
                          <a:latin typeface="Times New Roman" panose="02020603050405020304" pitchFamily="18" charset="0"/>
                          <a:ea typeface="+mn-ea"/>
                          <a:cs typeface="Times New Roman" panose="02020603050405020304" pitchFamily="18" charset="0"/>
                        </a:rPr>
                        <a:t>9</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no difference</a:t>
                      </a:r>
                      <a:r>
                        <a:rPr lang="en-US" sz="1800" kern="1200" dirty="0" smtClean="0">
                          <a:solidFill>
                            <a:schemeClr val="tx2"/>
                          </a:solidFill>
                          <a:effectLst/>
                          <a:latin typeface="Times New Roman" panose="02020603050405020304" pitchFamily="18" charset="0"/>
                          <a:ea typeface="+mn-ea"/>
                          <a:cs typeface="Times New Roman" panose="02020603050405020304" pitchFamily="18" charset="0"/>
                        </a:rPr>
                        <a:t> </a:t>
                      </a:r>
                      <a:endParaRPr lang="en-US" dirty="0" smtClean="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57098063"/>
                  </a:ext>
                </a:extLst>
              </a:tr>
              <a:tr h="624411">
                <a:tc>
                  <a:txBody>
                    <a:bodyPr/>
                    <a:lstStyle/>
                    <a:p>
                      <a:pPr algn="ctr"/>
                      <a:r>
                        <a:rPr lang="en-US" dirty="0" smtClean="0">
                          <a:solidFill>
                            <a:schemeClr val="tx2"/>
                          </a:solidFill>
                          <a:latin typeface="Times New Roman" panose="02020603050405020304" pitchFamily="18" charset="0"/>
                          <a:cs typeface="Times New Roman" panose="02020603050405020304" pitchFamily="18" charset="0"/>
                        </a:rPr>
                        <a:t>6</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certificates obtained</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4.524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2.84</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0.008</a:t>
                      </a:r>
                      <a:endParaRPr lang="en-US" dirty="0">
                        <a:solidFill>
                          <a:schemeClr val="tx2"/>
                        </a:solidFill>
                        <a:latin typeface="Times New Roman" panose="02020603050405020304" pitchFamily="18" charset="0"/>
                        <a:cs typeface="Times New Roman" panose="02020603050405020304" pitchFamily="18" charset="0"/>
                      </a:endParaRPr>
                    </a:p>
                  </a:txBody>
                  <a:tcPr/>
                </a:tc>
                <a:tc>
                  <a:txBody>
                    <a:bodyPr/>
                    <a:lstStyle/>
                    <a:p>
                      <a:pPr algn="ct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The</a:t>
                      </a:r>
                      <a:r>
                        <a:rPr lang="en-US" sz="1800" b="1" kern="1200" baseline="0" dirty="0" smtClean="0">
                          <a:solidFill>
                            <a:schemeClr val="tx2"/>
                          </a:solidFill>
                          <a:effectLst/>
                          <a:latin typeface="Times New Roman" panose="02020603050405020304" pitchFamily="18" charset="0"/>
                          <a:ea typeface="+mn-ea"/>
                          <a:cs typeface="Times New Roman" panose="02020603050405020304" pitchFamily="18" charset="0"/>
                        </a:rPr>
                        <a:t> is </a:t>
                      </a:r>
                      <a:r>
                        <a:rPr lang="en-US" sz="1800" b="1" kern="1200" dirty="0" smtClean="0">
                          <a:solidFill>
                            <a:schemeClr val="tx2"/>
                          </a:solidFill>
                          <a:effectLst/>
                          <a:latin typeface="Times New Roman" panose="02020603050405020304" pitchFamily="18" charset="0"/>
                          <a:ea typeface="+mn-ea"/>
                          <a:cs typeface="Times New Roman" panose="02020603050405020304" pitchFamily="18" charset="0"/>
                        </a:rPr>
                        <a:t>difference</a:t>
                      </a:r>
                      <a:endParaRPr lang="en-US" dirty="0">
                        <a:solidFill>
                          <a:schemeClr val="tx2"/>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13749149"/>
                  </a:ext>
                </a:extLst>
              </a:tr>
            </a:tbl>
          </a:graphicData>
        </a:graphic>
      </p:graphicFrame>
      <p:sp>
        <p:nvSpPr>
          <p:cNvPr id="3" name="Rectangle 2"/>
          <p:cNvSpPr/>
          <p:nvPr/>
        </p:nvSpPr>
        <p:spPr>
          <a:xfrm>
            <a:off x="1558834" y="1538292"/>
            <a:ext cx="8538754" cy="1200329"/>
          </a:xfrm>
          <a:prstGeom prst="rect">
            <a:avLst/>
          </a:prstGeom>
        </p:spPr>
        <p:txBody>
          <a:bodyPr wrap="square">
            <a:spAutoFit/>
          </a:bodyPr>
          <a:lstStyle/>
          <a:p>
            <a:pPr algn="ctr"/>
            <a:r>
              <a:rPr lang="en-US" dirty="0">
                <a:solidFill>
                  <a:schemeClr val="tx2"/>
                </a:solidFill>
                <a:latin typeface="Times New Roman" panose="02020603050405020304" pitchFamily="18" charset="0"/>
                <a:cs typeface="Times New Roman" panose="02020603050405020304" pitchFamily="18" charset="0"/>
              </a:rPr>
              <a:t>The following sub-assumptions are derived from main hypothesis</a:t>
            </a:r>
            <a:r>
              <a:rPr lang="en-US" dirty="0" smtClean="0">
                <a:solidFill>
                  <a:schemeClr val="tx2"/>
                </a:solidFill>
                <a:latin typeface="Times New Roman" panose="02020603050405020304" pitchFamily="18" charset="0"/>
                <a:cs typeface="Times New Roman" panose="02020603050405020304" pitchFamily="18" charset="0"/>
              </a:rPr>
              <a:t>:</a:t>
            </a:r>
            <a:r>
              <a:rPr lang="ar-JO" dirty="0" smtClean="0">
                <a:solidFill>
                  <a:schemeClr val="tx2"/>
                </a:solidFill>
                <a:latin typeface="Times New Roman" panose="02020603050405020304" pitchFamily="18" charset="0"/>
                <a:cs typeface="Times New Roman" panose="02020603050405020304" pitchFamily="18" charset="0"/>
              </a:rPr>
              <a:t> </a:t>
            </a:r>
            <a:endParaRPr lang="en-US" dirty="0" smtClean="0">
              <a:solidFill>
                <a:schemeClr val="tx2"/>
              </a:solidFill>
              <a:latin typeface="Times New Roman" panose="02020603050405020304" pitchFamily="18" charset="0"/>
              <a:cs typeface="Times New Roman" panose="02020603050405020304" pitchFamily="18" charset="0"/>
            </a:endParaRPr>
          </a:p>
          <a:p>
            <a:pPr algn="ctr"/>
            <a:r>
              <a:rPr lang="en-US" dirty="0" smtClean="0">
                <a:solidFill>
                  <a:schemeClr val="tx2"/>
                </a:solidFill>
                <a:latin typeface="Times New Roman" panose="02020603050405020304" pitchFamily="18" charset="0"/>
                <a:cs typeface="Times New Roman" panose="02020603050405020304" pitchFamily="18" charset="0"/>
              </a:rPr>
              <a:t/>
            </a:r>
            <a:br>
              <a:rPr lang="en-US" dirty="0" smtClean="0">
                <a:solidFill>
                  <a:schemeClr val="tx2"/>
                </a:solidFill>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a:t>
            </a:r>
            <a:r>
              <a:rPr lang="en-US" b="1" dirty="0">
                <a:solidFill>
                  <a:schemeClr val="tx2"/>
                </a:solidFill>
                <a:latin typeface="Times New Roman" panose="02020603050405020304" pitchFamily="18" charset="0"/>
                <a:cs typeface="Times New Roman" panose="02020603050405020304" pitchFamily="18" charset="0"/>
              </a:rPr>
              <a:t>The industrial food sector in the West Bank shall apply the regulations of quality costs</a:t>
            </a:r>
            <a:r>
              <a:rPr lang="en-US" b="1" dirty="0" smtClean="0">
                <a:solidFill>
                  <a:schemeClr val="tx2"/>
                </a:solidFill>
                <a:latin typeface="Times New Roman" panose="02020603050405020304" pitchFamily="18" charset="0"/>
                <a:cs typeface="Times New Roman" panose="02020603050405020304" pitchFamily="18" charset="0"/>
              </a:rPr>
              <a:t>”</a:t>
            </a:r>
            <a:endParaRPr lang="en-US" b="1"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24</a:t>
            </a:fld>
            <a:endParaRPr lang="en-US"/>
          </a:p>
        </p:txBody>
      </p:sp>
    </p:spTree>
    <p:extLst>
      <p:ext uri="{BB962C8B-B14F-4D97-AF65-F5344CB8AC3E}">
        <p14:creationId xmlns:p14="http://schemas.microsoft.com/office/powerpoint/2010/main" val="142764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dirty="0">
                <a:solidFill>
                  <a:schemeClr val="tx2"/>
                </a:solidFill>
              </a:rPr>
              <a:t>Analysis of the sub-assumptions of the third hypothesis:</a:t>
            </a:r>
          </a:p>
        </p:txBody>
      </p:sp>
      <p:sp>
        <p:nvSpPr>
          <p:cNvPr id="14" name="Content Placeholder 13"/>
          <p:cNvSpPr>
            <a:spLocks noGrp="1"/>
          </p:cNvSpPr>
          <p:nvPr>
            <p:ph idx="1"/>
          </p:nvPr>
        </p:nvSpPr>
        <p:spPr/>
        <p:txBody>
          <a:bodyPr/>
          <a:lstStyle/>
          <a:p>
            <a:pPr algn="justLow"/>
            <a:r>
              <a:rPr lang="en-US" b="1" dirty="0" smtClean="0">
                <a:solidFill>
                  <a:schemeClr val="tx2"/>
                </a:solidFill>
                <a:latin typeface="Times New Roman" panose="02020603050405020304" pitchFamily="18" charset="0"/>
                <a:cs typeface="Times New Roman" panose="02020603050405020304" pitchFamily="18" charset="0"/>
              </a:rPr>
              <a:t>In general:</a:t>
            </a:r>
          </a:p>
          <a:p>
            <a:pPr marL="0" indent="0" algn="justLow">
              <a:buNone/>
            </a:pPr>
            <a:r>
              <a:rPr lang="en-US" b="1" dirty="0" smtClean="0">
                <a:solidFill>
                  <a:schemeClr val="tx2"/>
                </a:solidFill>
                <a:latin typeface="Times New Roman" panose="02020603050405020304" pitchFamily="18" charset="0"/>
                <a:cs typeface="Times New Roman" panose="02020603050405020304" pitchFamily="18" charset="0"/>
              </a:rPr>
              <a:t>F </a:t>
            </a:r>
            <a:r>
              <a:rPr lang="en-US" b="1" dirty="0">
                <a:solidFill>
                  <a:schemeClr val="tx2"/>
                </a:solidFill>
                <a:latin typeface="Times New Roman" panose="02020603050405020304" pitchFamily="18" charset="0"/>
                <a:cs typeface="Times New Roman" panose="02020603050405020304" pitchFamily="18" charset="0"/>
              </a:rPr>
              <a:t>calculated </a:t>
            </a:r>
            <a:r>
              <a:rPr lang="en-US" dirty="0" smtClean="0">
                <a:solidFill>
                  <a:schemeClr val="tx2"/>
                </a:solidFill>
                <a:latin typeface="Times New Roman" panose="02020603050405020304" pitchFamily="18" charset="0"/>
                <a:cs typeface="Times New Roman" panose="02020603050405020304" pitchFamily="18" charset="0"/>
              </a:rPr>
              <a:t>= </a:t>
            </a:r>
            <a:r>
              <a:rPr lang="en-US" b="1" dirty="0" smtClean="0">
                <a:solidFill>
                  <a:schemeClr val="tx2"/>
                </a:solidFill>
                <a:latin typeface="Times New Roman" panose="02020603050405020304" pitchFamily="18" charset="0"/>
                <a:cs typeface="Times New Roman" panose="02020603050405020304" pitchFamily="18" charset="0"/>
              </a:rPr>
              <a:t>5.506</a:t>
            </a:r>
            <a:r>
              <a:rPr lang="en-US" dirty="0" smtClean="0">
                <a:solidFill>
                  <a:schemeClr val="tx2"/>
                </a:solidFill>
                <a:latin typeface="Times New Roman" panose="02020603050405020304" pitchFamily="18" charset="0"/>
                <a:cs typeface="Times New Roman" panose="02020603050405020304" pitchFamily="18" charset="0"/>
              </a:rPr>
              <a:t> </a:t>
            </a:r>
            <a:r>
              <a:rPr lang="en-US" b="1" dirty="0" smtClean="0">
                <a:solidFill>
                  <a:schemeClr val="tx2"/>
                </a:solidFill>
                <a:latin typeface="Times New Roman" panose="02020603050405020304" pitchFamily="18" charset="0"/>
                <a:cs typeface="Times New Roman" panose="02020603050405020304" pitchFamily="18" charset="0"/>
              </a:rPr>
              <a:t>&gt; F tabulated </a:t>
            </a:r>
            <a:r>
              <a:rPr lang="en-US" dirty="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a:t>
            </a:r>
            <a:r>
              <a:rPr lang="en-US" b="1" dirty="0" smtClean="0">
                <a:solidFill>
                  <a:schemeClr val="tx2"/>
                </a:solidFill>
                <a:latin typeface="Times New Roman" panose="02020603050405020304" pitchFamily="18" charset="0"/>
                <a:cs typeface="Times New Roman" panose="02020603050405020304" pitchFamily="18" charset="0"/>
              </a:rPr>
              <a:t>2.85</a:t>
            </a:r>
            <a:r>
              <a:rPr lang="en-US" dirty="0">
                <a:solidFill>
                  <a:schemeClr val="tx2"/>
                </a:solidFill>
                <a:latin typeface="Times New Roman" panose="02020603050405020304" pitchFamily="18" charset="0"/>
                <a:cs typeface="Times New Roman" panose="02020603050405020304" pitchFamily="18" charset="0"/>
              </a:rPr>
              <a:t>.</a:t>
            </a:r>
            <a:endParaRPr lang="en-US" dirty="0" smtClean="0">
              <a:solidFill>
                <a:schemeClr val="tx2"/>
              </a:solidFill>
              <a:latin typeface="Times New Roman" panose="02020603050405020304" pitchFamily="18" charset="0"/>
              <a:cs typeface="Times New Roman" panose="02020603050405020304" pitchFamily="18" charset="0"/>
            </a:endParaRPr>
          </a:p>
          <a:p>
            <a:pPr marL="0" indent="0" algn="justLow">
              <a:buNone/>
            </a:pPr>
            <a:r>
              <a:rPr lang="en-US" b="1" dirty="0" smtClean="0">
                <a:solidFill>
                  <a:schemeClr val="tx2"/>
                </a:solidFill>
                <a:latin typeface="Times New Roman" panose="02020603050405020304" pitchFamily="18" charset="0"/>
                <a:cs typeface="Times New Roman" panose="02020603050405020304" pitchFamily="18" charset="0"/>
              </a:rPr>
              <a:t>P-Value = </a:t>
            </a:r>
            <a:r>
              <a:rPr lang="en-US" b="1" dirty="0">
                <a:solidFill>
                  <a:schemeClr val="tx2"/>
                </a:solidFill>
                <a:latin typeface="Times New Roman" panose="02020603050405020304" pitchFamily="18" charset="0"/>
                <a:cs typeface="Times New Roman" panose="02020603050405020304" pitchFamily="18" charset="0"/>
              </a:rPr>
              <a:t>0.003 </a:t>
            </a:r>
            <a:r>
              <a:rPr lang="en-US" b="1" dirty="0" smtClean="0">
                <a:solidFill>
                  <a:schemeClr val="tx2"/>
                </a:solidFill>
                <a:latin typeface="Times New Roman" panose="02020603050405020304" pitchFamily="18" charset="0"/>
                <a:cs typeface="Times New Roman" panose="02020603050405020304" pitchFamily="18" charset="0"/>
              </a:rPr>
              <a:t>&lt;  </a:t>
            </a:r>
            <a:r>
              <a:rPr lang="en-US" b="1" dirty="0">
                <a:solidFill>
                  <a:schemeClr val="tx2"/>
                </a:solidFill>
                <a:latin typeface="Times New Roman" panose="02020603050405020304" pitchFamily="18" charset="0"/>
                <a:cs typeface="Times New Roman" panose="02020603050405020304" pitchFamily="18" charset="0"/>
              </a:rPr>
              <a:t>α = 0.05.</a:t>
            </a:r>
          </a:p>
          <a:p>
            <a:pPr marL="0" indent="0" algn="justLow">
              <a:buNone/>
            </a:pPr>
            <a:r>
              <a:rPr lang="en-US" dirty="0" smtClean="0">
                <a:solidFill>
                  <a:schemeClr val="tx2"/>
                </a:solidFill>
                <a:latin typeface="Times New Roman" panose="02020603050405020304" pitchFamily="18" charset="0"/>
                <a:cs typeface="Times New Roman" panose="02020603050405020304" pitchFamily="18" charset="0"/>
              </a:rPr>
              <a:t>which </a:t>
            </a:r>
            <a:r>
              <a:rPr lang="en-US" dirty="0">
                <a:solidFill>
                  <a:schemeClr val="tx2"/>
                </a:solidFill>
                <a:latin typeface="Times New Roman" panose="02020603050405020304" pitchFamily="18" charset="0"/>
                <a:cs typeface="Times New Roman" panose="02020603050405020304" pitchFamily="18" charset="0"/>
              </a:rPr>
              <a:t>indicates that </a:t>
            </a:r>
            <a:r>
              <a:rPr lang="en-US" b="1" dirty="0">
                <a:solidFill>
                  <a:schemeClr val="tx2"/>
                </a:solidFill>
                <a:latin typeface="Times New Roman" panose="02020603050405020304" pitchFamily="18" charset="0"/>
                <a:cs typeface="Times New Roman" panose="02020603050405020304" pitchFamily="18" charset="0"/>
              </a:rPr>
              <a:t>there is a differences</a:t>
            </a:r>
            <a:r>
              <a:rPr lang="en-US" dirty="0">
                <a:solidFill>
                  <a:schemeClr val="tx2"/>
                </a:solidFill>
                <a:latin typeface="Times New Roman" panose="02020603050405020304" pitchFamily="18" charset="0"/>
                <a:cs typeface="Times New Roman" panose="02020603050405020304" pitchFamily="18" charset="0"/>
              </a:rPr>
              <a:t> between the average responses of the sample </a:t>
            </a:r>
            <a:r>
              <a:rPr lang="en-US" dirty="0" smtClean="0">
                <a:solidFill>
                  <a:schemeClr val="tx2"/>
                </a:solidFill>
                <a:latin typeface="Times New Roman" panose="02020603050405020304" pitchFamily="18" charset="0"/>
                <a:cs typeface="Times New Roman" panose="02020603050405020304" pitchFamily="18" charset="0"/>
              </a:rPr>
              <a:t>members. </a:t>
            </a:r>
          </a:p>
          <a:p>
            <a:pPr marL="0" indent="0" algn="justLow">
              <a:buNone/>
            </a:pPr>
            <a:endParaRPr lang="en-US" b="1" dirty="0" smtClean="0">
              <a:solidFill>
                <a:schemeClr val="tx2"/>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0FF54DE5-C571-48E8-A5BC-B369434E2F44}" type="slidenum">
              <a:rPr lang="en-US" smtClean="0"/>
              <a:t>25</a:t>
            </a:fld>
            <a:endParaRPr lang="en-US"/>
          </a:p>
        </p:txBody>
      </p:sp>
    </p:spTree>
    <p:extLst>
      <p:ext uri="{BB962C8B-B14F-4D97-AF65-F5344CB8AC3E}">
        <p14:creationId xmlns:p14="http://schemas.microsoft.com/office/powerpoint/2010/main" val="2300049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b="1" dirty="0">
                <a:solidFill>
                  <a:schemeClr val="tx2"/>
                </a:solidFill>
              </a:rPr>
              <a:t>Analysis of the sub-assumptions of the third hypothesis:</a:t>
            </a:r>
          </a:p>
        </p:txBody>
      </p:sp>
      <p:sp>
        <p:nvSpPr>
          <p:cNvPr id="14" name="Content Placeholder 13"/>
          <p:cNvSpPr>
            <a:spLocks noGrp="1"/>
          </p:cNvSpPr>
          <p:nvPr>
            <p:ph idx="1"/>
          </p:nvPr>
        </p:nvSpPr>
        <p:spPr>
          <a:xfrm>
            <a:off x="1104900" y="1600200"/>
            <a:ext cx="9698084" cy="4572000"/>
          </a:xfrm>
        </p:spPr>
        <p:txBody>
          <a:bodyPr/>
          <a:lstStyle/>
          <a:p>
            <a:pPr algn="justLow"/>
            <a:r>
              <a:rPr lang="en-US" b="1" dirty="0" smtClean="0">
                <a:solidFill>
                  <a:schemeClr val="tx2"/>
                </a:solidFill>
                <a:latin typeface="Times New Roman" panose="02020603050405020304" pitchFamily="18" charset="0"/>
                <a:cs typeface="Times New Roman" panose="02020603050405020304" pitchFamily="18" charset="0"/>
              </a:rPr>
              <a:t>In general:</a:t>
            </a:r>
          </a:p>
          <a:p>
            <a:pPr marL="0" indent="0" algn="justLow">
              <a:buNone/>
            </a:pPr>
            <a:r>
              <a:rPr lang="en-US" b="1" dirty="0" smtClean="0">
                <a:solidFill>
                  <a:schemeClr val="tx2"/>
                </a:solidFill>
                <a:latin typeface="Times New Roman" panose="02020603050405020304" pitchFamily="18" charset="0"/>
                <a:cs typeface="Times New Roman" panose="02020603050405020304" pitchFamily="18" charset="0"/>
              </a:rPr>
              <a:t>F </a:t>
            </a:r>
            <a:r>
              <a:rPr lang="en-US" b="1" dirty="0">
                <a:solidFill>
                  <a:schemeClr val="tx2"/>
                </a:solidFill>
                <a:latin typeface="Times New Roman" panose="02020603050405020304" pitchFamily="18" charset="0"/>
                <a:cs typeface="Times New Roman" panose="02020603050405020304" pitchFamily="18" charset="0"/>
              </a:rPr>
              <a:t>calculated </a:t>
            </a:r>
            <a:r>
              <a:rPr lang="en-US" b="1" dirty="0" smtClean="0">
                <a:solidFill>
                  <a:schemeClr val="tx2"/>
                </a:solidFill>
                <a:latin typeface="Times New Roman" panose="02020603050405020304" pitchFamily="18" charset="0"/>
                <a:cs typeface="Times New Roman" panose="02020603050405020304" pitchFamily="18" charset="0"/>
              </a:rPr>
              <a:t>= </a:t>
            </a:r>
            <a:r>
              <a:rPr lang="en-US" b="1" dirty="0">
                <a:solidFill>
                  <a:schemeClr val="tx2"/>
                </a:solidFill>
                <a:latin typeface="Times New Roman" panose="02020603050405020304" pitchFamily="18" charset="0"/>
                <a:cs typeface="Times New Roman" panose="02020603050405020304" pitchFamily="18" charset="0"/>
              </a:rPr>
              <a:t>6.573</a:t>
            </a:r>
            <a:r>
              <a:rPr lang="en-US" b="1" dirty="0" smtClean="0">
                <a:solidFill>
                  <a:schemeClr val="tx2"/>
                </a:solidFill>
                <a:latin typeface="Times New Roman" panose="02020603050405020304" pitchFamily="18" charset="0"/>
                <a:cs typeface="Times New Roman" panose="02020603050405020304" pitchFamily="18" charset="0"/>
              </a:rPr>
              <a:t>  &gt; F tabulated </a:t>
            </a:r>
            <a:r>
              <a:rPr lang="en-US" b="1" dirty="0">
                <a:solidFill>
                  <a:schemeClr val="tx2"/>
                </a:solidFill>
                <a:latin typeface="Times New Roman" panose="02020603050405020304" pitchFamily="18" charset="0"/>
                <a:cs typeface="Times New Roman" panose="02020603050405020304" pitchFamily="18" charset="0"/>
              </a:rPr>
              <a:t> </a:t>
            </a:r>
            <a:r>
              <a:rPr lang="en-US" b="1" dirty="0" smtClean="0">
                <a:solidFill>
                  <a:schemeClr val="tx2"/>
                </a:solidFill>
                <a:latin typeface="Times New Roman" panose="02020603050405020304" pitchFamily="18" charset="0"/>
                <a:cs typeface="Times New Roman" panose="02020603050405020304" pitchFamily="18" charset="0"/>
              </a:rPr>
              <a:t>= </a:t>
            </a:r>
            <a:r>
              <a:rPr lang="en-US" b="1" dirty="0">
                <a:solidFill>
                  <a:schemeClr val="tx2"/>
                </a:solidFill>
                <a:latin typeface="Times New Roman" panose="02020603050405020304" pitchFamily="18" charset="0"/>
                <a:cs typeface="Times New Roman" panose="02020603050405020304" pitchFamily="18" charset="0"/>
              </a:rPr>
              <a:t>2.83</a:t>
            </a:r>
            <a:endParaRPr lang="en-US" b="1" dirty="0" smtClean="0">
              <a:solidFill>
                <a:schemeClr val="tx2"/>
              </a:solidFill>
              <a:latin typeface="Times New Roman" panose="02020603050405020304" pitchFamily="18" charset="0"/>
              <a:cs typeface="Times New Roman" panose="02020603050405020304" pitchFamily="18" charset="0"/>
            </a:endParaRPr>
          </a:p>
          <a:p>
            <a:pPr marL="0" indent="0" algn="justLow">
              <a:buNone/>
            </a:pPr>
            <a:r>
              <a:rPr lang="en-US" b="1" dirty="0" smtClean="0">
                <a:solidFill>
                  <a:schemeClr val="tx2"/>
                </a:solidFill>
                <a:latin typeface="Times New Roman" panose="02020603050405020304" pitchFamily="18" charset="0"/>
                <a:cs typeface="Times New Roman" panose="02020603050405020304" pitchFamily="18" charset="0"/>
              </a:rPr>
              <a:t>P-Value = </a:t>
            </a:r>
            <a:r>
              <a:rPr lang="en-US" b="1" dirty="0">
                <a:solidFill>
                  <a:schemeClr val="tx2"/>
                </a:solidFill>
                <a:latin typeface="Times New Roman" panose="02020603050405020304" pitchFamily="18" charset="0"/>
                <a:cs typeface="Times New Roman" panose="02020603050405020304" pitchFamily="18" charset="0"/>
              </a:rPr>
              <a:t>0.001</a:t>
            </a:r>
            <a:r>
              <a:rPr lang="en-US" b="1" dirty="0" smtClean="0">
                <a:solidFill>
                  <a:schemeClr val="tx2"/>
                </a:solidFill>
                <a:latin typeface="Times New Roman" panose="02020603050405020304" pitchFamily="18" charset="0"/>
                <a:cs typeface="Times New Roman" panose="02020603050405020304" pitchFamily="18" charset="0"/>
              </a:rPr>
              <a:t>&lt;  </a:t>
            </a:r>
            <a:r>
              <a:rPr lang="en-US" b="1" dirty="0">
                <a:solidFill>
                  <a:schemeClr val="tx2"/>
                </a:solidFill>
                <a:latin typeface="Times New Roman" panose="02020603050405020304" pitchFamily="18" charset="0"/>
                <a:cs typeface="Times New Roman" panose="02020603050405020304" pitchFamily="18" charset="0"/>
              </a:rPr>
              <a:t>α = 0.05.</a:t>
            </a:r>
          </a:p>
          <a:p>
            <a:pPr marL="0" indent="0" algn="justLow">
              <a:buNone/>
            </a:pPr>
            <a:r>
              <a:rPr lang="en-US" dirty="0" smtClean="0">
                <a:solidFill>
                  <a:schemeClr val="tx2"/>
                </a:solidFill>
                <a:latin typeface="Times New Roman" panose="02020603050405020304" pitchFamily="18" charset="0"/>
                <a:cs typeface="Times New Roman" panose="02020603050405020304" pitchFamily="18" charset="0"/>
              </a:rPr>
              <a:t>which </a:t>
            </a:r>
            <a:r>
              <a:rPr lang="en-US" dirty="0">
                <a:solidFill>
                  <a:schemeClr val="tx2"/>
                </a:solidFill>
                <a:latin typeface="Times New Roman" panose="02020603050405020304" pitchFamily="18" charset="0"/>
                <a:cs typeface="Times New Roman" panose="02020603050405020304" pitchFamily="18" charset="0"/>
              </a:rPr>
              <a:t>indicates that </a:t>
            </a:r>
            <a:r>
              <a:rPr lang="en-US" b="1" dirty="0">
                <a:solidFill>
                  <a:schemeClr val="tx2"/>
                </a:solidFill>
                <a:latin typeface="Times New Roman" panose="02020603050405020304" pitchFamily="18" charset="0"/>
                <a:cs typeface="Times New Roman" panose="02020603050405020304" pitchFamily="18" charset="0"/>
              </a:rPr>
              <a:t>there is a differences</a:t>
            </a:r>
            <a:r>
              <a:rPr lang="en-US" dirty="0">
                <a:solidFill>
                  <a:schemeClr val="tx2"/>
                </a:solidFill>
                <a:latin typeface="Times New Roman" panose="02020603050405020304" pitchFamily="18" charset="0"/>
                <a:cs typeface="Times New Roman" panose="02020603050405020304" pitchFamily="18" charset="0"/>
              </a:rPr>
              <a:t> between the average responses of the sample members </a:t>
            </a:r>
            <a:r>
              <a:rPr lang="en-US" dirty="0" smtClean="0">
                <a:solidFill>
                  <a:schemeClr val="tx2"/>
                </a:solidFill>
                <a:latin typeface="Times New Roman" panose="02020603050405020304" pitchFamily="18" charset="0"/>
                <a:cs typeface="Times New Roman" panose="02020603050405020304" pitchFamily="18" charset="0"/>
              </a:rPr>
              <a:t>.</a:t>
            </a:r>
          </a:p>
          <a:p>
            <a:pPr marL="0" indent="0" algn="justLow">
              <a:buNone/>
            </a:pPr>
            <a:endParaRPr lang="en-US" b="1" dirty="0" smtClean="0">
              <a:solidFill>
                <a:schemeClr val="tx2"/>
              </a:solidFill>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0FF54DE5-C571-48E8-A5BC-B369434E2F44}" type="slidenum">
              <a:rPr lang="en-US" smtClean="0"/>
              <a:t>26</a:t>
            </a:fld>
            <a:endParaRPr lang="en-US"/>
          </a:p>
        </p:txBody>
      </p:sp>
    </p:spTree>
    <p:extLst>
      <p:ext uri="{BB962C8B-B14F-4D97-AF65-F5344CB8AC3E}">
        <p14:creationId xmlns:p14="http://schemas.microsoft.com/office/powerpoint/2010/main" val="2521006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Conclusion :</a:t>
            </a:r>
          </a:p>
        </p:txBody>
      </p:sp>
      <p:sp>
        <p:nvSpPr>
          <p:cNvPr id="3" name="Content Placeholder 2"/>
          <p:cNvSpPr>
            <a:spLocks noGrp="1"/>
          </p:cNvSpPr>
          <p:nvPr>
            <p:ph idx="1"/>
          </p:nvPr>
        </p:nvSpPr>
        <p:spPr>
          <a:xfrm>
            <a:off x="974270" y="1574074"/>
            <a:ext cx="10455729" cy="4865914"/>
          </a:xfrm>
        </p:spPr>
        <p:txBody>
          <a:bodyPr>
            <a:normAutofit lnSpcReduction="10000"/>
          </a:bodyPr>
          <a:lstStyle/>
          <a:p>
            <a:pPr marL="0" indent="0" algn="justLow">
              <a:buNone/>
            </a:pPr>
            <a:r>
              <a:rPr lang="en-US" dirty="0">
                <a:solidFill>
                  <a:schemeClr val="tx2"/>
                </a:solidFill>
                <a:latin typeface="Times New Roman" panose="02020603050405020304" pitchFamily="18" charset="0"/>
                <a:cs typeface="Times New Roman" panose="02020603050405020304" pitchFamily="18" charset="0"/>
              </a:rPr>
              <a:t>By analyzing the data collected we conclude the following:</a:t>
            </a:r>
          </a:p>
          <a:p>
            <a:pPr lvl="0" algn="justLow"/>
            <a:r>
              <a:rPr lang="en-US" dirty="0">
                <a:solidFill>
                  <a:schemeClr val="tx2"/>
                </a:solidFill>
                <a:latin typeface="Times New Roman" panose="02020603050405020304" pitchFamily="18" charset="0"/>
                <a:cs typeface="Times New Roman" panose="02020603050405020304" pitchFamily="18" charset="0"/>
              </a:rPr>
              <a:t>The results of the study on the characteristics of the Palestinian companies' administrations indicated that there were statistically significant differences between the average responses of the Palestinian companies attributed to each </a:t>
            </a:r>
            <a:r>
              <a:rPr lang="en-US" b="1" dirty="0">
                <a:solidFill>
                  <a:schemeClr val="tx2"/>
                </a:solidFill>
                <a:latin typeface="Times New Roman" panose="02020603050405020304" pitchFamily="18" charset="0"/>
                <a:cs typeface="Times New Roman" panose="02020603050405020304" pitchFamily="18" charset="0"/>
              </a:rPr>
              <a:t>(number of courses and quality certificates)</a:t>
            </a:r>
            <a:r>
              <a:rPr lang="en-US" dirty="0">
                <a:solidFill>
                  <a:schemeClr val="tx2"/>
                </a:solidFill>
                <a:latin typeface="Times New Roman" panose="02020603050405020304" pitchFamily="18" charset="0"/>
                <a:cs typeface="Times New Roman" panose="02020603050405020304" pitchFamily="18" charset="0"/>
              </a:rPr>
              <a:t>.</a:t>
            </a:r>
          </a:p>
          <a:p>
            <a:pPr lvl="0" algn="justLow"/>
            <a:endParaRPr lang="en-US" dirty="0">
              <a:solidFill>
                <a:schemeClr val="tx2"/>
              </a:solidFill>
              <a:latin typeface="Times New Roman" panose="02020603050405020304" pitchFamily="18" charset="0"/>
              <a:cs typeface="Times New Roman" panose="02020603050405020304" pitchFamily="18" charset="0"/>
            </a:endParaRPr>
          </a:p>
          <a:p>
            <a:pPr lvl="0" algn="justLow"/>
            <a:r>
              <a:rPr lang="en-US" dirty="0">
                <a:solidFill>
                  <a:schemeClr val="tx2"/>
                </a:solidFill>
                <a:latin typeface="Times New Roman" panose="02020603050405020304" pitchFamily="18" charset="0"/>
                <a:cs typeface="Times New Roman" panose="02020603050405020304" pitchFamily="18" charset="0"/>
              </a:rPr>
              <a:t>There were no statistically significant differences between the average responses of Palestinian companies attributed to each of the </a:t>
            </a:r>
            <a:r>
              <a:rPr lang="en-US" b="1" dirty="0">
                <a:solidFill>
                  <a:schemeClr val="tx2"/>
                </a:solidFill>
                <a:latin typeface="Times New Roman" panose="02020603050405020304" pitchFamily="18" charset="0"/>
                <a:cs typeface="Times New Roman" panose="02020603050405020304" pitchFamily="18" charset="0"/>
              </a:rPr>
              <a:t>(age, academic specialization, years of experience, job title)</a:t>
            </a:r>
            <a:r>
              <a:rPr lang="en-US" dirty="0">
                <a:solidFill>
                  <a:schemeClr val="tx2"/>
                </a:solidFill>
                <a:latin typeface="Times New Roman" panose="02020603050405020304" pitchFamily="18" charset="0"/>
                <a:cs typeface="Times New Roman" panose="02020603050405020304" pitchFamily="18" charset="0"/>
              </a:rPr>
              <a:t>.</a:t>
            </a:r>
          </a:p>
          <a:p>
            <a:pPr marL="0" lvl="0" indent="0" algn="justLow">
              <a:buNone/>
            </a:pPr>
            <a:endParaRPr lang="en-US" dirty="0" smtClean="0">
              <a:solidFill>
                <a:schemeClr val="tx2"/>
              </a:solidFill>
              <a:latin typeface="Times New Roman" panose="02020603050405020304" pitchFamily="18" charset="0"/>
              <a:cs typeface="Times New Roman" panose="02020603050405020304" pitchFamily="18" charset="0"/>
            </a:endParaRPr>
          </a:p>
          <a:p>
            <a:pPr lvl="0" algn="justLow"/>
            <a:r>
              <a:rPr lang="en-US" dirty="0" smtClean="0">
                <a:solidFill>
                  <a:schemeClr val="tx2"/>
                </a:solidFill>
                <a:latin typeface="Times New Roman" panose="02020603050405020304" pitchFamily="18" charset="0"/>
                <a:cs typeface="Times New Roman" panose="02020603050405020304" pitchFamily="18" charset="0"/>
              </a:rPr>
              <a:t>The </a:t>
            </a:r>
            <a:r>
              <a:rPr lang="en-US" dirty="0">
                <a:solidFill>
                  <a:schemeClr val="tx2"/>
                </a:solidFill>
                <a:latin typeface="Times New Roman" panose="02020603050405020304" pitchFamily="18" charset="0"/>
                <a:cs typeface="Times New Roman" panose="02020603050405020304" pitchFamily="18" charset="0"/>
              </a:rPr>
              <a:t>largest group of respondents believes that there is no impact of  quality applications on the cost reduction of the company by </a:t>
            </a:r>
            <a:r>
              <a:rPr lang="en-US" b="1" dirty="0">
                <a:solidFill>
                  <a:schemeClr val="tx2"/>
                </a:solidFill>
                <a:latin typeface="Times New Roman" panose="02020603050405020304" pitchFamily="18" charset="0"/>
                <a:cs typeface="Times New Roman" panose="02020603050405020304" pitchFamily="18" charset="0"/>
              </a:rPr>
              <a:t>53.33</a:t>
            </a:r>
            <a:r>
              <a:rPr lang="en-US" b="1" dirty="0" smtClean="0">
                <a:solidFill>
                  <a:schemeClr val="tx2"/>
                </a:solidFill>
                <a:latin typeface="Times New Roman" panose="02020603050405020304" pitchFamily="18" charset="0"/>
                <a:cs typeface="Times New Roman" panose="02020603050405020304" pitchFamily="18" charset="0"/>
              </a:rPr>
              <a:t>%.</a:t>
            </a:r>
          </a:p>
          <a:p>
            <a:pPr lvl="0" algn="justLow"/>
            <a:endParaRPr lang="en-US" b="1" dirty="0" smtClean="0">
              <a:solidFill>
                <a:schemeClr val="tx2"/>
              </a:solidFill>
              <a:latin typeface="Times New Roman" panose="02020603050405020304" pitchFamily="18" charset="0"/>
              <a:cs typeface="Times New Roman" panose="02020603050405020304" pitchFamily="18" charset="0"/>
            </a:endParaRPr>
          </a:p>
          <a:p>
            <a:pPr lvl="0" algn="justLow"/>
            <a:r>
              <a:rPr lang="en-US" b="1" dirty="0" smtClean="0">
                <a:solidFill>
                  <a:schemeClr val="tx2"/>
                </a:solidFill>
                <a:latin typeface="Times New Roman" panose="02020603050405020304" pitchFamily="18" charset="0"/>
                <a:cs typeface="Times New Roman" panose="02020603050405020304" pitchFamily="18" charset="0"/>
              </a:rPr>
              <a:t>38.3</a:t>
            </a:r>
            <a:r>
              <a:rPr lang="en-US" b="1" dirty="0">
                <a:solidFill>
                  <a:schemeClr val="tx2"/>
                </a:solidFill>
                <a:latin typeface="Times New Roman" panose="02020603050405020304" pitchFamily="18" charset="0"/>
                <a:cs typeface="Times New Roman" panose="02020603050405020304" pitchFamily="18" charset="0"/>
              </a:rPr>
              <a:t>%</a:t>
            </a:r>
            <a:r>
              <a:rPr lang="en-US" dirty="0">
                <a:solidFill>
                  <a:schemeClr val="tx2"/>
                </a:solidFill>
                <a:latin typeface="Times New Roman" panose="02020603050405020304" pitchFamily="18" charset="0"/>
                <a:cs typeface="Times New Roman" panose="02020603050405020304" pitchFamily="18" charset="0"/>
              </a:rPr>
              <a:t> of the studied sample participated in </a:t>
            </a:r>
            <a:r>
              <a:rPr lang="en-US" b="1" dirty="0">
                <a:solidFill>
                  <a:schemeClr val="tx2"/>
                </a:solidFill>
                <a:latin typeface="Times New Roman" panose="02020603050405020304" pitchFamily="18" charset="0"/>
                <a:cs typeface="Times New Roman" panose="02020603050405020304" pitchFamily="18" charset="0"/>
              </a:rPr>
              <a:t>5-8 courses</a:t>
            </a:r>
            <a:r>
              <a:rPr lang="en-US" dirty="0" smtClean="0">
                <a:solidFill>
                  <a:schemeClr val="tx2"/>
                </a:solidFill>
                <a:latin typeface="Times New Roman" panose="02020603050405020304" pitchFamily="18" charset="0"/>
                <a:cs typeface="Times New Roman" panose="02020603050405020304" pitchFamily="18" charset="0"/>
              </a:rPr>
              <a:t>.</a:t>
            </a:r>
          </a:p>
          <a:p>
            <a:pPr lvl="0" algn="justLow"/>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27</a:t>
            </a:fld>
            <a:endParaRPr lang="en-US"/>
          </a:p>
        </p:txBody>
      </p:sp>
    </p:spTree>
    <p:extLst>
      <p:ext uri="{BB962C8B-B14F-4D97-AF65-F5344CB8AC3E}">
        <p14:creationId xmlns:p14="http://schemas.microsoft.com/office/powerpoint/2010/main" val="2616799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anose="02020603050405020304" pitchFamily="18" charset="0"/>
                <a:cs typeface="Times New Roman" panose="02020603050405020304" pitchFamily="18" charset="0"/>
              </a:rPr>
              <a:t>Conclusion :</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r>
              <a:rPr lang="en-US" dirty="0" smtClean="0">
                <a:solidFill>
                  <a:schemeClr val="tx2"/>
                </a:solidFill>
                <a:latin typeface="Times New Roman" panose="02020603050405020304" pitchFamily="18" charset="0"/>
                <a:cs typeface="Times New Roman" panose="02020603050405020304" pitchFamily="18" charset="0"/>
              </a:rPr>
              <a:t>The majority of the study sample don’t have quality certificates by percentage of (</a:t>
            </a:r>
            <a:r>
              <a:rPr lang="en-US" b="1" dirty="0" smtClean="0">
                <a:solidFill>
                  <a:schemeClr val="tx2"/>
                </a:solidFill>
                <a:latin typeface="Times New Roman" panose="02020603050405020304" pitchFamily="18" charset="0"/>
                <a:cs typeface="Times New Roman" panose="02020603050405020304" pitchFamily="18" charset="0"/>
              </a:rPr>
              <a:t>42.55).</a:t>
            </a:r>
            <a:r>
              <a:rPr lang="en-US" dirty="0" smtClean="0">
                <a:solidFill>
                  <a:schemeClr val="tx2"/>
                </a:solidFill>
                <a:latin typeface="Times New Roman" panose="02020603050405020304" pitchFamily="18" charset="0"/>
                <a:cs typeface="Times New Roman" panose="02020603050405020304" pitchFamily="18" charset="0"/>
              </a:rPr>
              <a:t> </a:t>
            </a:r>
          </a:p>
          <a:p>
            <a:pPr marL="0" indent="0">
              <a:buNone/>
            </a:pPr>
            <a:endParaRPr lang="en-US" dirty="0" smtClean="0">
              <a:solidFill>
                <a:schemeClr val="tx2"/>
              </a:solidFill>
              <a:latin typeface="Times New Roman" panose="02020603050405020304" pitchFamily="18" charset="0"/>
              <a:cs typeface="Times New Roman" panose="02020603050405020304" pitchFamily="18" charset="0"/>
            </a:endParaRPr>
          </a:p>
          <a:p>
            <a:r>
              <a:rPr lang="en-US" b="1" dirty="0" smtClean="0">
                <a:solidFill>
                  <a:schemeClr val="tx2"/>
                </a:solidFill>
                <a:latin typeface="Times New Roman" panose="02020603050405020304" pitchFamily="18" charset="0"/>
                <a:cs typeface="Times New Roman" panose="02020603050405020304" pitchFamily="18" charset="0"/>
              </a:rPr>
              <a:t>83%</a:t>
            </a:r>
            <a:r>
              <a:rPr lang="en-US" dirty="0" smtClean="0">
                <a:solidFill>
                  <a:schemeClr val="tx2"/>
                </a:solidFill>
                <a:latin typeface="Times New Roman" panose="02020603050405020304" pitchFamily="18" charset="0"/>
                <a:cs typeface="Times New Roman" panose="02020603050405020304" pitchFamily="18" charset="0"/>
              </a:rPr>
              <a:t> of the studied sample has seeking to obtain more than one quality certificate.</a:t>
            </a:r>
          </a:p>
          <a:p>
            <a:pPr marL="0" indent="0">
              <a:buNone/>
            </a:pPr>
            <a:endParaRPr lang="en-US" dirty="0" smtClean="0">
              <a:solidFill>
                <a:schemeClr val="tx2"/>
              </a:solidFill>
              <a:latin typeface="Times New Roman" panose="02020603050405020304" pitchFamily="18" charset="0"/>
              <a:cs typeface="Times New Roman" panose="02020603050405020304" pitchFamily="18" charset="0"/>
            </a:endParaRPr>
          </a:p>
          <a:p>
            <a:r>
              <a:rPr lang="en-US" dirty="0" smtClean="0">
                <a:solidFill>
                  <a:schemeClr val="tx2"/>
                </a:solidFill>
                <a:latin typeface="Times New Roman" panose="02020603050405020304" pitchFamily="18" charset="0"/>
                <a:cs typeface="Times New Roman" panose="02020603050405020304" pitchFamily="18" charset="0"/>
              </a:rPr>
              <a:t>There is a positive relationship between applying and recognizing the concept of quality cost (</a:t>
            </a:r>
            <a:r>
              <a:rPr lang="en-US" b="1" dirty="0" smtClean="0">
                <a:solidFill>
                  <a:schemeClr val="tx2"/>
                </a:solidFill>
                <a:latin typeface="Times New Roman" panose="02020603050405020304" pitchFamily="18" charset="0"/>
                <a:cs typeface="Times New Roman" panose="02020603050405020304" pitchFamily="18" charset="0"/>
              </a:rPr>
              <a:t>r=0.8</a:t>
            </a:r>
            <a:r>
              <a:rPr lang="en-US" dirty="0" smtClean="0">
                <a:solidFill>
                  <a:schemeClr val="tx2"/>
                </a:solidFill>
                <a:latin typeface="Times New Roman" panose="02020603050405020304" pitchFamily="18" charset="0"/>
                <a:cs typeface="Times New Roman" panose="02020603050405020304" pitchFamily="18" charset="0"/>
              </a:rPr>
              <a:t>) which is a good indicator.</a:t>
            </a:r>
          </a:p>
          <a:p>
            <a:pPr marL="0" indent="0">
              <a:buNone/>
            </a:pPr>
            <a:endParaRPr lang="en-US" dirty="0" smtClean="0">
              <a:solidFill>
                <a:schemeClr val="tx2"/>
              </a:solidFill>
              <a:latin typeface="Times New Roman" panose="02020603050405020304" pitchFamily="18" charset="0"/>
              <a:cs typeface="Times New Roman" panose="02020603050405020304" pitchFamily="18" charset="0"/>
            </a:endParaRPr>
          </a:p>
          <a:p>
            <a:r>
              <a:rPr lang="en-US" b="1" dirty="0" smtClean="0">
                <a:solidFill>
                  <a:schemeClr val="tx2"/>
                </a:solidFill>
                <a:latin typeface="Times New Roman" panose="02020603050405020304" pitchFamily="18" charset="0"/>
                <a:cs typeface="Times New Roman" panose="02020603050405020304" pitchFamily="18" charset="0"/>
              </a:rPr>
              <a:t>46.4%</a:t>
            </a:r>
            <a:r>
              <a:rPr lang="en-US" dirty="0" smtClean="0">
                <a:solidFill>
                  <a:schemeClr val="tx2"/>
                </a:solidFill>
                <a:latin typeface="Times New Roman" panose="02020603050405020304" pitchFamily="18" charset="0"/>
                <a:cs typeface="Times New Roman" panose="02020603050405020304" pitchFamily="18" charset="0"/>
              </a:rPr>
              <a:t> of the studied sample believe that implementation of quality applications will make moderate improvements.</a:t>
            </a:r>
          </a:p>
          <a:p>
            <a:endParaRPr lang="en-US" sz="1800" dirty="0">
              <a:solidFill>
                <a:schemeClr val="tx2"/>
              </a:solidFill>
              <a:latin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28</a:t>
            </a:fld>
            <a:endParaRPr lang="en-US"/>
          </a:p>
        </p:txBody>
      </p:sp>
    </p:spTree>
    <p:extLst>
      <p:ext uri="{BB962C8B-B14F-4D97-AF65-F5344CB8AC3E}">
        <p14:creationId xmlns:p14="http://schemas.microsoft.com/office/powerpoint/2010/main" val="1049066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757645"/>
            <a:ext cx="9980682" cy="624522"/>
          </a:xfrm>
        </p:spPr>
        <p:txBody>
          <a:bodyPr>
            <a:normAutofit fontScale="90000"/>
          </a:bodyPr>
          <a:lstStyle/>
          <a:p>
            <a:r>
              <a:rPr lang="en-US" sz="3600" b="1" dirty="0">
                <a:latin typeface="Times New Roman" panose="02020603050405020304" pitchFamily="18" charset="0"/>
                <a:cs typeface="Times New Roman" panose="02020603050405020304" pitchFamily="18" charset="0"/>
              </a:rPr>
              <a:t>Recommendations: </a:t>
            </a:r>
            <a:r>
              <a:rPr lang="en-US" dirty="0"/>
              <a:t/>
            </a:r>
            <a:br>
              <a:rPr lang="en-US" dirty="0"/>
            </a:br>
            <a:endParaRPr lang="en-US" dirty="0"/>
          </a:p>
        </p:txBody>
      </p:sp>
      <p:sp>
        <p:nvSpPr>
          <p:cNvPr id="3" name="Content Placeholder 2"/>
          <p:cNvSpPr>
            <a:spLocks noGrp="1"/>
          </p:cNvSpPr>
          <p:nvPr>
            <p:ph idx="1"/>
          </p:nvPr>
        </p:nvSpPr>
        <p:spPr/>
        <p:txBody>
          <a:bodyPr>
            <a:noAutofit/>
          </a:bodyPr>
          <a:lstStyle/>
          <a:p>
            <a:pPr lvl="0" algn="justLow"/>
            <a:r>
              <a:rPr lang="en-US" dirty="0" smtClean="0">
                <a:solidFill>
                  <a:schemeClr val="tx2"/>
                </a:solidFill>
                <a:latin typeface="Times New Roman" panose="02020603050405020304" pitchFamily="18" charset="0"/>
                <a:cs typeface="Times New Roman" panose="02020603050405020304" pitchFamily="18" charset="0"/>
              </a:rPr>
              <a:t>Descriptive </a:t>
            </a:r>
            <a:r>
              <a:rPr lang="en-US" dirty="0">
                <a:solidFill>
                  <a:schemeClr val="tx2"/>
                </a:solidFill>
                <a:latin typeface="Times New Roman" panose="02020603050405020304" pitchFamily="18" charset="0"/>
                <a:cs typeface="Times New Roman" panose="02020603050405020304" pitchFamily="18" charset="0"/>
              </a:rPr>
              <a:t>research is recommended to be made to continue the task of putting the picture created by exploratory research into the frame</a:t>
            </a:r>
            <a:r>
              <a:rPr lang="en-US" dirty="0" smtClean="0">
                <a:solidFill>
                  <a:schemeClr val="tx2"/>
                </a:solidFill>
                <a:latin typeface="Times New Roman" panose="02020603050405020304" pitchFamily="18" charset="0"/>
                <a:cs typeface="Times New Roman" panose="02020603050405020304" pitchFamily="18" charset="0"/>
              </a:rPr>
              <a:t>.</a:t>
            </a:r>
          </a:p>
          <a:p>
            <a:pPr marL="0" lvl="0" indent="0" algn="justLow">
              <a:buNone/>
            </a:pPr>
            <a:endParaRPr lang="en-US" dirty="0">
              <a:solidFill>
                <a:schemeClr val="tx2"/>
              </a:solidFill>
              <a:latin typeface="Times New Roman" panose="02020603050405020304" pitchFamily="18" charset="0"/>
              <a:cs typeface="Times New Roman" panose="02020603050405020304" pitchFamily="18" charset="0"/>
            </a:endParaRPr>
          </a:p>
          <a:p>
            <a:pPr lvl="0" algn="justLow"/>
            <a:r>
              <a:rPr lang="en-US" dirty="0">
                <a:solidFill>
                  <a:schemeClr val="tx2"/>
                </a:solidFill>
                <a:latin typeface="Times New Roman" panose="02020603050405020304" pitchFamily="18" charset="0"/>
                <a:cs typeface="Times New Roman" panose="02020603050405020304" pitchFamily="18" charset="0"/>
              </a:rPr>
              <a:t> Execute an experiment on a factory to prove the change that can be made by the concepts of quality in reducing the costs that will positively affect the profits and reduce the waste</a:t>
            </a:r>
            <a:r>
              <a:rPr lang="en-US" dirty="0" smtClean="0">
                <a:solidFill>
                  <a:schemeClr val="tx2"/>
                </a:solidFill>
                <a:latin typeface="Times New Roman" panose="02020603050405020304" pitchFamily="18" charset="0"/>
                <a:cs typeface="Times New Roman" panose="02020603050405020304" pitchFamily="18" charset="0"/>
              </a:rPr>
              <a:t>.</a:t>
            </a:r>
          </a:p>
          <a:p>
            <a:pPr marL="0" lvl="0" indent="0" algn="justLow">
              <a:buNone/>
            </a:pPr>
            <a:endParaRPr lang="en-US" dirty="0">
              <a:solidFill>
                <a:schemeClr val="tx2"/>
              </a:solidFill>
              <a:latin typeface="Times New Roman" panose="02020603050405020304" pitchFamily="18" charset="0"/>
              <a:cs typeface="Times New Roman" panose="02020603050405020304" pitchFamily="18" charset="0"/>
            </a:endParaRPr>
          </a:p>
          <a:p>
            <a:pPr lvl="0" algn="justLow"/>
            <a:r>
              <a:rPr lang="en-US" dirty="0">
                <a:solidFill>
                  <a:schemeClr val="tx2"/>
                </a:solidFill>
                <a:latin typeface="Times New Roman" panose="02020603050405020304" pitchFamily="18" charset="0"/>
                <a:cs typeface="Times New Roman" panose="02020603050405020304" pitchFamily="18" charset="0"/>
              </a:rPr>
              <a:t>An awareness campaign on the role and the impact of quality concepts should be made, by providing examples of similar factories, whether abroad or even local to encourage them to apply these concepts</a:t>
            </a:r>
            <a:r>
              <a:rPr lang="en-US" dirty="0" smtClean="0">
                <a:solidFill>
                  <a:schemeClr val="tx2"/>
                </a:solidFill>
                <a:latin typeface="Times New Roman" panose="02020603050405020304" pitchFamily="18" charset="0"/>
                <a:cs typeface="Times New Roman" panose="02020603050405020304" pitchFamily="18" charset="0"/>
              </a:rPr>
              <a:t>.</a:t>
            </a:r>
          </a:p>
          <a:p>
            <a:pPr lvl="0" algn="justLow"/>
            <a:endParaRPr lang="en-US" dirty="0" smtClean="0">
              <a:solidFill>
                <a:schemeClr val="tx2"/>
              </a:solidFill>
              <a:latin typeface="Times New Roman" panose="02020603050405020304" pitchFamily="18" charset="0"/>
              <a:cs typeface="Times New Roman" panose="02020603050405020304" pitchFamily="18" charset="0"/>
            </a:endParaRPr>
          </a:p>
          <a:p>
            <a:pPr lvl="0" algn="justLow"/>
            <a:r>
              <a:rPr lang="en-US" dirty="0" smtClean="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Periodic workshops not only for engineers but also for the labors to raise up the level of awareness of quality concepts to prepare for a conscious environment</a:t>
            </a:r>
            <a:r>
              <a:rPr lang="en-US" dirty="0" smtClean="0">
                <a:solidFill>
                  <a:schemeClr val="tx2"/>
                </a:solidFill>
                <a:latin typeface="Times New Roman" panose="02020603050405020304" pitchFamily="18" charset="0"/>
                <a:cs typeface="Times New Roman" panose="02020603050405020304" pitchFamily="18" charset="0"/>
              </a:rPr>
              <a:t>.</a:t>
            </a:r>
          </a:p>
          <a:p>
            <a:pPr marL="0" indent="0" algn="justLow">
              <a:buNone/>
            </a:pPr>
            <a:r>
              <a:rPr lang="en-US" dirty="0">
                <a:solidFill>
                  <a:schemeClr val="tx2"/>
                </a:solidFill>
                <a:latin typeface="Times New Roman" panose="02020603050405020304" pitchFamily="18" charset="0"/>
                <a:cs typeface="Times New Roman" panose="02020603050405020304" pitchFamily="18" charset="0"/>
              </a:rPr>
              <a:t> </a:t>
            </a:r>
          </a:p>
          <a:p>
            <a:pPr marL="0" indent="0" algn="justLow">
              <a:buNone/>
            </a:pPr>
            <a:endParaRPr lang="en-US" dirty="0">
              <a:solidFill>
                <a:schemeClr val="tx2"/>
              </a:solidFill>
              <a:latin typeface="Times New Roman" panose="02020603050405020304" pitchFamily="18" charset="0"/>
              <a:cs typeface="Times New Roman" panose="02020603050405020304" pitchFamily="18" charset="0"/>
            </a:endParaRPr>
          </a:p>
          <a:p>
            <a:pPr algn="justLow"/>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29</a:t>
            </a:fld>
            <a:endParaRPr lang="en-US"/>
          </a:p>
        </p:txBody>
      </p:sp>
    </p:spTree>
    <p:extLst>
      <p:ext uri="{BB962C8B-B14F-4D97-AF65-F5344CB8AC3E}">
        <p14:creationId xmlns:p14="http://schemas.microsoft.com/office/powerpoint/2010/main" val="681030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2"/>
                </a:solidFill>
                <a:latin typeface="Times New Roman" panose="02020603050405020304" pitchFamily="18" charset="0"/>
                <a:cs typeface="Times New Roman" panose="02020603050405020304" pitchFamily="18" charset="0"/>
              </a:rPr>
              <a:t>Introduction </a:t>
            </a:r>
            <a:endParaRPr lang="en-US" sz="3200" b="1"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justLow"/>
            <a:r>
              <a:rPr lang="en-US" sz="2400" dirty="0" smtClean="0">
                <a:solidFill>
                  <a:schemeClr val="tx2"/>
                </a:solidFill>
                <a:latin typeface="Times New Roman" panose="02020603050405020304" pitchFamily="18" charset="0"/>
                <a:cs typeface="Times New Roman" panose="02020603050405020304" pitchFamily="18" charset="0"/>
              </a:rPr>
              <a:t>This </a:t>
            </a:r>
            <a:r>
              <a:rPr lang="en-US" sz="2400" dirty="0">
                <a:solidFill>
                  <a:schemeClr val="tx2"/>
                </a:solidFill>
                <a:latin typeface="Times New Roman" panose="02020603050405020304" pitchFamily="18" charset="0"/>
                <a:cs typeface="Times New Roman" panose="02020603050405020304" pitchFamily="18" charset="0"/>
              </a:rPr>
              <a:t>project presents an investigation into how Palestinian industrial companies in the west bank can deal with the costs of the quality in the food sector, which was chosen for being the most active industries in Palestine</a:t>
            </a:r>
            <a:r>
              <a:rPr lang="en-US" sz="2400" dirty="0" smtClean="0">
                <a:solidFill>
                  <a:schemeClr val="tx2"/>
                </a:solidFill>
                <a:latin typeface="Times New Roman" panose="02020603050405020304" pitchFamily="18" charset="0"/>
                <a:cs typeface="Times New Roman" panose="02020603050405020304" pitchFamily="18" charset="0"/>
              </a:rPr>
              <a:t>.</a:t>
            </a:r>
          </a:p>
          <a:p>
            <a:pPr algn="justLow"/>
            <a:r>
              <a:rPr lang="en-US" sz="2400" dirty="0">
                <a:solidFill>
                  <a:schemeClr val="tx2"/>
                </a:solidFill>
                <a:latin typeface="Times New Roman" panose="02020603050405020304" pitchFamily="18" charset="0"/>
                <a:cs typeface="Times New Roman" panose="02020603050405020304" pitchFamily="18" charset="0"/>
              </a:rPr>
              <a:t>Due to this sharp competition which has intensified because of the opening up of markets globally the companies tried to look for a ways to achieve the high quality with the lowest cost possible to win this </a:t>
            </a:r>
            <a:r>
              <a:rPr lang="en-US" sz="2400" dirty="0" smtClean="0">
                <a:solidFill>
                  <a:schemeClr val="tx2"/>
                </a:solidFill>
                <a:latin typeface="Times New Roman" panose="02020603050405020304" pitchFamily="18" charset="0"/>
                <a:cs typeface="Times New Roman" panose="02020603050405020304" pitchFamily="18" charset="0"/>
              </a:rPr>
              <a:t>wa</a:t>
            </a:r>
            <a:r>
              <a:rPr lang="en-US" sz="2400" dirty="0">
                <a:solidFill>
                  <a:schemeClr val="tx2"/>
                </a:solidFill>
                <a:latin typeface="Times New Roman" panose="02020603050405020304" pitchFamily="18" charset="0"/>
                <a:cs typeface="Times New Roman" panose="02020603050405020304" pitchFamily="18" charset="0"/>
              </a:rPr>
              <a:t>r</a:t>
            </a:r>
            <a:endParaRPr lang="ar-JO" sz="2400" dirty="0">
              <a:solidFill>
                <a:schemeClr val="tx2"/>
              </a:solidFill>
              <a:latin typeface="Times New Roman" panose="02020603050405020304" pitchFamily="18" charset="0"/>
              <a:cs typeface="Times New Roman" panose="02020603050405020304" pitchFamily="18" charset="0"/>
            </a:endParaRPr>
          </a:p>
          <a:p>
            <a:pPr algn="justLow"/>
            <a:endParaRPr lang="en-US" sz="2400"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3</a:t>
            </a:fld>
            <a:endParaRPr lang="en-US"/>
          </a:p>
        </p:txBody>
      </p:sp>
    </p:spTree>
    <p:extLst>
      <p:ext uri="{BB962C8B-B14F-4D97-AF65-F5344CB8AC3E}">
        <p14:creationId xmlns:p14="http://schemas.microsoft.com/office/powerpoint/2010/main" val="412243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437924"/>
            <a:ext cx="9980682" cy="1096962"/>
          </a:xfrm>
        </p:spPr>
        <p:txBody>
          <a:bodyPr/>
          <a:lstStyle/>
          <a:p>
            <a:r>
              <a:rPr lang="en-US" b="1" dirty="0">
                <a:latin typeface="Times New Roman" panose="02020603050405020304" pitchFamily="18" charset="0"/>
                <a:cs typeface="Times New Roman" panose="02020603050405020304" pitchFamily="18" charset="0"/>
              </a:rPr>
              <a:t>Recommendations: </a:t>
            </a:r>
            <a:r>
              <a:rPr lang="en-US" dirty="0"/>
              <a:t/>
            </a:r>
            <a:br>
              <a:rPr lang="en-US" dirty="0"/>
            </a:br>
            <a:endParaRPr lang="en-US" dirty="0"/>
          </a:p>
        </p:txBody>
      </p:sp>
      <p:sp>
        <p:nvSpPr>
          <p:cNvPr id="3" name="Content Placeholder 2"/>
          <p:cNvSpPr>
            <a:spLocks noGrp="1"/>
          </p:cNvSpPr>
          <p:nvPr>
            <p:ph idx="1"/>
          </p:nvPr>
        </p:nvSpPr>
        <p:spPr/>
        <p:txBody>
          <a:bodyPr/>
          <a:lstStyle/>
          <a:p>
            <a:pPr algn="justLow"/>
            <a:endParaRPr lang="en-US" dirty="0">
              <a:solidFill>
                <a:schemeClr val="tx2"/>
              </a:solidFill>
              <a:latin typeface="Times New Roman" panose="02020603050405020304" pitchFamily="18" charset="0"/>
              <a:cs typeface="Times New Roman" panose="02020603050405020304" pitchFamily="18" charset="0"/>
            </a:endParaRPr>
          </a:p>
          <a:p>
            <a:pPr lvl="0" algn="justLow"/>
            <a:r>
              <a:rPr lang="en-US" dirty="0" smtClean="0">
                <a:solidFill>
                  <a:schemeClr val="tx2"/>
                </a:solidFill>
                <a:latin typeface="Times New Roman" panose="02020603050405020304" pitchFamily="18" charset="0"/>
                <a:cs typeface="Times New Roman" panose="02020603050405020304" pitchFamily="18" charset="0"/>
              </a:rPr>
              <a:t>Inform </a:t>
            </a:r>
            <a:r>
              <a:rPr lang="en-US" dirty="0">
                <a:solidFill>
                  <a:schemeClr val="tx2"/>
                </a:solidFill>
                <a:latin typeface="Times New Roman" panose="02020603050405020304" pitchFamily="18" charset="0"/>
                <a:cs typeface="Times New Roman" panose="02020603050405020304" pitchFamily="18" charset="0"/>
              </a:rPr>
              <a:t>the top management of the plant about the failed factories and the financial losses that led to poor quality, which in turn was about to touch the safety of the consumer, while trying to reduce these financial losses because of lack of documentation of costs in advance.</a:t>
            </a:r>
          </a:p>
          <a:p>
            <a:pPr marL="0" indent="0" algn="justLow">
              <a:buNone/>
            </a:pPr>
            <a:endParaRPr lang="en-US" dirty="0">
              <a:solidFill>
                <a:schemeClr val="tx2"/>
              </a:solidFill>
              <a:latin typeface="Times New Roman" panose="02020603050405020304" pitchFamily="18" charset="0"/>
              <a:cs typeface="Times New Roman" panose="02020603050405020304" pitchFamily="18" charset="0"/>
            </a:endParaRPr>
          </a:p>
          <a:p>
            <a:pPr lvl="0" algn="justLow"/>
            <a:r>
              <a:rPr lang="en-US" dirty="0">
                <a:solidFill>
                  <a:schemeClr val="tx2"/>
                </a:solidFill>
                <a:latin typeface="Times New Roman" panose="02020603050405020304" pitchFamily="18" charset="0"/>
                <a:cs typeface="Times New Roman" panose="02020603050405020304" pitchFamily="18" charset="0"/>
              </a:rPr>
              <a:t>Apply kaizen </a:t>
            </a:r>
            <a:r>
              <a:rPr lang="en-US" dirty="0" smtClean="0">
                <a:solidFill>
                  <a:schemeClr val="tx2"/>
                </a:solidFill>
                <a:latin typeface="Times New Roman" panose="02020603050405020304" pitchFamily="18" charset="0"/>
                <a:cs typeface="Times New Roman" panose="02020603050405020304" pitchFamily="18" charset="0"/>
              </a:rPr>
              <a:t>(continuous improvement approach ) in </a:t>
            </a:r>
            <a:r>
              <a:rPr lang="en-US" dirty="0">
                <a:solidFill>
                  <a:schemeClr val="tx2"/>
                </a:solidFill>
                <a:latin typeface="Times New Roman" panose="02020603050405020304" pitchFamily="18" charset="0"/>
                <a:cs typeface="Times New Roman" panose="02020603050405020304" pitchFamily="18" charset="0"/>
              </a:rPr>
              <a:t>some factories which they have a lack of quality concepts in order to make continuous improvements to serve customers through better products</a:t>
            </a:r>
            <a:r>
              <a:rPr lang="ar-SA" dirty="0">
                <a:solidFill>
                  <a:schemeClr val="tx2"/>
                </a:solidFill>
                <a:latin typeface="Times New Roman" panose="02020603050405020304" pitchFamily="18" charset="0"/>
                <a:cs typeface="Times New Roman" panose="02020603050405020304" pitchFamily="18" charset="0"/>
              </a:rPr>
              <a:t>.</a:t>
            </a:r>
            <a:endParaRPr lang="en-US" dirty="0">
              <a:solidFill>
                <a:schemeClr val="tx2"/>
              </a:solidFill>
              <a:latin typeface="Times New Roman" panose="02020603050405020304" pitchFamily="18" charset="0"/>
              <a:cs typeface="Times New Roman" panose="02020603050405020304" pitchFamily="18" charset="0"/>
            </a:endParaRPr>
          </a:p>
          <a:p>
            <a:pPr marL="0" indent="0" algn="justLow">
              <a:buNone/>
            </a:pPr>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30</a:t>
            </a:fld>
            <a:endParaRPr lang="en-US"/>
          </a:p>
        </p:txBody>
      </p:sp>
    </p:spTree>
    <p:extLst>
      <p:ext uri="{BB962C8B-B14F-4D97-AF65-F5344CB8AC3E}">
        <p14:creationId xmlns:p14="http://schemas.microsoft.com/office/powerpoint/2010/main" val="729004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754" y="2292094"/>
            <a:ext cx="6995704" cy="2219691"/>
          </a:xfrm>
        </p:spPr>
        <p:txBody>
          <a:bodyPr>
            <a:normAutofit/>
          </a:bodyPr>
          <a:lstStyle/>
          <a:p>
            <a:pPr algn="ctr"/>
            <a:r>
              <a:rPr lang="en-US" sz="4000" b="1" dirty="0">
                <a:solidFill>
                  <a:schemeClr val="tx2"/>
                </a:solidFill>
                <a:latin typeface="Times New Roman" panose="02020603050405020304" pitchFamily="18" charset="0"/>
                <a:cs typeface="Times New Roman" panose="02020603050405020304" pitchFamily="18" charset="0"/>
              </a:rPr>
              <a:t>thanks for watching and keep clapping</a:t>
            </a:r>
          </a:p>
        </p:txBody>
      </p:sp>
      <p:pic>
        <p:nvPicPr>
          <p:cNvPr id="5" name="Picture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4310" r="14310"/>
          <a:stretch>
            <a:fillRect/>
          </a:stretch>
        </p:blipFill>
        <p:spPr>
          <a:xfrm>
            <a:off x="6981063" y="1258745"/>
            <a:ext cx="5210937" cy="4208604"/>
          </a:xfrm>
        </p:spPr>
      </p:pic>
    </p:spTree>
    <p:extLst>
      <p:ext uri="{BB962C8B-B14F-4D97-AF65-F5344CB8AC3E}">
        <p14:creationId xmlns:p14="http://schemas.microsoft.com/office/powerpoint/2010/main" val="225622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chemeClr val="tx2"/>
                </a:solidFill>
                <a:latin typeface="Times New Roman" panose="02020603050405020304" pitchFamily="18" charset="0"/>
                <a:cs typeface="Times New Roman" panose="02020603050405020304" pitchFamily="18" charset="0"/>
              </a:rPr>
              <a:t>Problem Statement</a:t>
            </a:r>
            <a:endParaRPr lang="en-US" sz="3200"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48145" y="1173161"/>
            <a:ext cx="9982200" cy="5123135"/>
          </a:xfrm>
        </p:spPr>
        <p:txBody>
          <a:bodyPr>
            <a:noAutofit/>
          </a:bodyPr>
          <a:lstStyle/>
          <a:p>
            <a:pPr marL="0" indent="0" algn="justLow">
              <a:buNone/>
            </a:pPr>
            <a:endParaRPr lang="en-US" sz="1800" dirty="0">
              <a:solidFill>
                <a:schemeClr val="tx2"/>
              </a:solidFill>
              <a:latin typeface="Times New Roman" panose="02020603050405020304" pitchFamily="18" charset="0"/>
              <a:cs typeface="Times New Roman" panose="02020603050405020304" pitchFamily="18" charset="0"/>
            </a:endParaRPr>
          </a:p>
          <a:p>
            <a:pPr algn="justLow"/>
            <a:r>
              <a:rPr lang="en-US" sz="1800" dirty="0">
                <a:solidFill>
                  <a:schemeClr val="tx2"/>
                </a:solidFill>
                <a:latin typeface="Times New Roman" panose="02020603050405020304" pitchFamily="18" charset="0"/>
                <a:cs typeface="Times New Roman" panose="02020603050405020304" pitchFamily="18" charset="0"/>
              </a:rPr>
              <a:t>The food sector was chosen for being one of the most active industry in Palestine </a:t>
            </a:r>
            <a:r>
              <a:rPr lang="en-US" sz="1800" dirty="0" smtClean="0">
                <a:solidFill>
                  <a:schemeClr val="tx2"/>
                </a:solidFill>
                <a:latin typeface="Times New Roman" panose="02020603050405020304" pitchFamily="18" charset="0"/>
                <a:cs typeface="Times New Roman" panose="02020603050405020304" pitchFamily="18" charset="0"/>
              </a:rPr>
              <a:t>and since the </a:t>
            </a:r>
            <a:br>
              <a:rPr lang="en-US" sz="1800" dirty="0" smtClean="0">
                <a:solidFill>
                  <a:schemeClr val="tx2"/>
                </a:solidFill>
                <a:latin typeface="Times New Roman" panose="02020603050405020304" pitchFamily="18" charset="0"/>
                <a:cs typeface="Times New Roman" panose="02020603050405020304" pitchFamily="18" charset="0"/>
              </a:rPr>
            </a:br>
            <a:r>
              <a:rPr lang="en-US" sz="1800" dirty="0" smtClean="0">
                <a:solidFill>
                  <a:schemeClr val="tx2"/>
                </a:solidFill>
                <a:latin typeface="Times New Roman" panose="02020603050405020304" pitchFamily="18" charset="0"/>
                <a:cs typeface="Times New Roman" panose="02020603050405020304" pitchFamily="18" charset="0"/>
              </a:rPr>
              <a:t>number of Palestinian food establishments reached 14% of total Palestinian establishments in </a:t>
            </a:r>
            <a:r>
              <a:rPr lang="en-US" sz="1800" dirty="0" smtClean="0">
                <a:solidFill>
                  <a:schemeClr val="tx2"/>
                </a:solidFill>
                <a:latin typeface="Times New Roman" panose="02020603050405020304" pitchFamily="18" charset="0"/>
                <a:cs typeface="Times New Roman" panose="02020603050405020304" pitchFamily="18" charset="0"/>
              </a:rPr>
              <a:t>2014.</a:t>
            </a:r>
          </a:p>
          <a:p>
            <a:pPr algn="justLow"/>
            <a:endParaRPr lang="en-US" sz="1800" dirty="0">
              <a:solidFill>
                <a:schemeClr val="tx2"/>
              </a:solidFill>
              <a:latin typeface="Times New Roman" panose="02020603050405020304" pitchFamily="18" charset="0"/>
              <a:cs typeface="Times New Roman" panose="02020603050405020304" pitchFamily="18" charset="0"/>
            </a:endParaRPr>
          </a:p>
          <a:p>
            <a:pPr marL="0" indent="0" algn="justLow">
              <a:buNone/>
            </a:pPr>
            <a:endParaRPr lang="en-US" sz="1800" dirty="0" smtClean="0">
              <a:solidFill>
                <a:schemeClr val="tx2"/>
              </a:solidFill>
              <a:latin typeface="Times New Roman" panose="02020603050405020304" pitchFamily="18" charset="0"/>
              <a:cs typeface="Times New Roman" panose="02020603050405020304" pitchFamily="18" charset="0"/>
            </a:endParaRPr>
          </a:p>
          <a:p>
            <a:pPr algn="justLow"/>
            <a:r>
              <a:rPr lang="en-US" sz="1800" u="sng" dirty="0" smtClean="0">
                <a:solidFill>
                  <a:schemeClr val="tx2"/>
                </a:solidFill>
                <a:latin typeface="Times New Roman" panose="02020603050405020304" pitchFamily="18" charset="0"/>
                <a:cs typeface="Times New Roman" panose="02020603050405020304" pitchFamily="18" charset="0"/>
              </a:rPr>
              <a:t>According to some recent studies :</a:t>
            </a:r>
            <a:endParaRPr lang="en-US" sz="1800" u="sng" dirty="0">
              <a:solidFill>
                <a:schemeClr val="tx2"/>
              </a:solidFill>
              <a:latin typeface="Times New Roman" panose="02020603050405020304" pitchFamily="18" charset="0"/>
              <a:cs typeface="Times New Roman" panose="02020603050405020304" pitchFamily="18" charset="0"/>
            </a:endParaRPr>
          </a:p>
          <a:p>
            <a:pPr algn="justLow">
              <a:buFont typeface="Wingdings" panose="05000000000000000000" pitchFamily="2" charset="2"/>
              <a:buChar char="ü"/>
            </a:pPr>
            <a:r>
              <a:rPr lang="en-US" sz="1800" dirty="0" smtClean="0">
                <a:solidFill>
                  <a:schemeClr val="tx2"/>
                </a:solidFill>
                <a:latin typeface="Times New Roman" panose="02020603050405020304" pitchFamily="18" charset="0"/>
                <a:cs typeface="Times New Roman" panose="02020603050405020304" pitchFamily="18" charset="0"/>
              </a:rPr>
              <a:t>(Halabi , 2010) </a:t>
            </a:r>
            <a:r>
              <a:rPr lang="en-US" sz="1800" dirty="0">
                <a:solidFill>
                  <a:schemeClr val="tx2"/>
                </a:solidFill>
                <a:latin typeface="Times New Roman" panose="02020603050405020304" pitchFamily="18" charset="0"/>
                <a:cs typeface="Times New Roman" panose="02020603050405020304" pitchFamily="18" charset="0"/>
              </a:rPr>
              <a:t>study, </a:t>
            </a:r>
            <a:r>
              <a:rPr lang="en-US" sz="1800" dirty="0" smtClean="0">
                <a:solidFill>
                  <a:schemeClr val="tx2"/>
                </a:solidFill>
                <a:latin typeface="Times New Roman" panose="02020603050405020304" pitchFamily="18" charset="0"/>
                <a:cs typeface="Times New Roman" panose="02020603050405020304" pitchFamily="18" charset="0"/>
              </a:rPr>
              <a:t>Quality cost reach 30</a:t>
            </a:r>
            <a:r>
              <a:rPr lang="en-US" sz="1800" dirty="0">
                <a:solidFill>
                  <a:schemeClr val="tx2"/>
                </a:solidFill>
                <a:latin typeface="Times New Roman" panose="02020603050405020304" pitchFamily="18" charset="0"/>
                <a:cs typeface="Times New Roman" panose="02020603050405020304" pitchFamily="18" charset="0"/>
              </a:rPr>
              <a:t>% of the total </a:t>
            </a:r>
            <a:r>
              <a:rPr lang="en-US" sz="1800" dirty="0" smtClean="0">
                <a:solidFill>
                  <a:schemeClr val="tx2"/>
                </a:solidFill>
                <a:latin typeface="Times New Roman" panose="02020603050405020304" pitchFamily="18" charset="0"/>
                <a:cs typeface="Times New Roman" panose="02020603050405020304" pitchFamily="18" charset="0"/>
              </a:rPr>
              <a:t>costs.</a:t>
            </a:r>
            <a:endParaRPr lang="en-US" sz="1800" dirty="0">
              <a:solidFill>
                <a:schemeClr val="tx2"/>
              </a:solidFill>
              <a:latin typeface="Times New Roman" panose="02020603050405020304" pitchFamily="18" charset="0"/>
              <a:cs typeface="Times New Roman" panose="02020603050405020304" pitchFamily="18" charset="0"/>
            </a:endParaRPr>
          </a:p>
          <a:p>
            <a:pPr algn="justLow">
              <a:buFont typeface="Wingdings" panose="05000000000000000000" pitchFamily="2" charset="2"/>
              <a:buChar char="ü"/>
            </a:pPr>
            <a:r>
              <a:rPr lang="en-US" sz="1800" dirty="0">
                <a:solidFill>
                  <a:schemeClr val="tx2"/>
                </a:solidFill>
                <a:latin typeface="Times New Roman" panose="02020603050405020304" pitchFamily="18" charset="0"/>
                <a:cs typeface="Times New Roman" panose="02020603050405020304" pitchFamily="18" charset="0"/>
              </a:rPr>
              <a:t>(</a:t>
            </a:r>
            <a:r>
              <a:rPr lang="en-US" sz="1800" dirty="0" smtClean="0">
                <a:solidFill>
                  <a:schemeClr val="tx2"/>
                </a:solidFill>
                <a:latin typeface="Times New Roman" panose="02020603050405020304" pitchFamily="18" charset="0"/>
                <a:cs typeface="Times New Roman" panose="02020603050405020304" pitchFamily="18" charset="0"/>
              </a:rPr>
              <a:t>Mohammed</a:t>
            </a:r>
            <a:r>
              <a:rPr lang="en-US" sz="1800" dirty="0">
                <a:solidFill>
                  <a:schemeClr val="tx2"/>
                </a:solidFill>
                <a:latin typeface="Times New Roman" panose="02020603050405020304" pitchFamily="18" charset="0"/>
                <a:cs typeface="Times New Roman" panose="02020603050405020304" pitchFamily="18" charset="0"/>
              </a:rPr>
              <a:t>, 2008) The </a:t>
            </a:r>
            <a:r>
              <a:rPr lang="en-US" sz="1800" dirty="0">
                <a:solidFill>
                  <a:schemeClr val="tx2"/>
                </a:solidFill>
                <a:latin typeface="Times New Roman" panose="02020603050405020304" pitchFamily="18" charset="0"/>
                <a:cs typeface="Times New Roman" panose="02020603050405020304" pitchFamily="18" charset="0"/>
              </a:rPr>
              <a:t>companies lacks the ability to classify the quality costs </a:t>
            </a:r>
            <a:r>
              <a:rPr lang="en-US" sz="1800" dirty="0" smtClean="0">
                <a:solidFill>
                  <a:schemeClr val="tx2"/>
                </a:solidFill>
                <a:latin typeface="Times New Roman" panose="02020603050405020304" pitchFamily="18" charset="0"/>
                <a:cs typeface="Times New Roman" panose="02020603050405020304" pitchFamily="18" charset="0"/>
              </a:rPr>
              <a:t>.</a:t>
            </a:r>
            <a:endParaRPr lang="en-US" sz="1800"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4</a:t>
            </a:fld>
            <a:endParaRPr lang="en-US"/>
          </a:p>
        </p:txBody>
      </p:sp>
    </p:spTree>
    <p:extLst>
      <p:ext uri="{BB962C8B-B14F-4D97-AF65-F5344CB8AC3E}">
        <p14:creationId xmlns:p14="http://schemas.microsoft.com/office/powerpoint/2010/main" val="4181904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923427"/>
            <a:ext cx="9980682" cy="676773"/>
          </a:xfrm>
        </p:spPr>
        <p:txBody>
          <a:bodyPr>
            <a:noAutofit/>
          </a:bodyPr>
          <a:lstStyle/>
          <a:p>
            <a:r>
              <a:rPr lang="en-US" sz="3200" b="1" dirty="0">
                <a:solidFill>
                  <a:schemeClr val="tx2"/>
                </a:solidFill>
                <a:latin typeface="Times New Roman" panose="02020603050405020304" pitchFamily="18" charset="0"/>
                <a:cs typeface="Times New Roman" panose="02020603050405020304" pitchFamily="18" charset="0"/>
              </a:rPr>
              <a:t>Objectives</a:t>
            </a:r>
            <a:r>
              <a:rPr lang="en-US" sz="3200" dirty="0">
                <a:solidFill>
                  <a:schemeClr val="tx2"/>
                </a:solidFill>
                <a:latin typeface="Times New Roman" panose="02020603050405020304" pitchFamily="18" charset="0"/>
                <a:cs typeface="Times New Roman" panose="02020603050405020304" pitchFamily="18" charset="0"/>
              </a:rPr>
              <a:t/>
            </a:r>
            <a:br>
              <a:rPr lang="en-US" sz="3200" dirty="0">
                <a:solidFill>
                  <a:schemeClr val="tx2"/>
                </a:solidFill>
                <a:latin typeface="Times New Roman" panose="02020603050405020304" pitchFamily="18" charset="0"/>
                <a:cs typeface="Times New Roman" panose="02020603050405020304" pitchFamily="18" charset="0"/>
              </a:rPr>
            </a:br>
            <a:endParaRPr lang="en-US" sz="3200" dirty="0">
              <a:solidFill>
                <a:schemeClr val="tx2"/>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4900" y="1600200"/>
            <a:ext cx="10486086" cy="4572000"/>
          </a:xfrm>
        </p:spPr>
        <p:txBody>
          <a:bodyPr>
            <a:normAutofit/>
          </a:bodyPr>
          <a:lstStyle/>
          <a:p>
            <a:pPr marL="0" indent="0">
              <a:buNone/>
            </a:pPr>
            <a:r>
              <a:rPr lang="en-US" dirty="0" smtClean="0">
                <a:solidFill>
                  <a:schemeClr val="tx2"/>
                </a:solidFill>
                <a:latin typeface="Times New Roman" panose="02020603050405020304" pitchFamily="18" charset="0"/>
                <a:cs typeface="Times New Roman" panose="02020603050405020304" pitchFamily="18" charset="0"/>
              </a:rPr>
              <a:t>This </a:t>
            </a:r>
            <a:r>
              <a:rPr lang="en-US" dirty="0">
                <a:solidFill>
                  <a:schemeClr val="tx2"/>
                </a:solidFill>
                <a:latin typeface="Times New Roman" panose="02020603050405020304" pitchFamily="18" charset="0"/>
                <a:cs typeface="Times New Roman" panose="02020603050405020304" pitchFamily="18" charset="0"/>
              </a:rPr>
              <a:t>project achieved the following objectives: </a:t>
            </a:r>
          </a:p>
          <a:p>
            <a:pPr marL="0" indent="0">
              <a:buNone/>
            </a:pPr>
            <a:r>
              <a:rPr lang="en-US" dirty="0" smtClean="0">
                <a:solidFill>
                  <a:schemeClr val="tx2"/>
                </a:solidFill>
                <a:latin typeface="Times New Roman" panose="02020603050405020304" pitchFamily="18" charset="0"/>
                <a:cs typeface="Times New Roman" panose="02020603050405020304" pitchFamily="18" charset="0"/>
              </a:rPr>
              <a:t>1. Study the Palestinian food industrial companies in terms of: </a:t>
            </a:r>
          </a:p>
          <a:p>
            <a:r>
              <a:rPr lang="en-US" dirty="0">
                <a:solidFill>
                  <a:schemeClr val="tx2"/>
                </a:solidFill>
                <a:latin typeface="Times New Roman" panose="02020603050405020304" pitchFamily="18" charset="0"/>
                <a:cs typeface="Times New Roman" panose="02020603050405020304" pitchFamily="18" charset="0"/>
              </a:rPr>
              <a:t>The importance of quality costs in such sector.</a:t>
            </a:r>
          </a:p>
          <a:p>
            <a:r>
              <a:rPr lang="en-US" dirty="0">
                <a:solidFill>
                  <a:schemeClr val="tx2"/>
                </a:solidFill>
                <a:latin typeface="Times New Roman" panose="02020603050405020304" pitchFamily="18" charset="0"/>
                <a:cs typeface="Times New Roman" panose="02020603050405020304" pitchFamily="18" charset="0"/>
              </a:rPr>
              <a:t>The level of the awareness of quality costs.</a:t>
            </a:r>
          </a:p>
          <a:p>
            <a:r>
              <a:rPr lang="en-US" dirty="0">
                <a:solidFill>
                  <a:schemeClr val="tx2"/>
                </a:solidFill>
                <a:latin typeface="Times New Roman" panose="02020603050405020304" pitchFamily="18" charset="0"/>
                <a:cs typeface="Times New Roman" panose="02020603050405020304" pitchFamily="18" charset="0"/>
              </a:rPr>
              <a:t>The level of application of quality costs.</a:t>
            </a:r>
          </a:p>
          <a:p>
            <a:pPr marL="0" indent="0">
              <a:buNone/>
            </a:pPr>
            <a:r>
              <a:rPr lang="en-US" dirty="0" smtClean="0">
                <a:solidFill>
                  <a:schemeClr val="tx2"/>
                </a:solidFill>
                <a:latin typeface="Times New Roman" panose="02020603050405020304" pitchFamily="18" charset="0"/>
                <a:cs typeface="Times New Roman" panose="02020603050405020304" pitchFamily="18" charset="0"/>
              </a:rPr>
              <a:t/>
            </a:r>
            <a:br>
              <a:rPr lang="en-US" dirty="0" smtClean="0">
                <a:solidFill>
                  <a:schemeClr val="tx2"/>
                </a:solidFill>
                <a:latin typeface="Times New Roman" panose="02020603050405020304" pitchFamily="18" charset="0"/>
                <a:cs typeface="Times New Roman" panose="02020603050405020304" pitchFamily="18" charset="0"/>
              </a:rPr>
            </a:br>
            <a:r>
              <a:rPr lang="en-US" dirty="0">
                <a:solidFill>
                  <a:schemeClr val="tx2"/>
                </a:solidFill>
                <a:latin typeface="Times New Roman" panose="02020603050405020304" pitchFamily="18" charset="0"/>
                <a:cs typeface="Times New Roman" panose="02020603050405020304" pitchFamily="18" charset="0"/>
              </a:rPr>
              <a:t>2</a:t>
            </a:r>
            <a:r>
              <a:rPr lang="en-US" dirty="0" smtClean="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Analyze </a:t>
            </a:r>
            <a:r>
              <a:rPr lang="en-US" dirty="0">
                <a:solidFill>
                  <a:schemeClr val="tx2"/>
                </a:solidFill>
                <a:latin typeface="Times New Roman" panose="02020603050405020304" pitchFamily="18" charset="0"/>
                <a:cs typeface="Times New Roman" panose="02020603050405020304" pitchFamily="18" charset="0"/>
              </a:rPr>
              <a:t>the collected data to measure the weakest paragraph that goes under each sub-assumption.</a:t>
            </a:r>
          </a:p>
          <a:p>
            <a:pPr marL="0" lvl="0" indent="0">
              <a:buNone/>
            </a:pPr>
            <a:r>
              <a:rPr lang="en-US" dirty="0">
                <a:solidFill>
                  <a:schemeClr val="tx2"/>
                </a:solidFill>
                <a:latin typeface="Times New Roman" panose="02020603050405020304" pitchFamily="18" charset="0"/>
                <a:cs typeface="Times New Roman" panose="02020603050405020304" pitchFamily="18" charset="0"/>
              </a:rPr>
              <a:t>3</a:t>
            </a:r>
            <a:r>
              <a:rPr lang="en-US" dirty="0" smtClean="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Provide recommendations </a:t>
            </a:r>
            <a:r>
              <a:rPr lang="en-US" dirty="0">
                <a:solidFill>
                  <a:schemeClr val="tx2"/>
                </a:solidFill>
                <a:latin typeface="Times New Roman" panose="02020603050405020304" pitchFamily="18" charset="0"/>
                <a:cs typeface="Times New Roman" panose="02020603050405020304" pitchFamily="18" charset="0"/>
              </a:rPr>
              <a:t>based on the analysis that had been achieved.</a:t>
            </a:r>
            <a:br>
              <a:rPr lang="en-US" dirty="0">
                <a:solidFill>
                  <a:schemeClr val="tx2"/>
                </a:solidFill>
                <a:latin typeface="Times New Roman" panose="02020603050405020304" pitchFamily="18" charset="0"/>
                <a:cs typeface="Times New Roman" panose="02020603050405020304" pitchFamily="18" charset="0"/>
              </a:rPr>
            </a:br>
            <a:r>
              <a:rPr lang="en-US" dirty="0">
                <a:solidFill>
                  <a:schemeClr val="tx2"/>
                </a:solidFill>
                <a:latin typeface="Times New Roman" panose="02020603050405020304" pitchFamily="18" charset="0"/>
                <a:cs typeface="Times New Roman" panose="02020603050405020304" pitchFamily="18" charset="0"/>
              </a:rPr>
              <a:t> </a:t>
            </a:r>
          </a:p>
          <a:p>
            <a:endParaRPr lang="en-US" dirty="0">
              <a:solidFill>
                <a:schemeClr val="tx2"/>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0FF54DE5-C571-48E8-A5BC-B369434E2F44}" type="slidenum">
              <a:rPr lang="en-US" smtClean="0"/>
              <a:t>5</a:t>
            </a:fld>
            <a:endParaRPr lang="en-US"/>
          </a:p>
        </p:txBody>
      </p:sp>
    </p:spTree>
    <p:extLst>
      <p:ext uri="{BB962C8B-B14F-4D97-AF65-F5344CB8AC3E}">
        <p14:creationId xmlns:p14="http://schemas.microsoft.com/office/powerpoint/2010/main" val="3108415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chemeClr val="tx2"/>
                </a:solidFill>
                <a:latin typeface="Times New Roman" panose="02020603050405020304" pitchFamily="18" charset="0"/>
                <a:cs typeface="Times New Roman" panose="02020603050405020304" pitchFamily="18" charset="0"/>
              </a:rPr>
              <a:t>Methodology</a:t>
            </a:r>
            <a:endParaRPr lang="ar-JO" sz="3200" b="1" dirty="0">
              <a:solidFill>
                <a:schemeClr val="tx2"/>
              </a:solidFill>
              <a:latin typeface="Times New Roman" panose="02020603050405020304" pitchFamily="18" charset="0"/>
              <a:cs typeface="Times New Roman" panose="02020603050405020304" pitchFamily="18" charset="0"/>
            </a:endParaRPr>
          </a:p>
        </p:txBody>
      </p:sp>
      <p:sp>
        <p:nvSpPr>
          <p:cNvPr id="11" name="Flowchart: Data 10"/>
          <p:cNvSpPr/>
          <p:nvPr/>
        </p:nvSpPr>
        <p:spPr>
          <a:xfrm>
            <a:off x="4173254" y="1419561"/>
            <a:ext cx="2947791" cy="563672"/>
          </a:xfrm>
          <a:prstGeom prst="flowChartInputOutp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Investigate</a:t>
            </a:r>
            <a:endParaRPr lang="ar-JO" sz="1600" dirty="0"/>
          </a:p>
        </p:txBody>
      </p:sp>
      <p:cxnSp>
        <p:nvCxnSpPr>
          <p:cNvPr id="13" name="Straight Arrow Connector 12"/>
          <p:cNvCxnSpPr>
            <a:stCxn id="11" idx="4"/>
          </p:cNvCxnSpPr>
          <p:nvPr/>
        </p:nvCxnSpPr>
        <p:spPr>
          <a:xfrm>
            <a:off x="5647150" y="1983233"/>
            <a:ext cx="40949" cy="327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4125239" y="2235896"/>
            <a:ext cx="2947791" cy="5511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Collect primary data </a:t>
            </a:r>
            <a:endParaRPr lang="ar-JO" sz="1600" dirty="0"/>
          </a:p>
        </p:txBody>
      </p:sp>
      <p:cxnSp>
        <p:nvCxnSpPr>
          <p:cNvPr id="17" name="Straight Arrow Connector 16"/>
          <p:cNvCxnSpPr>
            <a:endCxn id="18" idx="0"/>
          </p:cNvCxnSpPr>
          <p:nvPr/>
        </p:nvCxnSpPr>
        <p:spPr>
          <a:xfrm>
            <a:off x="5672203" y="2843409"/>
            <a:ext cx="15896" cy="2066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Isosceles Triangle 17"/>
          <p:cNvSpPr/>
          <p:nvPr/>
        </p:nvSpPr>
        <p:spPr>
          <a:xfrm>
            <a:off x="4557387" y="3050088"/>
            <a:ext cx="2261424" cy="989555"/>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Literature reviews</a:t>
            </a:r>
          </a:p>
          <a:p>
            <a:pPr algn="ctr"/>
            <a:endParaRPr lang="ar-JO" sz="1600" dirty="0"/>
          </a:p>
        </p:txBody>
      </p:sp>
      <p:cxnSp>
        <p:nvCxnSpPr>
          <p:cNvPr id="23" name="Straight Arrow Connector 22"/>
          <p:cNvCxnSpPr/>
          <p:nvPr/>
        </p:nvCxnSpPr>
        <p:spPr>
          <a:xfrm>
            <a:off x="5647151" y="3945699"/>
            <a:ext cx="0" cy="3006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4125239" y="4246323"/>
            <a:ext cx="2947791" cy="6450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Create an assessment criteria</a:t>
            </a:r>
          </a:p>
        </p:txBody>
      </p:sp>
      <p:cxnSp>
        <p:nvCxnSpPr>
          <p:cNvPr id="25" name="Straight Arrow Connector 24"/>
          <p:cNvCxnSpPr/>
          <p:nvPr/>
        </p:nvCxnSpPr>
        <p:spPr>
          <a:xfrm>
            <a:off x="5647151" y="4891416"/>
            <a:ext cx="0" cy="2066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Diamond 25"/>
          <p:cNvSpPr/>
          <p:nvPr/>
        </p:nvSpPr>
        <p:spPr>
          <a:xfrm>
            <a:off x="4125239" y="5098095"/>
            <a:ext cx="3189961" cy="814191"/>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a:p>
            <a:pPr algn="ctr"/>
            <a:r>
              <a:rPr lang="en-US" sz="1600" dirty="0"/>
              <a:t>Questionnaires</a:t>
            </a:r>
          </a:p>
          <a:p>
            <a:pPr algn="ctr"/>
            <a:endParaRPr lang="ar-JO" sz="1600" dirty="0"/>
          </a:p>
        </p:txBody>
      </p:sp>
      <p:cxnSp>
        <p:nvCxnSpPr>
          <p:cNvPr id="31" name="Straight Arrow Connector 30"/>
          <p:cNvCxnSpPr/>
          <p:nvPr/>
        </p:nvCxnSpPr>
        <p:spPr>
          <a:xfrm>
            <a:off x="5647150" y="5912286"/>
            <a:ext cx="0" cy="2066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4221271" y="6118964"/>
            <a:ext cx="2851759" cy="73903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t>The data collected will be analyzed using SPSS</a:t>
            </a:r>
          </a:p>
        </p:txBody>
      </p:sp>
      <p:sp>
        <p:nvSpPr>
          <p:cNvPr id="3" name="Slide Number Placeholder 2"/>
          <p:cNvSpPr>
            <a:spLocks noGrp="1"/>
          </p:cNvSpPr>
          <p:nvPr>
            <p:ph type="sldNum" sz="quarter" idx="12"/>
          </p:nvPr>
        </p:nvSpPr>
        <p:spPr/>
        <p:txBody>
          <a:bodyPr/>
          <a:lstStyle/>
          <a:p>
            <a:fld id="{0FF54DE5-C571-48E8-A5BC-B369434E2F44}" type="slidenum">
              <a:rPr lang="en-US" smtClean="0"/>
              <a:t>6</a:t>
            </a:fld>
            <a:endParaRPr lang="en-US"/>
          </a:p>
        </p:txBody>
      </p:sp>
    </p:spTree>
    <p:extLst>
      <p:ext uri="{BB962C8B-B14F-4D97-AF65-F5344CB8AC3E}">
        <p14:creationId xmlns:p14="http://schemas.microsoft.com/office/powerpoint/2010/main" val="1245371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work</a:t>
            </a:r>
            <a:endParaRPr lang="en-US" dirty="0"/>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0FF54DE5-C571-48E8-A5BC-B369434E2F44}" type="slidenum">
              <a:rPr lang="en-US" smtClean="0"/>
              <a:t>7</a:t>
            </a:fld>
            <a:endParaRPr lang="en-US"/>
          </a:p>
        </p:txBody>
      </p:sp>
    </p:spTree>
    <p:extLst>
      <p:ext uri="{BB962C8B-B14F-4D97-AF65-F5344CB8AC3E}">
        <p14:creationId xmlns:p14="http://schemas.microsoft.com/office/powerpoint/2010/main" val="179946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6418" y="503238"/>
            <a:ext cx="9980682" cy="1096962"/>
          </a:xfrm>
        </p:spPr>
        <p:txBody>
          <a:bodyPr>
            <a:normAutofit/>
          </a:bodyPr>
          <a:lstStyle/>
          <a:p>
            <a:r>
              <a:rPr lang="en-US" sz="3200" b="1" dirty="0">
                <a:solidFill>
                  <a:schemeClr val="tx2"/>
                </a:solidFill>
                <a:latin typeface="Times New Roman" panose="02020603050405020304" pitchFamily="18" charset="0"/>
                <a:cs typeface="Times New Roman" panose="02020603050405020304" pitchFamily="18" charset="0"/>
              </a:rPr>
              <a:t>Suggested hypotheses </a:t>
            </a:r>
            <a:r>
              <a:rPr lang="en-US" sz="3200" dirty="0">
                <a:solidFill>
                  <a:schemeClr val="tx2"/>
                </a:solidFill>
                <a:latin typeface="Times New Roman" panose="02020603050405020304" pitchFamily="18" charset="0"/>
                <a:cs typeface="Times New Roman" panose="02020603050405020304" pitchFamily="18" charset="0"/>
              </a:rPr>
              <a:t/>
            </a:r>
            <a:br>
              <a:rPr lang="en-US" sz="3200" dirty="0">
                <a:solidFill>
                  <a:schemeClr val="tx2"/>
                </a:solidFill>
                <a:latin typeface="Times New Roman" panose="02020603050405020304" pitchFamily="18" charset="0"/>
                <a:cs typeface="Times New Roman" panose="02020603050405020304" pitchFamily="18" charset="0"/>
              </a:rPr>
            </a:br>
            <a:endParaRPr lang="en-US" sz="3200" dirty="0"/>
          </a:p>
        </p:txBody>
      </p:sp>
      <p:sp>
        <p:nvSpPr>
          <p:cNvPr id="3" name="Content Placeholder 2"/>
          <p:cNvSpPr>
            <a:spLocks noGrp="1"/>
          </p:cNvSpPr>
          <p:nvPr>
            <p:ph idx="1"/>
          </p:nvPr>
        </p:nvSpPr>
        <p:spPr/>
        <p:txBody>
          <a:bodyPr>
            <a:noAutofit/>
          </a:bodyPr>
          <a:lstStyle/>
          <a:p>
            <a:pPr marL="0" indent="0">
              <a:buNone/>
            </a:pPr>
            <a:r>
              <a:rPr lang="en-US" b="1" dirty="0" smtClean="0">
                <a:solidFill>
                  <a:schemeClr val="tx2"/>
                </a:solidFill>
                <a:latin typeface="Times New Roman" panose="02020603050405020304" pitchFamily="18" charset="0"/>
                <a:cs typeface="Times New Roman" panose="02020603050405020304" pitchFamily="18" charset="0"/>
              </a:rPr>
              <a:t>The </a:t>
            </a:r>
            <a:r>
              <a:rPr lang="en-US" b="1" dirty="0">
                <a:solidFill>
                  <a:schemeClr val="tx2"/>
                </a:solidFill>
                <a:latin typeface="Times New Roman" panose="02020603050405020304" pitchFamily="18" charset="0"/>
                <a:cs typeface="Times New Roman" panose="02020603050405020304" pitchFamily="18" charset="0"/>
              </a:rPr>
              <a:t>project was formulated in 3 main hypotheses, namely:</a:t>
            </a:r>
            <a:br>
              <a:rPr lang="en-US" b="1" dirty="0">
                <a:solidFill>
                  <a:schemeClr val="tx2"/>
                </a:solidFill>
                <a:latin typeface="Times New Roman" panose="02020603050405020304" pitchFamily="18" charset="0"/>
                <a:cs typeface="Times New Roman" panose="02020603050405020304" pitchFamily="18" charset="0"/>
              </a:rPr>
            </a:b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r>
              <a:rPr lang="en-US" b="1" u="sng" dirty="0" smtClean="0">
                <a:solidFill>
                  <a:schemeClr val="tx2"/>
                </a:solidFill>
                <a:latin typeface="Times New Roman" panose="02020603050405020304" pitchFamily="18" charset="0"/>
                <a:cs typeface="Times New Roman" panose="02020603050405020304" pitchFamily="18" charset="0"/>
              </a:rPr>
              <a:t>The </a:t>
            </a:r>
            <a:r>
              <a:rPr lang="en-US" b="1" u="sng" dirty="0">
                <a:solidFill>
                  <a:schemeClr val="tx2"/>
                </a:solidFill>
                <a:latin typeface="Times New Roman" panose="02020603050405020304" pitchFamily="18" charset="0"/>
                <a:cs typeface="Times New Roman" panose="02020603050405020304" pitchFamily="18" charset="0"/>
              </a:rPr>
              <a:t>first assumption:</a:t>
            </a:r>
            <a:r>
              <a:rPr lang="en-US" b="1"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"The industrial food sector in the West Bank aware of the importance of quality costs</a:t>
            </a:r>
            <a:r>
              <a:rPr lang="en-US" dirty="0" smtClean="0">
                <a:solidFill>
                  <a:schemeClr val="tx2"/>
                </a:solidFill>
                <a:latin typeface="Times New Roman" panose="02020603050405020304" pitchFamily="18" charset="0"/>
                <a:cs typeface="Times New Roman" panose="02020603050405020304" pitchFamily="18" charset="0"/>
              </a:rPr>
              <a:t>.“</a:t>
            </a: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r>
              <a:rPr lang="en-US" b="1" u="sng" dirty="0" smtClean="0">
                <a:solidFill>
                  <a:schemeClr val="tx2"/>
                </a:solidFill>
                <a:latin typeface="Times New Roman" panose="02020603050405020304" pitchFamily="18" charset="0"/>
                <a:cs typeface="Times New Roman" panose="02020603050405020304" pitchFamily="18" charset="0"/>
              </a:rPr>
              <a:t>The </a:t>
            </a:r>
            <a:r>
              <a:rPr lang="en-US" b="1" u="sng" dirty="0">
                <a:solidFill>
                  <a:schemeClr val="tx2"/>
                </a:solidFill>
                <a:latin typeface="Times New Roman" panose="02020603050405020304" pitchFamily="18" charset="0"/>
                <a:cs typeface="Times New Roman" panose="02020603050405020304" pitchFamily="18" charset="0"/>
              </a:rPr>
              <a:t>second assumption</a:t>
            </a:r>
            <a:r>
              <a:rPr lang="en-US" b="1"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"The industrial food sector in the West Bank shall apply the regulations of quality costs</a:t>
            </a:r>
            <a:r>
              <a:rPr lang="en-US" dirty="0" smtClean="0">
                <a:solidFill>
                  <a:schemeClr val="tx2"/>
                </a:solidFill>
                <a:latin typeface="Times New Roman" panose="02020603050405020304" pitchFamily="18" charset="0"/>
                <a:cs typeface="Times New Roman" panose="02020603050405020304" pitchFamily="18" charset="0"/>
              </a:rPr>
              <a:t>.“</a:t>
            </a:r>
          </a:p>
          <a:p>
            <a:pPr marL="0" indent="0">
              <a:buNone/>
            </a:pPr>
            <a:endParaRPr lang="en-US" dirty="0">
              <a:solidFill>
                <a:schemeClr val="tx2"/>
              </a:solidFill>
              <a:latin typeface="Times New Roman" panose="02020603050405020304" pitchFamily="18" charset="0"/>
              <a:cs typeface="Times New Roman" panose="02020603050405020304" pitchFamily="18" charset="0"/>
            </a:endParaRPr>
          </a:p>
          <a:p>
            <a:pPr marL="0" indent="0">
              <a:buNone/>
            </a:pPr>
            <a:r>
              <a:rPr lang="en-US" b="1" u="sng" dirty="0" smtClean="0">
                <a:solidFill>
                  <a:schemeClr val="tx2"/>
                </a:solidFill>
                <a:latin typeface="Times New Roman" panose="02020603050405020304" pitchFamily="18" charset="0"/>
                <a:cs typeface="Times New Roman" panose="02020603050405020304" pitchFamily="18" charset="0"/>
              </a:rPr>
              <a:t>The </a:t>
            </a:r>
            <a:r>
              <a:rPr lang="en-US" b="1" u="sng" dirty="0">
                <a:solidFill>
                  <a:schemeClr val="tx2"/>
                </a:solidFill>
                <a:latin typeface="Times New Roman" panose="02020603050405020304" pitchFamily="18" charset="0"/>
                <a:cs typeface="Times New Roman" panose="02020603050405020304" pitchFamily="18" charset="0"/>
              </a:rPr>
              <a:t>third assumption</a:t>
            </a:r>
            <a:r>
              <a:rPr lang="en-US" b="1" dirty="0">
                <a:solidFill>
                  <a:schemeClr val="tx2"/>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There is no difference between applicants responses about the concept of quality cost in terms of  (age, scientific specialization, the years of experience, the course that have been taken in industrial sector)”.</a:t>
            </a:r>
          </a:p>
        </p:txBody>
      </p:sp>
      <p:sp>
        <p:nvSpPr>
          <p:cNvPr id="4" name="Slide Number Placeholder 3"/>
          <p:cNvSpPr>
            <a:spLocks noGrp="1"/>
          </p:cNvSpPr>
          <p:nvPr>
            <p:ph type="sldNum" sz="quarter" idx="12"/>
          </p:nvPr>
        </p:nvSpPr>
        <p:spPr/>
        <p:txBody>
          <a:bodyPr/>
          <a:lstStyle/>
          <a:p>
            <a:fld id="{0FF54DE5-C571-48E8-A5BC-B369434E2F44}" type="slidenum">
              <a:rPr lang="en-US" smtClean="0"/>
              <a:t>8</a:t>
            </a:fld>
            <a:endParaRPr lang="en-US"/>
          </a:p>
        </p:txBody>
      </p:sp>
    </p:spTree>
    <p:extLst>
      <p:ext uri="{BB962C8B-B14F-4D97-AF65-F5344CB8AC3E}">
        <p14:creationId xmlns:p14="http://schemas.microsoft.com/office/powerpoint/2010/main" val="33355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0901" y="3481257"/>
            <a:ext cx="10071099" cy="1684150"/>
          </a:xfrm>
        </p:spPr>
        <p:txBody>
          <a:bodyPr/>
          <a:lstStyle/>
          <a:p>
            <a:r>
              <a:rPr lang="en-US" dirty="0">
                <a:latin typeface="Times New Roman" panose="02020603050405020304" pitchFamily="18" charset="0"/>
                <a:cs typeface="Times New Roman" panose="02020603050405020304" pitchFamily="18" charset="0"/>
              </a:rPr>
              <a:t>Result &amp; Analysis</a:t>
            </a:r>
            <a:br>
              <a:rPr lang="en-US" dirty="0">
                <a:latin typeface="Times New Roman" panose="02020603050405020304" pitchFamily="18" charset="0"/>
                <a:cs typeface="Times New Roman" panose="02020603050405020304" pitchFamily="18" charset="0"/>
              </a:rPr>
            </a:br>
            <a:endParaRPr lang="en-US" dirty="0"/>
          </a:p>
        </p:txBody>
      </p:sp>
      <p:sp>
        <p:nvSpPr>
          <p:cNvPr id="3" name="Slide Number Placeholder 2"/>
          <p:cNvSpPr>
            <a:spLocks noGrp="1"/>
          </p:cNvSpPr>
          <p:nvPr>
            <p:ph type="sldNum" sz="quarter" idx="12"/>
          </p:nvPr>
        </p:nvSpPr>
        <p:spPr/>
        <p:txBody>
          <a:bodyPr/>
          <a:lstStyle/>
          <a:p>
            <a:fld id="{0FF54DE5-C571-48E8-A5BC-B369434E2F44}" type="slidenum">
              <a:rPr lang="en-US" smtClean="0"/>
              <a:t>9</a:t>
            </a:fld>
            <a:endParaRPr lang="en-US"/>
          </a:p>
        </p:txBody>
      </p:sp>
    </p:spTree>
    <p:extLst>
      <p:ext uri="{BB962C8B-B14F-4D97-AF65-F5344CB8AC3E}">
        <p14:creationId xmlns:p14="http://schemas.microsoft.com/office/powerpoint/2010/main" val="116471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schemas.openxmlformats.org/package/2006/metadata/core-properties"/>
    <ds:schemaRef ds:uri="http://purl.org/dc/dcmitype/"/>
    <ds:schemaRef ds:uri="http://schemas.microsoft.com/office/2006/metadata/properties"/>
    <ds:schemaRef ds:uri="http://schemas.microsoft.com/office/2006/documentManagement/types"/>
    <ds:schemaRef ds:uri="http://purl.org/dc/elements/1.1/"/>
    <ds:schemaRef ds:uri="http://purl.org/dc/terms/"/>
    <ds:schemaRef ds:uri="http://schemas.microsoft.com/office/infopath/2007/PartnerControls"/>
    <ds:schemaRef ds:uri="4873beb7-5857-4685-be1f-d57550cc96c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Academic presentation, pinstripe and ribbon design (widescreen)</Template>
  <TotalTime>1731</TotalTime>
  <Words>2212</Words>
  <Application>Microsoft Office PowerPoint</Application>
  <PresentationFormat>Widescreen</PresentationFormat>
  <Paragraphs>444</Paragraphs>
  <Slides>31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Euphemia</vt:lpstr>
      <vt:lpstr>Plantagenet Cherokee</vt:lpstr>
      <vt:lpstr>Times New Roman</vt:lpstr>
      <vt:lpstr>Wingdings</vt:lpstr>
      <vt:lpstr>Academic Literature 16x9</vt:lpstr>
      <vt:lpstr>The reality of quality cost in Palestinian food industrial companies in west bank  </vt:lpstr>
      <vt:lpstr>Outlines :</vt:lpstr>
      <vt:lpstr>Introduction </vt:lpstr>
      <vt:lpstr>Problem Statement</vt:lpstr>
      <vt:lpstr>Objectives </vt:lpstr>
      <vt:lpstr>Methodology</vt:lpstr>
      <vt:lpstr>Scope of the work</vt:lpstr>
      <vt:lpstr>Suggested hypotheses  </vt:lpstr>
      <vt:lpstr>Result &amp; Analysis </vt:lpstr>
      <vt:lpstr>Normal distribution test (The One-Sample Kolmogorov-Smirnov).</vt:lpstr>
      <vt:lpstr>T-Test</vt:lpstr>
      <vt:lpstr>One tailed T-Test</vt:lpstr>
      <vt:lpstr>Analysis of paragraphs of the first sub-assumption (prevention costs)</vt:lpstr>
      <vt:lpstr>Analysis of paragraphs of the first sub-assumption (appraisal costs)                                                                               </vt:lpstr>
      <vt:lpstr>Analysis of paragraphs of the first sub-assumption (internal failure costs)</vt:lpstr>
      <vt:lpstr>Analysis of paragraphs of the first sub-assumption (external failure costs)</vt:lpstr>
      <vt:lpstr>Analysis of paragraphs of the second sub-assumption (preventive costs)</vt:lpstr>
      <vt:lpstr>Analysis of paragraphs of the second sub-assumption (appraisal costs)</vt:lpstr>
      <vt:lpstr>Analysis of paragraphs of the second sub-assumption: (internal failure costs) </vt:lpstr>
      <vt:lpstr>Analysis of paragraphs of the second sub-assumption (external failure costs)</vt:lpstr>
      <vt:lpstr>Quality certificates for the food sector:</vt:lpstr>
      <vt:lpstr>One-way ANOVA test </vt:lpstr>
      <vt:lpstr>Analysis of the sub-assumptions of the third hypothesis: </vt:lpstr>
      <vt:lpstr>Analysis of the sub-assumptions of the third hypothesis: </vt:lpstr>
      <vt:lpstr>Analysis of the sub-assumptions of the third hypothesis:</vt:lpstr>
      <vt:lpstr>Analysis of the sub-assumptions of the third hypothesis:</vt:lpstr>
      <vt:lpstr>Conclusion :</vt:lpstr>
      <vt:lpstr>Conclusion :</vt:lpstr>
      <vt:lpstr>Recommendations:  </vt:lpstr>
      <vt:lpstr>Recommendations:  </vt:lpstr>
      <vt:lpstr>thanks for watching and keep clapping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Yara Sharif</dc:creator>
  <cp:lastModifiedBy>Yara Sharif</cp:lastModifiedBy>
  <cp:revision>47</cp:revision>
  <dcterms:created xsi:type="dcterms:W3CDTF">2018-12-21T18:55:11Z</dcterms:created>
  <dcterms:modified xsi:type="dcterms:W3CDTF">2018-12-23T17:23:58Z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