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753600" cy="7315200"/>
  <p:notesSz cx="6858000" cy="9144000"/>
  <p:embeddedFontLst>
    <p:embeddedFont>
      <p:font typeface="Aleo Bold" panose="020B0604020202020204" charset="0"/>
      <p:regular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Glacial Indifference" panose="020B0604020202020204" charset="0"/>
      <p:regular r:id="rId22"/>
    </p:embeddedFont>
    <p:embeddedFont>
      <p:font typeface="Glacial Indifference Bold" panose="020B0604020202020204" charset="0"/>
      <p:regular r:id="rId23"/>
    </p:embeddedFont>
    <p:embeddedFont>
      <p:font typeface="Open Sans Extra Bold" panose="020B0604020202020204" charset="0"/>
      <p:regular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3" d="100"/>
          <a:sy n="73" d="100"/>
        </p:scale>
        <p:origin x="1598" y="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7" Type="http://schemas.openxmlformats.org/officeDocument/2006/relationships/image" Target="../media/image25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42813" y="6981970"/>
            <a:ext cx="10171900" cy="553887"/>
          </a:xfrm>
          <a:custGeom>
            <a:avLst/>
            <a:gdLst/>
            <a:ahLst/>
            <a:cxnLst/>
            <a:rect l="l" t="t" r="r" b="b"/>
            <a:pathLst>
              <a:path w="10171900" h="553887">
                <a:moveTo>
                  <a:pt x="0" y="0"/>
                </a:moveTo>
                <a:lnTo>
                  <a:pt x="10171900" y="0"/>
                </a:lnTo>
                <a:lnTo>
                  <a:pt x="10171900" y="553887"/>
                </a:lnTo>
                <a:lnTo>
                  <a:pt x="0" y="5538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868228" b="-868228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5398423" y="-1345732"/>
            <a:ext cx="3500443" cy="3500443"/>
          </a:xfrm>
          <a:custGeom>
            <a:avLst/>
            <a:gdLst/>
            <a:ahLst/>
            <a:cxnLst/>
            <a:rect l="l" t="t" r="r" b="b"/>
            <a:pathLst>
              <a:path w="3500443" h="3500443">
                <a:moveTo>
                  <a:pt x="0" y="0"/>
                </a:moveTo>
                <a:lnTo>
                  <a:pt x="3500443" y="0"/>
                </a:lnTo>
                <a:lnTo>
                  <a:pt x="3500443" y="3500443"/>
                </a:lnTo>
                <a:lnTo>
                  <a:pt x="0" y="350044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271" r="-271"/>
            </a:stretch>
          </a:blipFill>
        </p:spPr>
      </p:sp>
      <p:grpSp>
        <p:nvGrpSpPr>
          <p:cNvPr id="4" name="Group 4"/>
          <p:cNvGrpSpPr>
            <a:grpSpLocks noChangeAspect="1"/>
          </p:cNvGrpSpPr>
          <p:nvPr/>
        </p:nvGrpSpPr>
        <p:grpSpPr>
          <a:xfrm>
            <a:off x="7410450" y="-152400"/>
            <a:ext cx="3716815" cy="3716815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-156812" y="-5088"/>
              <a:ext cx="6663624" cy="6360176"/>
            </a:xfrm>
            <a:custGeom>
              <a:avLst/>
              <a:gdLst/>
              <a:ahLst/>
              <a:cxnLst/>
              <a:rect l="l" t="t" r="r" b="b"/>
              <a:pathLst>
                <a:path w="6663624" h="6360176">
                  <a:moveTo>
                    <a:pt x="3331812" y="5088"/>
                  </a:moveTo>
                  <a:lnTo>
                    <a:pt x="3331812" y="5088"/>
                  </a:lnTo>
                  <a:cubicBezTo>
                    <a:pt x="2194111" y="0"/>
                    <a:pt x="1140649" y="604036"/>
                    <a:pt x="570324" y="1588475"/>
                  </a:cubicBezTo>
                  <a:cubicBezTo>
                    <a:pt x="0" y="2572913"/>
                    <a:pt x="0" y="3787263"/>
                    <a:pt x="570324" y="4771701"/>
                  </a:cubicBezTo>
                  <a:cubicBezTo>
                    <a:pt x="1140649" y="5756140"/>
                    <a:pt x="2194111" y="6360176"/>
                    <a:pt x="3331812" y="6355088"/>
                  </a:cubicBezTo>
                  <a:cubicBezTo>
                    <a:pt x="4469513" y="6360176"/>
                    <a:pt x="5522976" y="5756140"/>
                    <a:pt x="6093300" y="4771701"/>
                  </a:cubicBezTo>
                  <a:cubicBezTo>
                    <a:pt x="6663624" y="3787263"/>
                    <a:pt x="6663624" y="2572913"/>
                    <a:pt x="6093300" y="1588475"/>
                  </a:cubicBezTo>
                  <a:cubicBezTo>
                    <a:pt x="5522976" y="604036"/>
                    <a:pt x="4469513" y="0"/>
                    <a:pt x="3331812" y="5088"/>
                  </a:cubicBezTo>
                  <a:close/>
                </a:path>
              </a:pathLst>
            </a:custGeom>
            <a:solidFill>
              <a:srgbClr val="F79A29"/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187644" y="2878802"/>
            <a:ext cx="8591550" cy="1936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000"/>
              </a:lnSpc>
            </a:pPr>
            <a:r>
              <a:rPr lang="en-US" sz="5000" dirty="0">
                <a:solidFill>
                  <a:srgbClr val="F79A29"/>
                </a:solidFill>
                <a:latin typeface="Aleo Bold"/>
              </a:rPr>
              <a:t>Medicine refrigerator controlling and </a:t>
            </a:r>
            <a:r>
              <a:rPr lang="en-US" sz="5000" dirty="0" err="1">
                <a:solidFill>
                  <a:srgbClr val="F79A29"/>
                </a:solidFill>
                <a:latin typeface="Aleo Bold"/>
              </a:rPr>
              <a:t>monotoring</a:t>
            </a:r>
            <a:r>
              <a:rPr lang="en-US" sz="5000" dirty="0">
                <a:solidFill>
                  <a:srgbClr val="F79A29"/>
                </a:solidFill>
                <a:latin typeface="Aleo Bold"/>
              </a:rPr>
              <a:t> system.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85800" y="456184"/>
            <a:ext cx="5924550" cy="6173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29"/>
              </a:lnSpc>
            </a:pPr>
            <a:r>
              <a:rPr lang="en-US" sz="4429">
                <a:solidFill>
                  <a:srgbClr val="F79A29"/>
                </a:solidFill>
                <a:latin typeface="Aleo Bold"/>
              </a:rPr>
              <a:t>Mechanism: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685800" y="2103287"/>
            <a:ext cx="4429125" cy="12082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801"/>
              </a:lnSpc>
            </a:pPr>
            <a:r>
              <a:rPr lang="en-US" sz="3429" spc="102">
                <a:solidFill>
                  <a:srgbClr val="FFFFFF"/>
                </a:solidFill>
                <a:latin typeface="Glacial Indifference"/>
              </a:rPr>
              <a:t>Peltier Cooler: for cooling when needed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85800" y="4577656"/>
            <a:ext cx="3592881" cy="9432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38"/>
              </a:lnSpc>
              <a:spcBef>
                <a:spcPct val="0"/>
              </a:spcBef>
            </a:pPr>
            <a:r>
              <a:rPr lang="en-US" sz="3429">
                <a:solidFill>
                  <a:srgbClr val="FFFFFF"/>
                </a:solidFill>
                <a:latin typeface="Open Sans Extra Bold"/>
              </a:rPr>
              <a:t>Keypad :to enter password 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5472701" y="906647"/>
            <a:ext cx="3719983" cy="3116841"/>
            <a:chOff x="0" y="0"/>
            <a:chExt cx="4959977" cy="4155787"/>
          </a:xfrm>
        </p:grpSpPr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2"/>
            <a:srcRect l="12479" r="12479"/>
            <a:stretch>
              <a:fillRect/>
            </a:stretch>
          </p:blipFill>
          <p:spPr>
            <a:xfrm>
              <a:off x="0" y="0"/>
              <a:ext cx="4959977" cy="4155787"/>
            </a:xfrm>
            <a:prstGeom prst="rect">
              <a:avLst/>
            </a:prstGeom>
          </p:spPr>
        </p:pic>
      </p:grpSp>
      <p:grpSp>
        <p:nvGrpSpPr>
          <p:cNvPr id="7" name="Group 7"/>
          <p:cNvGrpSpPr/>
          <p:nvPr/>
        </p:nvGrpSpPr>
        <p:grpSpPr>
          <a:xfrm>
            <a:off x="5472701" y="4303946"/>
            <a:ext cx="3719983" cy="3116841"/>
            <a:chOff x="0" y="0"/>
            <a:chExt cx="4959977" cy="4155787"/>
          </a:xfrm>
        </p:grpSpPr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3"/>
            <a:srcRect l="2545" r="2545"/>
            <a:stretch>
              <a:fillRect/>
            </a:stretch>
          </p:blipFill>
          <p:spPr>
            <a:xfrm>
              <a:off x="0" y="0"/>
              <a:ext cx="4959977" cy="415578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522199" y="692699"/>
            <a:ext cx="5924550" cy="6465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830"/>
              </a:lnSpc>
            </a:pPr>
            <a:r>
              <a:rPr lang="en-US" sz="4830">
                <a:solidFill>
                  <a:srgbClr val="F79A29"/>
                </a:solidFill>
                <a:latin typeface="Aleo Bold"/>
              </a:rPr>
              <a:t>Mechanism: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685800" y="2103287"/>
            <a:ext cx="4429125" cy="18178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801"/>
              </a:lnSpc>
            </a:pPr>
            <a:r>
              <a:rPr lang="en-US" sz="3429" spc="102">
                <a:solidFill>
                  <a:srgbClr val="FFFFFF"/>
                </a:solidFill>
                <a:latin typeface="Glacial Indifference"/>
              </a:rPr>
              <a:t>Fan to increase cooling provided by Peltier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5590756" y="1339256"/>
            <a:ext cx="3719983" cy="3116841"/>
            <a:chOff x="0" y="0"/>
            <a:chExt cx="4959977" cy="4155787"/>
          </a:xfrm>
        </p:grpSpPr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2"/>
            <a:srcRect t="4447" b="4447"/>
            <a:stretch>
              <a:fillRect/>
            </a:stretch>
          </p:blipFill>
          <p:spPr>
            <a:xfrm>
              <a:off x="0" y="0"/>
              <a:ext cx="4959977" cy="4155787"/>
            </a:xfrm>
            <a:prstGeom prst="rect">
              <a:avLst/>
            </a:prstGeom>
          </p:spPr>
        </p:pic>
      </p:grpSp>
      <p:sp>
        <p:nvSpPr>
          <p:cNvPr id="6" name="TextBox 6"/>
          <p:cNvSpPr txBox="1"/>
          <p:nvPr/>
        </p:nvSpPr>
        <p:spPr>
          <a:xfrm>
            <a:off x="13992" y="5235904"/>
            <a:ext cx="5576764" cy="14099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38"/>
              </a:lnSpc>
              <a:spcBef>
                <a:spcPct val="0"/>
              </a:spcBef>
            </a:pPr>
            <a:r>
              <a:rPr lang="en-US" sz="3429">
                <a:solidFill>
                  <a:srgbClr val="FFFFFF"/>
                </a:solidFill>
                <a:latin typeface="Open Sans Extra Bold"/>
              </a:rPr>
              <a:t>TFT 1.77 :To display the contents of the refrigerator 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5590756" y="4456097"/>
            <a:ext cx="3719983" cy="3116841"/>
            <a:chOff x="0" y="0"/>
            <a:chExt cx="4959977" cy="4155787"/>
          </a:xfrm>
        </p:grpSpPr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3"/>
            <a:srcRect l="18859" r="18859"/>
            <a:stretch>
              <a:fillRect/>
            </a:stretch>
          </p:blipFill>
          <p:spPr>
            <a:xfrm>
              <a:off x="0" y="0"/>
              <a:ext cx="4959977" cy="415578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85800" y="1213866"/>
            <a:ext cx="5924550" cy="6465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830"/>
              </a:lnSpc>
            </a:pPr>
            <a:r>
              <a:rPr lang="en-US" sz="4830">
                <a:solidFill>
                  <a:srgbClr val="F79A29"/>
                </a:solidFill>
                <a:latin typeface="Aleo Bold"/>
              </a:rPr>
              <a:t>Mechanism: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685800" y="2103287"/>
            <a:ext cx="4429125" cy="18178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801"/>
              </a:lnSpc>
            </a:pPr>
            <a:r>
              <a:rPr lang="en-US" sz="3429" spc="102">
                <a:solidFill>
                  <a:srgbClr val="FFFFFF"/>
                </a:solidFill>
                <a:latin typeface="Glacial Indifference"/>
              </a:rPr>
              <a:t>Buzzer : Issuing a sound in case of emergency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5114925" y="2179487"/>
            <a:ext cx="3719983" cy="3116841"/>
            <a:chOff x="0" y="0"/>
            <a:chExt cx="4959977" cy="4155787"/>
          </a:xfrm>
        </p:grpSpPr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2"/>
            <a:srcRect t="744" b="744"/>
            <a:stretch>
              <a:fillRect/>
            </a:stretch>
          </p:blipFill>
          <p:spPr>
            <a:xfrm>
              <a:off x="0" y="0"/>
              <a:ext cx="4959977" cy="415578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533525" y="2473023"/>
            <a:ext cx="6648450" cy="12912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29"/>
              </a:lnSpc>
            </a:pPr>
            <a:r>
              <a:rPr lang="en-US" sz="4226">
                <a:solidFill>
                  <a:srgbClr val="FFFFFF"/>
                </a:solidFill>
                <a:latin typeface="Aleo Bold"/>
              </a:rPr>
              <a:t>The main tools to control the systems implemented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543050" y="779145"/>
            <a:ext cx="4074021" cy="7184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17"/>
              </a:lnSpc>
              <a:spcBef>
                <a:spcPct val="0"/>
              </a:spcBef>
            </a:pPr>
            <a:r>
              <a:rPr lang="en-US" sz="5061">
                <a:solidFill>
                  <a:srgbClr val="FFFFFF"/>
                </a:solidFill>
                <a:latin typeface="Open Sans Extra Bold"/>
              </a:rPr>
              <a:t>Controllers: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85800" y="1213866"/>
            <a:ext cx="5924550" cy="6465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830"/>
              </a:lnSpc>
            </a:pPr>
            <a:r>
              <a:rPr lang="en-US" sz="4830">
                <a:solidFill>
                  <a:srgbClr val="F79A29"/>
                </a:solidFill>
                <a:latin typeface="Aleo Bold"/>
              </a:rPr>
              <a:t>Controllers: 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685800" y="2444335"/>
            <a:ext cx="4429125" cy="7547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173"/>
              </a:lnSpc>
            </a:pPr>
            <a:r>
              <a:rPr lang="en-US" sz="4409" spc="132">
                <a:solidFill>
                  <a:srgbClr val="FFFFFF"/>
                </a:solidFill>
                <a:latin typeface="Glacial Indifference"/>
              </a:rPr>
              <a:t>Aduino Mega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5737936" y="1494282"/>
            <a:ext cx="3719983" cy="3116841"/>
            <a:chOff x="0" y="0"/>
            <a:chExt cx="4959977" cy="4155787"/>
          </a:xfrm>
        </p:grpSpPr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2"/>
            <a:srcRect l="5300" r="5300"/>
            <a:stretch>
              <a:fillRect/>
            </a:stretch>
          </p:blipFill>
          <p:spPr>
            <a:xfrm>
              <a:off x="0" y="0"/>
              <a:ext cx="4959977" cy="4155787"/>
            </a:xfrm>
            <a:prstGeom prst="rect">
              <a:avLst/>
            </a:prstGeom>
          </p:spPr>
        </p:pic>
      </p:grpSp>
      <p:sp>
        <p:nvSpPr>
          <p:cNvPr id="6" name="TextBox 6"/>
          <p:cNvSpPr txBox="1"/>
          <p:nvPr/>
        </p:nvSpPr>
        <p:spPr>
          <a:xfrm>
            <a:off x="0" y="5075072"/>
            <a:ext cx="4245382" cy="21090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17"/>
              </a:lnSpc>
            </a:pPr>
            <a:r>
              <a:rPr lang="en-US" sz="5061">
                <a:solidFill>
                  <a:srgbClr val="FFFFFF"/>
                </a:solidFill>
                <a:latin typeface="Open Sans Extra Bold"/>
              </a:rPr>
              <a:t>NodeMcu ESP8266</a:t>
            </a:r>
          </a:p>
          <a:p>
            <a:pPr algn="ctr">
              <a:lnSpc>
                <a:spcPts val="5517"/>
              </a:lnSpc>
              <a:spcBef>
                <a:spcPct val="0"/>
              </a:spcBef>
            </a:pPr>
            <a:endParaRPr lang="en-US" sz="5061">
              <a:solidFill>
                <a:srgbClr val="FFFFFF"/>
              </a:solidFill>
              <a:latin typeface="Open Sans Extra Bold"/>
            </a:endParaRPr>
          </a:p>
        </p:txBody>
      </p:sp>
      <p:grpSp>
        <p:nvGrpSpPr>
          <p:cNvPr id="7" name="Group 7"/>
          <p:cNvGrpSpPr/>
          <p:nvPr/>
        </p:nvGrpSpPr>
        <p:grpSpPr>
          <a:xfrm>
            <a:off x="5737936" y="4198359"/>
            <a:ext cx="3719983" cy="3116841"/>
            <a:chOff x="0" y="0"/>
            <a:chExt cx="4959977" cy="4155787"/>
          </a:xfrm>
        </p:grpSpPr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3"/>
            <a:srcRect l="14800" r="14800"/>
            <a:stretch>
              <a:fillRect/>
            </a:stretch>
          </p:blipFill>
          <p:spPr>
            <a:xfrm>
              <a:off x="0" y="0"/>
              <a:ext cx="4959977" cy="415578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9A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42813" y="6981970"/>
            <a:ext cx="10171900" cy="553887"/>
          </a:xfrm>
          <a:custGeom>
            <a:avLst/>
            <a:gdLst/>
            <a:ahLst/>
            <a:cxnLst/>
            <a:rect l="l" t="t" r="r" b="b"/>
            <a:pathLst>
              <a:path w="10171900" h="553887">
                <a:moveTo>
                  <a:pt x="0" y="0"/>
                </a:moveTo>
                <a:lnTo>
                  <a:pt x="10171900" y="0"/>
                </a:lnTo>
                <a:lnTo>
                  <a:pt x="10171900" y="553887"/>
                </a:lnTo>
                <a:lnTo>
                  <a:pt x="0" y="5538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868228" b="-868228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5398423" y="-1345732"/>
            <a:ext cx="3500443" cy="3500443"/>
          </a:xfrm>
          <a:custGeom>
            <a:avLst/>
            <a:gdLst/>
            <a:ahLst/>
            <a:cxnLst/>
            <a:rect l="l" t="t" r="r" b="b"/>
            <a:pathLst>
              <a:path w="3500443" h="3500443">
                <a:moveTo>
                  <a:pt x="0" y="0"/>
                </a:moveTo>
                <a:lnTo>
                  <a:pt x="3500443" y="0"/>
                </a:lnTo>
                <a:lnTo>
                  <a:pt x="3500443" y="3500443"/>
                </a:lnTo>
                <a:lnTo>
                  <a:pt x="0" y="350044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271" r="-271"/>
            </a:stretch>
          </a:blipFill>
        </p:spPr>
      </p:sp>
      <p:grpSp>
        <p:nvGrpSpPr>
          <p:cNvPr id="4" name="Group 4"/>
          <p:cNvGrpSpPr>
            <a:grpSpLocks noChangeAspect="1"/>
          </p:cNvGrpSpPr>
          <p:nvPr/>
        </p:nvGrpSpPr>
        <p:grpSpPr>
          <a:xfrm>
            <a:off x="7410450" y="-152400"/>
            <a:ext cx="3716815" cy="3716815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-156812" y="-5088"/>
              <a:ext cx="6663624" cy="6360176"/>
            </a:xfrm>
            <a:custGeom>
              <a:avLst/>
              <a:gdLst/>
              <a:ahLst/>
              <a:cxnLst/>
              <a:rect l="l" t="t" r="r" b="b"/>
              <a:pathLst>
                <a:path w="6663624" h="6360176">
                  <a:moveTo>
                    <a:pt x="3331812" y="5088"/>
                  </a:moveTo>
                  <a:lnTo>
                    <a:pt x="3331812" y="5088"/>
                  </a:lnTo>
                  <a:cubicBezTo>
                    <a:pt x="2194111" y="0"/>
                    <a:pt x="1140649" y="604036"/>
                    <a:pt x="570324" y="1588475"/>
                  </a:cubicBezTo>
                  <a:cubicBezTo>
                    <a:pt x="0" y="2572913"/>
                    <a:pt x="0" y="3787263"/>
                    <a:pt x="570324" y="4771701"/>
                  </a:cubicBezTo>
                  <a:cubicBezTo>
                    <a:pt x="1140649" y="5756140"/>
                    <a:pt x="2194111" y="6360176"/>
                    <a:pt x="3331812" y="6355088"/>
                  </a:cubicBezTo>
                  <a:cubicBezTo>
                    <a:pt x="4469513" y="6360176"/>
                    <a:pt x="5522976" y="5756140"/>
                    <a:pt x="6093300" y="4771701"/>
                  </a:cubicBezTo>
                  <a:cubicBezTo>
                    <a:pt x="6663624" y="3787263"/>
                    <a:pt x="6663624" y="2572913"/>
                    <a:pt x="6093300" y="1588475"/>
                  </a:cubicBezTo>
                  <a:cubicBezTo>
                    <a:pt x="5522976" y="604036"/>
                    <a:pt x="4469513" y="0"/>
                    <a:pt x="3331812" y="5088"/>
                  </a:cubicBezTo>
                  <a:close/>
                </a:path>
              </a:pathLst>
            </a:custGeom>
            <a:solidFill>
              <a:srgbClr val="333330"/>
            </a:solidFill>
          </p:spPr>
        </p:sp>
      </p:grpSp>
      <p:sp>
        <p:nvSpPr>
          <p:cNvPr id="6" name="Freeform 6"/>
          <p:cNvSpPr/>
          <p:nvPr/>
        </p:nvSpPr>
        <p:spPr>
          <a:xfrm>
            <a:off x="5398423" y="916838"/>
            <a:ext cx="3078595" cy="3078595"/>
          </a:xfrm>
          <a:custGeom>
            <a:avLst/>
            <a:gdLst/>
            <a:ahLst/>
            <a:cxnLst/>
            <a:rect l="l" t="t" r="r" b="b"/>
            <a:pathLst>
              <a:path w="3078595" h="3078595">
                <a:moveTo>
                  <a:pt x="0" y="0"/>
                </a:moveTo>
                <a:lnTo>
                  <a:pt x="3078595" y="0"/>
                </a:lnTo>
                <a:lnTo>
                  <a:pt x="3078595" y="3078595"/>
                </a:lnTo>
                <a:lnTo>
                  <a:pt x="0" y="307859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657225" y="4798758"/>
            <a:ext cx="8591550" cy="11943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855"/>
              </a:lnSpc>
            </a:pPr>
            <a:r>
              <a:rPr lang="en-US" sz="8855">
                <a:solidFill>
                  <a:srgbClr val="333330"/>
                </a:solidFill>
                <a:latin typeface="Aleo Bold"/>
              </a:rPr>
              <a:t>Thank You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9A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-1469660" y="-1009650"/>
            <a:ext cx="4656997" cy="4656997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-156812" y="-5088"/>
              <a:ext cx="6663624" cy="6360176"/>
            </a:xfrm>
            <a:custGeom>
              <a:avLst/>
              <a:gdLst/>
              <a:ahLst/>
              <a:cxnLst/>
              <a:rect l="l" t="t" r="r" b="b"/>
              <a:pathLst>
                <a:path w="6663624" h="6360176">
                  <a:moveTo>
                    <a:pt x="3331812" y="5088"/>
                  </a:moveTo>
                  <a:lnTo>
                    <a:pt x="3331812" y="5088"/>
                  </a:lnTo>
                  <a:cubicBezTo>
                    <a:pt x="2194111" y="0"/>
                    <a:pt x="1140649" y="604036"/>
                    <a:pt x="570324" y="1588475"/>
                  </a:cubicBezTo>
                  <a:cubicBezTo>
                    <a:pt x="0" y="2572913"/>
                    <a:pt x="0" y="3787263"/>
                    <a:pt x="570324" y="4771701"/>
                  </a:cubicBezTo>
                  <a:cubicBezTo>
                    <a:pt x="1140649" y="5756140"/>
                    <a:pt x="2194111" y="6360176"/>
                    <a:pt x="3331812" y="6355088"/>
                  </a:cubicBezTo>
                  <a:cubicBezTo>
                    <a:pt x="4469513" y="6360176"/>
                    <a:pt x="5522976" y="5756140"/>
                    <a:pt x="6093300" y="4771701"/>
                  </a:cubicBezTo>
                  <a:cubicBezTo>
                    <a:pt x="6663624" y="3787263"/>
                    <a:pt x="6663624" y="2572913"/>
                    <a:pt x="6093300" y="1588475"/>
                  </a:cubicBezTo>
                  <a:cubicBezTo>
                    <a:pt x="5522976" y="604036"/>
                    <a:pt x="4469513" y="0"/>
                    <a:pt x="3331812" y="5088"/>
                  </a:cubicBezTo>
                  <a:close/>
                </a:path>
              </a:pathLst>
            </a:custGeom>
            <a:solidFill>
              <a:srgbClr val="333330"/>
            </a:solidFill>
          </p:spPr>
        </p:sp>
      </p:grpSp>
      <p:sp>
        <p:nvSpPr>
          <p:cNvPr id="4" name="Freeform 4"/>
          <p:cNvSpPr/>
          <p:nvPr/>
        </p:nvSpPr>
        <p:spPr>
          <a:xfrm>
            <a:off x="-914400" y="2114550"/>
            <a:ext cx="3086677" cy="3086677"/>
          </a:xfrm>
          <a:custGeom>
            <a:avLst/>
            <a:gdLst/>
            <a:ahLst/>
            <a:cxnLst/>
            <a:rect l="l" t="t" r="r" b="b"/>
            <a:pathLst>
              <a:path w="3086677" h="3086677">
                <a:moveTo>
                  <a:pt x="0" y="0"/>
                </a:moveTo>
                <a:lnTo>
                  <a:pt x="3086677" y="0"/>
                </a:lnTo>
                <a:lnTo>
                  <a:pt x="3086677" y="3086677"/>
                </a:lnTo>
                <a:lnTo>
                  <a:pt x="0" y="30866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271" r="-271"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2552700" y="681164"/>
            <a:ext cx="6629400" cy="7617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634"/>
              </a:lnSpc>
            </a:pPr>
            <a:r>
              <a:rPr lang="en-US" sz="5634">
                <a:solidFill>
                  <a:srgbClr val="FFFFFF"/>
                </a:solidFill>
                <a:latin typeface="Aleo Bold"/>
              </a:rPr>
              <a:t>The Contents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728946" y="1945703"/>
            <a:ext cx="4429125" cy="10066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498"/>
              </a:lnSpc>
            </a:pPr>
            <a:endParaRPr/>
          </a:p>
          <a:p>
            <a:pPr>
              <a:lnSpc>
                <a:spcPts val="2498"/>
              </a:lnSpc>
            </a:pPr>
            <a:r>
              <a:rPr lang="en-US" sz="1784" spc="53">
                <a:solidFill>
                  <a:srgbClr val="333330"/>
                </a:solidFill>
                <a:latin typeface="Glacial Indifference"/>
              </a:rPr>
              <a:t>Overview &amp; problem statement</a:t>
            </a:r>
          </a:p>
          <a:p>
            <a:pPr>
              <a:lnSpc>
                <a:spcPts val="3079"/>
              </a:lnSpc>
            </a:pPr>
            <a:endParaRPr lang="en-US" sz="1784" spc="53">
              <a:solidFill>
                <a:srgbClr val="333330"/>
              </a:solidFill>
              <a:latin typeface="Glacial Indifference"/>
            </a:endParaRPr>
          </a:p>
        </p:txBody>
      </p: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3522721" y="1888264"/>
            <a:ext cx="991375" cy="991375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-156812" y="-5088"/>
              <a:ext cx="6663624" cy="6360176"/>
            </a:xfrm>
            <a:custGeom>
              <a:avLst/>
              <a:gdLst/>
              <a:ahLst/>
              <a:cxnLst/>
              <a:rect l="l" t="t" r="r" b="b"/>
              <a:pathLst>
                <a:path w="6663624" h="6360176">
                  <a:moveTo>
                    <a:pt x="3331812" y="5088"/>
                  </a:moveTo>
                  <a:lnTo>
                    <a:pt x="3331812" y="5088"/>
                  </a:lnTo>
                  <a:cubicBezTo>
                    <a:pt x="2194111" y="0"/>
                    <a:pt x="1140649" y="604036"/>
                    <a:pt x="570324" y="1588475"/>
                  </a:cubicBezTo>
                  <a:cubicBezTo>
                    <a:pt x="0" y="2572913"/>
                    <a:pt x="0" y="3787263"/>
                    <a:pt x="570324" y="4771701"/>
                  </a:cubicBezTo>
                  <a:cubicBezTo>
                    <a:pt x="1140649" y="5756140"/>
                    <a:pt x="2194111" y="6360176"/>
                    <a:pt x="3331812" y="6355088"/>
                  </a:cubicBezTo>
                  <a:cubicBezTo>
                    <a:pt x="4469513" y="6360176"/>
                    <a:pt x="5522976" y="5756140"/>
                    <a:pt x="6093300" y="4771701"/>
                  </a:cubicBezTo>
                  <a:cubicBezTo>
                    <a:pt x="6663624" y="3787263"/>
                    <a:pt x="6663624" y="2572913"/>
                    <a:pt x="6093300" y="1588475"/>
                  </a:cubicBezTo>
                  <a:cubicBezTo>
                    <a:pt x="5522976" y="604036"/>
                    <a:pt x="4469513" y="0"/>
                    <a:pt x="3331812" y="5088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630983" y="2162624"/>
            <a:ext cx="764143" cy="4985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22"/>
              </a:lnSpc>
            </a:pPr>
            <a:r>
              <a:rPr lang="en-US" sz="3622">
                <a:solidFill>
                  <a:srgbClr val="333330"/>
                </a:solidFill>
                <a:latin typeface="Aleo Bold"/>
              </a:rPr>
              <a:t>01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4744690" y="3251886"/>
            <a:ext cx="4429125" cy="382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79"/>
              </a:lnSpc>
            </a:pPr>
            <a:r>
              <a:rPr lang="en-US" sz="2199" spc="65">
                <a:solidFill>
                  <a:srgbClr val="333330"/>
                </a:solidFill>
                <a:latin typeface="Glacial Indifference"/>
              </a:rPr>
              <a:t>Our solutions</a:t>
            </a:r>
          </a:p>
        </p:txBody>
      </p:sp>
      <p:grpSp>
        <p:nvGrpSpPr>
          <p:cNvPr id="11" name="Group 11"/>
          <p:cNvGrpSpPr>
            <a:grpSpLocks noChangeAspect="1"/>
          </p:cNvGrpSpPr>
          <p:nvPr/>
        </p:nvGrpSpPr>
        <p:grpSpPr>
          <a:xfrm>
            <a:off x="3522845" y="3086431"/>
            <a:ext cx="991375" cy="991375"/>
            <a:chOff x="0" y="0"/>
            <a:chExt cx="6350000" cy="6350000"/>
          </a:xfrm>
        </p:grpSpPr>
        <p:sp>
          <p:nvSpPr>
            <p:cNvPr id="12" name="Freeform 12"/>
            <p:cNvSpPr/>
            <p:nvPr/>
          </p:nvSpPr>
          <p:spPr>
            <a:xfrm>
              <a:off x="-156812" y="-5088"/>
              <a:ext cx="6663624" cy="6360176"/>
            </a:xfrm>
            <a:custGeom>
              <a:avLst/>
              <a:gdLst/>
              <a:ahLst/>
              <a:cxnLst/>
              <a:rect l="l" t="t" r="r" b="b"/>
              <a:pathLst>
                <a:path w="6663624" h="6360176">
                  <a:moveTo>
                    <a:pt x="3331812" y="5088"/>
                  </a:moveTo>
                  <a:lnTo>
                    <a:pt x="3331812" y="5088"/>
                  </a:lnTo>
                  <a:cubicBezTo>
                    <a:pt x="2194111" y="0"/>
                    <a:pt x="1140649" y="604036"/>
                    <a:pt x="570324" y="1588475"/>
                  </a:cubicBezTo>
                  <a:cubicBezTo>
                    <a:pt x="0" y="2572913"/>
                    <a:pt x="0" y="3787263"/>
                    <a:pt x="570324" y="4771701"/>
                  </a:cubicBezTo>
                  <a:cubicBezTo>
                    <a:pt x="1140649" y="5756140"/>
                    <a:pt x="2194111" y="6360176"/>
                    <a:pt x="3331812" y="6355088"/>
                  </a:cubicBezTo>
                  <a:cubicBezTo>
                    <a:pt x="4469513" y="6360176"/>
                    <a:pt x="5522976" y="5756140"/>
                    <a:pt x="6093300" y="4771701"/>
                  </a:cubicBezTo>
                  <a:cubicBezTo>
                    <a:pt x="6663624" y="3787263"/>
                    <a:pt x="6663624" y="2572913"/>
                    <a:pt x="6093300" y="1588475"/>
                  </a:cubicBezTo>
                  <a:cubicBezTo>
                    <a:pt x="5522976" y="604036"/>
                    <a:pt x="4469513" y="0"/>
                    <a:pt x="3331812" y="5088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3" name="TextBox 13"/>
          <p:cNvSpPr txBox="1"/>
          <p:nvPr/>
        </p:nvSpPr>
        <p:spPr>
          <a:xfrm>
            <a:off x="3631107" y="3360791"/>
            <a:ext cx="764143" cy="4985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22"/>
              </a:lnSpc>
            </a:pPr>
            <a:r>
              <a:rPr lang="en-US" sz="3622">
                <a:solidFill>
                  <a:srgbClr val="333330"/>
                </a:solidFill>
                <a:latin typeface="Aleo Bold"/>
              </a:rPr>
              <a:t>02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4728946" y="4254431"/>
            <a:ext cx="4429125" cy="1011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498"/>
              </a:lnSpc>
            </a:pPr>
            <a:endParaRPr/>
          </a:p>
          <a:p>
            <a:pPr>
              <a:lnSpc>
                <a:spcPts val="3079"/>
              </a:lnSpc>
            </a:pPr>
            <a:r>
              <a:rPr lang="en-US" sz="2199" spc="65">
                <a:solidFill>
                  <a:srgbClr val="333330"/>
                </a:solidFill>
                <a:latin typeface="Glacial Indifference"/>
              </a:rPr>
              <a:t>Traditional VS Our System</a:t>
            </a:r>
          </a:p>
          <a:p>
            <a:pPr>
              <a:lnSpc>
                <a:spcPts val="2498"/>
              </a:lnSpc>
            </a:pPr>
            <a:endParaRPr lang="en-US" sz="2199" spc="65">
              <a:solidFill>
                <a:srgbClr val="333330"/>
              </a:solidFill>
              <a:latin typeface="Glacial Indifference"/>
            </a:endParaRPr>
          </a:p>
        </p:txBody>
      </p:sp>
      <p:grpSp>
        <p:nvGrpSpPr>
          <p:cNvPr id="15" name="Group 15"/>
          <p:cNvGrpSpPr>
            <a:grpSpLocks noChangeAspect="1"/>
          </p:cNvGrpSpPr>
          <p:nvPr/>
        </p:nvGrpSpPr>
        <p:grpSpPr>
          <a:xfrm>
            <a:off x="3507101" y="4292531"/>
            <a:ext cx="991375" cy="991375"/>
            <a:chOff x="0" y="0"/>
            <a:chExt cx="6350000" cy="6350000"/>
          </a:xfrm>
        </p:grpSpPr>
        <p:sp>
          <p:nvSpPr>
            <p:cNvPr id="16" name="Freeform 16"/>
            <p:cNvSpPr/>
            <p:nvPr/>
          </p:nvSpPr>
          <p:spPr>
            <a:xfrm>
              <a:off x="-156812" y="-5088"/>
              <a:ext cx="6663624" cy="6360176"/>
            </a:xfrm>
            <a:custGeom>
              <a:avLst/>
              <a:gdLst/>
              <a:ahLst/>
              <a:cxnLst/>
              <a:rect l="l" t="t" r="r" b="b"/>
              <a:pathLst>
                <a:path w="6663624" h="6360176">
                  <a:moveTo>
                    <a:pt x="3331812" y="5088"/>
                  </a:moveTo>
                  <a:lnTo>
                    <a:pt x="3331812" y="5088"/>
                  </a:lnTo>
                  <a:cubicBezTo>
                    <a:pt x="2194111" y="0"/>
                    <a:pt x="1140649" y="604036"/>
                    <a:pt x="570324" y="1588475"/>
                  </a:cubicBezTo>
                  <a:cubicBezTo>
                    <a:pt x="0" y="2572913"/>
                    <a:pt x="0" y="3787263"/>
                    <a:pt x="570324" y="4771701"/>
                  </a:cubicBezTo>
                  <a:cubicBezTo>
                    <a:pt x="1140649" y="5756140"/>
                    <a:pt x="2194111" y="6360176"/>
                    <a:pt x="3331812" y="6355088"/>
                  </a:cubicBezTo>
                  <a:cubicBezTo>
                    <a:pt x="4469513" y="6360176"/>
                    <a:pt x="5522976" y="5756140"/>
                    <a:pt x="6093300" y="4771701"/>
                  </a:cubicBezTo>
                  <a:cubicBezTo>
                    <a:pt x="6663624" y="3787263"/>
                    <a:pt x="6663624" y="2572913"/>
                    <a:pt x="6093300" y="1588475"/>
                  </a:cubicBezTo>
                  <a:cubicBezTo>
                    <a:pt x="5522976" y="604036"/>
                    <a:pt x="4469513" y="0"/>
                    <a:pt x="3331812" y="5088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7" name="TextBox 17"/>
          <p:cNvSpPr txBox="1"/>
          <p:nvPr/>
        </p:nvSpPr>
        <p:spPr>
          <a:xfrm>
            <a:off x="3615363" y="4566891"/>
            <a:ext cx="764143" cy="4985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22"/>
              </a:lnSpc>
            </a:pPr>
            <a:r>
              <a:rPr lang="en-US" sz="3622">
                <a:solidFill>
                  <a:srgbClr val="333330"/>
                </a:solidFill>
                <a:latin typeface="Aleo Bold"/>
              </a:rPr>
              <a:t>03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4592955" y="5444664"/>
            <a:ext cx="4429125" cy="13262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498"/>
              </a:lnSpc>
            </a:pPr>
            <a:endParaRPr/>
          </a:p>
          <a:p>
            <a:pPr>
              <a:lnSpc>
                <a:spcPts val="3079"/>
              </a:lnSpc>
            </a:pPr>
            <a:r>
              <a:rPr lang="en-US" sz="2199" spc="65">
                <a:solidFill>
                  <a:srgbClr val="333330"/>
                </a:solidFill>
                <a:latin typeface="Glacial Indifference"/>
              </a:rPr>
              <a:t>Mechanism&amp;Controller</a:t>
            </a:r>
          </a:p>
          <a:p>
            <a:pPr>
              <a:lnSpc>
                <a:spcPts val="2498"/>
              </a:lnSpc>
            </a:pPr>
            <a:endParaRPr lang="en-US" sz="2199" spc="65">
              <a:solidFill>
                <a:srgbClr val="333330"/>
              </a:solidFill>
              <a:latin typeface="Glacial Indifference"/>
            </a:endParaRPr>
          </a:p>
          <a:p>
            <a:pPr>
              <a:lnSpc>
                <a:spcPts val="2498"/>
              </a:lnSpc>
            </a:pPr>
            <a:endParaRPr lang="en-US" sz="2199" spc="65">
              <a:solidFill>
                <a:srgbClr val="333330"/>
              </a:solidFill>
              <a:latin typeface="Glacial Indifference"/>
            </a:endParaRPr>
          </a:p>
        </p:txBody>
      </p:sp>
      <p:grpSp>
        <p:nvGrpSpPr>
          <p:cNvPr id="19" name="Group 19"/>
          <p:cNvGrpSpPr>
            <a:grpSpLocks noChangeAspect="1"/>
          </p:cNvGrpSpPr>
          <p:nvPr/>
        </p:nvGrpSpPr>
        <p:grpSpPr>
          <a:xfrm>
            <a:off x="3523093" y="5482764"/>
            <a:ext cx="991375" cy="991375"/>
            <a:chOff x="0" y="0"/>
            <a:chExt cx="6350000" cy="6350000"/>
          </a:xfrm>
        </p:grpSpPr>
        <p:sp>
          <p:nvSpPr>
            <p:cNvPr id="20" name="Freeform 20"/>
            <p:cNvSpPr/>
            <p:nvPr/>
          </p:nvSpPr>
          <p:spPr>
            <a:xfrm>
              <a:off x="-156812" y="-5088"/>
              <a:ext cx="6663624" cy="6360176"/>
            </a:xfrm>
            <a:custGeom>
              <a:avLst/>
              <a:gdLst/>
              <a:ahLst/>
              <a:cxnLst/>
              <a:rect l="l" t="t" r="r" b="b"/>
              <a:pathLst>
                <a:path w="6663624" h="6360176">
                  <a:moveTo>
                    <a:pt x="3331812" y="5088"/>
                  </a:moveTo>
                  <a:lnTo>
                    <a:pt x="3331812" y="5088"/>
                  </a:lnTo>
                  <a:cubicBezTo>
                    <a:pt x="2194111" y="0"/>
                    <a:pt x="1140649" y="604036"/>
                    <a:pt x="570324" y="1588475"/>
                  </a:cubicBezTo>
                  <a:cubicBezTo>
                    <a:pt x="0" y="2572913"/>
                    <a:pt x="0" y="3787263"/>
                    <a:pt x="570324" y="4771701"/>
                  </a:cubicBezTo>
                  <a:cubicBezTo>
                    <a:pt x="1140649" y="5756140"/>
                    <a:pt x="2194111" y="6360176"/>
                    <a:pt x="3331812" y="6355088"/>
                  </a:cubicBezTo>
                  <a:cubicBezTo>
                    <a:pt x="4469513" y="6360176"/>
                    <a:pt x="5522976" y="5756140"/>
                    <a:pt x="6093300" y="4771701"/>
                  </a:cubicBezTo>
                  <a:cubicBezTo>
                    <a:pt x="6663624" y="3787263"/>
                    <a:pt x="6663624" y="2572913"/>
                    <a:pt x="6093300" y="1588475"/>
                  </a:cubicBezTo>
                  <a:cubicBezTo>
                    <a:pt x="5522976" y="604036"/>
                    <a:pt x="4469513" y="0"/>
                    <a:pt x="3331812" y="5088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21" name="TextBox 21"/>
          <p:cNvSpPr txBox="1"/>
          <p:nvPr/>
        </p:nvSpPr>
        <p:spPr>
          <a:xfrm>
            <a:off x="3631355" y="5757124"/>
            <a:ext cx="764143" cy="4985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22"/>
              </a:lnSpc>
            </a:pPr>
            <a:r>
              <a:rPr lang="en-US" sz="3622">
                <a:solidFill>
                  <a:srgbClr val="333330"/>
                </a:solidFill>
                <a:latin typeface="Aleo Bold"/>
              </a:rPr>
              <a:t>04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45657" y="791750"/>
            <a:ext cx="5924550" cy="12561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830"/>
              </a:lnSpc>
            </a:pPr>
            <a:r>
              <a:rPr lang="en-US" sz="4830">
                <a:solidFill>
                  <a:srgbClr val="F79A29"/>
                </a:solidFill>
                <a:latin typeface="Aleo Bold"/>
              </a:rPr>
              <a:t>Overview &amp; problem statement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463872" y="2305371"/>
            <a:ext cx="4429125" cy="33277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58"/>
              </a:lnSpc>
            </a:pPr>
            <a:r>
              <a:rPr lang="en-US" sz="2113" spc="63">
                <a:solidFill>
                  <a:srgbClr val="FFFFFF"/>
                </a:solidFill>
                <a:latin typeface="Glacial Indifference"/>
              </a:rPr>
              <a:t>In hospitals, the existing medication storage system faces numerous problems, such as inadequate security measures, a lack of effective temperature monitoring, and the absence of dedicated storage spaces for individual medicines, leading to difficulties in locating them.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5913038" y="1505344"/>
            <a:ext cx="3840562" cy="5271708"/>
            <a:chOff x="0" y="0"/>
            <a:chExt cx="5120750" cy="7028944"/>
          </a:xfrm>
        </p:grpSpPr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2"/>
            <a:srcRect l="1557" r="1557"/>
            <a:stretch>
              <a:fillRect/>
            </a:stretch>
          </p:blipFill>
          <p:spPr>
            <a:xfrm>
              <a:off x="0" y="0"/>
              <a:ext cx="5120750" cy="702894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85800" y="1213866"/>
            <a:ext cx="5924550" cy="6465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830"/>
              </a:lnSpc>
            </a:pPr>
            <a:r>
              <a:rPr lang="en-US" sz="4830">
                <a:solidFill>
                  <a:srgbClr val="F79A29"/>
                </a:solidFill>
                <a:latin typeface="Aleo Bold"/>
              </a:rPr>
              <a:t>Our Solution</a:t>
            </a:r>
          </a:p>
        </p:txBody>
      </p:sp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7943850" y="-590550"/>
            <a:ext cx="3325220" cy="3325220"/>
            <a:chOff x="0" y="0"/>
            <a:chExt cx="6350000" cy="6350000"/>
          </a:xfrm>
        </p:grpSpPr>
        <p:sp>
          <p:nvSpPr>
            <p:cNvPr id="4" name="Freeform 4"/>
            <p:cNvSpPr/>
            <p:nvPr/>
          </p:nvSpPr>
          <p:spPr>
            <a:xfrm>
              <a:off x="-156812" y="-5088"/>
              <a:ext cx="6663624" cy="6360176"/>
            </a:xfrm>
            <a:custGeom>
              <a:avLst/>
              <a:gdLst/>
              <a:ahLst/>
              <a:cxnLst/>
              <a:rect l="l" t="t" r="r" b="b"/>
              <a:pathLst>
                <a:path w="6663624" h="6360176">
                  <a:moveTo>
                    <a:pt x="3331812" y="5088"/>
                  </a:moveTo>
                  <a:lnTo>
                    <a:pt x="3331812" y="5088"/>
                  </a:lnTo>
                  <a:cubicBezTo>
                    <a:pt x="2194111" y="0"/>
                    <a:pt x="1140649" y="604036"/>
                    <a:pt x="570324" y="1588475"/>
                  </a:cubicBezTo>
                  <a:cubicBezTo>
                    <a:pt x="0" y="2572913"/>
                    <a:pt x="0" y="3787263"/>
                    <a:pt x="570324" y="4771701"/>
                  </a:cubicBezTo>
                  <a:cubicBezTo>
                    <a:pt x="1140649" y="5756140"/>
                    <a:pt x="2194111" y="6360176"/>
                    <a:pt x="3331812" y="6355088"/>
                  </a:cubicBezTo>
                  <a:cubicBezTo>
                    <a:pt x="4469513" y="6360176"/>
                    <a:pt x="5522976" y="5756140"/>
                    <a:pt x="6093300" y="4771701"/>
                  </a:cubicBezTo>
                  <a:cubicBezTo>
                    <a:pt x="6663624" y="3787263"/>
                    <a:pt x="6663624" y="2572913"/>
                    <a:pt x="6093300" y="1588475"/>
                  </a:cubicBezTo>
                  <a:cubicBezTo>
                    <a:pt x="5522976" y="604036"/>
                    <a:pt x="4469513" y="0"/>
                    <a:pt x="3331812" y="5088"/>
                  </a:cubicBezTo>
                  <a:close/>
                </a:path>
              </a:pathLst>
            </a:custGeom>
            <a:solidFill>
              <a:srgbClr val="F79A29"/>
            </a:solidFill>
          </p:spPr>
        </p:sp>
      </p:grpSp>
      <p:grpSp>
        <p:nvGrpSpPr>
          <p:cNvPr id="5" name="Group 5"/>
          <p:cNvGrpSpPr>
            <a:grpSpLocks noChangeAspect="1"/>
          </p:cNvGrpSpPr>
          <p:nvPr/>
        </p:nvGrpSpPr>
        <p:grpSpPr>
          <a:xfrm>
            <a:off x="6134100" y="1924050"/>
            <a:ext cx="5733986" cy="5733986"/>
            <a:chOff x="0" y="0"/>
            <a:chExt cx="6350000" cy="634997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-24905" r="-24902" b="2"/>
              </a:stretch>
            </a:blipFill>
          </p:spPr>
        </p:sp>
      </p:grpSp>
      <p:sp>
        <p:nvSpPr>
          <p:cNvPr id="7" name="Freeform 7"/>
          <p:cNvSpPr/>
          <p:nvPr/>
        </p:nvSpPr>
        <p:spPr>
          <a:xfrm>
            <a:off x="6838950" y="676275"/>
            <a:ext cx="3086677" cy="3086677"/>
          </a:xfrm>
          <a:custGeom>
            <a:avLst/>
            <a:gdLst/>
            <a:ahLst/>
            <a:cxnLst/>
            <a:rect l="l" t="t" r="r" b="b"/>
            <a:pathLst>
              <a:path w="3086677" h="3086677">
                <a:moveTo>
                  <a:pt x="0" y="0"/>
                </a:moveTo>
                <a:lnTo>
                  <a:pt x="3086677" y="0"/>
                </a:lnTo>
                <a:lnTo>
                  <a:pt x="3086677" y="3086677"/>
                </a:lnTo>
                <a:lnTo>
                  <a:pt x="0" y="3086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271" r="-271"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685800" y="2141387"/>
            <a:ext cx="4429125" cy="29562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58"/>
              </a:lnSpc>
            </a:pPr>
            <a:r>
              <a:rPr lang="en-US" sz="2113" spc="63">
                <a:solidFill>
                  <a:srgbClr val="FFFFFF"/>
                </a:solidFill>
                <a:latin typeface="Glacial Indifference"/>
              </a:rPr>
              <a:t>To address these issues, we have developed an intelligent medication monitoring and control system. This innovative system revolutionizes medication storage by incorporating advanced features to enhance security, monitoring, and control.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762000" y="947166"/>
            <a:ext cx="8229600" cy="6465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30"/>
              </a:lnSpc>
            </a:pPr>
            <a:r>
              <a:rPr lang="en-US" sz="4830">
                <a:solidFill>
                  <a:srgbClr val="FFFFFF"/>
                </a:solidFill>
                <a:latin typeface="Aleo Bold"/>
              </a:rPr>
              <a:t>Main features</a:t>
            </a:r>
          </a:p>
        </p:txBody>
      </p:sp>
      <p:sp>
        <p:nvSpPr>
          <p:cNvPr id="3" name="Freeform 3"/>
          <p:cNvSpPr/>
          <p:nvPr/>
        </p:nvSpPr>
        <p:spPr>
          <a:xfrm>
            <a:off x="2205792" y="2340671"/>
            <a:ext cx="2294174" cy="2294174"/>
          </a:xfrm>
          <a:custGeom>
            <a:avLst/>
            <a:gdLst/>
            <a:ahLst/>
            <a:cxnLst/>
            <a:rect l="l" t="t" r="r" b="b"/>
            <a:pathLst>
              <a:path w="2294174" h="2294174">
                <a:moveTo>
                  <a:pt x="0" y="0"/>
                </a:moveTo>
                <a:lnTo>
                  <a:pt x="2294174" y="0"/>
                </a:lnTo>
                <a:lnTo>
                  <a:pt x="2294174" y="2294174"/>
                </a:lnTo>
                <a:lnTo>
                  <a:pt x="0" y="22941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271" r="-271"/>
            </a:stretch>
          </a:blipFill>
        </p:spPr>
      </p:sp>
      <p:grpSp>
        <p:nvGrpSpPr>
          <p:cNvPr id="4" name="Group 4"/>
          <p:cNvGrpSpPr>
            <a:grpSpLocks noChangeAspect="1"/>
          </p:cNvGrpSpPr>
          <p:nvPr/>
        </p:nvGrpSpPr>
        <p:grpSpPr>
          <a:xfrm>
            <a:off x="761669" y="2396085"/>
            <a:ext cx="2206616" cy="2206616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-156812" y="-5088"/>
              <a:ext cx="6663624" cy="6360176"/>
            </a:xfrm>
            <a:custGeom>
              <a:avLst/>
              <a:gdLst/>
              <a:ahLst/>
              <a:cxnLst/>
              <a:rect l="l" t="t" r="r" b="b"/>
              <a:pathLst>
                <a:path w="6663624" h="6360176">
                  <a:moveTo>
                    <a:pt x="3331812" y="5088"/>
                  </a:moveTo>
                  <a:lnTo>
                    <a:pt x="3331812" y="5088"/>
                  </a:lnTo>
                  <a:cubicBezTo>
                    <a:pt x="2194111" y="0"/>
                    <a:pt x="1140649" y="604036"/>
                    <a:pt x="570324" y="1588475"/>
                  </a:cubicBezTo>
                  <a:cubicBezTo>
                    <a:pt x="0" y="2572913"/>
                    <a:pt x="0" y="3787263"/>
                    <a:pt x="570324" y="4771701"/>
                  </a:cubicBezTo>
                  <a:cubicBezTo>
                    <a:pt x="1140649" y="5756140"/>
                    <a:pt x="2194111" y="6360176"/>
                    <a:pt x="3331812" y="6355088"/>
                  </a:cubicBezTo>
                  <a:cubicBezTo>
                    <a:pt x="4469513" y="6360176"/>
                    <a:pt x="5522976" y="5756140"/>
                    <a:pt x="6093300" y="4771701"/>
                  </a:cubicBezTo>
                  <a:cubicBezTo>
                    <a:pt x="6663624" y="3787263"/>
                    <a:pt x="6663624" y="2572913"/>
                    <a:pt x="6093300" y="1588475"/>
                  </a:cubicBezTo>
                  <a:cubicBezTo>
                    <a:pt x="5522976" y="604036"/>
                    <a:pt x="4469513" y="0"/>
                    <a:pt x="3331812" y="5088"/>
                  </a:cubicBezTo>
                  <a:close/>
                </a:path>
              </a:pathLst>
            </a:custGeom>
            <a:solidFill>
              <a:srgbClr val="F79A29"/>
            </a:solidFill>
          </p:spPr>
        </p:sp>
      </p:grpSp>
      <p:sp>
        <p:nvSpPr>
          <p:cNvPr id="6" name="Freeform 6"/>
          <p:cNvSpPr/>
          <p:nvPr/>
        </p:nvSpPr>
        <p:spPr>
          <a:xfrm>
            <a:off x="5236477" y="2340547"/>
            <a:ext cx="2294174" cy="2294174"/>
          </a:xfrm>
          <a:custGeom>
            <a:avLst/>
            <a:gdLst/>
            <a:ahLst/>
            <a:cxnLst/>
            <a:rect l="l" t="t" r="r" b="b"/>
            <a:pathLst>
              <a:path w="2294174" h="2294174">
                <a:moveTo>
                  <a:pt x="0" y="0"/>
                </a:moveTo>
                <a:lnTo>
                  <a:pt x="2294175" y="0"/>
                </a:lnTo>
                <a:lnTo>
                  <a:pt x="2294175" y="2294174"/>
                </a:lnTo>
                <a:lnTo>
                  <a:pt x="0" y="22941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271" r="-271"/>
            </a:stretch>
          </a:blipFill>
        </p:spPr>
      </p: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6791676" y="2396209"/>
            <a:ext cx="2206616" cy="2206616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-156812" y="-5088"/>
              <a:ext cx="6663624" cy="6360176"/>
            </a:xfrm>
            <a:custGeom>
              <a:avLst/>
              <a:gdLst/>
              <a:ahLst/>
              <a:cxnLst/>
              <a:rect l="l" t="t" r="r" b="b"/>
              <a:pathLst>
                <a:path w="6663624" h="6360176">
                  <a:moveTo>
                    <a:pt x="3331812" y="5088"/>
                  </a:moveTo>
                  <a:lnTo>
                    <a:pt x="3331812" y="5088"/>
                  </a:lnTo>
                  <a:cubicBezTo>
                    <a:pt x="2194111" y="0"/>
                    <a:pt x="1140649" y="604036"/>
                    <a:pt x="570324" y="1588475"/>
                  </a:cubicBezTo>
                  <a:cubicBezTo>
                    <a:pt x="0" y="2572913"/>
                    <a:pt x="0" y="3787263"/>
                    <a:pt x="570324" y="4771701"/>
                  </a:cubicBezTo>
                  <a:cubicBezTo>
                    <a:pt x="1140649" y="5756140"/>
                    <a:pt x="2194111" y="6360176"/>
                    <a:pt x="3331812" y="6355088"/>
                  </a:cubicBezTo>
                  <a:cubicBezTo>
                    <a:pt x="4469513" y="6360176"/>
                    <a:pt x="5522976" y="5756140"/>
                    <a:pt x="6093300" y="4771701"/>
                  </a:cubicBezTo>
                  <a:cubicBezTo>
                    <a:pt x="6663624" y="3787263"/>
                    <a:pt x="6663624" y="2572913"/>
                    <a:pt x="6093300" y="1588475"/>
                  </a:cubicBezTo>
                  <a:cubicBezTo>
                    <a:pt x="5522976" y="604036"/>
                    <a:pt x="4469513" y="0"/>
                    <a:pt x="3331812" y="5088"/>
                  </a:cubicBezTo>
                  <a:close/>
                </a:path>
              </a:pathLst>
            </a:custGeom>
            <a:solidFill>
              <a:srgbClr val="F79A29"/>
            </a:solidFill>
          </p:spPr>
        </p:sp>
      </p:grpSp>
      <p:grpSp>
        <p:nvGrpSpPr>
          <p:cNvPr id="9" name="Group 9"/>
          <p:cNvGrpSpPr>
            <a:grpSpLocks noChangeAspect="1"/>
          </p:cNvGrpSpPr>
          <p:nvPr/>
        </p:nvGrpSpPr>
        <p:grpSpPr>
          <a:xfrm>
            <a:off x="3776859" y="2396333"/>
            <a:ext cx="2206616" cy="2206616"/>
            <a:chOff x="0" y="0"/>
            <a:chExt cx="6350000" cy="6350000"/>
          </a:xfrm>
        </p:grpSpPr>
        <p:sp>
          <p:nvSpPr>
            <p:cNvPr id="10" name="Freeform 10"/>
            <p:cNvSpPr/>
            <p:nvPr/>
          </p:nvSpPr>
          <p:spPr>
            <a:xfrm>
              <a:off x="-156812" y="-5088"/>
              <a:ext cx="6663624" cy="6360176"/>
            </a:xfrm>
            <a:custGeom>
              <a:avLst/>
              <a:gdLst/>
              <a:ahLst/>
              <a:cxnLst/>
              <a:rect l="l" t="t" r="r" b="b"/>
              <a:pathLst>
                <a:path w="6663624" h="6360176">
                  <a:moveTo>
                    <a:pt x="3331812" y="5088"/>
                  </a:moveTo>
                  <a:lnTo>
                    <a:pt x="3331812" y="5088"/>
                  </a:lnTo>
                  <a:cubicBezTo>
                    <a:pt x="2194111" y="0"/>
                    <a:pt x="1140649" y="604036"/>
                    <a:pt x="570324" y="1588475"/>
                  </a:cubicBezTo>
                  <a:cubicBezTo>
                    <a:pt x="0" y="2572913"/>
                    <a:pt x="0" y="3787263"/>
                    <a:pt x="570324" y="4771701"/>
                  </a:cubicBezTo>
                  <a:cubicBezTo>
                    <a:pt x="1140649" y="5756140"/>
                    <a:pt x="2194111" y="6360176"/>
                    <a:pt x="3331812" y="6355088"/>
                  </a:cubicBezTo>
                  <a:cubicBezTo>
                    <a:pt x="4469513" y="6360176"/>
                    <a:pt x="5522976" y="5756140"/>
                    <a:pt x="6093300" y="4771701"/>
                  </a:cubicBezTo>
                  <a:cubicBezTo>
                    <a:pt x="6663624" y="3787263"/>
                    <a:pt x="6663624" y="2572913"/>
                    <a:pt x="6093300" y="1588475"/>
                  </a:cubicBezTo>
                  <a:cubicBezTo>
                    <a:pt x="5522976" y="604036"/>
                    <a:pt x="4469513" y="0"/>
                    <a:pt x="3331812" y="5088"/>
                  </a:cubicBezTo>
                  <a:close/>
                </a:path>
              </a:pathLst>
            </a:custGeom>
            <a:solidFill>
              <a:srgbClr val="F79A29"/>
            </a:solidFill>
          </p:spPr>
        </p:sp>
      </p:grpSp>
      <p:sp>
        <p:nvSpPr>
          <p:cNvPr id="11" name="TextBox 11"/>
          <p:cNvSpPr txBox="1"/>
          <p:nvPr/>
        </p:nvSpPr>
        <p:spPr>
          <a:xfrm>
            <a:off x="999691" y="3031555"/>
            <a:ext cx="1714500" cy="10718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050"/>
              </a:lnSpc>
            </a:pPr>
            <a:r>
              <a:rPr lang="en-US" sz="8050">
                <a:solidFill>
                  <a:srgbClr val="FFFFFF"/>
                </a:solidFill>
                <a:latin typeface="Aleo Bold"/>
              </a:rPr>
              <a:t>01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4012112" y="3031679"/>
            <a:ext cx="1714500" cy="10718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050"/>
              </a:lnSpc>
            </a:pPr>
            <a:r>
              <a:rPr lang="en-US" sz="8050">
                <a:solidFill>
                  <a:srgbClr val="FFFFFF"/>
                </a:solidFill>
                <a:latin typeface="Aleo Bold"/>
              </a:rPr>
              <a:t>02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7029822" y="3031803"/>
            <a:ext cx="1714500" cy="10718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050"/>
              </a:lnSpc>
            </a:pPr>
            <a:r>
              <a:rPr lang="en-US" sz="8050">
                <a:solidFill>
                  <a:srgbClr val="FFFFFF"/>
                </a:solidFill>
                <a:latin typeface="Aleo Bold"/>
              </a:rPr>
              <a:t>03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761669" y="5006196"/>
            <a:ext cx="2209800" cy="1974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960"/>
              </a:lnSpc>
            </a:pPr>
            <a:r>
              <a:rPr lang="en-US" sz="1400" spc="42">
                <a:solidFill>
                  <a:srgbClr val="FFFFFF"/>
                </a:solidFill>
                <a:latin typeface="Glacial Indifference"/>
              </a:rPr>
              <a:t>Protection: The system ensures that only authorized doctors can access the refrigerator. It also activates an alternative cooling system if the temperature rises unexpectedly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3776859" y="4856463"/>
            <a:ext cx="2219325" cy="23374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253"/>
              </a:lnSpc>
            </a:pPr>
            <a:r>
              <a:rPr lang="en-US" sz="1609" spc="48" dirty="0">
                <a:solidFill>
                  <a:srgbClr val="FFFFFF"/>
                </a:solidFill>
                <a:latin typeface="Glacial Indifference"/>
              </a:rPr>
              <a:t>Monitoring: The Blynk application allows real-time and historical temperature monitoring of the refrigerator, providing data from the Ministry of Health for the past 30 days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6934200" y="4849225"/>
            <a:ext cx="2266950" cy="23374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253"/>
              </a:lnSpc>
            </a:pPr>
            <a:r>
              <a:rPr lang="en-US" sz="1609" spc="48" dirty="0">
                <a:solidFill>
                  <a:srgbClr val="FFFFFF"/>
                </a:solidFill>
                <a:latin typeface="Glacial Indifference"/>
              </a:rPr>
              <a:t>Controlling: The system enables organized placement of medicines in specified positions, simplifying the addition and extraction of medications from the refrigerator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/>
          <p:cNvGraphicFramePr>
            <a:graphicFrameLocks noGrp="1"/>
          </p:cNvGraphicFramePr>
          <p:nvPr/>
        </p:nvGraphicFramePr>
        <p:xfrm>
          <a:off x="0" y="960403"/>
          <a:ext cx="9643782" cy="6039353"/>
        </p:xfrm>
        <a:graphic>
          <a:graphicData uri="http://schemas.openxmlformats.org/drawingml/2006/table">
            <a:tbl>
              <a:tblPr/>
              <a:tblGrid>
                <a:gridCol w="49183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254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37370"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F79A29"/>
                          </a:solidFill>
                          <a:latin typeface="Open Sans Extra Bold Bold"/>
                        </a:rPr>
                        <a:t>Traditional system</a:t>
                      </a:r>
                      <a:endParaRPr lang="en-US" sz="1100"/>
                    </a:p>
                  </a:txBody>
                  <a:tcPr marL="152400" marR="152400" marT="152400" marB="152400" anchor="ctr">
                    <a:lnL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F79A29"/>
                          </a:solidFill>
                          <a:latin typeface="Open Sans Extra Bold Bold"/>
                        </a:rPr>
                        <a:t>Our system</a:t>
                      </a:r>
                      <a:endParaRPr lang="en-US" sz="1100"/>
                    </a:p>
                  </a:txBody>
                  <a:tcPr marL="152400" marR="152400" marT="152400" marB="152400" anchor="ctr">
                    <a:lnL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3434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6052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>
                          <a:solidFill>
                            <a:srgbClr val="F79A29"/>
                          </a:solidFill>
                          <a:latin typeface="Open Sans Extra Bold"/>
                        </a:rPr>
                        <a:t>Low security</a:t>
                      </a:r>
                      <a:endParaRPr lang="en-US" sz="1100"/>
                    </a:p>
                  </a:txBody>
                  <a:tcPr marL="152400" marR="152400" marT="152400" marB="152400" anchor="ctr">
                    <a:lnL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>
                          <a:solidFill>
                            <a:srgbClr val="F79A29"/>
                          </a:solidFill>
                          <a:latin typeface="Open Sans Extra Bold"/>
                        </a:rPr>
                        <a:t>High Security</a:t>
                      </a:r>
                      <a:endParaRPr lang="en-US" sz="1100"/>
                    </a:p>
                  </a:txBody>
                  <a:tcPr marL="152400" marR="152400" marT="152400" marB="152400" anchor="ctr">
                    <a:lnL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8795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>
                          <a:solidFill>
                            <a:srgbClr val="F79A29"/>
                          </a:solidFill>
                          <a:latin typeface="Open Sans Extra Bold"/>
                        </a:rPr>
                        <a:t>Weak Monitoring‏</a:t>
                      </a:r>
                      <a:endParaRPr lang="en-US" sz="1100"/>
                    </a:p>
                  </a:txBody>
                  <a:tcPr marL="152400" marR="152400" marT="152400" marB="152400" anchor="ctr">
                    <a:lnL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>
                          <a:solidFill>
                            <a:srgbClr val="F79A29"/>
                          </a:solidFill>
                          <a:latin typeface="Open Sans Extra Bold"/>
                        </a:rPr>
                        <a:t>Better monitoring‏</a:t>
                      </a:r>
                      <a:endParaRPr lang="en-US" sz="1100"/>
                    </a:p>
                  </a:txBody>
                  <a:tcPr marL="152400" marR="152400" marT="152400" marB="152400" anchor="ctr">
                    <a:lnL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7297"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F79A29"/>
                          </a:solidFill>
                          <a:latin typeface="Open Sans Extra Bold"/>
                        </a:rPr>
                        <a:t>Just Putting medicines‏</a:t>
                      </a:r>
                      <a:endParaRPr lang="en-US" sz="1100"/>
                    </a:p>
                  </a:txBody>
                  <a:tcPr marL="152400" marR="152400" marT="152400" marB="152400" anchor="ctr">
                    <a:lnL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F79A29"/>
                          </a:solidFill>
                          <a:latin typeface="Open Sans Extra Bold"/>
                        </a:rPr>
                        <a:t>Controlling the placement and sorting of medicines, each in its place, which facilitates the process of placing and retrieving it</a:t>
                      </a:r>
                      <a:endParaRPr lang="en-US" sz="1100"/>
                    </a:p>
                    <a:p>
                      <a:pPr>
                        <a:lnSpc>
                          <a:spcPts val="2520"/>
                        </a:lnSpc>
                      </a:pPr>
                      <a:endParaRPr lang="en-US" sz="1100"/>
                    </a:p>
                    <a:p>
                      <a:pPr>
                        <a:lnSpc>
                          <a:spcPts val="2520"/>
                        </a:lnSpc>
                      </a:pPr>
                      <a:endParaRPr lang="en-US" sz="1100"/>
                    </a:p>
                  </a:txBody>
                  <a:tcPr marL="152400" marR="152400" marT="152400" marB="152400" anchor="ctr">
                    <a:lnL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39839"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F79A29"/>
                          </a:solidFill>
                          <a:latin typeface="Open Sans Extra Bold"/>
                        </a:rPr>
                        <a:t>There is no alternative plan in case the developer fails‏</a:t>
                      </a:r>
                      <a:endParaRPr lang="en-US" sz="1100"/>
                    </a:p>
                  </a:txBody>
                  <a:tcPr marL="152400" marR="152400" marT="152400" marB="152400" anchor="ctr">
                    <a:lnL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F79A29"/>
                          </a:solidFill>
                          <a:latin typeface="Open Sans Extra Bold"/>
                        </a:rPr>
                        <a:t>Existence of an alternative plan in case the developer fails‏</a:t>
                      </a:r>
                      <a:endParaRPr lang="en-US" sz="1100"/>
                    </a:p>
                    <a:p>
                      <a:pPr>
                        <a:lnSpc>
                          <a:spcPts val="2520"/>
                        </a:lnSpc>
                      </a:pPr>
                      <a:endParaRPr lang="en-US" sz="1100"/>
                    </a:p>
                  </a:txBody>
                  <a:tcPr marL="152400" marR="152400" marT="152400" marB="152400" anchor="ctr">
                    <a:lnL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extBox 3"/>
          <p:cNvSpPr txBox="1"/>
          <p:nvPr/>
        </p:nvSpPr>
        <p:spPr>
          <a:xfrm>
            <a:off x="545842" y="47625"/>
            <a:ext cx="8661916" cy="7184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17"/>
              </a:lnSpc>
              <a:spcBef>
                <a:spcPct val="0"/>
              </a:spcBef>
            </a:pPr>
            <a:r>
              <a:rPr lang="en-US" sz="5061">
                <a:solidFill>
                  <a:srgbClr val="FFFFFF"/>
                </a:solidFill>
                <a:latin typeface="Open Sans Extra Bold"/>
              </a:rPr>
              <a:t>Traditional VS Our System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371600" y="-228600"/>
            <a:ext cx="3086100" cy="3086100"/>
          </a:xfrm>
          <a:custGeom>
            <a:avLst/>
            <a:gdLst/>
            <a:ahLst/>
            <a:cxnLst/>
            <a:rect l="l" t="t" r="r" b="b"/>
            <a:pathLst>
              <a:path w="3086100" h="3086100">
                <a:moveTo>
                  <a:pt x="0" y="0"/>
                </a:moveTo>
                <a:lnTo>
                  <a:pt x="3086100" y="0"/>
                </a:lnTo>
                <a:lnTo>
                  <a:pt x="3086100" y="3086100"/>
                </a:lnTo>
                <a:lnTo>
                  <a:pt x="0" y="30861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271" r="-271"/>
            </a:stretch>
          </a:blipFill>
        </p:spPr>
      </p:sp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6991350" y="5791200"/>
            <a:ext cx="2505004" cy="2505004"/>
            <a:chOff x="0" y="0"/>
            <a:chExt cx="6350000" cy="6350000"/>
          </a:xfrm>
        </p:grpSpPr>
        <p:sp>
          <p:nvSpPr>
            <p:cNvPr id="4" name="Freeform 4"/>
            <p:cNvSpPr/>
            <p:nvPr/>
          </p:nvSpPr>
          <p:spPr>
            <a:xfrm>
              <a:off x="-156812" y="-5088"/>
              <a:ext cx="6663624" cy="6360176"/>
            </a:xfrm>
            <a:custGeom>
              <a:avLst/>
              <a:gdLst/>
              <a:ahLst/>
              <a:cxnLst/>
              <a:rect l="l" t="t" r="r" b="b"/>
              <a:pathLst>
                <a:path w="6663624" h="6360176">
                  <a:moveTo>
                    <a:pt x="3331812" y="5088"/>
                  </a:moveTo>
                  <a:lnTo>
                    <a:pt x="3331812" y="5088"/>
                  </a:lnTo>
                  <a:cubicBezTo>
                    <a:pt x="2194111" y="0"/>
                    <a:pt x="1140649" y="604036"/>
                    <a:pt x="570324" y="1588475"/>
                  </a:cubicBezTo>
                  <a:cubicBezTo>
                    <a:pt x="0" y="2572913"/>
                    <a:pt x="0" y="3787263"/>
                    <a:pt x="570324" y="4771701"/>
                  </a:cubicBezTo>
                  <a:cubicBezTo>
                    <a:pt x="1140649" y="5756140"/>
                    <a:pt x="2194111" y="6360176"/>
                    <a:pt x="3331812" y="6355088"/>
                  </a:cubicBezTo>
                  <a:cubicBezTo>
                    <a:pt x="4469513" y="6360176"/>
                    <a:pt x="5522976" y="5756140"/>
                    <a:pt x="6093300" y="4771701"/>
                  </a:cubicBezTo>
                  <a:cubicBezTo>
                    <a:pt x="6663624" y="3787263"/>
                    <a:pt x="6663624" y="2572913"/>
                    <a:pt x="6093300" y="1588475"/>
                  </a:cubicBezTo>
                  <a:cubicBezTo>
                    <a:pt x="5522976" y="604036"/>
                    <a:pt x="4469513" y="0"/>
                    <a:pt x="3331812" y="5088"/>
                  </a:cubicBezTo>
                  <a:close/>
                </a:path>
              </a:pathLst>
            </a:custGeom>
            <a:solidFill>
              <a:srgbClr val="F79A29"/>
            </a:solidFill>
          </p:spPr>
        </p:sp>
      </p:grpSp>
      <p:sp>
        <p:nvSpPr>
          <p:cNvPr id="5" name="Freeform 5"/>
          <p:cNvSpPr/>
          <p:nvPr/>
        </p:nvSpPr>
        <p:spPr>
          <a:xfrm>
            <a:off x="8382000" y="4267200"/>
            <a:ext cx="3086100" cy="3086100"/>
          </a:xfrm>
          <a:custGeom>
            <a:avLst/>
            <a:gdLst/>
            <a:ahLst/>
            <a:cxnLst/>
            <a:rect l="l" t="t" r="r" b="b"/>
            <a:pathLst>
              <a:path w="3086100" h="3086100">
                <a:moveTo>
                  <a:pt x="0" y="0"/>
                </a:moveTo>
                <a:lnTo>
                  <a:pt x="3086100" y="0"/>
                </a:lnTo>
                <a:lnTo>
                  <a:pt x="3086100" y="3086100"/>
                </a:lnTo>
                <a:lnTo>
                  <a:pt x="0" y="30861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271" r="-271"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829296" y="277117"/>
            <a:ext cx="4216122" cy="7184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17"/>
              </a:lnSpc>
              <a:spcBef>
                <a:spcPct val="0"/>
              </a:spcBef>
            </a:pPr>
            <a:r>
              <a:rPr lang="en-US" sz="5061">
                <a:solidFill>
                  <a:srgbClr val="F79A29"/>
                </a:solidFill>
                <a:latin typeface="Open Sans Extra Bold"/>
              </a:rPr>
              <a:t>Blynk result:</a:t>
            </a:r>
          </a:p>
        </p:txBody>
      </p:sp>
      <p:sp>
        <p:nvSpPr>
          <p:cNvPr id="7" name="Freeform 7"/>
          <p:cNvSpPr/>
          <p:nvPr/>
        </p:nvSpPr>
        <p:spPr>
          <a:xfrm>
            <a:off x="1908034" y="1472718"/>
            <a:ext cx="2439108" cy="5423771"/>
          </a:xfrm>
          <a:custGeom>
            <a:avLst/>
            <a:gdLst/>
            <a:ahLst/>
            <a:cxnLst/>
            <a:rect l="l" t="t" r="r" b="b"/>
            <a:pathLst>
              <a:path w="2439108" h="5423771">
                <a:moveTo>
                  <a:pt x="0" y="0"/>
                </a:moveTo>
                <a:lnTo>
                  <a:pt x="2439107" y="0"/>
                </a:lnTo>
                <a:lnTo>
                  <a:pt x="2439107" y="5423771"/>
                </a:lnTo>
                <a:lnTo>
                  <a:pt x="0" y="542377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4431960" y="1472718"/>
            <a:ext cx="2806147" cy="5423771"/>
          </a:xfrm>
          <a:custGeom>
            <a:avLst/>
            <a:gdLst/>
            <a:ahLst/>
            <a:cxnLst/>
            <a:rect l="l" t="t" r="r" b="b"/>
            <a:pathLst>
              <a:path w="2806147" h="5423771">
                <a:moveTo>
                  <a:pt x="0" y="0"/>
                </a:moveTo>
                <a:lnTo>
                  <a:pt x="2806146" y="0"/>
                </a:lnTo>
                <a:lnTo>
                  <a:pt x="2806146" y="5423771"/>
                </a:lnTo>
                <a:lnTo>
                  <a:pt x="0" y="542377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3353" b="-11694"/>
            </a:stretch>
          </a:blipFill>
        </p:spPr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43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85800" y="1213866"/>
            <a:ext cx="5924550" cy="6465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830"/>
              </a:lnSpc>
            </a:pPr>
            <a:r>
              <a:rPr lang="en-US" sz="4830">
                <a:solidFill>
                  <a:srgbClr val="F79A29"/>
                </a:solidFill>
                <a:latin typeface="Aleo Bold"/>
              </a:rPr>
              <a:t>Mechanism: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99881" y="2141387"/>
            <a:ext cx="4915044" cy="10988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58"/>
              </a:lnSpc>
            </a:pPr>
            <a:r>
              <a:rPr lang="en-US" sz="2113" spc="63">
                <a:solidFill>
                  <a:srgbClr val="FFFFFF"/>
                </a:solidFill>
                <a:latin typeface="Glacial Indifference Bold"/>
              </a:rPr>
              <a:t>DHT sensor to measure temperature</a:t>
            </a:r>
          </a:p>
          <a:p>
            <a:pPr>
              <a:lnSpc>
                <a:spcPts val="2958"/>
              </a:lnSpc>
            </a:pPr>
            <a:endParaRPr lang="en-US" sz="2113" spc="63">
              <a:solidFill>
                <a:srgbClr val="FFFFFF"/>
              </a:solidFill>
              <a:latin typeface="Glacial Indifference Bold"/>
            </a:endParaRPr>
          </a:p>
          <a:p>
            <a:pPr>
              <a:lnSpc>
                <a:spcPts val="2958"/>
              </a:lnSpc>
            </a:pPr>
            <a:endParaRPr lang="en-US" sz="2113" spc="63">
              <a:solidFill>
                <a:srgbClr val="FFFFFF"/>
              </a:solidFill>
              <a:latin typeface="Glacial Indifference Bold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99881" y="4504391"/>
            <a:ext cx="4654630" cy="2866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99"/>
              </a:lnSpc>
              <a:spcBef>
                <a:spcPct val="0"/>
              </a:spcBef>
            </a:pPr>
            <a:r>
              <a:rPr lang="en-US" sz="2109">
                <a:solidFill>
                  <a:srgbClr val="FFFFFF"/>
                </a:solidFill>
                <a:latin typeface="Open Sans Extra Bold"/>
              </a:rPr>
              <a:t>IR sensor : To locate empty places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5302097" y="621066"/>
            <a:ext cx="3719983" cy="3116841"/>
            <a:chOff x="0" y="0"/>
            <a:chExt cx="4959977" cy="4155787"/>
          </a:xfrm>
        </p:grpSpPr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2"/>
            <a:srcRect l="2259" r="2259"/>
            <a:stretch>
              <a:fillRect/>
            </a:stretch>
          </p:blipFill>
          <p:spPr>
            <a:xfrm>
              <a:off x="0" y="0"/>
              <a:ext cx="4959977" cy="4155787"/>
            </a:xfrm>
            <a:prstGeom prst="rect">
              <a:avLst/>
            </a:prstGeom>
          </p:spPr>
        </p:pic>
      </p:grpSp>
      <p:grpSp>
        <p:nvGrpSpPr>
          <p:cNvPr id="7" name="Group 7"/>
          <p:cNvGrpSpPr/>
          <p:nvPr/>
        </p:nvGrpSpPr>
        <p:grpSpPr>
          <a:xfrm>
            <a:off x="5302097" y="3848361"/>
            <a:ext cx="3719983" cy="3318303"/>
            <a:chOff x="0" y="0"/>
            <a:chExt cx="4959977" cy="4424403"/>
          </a:xfrm>
        </p:grpSpPr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3"/>
            <a:srcRect t="1413" b="1413"/>
            <a:stretch>
              <a:fillRect/>
            </a:stretch>
          </p:blipFill>
          <p:spPr>
            <a:xfrm>
              <a:off x="0" y="0"/>
              <a:ext cx="4959977" cy="4424403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99675" y="292980"/>
            <a:ext cx="4236077" cy="21090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517"/>
              </a:lnSpc>
            </a:pPr>
            <a:r>
              <a:rPr lang="en-US" sz="5061">
                <a:solidFill>
                  <a:srgbClr val="F79A29"/>
                </a:solidFill>
                <a:latin typeface="Open Sans Extra Bold"/>
              </a:rPr>
              <a:t>Mechanism:</a:t>
            </a:r>
          </a:p>
          <a:p>
            <a:pPr algn="r">
              <a:lnSpc>
                <a:spcPts val="5517"/>
              </a:lnSpc>
            </a:pPr>
            <a:endParaRPr lang="en-US" sz="5061">
              <a:solidFill>
                <a:srgbClr val="F79A29"/>
              </a:solidFill>
              <a:latin typeface="Open Sans Extra Bold"/>
            </a:endParaRPr>
          </a:p>
          <a:p>
            <a:pPr algn="r">
              <a:lnSpc>
                <a:spcPts val="5517"/>
              </a:lnSpc>
            </a:pPr>
            <a:endParaRPr lang="en-US" sz="5061">
              <a:solidFill>
                <a:srgbClr val="F79A29"/>
              </a:solidFill>
              <a:latin typeface="Open Sans Extra Bold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9442" y="1527348"/>
            <a:ext cx="4827358" cy="5922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64"/>
              </a:lnSpc>
              <a:spcBef>
                <a:spcPct val="0"/>
              </a:spcBef>
            </a:pPr>
            <a:r>
              <a:rPr lang="en-US" sz="2169">
                <a:solidFill>
                  <a:srgbClr val="FFFFFF"/>
                </a:solidFill>
                <a:latin typeface="Open Sans Extra Bold"/>
              </a:rPr>
              <a:t>Door magnet:For protection when closing and opening the door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299675" y="4594434"/>
            <a:ext cx="3606429" cy="8875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365"/>
              </a:lnSpc>
            </a:pPr>
            <a:r>
              <a:rPr lang="en-US" sz="2169">
                <a:solidFill>
                  <a:srgbClr val="FFFFFF"/>
                </a:solidFill>
                <a:latin typeface="Open Sans Extra Bold"/>
              </a:rPr>
              <a:t>Stepper Motor:</a:t>
            </a:r>
          </a:p>
          <a:p>
            <a:pPr>
              <a:lnSpc>
                <a:spcPts val="2365"/>
              </a:lnSpc>
              <a:spcBef>
                <a:spcPct val="0"/>
              </a:spcBef>
            </a:pPr>
            <a:r>
              <a:rPr lang="en-US" sz="2169">
                <a:solidFill>
                  <a:srgbClr val="FFFFFF"/>
                </a:solidFill>
                <a:latin typeface="Open Sans Extra Bold"/>
              </a:rPr>
              <a:t>To help the medicine-carrying tablet to rotate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5464661" y="540759"/>
            <a:ext cx="4105539" cy="3116841"/>
            <a:chOff x="0" y="0"/>
            <a:chExt cx="5474052" cy="4155787"/>
          </a:xfrm>
        </p:grpSpPr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2"/>
            <a:srcRect l="15973" r="15973"/>
            <a:stretch>
              <a:fillRect/>
            </a:stretch>
          </p:blipFill>
          <p:spPr>
            <a:xfrm>
              <a:off x="0" y="0"/>
              <a:ext cx="5474052" cy="4155787"/>
            </a:xfrm>
            <a:prstGeom prst="rect">
              <a:avLst/>
            </a:prstGeom>
          </p:spPr>
        </p:pic>
      </p:grpSp>
      <p:sp>
        <p:nvSpPr>
          <p:cNvPr id="7" name="Freeform 7"/>
          <p:cNvSpPr/>
          <p:nvPr/>
        </p:nvSpPr>
        <p:spPr>
          <a:xfrm>
            <a:off x="5281260" y="3441933"/>
            <a:ext cx="4472340" cy="4059638"/>
          </a:xfrm>
          <a:custGeom>
            <a:avLst/>
            <a:gdLst/>
            <a:ahLst/>
            <a:cxnLst/>
            <a:rect l="l" t="t" r="r" b="b"/>
            <a:pathLst>
              <a:path w="4472340" h="4059638">
                <a:moveTo>
                  <a:pt x="0" y="0"/>
                </a:moveTo>
                <a:lnTo>
                  <a:pt x="4472340" y="0"/>
                </a:lnTo>
                <a:lnTo>
                  <a:pt x="4472340" y="4059638"/>
                </a:lnTo>
                <a:lnTo>
                  <a:pt x="0" y="405963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359</Words>
  <Application>Microsoft Office PowerPoint</Application>
  <PresentationFormat>Custom</PresentationFormat>
  <Paragraphs>57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Aleo Bold</vt:lpstr>
      <vt:lpstr>Open Sans Extra Bold Bold</vt:lpstr>
      <vt:lpstr>Glacial Indifference Bold</vt:lpstr>
      <vt:lpstr>Glacial Indifference</vt:lpstr>
      <vt:lpstr>Arial</vt:lpstr>
      <vt:lpstr>Open Sans Extra Bold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Green Triangle Medical Presentation</dc:title>
  <dc:creator>ASUS</dc:creator>
  <cp:lastModifiedBy>Mohammad Khamalan</cp:lastModifiedBy>
  <cp:revision>3</cp:revision>
  <dcterms:created xsi:type="dcterms:W3CDTF">2006-08-16T00:00:00Z</dcterms:created>
  <dcterms:modified xsi:type="dcterms:W3CDTF">2023-06-03T21:05:11Z</dcterms:modified>
  <dc:identifier>DAFktdydNiA</dc:identifier>
</cp:coreProperties>
</file>