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8" r:id="rId1"/>
    <p:sldMasterId id="2147483930" r:id="rId2"/>
    <p:sldMasterId id="2147483942" r:id="rId3"/>
  </p:sldMasterIdLst>
  <p:sldIdLst>
    <p:sldId id="256" r:id="rId4"/>
    <p:sldId id="296" r:id="rId5"/>
    <p:sldId id="257" r:id="rId6"/>
    <p:sldId id="259" r:id="rId7"/>
    <p:sldId id="260" r:id="rId8"/>
    <p:sldId id="261" r:id="rId9"/>
    <p:sldId id="272" r:id="rId10"/>
    <p:sldId id="271" r:id="rId11"/>
    <p:sldId id="273" r:id="rId12"/>
    <p:sldId id="274" r:id="rId13"/>
    <p:sldId id="275" r:id="rId14"/>
    <p:sldId id="276" r:id="rId15"/>
    <p:sldId id="277" r:id="rId16"/>
    <p:sldId id="278" r:id="rId17"/>
    <p:sldId id="294" r:id="rId18"/>
    <p:sldId id="279" r:id="rId19"/>
    <p:sldId id="280" r:id="rId20"/>
    <p:sldId id="284" r:id="rId21"/>
    <p:sldId id="295" r:id="rId22"/>
    <p:sldId id="285" r:id="rId23"/>
    <p:sldId id="286" r:id="rId24"/>
    <p:sldId id="287" r:id="rId25"/>
    <p:sldId id="299" r:id="rId26"/>
    <p:sldId id="300" r:id="rId27"/>
    <p:sldId id="301" r:id="rId28"/>
    <p:sldId id="302" r:id="rId29"/>
    <p:sldId id="306" r:id="rId30"/>
    <p:sldId id="314" r:id="rId31"/>
    <p:sldId id="307" r:id="rId32"/>
    <p:sldId id="308" r:id="rId33"/>
    <p:sldId id="309" r:id="rId34"/>
    <p:sldId id="310" r:id="rId35"/>
    <p:sldId id="311" r:id="rId36"/>
    <p:sldId id="312" r:id="rId37"/>
    <p:sldId id="313" r:id="rId38"/>
    <p:sldId id="290"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3499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3294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9718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7425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0447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8791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2695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6082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02731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6777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6295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9957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13554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16403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91170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92172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74287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36425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3211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84688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6379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9916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123398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98235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19357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59909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9874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7006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6361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3620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129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392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12/28/2020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80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46A796-D7CB-44C4-A044-646058090290}" type="datetimeFigureOut">
              <a:rPr lang="en-US" smtClean="0">
                <a:solidFill>
                  <a:prstClr val="black">
                    <a:tint val="75000"/>
                  </a:prstClr>
                </a:solidFill>
              </a:rPr>
              <a:pPr defTabSz="914400"/>
              <a:t>12/28/2020</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FF45922-1D12-4652-BBD2-0C4FECF9C8BA}"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1375183443"/>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46A796-D7CB-44C4-A044-646058090290}" type="datetimeFigureOut">
              <a:rPr lang="en-US" smtClean="0">
                <a:solidFill>
                  <a:prstClr val="black">
                    <a:tint val="75000"/>
                  </a:prstClr>
                </a:solidFill>
              </a:rPr>
              <a:pPr defTabSz="914400"/>
              <a:t>12/28/2020</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FF45922-1D12-4652-BBD2-0C4FECF9C8BA}"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2207455660"/>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46A796-D7CB-44C4-A044-646058090290}" type="datetimeFigureOut">
              <a:rPr lang="en-US" smtClean="0">
                <a:solidFill>
                  <a:prstClr val="black">
                    <a:tint val="75000"/>
                  </a:prstClr>
                </a:solidFill>
              </a:rPr>
              <a:pPr defTabSz="914400"/>
              <a:t>12/28/2020</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FF45922-1D12-4652-BBD2-0C4FECF9C8BA}"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486363403"/>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7.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499" y="2348246"/>
            <a:ext cx="8191002" cy="1524730"/>
          </a:xfrm>
        </p:spPr>
        <p:txBody>
          <a:bodyPr>
            <a:normAutofit/>
          </a:bodyPr>
          <a:lstStyle/>
          <a:p>
            <a:pPr algn="ctr"/>
            <a:r>
              <a:rPr lang="en-US" sz="4000" dirty="0" smtClean="0">
                <a:latin typeface="Times New Roman" panose="02020603050405020304" pitchFamily="18" charset="0"/>
                <a:cs typeface="Times New Roman" panose="02020603050405020304" pitchFamily="18" charset="0"/>
              </a:rPr>
              <a:t>Development of a Water Master Plan for Qalqiliya Governorate (2020-2040) </a:t>
            </a:r>
            <a:endParaRPr lang="en-US" sz="4000" dirty="0">
              <a:latin typeface="Times New Roman" panose="02020603050405020304" pitchFamily="18" charset="0"/>
              <a:cs typeface="Times New Roman" panose="02020603050405020304" pitchFamily="18" charset="0"/>
            </a:endParaRPr>
          </a:p>
        </p:txBody>
      </p:sp>
      <p:sp>
        <p:nvSpPr>
          <p:cNvPr id="4" name="Rectangle 3"/>
          <p:cNvSpPr/>
          <p:nvPr/>
        </p:nvSpPr>
        <p:spPr>
          <a:xfrm>
            <a:off x="0" y="4004381"/>
            <a:ext cx="5885645" cy="2144177"/>
          </a:xfrm>
          <a:prstGeom prst="rect">
            <a:avLst/>
          </a:prstGeom>
        </p:spPr>
        <p:txBody>
          <a:bodyPr wrap="square">
            <a:spAutoFit/>
          </a:bodyPr>
          <a:lstStyle/>
          <a:p>
            <a:pPr lvl="0" algn="ctr" rtl="1">
              <a:spcBef>
                <a:spcPts val="1000"/>
              </a:spcBef>
              <a:buClr>
                <a:srgbClr val="1E5155">
                  <a:lumMod val="40000"/>
                  <a:lumOff val="60000"/>
                </a:srgbClr>
              </a:buClr>
              <a:buSzPct val="80000"/>
            </a:pPr>
            <a:r>
              <a:rPr lang="en-US" sz="2000" b="1" cap="all" dirty="0">
                <a:ea typeface="+mj-ea"/>
                <a:cs typeface="+mj-cs"/>
              </a:rPr>
              <a:t>Prepared by:</a:t>
            </a:r>
            <a:r>
              <a:rPr lang="ar-JO" sz="2000" b="1" cap="all" dirty="0">
                <a:ea typeface="+mj-ea"/>
                <a:cs typeface="Times New Roman" panose="02020603050405020304" pitchFamily="18" charset="0"/>
              </a:rPr>
              <a:t> </a:t>
            </a:r>
            <a:endParaRPr lang="en-US" sz="2000" cap="all" dirty="0">
              <a:ea typeface="+mj-ea"/>
              <a:cs typeface="+mj-cs"/>
            </a:endParaRPr>
          </a:p>
          <a:p>
            <a:pPr lvl="0" algn="ctr" rtl="1">
              <a:spcBef>
                <a:spcPts val="1000"/>
              </a:spcBef>
              <a:buClr>
                <a:srgbClr val="1E5155">
                  <a:lumMod val="40000"/>
                  <a:lumOff val="60000"/>
                </a:srgbClr>
              </a:buClr>
              <a:buSzPct val="80000"/>
            </a:pPr>
            <a:r>
              <a:rPr lang="en-US" sz="2000" b="1" cap="all" dirty="0">
                <a:ea typeface="+mj-ea"/>
                <a:cs typeface="+mj-cs"/>
              </a:rPr>
              <a:t>Mohammad emad khaled</a:t>
            </a:r>
          </a:p>
          <a:p>
            <a:pPr lvl="0" algn="ctr" rtl="1">
              <a:spcBef>
                <a:spcPts val="1000"/>
              </a:spcBef>
              <a:buClr>
                <a:srgbClr val="1E5155">
                  <a:lumMod val="40000"/>
                  <a:lumOff val="60000"/>
                </a:srgbClr>
              </a:buClr>
              <a:buSzPct val="80000"/>
            </a:pPr>
            <a:r>
              <a:rPr lang="en-US" sz="2000" b="1" cap="all" dirty="0">
                <a:ea typeface="+mj-ea"/>
                <a:cs typeface="+mj-cs"/>
              </a:rPr>
              <a:t>Mohammad Khaled naji</a:t>
            </a:r>
          </a:p>
          <a:p>
            <a:pPr lvl="0" algn="ctr" rtl="1">
              <a:spcBef>
                <a:spcPts val="1000"/>
              </a:spcBef>
              <a:buClr>
                <a:srgbClr val="1E5155">
                  <a:lumMod val="40000"/>
                  <a:lumOff val="60000"/>
                </a:srgbClr>
              </a:buClr>
              <a:buSzPct val="80000"/>
            </a:pPr>
            <a:r>
              <a:rPr lang="en-US" sz="2000" b="1" cap="all" dirty="0">
                <a:ea typeface="+mj-ea"/>
                <a:cs typeface="+mj-cs"/>
              </a:rPr>
              <a:t>Majd ma’moon alali</a:t>
            </a:r>
            <a:endParaRPr lang="en-US" sz="2000" cap="all" dirty="0">
              <a:ea typeface="+mj-ea"/>
              <a:cs typeface="+mj-cs"/>
            </a:endParaRPr>
          </a:p>
          <a:p>
            <a:pPr lvl="0" algn="ctr" rtl="1">
              <a:spcBef>
                <a:spcPts val="1000"/>
              </a:spcBef>
              <a:buClr>
                <a:srgbClr val="1E5155">
                  <a:lumMod val="40000"/>
                  <a:lumOff val="60000"/>
                </a:srgbClr>
              </a:buClr>
              <a:buSzPct val="80000"/>
            </a:pPr>
            <a:r>
              <a:rPr lang="en-US" sz="2000" b="1" cap="all" dirty="0">
                <a:ea typeface="+mj-ea"/>
                <a:cs typeface="+mj-cs"/>
              </a:rPr>
              <a:t>Muthana tayseer ghanem</a:t>
            </a:r>
            <a:endParaRPr lang="en-US" sz="2000" cap="all" dirty="0">
              <a:ea typeface="+mj-ea"/>
              <a:cs typeface="+mj-cs"/>
            </a:endParaRPr>
          </a:p>
        </p:txBody>
      </p:sp>
      <p:sp>
        <p:nvSpPr>
          <p:cNvPr id="5" name="Rectangle 4"/>
          <p:cNvSpPr/>
          <p:nvPr/>
        </p:nvSpPr>
        <p:spPr>
          <a:xfrm>
            <a:off x="7920111" y="4591122"/>
            <a:ext cx="5646168" cy="707886"/>
          </a:xfrm>
          <a:prstGeom prst="rect">
            <a:avLst/>
          </a:prstGeom>
        </p:spPr>
        <p:txBody>
          <a:bodyPr wrap="square">
            <a:spAutoFit/>
          </a:bodyPr>
          <a:lstStyle/>
          <a:p>
            <a:pPr lvl="0"/>
            <a:r>
              <a:rPr lang="en-US" sz="2000" b="1" cap="all" dirty="0"/>
              <a:t>Under supervision of:</a:t>
            </a:r>
          </a:p>
          <a:p>
            <a:pPr lvl="0"/>
            <a:r>
              <a:rPr lang="en-US" sz="2000" b="1" cap="all" dirty="0"/>
              <a:t>Dr. Anan </a:t>
            </a:r>
            <a:r>
              <a:rPr lang="en-US" sz="2000" b="1" cap="all" dirty="0" smtClean="0"/>
              <a:t>Jayousi</a:t>
            </a:r>
            <a:endParaRPr lang="en-US" sz="2000" b="1" cap="all"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6536" y="264829"/>
            <a:ext cx="2198927" cy="1766399"/>
          </a:xfrm>
          <a:prstGeom prst="rect">
            <a:avLst/>
          </a:prstGeom>
        </p:spPr>
      </p:pic>
      <p:sp>
        <p:nvSpPr>
          <p:cNvPr id="6" name="Rectangle 5"/>
          <p:cNvSpPr/>
          <p:nvPr/>
        </p:nvSpPr>
        <p:spPr>
          <a:xfrm>
            <a:off x="4687001" y="2216841"/>
            <a:ext cx="5646168" cy="400110"/>
          </a:xfrm>
          <a:prstGeom prst="rect">
            <a:avLst/>
          </a:prstGeom>
        </p:spPr>
        <p:txBody>
          <a:bodyPr wrap="square">
            <a:spAutoFit/>
          </a:bodyPr>
          <a:lstStyle/>
          <a:p>
            <a:pPr lvl="0"/>
            <a:r>
              <a:rPr lang="en-US" sz="2000" b="1" cap="all" dirty="0" smtClean="0"/>
              <a:t>Graduation Project</a:t>
            </a:r>
            <a:endParaRPr lang="en-US" sz="2000" b="1" cap="all" dirty="0"/>
          </a:p>
        </p:txBody>
      </p:sp>
    </p:spTree>
    <p:extLst>
      <p:ext uri="{BB962C8B-B14F-4D97-AF65-F5344CB8AC3E}">
        <p14:creationId xmlns:p14="http://schemas.microsoft.com/office/powerpoint/2010/main" val="36562093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96214"/>
            <a:ext cx="10058400" cy="1003264"/>
          </a:xfrm>
        </p:spPr>
        <p:txBody>
          <a:bodyPr/>
          <a:lstStyle/>
          <a:p>
            <a:r>
              <a:rPr lang="en-US" b="1" dirty="0" smtClean="0"/>
              <a:t>Qalqiliya Clusters</a:t>
            </a:r>
            <a:endParaRPr lang="en-US"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27967" y="1209326"/>
            <a:ext cx="7937250" cy="521502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Qalqiliya Clusters Population</a:t>
            </a:r>
            <a:endParaRPr lang="en-US" dirty="0"/>
          </a:p>
        </p:txBody>
      </p:sp>
      <p:graphicFrame>
        <p:nvGraphicFramePr>
          <p:cNvPr id="4" name="Content Placeholder 3"/>
          <p:cNvGraphicFramePr>
            <a:graphicFrameLocks noGrp="1"/>
          </p:cNvGraphicFramePr>
          <p:nvPr>
            <p:ph idx="1"/>
          </p:nvPr>
        </p:nvGraphicFramePr>
        <p:xfrm>
          <a:off x="966334" y="2421030"/>
          <a:ext cx="10058400" cy="2635701"/>
        </p:xfrm>
        <a:graphic>
          <a:graphicData uri="http://schemas.openxmlformats.org/drawingml/2006/table">
            <a:tbl>
              <a:tblPr firstRow="1" bandRow="1">
                <a:tableStyleId>{5C22544A-7EE6-4342-B048-85BDC9FD1C3A}</a:tableStyleId>
              </a:tblPr>
              <a:tblGrid>
                <a:gridCol w="2011680"/>
                <a:gridCol w="2011680"/>
                <a:gridCol w="2011680"/>
                <a:gridCol w="2011680"/>
                <a:gridCol w="2011680"/>
              </a:tblGrid>
              <a:tr h="505050">
                <a:tc>
                  <a:txBody>
                    <a:bodyPr/>
                    <a:lstStyle/>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Year </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2020</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2025</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2030</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2040</a:t>
                      </a:r>
                      <a:endParaRPr lang="en-US" sz="1200" dirty="0">
                        <a:solidFill>
                          <a:srgbClr val="000000"/>
                        </a:solidFill>
                        <a:latin typeface="Times New Roman"/>
                        <a:ea typeface="Calibri"/>
                        <a:cs typeface="Arial"/>
                      </a:endParaRPr>
                    </a:p>
                  </a:txBody>
                  <a:tcPr marL="68580" marR="68580" marT="0" marB="0"/>
                </a:tc>
              </a:tr>
              <a:tr h="444137">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Qalqiliya cluster</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66427</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73654</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81684</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Calibri"/>
                          <a:cs typeface="Times New Roman"/>
                        </a:rPr>
                        <a:t>100550</a:t>
                      </a:r>
                      <a:endParaRPr lang="en-US" sz="1200">
                        <a:solidFill>
                          <a:srgbClr val="000000"/>
                        </a:solidFill>
                        <a:latin typeface="Times New Roman"/>
                        <a:ea typeface="Calibri"/>
                        <a:cs typeface="Arial"/>
                      </a:endParaRPr>
                    </a:p>
                  </a:txBody>
                  <a:tcPr marL="68580" marR="68580" marT="0" marB="0"/>
                </a:tc>
              </a:tr>
              <a:tr h="509452">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Jayyus cluster</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19065</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19966</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21913</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26186</a:t>
                      </a:r>
                      <a:endParaRPr lang="en-US" sz="1200">
                        <a:solidFill>
                          <a:srgbClr val="000000"/>
                        </a:solidFill>
                        <a:latin typeface="Times New Roman"/>
                        <a:ea typeface="Calibri"/>
                        <a:cs typeface="Arial"/>
                      </a:endParaRPr>
                    </a:p>
                  </a:txBody>
                  <a:tcPr marL="68580" marR="68580" marT="0" marB="0"/>
                </a:tc>
              </a:tr>
              <a:tr h="483325">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Kafer Thulth cluster</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15673</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18057</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20838</a:t>
                      </a:r>
                      <a:endParaRPr lang="en-US" sz="120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solidFill>
                            <a:srgbClr val="000000"/>
                          </a:solidFill>
                          <a:latin typeface="Times New Roman"/>
                          <a:ea typeface="Calibri"/>
                          <a:cs typeface="Times New Roman"/>
                        </a:rPr>
                        <a:t>27846</a:t>
                      </a:r>
                      <a:endParaRPr lang="en-US" sz="1200">
                        <a:solidFill>
                          <a:srgbClr val="000000"/>
                        </a:solidFill>
                        <a:latin typeface="Times New Roman"/>
                        <a:ea typeface="Calibri"/>
                        <a:cs typeface="Arial"/>
                      </a:endParaRPr>
                    </a:p>
                  </a:txBody>
                  <a:tcPr marL="68580" marR="68580" marT="0" marB="0"/>
                </a:tc>
              </a:tr>
              <a:tr h="693737">
                <a:tc>
                  <a:txBody>
                    <a:bodyPr/>
                    <a:lstStyle/>
                    <a:p>
                      <a:pPr marL="0" marR="0" algn="ctr">
                        <a:lnSpc>
                          <a:spcPct val="150000"/>
                        </a:lnSpc>
                        <a:spcBef>
                          <a:spcPts val="0"/>
                        </a:spcBef>
                        <a:spcAft>
                          <a:spcPts val="0"/>
                        </a:spcAft>
                      </a:pPr>
                      <a:r>
                        <a:rPr lang="en-US" sz="1200" dirty="0" err="1">
                          <a:solidFill>
                            <a:srgbClr val="000000"/>
                          </a:solidFill>
                          <a:latin typeface="Times New Roman"/>
                          <a:ea typeface="Calibri"/>
                          <a:cs typeface="Times New Roman"/>
                        </a:rPr>
                        <a:t>Kafer</a:t>
                      </a:r>
                      <a:r>
                        <a:rPr lang="en-US" sz="1200" dirty="0">
                          <a:solidFill>
                            <a:srgbClr val="000000"/>
                          </a:solidFill>
                          <a:latin typeface="Times New Roman"/>
                          <a:ea typeface="Calibri"/>
                          <a:cs typeface="Times New Roman"/>
                        </a:rPr>
                        <a:t> </a:t>
                      </a:r>
                      <a:r>
                        <a:rPr lang="en-US" sz="1200" dirty="0" err="1">
                          <a:solidFill>
                            <a:srgbClr val="000000"/>
                          </a:solidFill>
                          <a:latin typeface="Times New Roman"/>
                          <a:ea typeface="Calibri"/>
                          <a:cs typeface="Times New Roman"/>
                        </a:rPr>
                        <a:t>Qadoum</a:t>
                      </a:r>
                      <a:r>
                        <a:rPr lang="en-US" sz="1200" dirty="0">
                          <a:solidFill>
                            <a:srgbClr val="000000"/>
                          </a:solidFill>
                          <a:latin typeface="Times New Roman"/>
                          <a:ea typeface="Calibri"/>
                          <a:cs typeface="Times New Roman"/>
                        </a:rPr>
                        <a:t> cluster</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solidFill>
                            <a:srgbClr val="000000"/>
                          </a:solidFill>
                          <a:latin typeface="Times New Roman"/>
                          <a:ea typeface="Calibri"/>
                          <a:cs typeface="Times New Roman"/>
                        </a:rPr>
                        <a:t>16517</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solidFill>
                            <a:srgbClr val="000000"/>
                          </a:solidFill>
                          <a:latin typeface="Times New Roman"/>
                          <a:ea typeface="Calibri"/>
                          <a:cs typeface="Times New Roman"/>
                        </a:rPr>
                        <a:t>18066</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solidFill>
                            <a:srgbClr val="000000"/>
                          </a:solidFill>
                          <a:latin typeface="Times New Roman"/>
                          <a:ea typeface="Calibri"/>
                          <a:cs typeface="Times New Roman"/>
                        </a:rPr>
                        <a:t>19799</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solidFill>
                            <a:srgbClr val="000000"/>
                          </a:solidFill>
                          <a:latin typeface="Times New Roman"/>
                          <a:ea typeface="Calibri"/>
                          <a:cs typeface="Times New Roman"/>
                        </a:rPr>
                        <a:t>23922</a:t>
                      </a:r>
                      <a:endParaRPr lang="en-US" sz="1200" dirty="0">
                        <a:solidFill>
                          <a:srgbClr val="000000"/>
                        </a:solidFill>
                        <a:latin typeface="Times New Roman"/>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Existing Facilities</a:t>
            </a:r>
            <a:endParaRPr lang="en-US" dirty="0"/>
          </a:p>
        </p:txBody>
      </p:sp>
      <p:sp>
        <p:nvSpPr>
          <p:cNvPr id="3" name="Content Placeholder 2"/>
          <p:cNvSpPr>
            <a:spLocks noGrp="1"/>
          </p:cNvSpPr>
          <p:nvPr>
            <p:ph idx="1"/>
          </p:nvPr>
        </p:nvSpPr>
        <p:spPr/>
        <p:txBody>
          <a:bodyPr>
            <a:normAutofit/>
          </a:bodyPr>
          <a:lstStyle/>
          <a:p>
            <a:pPr algn="l" rtl="0"/>
            <a:r>
              <a:rPr lang="en-US" dirty="0" smtClean="0"/>
              <a:t>Most of the communities in Qalqiliya Governorate contain a water network</a:t>
            </a:r>
            <a:r>
              <a:rPr lang="ar-SA" dirty="0" smtClean="0"/>
              <a:t>,</a:t>
            </a:r>
            <a:r>
              <a:rPr lang="en-US" dirty="0" smtClean="0"/>
              <a:t>  in addition to collecting rain water</a:t>
            </a:r>
            <a:r>
              <a:rPr lang="ar-SA" dirty="0" smtClean="0"/>
              <a:t>.</a:t>
            </a:r>
          </a:p>
          <a:p>
            <a:pPr algn="l" rtl="0">
              <a:buNone/>
            </a:pPr>
            <a:endParaRPr lang="ar-SA" dirty="0" smtClean="0"/>
          </a:p>
          <a:p>
            <a:pPr algn="l" rtl="0"/>
            <a:r>
              <a:rPr lang="en-US" dirty="0" smtClean="0"/>
              <a:t>for the water sources, there are two main sources of water in the governorate:</a:t>
            </a:r>
          </a:p>
          <a:p>
            <a:pPr algn="l" rtl="0"/>
            <a:r>
              <a:rPr lang="en-US" dirty="0" smtClean="0"/>
              <a:t>1) the local artesian wells .</a:t>
            </a:r>
          </a:p>
          <a:p>
            <a:pPr algn="l" rtl="0"/>
            <a:r>
              <a:rPr lang="en-US" dirty="0" smtClean="0"/>
              <a:t> 2)the Israel Water Company (Mekorot).</a:t>
            </a:r>
          </a:p>
          <a:p>
            <a:pPr algn="l" rtl="0"/>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Distribution of communities Depend on water recourse</a:t>
            </a:r>
            <a:endParaRPr lang="en-US" dirty="0"/>
          </a:p>
        </p:txBody>
      </p:sp>
      <p:graphicFrame>
        <p:nvGraphicFramePr>
          <p:cNvPr id="4" name="Content Placeholder 3"/>
          <p:cNvGraphicFramePr>
            <a:graphicFrameLocks noGrp="1"/>
          </p:cNvGraphicFramePr>
          <p:nvPr>
            <p:ph idx="1"/>
          </p:nvPr>
        </p:nvGraphicFramePr>
        <p:xfrm>
          <a:off x="966334" y="1663383"/>
          <a:ext cx="10058400" cy="4642711"/>
        </p:xfrm>
        <a:graphic>
          <a:graphicData uri="http://schemas.openxmlformats.org/drawingml/2006/table">
            <a:tbl>
              <a:tblPr firstRow="1" bandRow="1">
                <a:tableStyleId>{5C22544A-7EE6-4342-B048-85BDC9FD1C3A}</a:tableStyleId>
              </a:tblPr>
              <a:tblGrid>
                <a:gridCol w="2514600"/>
                <a:gridCol w="2514600"/>
                <a:gridCol w="2514600"/>
                <a:gridCol w="2514600"/>
              </a:tblGrid>
              <a:tr h="779371">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Water resource</a:t>
                      </a:r>
                      <a:endParaRPr lang="en-US" sz="1200" dirty="0">
                        <a:solidFill>
                          <a:srgbClr val="000000"/>
                        </a:solidFill>
                        <a:latin typeface="Times New Roman"/>
                        <a:ea typeface="Calibri"/>
                        <a:cs typeface="Arial"/>
                      </a:endParaRPr>
                    </a:p>
                  </a:txBody>
                  <a:tcPr marL="68580" marR="68580" marT="0" marB="0"/>
                </a:tc>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ctr">
                        <a:lnSpc>
                          <a:spcPct val="150000"/>
                        </a:lnSpc>
                        <a:spcBef>
                          <a:spcPts val="0"/>
                        </a:spcBef>
                        <a:spcAft>
                          <a:spcPts val="0"/>
                        </a:spcAft>
                      </a:pPr>
                      <a:r>
                        <a:rPr lang="en-US" sz="1200" b="1" dirty="0" err="1">
                          <a:solidFill>
                            <a:srgbClr val="000000"/>
                          </a:solidFill>
                          <a:latin typeface="Times New Roman"/>
                          <a:ea typeface="Calibri"/>
                          <a:cs typeface="Times New Roman"/>
                        </a:rPr>
                        <a:t>Mekorot</a:t>
                      </a:r>
                      <a:endParaRPr lang="en-US" sz="1200" dirty="0">
                        <a:solidFill>
                          <a:srgbClr val="000000"/>
                        </a:solidFill>
                        <a:latin typeface="Times New Roman"/>
                        <a:ea typeface="Calibri"/>
                        <a:cs typeface="Arial"/>
                      </a:endParaRPr>
                    </a:p>
                  </a:txBody>
                  <a:tcPr marL="68580" marR="68580" marT="0" marB="0"/>
                </a:tc>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ctr">
                        <a:lnSpc>
                          <a:spcPct val="150000"/>
                        </a:lnSpc>
                        <a:spcBef>
                          <a:spcPts val="0"/>
                        </a:spcBef>
                        <a:spcAft>
                          <a:spcPts val="0"/>
                        </a:spcAft>
                      </a:pPr>
                      <a:r>
                        <a:rPr lang="en-US" sz="1100" b="1" dirty="0">
                          <a:solidFill>
                            <a:srgbClr val="000000"/>
                          </a:solidFill>
                          <a:latin typeface="Times New Roman"/>
                          <a:ea typeface="Calibri"/>
                          <a:cs typeface="Arial"/>
                        </a:rPr>
                        <a:t>Artesian wells with water distribution network</a:t>
                      </a:r>
                      <a:endParaRPr lang="en-US" sz="1200" dirty="0">
                        <a:solidFill>
                          <a:srgbClr val="000000"/>
                        </a:solidFill>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endParaRPr lang="en-US" sz="1200" dirty="0">
                        <a:solidFill>
                          <a:srgbClr val="000000"/>
                        </a:solidFill>
                        <a:latin typeface="Times New Roman"/>
                        <a:ea typeface="Calibri"/>
                        <a:cs typeface="Arial"/>
                      </a:endParaRPr>
                    </a:p>
                    <a:p>
                      <a:pPr marL="0" marR="0" algn="ctr">
                        <a:lnSpc>
                          <a:spcPct val="150000"/>
                        </a:lnSpc>
                        <a:spcBef>
                          <a:spcPts val="0"/>
                        </a:spcBef>
                        <a:spcAft>
                          <a:spcPts val="0"/>
                        </a:spcAft>
                      </a:pPr>
                      <a:r>
                        <a:rPr lang="en-US" sz="1100" b="1" dirty="0">
                          <a:solidFill>
                            <a:srgbClr val="000000"/>
                          </a:solidFill>
                          <a:latin typeface="Times New Roman"/>
                          <a:ea typeface="Calibri"/>
                          <a:cs typeface="Arial"/>
                        </a:rPr>
                        <a:t>Artesian wells</a:t>
                      </a:r>
                      <a:r>
                        <a:rPr lang="en-US" sz="1200" b="1" dirty="0">
                          <a:solidFill>
                            <a:srgbClr val="000000"/>
                          </a:solidFill>
                          <a:latin typeface="Times New Roman"/>
                          <a:ea typeface="Calibri"/>
                          <a:cs typeface="Times New Roman"/>
                        </a:rPr>
                        <a:t> with mobile tank</a:t>
                      </a:r>
                      <a:endParaRPr lang="en-US" sz="1200" dirty="0">
                        <a:solidFill>
                          <a:srgbClr val="000000"/>
                        </a:solidFill>
                        <a:latin typeface="Times New Roman"/>
                        <a:ea typeface="Calibri"/>
                        <a:cs typeface="Arial"/>
                      </a:endParaRPr>
                    </a:p>
                  </a:txBody>
                  <a:tcPr marL="68580" marR="68580" marT="0" marB="0"/>
                </a:tc>
              </a:tr>
              <a:tr h="3605349">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ctr">
                        <a:lnSpc>
                          <a:spcPct val="150000"/>
                        </a:lnSpc>
                        <a:spcBef>
                          <a:spcPts val="0"/>
                        </a:spcBef>
                        <a:spcAft>
                          <a:spcPts val="0"/>
                        </a:spcAft>
                      </a:pPr>
                      <a:r>
                        <a:rPr lang="en-US" sz="1200" b="1" dirty="0">
                          <a:solidFill>
                            <a:srgbClr val="000000"/>
                          </a:solidFill>
                          <a:latin typeface="Times New Roman"/>
                          <a:ea typeface="Calibri"/>
                          <a:cs typeface="Times New Roman"/>
                        </a:rPr>
                        <a:t>Communities Name</a:t>
                      </a:r>
                      <a:endParaRPr lang="en-US" sz="1200" dirty="0">
                        <a:solidFill>
                          <a:srgbClr val="000000"/>
                        </a:solidFill>
                        <a:latin typeface="Times New Roman"/>
                        <a:ea typeface="Calibri"/>
                        <a:cs typeface="Arial"/>
                      </a:endParaRPr>
                    </a:p>
                  </a:txBody>
                  <a:tcPr marL="68580" marR="68580" marT="0" marB="0"/>
                </a:tc>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Kafer</a:t>
                      </a:r>
                      <a:r>
                        <a:rPr lang="en-US" sz="1300" dirty="0">
                          <a:solidFill>
                            <a:srgbClr val="000000"/>
                          </a:solidFill>
                          <a:latin typeface="Times New Roman"/>
                          <a:ea typeface="Calibri"/>
                          <a:cs typeface="Times New Roman"/>
                        </a:rPr>
                        <a:t> </a:t>
                      </a:r>
                      <a:r>
                        <a:rPr lang="en-US" sz="1300" dirty="0" err="1">
                          <a:solidFill>
                            <a:srgbClr val="000000"/>
                          </a:solidFill>
                          <a:latin typeface="Times New Roman"/>
                          <a:ea typeface="Calibri"/>
                          <a:cs typeface="Times New Roman"/>
                        </a:rPr>
                        <a:t>Qadoum</a:t>
                      </a:r>
                      <a:r>
                        <a:rPr lang="en-US" sz="1300" dirty="0">
                          <a:solidFill>
                            <a:srgbClr val="000000"/>
                          </a:solidFill>
                          <a:latin typeface="Times New Roman"/>
                          <a:ea typeface="Calibri"/>
                          <a:cs typeface="Times New Roman"/>
                        </a:rPr>
                        <a:t> </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Fara'ta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Immatin</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Al-</a:t>
                      </a:r>
                      <a:r>
                        <a:rPr lang="en-US" sz="1300" dirty="0" err="1">
                          <a:solidFill>
                            <a:srgbClr val="000000"/>
                          </a:solidFill>
                          <a:latin typeface="Times New Roman"/>
                          <a:ea typeface="Calibri"/>
                          <a:cs typeface="Times New Roman"/>
                        </a:rPr>
                        <a:t>Funduq</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Haja</a:t>
                      </a:r>
                      <a:r>
                        <a:rPr lang="en-US" sz="1300" dirty="0">
                          <a:solidFill>
                            <a:srgbClr val="000000"/>
                          </a:solidFill>
                          <a:latin typeface="Times New Roman"/>
                          <a:ea typeface="Calibri"/>
                          <a:cs typeface="Times New Roman"/>
                        </a:rPr>
                        <a:t> </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Jinsafut</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Jit</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Saniriya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Kafer</a:t>
                      </a:r>
                      <a:r>
                        <a:rPr lang="en-US" sz="1300" dirty="0">
                          <a:solidFill>
                            <a:srgbClr val="000000"/>
                          </a:solidFill>
                          <a:latin typeface="Times New Roman"/>
                          <a:ea typeface="Calibri"/>
                          <a:cs typeface="Times New Roman"/>
                        </a:rPr>
                        <a:t> </a:t>
                      </a:r>
                      <a:r>
                        <a:rPr lang="en-US" sz="1300" dirty="0" err="1">
                          <a:solidFill>
                            <a:srgbClr val="000000"/>
                          </a:solidFill>
                          <a:latin typeface="Times New Roman"/>
                          <a:ea typeface="Calibri"/>
                          <a:cs typeface="Times New Roman"/>
                        </a:rPr>
                        <a:t>Laqif</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Baqat</a:t>
                      </a:r>
                      <a:r>
                        <a:rPr lang="en-US" sz="1300" dirty="0">
                          <a:solidFill>
                            <a:srgbClr val="000000"/>
                          </a:solidFill>
                          <a:latin typeface="Times New Roman"/>
                          <a:ea typeface="Calibri"/>
                          <a:cs typeface="Times New Roman"/>
                        </a:rPr>
                        <a:t> Al-</a:t>
                      </a:r>
                      <a:r>
                        <a:rPr lang="en-US" sz="1300" dirty="0" err="1">
                          <a:solidFill>
                            <a:srgbClr val="000000"/>
                          </a:solidFill>
                          <a:latin typeface="Times New Roman"/>
                          <a:ea typeface="Calibri"/>
                          <a:cs typeface="Times New Roman"/>
                        </a:rPr>
                        <a:t>Hatab</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Nabi</a:t>
                      </a:r>
                      <a:r>
                        <a:rPr lang="en-US" sz="1300" dirty="0">
                          <a:solidFill>
                            <a:srgbClr val="000000"/>
                          </a:solidFill>
                          <a:latin typeface="Times New Roman"/>
                          <a:ea typeface="Calibri"/>
                          <a:cs typeface="Times New Roman"/>
                        </a:rPr>
                        <a:t> Elias</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Isla </a:t>
                      </a:r>
                      <a:endParaRPr lang="en-US" sz="1300" dirty="0">
                        <a:solidFill>
                          <a:srgbClr val="000000"/>
                        </a:solidFill>
                        <a:latin typeface="Times New Roman"/>
                        <a:ea typeface="Calibri"/>
                        <a:cs typeface="Arial"/>
                      </a:endParaRPr>
                    </a:p>
                  </a:txBody>
                  <a:tcPr marL="68580" marR="68580" marT="0" marB="0"/>
                </a:tc>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n-US" sz="1300" dirty="0" err="1" smtClean="0">
                          <a:solidFill>
                            <a:srgbClr val="000000"/>
                          </a:solidFill>
                          <a:latin typeface="Times New Roman"/>
                          <a:ea typeface="Times New Roman"/>
                          <a:cs typeface="Times New Roman"/>
                        </a:rPr>
                        <a:t>Qalqiliya</a:t>
                      </a:r>
                      <a:r>
                        <a:rPr lang="ar-SA" sz="1300" dirty="0" smtClean="0">
                          <a:solidFill>
                            <a:srgbClr val="000000"/>
                          </a:solidFill>
                          <a:latin typeface="Times New Roman"/>
                          <a:ea typeface="Times New Roman"/>
                          <a:cs typeface="Times New Roman"/>
                        </a:rPr>
                        <a:t> , </a:t>
                      </a:r>
                      <a:r>
                        <a:rPr lang="en-US" sz="1300" dirty="0" err="1" smtClean="0">
                          <a:solidFill>
                            <a:srgbClr val="000000"/>
                          </a:solidFill>
                          <a:latin typeface="Times New Roman"/>
                          <a:ea typeface="Times New Roman"/>
                          <a:cs typeface="Times New Roman"/>
                        </a:rPr>
                        <a:t>Jayyus</a:t>
                      </a:r>
                      <a:endParaRPr lang="en-US" sz="1300" dirty="0" smtClean="0">
                        <a:solidFill>
                          <a:srgbClr val="000000"/>
                        </a:solidFill>
                        <a:latin typeface="Times New Roman"/>
                        <a:ea typeface="Calibri"/>
                        <a:cs typeface="Arial"/>
                      </a:endParaRPr>
                    </a:p>
                    <a:p>
                      <a:pPr marL="0" marR="0" indent="0" algn="just" defTabSz="914400" rtl="0" eaLnBrk="1" fontAlgn="auto" latinLnBrk="0" hangingPunct="1">
                        <a:lnSpc>
                          <a:spcPct val="150000"/>
                        </a:lnSpc>
                        <a:spcBef>
                          <a:spcPts val="0"/>
                        </a:spcBef>
                        <a:spcAft>
                          <a:spcPts val="0"/>
                        </a:spcAft>
                        <a:buClrTx/>
                        <a:buSzTx/>
                        <a:buFontTx/>
                        <a:buNone/>
                        <a:tabLst/>
                        <a:defRPr/>
                      </a:pPr>
                      <a:r>
                        <a:rPr lang="en-US" sz="1300" dirty="0" err="1" smtClean="0">
                          <a:solidFill>
                            <a:srgbClr val="000000"/>
                          </a:solidFill>
                          <a:latin typeface="Times New Roman"/>
                          <a:ea typeface="Calibri"/>
                          <a:cs typeface="Times New Roman"/>
                        </a:rPr>
                        <a:t>Falamya</a:t>
                      </a:r>
                      <a:r>
                        <a:rPr lang="en-US" sz="1300" dirty="0" smtClean="0">
                          <a:solidFill>
                            <a:srgbClr val="000000"/>
                          </a:solidFill>
                          <a:latin typeface="Times New Roman"/>
                          <a:ea typeface="Calibri"/>
                          <a:cs typeface="Times New Roman"/>
                        </a:rPr>
                        <a:t> , </a:t>
                      </a:r>
                      <a:r>
                        <a:rPr lang="en-US" sz="1300" dirty="0" err="1" smtClean="0">
                          <a:solidFill>
                            <a:srgbClr val="000000"/>
                          </a:solidFill>
                          <a:latin typeface="Times New Roman"/>
                          <a:ea typeface="Calibri"/>
                          <a:cs typeface="Times New Roman"/>
                        </a:rPr>
                        <a:t>Azzun</a:t>
                      </a:r>
                      <a:endParaRPr lang="en-US" sz="1300" dirty="0">
                        <a:solidFill>
                          <a:srgbClr val="000000"/>
                        </a:solidFill>
                        <a:latin typeface="Times New Roman"/>
                        <a:ea typeface="Calibri"/>
                        <a:cs typeface="Arial"/>
                      </a:endParaRPr>
                    </a:p>
                    <a:p>
                      <a:pPr marL="0" marR="0" indent="0" algn="just" defTabSz="914400" rtl="0" eaLnBrk="1" fontAlgn="auto" latinLnBrk="0" hangingPunct="1">
                        <a:lnSpc>
                          <a:spcPct val="150000"/>
                        </a:lnSpc>
                        <a:spcBef>
                          <a:spcPts val="0"/>
                        </a:spcBef>
                        <a:spcAft>
                          <a:spcPts val="0"/>
                        </a:spcAft>
                        <a:buClrTx/>
                        <a:buSzTx/>
                        <a:buFontTx/>
                        <a:buNone/>
                        <a:tabLst/>
                        <a:defRPr/>
                      </a:pPr>
                      <a:r>
                        <a:rPr lang="en-US" sz="1300" dirty="0" smtClean="0">
                          <a:solidFill>
                            <a:srgbClr val="000000"/>
                          </a:solidFill>
                          <a:latin typeface="Times New Roman"/>
                          <a:ea typeface="Calibri"/>
                          <a:cs typeface="Times New Roman"/>
                        </a:rPr>
                        <a:t>Sir , </a:t>
                      </a:r>
                      <a:r>
                        <a:rPr lang="en-US" sz="1300" dirty="0" err="1" smtClean="0">
                          <a:solidFill>
                            <a:srgbClr val="000000"/>
                          </a:solidFill>
                          <a:latin typeface="Times New Roman"/>
                          <a:ea typeface="Calibri"/>
                          <a:cs typeface="Times New Roman"/>
                        </a:rPr>
                        <a:t>Habla</a:t>
                      </a:r>
                      <a:endParaRPr lang="en-US" sz="1300" dirty="0" smtClean="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smtClean="0">
                          <a:solidFill>
                            <a:srgbClr val="000000"/>
                          </a:solidFill>
                          <a:latin typeface="Times New Roman"/>
                          <a:ea typeface="Times New Roman"/>
                          <a:cs typeface="Times New Roman"/>
                        </a:rPr>
                        <a:t>Izzbat</a:t>
                      </a:r>
                      <a:r>
                        <a:rPr lang="en-US" sz="1300" dirty="0" smtClean="0">
                          <a:solidFill>
                            <a:srgbClr val="000000"/>
                          </a:solidFill>
                          <a:latin typeface="Times New Roman"/>
                          <a:ea typeface="Times New Roman"/>
                          <a:cs typeface="Times New Roman"/>
                        </a:rPr>
                        <a:t>-al </a:t>
                      </a:r>
                      <a:r>
                        <a:rPr lang="en-US" sz="1300" dirty="0" err="1">
                          <a:solidFill>
                            <a:srgbClr val="000000"/>
                          </a:solidFill>
                          <a:latin typeface="Times New Roman"/>
                          <a:ea typeface="Times New Roman"/>
                          <a:cs typeface="Times New Roman"/>
                        </a:rPr>
                        <a:t>Tabeeb</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Kafer</a:t>
                      </a:r>
                      <a:r>
                        <a:rPr lang="en-US" sz="1300" dirty="0">
                          <a:solidFill>
                            <a:srgbClr val="000000"/>
                          </a:solidFill>
                          <a:latin typeface="Times New Roman"/>
                          <a:ea typeface="Calibri"/>
                          <a:cs typeface="Times New Roman"/>
                        </a:rPr>
                        <a:t> </a:t>
                      </a:r>
                      <a:r>
                        <a:rPr lang="en-US" sz="1300" dirty="0" err="1">
                          <a:solidFill>
                            <a:srgbClr val="000000"/>
                          </a:solidFill>
                          <a:latin typeface="Times New Roman"/>
                          <a:ea typeface="Calibri"/>
                          <a:cs typeface="Times New Roman"/>
                        </a:rPr>
                        <a:t>Thulth</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1zzbat </a:t>
                      </a:r>
                      <a:r>
                        <a:rPr lang="en-US" sz="1300" dirty="0" err="1">
                          <a:solidFill>
                            <a:srgbClr val="000000"/>
                          </a:solidFill>
                          <a:latin typeface="Times New Roman"/>
                          <a:ea typeface="Calibri"/>
                          <a:cs typeface="Times New Roman"/>
                        </a:rPr>
                        <a:t>Jaloud</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1zzbat al-</a:t>
                      </a:r>
                      <a:r>
                        <a:rPr lang="en-US" sz="1300" dirty="0" err="1">
                          <a:solidFill>
                            <a:srgbClr val="000000"/>
                          </a:solidFill>
                          <a:latin typeface="Times New Roman"/>
                          <a:ea typeface="Calibri"/>
                          <a:cs typeface="Times New Roman"/>
                        </a:rPr>
                        <a:t>Ashqar</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Al-</a:t>
                      </a:r>
                      <a:r>
                        <a:rPr lang="en-US" sz="1300" dirty="0" err="1">
                          <a:solidFill>
                            <a:srgbClr val="000000"/>
                          </a:solidFill>
                          <a:latin typeface="Times New Roman"/>
                          <a:ea typeface="Calibri"/>
                          <a:cs typeface="Times New Roman"/>
                        </a:rPr>
                        <a:t>Mudawwar</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1zzbat </a:t>
                      </a:r>
                      <a:r>
                        <a:rPr lang="en-US" sz="1300" dirty="0" err="1">
                          <a:solidFill>
                            <a:srgbClr val="000000"/>
                          </a:solidFill>
                          <a:latin typeface="Times New Roman"/>
                          <a:ea typeface="Calibri"/>
                          <a:cs typeface="Times New Roman"/>
                        </a:rPr>
                        <a:t>Salman</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Azun</a:t>
                      </a:r>
                      <a:r>
                        <a:rPr lang="en-US" sz="1300" dirty="0">
                          <a:solidFill>
                            <a:srgbClr val="000000"/>
                          </a:solidFill>
                          <a:latin typeface="Times New Roman"/>
                          <a:ea typeface="Calibri"/>
                          <a:cs typeface="Times New Roman"/>
                        </a:rPr>
                        <a:t> </a:t>
                      </a:r>
                      <a:r>
                        <a:rPr lang="en-US" sz="1300" dirty="0" err="1">
                          <a:solidFill>
                            <a:srgbClr val="000000"/>
                          </a:solidFill>
                          <a:latin typeface="Times New Roman"/>
                          <a:ea typeface="Calibri"/>
                          <a:cs typeface="Times New Roman"/>
                        </a:rPr>
                        <a:t>Atmah</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smtClean="0">
                          <a:solidFill>
                            <a:srgbClr val="000000"/>
                          </a:solidFill>
                          <a:latin typeface="Times New Roman"/>
                          <a:ea typeface="Calibri"/>
                          <a:cs typeface="Times New Roman"/>
                        </a:rPr>
                        <a:t>Beit-Ameen</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Ras</a:t>
                      </a:r>
                      <a:r>
                        <a:rPr lang="en-US" sz="1300" dirty="0">
                          <a:solidFill>
                            <a:srgbClr val="000000"/>
                          </a:solidFill>
                          <a:latin typeface="Times New Roman"/>
                          <a:ea typeface="Calibri"/>
                          <a:cs typeface="Times New Roman"/>
                        </a:rPr>
                        <a:t> </a:t>
                      </a:r>
                      <a:r>
                        <a:rPr lang="en-US" sz="1300" dirty="0" err="1">
                          <a:solidFill>
                            <a:srgbClr val="000000"/>
                          </a:solidFill>
                          <a:latin typeface="Times New Roman"/>
                          <a:ea typeface="Calibri"/>
                          <a:cs typeface="Times New Roman"/>
                        </a:rPr>
                        <a:t>Atiya</a:t>
                      </a:r>
                      <a:endParaRPr lang="en-US" sz="1300" dirty="0">
                        <a:solidFill>
                          <a:srgbClr val="000000"/>
                        </a:solidFill>
                        <a:latin typeface="Times New Roman"/>
                        <a:ea typeface="Calibri"/>
                        <a:cs typeface="Arial"/>
                      </a:endParaRPr>
                    </a:p>
                    <a:p>
                      <a:pPr marL="0" marR="0" indent="0" algn="just" defTabSz="914400" rtl="0" eaLnBrk="1" fontAlgn="auto" latinLnBrk="0" hangingPunct="1">
                        <a:lnSpc>
                          <a:spcPct val="150000"/>
                        </a:lnSpc>
                        <a:spcBef>
                          <a:spcPts val="0"/>
                        </a:spcBef>
                        <a:spcAft>
                          <a:spcPts val="0"/>
                        </a:spcAft>
                        <a:buClrTx/>
                        <a:buSzTx/>
                        <a:buFontTx/>
                        <a:buNone/>
                        <a:tabLst/>
                        <a:defRPr/>
                      </a:pPr>
                      <a:r>
                        <a:rPr lang="en-US" sz="1300" dirty="0" err="1">
                          <a:solidFill>
                            <a:srgbClr val="000000"/>
                          </a:solidFill>
                          <a:latin typeface="Times New Roman"/>
                          <a:ea typeface="Calibri"/>
                          <a:cs typeface="Times New Roman"/>
                        </a:rPr>
                        <a:t>Ras</a:t>
                      </a:r>
                      <a:r>
                        <a:rPr lang="en-US" sz="1300" dirty="0">
                          <a:solidFill>
                            <a:srgbClr val="000000"/>
                          </a:solidFill>
                          <a:latin typeface="Times New Roman"/>
                          <a:ea typeface="Calibri"/>
                          <a:cs typeface="Times New Roman"/>
                        </a:rPr>
                        <a:t> </a:t>
                      </a:r>
                      <a:r>
                        <a:rPr lang="en-US" sz="1300" dirty="0" smtClean="0">
                          <a:solidFill>
                            <a:srgbClr val="000000"/>
                          </a:solidFill>
                          <a:latin typeface="Times New Roman"/>
                          <a:ea typeface="Calibri"/>
                          <a:cs typeface="Times New Roman"/>
                        </a:rPr>
                        <a:t>al-</a:t>
                      </a:r>
                      <a:r>
                        <a:rPr lang="en-US" sz="1300" dirty="0" err="1" smtClean="0">
                          <a:solidFill>
                            <a:srgbClr val="000000"/>
                          </a:solidFill>
                          <a:latin typeface="Times New Roman"/>
                          <a:ea typeface="Calibri"/>
                          <a:cs typeface="Times New Roman"/>
                        </a:rPr>
                        <a:t>Tira</a:t>
                      </a:r>
                      <a:r>
                        <a:rPr lang="en-US" sz="1300" dirty="0" smtClean="0">
                          <a:solidFill>
                            <a:srgbClr val="000000"/>
                          </a:solidFill>
                          <a:latin typeface="Times New Roman"/>
                          <a:ea typeface="Calibri"/>
                          <a:cs typeface="Times New Roman"/>
                        </a:rPr>
                        <a:t> ,  Al-</a:t>
                      </a:r>
                      <a:r>
                        <a:rPr lang="en-US" sz="1300" dirty="0" err="1" smtClean="0">
                          <a:solidFill>
                            <a:srgbClr val="000000"/>
                          </a:solidFill>
                          <a:latin typeface="Times New Roman"/>
                          <a:ea typeface="Calibri"/>
                          <a:cs typeface="Times New Roman"/>
                        </a:rPr>
                        <a:t>Daba'a</a:t>
                      </a:r>
                      <a:endParaRPr lang="en-US" sz="1300" dirty="0" smtClean="0">
                        <a:solidFill>
                          <a:srgbClr val="000000"/>
                        </a:solidFill>
                        <a:latin typeface="Times New Roman"/>
                        <a:ea typeface="Calibri"/>
                        <a:cs typeface="Arial"/>
                      </a:endParaRPr>
                    </a:p>
                  </a:txBody>
                  <a:tcPr marL="68580" marR="68580" marT="0" marB="0"/>
                </a:tc>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p>
                      <a:pPr marL="0" marR="0" algn="just">
                        <a:lnSpc>
                          <a:spcPct val="150000"/>
                        </a:lnSpc>
                        <a:spcBef>
                          <a:spcPts val="0"/>
                        </a:spcBef>
                        <a:spcAft>
                          <a:spcPts val="0"/>
                        </a:spcAft>
                      </a:pPr>
                      <a:r>
                        <a:rPr lang="en-US" sz="1300" dirty="0" err="1">
                          <a:solidFill>
                            <a:srgbClr val="000000"/>
                          </a:solidFill>
                          <a:latin typeface="Times New Roman"/>
                          <a:ea typeface="Calibri"/>
                          <a:cs typeface="Times New Roman"/>
                        </a:rPr>
                        <a:t>Wadi</a:t>
                      </a:r>
                      <a:r>
                        <a:rPr lang="en-US" sz="1300" dirty="0">
                          <a:solidFill>
                            <a:srgbClr val="000000"/>
                          </a:solidFill>
                          <a:latin typeface="Times New Roman"/>
                          <a:ea typeface="Calibri"/>
                          <a:cs typeface="Times New Roman"/>
                        </a:rPr>
                        <a:t> al-</a:t>
                      </a:r>
                      <a:r>
                        <a:rPr lang="en-US" sz="1300" dirty="0" err="1">
                          <a:solidFill>
                            <a:srgbClr val="000000"/>
                          </a:solidFill>
                          <a:latin typeface="Times New Roman"/>
                          <a:ea typeface="Calibri"/>
                          <a:cs typeface="Times New Roman"/>
                        </a:rPr>
                        <a:t>Rasha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Arab al </a:t>
                      </a:r>
                      <a:r>
                        <a:rPr lang="en-US" sz="1300" dirty="0" err="1">
                          <a:solidFill>
                            <a:srgbClr val="000000"/>
                          </a:solidFill>
                          <a:latin typeface="Times New Roman"/>
                          <a:ea typeface="Calibri"/>
                          <a:cs typeface="Times New Roman"/>
                        </a:rPr>
                        <a:t>Ramadin</a:t>
                      </a:r>
                      <a:r>
                        <a:rPr lang="en-US" sz="1300" dirty="0">
                          <a:solidFill>
                            <a:srgbClr val="000000"/>
                          </a:solidFill>
                          <a:latin typeface="Times New Roman"/>
                          <a:ea typeface="Calibri"/>
                          <a:cs typeface="Times New Roman"/>
                        </a:rPr>
                        <a:t> al-</a:t>
                      </a:r>
                      <a:r>
                        <a:rPr lang="en-US" sz="1300" dirty="0" err="1">
                          <a:solidFill>
                            <a:srgbClr val="000000"/>
                          </a:solidFill>
                          <a:latin typeface="Times New Roman"/>
                          <a:ea typeface="Calibri"/>
                          <a:cs typeface="Times New Roman"/>
                        </a:rPr>
                        <a:t>Janobya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Arab Abu </a:t>
                      </a:r>
                      <a:r>
                        <a:rPr lang="en-US" sz="1300" dirty="0" err="1">
                          <a:solidFill>
                            <a:srgbClr val="000000"/>
                          </a:solidFill>
                          <a:latin typeface="Times New Roman"/>
                          <a:ea typeface="Calibri"/>
                          <a:cs typeface="Times New Roman"/>
                        </a:rPr>
                        <a:t>Farda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Arab al-</a:t>
                      </a:r>
                      <a:r>
                        <a:rPr lang="en-US" sz="1300" dirty="0" err="1">
                          <a:solidFill>
                            <a:srgbClr val="000000"/>
                          </a:solidFill>
                          <a:latin typeface="Times New Roman"/>
                          <a:ea typeface="Calibri"/>
                          <a:cs typeface="Times New Roman"/>
                        </a:rPr>
                        <a:t>Khawla</a:t>
                      </a:r>
                      <a:endParaRPr lang="en-US" sz="1300" dirty="0">
                        <a:solidFill>
                          <a:srgbClr val="000000"/>
                        </a:solidFill>
                        <a:latin typeface="Times New Roman"/>
                        <a:ea typeface="Calibri"/>
                        <a:cs typeface="Arial"/>
                      </a:endParaRPr>
                    </a:p>
                    <a:p>
                      <a:pPr marL="0" marR="0" algn="just">
                        <a:lnSpc>
                          <a:spcPct val="150000"/>
                        </a:lnSpc>
                        <a:spcBef>
                          <a:spcPts val="0"/>
                        </a:spcBef>
                        <a:spcAft>
                          <a:spcPts val="0"/>
                        </a:spcAft>
                      </a:pPr>
                      <a:r>
                        <a:rPr lang="en-US" sz="1300" dirty="0">
                          <a:solidFill>
                            <a:srgbClr val="000000"/>
                          </a:solidFill>
                          <a:latin typeface="Times New Roman"/>
                          <a:ea typeface="Calibri"/>
                          <a:cs typeface="Times New Roman"/>
                        </a:rPr>
                        <a:t>Arab-</a:t>
                      </a:r>
                      <a:r>
                        <a:rPr lang="en-US" sz="1300" dirty="0" err="1">
                          <a:solidFill>
                            <a:srgbClr val="000000"/>
                          </a:solidFill>
                          <a:latin typeface="Times New Roman"/>
                          <a:ea typeface="Calibri"/>
                          <a:cs typeface="Times New Roman"/>
                        </a:rPr>
                        <a:t>alRamadin</a:t>
                      </a:r>
                      <a:r>
                        <a:rPr lang="en-US" sz="1300" dirty="0">
                          <a:solidFill>
                            <a:srgbClr val="000000"/>
                          </a:solidFill>
                          <a:latin typeface="Times New Roman"/>
                          <a:ea typeface="Calibri"/>
                          <a:cs typeface="Times New Roman"/>
                        </a:rPr>
                        <a:t> al-</a:t>
                      </a:r>
                      <a:r>
                        <a:rPr lang="en-US" sz="1300" dirty="0" err="1">
                          <a:solidFill>
                            <a:srgbClr val="000000"/>
                          </a:solidFill>
                          <a:latin typeface="Times New Roman"/>
                          <a:ea typeface="Calibri"/>
                          <a:cs typeface="Times New Roman"/>
                        </a:rPr>
                        <a:t>Shamalya</a:t>
                      </a:r>
                      <a:endParaRPr lang="en-US" sz="1300" dirty="0">
                        <a:solidFill>
                          <a:srgbClr val="000000"/>
                        </a:solidFill>
                        <a:latin typeface="Times New Roman"/>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Demand Calculation</a:t>
            </a:r>
            <a:endParaRPr lang="en-US" dirty="0"/>
          </a:p>
        </p:txBody>
      </p:sp>
      <p:sp>
        <p:nvSpPr>
          <p:cNvPr id="3" name="Content Placeholder 2"/>
          <p:cNvSpPr>
            <a:spLocks noGrp="1"/>
          </p:cNvSpPr>
          <p:nvPr>
            <p:ph idx="1"/>
          </p:nvPr>
        </p:nvSpPr>
        <p:spPr>
          <a:xfrm>
            <a:off x="1097280" y="1845734"/>
            <a:ext cx="10058400" cy="4372186"/>
          </a:xfrm>
        </p:spPr>
        <p:txBody>
          <a:bodyPr>
            <a:normAutofit fontScale="92500" lnSpcReduction="20000"/>
          </a:bodyPr>
          <a:lstStyle/>
          <a:p>
            <a:pPr algn="l" rtl="0">
              <a:buNone/>
            </a:pPr>
            <a:r>
              <a:rPr lang="ar-SA" dirty="0" smtClean="0"/>
              <a:t> </a:t>
            </a:r>
            <a:r>
              <a:rPr lang="en-US" dirty="0" smtClean="0"/>
              <a:t>the equation used:</a:t>
            </a:r>
          </a:p>
          <a:p>
            <a:pPr algn="l" rtl="0"/>
            <a:r>
              <a:rPr lang="en-US" b="1" dirty="0" smtClean="0"/>
              <a:t>Equation 1: loss Equation</a:t>
            </a:r>
            <a:endParaRPr lang="en-US" i="1" dirty="0" smtClean="0"/>
          </a:p>
          <a:p>
            <a:pPr algn="l" rtl="0"/>
            <a:r>
              <a:rPr lang="en-US" dirty="0" smtClean="0"/>
              <a:t>Loss % =                                    100% </a:t>
            </a:r>
          </a:p>
          <a:p>
            <a:pPr algn="l" rtl="0">
              <a:buNone/>
            </a:pPr>
            <a:endParaRPr lang="en-US" b="1" dirty="0" smtClean="0"/>
          </a:p>
          <a:p>
            <a:pPr algn="l" rtl="0">
              <a:buNone/>
            </a:pPr>
            <a:r>
              <a:rPr lang="en-US" b="1" dirty="0" smtClean="0"/>
              <a:t>Equation 2:futuer population</a:t>
            </a:r>
            <a:endParaRPr lang="en-US" i="1" dirty="0" smtClean="0"/>
          </a:p>
          <a:p>
            <a:pPr algn="l" rtl="0"/>
            <a:r>
              <a:rPr lang="en-US" sz="2400" dirty="0" err="1" smtClean="0"/>
              <a:t>P</a:t>
            </a:r>
            <a:r>
              <a:rPr lang="en-US" sz="2400" baseline="-25000" dirty="0" err="1" smtClean="0"/>
              <a:t>n</a:t>
            </a:r>
            <a:r>
              <a:rPr lang="en-US" sz="2400" baseline="-25000" dirty="0" smtClean="0"/>
              <a:t> </a:t>
            </a:r>
            <a:r>
              <a:rPr lang="en-US" sz="2400" dirty="0" smtClean="0"/>
              <a:t>= P</a:t>
            </a:r>
            <a:r>
              <a:rPr lang="en-US" sz="2400" baseline="-25000" dirty="0" smtClean="0"/>
              <a:t>0 (1+i) </a:t>
            </a:r>
            <a:r>
              <a:rPr lang="en-US" sz="2400" baseline="30000" dirty="0" smtClean="0"/>
              <a:t>n</a:t>
            </a:r>
          </a:p>
          <a:p>
            <a:pPr algn="l" rtl="0"/>
            <a:endParaRPr lang="en-US" b="1" i="1" dirty="0" smtClean="0"/>
          </a:p>
          <a:p>
            <a:pPr algn="l" rtl="0"/>
            <a:r>
              <a:rPr lang="en-US" b="1" i="1" dirty="0" smtClean="0"/>
              <a:t>Equation 3:Demand Equation</a:t>
            </a:r>
            <a:endParaRPr lang="en-US" i="1" dirty="0" smtClean="0"/>
          </a:p>
          <a:p>
            <a:pPr algn="l" rtl="0">
              <a:buNone/>
            </a:pPr>
            <a:r>
              <a:rPr lang="en-US" dirty="0" smtClean="0"/>
              <a:t>Demand =</a:t>
            </a:r>
          </a:p>
        </p:txBody>
      </p:sp>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29246" y="2756263"/>
            <a:ext cx="1790700" cy="542925"/>
          </a:xfrm>
          <a:prstGeom prst="rect">
            <a:avLst/>
          </a:prstGeom>
          <a:noFill/>
        </p:spPr>
      </p:pic>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81497" y="5329646"/>
            <a:ext cx="2619375" cy="7143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lvl="0" algn="l" rtl="0"/>
                <a:r>
                  <a:rPr lang="en-US" sz="3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Equation 4: Demand Equation </a:t>
                </a:r>
              </a:p>
              <a:p>
                <a:pPr lvl="0" algn="l" rtl="0"/>
                <a:endParaRPr lang="en-US" sz="3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l" rtl="0"/>
                <a:r>
                  <a:rPr lang="en-US" sz="3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Demand </a:t>
                </a:r>
                <a:r>
                  <a:rPr lang="en-US" sz="3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𝐶𝑜𝑛𝑠𝑢𝑚𝑝𝑡𝑖𝑜𝑛</m:t>
                        </m:r>
                      </m:num>
                      <m:den>
                        <m: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𝑙𝑜𝑠𝑠</m:t>
                        </m:r>
                        <m:r>
                          <a:rPr lang="en-US" sz="36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sz="3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l" rtl="0"/>
                <a:endParaRPr lang="ar-SA"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576" t="-3939"/>
                </a:stretch>
              </a:blipFill>
            </p:spPr>
            <p:txBody>
              <a:bodyPr/>
              <a:lstStyle/>
              <a:p>
                <a:r>
                  <a:rPr lang="ar-SA">
                    <a:noFill/>
                  </a:rPr>
                  <a:t> </a:t>
                </a:r>
              </a:p>
            </p:txBody>
          </p:sp>
        </mc:Fallback>
      </mc:AlternateContent>
    </p:spTree>
    <p:extLst>
      <p:ext uri="{BB962C8B-B14F-4D97-AF65-F5344CB8AC3E}">
        <p14:creationId xmlns:p14="http://schemas.microsoft.com/office/powerpoint/2010/main" val="13613632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Future Demand Calculation</a:t>
            </a:r>
            <a:br>
              <a:rPr lang="en-US" b="1" dirty="0" smtClean="0"/>
            </a:br>
            <a:endParaRPr lang="en-US" dirty="0"/>
          </a:p>
        </p:txBody>
      </p:sp>
      <p:sp>
        <p:nvSpPr>
          <p:cNvPr id="3" name="Content Placeholder 2"/>
          <p:cNvSpPr>
            <a:spLocks noGrp="1"/>
          </p:cNvSpPr>
          <p:nvPr>
            <p:ph idx="1"/>
          </p:nvPr>
        </p:nvSpPr>
        <p:spPr>
          <a:xfrm>
            <a:off x="1097280" y="1845733"/>
            <a:ext cx="10058400" cy="4319935"/>
          </a:xfrm>
        </p:spPr>
        <p:txBody>
          <a:bodyPr>
            <a:normAutofit fontScale="85000" lnSpcReduction="20000"/>
          </a:bodyPr>
          <a:lstStyle/>
          <a:p>
            <a:endParaRPr lang="en-US" b="1" dirty="0" smtClean="0"/>
          </a:p>
          <a:p>
            <a:pPr algn="l" rtl="0"/>
            <a:r>
              <a:rPr lang="en-US" b="1" dirty="0" smtClean="0"/>
              <a:t>Considerations on which the demand was calculated</a:t>
            </a:r>
            <a:endParaRPr lang="en-US" dirty="0" smtClean="0"/>
          </a:p>
          <a:p>
            <a:pPr algn="l" rtl="0"/>
            <a:r>
              <a:rPr lang="en-US" dirty="0" smtClean="0"/>
              <a:t>The assumption in demand calculation was the as the following:</a:t>
            </a:r>
          </a:p>
          <a:p>
            <a:r>
              <a:rPr lang="en-US" dirty="0" smtClean="0"/>
              <a:t> </a:t>
            </a:r>
          </a:p>
          <a:p>
            <a:pPr algn="l" rtl="0"/>
            <a:r>
              <a:rPr lang="en-US" dirty="0" smtClean="0"/>
              <a:t>1-The normal rate of consumption per person per day is </a:t>
            </a:r>
            <a:r>
              <a:rPr lang="en-US" dirty="0" smtClean="0">
                <a:solidFill>
                  <a:srgbClr val="FF0000"/>
                </a:solidFill>
              </a:rPr>
              <a:t>120 L/C/day</a:t>
            </a:r>
            <a:r>
              <a:rPr lang="en-US" dirty="0" smtClean="0"/>
              <a:t>.</a:t>
            </a:r>
          </a:p>
          <a:p>
            <a:endParaRPr lang="en-US" dirty="0" smtClean="0"/>
          </a:p>
          <a:p>
            <a:pPr algn="l" rtl="0"/>
            <a:r>
              <a:rPr lang="en-US" dirty="0" smtClean="0"/>
              <a:t>2-the domestic consumption is </a:t>
            </a:r>
            <a:r>
              <a:rPr lang="en-US" dirty="0" smtClean="0">
                <a:solidFill>
                  <a:srgbClr val="FF0000"/>
                </a:solidFill>
              </a:rPr>
              <a:t>90%</a:t>
            </a:r>
            <a:r>
              <a:rPr lang="en-US" dirty="0" smtClean="0"/>
              <a:t> from the total consumption.</a:t>
            </a:r>
          </a:p>
          <a:p>
            <a:endParaRPr lang="en-US" dirty="0" smtClean="0"/>
          </a:p>
          <a:p>
            <a:pPr algn="l" rtl="0"/>
            <a:r>
              <a:rPr lang="en-US" dirty="0" smtClean="0"/>
              <a:t>3-the Physical loss percent in the network is </a:t>
            </a:r>
            <a:r>
              <a:rPr lang="en-US" dirty="0" smtClean="0">
                <a:solidFill>
                  <a:srgbClr val="FF0000"/>
                </a:solidFill>
              </a:rPr>
              <a:t>15%. </a:t>
            </a:r>
          </a:p>
          <a:p>
            <a:endParaRPr lang="en-US" dirty="0"/>
          </a:p>
        </p:txBody>
      </p:sp>
      <p:sp>
        <p:nvSpPr>
          <p:cNvPr id="3584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4"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5" name="Rectangle 5"/>
          <p:cNvSpPr>
            <a:spLocks noChangeArrowheads="1"/>
          </p:cNvSpPr>
          <p:nvPr/>
        </p:nvSpPr>
        <p:spPr bwMode="auto">
          <a:xfrm>
            <a:off x="0" y="9715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l" rtl="0"/>
            <a:r>
              <a:rPr lang="en-US" dirty="0" smtClean="0"/>
              <a:t>As a result of the previous consideration the normal demand value due to Municipalities represent in this equations:</a:t>
            </a:r>
          </a:p>
          <a:p>
            <a:pPr algn="l" rtl="0"/>
            <a:endParaRPr lang="en-US" dirty="0" smtClean="0"/>
          </a:p>
          <a:p>
            <a:pPr algn="l" rtl="0"/>
            <a:r>
              <a:rPr lang="en-US" dirty="0" smtClean="0"/>
              <a:t>Domestic consumption =</a:t>
            </a:r>
          </a:p>
          <a:p>
            <a:pPr algn="l" rtl="0"/>
            <a:endParaRPr lang="en-US" dirty="0" smtClean="0"/>
          </a:p>
          <a:p>
            <a:pPr algn="l" rtl="0"/>
            <a:r>
              <a:rPr lang="en-US" dirty="0" smtClean="0"/>
              <a:t>Normal Demand =</a:t>
            </a:r>
          </a:p>
          <a:p>
            <a:pPr algn="l" rtl="0"/>
            <a:endParaRPr lang="en-US" dirty="0" smtClean="0"/>
          </a:p>
          <a:p>
            <a:pPr algn="l" rtl="0"/>
            <a:r>
              <a:rPr lang="en-US" dirty="0" smtClean="0"/>
              <a:t> </a:t>
            </a:r>
          </a:p>
          <a:p>
            <a:pPr algn="l" rtl="0"/>
            <a:r>
              <a:rPr lang="en-US" dirty="0" smtClean="0"/>
              <a:t>If the calculated demand less than the normal demand, the normal demand will using in the calculation of future demand.</a:t>
            </a:r>
          </a:p>
          <a:p>
            <a:pPr algn="l" rtl="0">
              <a:buNone/>
            </a:pPr>
            <a:endParaRPr lang="en-US" dirty="0" smtClean="0"/>
          </a:p>
        </p:txBody>
      </p:sp>
      <p:sp>
        <p:nvSpPr>
          <p:cNvPr id="3686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40480" y="2873828"/>
            <a:ext cx="1647825" cy="504825"/>
          </a:xfrm>
          <a:prstGeom prst="rect">
            <a:avLst/>
          </a:prstGeom>
          <a:noFill/>
        </p:spPr>
      </p:pic>
      <p:sp>
        <p:nvSpPr>
          <p:cNvPr id="3686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17966" y="3670662"/>
            <a:ext cx="2028825" cy="5143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Future Water Demand and Gap in Qalqiliya Governorate </a:t>
            </a:r>
            <a:endParaRPr lang="ar-SA" dirty="0"/>
          </a:p>
        </p:txBody>
      </p:sp>
      <p:sp>
        <p:nvSpPr>
          <p:cNvPr id="7" name="Rectangle 6"/>
          <p:cNvSpPr/>
          <p:nvPr/>
        </p:nvSpPr>
        <p:spPr>
          <a:xfrm>
            <a:off x="1303342" y="2172013"/>
            <a:ext cx="8961120" cy="2795958"/>
          </a:xfrm>
          <a:prstGeom prst="rect">
            <a:avLst/>
          </a:prstGeom>
        </p:spPr>
        <p:txBody>
          <a:bodyPr wrap="square">
            <a:spAutoFit/>
          </a:bodyPr>
          <a:lstStyle/>
          <a:p>
            <a:pPr algn="just">
              <a:lnSpc>
                <a:spcPct val="150000"/>
              </a:lnSpc>
              <a:spcAft>
                <a:spcPts val="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Due to the increasing in the population due to the years the amount of recent water supply to communities will be not enough to serve the new number of people and this named as the Water Gap. So as a result of this gap the amount of water supply should be increase to service the people in future.</a:t>
            </a:r>
          </a:p>
        </p:txBody>
      </p:sp>
    </p:spTree>
    <p:extLst>
      <p:ext uri="{BB962C8B-B14F-4D97-AF65-F5344CB8AC3E}">
        <p14:creationId xmlns:p14="http://schemas.microsoft.com/office/powerpoint/2010/main" val="2014015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sz="4000" dirty="0" smtClean="0"/>
              <a:t>Future Water Demand and Gap in Qalqiliya Governorate </a:t>
            </a:r>
            <a:endParaRPr lang="ar-SA" sz="4000"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097280" y="1845734"/>
                <a:ext cx="9902070" cy="954685"/>
              </a:xfrm>
              <a:prstGeom prst="rect">
                <a:avLst/>
              </a:prstGeom>
            </p:spPr>
            <p:txBody>
              <a:bodyPr wrap="none">
                <a:spAutoFit/>
              </a:bodyPr>
              <a:lstStyle/>
              <a:p>
                <a:r>
                  <a:rPr lang="en-GB" sz="2000" b="1" dirty="0" smtClean="0">
                    <a:solidFill>
                      <a:schemeClr val="tx1"/>
                    </a:solidFill>
                  </a:rPr>
                  <a:t>Future Water Demand in meter cubic per day  =</a:t>
                </a:r>
                <a:r>
                  <a:rPr lang="en-US" sz="2000" dirty="0">
                    <a:solidFill>
                      <a:schemeClr val="tx1"/>
                    </a:solidFill>
                  </a:rPr>
                  <a:t> </a:t>
                </a:r>
                <a14:m>
                  <m:oMath xmlns:m="http://schemas.openxmlformats.org/officeDocument/2006/math">
                    <m:f>
                      <m:fPr>
                        <m:ctrlPr>
                          <a:rPr lang="en-US" sz="2000" i="1">
                            <a:solidFill>
                              <a:schemeClr val="tx1"/>
                            </a:solidFill>
                            <a:latin typeface="Cambria Math" panose="02040503050406030204" pitchFamily="18" charset="0"/>
                          </a:rPr>
                        </m:ctrlPr>
                      </m:fPr>
                      <m:num>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𝑃𝑜𝑝𝑢𝑙𝑎𝑡𝑖𝑜𝑛</m:t>
                        </m:r>
                        <m:r>
                          <a:rPr lang="en-US" sz="2000" i="1">
                            <a:solidFill>
                              <a:schemeClr val="tx1"/>
                            </a:solidFill>
                            <a:latin typeface="Cambria Math" panose="02040503050406030204" pitchFamily="18" charset="0"/>
                          </a:rPr>
                          <m:t> ∗ </m:t>
                        </m:r>
                        <m:r>
                          <a:rPr lang="en-US" sz="2000" i="1">
                            <a:solidFill>
                              <a:schemeClr val="tx1"/>
                            </a:solidFill>
                            <a:latin typeface="Cambria Math" panose="02040503050406030204" pitchFamily="18" charset="0"/>
                          </a:rPr>
                          <m:t>𝑤𝑎𝑡𝑒𝑟</m:t>
                        </m:r>
                        <m:r>
                          <a:rPr lang="en-US" sz="2000" i="1">
                            <a:solidFill>
                              <a:schemeClr val="tx1"/>
                            </a:solidFill>
                            <a:latin typeface="Cambria Math" panose="02040503050406030204" pitchFamily="18" charset="0"/>
                          </a:rPr>
                          <m:t> </m:t>
                        </m:r>
                        <m:r>
                          <a:rPr lang="en-US" sz="2000" i="1">
                            <a:solidFill>
                              <a:schemeClr val="tx1"/>
                            </a:solidFill>
                            <a:latin typeface="Cambria Math" panose="02040503050406030204" pitchFamily="18" charset="0"/>
                          </a:rPr>
                          <m:t>𝑑𝑒𝑚𝑎𝑛𝑑</m:t>
                        </m:r>
                        <m:r>
                          <a:rPr lang="en-US" sz="2000" i="1">
                            <a:solidFill>
                              <a:schemeClr val="tx1"/>
                            </a:solidFill>
                            <a:latin typeface="Cambria Math" panose="02040503050406030204" pitchFamily="18" charset="0"/>
                          </a:rPr>
                          <m:t>  </m:t>
                        </m:r>
                        <m:r>
                          <a:rPr lang="en-US" sz="2000" i="1">
                            <a:solidFill>
                              <a:schemeClr val="tx1"/>
                            </a:solidFill>
                            <a:latin typeface="Cambria Math" panose="02040503050406030204" pitchFamily="18" charset="0"/>
                          </a:rPr>
                          <m:t>𝑝𝑒𝑟</m:t>
                        </m:r>
                        <m:r>
                          <a:rPr lang="en-US" sz="2000" i="1">
                            <a:solidFill>
                              <a:schemeClr val="tx1"/>
                            </a:solidFill>
                            <a:latin typeface="Cambria Math" panose="02040503050406030204" pitchFamily="18" charset="0"/>
                          </a:rPr>
                          <m:t> </m:t>
                        </m:r>
                        <m:r>
                          <a:rPr lang="en-US" sz="2000" i="1">
                            <a:solidFill>
                              <a:schemeClr val="tx1"/>
                            </a:solidFill>
                            <a:latin typeface="Cambria Math" panose="02040503050406030204" pitchFamily="18" charset="0"/>
                          </a:rPr>
                          <m:t>𝑐𝑎𝑝𝑖𝑡𝑎</m:t>
                        </m:r>
                        <m:r>
                          <a:rPr lang="en-US" sz="2000" i="1">
                            <a:solidFill>
                              <a:schemeClr val="tx1"/>
                            </a:solidFill>
                            <a:latin typeface="Cambria Math" panose="02040503050406030204" pitchFamily="18" charset="0"/>
                          </a:rPr>
                          <m:t> </m:t>
                        </m:r>
                        <m:r>
                          <a:rPr lang="en-US" sz="2000" i="1">
                            <a:solidFill>
                              <a:schemeClr val="tx1"/>
                            </a:solidFill>
                            <a:latin typeface="Cambria Math" panose="02040503050406030204" pitchFamily="18" charset="0"/>
                          </a:rPr>
                          <m:t>𝑝𝑒𝑟</m:t>
                        </m:r>
                        <m:r>
                          <a:rPr lang="en-US" sz="2000" i="1">
                            <a:solidFill>
                              <a:schemeClr val="tx1"/>
                            </a:solidFill>
                            <a:latin typeface="Cambria Math" panose="02040503050406030204" pitchFamily="18" charset="0"/>
                          </a:rPr>
                          <m:t> </m:t>
                        </m:r>
                        <m:r>
                          <a:rPr lang="en-US" sz="2000" i="1">
                            <a:solidFill>
                              <a:schemeClr val="tx1"/>
                            </a:solidFill>
                            <a:latin typeface="Cambria Math" panose="02040503050406030204" pitchFamily="18" charset="0"/>
                          </a:rPr>
                          <m:t>𝑑𝑎𝑦</m:t>
                        </m:r>
                        <m:r>
                          <a:rPr lang="en-US" sz="2000" i="1">
                            <a:solidFill>
                              <a:schemeClr val="tx1"/>
                            </a:solidFill>
                            <a:latin typeface="Cambria Math" panose="02040503050406030204" pitchFamily="18" charset="0"/>
                          </a:rPr>
                          <m:t> )   </m:t>
                        </m:r>
                      </m:num>
                      <m:den>
                        <m:r>
                          <a:rPr lang="en-US" sz="2000" i="1">
                            <a:solidFill>
                              <a:schemeClr val="tx1"/>
                            </a:solidFill>
                            <a:latin typeface="Cambria Math" panose="02040503050406030204" pitchFamily="18" charset="0"/>
                          </a:rPr>
                          <m:t>1000</m:t>
                        </m:r>
                      </m:den>
                    </m:f>
                  </m:oMath>
                </a14:m>
                <a:endParaRPr lang="en-US" sz="2000" dirty="0">
                  <a:solidFill>
                    <a:schemeClr val="tx1"/>
                  </a:solidFill>
                </a:endParaRPr>
              </a:p>
              <a:p>
                <a:endParaRPr lang="ar-SA" sz="2000" b="1"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097280" y="1845734"/>
                <a:ext cx="9902070" cy="954685"/>
              </a:xfrm>
              <a:prstGeom prst="rect">
                <a:avLst/>
              </a:prstGeom>
              <a:blipFill rotWithShape="0">
                <a:blip r:embed="rId2"/>
                <a:stretch>
                  <a:fillRect l="-616"/>
                </a:stretch>
              </a:blipFill>
            </p:spPr>
            <p:txBody>
              <a:bodyPr/>
              <a:lstStyle/>
              <a:p>
                <a:r>
                  <a:rPr lang="ar-SA">
                    <a:noFill/>
                  </a:rPr>
                  <a:t> </a:t>
                </a:r>
              </a:p>
            </p:txBody>
          </p:sp>
        </mc:Fallback>
      </mc:AlternateContent>
      <p:sp>
        <p:nvSpPr>
          <p:cNvPr id="6" name="Rectangle 5"/>
          <p:cNvSpPr/>
          <p:nvPr/>
        </p:nvSpPr>
        <p:spPr>
          <a:xfrm>
            <a:off x="738933" y="3316917"/>
            <a:ext cx="11676845" cy="400110"/>
          </a:xfrm>
          <a:prstGeom prst="rect">
            <a:avLst/>
          </a:prstGeom>
        </p:spPr>
        <p:txBody>
          <a:bodyPr wrap="square">
            <a:spAutoFit/>
          </a:bodyPr>
          <a:lstStyle/>
          <a:p>
            <a:r>
              <a:rPr lang="en-US" sz="2000" b="1" dirty="0"/>
              <a:t>Future Water Demand in meter cubic per </a:t>
            </a:r>
            <a:r>
              <a:rPr lang="en-US" sz="2000" b="1" dirty="0" smtClean="0"/>
              <a:t>year=</a:t>
            </a:r>
            <a:endParaRPr lang="en-US" sz="2000" b="1" dirty="0"/>
          </a:p>
        </p:txBody>
      </p:sp>
      <mc:AlternateContent xmlns:mc="http://schemas.openxmlformats.org/markup-compatibility/2006" xmlns:a14="http://schemas.microsoft.com/office/drawing/2010/main">
        <mc:Choice Requires="a14">
          <p:sp>
            <p:nvSpPr>
              <p:cNvPr id="7" name="Rectangle 6"/>
              <p:cNvSpPr/>
              <p:nvPr/>
            </p:nvSpPr>
            <p:spPr>
              <a:xfrm>
                <a:off x="5734849" y="3202046"/>
                <a:ext cx="6590233" cy="62985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ar-SA" i="1">
                              <a:latin typeface="Cambria Math" panose="02040503050406030204" pitchFamily="18" charset="0"/>
                            </a:rPr>
                          </m:ctrlPr>
                        </m:fPr>
                        <m:num>
                          <m:d>
                            <m:dPr>
                              <m:endChr m:val=""/>
                              <m:ctrlPr>
                                <a:rPr lang="ar-SA" i="1">
                                  <a:latin typeface="Cambria Math" panose="02040503050406030204" pitchFamily="18" charset="0"/>
                                </a:rPr>
                              </m:ctrlPr>
                            </m:dPr>
                            <m:e>
                              <m:r>
                                <a:rPr lang="ar-SA" i="1">
                                  <a:latin typeface="Cambria Math" panose="02040503050406030204" pitchFamily="18" charset="0"/>
                                </a:rPr>
                                <m:t>𝑃𝑜𝑝𝑢𝑙𝑎𝑡𝑖𝑜𝑛</m:t>
                              </m:r>
                              <m:r>
                                <a:rPr lang="ar-SA" i="0">
                                  <a:latin typeface="Cambria Math" panose="02040503050406030204" pitchFamily="18" charset="0"/>
                                </a:rPr>
                                <m:t> ∗ </m:t>
                              </m:r>
                              <m:r>
                                <a:rPr lang="ar-SA" i="1">
                                  <a:latin typeface="Cambria Math" panose="02040503050406030204" pitchFamily="18" charset="0"/>
                                </a:rPr>
                                <m:t>𝑤𝑎𝑡𝑒𝑟</m:t>
                              </m:r>
                              <m:r>
                                <a:rPr lang="ar-SA" i="0">
                                  <a:latin typeface="Cambria Math" panose="02040503050406030204" pitchFamily="18" charset="0"/>
                                </a:rPr>
                                <m:t> </m:t>
                              </m:r>
                              <m:r>
                                <a:rPr lang="ar-SA" i="1">
                                  <a:latin typeface="Cambria Math" panose="02040503050406030204" pitchFamily="18" charset="0"/>
                                </a:rPr>
                                <m:t>𝑑𝑒𝑚𝑎𝑛𝑑</m:t>
                              </m:r>
                              <m:r>
                                <a:rPr lang="ar-SA" i="0">
                                  <a:latin typeface="Cambria Math" panose="02040503050406030204" pitchFamily="18" charset="0"/>
                                </a:rPr>
                                <m:t>  </m:t>
                              </m:r>
                              <m:r>
                                <a:rPr lang="ar-SA" i="1">
                                  <a:latin typeface="Cambria Math" panose="02040503050406030204" pitchFamily="18" charset="0"/>
                                </a:rPr>
                                <m:t>𝑝𝑒𝑟</m:t>
                              </m:r>
                              <m:r>
                                <a:rPr lang="ar-SA" i="0">
                                  <a:latin typeface="Cambria Math" panose="02040503050406030204" pitchFamily="18" charset="0"/>
                                </a:rPr>
                                <m:t> </m:t>
                              </m:r>
                              <m:r>
                                <a:rPr lang="ar-SA" i="1">
                                  <a:latin typeface="Cambria Math" panose="02040503050406030204" pitchFamily="18" charset="0"/>
                                </a:rPr>
                                <m:t>𝑐𝑎𝑝𝑖𝑡𝑎</m:t>
                              </m:r>
                              <m:r>
                                <a:rPr lang="ar-SA" i="0">
                                  <a:latin typeface="Cambria Math" panose="02040503050406030204" pitchFamily="18" charset="0"/>
                                </a:rPr>
                                <m:t> </m:t>
                              </m:r>
                              <m:r>
                                <a:rPr lang="ar-SA" i="1">
                                  <a:latin typeface="Cambria Math" panose="02040503050406030204" pitchFamily="18" charset="0"/>
                                </a:rPr>
                                <m:t>𝑝𝑒𝑟</m:t>
                              </m:r>
                              <m:r>
                                <a:rPr lang="ar-SA" i="0">
                                  <a:latin typeface="Cambria Math" panose="02040503050406030204" pitchFamily="18" charset="0"/>
                                </a:rPr>
                                <m:t> </m:t>
                              </m:r>
                              <m:r>
                                <a:rPr lang="ar-SA" i="1">
                                  <a:latin typeface="Cambria Math" panose="02040503050406030204" pitchFamily="18" charset="0"/>
                                </a:rPr>
                                <m:t>𝑑𝑎𝑦</m:t>
                              </m:r>
                              <m:r>
                                <a:rPr lang="ar-SA" i="0">
                                  <a:latin typeface="Cambria Math" panose="02040503050406030204" pitchFamily="18" charset="0"/>
                                </a:rPr>
                                <m:t> )   </m:t>
                              </m:r>
                            </m:e>
                          </m:d>
                        </m:num>
                        <m:den>
                          <m:r>
                            <a:rPr lang="ar-SA" i="0">
                              <a:latin typeface="Cambria Math" panose="02040503050406030204" pitchFamily="18" charset="0"/>
                            </a:rPr>
                            <m:t>1000</m:t>
                          </m:r>
                        </m:den>
                      </m:f>
                      <m:r>
                        <a:rPr lang="ar-SA" i="0">
                          <a:latin typeface="Cambria Math" panose="02040503050406030204" pitchFamily="18" charset="0"/>
                        </a:rPr>
                        <m:t>×</m:t>
                      </m:r>
                      <m:r>
                        <a:rPr lang="ar-SA" i="0">
                          <a:latin typeface="Cambria Math" panose="02040503050406030204" pitchFamily="18" charset="0"/>
                        </a:rPr>
                        <m:t>365</m:t>
                      </m:r>
                    </m:oMath>
                  </m:oMathPara>
                </a14:m>
                <a:endParaRPr lang="ar-SA" dirty="0"/>
              </a:p>
            </p:txBody>
          </p:sp>
        </mc:Choice>
        <mc:Fallback xmlns="">
          <p:sp>
            <p:nvSpPr>
              <p:cNvPr id="7" name="Rectangle 6"/>
              <p:cNvSpPr>
                <a:spLocks noRot="1" noChangeAspect="1" noMove="1" noResize="1" noEditPoints="1" noAdjustHandles="1" noChangeArrowheads="1" noChangeShapeType="1" noTextEdit="1"/>
              </p:cNvSpPr>
              <p:nvPr/>
            </p:nvSpPr>
            <p:spPr>
              <a:xfrm>
                <a:off x="5734849" y="3202046"/>
                <a:ext cx="6590233" cy="629852"/>
              </a:xfrm>
              <a:prstGeom prst="rect">
                <a:avLst/>
              </a:prstGeom>
              <a:blipFill rotWithShape="0">
                <a:blip r:embed="rId3"/>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826541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96213"/>
            <a:ext cx="10058400" cy="1054780"/>
          </a:xfrm>
        </p:spPr>
        <p:txBody>
          <a:bodyPr/>
          <a:lstStyle/>
          <a:p>
            <a:pPr algn="l"/>
            <a:r>
              <a:rPr lang="en-GB" dirty="0"/>
              <a:t>Outline of the project :</a:t>
            </a:r>
            <a:endParaRPr lang="ar-SA" dirty="0"/>
          </a:p>
        </p:txBody>
      </p:sp>
      <p:sp>
        <p:nvSpPr>
          <p:cNvPr id="3" name="Content Placeholder 2"/>
          <p:cNvSpPr>
            <a:spLocks noGrp="1"/>
          </p:cNvSpPr>
          <p:nvPr>
            <p:ph idx="1"/>
          </p:nvPr>
        </p:nvSpPr>
        <p:spPr>
          <a:xfrm>
            <a:off x="1097280" y="1691188"/>
            <a:ext cx="10058400" cy="4023360"/>
          </a:xfrm>
        </p:spPr>
        <p:txBody>
          <a:bodyPr>
            <a:normAutofit/>
          </a:bodyPr>
          <a:lstStyle/>
          <a:p>
            <a:pPr marL="457200" lvl="0" indent="-457200" algn="l" rtl="0">
              <a:buClr>
                <a:srgbClr val="E48312"/>
              </a:buClr>
              <a:buFont typeface="+mj-lt"/>
              <a:buAutoNum type="arabicPeriod"/>
            </a:pPr>
            <a:r>
              <a:rPr lang="en-US" sz="2400" dirty="0" smtClean="0">
                <a:solidFill>
                  <a:srgbClr val="000000">
                    <a:lumMod val="75000"/>
                    <a:lumOff val="25000"/>
                  </a:srgbClr>
                </a:solidFill>
                <a:latin typeface="Times New Roman" panose="02020603050405020304" pitchFamily="18" charset="0"/>
                <a:cs typeface="Times New Roman" panose="02020603050405020304" pitchFamily="18" charset="0"/>
              </a:rPr>
              <a:t>Introduction                                                 </a:t>
            </a:r>
            <a:endParaRPr lang="en-US" sz="2400" dirty="0">
              <a:solidFill>
                <a:srgbClr val="000000">
                  <a:lumMod val="75000"/>
                  <a:lumOff val="25000"/>
                </a:srgbClr>
              </a:solidFill>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r>
              <a:rPr lang="en-US" sz="2400" dirty="0">
                <a:solidFill>
                  <a:srgbClr val="000000">
                    <a:lumMod val="75000"/>
                    <a:lumOff val="25000"/>
                  </a:srgbClr>
                </a:solidFill>
                <a:latin typeface="Times New Roman" panose="02020603050405020304" pitchFamily="18" charset="0"/>
                <a:cs typeface="Times New Roman" panose="02020603050405020304" pitchFamily="18" charset="0"/>
              </a:rPr>
              <a:t>Objectives</a:t>
            </a:r>
          </a:p>
          <a:p>
            <a:pPr marL="457200" lvl="0" indent="-457200" algn="l" rtl="0">
              <a:buClr>
                <a:srgbClr val="E48312"/>
              </a:buClr>
              <a:buFont typeface="+mj-lt"/>
              <a:buAutoNum type="arabicPeriod"/>
            </a:pPr>
            <a:r>
              <a:rPr lang="en-US" sz="2400" dirty="0">
                <a:solidFill>
                  <a:srgbClr val="000000">
                    <a:lumMod val="75000"/>
                    <a:lumOff val="25000"/>
                  </a:srgbClr>
                </a:solidFill>
                <a:latin typeface="Times New Roman" panose="02020603050405020304" pitchFamily="18" charset="0"/>
                <a:cs typeface="Times New Roman" panose="02020603050405020304" pitchFamily="18" charset="0"/>
              </a:rPr>
              <a:t>Methodology</a:t>
            </a:r>
          </a:p>
          <a:p>
            <a:pPr marL="457200" lvl="0" indent="-457200" algn="l" rtl="0">
              <a:buClr>
                <a:srgbClr val="E48312"/>
              </a:buClr>
              <a:buFont typeface="+mj-lt"/>
              <a:buAutoNum type="arabicPeriod"/>
            </a:pPr>
            <a:r>
              <a:rPr lang="en-US" sz="2400" dirty="0">
                <a:solidFill>
                  <a:srgbClr val="000000">
                    <a:lumMod val="75000"/>
                    <a:lumOff val="25000"/>
                  </a:srgbClr>
                </a:solidFill>
                <a:latin typeface="Times New Roman" panose="02020603050405020304" pitchFamily="18" charset="0"/>
                <a:cs typeface="Times New Roman" panose="02020603050405020304" pitchFamily="18" charset="0"/>
              </a:rPr>
              <a:t>Expected outcomes</a:t>
            </a:r>
          </a:p>
          <a:p>
            <a:pPr marL="457200" lvl="0" indent="-457200" algn="l" rtl="0">
              <a:buClr>
                <a:srgbClr val="E48312"/>
              </a:buClr>
              <a:buFont typeface="+mj-lt"/>
              <a:buAutoNum type="arabicPeriod"/>
            </a:pPr>
            <a:r>
              <a:rPr lang="en-US" sz="2400" dirty="0" smtClean="0">
                <a:solidFill>
                  <a:srgbClr val="000000">
                    <a:lumMod val="75000"/>
                    <a:lumOff val="25000"/>
                  </a:srgbClr>
                </a:solidFill>
                <a:latin typeface="Times New Roman" panose="02020603050405020304" pitchFamily="18" charset="0"/>
                <a:cs typeface="Times New Roman" panose="02020603050405020304" pitchFamily="18" charset="0"/>
              </a:rPr>
              <a:t>Population </a:t>
            </a:r>
            <a:r>
              <a:rPr lang="en-US" sz="2400" dirty="0">
                <a:solidFill>
                  <a:srgbClr val="000000">
                    <a:lumMod val="75000"/>
                    <a:lumOff val="25000"/>
                  </a:srgbClr>
                </a:solidFill>
                <a:latin typeface="Times New Roman" panose="02020603050405020304" pitchFamily="18" charset="0"/>
                <a:cs typeface="Times New Roman" panose="02020603050405020304" pitchFamily="18" charset="0"/>
              </a:rPr>
              <a:t>and Clustering communities</a:t>
            </a:r>
          </a:p>
          <a:p>
            <a:pPr marL="457200" lvl="0" indent="-457200" algn="l" rtl="0">
              <a:buClr>
                <a:srgbClr val="E48312"/>
              </a:buClr>
              <a:buFont typeface="+mj-lt"/>
              <a:buAutoNum type="arabicPeriod"/>
            </a:pPr>
            <a:r>
              <a:rPr lang="en-US" sz="2400" dirty="0">
                <a:solidFill>
                  <a:srgbClr val="000000">
                    <a:lumMod val="75000"/>
                    <a:lumOff val="25000"/>
                  </a:srgbClr>
                </a:solidFill>
                <a:latin typeface="Times New Roman" panose="02020603050405020304" pitchFamily="18" charset="0"/>
                <a:cs typeface="Times New Roman" panose="02020603050405020304" pitchFamily="18" charset="0"/>
              </a:rPr>
              <a:t>Demand and Gap Calculation </a:t>
            </a:r>
            <a:r>
              <a:rPr lang="en-US" sz="2400" dirty="0" smtClean="0">
                <a:solidFill>
                  <a:srgbClr val="000000">
                    <a:lumMod val="75000"/>
                    <a:lumOff val="25000"/>
                  </a:srgbClr>
                </a:solidFill>
                <a:latin typeface="Times New Roman" panose="02020603050405020304" pitchFamily="18" charset="0"/>
                <a:cs typeface="Times New Roman" panose="02020603050405020304" pitchFamily="18" charset="0"/>
              </a:rPr>
              <a:t> </a:t>
            </a:r>
          </a:p>
          <a:p>
            <a:pPr marL="457200" lvl="0" indent="-457200" algn="l" rtl="0">
              <a:buClr>
                <a:srgbClr val="E48312"/>
              </a:buClr>
              <a:buFont typeface="+mj-lt"/>
              <a:buAutoNum type="arabicPeriod"/>
            </a:pPr>
            <a:r>
              <a:rPr lang="en-US" sz="2400" dirty="0" smtClean="0">
                <a:solidFill>
                  <a:srgbClr val="000000">
                    <a:lumMod val="75000"/>
                    <a:lumOff val="25000"/>
                  </a:srgbClr>
                </a:solidFill>
                <a:latin typeface="Times New Roman" panose="02020603050405020304" pitchFamily="18" charset="0"/>
                <a:cs typeface="Times New Roman" panose="02020603050405020304" pitchFamily="18" charset="0"/>
              </a:rPr>
              <a:t>Future potential water recourses</a:t>
            </a:r>
          </a:p>
          <a:p>
            <a:pPr marL="457200" lvl="0" indent="-457200" algn="l" rtl="0">
              <a:buClr>
                <a:srgbClr val="E48312"/>
              </a:buClr>
              <a:buFont typeface="+mj-lt"/>
              <a:buAutoNum type="arabicPeriod"/>
            </a:pPr>
            <a:r>
              <a:rPr lang="en-US" sz="2400" dirty="0" smtClean="0">
                <a:solidFill>
                  <a:srgbClr val="000000">
                    <a:lumMod val="75000"/>
                    <a:lumOff val="25000"/>
                  </a:srgbClr>
                </a:solidFill>
                <a:latin typeface="Times New Roman" panose="02020603050405020304" pitchFamily="18" charset="0"/>
                <a:cs typeface="Times New Roman" panose="02020603050405020304" pitchFamily="18" charset="0"/>
              </a:rPr>
              <a:t>Facility Master Plan For Qalqiliya Governorate     </a:t>
            </a:r>
            <a:endParaRPr lang="en-US" sz="2400" dirty="0">
              <a:solidFill>
                <a:srgbClr val="000000">
                  <a:lumMod val="75000"/>
                  <a:lumOff val="25000"/>
                </a:srgbClr>
              </a:solidFill>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endParaRPr lang="en-US" sz="2400" dirty="0">
              <a:solidFill>
                <a:srgbClr val="000000">
                  <a:lumMod val="75000"/>
                  <a:lumOff val="25000"/>
                </a:srgbClr>
              </a:solidFill>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0" indent="0" algn="l" rtl="0">
              <a:buNone/>
            </a:pPr>
            <a:endParaRPr lang="ar-SA" dirty="0"/>
          </a:p>
        </p:txBody>
      </p:sp>
    </p:spTree>
    <p:extLst>
      <p:ext uri="{BB962C8B-B14F-4D97-AF65-F5344CB8AC3E}">
        <p14:creationId xmlns:p14="http://schemas.microsoft.com/office/powerpoint/2010/main" val="22270501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Future Demand for Each Cluster </a:t>
            </a:r>
            <a:endParaRPr lang="ar-SA" dirty="0">
              <a:solidFill>
                <a:schemeClr val="tx1"/>
              </a:solidFill>
            </a:endParaRP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721503574"/>
                  </p:ext>
                </p:extLst>
              </p:nvPr>
            </p:nvGraphicFramePr>
            <p:xfrm>
              <a:off x="2077769" y="2756080"/>
              <a:ext cx="7748811" cy="2143446"/>
            </p:xfrm>
            <a:graphic>
              <a:graphicData uri="http://schemas.openxmlformats.org/drawingml/2006/table">
                <a:tbl>
                  <a:tblPr rtl="1" firstRow="1" firstCol="1" bandRow="1"/>
                  <a:tblGrid>
                    <a:gridCol w="1385782"/>
                    <a:gridCol w="1385782"/>
                    <a:gridCol w="1268751"/>
                    <a:gridCol w="1659082"/>
                    <a:gridCol w="2049414"/>
                  </a:tblGrid>
                  <a:tr h="357241">
                    <a:tc gridSpan="4">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Demand per year in </a:t>
                          </a:r>
                          <a14:m>
                            <m:oMath xmlns:m="http://schemas.openxmlformats.org/officeDocument/2006/math">
                              <m:sSup>
                                <m:sSupPr>
                                  <m:ctrlPr>
                                    <a:rPr lang="en-US" sz="14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4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𝒎</m:t>
                                  </m:r>
                                </m:e>
                                <m:sup>
                                  <m:r>
                                    <a:rPr lang="en-US" sz="14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𝟑</m:t>
                                  </m:r>
                                </m:sup>
                              </m:sSup>
                            </m:oMath>
                          </a14:m>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Name</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2040</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vMerge="1">
                      <a:txBody>
                        <a:bodyPr/>
                        <a:lstStyle/>
                        <a:p>
                          <a:pPr rtl="1"/>
                          <a:endParaRPr lang="ar-SA"/>
                        </a:p>
                      </a:txBody>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4792297</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5315084</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5895311</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7257823</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Qalqiliya cluster</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1197260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1336575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1468176</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1774345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Jayyus Cluster</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1026342</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1186386</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1373860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1847630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Thulth Cluster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1070698</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1170887</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1282635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1526918</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Qadoum Cluster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721503574"/>
                  </p:ext>
                </p:extLst>
              </p:nvPr>
            </p:nvGraphicFramePr>
            <p:xfrm>
              <a:off x="2077769" y="2756080"/>
              <a:ext cx="7748811" cy="2143446"/>
            </p:xfrm>
            <a:graphic>
              <a:graphicData uri="http://schemas.openxmlformats.org/drawingml/2006/table">
                <a:tbl>
                  <a:tblPr rtl="1" firstRow="1" firstCol="1" bandRow="1"/>
                  <a:tblGrid>
                    <a:gridCol w="1385782"/>
                    <a:gridCol w="1385782"/>
                    <a:gridCol w="1268751"/>
                    <a:gridCol w="1659082"/>
                    <a:gridCol w="2049414"/>
                  </a:tblGrid>
                  <a:tr h="357241">
                    <a:tc gridSpan="4">
                      <a:txBody>
                        <a:bodyPr/>
                        <a:lstStyle/>
                        <a:p>
                          <a:endParaRPr lang="ar-SA"/>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2"/>
                          <a:stretch>
                            <a:fillRect l="-107" t="-1695" r="-36218" b="-505085"/>
                          </a:stretch>
                        </a:blip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Name</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2040</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vMerge="1">
                      <a:txBody>
                        <a:bodyPr/>
                        <a:lstStyle/>
                        <a:p>
                          <a:pPr rtl="1"/>
                          <a:endParaRPr lang="ar-SA"/>
                        </a:p>
                      </a:txBody>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4792297</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5315084</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5895311</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7257823</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Qalqiliya cluster</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1197260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1336575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1468176</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1774345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Jayyus Cluster</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1026342</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1186386</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1373860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1847630</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Thulth Cluster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241">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1070698</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1170887</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1282635</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1526918</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Qadoum Cluster  </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22050666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Water Gap Calculations</a:t>
            </a:r>
            <a:endParaRPr lang="ar-SA" dirty="0"/>
          </a:p>
        </p:txBody>
      </p:sp>
      <p:sp>
        <p:nvSpPr>
          <p:cNvPr id="4" name="Rectangle 3"/>
          <p:cNvSpPr/>
          <p:nvPr/>
        </p:nvSpPr>
        <p:spPr>
          <a:xfrm>
            <a:off x="1210614" y="2413338"/>
            <a:ext cx="9285668" cy="2246769"/>
          </a:xfrm>
          <a:prstGeom prst="rect">
            <a:avLst/>
          </a:prstGeom>
        </p:spPr>
        <p:txBody>
          <a:bodyPr wrap="square">
            <a:spAutoFit/>
          </a:bodyPr>
          <a:lstStyle/>
          <a:p>
            <a:r>
              <a:rPr lang="en-US" sz="2000" dirty="0"/>
              <a:t>The assumption of gap calculation depends on the amount of water that must be supplied as the following:</a:t>
            </a:r>
          </a:p>
          <a:p>
            <a:endParaRPr lang="en-US" sz="2000" dirty="0"/>
          </a:p>
          <a:p>
            <a:r>
              <a:rPr lang="en-US" sz="2000" dirty="0"/>
              <a:t> Water Gap = future </a:t>
            </a:r>
            <a:r>
              <a:rPr lang="en-US" sz="2000" dirty="0" smtClean="0"/>
              <a:t>demand - Demand </a:t>
            </a:r>
            <a:r>
              <a:rPr lang="en-US" sz="2000" dirty="0"/>
              <a:t>of year 2020 </a:t>
            </a:r>
          </a:p>
          <a:p>
            <a:r>
              <a:rPr lang="en-US" sz="2000" dirty="0"/>
              <a:t>Water Gap in 2025 =  demand </a:t>
            </a:r>
            <a:r>
              <a:rPr lang="en-US" sz="2000" dirty="0" smtClean="0"/>
              <a:t>2025 - Demand </a:t>
            </a:r>
            <a:r>
              <a:rPr lang="en-US" sz="2000" dirty="0"/>
              <a:t>of year 2020 </a:t>
            </a:r>
          </a:p>
          <a:p>
            <a:r>
              <a:rPr lang="en-US" sz="2000" dirty="0"/>
              <a:t>Water Gap in 2030 =  demand </a:t>
            </a:r>
            <a:r>
              <a:rPr lang="en-US" sz="2000" dirty="0" smtClean="0"/>
              <a:t>2030 - Demand </a:t>
            </a:r>
            <a:r>
              <a:rPr lang="en-US" sz="2000" dirty="0"/>
              <a:t>of year 2020 </a:t>
            </a:r>
          </a:p>
          <a:p>
            <a:r>
              <a:rPr lang="en-US" sz="2000" dirty="0"/>
              <a:t>Water Gap in 2040 =  demand </a:t>
            </a:r>
            <a:r>
              <a:rPr lang="en-US" sz="2000" dirty="0" smtClean="0"/>
              <a:t>2040 - Demand </a:t>
            </a:r>
            <a:r>
              <a:rPr lang="en-US" sz="2000" dirty="0"/>
              <a:t>of year 2020 </a:t>
            </a:r>
          </a:p>
        </p:txBody>
      </p:sp>
    </p:spTree>
    <p:extLst>
      <p:ext uri="{BB962C8B-B14F-4D97-AF65-F5344CB8AC3E}">
        <p14:creationId xmlns:p14="http://schemas.microsoft.com/office/powerpoint/2010/main" val="569455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363322109"/>
                  </p:ext>
                </p:extLst>
              </p:nvPr>
            </p:nvGraphicFramePr>
            <p:xfrm>
              <a:off x="2163652" y="1661373"/>
              <a:ext cx="7714444" cy="3580326"/>
            </p:xfrm>
            <a:graphic>
              <a:graphicData uri="http://schemas.openxmlformats.org/drawingml/2006/table">
                <a:tbl>
                  <a:tblPr rtl="1" firstRow="1" firstCol="1" bandRow="1"/>
                  <a:tblGrid>
                    <a:gridCol w="207991"/>
                    <a:gridCol w="1634804"/>
                    <a:gridCol w="1496742"/>
                    <a:gridCol w="1957217"/>
                    <a:gridCol w="2417690"/>
                  </a:tblGrid>
                  <a:tr h="596721">
                    <a:tc gridSpan="4">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Gap per year in </a:t>
                          </a:r>
                          <a14:m>
                            <m:oMath xmlns:m="http://schemas.openxmlformats.org/officeDocument/2006/math">
                              <m:sSup>
                                <m:sSupPr>
                                  <m:ctrlPr>
                                    <a:rPr lang="en-US" sz="16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𝒎</m:t>
                                  </m:r>
                                </m:e>
                                <m:sup>
                                  <m:r>
                                    <a:rPr lang="en-US" sz="16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𝟑</m:t>
                                  </m:r>
                                </m:sup>
                              </m:sSup>
                            </m:oMath>
                          </a14:m>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Name</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2030</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2040</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vMerge="1">
                      <a:txBody>
                        <a:bodyPr/>
                        <a:lstStyle/>
                        <a:p>
                          <a:pPr rtl="1"/>
                          <a:endParaRPr lang="ar-SA"/>
                        </a:p>
                      </a:txBody>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522787</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1103015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2465527</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Qalqiliya cluster</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139315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270916</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577086</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Jayyus Cluster</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160044</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347518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821288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Thulth Cluster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100189</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211938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456221</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Qadoum Cluster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363322109"/>
                  </p:ext>
                </p:extLst>
              </p:nvPr>
            </p:nvGraphicFramePr>
            <p:xfrm>
              <a:off x="2163652" y="1661373"/>
              <a:ext cx="7714444" cy="3580326"/>
            </p:xfrm>
            <a:graphic>
              <a:graphicData uri="http://schemas.openxmlformats.org/drawingml/2006/table">
                <a:tbl>
                  <a:tblPr rtl="1" firstRow="1" firstCol="1" bandRow="1"/>
                  <a:tblGrid>
                    <a:gridCol w="207991"/>
                    <a:gridCol w="1634804"/>
                    <a:gridCol w="1496742"/>
                    <a:gridCol w="1957217"/>
                    <a:gridCol w="2417690"/>
                  </a:tblGrid>
                  <a:tr h="596721">
                    <a:tc gridSpan="4">
                      <a:txBody>
                        <a:bodyPr/>
                        <a:lstStyle/>
                        <a:p>
                          <a:endParaRPr lang="ar-SA"/>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2"/>
                          <a:stretch>
                            <a:fillRect l="-115" t="-1020" r="-45862" b="-502041"/>
                          </a:stretch>
                        </a:blip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Name</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2030</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2040</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vMerge="1">
                      <a:txBody>
                        <a:bodyPr/>
                        <a:lstStyle/>
                        <a:p>
                          <a:pPr rtl="1"/>
                          <a:endParaRPr lang="ar-SA"/>
                        </a:p>
                      </a:txBody>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522787</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1103015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2465527</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Qalqiliya cluster</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139315</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270916</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577086</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Jayyus Cluster</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160044</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347518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821288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Thulth Cluster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721">
                    <a:tc>
                      <a:txBody>
                        <a:bodyPr/>
                        <a:lstStyle/>
                        <a:p>
                          <a:pPr algn="ctr" rtl="0">
                            <a:lnSpc>
                              <a:spcPct val="150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100189</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211938</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456221</a:t>
                          </a:r>
                          <a:endParaRPr lang="en-US" sz="16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Kafer Qadoum Cluster  </a:t>
                          </a:r>
                          <a:endPar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4" name="Title 1"/>
          <p:cNvSpPr txBox="1">
            <a:spLocks/>
          </p:cNvSpPr>
          <p:nvPr/>
        </p:nvSpPr>
        <p:spPr>
          <a:xfrm>
            <a:off x="1097280" y="286603"/>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GB" dirty="0" smtClean="0"/>
              <a:t>Water Gap in Each Cluster</a:t>
            </a:r>
            <a:endParaRPr lang="ar-SA" dirty="0"/>
          </a:p>
        </p:txBody>
      </p:sp>
    </p:spTree>
    <p:extLst>
      <p:ext uri="{BB962C8B-B14F-4D97-AF65-F5344CB8AC3E}">
        <p14:creationId xmlns:p14="http://schemas.microsoft.com/office/powerpoint/2010/main" val="1447695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457199" y="2204864"/>
            <a:ext cx="10459329" cy="3921299"/>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Font typeface="Arial" pitchFamily="34" charset="0"/>
              <a:buNone/>
            </a:pPr>
            <a:r>
              <a:rPr lang="en-US" sz="3600" b="1" dirty="0" smtClean="0">
                <a:solidFill>
                  <a:srgbClr val="C00000"/>
                </a:solidFill>
              </a:rPr>
              <a:t>Ground Water</a:t>
            </a:r>
          </a:p>
          <a:p>
            <a:pPr marL="0" indent="0" algn="l">
              <a:buFont typeface="Arial" pitchFamily="34" charset="0"/>
              <a:buNone/>
            </a:pPr>
            <a:endParaRPr lang="en-US" dirty="0" smtClean="0"/>
          </a:p>
          <a:p>
            <a:pPr marL="0" indent="0" algn="l">
              <a:buFont typeface="Arial" pitchFamily="34" charset="0"/>
              <a:buNone/>
            </a:pPr>
            <a:r>
              <a:rPr lang="en-US" dirty="0" smtClean="0"/>
              <a:t>in Qalqiliya Governorate there are many wells that service many communities in shown in the following table :</a:t>
            </a:r>
            <a:endParaRPr lang="ar-SA" dirty="0"/>
          </a:p>
        </p:txBody>
      </p:sp>
      <p:sp>
        <p:nvSpPr>
          <p:cNvPr id="7" name="Rectangle 6"/>
          <p:cNvSpPr/>
          <p:nvPr/>
        </p:nvSpPr>
        <p:spPr>
          <a:xfrm>
            <a:off x="1725770" y="336012"/>
            <a:ext cx="9594760" cy="1446550"/>
          </a:xfrm>
          <a:prstGeom prst="rect">
            <a:avLst/>
          </a:prstGeom>
        </p:spPr>
        <p:txBody>
          <a:bodyPr wrap="square">
            <a:spAutoFit/>
          </a:bodyPr>
          <a:lstStyle/>
          <a:p>
            <a:pPr algn="ctr"/>
            <a:r>
              <a:rPr lang="en-US" sz="4400" b="1" dirty="0" smtClean="0">
                <a:solidFill>
                  <a:prstClr val="black"/>
                </a:solidFill>
              </a:rPr>
              <a:t>water </a:t>
            </a:r>
            <a:r>
              <a:rPr lang="en-US" sz="4400" b="1" dirty="0">
                <a:solidFill>
                  <a:prstClr val="black"/>
                </a:solidFill>
              </a:rPr>
              <a:t>resources in Qalqiliya Governorate </a:t>
            </a:r>
            <a:endParaRPr lang="ar-SA" dirty="0"/>
          </a:p>
        </p:txBody>
      </p:sp>
    </p:spTree>
    <p:extLst>
      <p:ext uri="{BB962C8B-B14F-4D97-AF65-F5344CB8AC3E}">
        <p14:creationId xmlns:p14="http://schemas.microsoft.com/office/powerpoint/2010/main" val="19498934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عنصر نائب للمحتوى 3"/>
              <p:cNvGraphicFramePr>
                <a:graphicFrameLocks/>
              </p:cNvGraphicFramePr>
              <p:nvPr>
                <p:extLst>
                  <p:ext uri="{D42A27DB-BD31-4B8C-83A1-F6EECF244321}">
                    <p14:modId xmlns:p14="http://schemas.microsoft.com/office/powerpoint/2010/main" val="276601474"/>
                  </p:ext>
                </p:extLst>
              </p:nvPr>
            </p:nvGraphicFramePr>
            <p:xfrm>
              <a:off x="3601883" y="0"/>
              <a:ext cx="4228474" cy="6501374"/>
            </p:xfrm>
            <a:graphic>
              <a:graphicData uri="http://schemas.openxmlformats.org/drawingml/2006/table">
                <a:tbl>
                  <a:tblPr rtl="1" firstRow="1" firstCol="1" bandRow="1">
                    <a:tableStyleId>{5C22544A-7EE6-4342-B048-85BDC9FD1C3A}</a:tableStyleId>
                  </a:tblPr>
                  <a:tblGrid>
                    <a:gridCol w="1499954"/>
                    <a:gridCol w="1241489"/>
                    <a:gridCol w="1487031"/>
                  </a:tblGrid>
                  <a:tr h="684573">
                    <a:tc>
                      <a:txBody>
                        <a:bodyPr/>
                        <a:lstStyle/>
                        <a:p>
                          <a:pPr algn="ctr" rtl="0">
                            <a:lnSpc>
                              <a:spcPct val="150000"/>
                            </a:lnSpc>
                            <a:spcAft>
                              <a:spcPts val="0"/>
                            </a:spcAft>
                          </a:pPr>
                          <a:r>
                            <a:rPr lang="en-US" sz="1400" b="1" dirty="0">
                              <a:effectLst/>
                            </a:rPr>
                            <a:t>Productivity</a:t>
                          </a:r>
                        </a:p>
                        <a:p>
                          <a:pPr algn="ctr" rtl="0">
                            <a:lnSpc>
                              <a:spcPct val="150000"/>
                            </a:lnSpc>
                            <a:spcAft>
                              <a:spcPts val="0"/>
                            </a:spcAft>
                          </a:pPr>
                          <a14:m>
                            <m:oMathPara xmlns:m="http://schemas.openxmlformats.org/officeDocument/2006/math">
                              <m:oMathParaPr>
                                <m:jc m:val="centerGroup"/>
                              </m:oMathParaPr>
                              <m:oMath xmlns:m="http://schemas.openxmlformats.org/officeDocument/2006/math">
                                <m:sSup>
                                  <m:sSupPr>
                                    <m:ctrlPr>
                                      <a:rPr lang="en-US" sz="1400" b="1" i="1">
                                        <a:effectLst/>
                                        <a:latin typeface="Cambria Math" panose="02040503050406030204" pitchFamily="18" charset="0"/>
                                      </a:rPr>
                                    </m:ctrlPr>
                                  </m:sSupPr>
                                  <m:e>
                                    <m:r>
                                      <a:rPr lang="en-US" sz="1400" b="1" i="1">
                                        <a:effectLst/>
                                        <a:latin typeface="Cambria Math" panose="02040503050406030204" pitchFamily="18" charset="0"/>
                                      </a:rPr>
                                      <m:t>𝒎</m:t>
                                    </m:r>
                                  </m:e>
                                  <m:sup>
                                    <m:r>
                                      <a:rPr lang="en-US" sz="1400" b="1" i="1">
                                        <a:effectLst/>
                                        <a:latin typeface="Cambria Math" panose="02040503050406030204" pitchFamily="18" charset="0"/>
                                      </a:rPr>
                                      <m:t>𝟑</m:t>
                                    </m:r>
                                  </m:sup>
                                </m:sSup>
                                <m:r>
                                  <a:rPr lang="en-US" sz="1400" b="1">
                                    <a:effectLst/>
                                    <a:latin typeface="Cambria Math" panose="02040503050406030204" pitchFamily="18" charset="0"/>
                                  </a:rPr>
                                  <m:t>/</m:t>
                                </m:r>
                                <m:r>
                                  <a:rPr lang="en-US" sz="1400" b="1" i="1">
                                    <a:effectLst/>
                                    <a:latin typeface="Cambria Math" panose="02040503050406030204" pitchFamily="18" charset="0"/>
                                  </a:rPr>
                                  <m:t>𝒚𝒆𝒂𝒓</m:t>
                                </m:r>
                              </m:oMath>
                            </m:oMathPara>
                          </a14:m>
                          <a:endParaRPr lang="en-US" sz="14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400" b="1" dirty="0">
                              <a:effectLst/>
                            </a:rPr>
                            <a:t>Number of wells</a:t>
                          </a:r>
                          <a:endParaRPr lang="en-US" sz="14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400" b="1" dirty="0">
                              <a:effectLst/>
                            </a:rPr>
                            <a:t>location</a:t>
                          </a:r>
                          <a:endParaRPr lang="en-US" sz="14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422700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Falamya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486300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Jayyus</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110000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Azzun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2822800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38</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Qalqiliya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26400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Nabi</a:t>
                          </a:r>
                          <a:r>
                            <a:rPr lang="en-US" sz="1600" b="1" dirty="0">
                              <a:effectLst/>
                            </a:rPr>
                            <a:t> Elias</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97000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Ra's </a:t>
                          </a:r>
                          <a:r>
                            <a:rPr lang="en-US" sz="1600" b="1" dirty="0" err="1">
                              <a:effectLst/>
                            </a:rPr>
                            <a:t>Atiya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1006500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8</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Habla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100000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t>
                          </a:r>
                          <a:r>
                            <a:rPr lang="en-US" sz="1600" b="1" dirty="0" err="1">
                              <a:effectLst/>
                            </a:rPr>
                            <a:t>Jaloud</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188000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Salman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130000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Beit</a:t>
                          </a:r>
                          <a:r>
                            <a:rPr lang="en-US" sz="1600" b="1" dirty="0">
                              <a:effectLst/>
                            </a:rPr>
                            <a:t> </a:t>
                          </a:r>
                          <a:r>
                            <a:rPr lang="en-US" sz="1600" b="1" dirty="0" err="1">
                              <a:effectLst/>
                            </a:rPr>
                            <a:t>Ameen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437000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Azzun</a:t>
                          </a:r>
                          <a:r>
                            <a:rPr lang="en-US" sz="1600" b="1" dirty="0">
                              <a:effectLst/>
                            </a:rPr>
                            <a:t> </a:t>
                          </a:r>
                          <a:r>
                            <a:rPr lang="en-US" sz="1600" b="1" dirty="0" err="1">
                              <a:effectLst/>
                            </a:rPr>
                            <a:t>Atmah</a:t>
                          </a:r>
                          <a:endParaRPr lang="en-US" sz="1600" b="1" dirty="0">
                            <a:solidFill>
                              <a:srgbClr val="000000"/>
                            </a:solidFill>
                            <a:effectLst/>
                            <a:latin typeface="Times New Roman"/>
                            <a:ea typeface="Calibri"/>
                            <a:cs typeface="Arial"/>
                          </a:endParaRPr>
                        </a:p>
                      </a:txBody>
                      <a:tcPr marL="59299" marR="59299" marT="0" marB="0"/>
                    </a:tc>
                  </a:tr>
                  <a:tr h="497621">
                    <a:tc>
                      <a:txBody>
                        <a:bodyPr/>
                        <a:lstStyle/>
                        <a:p>
                          <a:pPr algn="ctr" rtl="0">
                            <a:lnSpc>
                              <a:spcPct val="150000"/>
                            </a:lnSpc>
                            <a:spcAft>
                              <a:spcPts val="0"/>
                            </a:spcAft>
                          </a:pPr>
                          <a:r>
                            <a:rPr lang="en-US" sz="1600" b="1" dirty="0">
                              <a:effectLst/>
                            </a:rPr>
                            <a:t>110000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al-</a:t>
                          </a:r>
                          <a:r>
                            <a:rPr lang="en-US" sz="1600" b="1" dirty="0" err="1">
                              <a:effectLst/>
                            </a:rPr>
                            <a:t>Ashqar</a:t>
                          </a:r>
                          <a:endParaRPr lang="en-US" sz="1600" b="1" dirty="0">
                            <a:solidFill>
                              <a:srgbClr val="000000"/>
                            </a:solidFill>
                            <a:effectLst/>
                            <a:latin typeface="Times New Roman"/>
                            <a:ea typeface="Calibri"/>
                            <a:cs typeface="Arial"/>
                          </a:endParaRPr>
                        </a:p>
                      </a:txBody>
                      <a:tcPr marL="59299" marR="59299" marT="0" marB="0"/>
                    </a:tc>
                  </a:tr>
                  <a:tr h="709224">
                    <a:tc>
                      <a:txBody>
                        <a:bodyPr/>
                        <a:lstStyle/>
                        <a:p>
                          <a:pPr algn="ctr" rtl="0">
                            <a:lnSpc>
                              <a:spcPct val="150000"/>
                            </a:lnSpc>
                            <a:spcAft>
                              <a:spcPts val="0"/>
                            </a:spcAft>
                          </a:pPr>
                          <a:r>
                            <a:rPr lang="en-US" sz="1600" b="1" dirty="0">
                              <a:effectLst/>
                            </a:rPr>
                            <a:t>183000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al-</a:t>
                          </a:r>
                          <a:r>
                            <a:rPr lang="en-US" sz="1600" b="1" dirty="0" err="1">
                              <a:effectLst/>
                            </a:rPr>
                            <a:t>modaour</a:t>
                          </a:r>
                          <a:endParaRPr lang="en-US" sz="1600" b="1" dirty="0">
                            <a:solidFill>
                              <a:srgbClr val="000000"/>
                            </a:solidFill>
                            <a:effectLst/>
                            <a:latin typeface="Times New Roman"/>
                            <a:ea typeface="Calibri"/>
                            <a:cs typeface="Arial"/>
                          </a:endParaRPr>
                        </a:p>
                      </a:txBody>
                      <a:tcPr marL="59299" marR="59299" marT="0" marB="0"/>
                    </a:tc>
                  </a:tr>
                  <a:tr h="709224">
                    <a:tc>
                      <a:txBody>
                        <a:bodyPr/>
                        <a:lstStyle/>
                        <a:p>
                          <a:pPr algn="ctr" rtl="0">
                            <a:lnSpc>
                              <a:spcPct val="150000"/>
                            </a:lnSpc>
                            <a:spcAft>
                              <a:spcPts val="0"/>
                            </a:spcAft>
                          </a:pPr>
                          <a:r>
                            <a:rPr lang="en-US" sz="1600" b="1" dirty="0">
                              <a:effectLst/>
                            </a:rPr>
                            <a:t>6357300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72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Total</a:t>
                          </a:r>
                        </a:p>
                        <a:p>
                          <a:pPr algn="ctr" rtl="0">
                            <a:lnSpc>
                              <a:spcPct val="150000"/>
                            </a:lnSpc>
                            <a:spcAft>
                              <a:spcPts val="0"/>
                            </a:spcAft>
                          </a:pPr>
                          <a:r>
                            <a:rPr lang="en-US" sz="1600" b="1" dirty="0">
                              <a:effectLst/>
                            </a:rPr>
                            <a:t> </a:t>
                          </a:r>
                          <a:endParaRPr lang="en-US" sz="1600" b="1" dirty="0">
                            <a:solidFill>
                              <a:srgbClr val="000000"/>
                            </a:solidFill>
                            <a:effectLst/>
                            <a:latin typeface="Times New Roman"/>
                            <a:ea typeface="Calibri"/>
                            <a:cs typeface="Arial"/>
                          </a:endParaRPr>
                        </a:p>
                      </a:txBody>
                      <a:tcPr marL="59299" marR="59299" marT="0" marB="0"/>
                    </a:tc>
                  </a:tr>
                </a:tbl>
              </a:graphicData>
            </a:graphic>
          </p:graphicFrame>
        </mc:Choice>
        <mc:Fallback xmlns="">
          <p:graphicFrame>
            <p:nvGraphicFramePr>
              <p:cNvPr id="4" name="عنصر نائب للمحتوى 3"/>
              <p:cNvGraphicFramePr>
                <a:graphicFrameLocks/>
              </p:cNvGraphicFramePr>
              <p:nvPr>
                <p:extLst>
                  <p:ext uri="{D42A27DB-BD31-4B8C-83A1-F6EECF244321}">
                    <p14:modId xmlns:p14="http://schemas.microsoft.com/office/powerpoint/2010/main" val="276601474"/>
                  </p:ext>
                </p:extLst>
              </p:nvPr>
            </p:nvGraphicFramePr>
            <p:xfrm>
              <a:off x="3601883" y="0"/>
              <a:ext cx="4228474" cy="6501374"/>
            </p:xfrm>
            <a:graphic>
              <a:graphicData uri="http://schemas.openxmlformats.org/drawingml/2006/table">
                <a:tbl>
                  <a:tblPr rtl="1" firstRow="1" firstCol="1" bandRow="1">
                    <a:tableStyleId>{5C22544A-7EE6-4342-B048-85BDC9FD1C3A}</a:tableStyleId>
                  </a:tblPr>
                  <a:tblGrid>
                    <a:gridCol w="1499954"/>
                    <a:gridCol w="1241489"/>
                    <a:gridCol w="1487031"/>
                  </a:tblGrid>
                  <a:tr h="684573">
                    <a:tc>
                      <a:txBody>
                        <a:bodyPr/>
                        <a:lstStyle/>
                        <a:p>
                          <a:endParaRPr lang="ar-SA"/>
                        </a:p>
                      </a:txBody>
                      <a:tcPr marL="59299" marR="59299" marT="0" marB="0">
                        <a:blipFill rotWithShape="0">
                          <a:blip r:embed="rId2"/>
                          <a:stretch>
                            <a:fillRect l="-405" t="-1786" r="-182996" b="-854464"/>
                          </a:stretch>
                        </a:blipFill>
                      </a:tcPr>
                    </a:tc>
                    <a:tc>
                      <a:txBody>
                        <a:bodyPr/>
                        <a:lstStyle/>
                        <a:p>
                          <a:pPr algn="ctr" rtl="0">
                            <a:lnSpc>
                              <a:spcPct val="150000"/>
                            </a:lnSpc>
                            <a:spcAft>
                              <a:spcPts val="0"/>
                            </a:spcAft>
                          </a:pPr>
                          <a:r>
                            <a:rPr lang="en-US" sz="1400" b="1" dirty="0">
                              <a:effectLst/>
                            </a:rPr>
                            <a:t>Number of wells</a:t>
                          </a:r>
                          <a:endParaRPr lang="en-US" sz="14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400" b="1" dirty="0">
                              <a:effectLst/>
                            </a:rPr>
                            <a:t>location</a:t>
                          </a:r>
                          <a:endParaRPr lang="en-US" sz="14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422700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Falamya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486300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Jayyus</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110000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Azzun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2822800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38</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Qalqiliya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26400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Nabi</a:t>
                          </a:r>
                          <a:r>
                            <a:rPr lang="en-US" sz="1600" b="1" dirty="0">
                              <a:effectLst/>
                            </a:rPr>
                            <a:t> Elias</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97000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Ra's </a:t>
                          </a:r>
                          <a:r>
                            <a:rPr lang="en-US" sz="1600" b="1" dirty="0" err="1">
                              <a:effectLst/>
                            </a:rPr>
                            <a:t>Atiya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1006500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8</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Habla</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100000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t>
                          </a:r>
                          <a:r>
                            <a:rPr lang="en-US" sz="1600" b="1" dirty="0" err="1">
                              <a:effectLst/>
                            </a:rPr>
                            <a:t>Jaloud</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188000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Salman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130000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Beit</a:t>
                          </a:r>
                          <a:r>
                            <a:rPr lang="en-US" sz="1600" b="1" dirty="0">
                              <a:effectLst/>
                            </a:rPr>
                            <a:t> </a:t>
                          </a:r>
                          <a:r>
                            <a:rPr lang="en-US" sz="1600" b="1" dirty="0" err="1">
                              <a:effectLst/>
                            </a:rPr>
                            <a:t>Ameen</a:t>
                          </a:r>
                          <a:endParaRPr lang="en-US" sz="1600" b="1" dirty="0">
                            <a:solidFill>
                              <a:srgbClr val="000000"/>
                            </a:solidFill>
                            <a:effectLst/>
                            <a:latin typeface="Times New Roman"/>
                            <a:ea typeface="Calibri"/>
                            <a:cs typeface="Arial"/>
                          </a:endParaRPr>
                        </a:p>
                      </a:txBody>
                      <a:tcPr marL="59299" marR="59299" marT="0" marB="0"/>
                    </a:tc>
                  </a:tr>
                  <a:tr h="354612">
                    <a:tc>
                      <a:txBody>
                        <a:bodyPr/>
                        <a:lstStyle/>
                        <a:p>
                          <a:pPr algn="ctr" rtl="0">
                            <a:lnSpc>
                              <a:spcPct val="150000"/>
                            </a:lnSpc>
                            <a:spcAft>
                              <a:spcPts val="0"/>
                            </a:spcAft>
                          </a:pPr>
                          <a:r>
                            <a:rPr lang="en-US" sz="1600" b="1" dirty="0">
                              <a:effectLst/>
                            </a:rPr>
                            <a:t>437000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5</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Azzun</a:t>
                          </a:r>
                          <a:r>
                            <a:rPr lang="en-US" sz="1600" b="1" dirty="0">
                              <a:effectLst/>
                            </a:rPr>
                            <a:t> </a:t>
                          </a:r>
                          <a:r>
                            <a:rPr lang="en-US" sz="1600" b="1" dirty="0" err="1">
                              <a:effectLst/>
                            </a:rPr>
                            <a:t>Atmah</a:t>
                          </a:r>
                          <a:endParaRPr lang="en-US" sz="1600" b="1" dirty="0">
                            <a:solidFill>
                              <a:srgbClr val="000000"/>
                            </a:solidFill>
                            <a:effectLst/>
                            <a:latin typeface="Times New Roman"/>
                            <a:ea typeface="Calibri"/>
                            <a:cs typeface="Arial"/>
                          </a:endParaRPr>
                        </a:p>
                      </a:txBody>
                      <a:tcPr marL="59299" marR="59299" marT="0" marB="0"/>
                    </a:tc>
                  </a:tr>
                  <a:tr h="497621">
                    <a:tc>
                      <a:txBody>
                        <a:bodyPr/>
                        <a:lstStyle/>
                        <a:p>
                          <a:pPr algn="ctr" rtl="0">
                            <a:lnSpc>
                              <a:spcPct val="150000"/>
                            </a:lnSpc>
                            <a:spcAft>
                              <a:spcPts val="0"/>
                            </a:spcAft>
                          </a:pPr>
                          <a:r>
                            <a:rPr lang="en-US" sz="1600" b="1" dirty="0">
                              <a:effectLst/>
                            </a:rPr>
                            <a:t>110000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al-</a:t>
                          </a:r>
                          <a:r>
                            <a:rPr lang="en-US" sz="1600" b="1" dirty="0" err="1">
                              <a:effectLst/>
                            </a:rPr>
                            <a:t>Ashqar</a:t>
                          </a:r>
                          <a:endParaRPr lang="en-US" sz="1600" b="1" dirty="0">
                            <a:solidFill>
                              <a:srgbClr val="000000"/>
                            </a:solidFill>
                            <a:effectLst/>
                            <a:latin typeface="Times New Roman"/>
                            <a:ea typeface="Calibri"/>
                            <a:cs typeface="Arial"/>
                          </a:endParaRPr>
                        </a:p>
                      </a:txBody>
                      <a:tcPr marL="59299" marR="59299" marT="0" marB="0"/>
                    </a:tc>
                  </a:tr>
                  <a:tr h="709224">
                    <a:tc>
                      <a:txBody>
                        <a:bodyPr/>
                        <a:lstStyle/>
                        <a:p>
                          <a:pPr algn="ctr" rtl="0">
                            <a:lnSpc>
                              <a:spcPct val="150000"/>
                            </a:lnSpc>
                            <a:spcAft>
                              <a:spcPts val="0"/>
                            </a:spcAft>
                          </a:pPr>
                          <a:r>
                            <a:rPr lang="en-US" sz="1600" b="1" dirty="0">
                              <a:effectLst/>
                            </a:rPr>
                            <a:t>183000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1</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err="1">
                              <a:effectLst/>
                            </a:rPr>
                            <a:t>Izzbat</a:t>
                          </a:r>
                          <a:r>
                            <a:rPr lang="en-US" sz="1600" b="1" dirty="0">
                              <a:effectLst/>
                            </a:rPr>
                            <a:t> al-</a:t>
                          </a:r>
                          <a:r>
                            <a:rPr lang="en-US" sz="1600" b="1" dirty="0" err="1">
                              <a:effectLst/>
                            </a:rPr>
                            <a:t>modaour</a:t>
                          </a:r>
                          <a:endParaRPr lang="en-US" sz="1600" b="1" dirty="0">
                            <a:solidFill>
                              <a:srgbClr val="000000"/>
                            </a:solidFill>
                            <a:effectLst/>
                            <a:latin typeface="Times New Roman"/>
                            <a:ea typeface="Calibri"/>
                            <a:cs typeface="Arial"/>
                          </a:endParaRPr>
                        </a:p>
                      </a:txBody>
                      <a:tcPr marL="59299" marR="59299" marT="0" marB="0"/>
                    </a:tc>
                  </a:tr>
                  <a:tr h="709224">
                    <a:tc>
                      <a:txBody>
                        <a:bodyPr/>
                        <a:lstStyle/>
                        <a:p>
                          <a:pPr algn="ctr" rtl="0">
                            <a:lnSpc>
                              <a:spcPct val="150000"/>
                            </a:lnSpc>
                            <a:spcAft>
                              <a:spcPts val="0"/>
                            </a:spcAft>
                          </a:pPr>
                          <a:r>
                            <a:rPr lang="en-US" sz="1600" b="1" dirty="0">
                              <a:effectLst/>
                            </a:rPr>
                            <a:t>6357300</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72</a:t>
                          </a:r>
                          <a:endParaRPr lang="en-US" sz="1600" b="1" dirty="0">
                            <a:solidFill>
                              <a:srgbClr val="000000"/>
                            </a:solidFill>
                            <a:effectLst/>
                            <a:latin typeface="Times New Roman"/>
                            <a:ea typeface="Calibri"/>
                            <a:cs typeface="Arial"/>
                          </a:endParaRPr>
                        </a:p>
                      </a:txBody>
                      <a:tcPr marL="59299" marR="59299" marT="0" marB="0"/>
                    </a:tc>
                    <a:tc>
                      <a:txBody>
                        <a:bodyPr/>
                        <a:lstStyle/>
                        <a:p>
                          <a:pPr algn="ctr" rtl="0">
                            <a:lnSpc>
                              <a:spcPct val="150000"/>
                            </a:lnSpc>
                            <a:spcAft>
                              <a:spcPts val="0"/>
                            </a:spcAft>
                          </a:pPr>
                          <a:r>
                            <a:rPr lang="en-US" sz="1600" b="1" dirty="0">
                              <a:effectLst/>
                            </a:rPr>
                            <a:t>Total</a:t>
                          </a:r>
                        </a:p>
                        <a:p>
                          <a:pPr algn="ctr" rtl="0">
                            <a:lnSpc>
                              <a:spcPct val="150000"/>
                            </a:lnSpc>
                            <a:spcAft>
                              <a:spcPts val="0"/>
                            </a:spcAft>
                          </a:pPr>
                          <a:r>
                            <a:rPr lang="en-US" sz="1600" b="1" dirty="0">
                              <a:effectLst/>
                            </a:rPr>
                            <a:t> </a:t>
                          </a:r>
                          <a:endParaRPr lang="en-US" sz="1600" b="1" dirty="0">
                            <a:solidFill>
                              <a:srgbClr val="000000"/>
                            </a:solidFill>
                            <a:effectLst/>
                            <a:latin typeface="Times New Roman"/>
                            <a:ea typeface="Calibri"/>
                            <a:cs typeface="Arial"/>
                          </a:endParaRPr>
                        </a:p>
                      </a:txBody>
                      <a:tcPr marL="59299" marR="59299" marT="0" marB="0"/>
                    </a:tc>
                  </a:tr>
                </a:tbl>
              </a:graphicData>
            </a:graphic>
          </p:graphicFrame>
        </mc:Fallback>
      </mc:AlternateContent>
    </p:spTree>
    <p:extLst>
      <p:ext uri="{BB962C8B-B14F-4D97-AF65-F5344CB8AC3E}">
        <p14:creationId xmlns:p14="http://schemas.microsoft.com/office/powerpoint/2010/main" val="13975373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1642057" y="784629"/>
            <a:ext cx="9372946" cy="4929411"/>
          </a:xfrm>
        </p:spPr>
        <p:txBody>
          <a:bodyPr/>
          <a:lstStyle/>
          <a:p>
            <a:pPr marL="0" indent="0" algn="l">
              <a:buNone/>
            </a:pPr>
            <a:r>
              <a:rPr lang="en-US" sz="3600" b="1" dirty="0" smtClean="0">
                <a:solidFill>
                  <a:schemeClr val="accent2"/>
                </a:solidFill>
              </a:rPr>
              <a:t> </a:t>
            </a:r>
            <a:r>
              <a:rPr lang="en-US" sz="3600" b="1" dirty="0" smtClean="0">
                <a:solidFill>
                  <a:srgbClr val="C00000"/>
                </a:solidFill>
              </a:rPr>
              <a:t>Storm Water:</a:t>
            </a:r>
          </a:p>
          <a:p>
            <a:pPr marL="0" indent="0" algn="ctr">
              <a:buNone/>
            </a:pPr>
            <a:endParaRPr lang="en-US" dirty="0"/>
          </a:p>
          <a:p>
            <a:pPr marL="0" indent="0" algn="l">
              <a:buNone/>
            </a:pPr>
            <a:r>
              <a:rPr lang="en-US" sz="4000" dirty="0" smtClean="0"/>
              <a:t>The </a:t>
            </a:r>
            <a:r>
              <a:rPr lang="en-US" sz="4000" dirty="0"/>
              <a:t>annual average of rainwater in Qalqiliya governorate is 625 mm</a:t>
            </a:r>
            <a:endParaRPr lang="ar-SA" sz="4000" dirty="0"/>
          </a:p>
        </p:txBody>
      </p:sp>
    </p:spTree>
    <p:extLst>
      <p:ext uri="{BB962C8B-B14F-4D97-AF65-F5344CB8AC3E}">
        <p14:creationId xmlns:p14="http://schemas.microsoft.com/office/powerpoint/2010/main" val="3682523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0157" y="425003"/>
            <a:ext cx="10341735" cy="1200329"/>
          </a:xfrm>
          <a:prstGeom prst="rect">
            <a:avLst/>
          </a:prstGeom>
        </p:spPr>
        <p:txBody>
          <a:bodyPr wrap="square">
            <a:spAutoFit/>
          </a:bodyPr>
          <a:lstStyle/>
          <a:p>
            <a:r>
              <a:rPr lang="en-US" sz="2400" dirty="0"/>
              <a:t>Because the Qalqiliya governorate does not contain springs, the table below shows the amount of rainwater that can be collected from the roofs of existing facilities</a:t>
            </a:r>
          </a:p>
        </p:txBody>
      </p:sp>
      <mc:AlternateContent xmlns:mc="http://schemas.openxmlformats.org/markup-compatibility/2006" xmlns:a14="http://schemas.microsoft.com/office/drawing/2010/main">
        <mc:Choice Requires="a14">
          <p:graphicFrame>
            <p:nvGraphicFramePr>
              <p:cNvPr id="5" name="جدول 3"/>
              <p:cNvGraphicFramePr>
                <a:graphicFrameLocks noGrp="1"/>
              </p:cNvGraphicFramePr>
              <p:nvPr>
                <p:extLst>
                  <p:ext uri="{D42A27DB-BD31-4B8C-83A1-F6EECF244321}">
                    <p14:modId xmlns:p14="http://schemas.microsoft.com/office/powerpoint/2010/main" val="1087671496"/>
                  </p:ext>
                </p:extLst>
              </p:nvPr>
            </p:nvGraphicFramePr>
            <p:xfrm>
              <a:off x="991674" y="2382591"/>
              <a:ext cx="10071278" cy="3640163"/>
            </p:xfrm>
            <a:graphic>
              <a:graphicData uri="http://schemas.openxmlformats.org/drawingml/2006/table">
                <a:tbl>
                  <a:tblPr rtl="1" firstRow="1" firstCol="1" bandRow="1">
                    <a:tableStyleId>{5C22544A-7EE6-4342-B048-85BDC9FD1C3A}</a:tableStyleId>
                  </a:tblPr>
                  <a:tblGrid>
                    <a:gridCol w="2588569"/>
                    <a:gridCol w="1006215"/>
                    <a:gridCol w="1581340"/>
                    <a:gridCol w="1156335"/>
                    <a:gridCol w="3738819"/>
                  </a:tblGrid>
                  <a:tr h="1228928">
                    <a:tc>
                      <a:txBody>
                        <a:bodyPr/>
                        <a:lstStyle/>
                        <a:p>
                          <a:pPr algn="ctr" rtl="1">
                            <a:lnSpc>
                              <a:spcPct val="150000"/>
                            </a:lnSpc>
                            <a:spcAft>
                              <a:spcPts val="0"/>
                            </a:spcAft>
                          </a:pPr>
                          <a:r>
                            <a:rPr lang="en-US" sz="1400" dirty="0">
                              <a:effectLst/>
                            </a:rPr>
                            <a:t>Volume</a:t>
                          </a:r>
                        </a:p>
                        <a:p>
                          <a:pPr algn="ctr" rtl="1">
                            <a:lnSpc>
                              <a:spcPct val="150000"/>
                            </a:lnSpc>
                            <a:spcAft>
                              <a:spcPts val="0"/>
                            </a:spcAft>
                          </a:pPr>
                          <a:r>
                            <a:rPr lang="en-US" sz="1400" dirty="0">
                              <a:effectLst/>
                            </a:rPr>
                            <a:t>m^3</a:t>
                          </a:r>
                          <a:endParaRPr lang="en-US" sz="1400"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400">
                              <a:effectLst/>
                            </a:rPr>
                            <a:t>Water Depth</a:t>
                          </a:r>
                          <a:endParaRPr lang="en-US" sz="140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dirty="0">
                              <a:effectLst/>
                            </a:rPr>
                            <a:t>Area of facility</a:t>
                          </a:r>
                        </a:p>
                        <a:p>
                          <a:pPr algn="ctr" rtl="1">
                            <a:lnSpc>
                              <a:spcPct val="150000"/>
                            </a:lnSpc>
                            <a:spcAft>
                              <a:spcPts val="0"/>
                            </a:spcAft>
                          </a:pPr>
                          <a:r>
                            <a:rPr lang="en-US" sz="1400" dirty="0">
                              <a:effectLst/>
                            </a:rPr>
                            <a:t>m^2</a:t>
                          </a:r>
                          <a:endParaRPr lang="en-US" sz="1400" dirty="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a:effectLst/>
                            </a:rPr>
                            <a:t>NO</a:t>
                          </a:r>
                          <a:r>
                            <a:rPr lang="ar-SA" sz="1400">
                              <a:effectLst/>
                            </a:rPr>
                            <a:t>#</a:t>
                          </a:r>
                          <a:endParaRPr lang="en-US" sz="140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dirty="0">
                              <a:effectLst/>
                            </a:rPr>
                            <a:t>Type of facility</a:t>
                          </a:r>
                          <a:endParaRPr lang="en-US" sz="1400" dirty="0">
                            <a:solidFill>
                              <a:srgbClr val="000000"/>
                            </a:solidFill>
                            <a:effectLst/>
                            <a:latin typeface="Times New Roman"/>
                            <a:ea typeface="Calibri"/>
                            <a:cs typeface="Arial"/>
                          </a:endParaRPr>
                        </a:p>
                      </a:txBody>
                      <a:tcPr marL="68580" marR="68580" marT="0" marB="0"/>
                    </a:tc>
                  </a:tr>
                  <a:tr h="752514">
                    <a:tc>
                      <a:txBody>
                        <a:bodyPr/>
                        <a:lstStyle/>
                        <a:p>
                          <a:pPr algn="ctr" rtl="1">
                            <a:lnSpc>
                              <a:spcPct val="150000"/>
                            </a:lnSpc>
                            <a:spcAft>
                              <a:spcPts val="0"/>
                            </a:spcAft>
                          </a:pPr>
                          <a:r>
                            <a:rPr lang="en-US" sz="1600" b="1">
                              <a:effectLst/>
                            </a:rPr>
                            <a:t>61500 </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250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dirty="0">
                              <a:effectLst/>
                            </a:rPr>
                            <a:t>410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Industrial and commercial facility</a:t>
                          </a:r>
                          <a:endParaRPr lang="en-US" sz="1600" b="1" dirty="0">
                            <a:solidFill>
                              <a:srgbClr val="000000"/>
                            </a:solidFill>
                            <a:effectLst/>
                            <a:latin typeface="Times New Roman"/>
                            <a:ea typeface="Calibri"/>
                            <a:cs typeface="Arial"/>
                          </a:endParaRPr>
                        </a:p>
                      </a:txBody>
                      <a:tcPr marL="68580" marR="68580" marT="0" marB="0"/>
                    </a:tc>
                  </a:tr>
                  <a:tr h="587965">
                    <a:tc>
                      <a:txBody>
                        <a:bodyPr/>
                        <a:lstStyle/>
                        <a:p>
                          <a:pPr algn="ctr" rtl="1">
                            <a:lnSpc>
                              <a:spcPct val="150000"/>
                            </a:lnSpc>
                            <a:spcAft>
                              <a:spcPts val="0"/>
                            </a:spcAft>
                          </a:pPr>
                          <a:r>
                            <a:rPr lang="en-US" sz="1600" b="1">
                              <a:effectLst/>
                            </a:rPr>
                            <a:t>1539000 </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150 </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17100</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Residential facility</a:t>
                          </a:r>
                          <a:endParaRPr lang="en-US" sz="1600" b="1" dirty="0">
                            <a:solidFill>
                              <a:srgbClr val="000000"/>
                            </a:solidFill>
                            <a:effectLst/>
                            <a:latin typeface="Times New Roman"/>
                            <a:ea typeface="Calibri"/>
                            <a:cs typeface="Arial"/>
                          </a:endParaRPr>
                        </a:p>
                      </a:txBody>
                      <a:tcPr marL="68580" marR="68580" marT="0" marB="0"/>
                    </a:tc>
                  </a:tr>
                  <a:tr h="680389">
                    <a:tc>
                      <a:txBody>
                        <a:bodyPr/>
                        <a:lstStyle/>
                        <a:p>
                          <a:pPr algn="ctr" rtl="1">
                            <a:lnSpc>
                              <a:spcPct val="150000"/>
                            </a:lnSpc>
                            <a:spcAft>
                              <a:spcPts val="0"/>
                            </a:spcAft>
                          </a:pPr>
                          <a:r>
                            <a:rPr lang="en-US" sz="1600" b="1">
                              <a:effectLst/>
                            </a:rPr>
                            <a:t>48780 </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dirty="0">
                              <a:effectLst/>
                            </a:rPr>
                            <a:t>300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271</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Educational facility</a:t>
                          </a:r>
                          <a:endParaRPr lang="en-US" sz="1600" b="1" dirty="0">
                            <a:solidFill>
                              <a:srgbClr val="000000"/>
                            </a:solidFill>
                            <a:effectLst/>
                            <a:latin typeface="Times New Roman"/>
                            <a:ea typeface="Calibri"/>
                            <a:cs typeface="Arial"/>
                          </a:endParaRPr>
                        </a:p>
                      </a:txBody>
                      <a:tcPr marL="68580" marR="68580" marT="0" marB="0"/>
                    </a:tc>
                  </a:tr>
                  <a:tr h="390367">
                    <a:tc>
                      <a:txBody>
                        <a:bodyPr/>
                        <a:lstStyle/>
                        <a:p>
                          <a:pPr algn="ctr" rtl="1">
                            <a:lnSpc>
                              <a:spcPct val="150000"/>
                            </a:lnSpc>
                            <a:spcAft>
                              <a:spcPts val="0"/>
                            </a:spcAft>
                          </a:pPr>
                          <a:r>
                            <a:rPr lang="en-US" sz="1600" b="1">
                              <a:effectLst/>
                            </a:rPr>
                            <a:t>16.4928</a:t>
                          </a:r>
                          <a14:m>
                            <m:oMath xmlns:m="http://schemas.openxmlformats.org/officeDocument/2006/math">
                              <m:r>
                                <a:rPr lang="en-US" sz="1600" b="1">
                                  <a:effectLst/>
                                  <a:latin typeface="Cambria Math" panose="02040503050406030204" pitchFamily="18" charset="0"/>
                                </a:rPr>
                                <m:t>×</m:t>
                              </m:r>
                              <m:sSup>
                                <m:sSupPr>
                                  <m:ctrlPr>
                                    <a:rPr lang="en-US" sz="1600" b="1" i="1">
                                      <a:effectLst/>
                                      <a:latin typeface="Cambria Math" panose="02040503050406030204" pitchFamily="18" charset="0"/>
                                    </a:rPr>
                                  </m:ctrlPr>
                                </m:sSupPr>
                                <m:e>
                                  <m:r>
                                    <a:rPr lang="en-US" sz="1600" b="1" i="1">
                                      <a:effectLst/>
                                      <a:latin typeface="Cambria Math" panose="02040503050406030204" pitchFamily="18" charset="0"/>
                                    </a:rPr>
                                    <m:t>𝟏𝟎</m:t>
                                  </m:r>
                                </m:e>
                                <m:sup>
                                  <m:r>
                                    <a:rPr lang="en-US" sz="1600" b="1" i="1">
                                      <a:effectLst/>
                                      <a:latin typeface="Cambria Math" panose="02040503050406030204" pitchFamily="18" charset="0"/>
                                    </a:rPr>
                                    <m:t>𝟓</m:t>
                                  </m:r>
                                </m:sup>
                              </m:sSup>
                            </m:oMath>
                          </a14:m>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Total</a:t>
                          </a:r>
                          <a:endParaRPr lang="en-US" sz="1600" b="1">
                            <a:solidFill>
                              <a:srgbClr val="000000"/>
                            </a:solidFill>
                            <a:effectLst/>
                            <a:latin typeface="Times New Roman"/>
                            <a:ea typeface="Calibri"/>
                            <a:cs typeface="Arial"/>
                          </a:endParaRPr>
                        </a:p>
                      </a:txBody>
                      <a:tcPr marL="68580" marR="68580" marT="0" marB="0"/>
                    </a:tc>
                    <a:tc gridSpan="3">
                      <a:txBody>
                        <a:bodyPr/>
                        <a:lstStyle/>
                        <a:p>
                          <a:pPr algn="ctr" rtl="1">
                            <a:lnSpc>
                              <a:spcPct val="150000"/>
                            </a:lnSpc>
                            <a:spcAft>
                              <a:spcPts val="0"/>
                            </a:spcAft>
                          </a:pPr>
                          <a:r>
                            <a:rPr lang="en-US" sz="1600" b="1" dirty="0">
                              <a:effectLst/>
                            </a:rPr>
                            <a:t> </a:t>
                          </a:r>
                          <a:endParaRPr lang="en-US" sz="1600" b="1" dirty="0">
                            <a:solidFill>
                              <a:srgbClr val="000000"/>
                            </a:solidFill>
                            <a:effectLst/>
                            <a:latin typeface="Times New Roman"/>
                            <a:ea typeface="Calibri"/>
                            <a:cs typeface="Arial"/>
                          </a:endParaRPr>
                        </a:p>
                      </a:txBody>
                      <a:tcPr marL="0" marR="0" marT="0" marB="0" anchor="ctr"/>
                    </a:tc>
                    <a:tc hMerge="1">
                      <a:txBody>
                        <a:bodyPr/>
                        <a:lstStyle/>
                        <a:p>
                          <a:pPr rtl="1"/>
                          <a:endParaRPr lang="ar-SA"/>
                        </a:p>
                      </a:txBody>
                      <a:tcPr/>
                    </a:tc>
                    <a:tc hMerge="1">
                      <a:txBody>
                        <a:bodyPr/>
                        <a:lstStyle/>
                        <a:p>
                          <a:pPr rtl="1"/>
                          <a:endParaRPr lang="ar-SA"/>
                        </a:p>
                      </a:txBody>
                      <a:tcPr/>
                    </a:tc>
                  </a:tr>
                </a:tbl>
              </a:graphicData>
            </a:graphic>
          </p:graphicFrame>
        </mc:Choice>
        <mc:Fallback xmlns="">
          <p:graphicFrame>
            <p:nvGraphicFramePr>
              <p:cNvPr id="5" name="جدول 3"/>
              <p:cNvGraphicFramePr>
                <a:graphicFrameLocks noGrp="1"/>
              </p:cNvGraphicFramePr>
              <p:nvPr>
                <p:extLst>
                  <p:ext uri="{D42A27DB-BD31-4B8C-83A1-F6EECF244321}">
                    <p14:modId xmlns:p14="http://schemas.microsoft.com/office/powerpoint/2010/main" val="1087671496"/>
                  </p:ext>
                </p:extLst>
              </p:nvPr>
            </p:nvGraphicFramePr>
            <p:xfrm>
              <a:off x="991674" y="2382591"/>
              <a:ext cx="10071278" cy="3640163"/>
            </p:xfrm>
            <a:graphic>
              <a:graphicData uri="http://schemas.openxmlformats.org/drawingml/2006/table">
                <a:tbl>
                  <a:tblPr rtl="1" firstRow="1" firstCol="1" bandRow="1">
                    <a:tableStyleId>{5C22544A-7EE6-4342-B048-85BDC9FD1C3A}</a:tableStyleId>
                  </a:tblPr>
                  <a:tblGrid>
                    <a:gridCol w="2588569"/>
                    <a:gridCol w="1006215"/>
                    <a:gridCol w="1581340"/>
                    <a:gridCol w="1156335"/>
                    <a:gridCol w="3738819"/>
                  </a:tblGrid>
                  <a:tr h="1228928">
                    <a:tc>
                      <a:txBody>
                        <a:bodyPr/>
                        <a:lstStyle/>
                        <a:p>
                          <a:pPr algn="ctr" rtl="1">
                            <a:lnSpc>
                              <a:spcPct val="150000"/>
                            </a:lnSpc>
                            <a:spcAft>
                              <a:spcPts val="0"/>
                            </a:spcAft>
                          </a:pPr>
                          <a:r>
                            <a:rPr lang="en-US" sz="1400" dirty="0">
                              <a:effectLst/>
                            </a:rPr>
                            <a:t>Volume</a:t>
                          </a:r>
                        </a:p>
                        <a:p>
                          <a:pPr algn="ctr" rtl="1">
                            <a:lnSpc>
                              <a:spcPct val="150000"/>
                            </a:lnSpc>
                            <a:spcAft>
                              <a:spcPts val="0"/>
                            </a:spcAft>
                          </a:pPr>
                          <a:r>
                            <a:rPr lang="en-US" sz="1400" dirty="0">
                              <a:effectLst/>
                            </a:rPr>
                            <a:t>m^3</a:t>
                          </a:r>
                          <a:endParaRPr lang="en-US" sz="1400"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400">
                              <a:effectLst/>
                            </a:rPr>
                            <a:t>Water Depth</a:t>
                          </a:r>
                          <a:endParaRPr lang="en-US" sz="140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dirty="0">
                              <a:effectLst/>
                            </a:rPr>
                            <a:t>Area of facility</a:t>
                          </a:r>
                        </a:p>
                        <a:p>
                          <a:pPr algn="ctr" rtl="1">
                            <a:lnSpc>
                              <a:spcPct val="150000"/>
                            </a:lnSpc>
                            <a:spcAft>
                              <a:spcPts val="0"/>
                            </a:spcAft>
                          </a:pPr>
                          <a:r>
                            <a:rPr lang="en-US" sz="1400" dirty="0">
                              <a:effectLst/>
                            </a:rPr>
                            <a:t>m^2</a:t>
                          </a:r>
                          <a:endParaRPr lang="en-US" sz="1400" dirty="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a:effectLst/>
                            </a:rPr>
                            <a:t>NO</a:t>
                          </a:r>
                          <a:r>
                            <a:rPr lang="ar-SA" sz="1400">
                              <a:effectLst/>
                            </a:rPr>
                            <a:t>#</a:t>
                          </a:r>
                          <a:endParaRPr lang="en-US" sz="140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400" dirty="0">
                              <a:effectLst/>
                            </a:rPr>
                            <a:t>Type of facility</a:t>
                          </a:r>
                          <a:endParaRPr lang="en-US" sz="1400" dirty="0">
                            <a:solidFill>
                              <a:srgbClr val="000000"/>
                            </a:solidFill>
                            <a:effectLst/>
                            <a:latin typeface="Times New Roman"/>
                            <a:ea typeface="Calibri"/>
                            <a:cs typeface="Arial"/>
                          </a:endParaRPr>
                        </a:p>
                      </a:txBody>
                      <a:tcPr marL="68580" marR="68580" marT="0" marB="0"/>
                    </a:tc>
                  </a:tr>
                  <a:tr h="752514">
                    <a:tc>
                      <a:txBody>
                        <a:bodyPr/>
                        <a:lstStyle/>
                        <a:p>
                          <a:pPr algn="ctr" rtl="1">
                            <a:lnSpc>
                              <a:spcPct val="150000"/>
                            </a:lnSpc>
                            <a:spcAft>
                              <a:spcPts val="0"/>
                            </a:spcAft>
                          </a:pPr>
                          <a:r>
                            <a:rPr lang="en-US" sz="1600" b="1">
                              <a:effectLst/>
                            </a:rPr>
                            <a:t>61500 </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250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dirty="0">
                              <a:effectLst/>
                            </a:rPr>
                            <a:t>410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Industrial and commercial facility</a:t>
                          </a:r>
                          <a:endParaRPr lang="en-US" sz="1600" b="1" dirty="0">
                            <a:solidFill>
                              <a:srgbClr val="000000"/>
                            </a:solidFill>
                            <a:effectLst/>
                            <a:latin typeface="Times New Roman"/>
                            <a:ea typeface="Calibri"/>
                            <a:cs typeface="Arial"/>
                          </a:endParaRPr>
                        </a:p>
                      </a:txBody>
                      <a:tcPr marL="68580" marR="68580" marT="0" marB="0"/>
                    </a:tc>
                  </a:tr>
                  <a:tr h="587965">
                    <a:tc>
                      <a:txBody>
                        <a:bodyPr/>
                        <a:lstStyle/>
                        <a:p>
                          <a:pPr algn="ctr" rtl="1">
                            <a:lnSpc>
                              <a:spcPct val="150000"/>
                            </a:lnSpc>
                            <a:spcAft>
                              <a:spcPts val="0"/>
                            </a:spcAft>
                          </a:pPr>
                          <a:r>
                            <a:rPr lang="en-US" sz="1600" b="1">
                              <a:effectLst/>
                            </a:rPr>
                            <a:t>1539000 </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150 </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17100</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Residential facility</a:t>
                          </a:r>
                          <a:endParaRPr lang="en-US" sz="1600" b="1" dirty="0">
                            <a:solidFill>
                              <a:srgbClr val="000000"/>
                            </a:solidFill>
                            <a:effectLst/>
                            <a:latin typeface="Times New Roman"/>
                            <a:ea typeface="Calibri"/>
                            <a:cs typeface="Arial"/>
                          </a:endParaRPr>
                        </a:p>
                      </a:txBody>
                      <a:tcPr marL="68580" marR="68580" marT="0" marB="0"/>
                    </a:tc>
                  </a:tr>
                  <a:tr h="680389">
                    <a:tc>
                      <a:txBody>
                        <a:bodyPr/>
                        <a:lstStyle/>
                        <a:p>
                          <a:pPr algn="ctr" rtl="1">
                            <a:lnSpc>
                              <a:spcPct val="150000"/>
                            </a:lnSpc>
                            <a:spcAft>
                              <a:spcPts val="0"/>
                            </a:spcAft>
                          </a:pPr>
                          <a:r>
                            <a:rPr lang="en-US" sz="1600" b="1">
                              <a:effectLst/>
                            </a:rPr>
                            <a:t>48780 </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a:effectLst/>
                            </a:rPr>
                            <a:t>0.6</a:t>
                          </a:r>
                          <a:endParaRPr lang="en-US" sz="1600" b="1">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dirty="0">
                              <a:effectLst/>
                            </a:rPr>
                            <a:t>300</a:t>
                          </a:r>
                          <a:endParaRPr lang="en-US" sz="1600" b="1" dirty="0">
                            <a:solidFill>
                              <a:srgbClr val="000000"/>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600" b="1">
                              <a:effectLst/>
                            </a:rPr>
                            <a:t>271</a:t>
                          </a:r>
                          <a:endParaRPr lang="en-US" sz="1600" b="1">
                            <a:solidFill>
                              <a:srgbClr val="000000"/>
                            </a:solidFill>
                            <a:effectLst/>
                            <a:latin typeface="Times New Roman"/>
                            <a:ea typeface="Calibri"/>
                            <a:cs typeface="Arial"/>
                          </a:endParaRPr>
                        </a:p>
                      </a:txBody>
                      <a:tcPr marL="68580" marR="68580" marT="0" marB="0"/>
                    </a:tc>
                    <a:tc>
                      <a:txBody>
                        <a:bodyPr/>
                        <a:lstStyle/>
                        <a:p>
                          <a:pPr algn="ctr" rtl="1">
                            <a:lnSpc>
                              <a:spcPct val="150000"/>
                            </a:lnSpc>
                            <a:spcAft>
                              <a:spcPts val="0"/>
                            </a:spcAft>
                          </a:pPr>
                          <a:r>
                            <a:rPr lang="en-US" sz="1600" b="1" dirty="0">
                              <a:effectLst/>
                            </a:rPr>
                            <a:t>Educational facility</a:t>
                          </a:r>
                          <a:endParaRPr lang="en-US" sz="1600" b="1" dirty="0">
                            <a:solidFill>
                              <a:srgbClr val="000000"/>
                            </a:solidFill>
                            <a:effectLst/>
                            <a:latin typeface="Times New Roman"/>
                            <a:ea typeface="Calibri"/>
                            <a:cs typeface="Arial"/>
                          </a:endParaRPr>
                        </a:p>
                      </a:txBody>
                      <a:tcPr marL="68580" marR="68580" marT="0" marB="0"/>
                    </a:tc>
                  </a:tr>
                  <a:tr h="390367">
                    <a:tc>
                      <a:txBody>
                        <a:bodyPr/>
                        <a:lstStyle/>
                        <a:p>
                          <a:endParaRPr lang="ar-SA"/>
                        </a:p>
                      </a:txBody>
                      <a:tcPr marL="68580" marR="68580" marT="0" marB="0">
                        <a:blipFill rotWithShape="0">
                          <a:blip r:embed="rId2"/>
                          <a:stretch>
                            <a:fillRect l="-235" t="-835938" r="-289882" b="-18750"/>
                          </a:stretch>
                        </a:blipFill>
                      </a:tcPr>
                    </a:tc>
                    <a:tc>
                      <a:txBody>
                        <a:bodyPr/>
                        <a:lstStyle/>
                        <a:p>
                          <a:pPr algn="ctr" rtl="1">
                            <a:lnSpc>
                              <a:spcPct val="150000"/>
                            </a:lnSpc>
                            <a:spcAft>
                              <a:spcPts val="0"/>
                            </a:spcAft>
                          </a:pPr>
                          <a:r>
                            <a:rPr lang="en-US" sz="1600" b="1">
                              <a:effectLst/>
                            </a:rPr>
                            <a:t>Total</a:t>
                          </a:r>
                          <a:endParaRPr lang="en-US" sz="1600" b="1">
                            <a:solidFill>
                              <a:srgbClr val="000000"/>
                            </a:solidFill>
                            <a:effectLst/>
                            <a:latin typeface="Times New Roman"/>
                            <a:ea typeface="Calibri"/>
                            <a:cs typeface="Arial"/>
                          </a:endParaRPr>
                        </a:p>
                      </a:txBody>
                      <a:tcPr marL="68580" marR="68580" marT="0" marB="0"/>
                    </a:tc>
                    <a:tc gridSpan="3">
                      <a:txBody>
                        <a:bodyPr/>
                        <a:lstStyle/>
                        <a:p>
                          <a:pPr algn="ctr" rtl="1">
                            <a:lnSpc>
                              <a:spcPct val="150000"/>
                            </a:lnSpc>
                            <a:spcAft>
                              <a:spcPts val="0"/>
                            </a:spcAft>
                          </a:pPr>
                          <a:r>
                            <a:rPr lang="en-US" sz="1600" b="1" dirty="0">
                              <a:effectLst/>
                            </a:rPr>
                            <a:t> </a:t>
                          </a:r>
                          <a:endParaRPr lang="en-US" sz="1600" b="1" dirty="0">
                            <a:solidFill>
                              <a:srgbClr val="000000"/>
                            </a:solidFill>
                            <a:effectLst/>
                            <a:latin typeface="Times New Roman"/>
                            <a:ea typeface="Calibri"/>
                            <a:cs typeface="Arial"/>
                          </a:endParaRPr>
                        </a:p>
                      </a:txBody>
                      <a:tcPr marL="0" marR="0" marT="0" marB="0" anchor="ctr"/>
                    </a:tc>
                    <a:tc hMerge="1">
                      <a:txBody>
                        <a:bodyPr/>
                        <a:lstStyle/>
                        <a:p>
                          <a:pPr rtl="1"/>
                          <a:endParaRPr lang="ar-SA"/>
                        </a:p>
                      </a:txBody>
                      <a:tcPr/>
                    </a:tc>
                    <a:tc hMerge="1">
                      <a:txBody>
                        <a:bodyPr/>
                        <a:lstStyle/>
                        <a:p>
                          <a:pPr rtl="1"/>
                          <a:endParaRPr lang="ar-SA"/>
                        </a:p>
                      </a:txBody>
                      <a:tcPr/>
                    </a:tc>
                  </a:tr>
                </a:tbl>
              </a:graphicData>
            </a:graphic>
          </p:graphicFrame>
        </mc:Fallback>
      </mc:AlternateContent>
    </p:spTree>
    <p:extLst>
      <p:ext uri="{BB962C8B-B14F-4D97-AF65-F5344CB8AC3E}">
        <p14:creationId xmlns:p14="http://schemas.microsoft.com/office/powerpoint/2010/main" val="40612426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06031"/>
          </a:xfrm>
        </p:spPr>
        <p:txBody>
          <a:bodyPr>
            <a:normAutofit fontScale="90000"/>
          </a:bodyPr>
          <a:lstStyle/>
          <a:p>
            <a:r>
              <a:rPr lang="en-US" b="1" dirty="0" smtClean="0">
                <a:solidFill>
                  <a:schemeClr val="accent2"/>
                </a:solidFill>
              </a:rPr>
              <a:t>Treated Water</a:t>
            </a:r>
            <a:endParaRPr lang="en-US" b="1" dirty="0">
              <a:solidFill>
                <a:schemeClr val="accent2"/>
              </a:solidFill>
            </a:endParaRPr>
          </a:p>
        </p:txBody>
      </p:sp>
      <p:sp>
        <p:nvSpPr>
          <p:cNvPr id="4" name="Rectangle 3"/>
          <p:cNvSpPr/>
          <p:nvPr/>
        </p:nvSpPr>
        <p:spPr>
          <a:xfrm>
            <a:off x="609600" y="2362423"/>
            <a:ext cx="10972800" cy="1077218"/>
          </a:xfrm>
          <a:prstGeom prst="rect">
            <a:avLst/>
          </a:prstGeom>
        </p:spPr>
        <p:txBody>
          <a:bodyPr wrap="square">
            <a:spAutoFit/>
          </a:bodyPr>
          <a:lstStyle/>
          <a:p>
            <a:pPr algn="just"/>
            <a:r>
              <a:rPr lang="en-US" sz="3200" dirty="0"/>
              <a:t>Treated water is one of the possible solutions to reduce the consumption of fresh water And use it in the field of agriculture.</a:t>
            </a:r>
          </a:p>
        </p:txBody>
      </p:sp>
    </p:spTree>
    <p:extLst>
      <p:ext uri="{BB962C8B-B14F-4D97-AF65-F5344CB8AC3E}">
        <p14:creationId xmlns:p14="http://schemas.microsoft.com/office/powerpoint/2010/main" val="32291785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Calculate the amount of treated water</a:t>
            </a:r>
            <a:endParaRPr lang="en-US" dirty="0"/>
          </a:p>
        </p:txBody>
      </p:sp>
      <p:sp>
        <p:nvSpPr>
          <p:cNvPr id="3" name="Content Placeholder 2"/>
          <p:cNvSpPr>
            <a:spLocks noGrp="1"/>
          </p:cNvSpPr>
          <p:nvPr>
            <p:ph idx="1"/>
          </p:nvPr>
        </p:nvSpPr>
        <p:spPr/>
        <p:txBody>
          <a:bodyPr>
            <a:normAutofit/>
          </a:bodyPr>
          <a:lstStyle/>
          <a:p>
            <a:pPr algn="l" rtl="0"/>
            <a:r>
              <a:rPr lang="en-US" sz="2500" dirty="0"/>
              <a:t>Use the return flow in Qalqiliya Governorate = 80%</a:t>
            </a:r>
          </a:p>
          <a:p>
            <a:pPr algn="l" rtl="0"/>
            <a:r>
              <a:rPr lang="en-US" sz="2500" dirty="0"/>
              <a:t>Using Manning’s equation:</a:t>
            </a:r>
          </a:p>
          <a:p>
            <a:pPr algn="l" rtl="0"/>
            <a:r>
              <a:rPr lang="en-US" sz="2500" dirty="0"/>
              <a:t>Q=1.49/n * A*R^2/3 * S^0.5</a:t>
            </a:r>
          </a:p>
          <a:p>
            <a:pPr algn="l" rtl="0"/>
            <a:r>
              <a:rPr lang="en-US" sz="2500" dirty="0"/>
              <a:t>Calculate a value </a:t>
            </a:r>
            <a:r>
              <a:rPr lang="en-US" sz="2500" dirty="0" err="1"/>
              <a:t>Qsewar</a:t>
            </a:r>
            <a:r>
              <a:rPr lang="en-US" sz="2500" dirty="0"/>
              <a:t> of Qalqiliya site:</a:t>
            </a:r>
          </a:p>
          <a:p>
            <a:pPr algn="l" rtl="0"/>
            <a:r>
              <a:rPr lang="en-US" sz="2500" dirty="0" err="1"/>
              <a:t>Qsewar</a:t>
            </a:r>
            <a:r>
              <a:rPr lang="en-US" sz="2500" dirty="0"/>
              <a:t> 2025 = </a:t>
            </a:r>
            <a:r>
              <a:rPr lang="en-US" sz="2500" dirty="0" err="1"/>
              <a:t>Qww</a:t>
            </a:r>
            <a:r>
              <a:rPr lang="en-US" sz="2500" dirty="0"/>
              <a:t> + </a:t>
            </a:r>
            <a:r>
              <a:rPr lang="en-US" sz="2500" dirty="0" err="1"/>
              <a:t>Qinfiltration</a:t>
            </a:r>
            <a:endParaRPr lang="en-US" sz="2500" dirty="0"/>
          </a:p>
          <a:p>
            <a:pPr algn="l" rtl="0"/>
            <a:r>
              <a:rPr lang="en-US" sz="2500" dirty="0" err="1"/>
              <a:t>Qww</a:t>
            </a:r>
            <a:r>
              <a:rPr lang="en-US" sz="2500" dirty="0"/>
              <a:t> = population *water demand per </a:t>
            </a:r>
            <a:r>
              <a:rPr lang="en-US" sz="2500" dirty="0" err="1"/>
              <a:t>cabita</a:t>
            </a:r>
            <a:r>
              <a:rPr lang="en-US" sz="2500" dirty="0"/>
              <a:t> *return flow</a:t>
            </a:r>
          </a:p>
          <a:p>
            <a:pPr algn="l" rtl="0"/>
            <a:r>
              <a:rPr lang="en-US" sz="2500" dirty="0" err="1"/>
              <a:t>Qinfiltration</a:t>
            </a:r>
            <a:r>
              <a:rPr lang="en-US" sz="2500" dirty="0"/>
              <a:t> = population *water demand per </a:t>
            </a:r>
            <a:r>
              <a:rPr lang="en-US" sz="2500" dirty="0" err="1"/>
              <a:t>cabita</a:t>
            </a:r>
            <a:r>
              <a:rPr lang="en-US" sz="2500" dirty="0"/>
              <a:t> *return flow*20%</a:t>
            </a:r>
          </a:p>
          <a:p>
            <a:pPr algn="l" rtl="0"/>
            <a:r>
              <a:rPr lang="en-US" sz="2300" dirty="0"/>
              <a:t>Assuming that the quantity of water produced from treatment is 60% of wastewater.</a:t>
            </a:r>
          </a:p>
          <a:p>
            <a:pPr algn="l" rtl="0"/>
            <a:endParaRPr lang="en-US" dirty="0"/>
          </a:p>
        </p:txBody>
      </p:sp>
    </p:spTree>
    <p:extLst>
      <p:ext uri="{BB962C8B-B14F-4D97-AF65-F5344CB8AC3E}">
        <p14:creationId xmlns:p14="http://schemas.microsoft.com/office/powerpoint/2010/main" val="1172171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887437"/>
            <a:ext cx="8229600" cy="1295400"/>
          </a:xfrm>
        </p:spPr>
        <p:txBody>
          <a:bodyPr>
            <a:normAutofit fontScale="90000"/>
          </a:bodyPr>
          <a:lstStyle/>
          <a:p>
            <a:r>
              <a:rPr lang="en-US" b="1" dirty="0"/>
              <a:t>Amount Of Treated Water Expected  in Qalqiliya </a:t>
            </a:r>
            <a:r>
              <a:rPr lang="en-US" b="1" dirty="0" smtClean="0"/>
              <a:t>governorate </a:t>
            </a:r>
            <a:r>
              <a:rPr lang="en-US" b="1" dirty="0" smtClean="0"/>
              <a:t>in the </a:t>
            </a:r>
            <a:r>
              <a:rPr lang="en-US" b="1" dirty="0"/>
              <a:t>Future</a:t>
            </a:r>
            <a:r>
              <a:rPr lang="en-US" i="1" dirty="0"/>
              <a:t/>
            </a:r>
            <a:br>
              <a:rPr lang="en-US" i="1"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1778116"/>
              </p:ext>
            </p:extLst>
          </p:nvPr>
        </p:nvGraphicFramePr>
        <p:xfrm>
          <a:off x="1981201" y="2182837"/>
          <a:ext cx="8229600" cy="26670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a:r>
                        <a:rPr lang="en-US" sz="1800" b="1" kern="1200" dirty="0" smtClean="0">
                          <a:solidFill>
                            <a:schemeClr val="lt1"/>
                          </a:solidFill>
                          <a:latin typeface="+mn-lt"/>
                          <a:ea typeface="+mn-ea"/>
                          <a:cs typeface="+mn-cs"/>
                        </a:rPr>
                        <a:t>cluster</a:t>
                      </a:r>
                      <a:endParaRPr lang="en-US" dirty="0"/>
                    </a:p>
                  </a:txBody>
                  <a:tcPr/>
                </a:tc>
                <a:tc>
                  <a:txBody>
                    <a:bodyPr/>
                    <a:lstStyle/>
                    <a:p>
                      <a:pPr algn="ctr"/>
                      <a:r>
                        <a:rPr lang="en-US" sz="1800" b="1" kern="1200" dirty="0" smtClean="0">
                          <a:solidFill>
                            <a:schemeClr val="lt1"/>
                          </a:solidFill>
                          <a:latin typeface="+mn-lt"/>
                          <a:ea typeface="+mn-ea"/>
                          <a:cs typeface="+mn-cs"/>
                        </a:rPr>
                        <a:t>Treated water m3/year</a:t>
                      </a:r>
                    </a:p>
                    <a:p>
                      <a:pPr algn="ctr"/>
                      <a:r>
                        <a:rPr lang="en-US" sz="1800" b="1" kern="1200" dirty="0" smtClean="0">
                          <a:solidFill>
                            <a:schemeClr val="lt1"/>
                          </a:solidFill>
                          <a:latin typeface="+mn-lt"/>
                          <a:ea typeface="+mn-ea"/>
                          <a:cs typeface="+mn-cs"/>
                        </a:rPr>
                        <a:t>2025</a:t>
                      </a:r>
                      <a:endParaRPr lang="en-US" dirty="0"/>
                    </a:p>
                  </a:txBody>
                  <a:tcPr/>
                </a:tc>
                <a:tc>
                  <a:txBody>
                    <a:bodyPr/>
                    <a:lstStyle/>
                    <a:p>
                      <a:pPr algn="ctr"/>
                      <a:r>
                        <a:rPr lang="en-US" sz="1800" b="1" kern="1200" dirty="0" smtClean="0">
                          <a:solidFill>
                            <a:schemeClr val="lt1"/>
                          </a:solidFill>
                          <a:latin typeface="+mn-lt"/>
                          <a:ea typeface="+mn-ea"/>
                          <a:cs typeface="+mn-cs"/>
                        </a:rPr>
                        <a:t>Treated water m3/year</a:t>
                      </a:r>
                    </a:p>
                    <a:p>
                      <a:pPr algn="ctr"/>
                      <a:r>
                        <a:rPr lang="en-US" sz="1800" b="1" kern="1200" dirty="0" smtClean="0">
                          <a:solidFill>
                            <a:schemeClr val="lt1"/>
                          </a:solidFill>
                          <a:latin typeface="+mn-lt"/>
                          <a:ea typeface="+mn-ea"/>
                          <a:cs typeface="+mn-cs"/>
                        </a:rPr>
                        <a:t>2030</a:t>
                      </a:r>
                      <a:endParaRPr lang="en-US" dirty="0"/>
                    </a:p>
                  </a:txBody>
                  <a:tcPr/>
                </a:tc>
                <a:tc>
                  <a:txBody>
                    <a:bodyPr/>
                    <a:lstStyle/>
                    <a:p>
                      <a:pPr algn="ctr"/>
                      <a:r>
                        <a:rPr lang="en-US" sz="1800" b="1" kern="1200" dirty="0" smtClean="0">
                          <a:solidFill>
                            <a:schemeClr val="lt1"/>
                          </a:solidFill>
                          <a:latin typeface="+mn-lt"/>
                          <a:ea typeface="+mn-ea"/>
                          <a:cs typeface="+mn-cs"/>
                        </a:rPr>
                        <a:t>Treated water m3/year</a:t>
                      </a:r>
                    </a:p>
                    <a:p>
                      <a:pPr algn="ctr"/>
                      <a:r>
                        <a:rPr lang="en-US" sz="1800" b="1" kern="1200" dirty="0" smtClean="0">
                          <a:solidFill>
                            <a:schemeClr val="lt1"/>
                          </a:solidFill>
                          <a:latin typeface="+mn-lt"/>
                          <a:ea typeface="+mn-ea"/>
                          <a:cs typeface="+mn-cs"/>
                        </a:rPr>
                        <a:t>2040</a:t>
                      </a:r>
                      <a:endParaRPr lang="en-US" dirty="0"/>
                    </a:p>
                  </a:txBody>
                  <a:tcPr/>
                </a:tc>
              </a:tr>
              <a:tr h="370840">
                <a:tc>
                  <a:txBody>
                    <a:bodyPr/>
                    <a:lstStyle/>
                    <a:p>
                      <a:pPr algn="ctr"/>
                      <a:r>
                        <a:rPr lang="en-US" sz="1800" kern="1200" dirty="0" err="1" smtClean="0">
                          <a:solidFill>
                            <a:schemeClr val="dk1"/>
                          </a:solidFill>
                          <a:latin typeface="+mn-lt"/>
                          <a:ea typeface="+mn-ea"/>
                          <a:cs typeface="+mn-cs"/>
                        </a:rPr>
                        <a:t>Qalgiliya</a:t>
                      </a:r>
                      <a:r>
                        <a:rPr lang="en-US" sz="1800" kern="1200" dirty="0" smtClean="0">
                          <a:solidFill>
                            <a:schemeClr val="dk1"/>
                          </a:solidFill>
                          <a:latin typeface="+mn-lt"/>
                          <a:ea typeface="+mn-ea"/>
                          <a:cs typeface="+mn-cs"/>
                        </a:rPr>
                        <a:t> cluster</a:t>
                      </a:r>
                      <a:endParaRPr lang="en-US" dirty="0"/>
                    </a:p>
                  </a:txBody>
                  <a:tcPr/>
                </a:tc>
                <a:tc>
                  <a:txBody>
                    <a:bodyPr/>
                    <a:lstStyle/>
                    <a:p>
                      <a:pPr algn="ctr"/>
                      <a:r>
                        <a:rPr lang="en-US" sz="1800" kern="1200" dirty="0" smtClean="0">
                          <a:solidFill>
                            <a:schemeClr val="dk1"/>
                          </a:solidFill>
                          <a:latin typeface="+mn-lt"/>
                          <a:ea typeface="+mn-ea"/>
                          <a:cs typeface="+mn-cs"/>
                        </a:rPr>
                        <a:t>2891997</a:t>
                      </a:r>
                      <a:endParaRPr lang="en-US" dirty="0"/>
                    </a:p>
                  </a:txBody>
                  <a:tcPr/>
                </a:tc>
                <a:tc>
                  <a:txBody>
                    <a:bodyPr/>
                    <a:lstStyle/>
                    <a:p>
                      <a:pPr algn="ctr"/>
                      <a:r>
                        <a:rPr lang="en-US" sz="1800" kern="1200" dirty="0" smtClean="0">
                          <a:solidFill>
                            <a:schemeClr val="dk1"/>
                          </a:solidFill>
                          <a:latin typeface="+mn-lt"/>
                          <a:ea typeface="+mn-ea"/>
                          <a:cs typeface="+mn-cs"/>
                        </a:rPr>
                        <a:t>3167861</a:t>
                      </a:r>
                      <a:endParaRPr lang="en-US" dirty="0"/>
                    </a:p>
                  </a:txBody>
                  <a:tcPr/>
                </a:tc>
                <a:tc>
                  <a:txBody>
                    <a:bodyPr/>
                    <a:lstStyle/>
                    <a:p>
                      <a:pPr algn="ctr"/>
                      <a:r>
                        <a:rPr lang="en-US" sz="1800" kern="1200" dirty="0" smtClean="0">
                          <a:solidFill>
                            <a:schemeClr val="dk1"/>
                          </a:solidFill>
                          <a:latin typeface="+mn-lt"/>
                          <a:ea typeface="+mn-ea"/>
                          <a:cs typeface="+mn-cs"/>
                        </a:rPr>
                        <a:t>3899847</a:t>
                      </a:r>
                      <a:endParaRPr lang="en-US" dirty="0"/>
                    </a:p>
                  </a:txBody>
                  <a:tcPr/>
                </a:tc>
              </a:tr>
              <a:tr h="370840">
                <a:tc>
                  <a:txBody>
                    <a:bodyPr/>
                    <a:lstStyle/>
                    <a:p>
                      <a:pPr algn="ctr"/>
                      <a:r>
                        <a:rPr lang="en-US" sz="1800" kern="1200" dirty="0" err="1" smtClean="0">
                          <a:solidFill>
                            <a:schemeClr val="dk1"/>
                          </a:solidFill>
                          <a:latin typeface="+mn-lt"/>
                          <a:ea typeface="+mn-ea"/>
                          <a:cs typeface="+mn-cs"/>
                        </a:rPr>
                        <a:t>Jayyus</a:t>
                      </a:r>
                      <a:r>
                        <a:rPr lang="en-US" sz="1800" kern="1200" dirty="0" smtClean="0">
                          <a:solidFill>
                            <a:schemeClr val="dk1"/>
                          </a:solidFill>
                          <a:latin typeface="+mn-lt"/>
                          <a:ea typeface="+mn-ea"/>
                          <a:cs typeface="+mn-cs"/>
                        </a:rPr>
                        <a:t>  cluster</a:t>
                      </a:r>
                      <a:endParaRPr lang="en-US" dirty="0"/>
                    </a:p>
                  </a:txBody>
                  <a:tcPr/>
                </a:tc>
                <a:tc>
                  <a:txBody>
                    <a:bodyPr/>
                    <a:lstStyle/>
                    <a:p>
                      <a:pPr algn="ctr"/>
                      <a:r>
                        <a:rPr lang="en-US" sz="1800" kern="1200" dirty="0" smtClean="0">
                          <a:solidFill>
                            <a:schemeClr val="dk1"/>
                          </a:solidFill>
                          <a:latin typeface="+mn-lt"/>
                          <a:ea typeface="+mn-ea"/>
                          <a:cs typeface="+mn-cs"/>
                        </a:rPr>
                        <a:t>455578</a:t>
                      </a:r>
                      <a:endParaRPr lang="en-US" dirty="0"/>
                    </a:p>
                  </a:txBody>
                  <a:tcPr/>
                </a:tc>
                <a:tc>
                  <a:txBody>
                    <a:bodyPr/>
                    <a:lstStyle/>
                    <a:p>
                      <a:pPr algn="ctr"/>
                      <a:r>
                        <a:rPr lang="en-US" sz="1800" kern="1200" dirty="0" smtClean="0">
                          <a:solidFill>
                            <a:schemeClr val="dk1"/>
                          </a:solidFill>
                          <a:latin typeface="+mn-lt"/>
                          <a:ea typeface="+mn-ea"/>
                          <a:cs typeface="+mn-cs"/>
                        </a:rPr>
                        <a:t>500445</a:t>
                      </a:r>
                      <a:endParaRPr lang="en-US" dirty="0"/>
                    </a:p>
                  </a:txBody>
                  <a:tcPr/>
                </a:tc>
                <a:tc>
                  <a:txBody>
                    <a:bodyPr/>
                    <a:lstStyle/>
                    <a:p>
                      <a:pPr algn="ctr"/>
                      <a:r>
                        <a:rPr lang="en-US" sz="1800" kern="1200" dirty="0" smtClean="0">
                          <a:solidFill>
                            <a:schemeClr val="dk1"/>
                          </a:solidFill>
                          <a:latin typeface="+mn-lt"/>
                          <a:ea typeface="+mn-ea"/>
                          <a:cs typeface="+mn-cs"/>
                        </a:rPr>
                        <a:t>604802</a:t>
                      </a:r>
                      <a:endParaRPr lang="en-US" dirty="0"/>
                    </a:p>
                  </a:txBody>
                  <a:tcPr/>
                </a:tc>
              </a:tr>
              <a:tr h="370840">
                <a:tc>
                  <a:txBody>
                    <a:bodyPr/>
                    <a:lstStyle/>
                    <a:p>
                      <a:pPr algn="ctr"/>
                      <a:r>
                        <a:rPr lang="en-US" sz="1800" kern="1200" dirty="0" err="1" smtClean="0">
                          <a:solidFill>
                            <a:schemeClr val="dk1"/>
                          </a:solidFill>
                          <a:latin typeface="+mn-lt"/>
                          <a:ea typeface="+mn-ea"/>
                          <a:cs typeface="+mn-cs"/>
                        </a:rPr>
                        <a:t>Kafer</a:t>
                      </a:r>
                      <a:r>
                        <a:rPr lang="en-US" sz="1800" kern="1200" dirty="0" smtClean="0">
                          <a:solidFill>
                            <a:schemeClr val="dk1"/>
                          </a:solidFill>
                          <a:latin typeface="+mn-lt"/>
                          <a:ea typeface="+mn-ea"/>
                          <a:cs typeface="+mn-cs"/>
                        </a:rPr>
                        <a:t> </a:t>
                      </a:r>
                      <a:r>
                        <a:rPr lang="en-US" sz="1800" kern="1200" dirty="0" err="1" smtClean="0">
                          <a:solidFill>
                            <a:schemeClr val="dk1"/>
                          </a:solidFill>
                          <a:latin typeface="+mn-lt"/>
                          <a:ea typeface="+mn-ea"/>
                          <a:cs typeface="+mn-cs"/>
                        </a:rPr>
                        <a:t>thulth</a:t>
                      </a:r>
                      <a:r>
                        <a:rPr lang="en-US" sz="1800" kern="1200" dirty="0" smtClean="0">
                          <a:solidFill>
                            <a:schemeClr val="dk1"/>
                          </a:solidFill>
                          <a:latin typeface="+mn-lt"/>
                          <a:ea typeface="+mn-ea"/>
                          <a:cs typeface="+mn-cs"/>
                        </a:rPr>
                        <a:t> cluster</a:t>
                      </a:r>
                      <a:endParaRPr lang="en-US" dirty="0"/>
                    </a:p>
                  </a:txBody>
                  <a:tcPr/>
                </a:tc>
                <a:tc>
                  <a:txBody>
                    <a:bodyPr/>
                    <a:lstStyle/>
                    <a:p>
                      <a:pPr algn="ctr"/>
                      <a:r>
                        <a:rPr lang="en-US" sz="1800" kern="1200" dirty="0" smtClean="0">
                          <a:solidFill>
                            <a:schemeClr val="dk1"/>
                          </a:solidFill>
                          <a:latin typeface="+mn-lt"/>
                          <a:ea typeface="+mn-ea"/>
                          <a:cs typeface="+mn-cs"/>
                        </a:rPr>
                        <a:t>683343</a:t>
                      </a:r>
                      <a:endParaRPr lang="en-US" dirty="0"/>
                    </a:p>
                  </a:txBody>
                  <a:tcPr/>
                </a:tc>
                <a:tc>
                  <a:txBody>
                    <a:bodyPr/>
                    <a:lstStyle/>
                    <a:p>
                      <a:pPr algn="ctr"/>
                      <a:r>
                        <a:rPr lang="en-US" sz="1800" kern="1200" dirty="0" smtClean="0">
                          <a:solidFill>
                            <a:schemeClr val="dk1"/>
                          </a:solidFill>
                          <a:latin typeface="+mn-lt"/>
                          <a:ea typeface="+mn-ea"/>
                          <a:cs typeface="+mn-cs"/>
                        </a:rPr>
                        <a:t>791174</a:t>
                      </a:r>
                      <a:endParaRPr lang="en-US" dirty="0"/>
                    </a:p>
                  </a:txBody>
                  <a:tcPr/>
                </a:tc>
                <a:tc>
                  <a:txBody>
                    <a:bodyPr/>
                    <a:lstStyle/>
                    <a:p>
                      <a:pPr algn="ctr"/>
                      <a:r>
                        <a:rPr lang="en-US" sz="1800" kern="1200" dirty="0" smtClean="0">
                          <a:solidFill>
                            <a:schemeClr val="dk1"/>
                          </a:solidFill>
                          <a:latin typeface="+mn-lt"/>
                          <a:ea typeface="+mn-ea"/>
                          <a:cs typeface="+mn-cs"/>
                        </a:rPr>
                        <a:t>1064176</a:t>
                      </a:r>
                      <a:endParaRPr lang="en-US" dirty="0"/>
                    </a:p>
                  </a:txBody>
                  <a:tcPr/>
                </a:tc>
              </a:tr>
              <a:tr h="370840">
                <a:tc>
                  <a:txBody>
                    <a:bodyPr/>
                    <a:lstStyle/>
                    <a:p>
                      <a:pPr algn="ctr"/>
                      <a:r>
                        <a:rPr lang="en-US" sz="1800" kern="1200" dirty="0" err="1" smtClean="0">
                          <a:solidFill>
                            <a:schemeClr val="dk1"/>
                          </a:solidFill>
                          <a:latin typeface="+mn-lt"/>
                          <a:ea typeface="+mn-ea"/>
                          <a:cs typeface="+mn-cs"/>
                        </a:rPr>
                        <a:t>Kafer</a:t>
                      </a:r>
                      <a:r>
                        <a:rPr lang="en-US" sz="1800" kern="1200" dirty="0" smtClean="0">
                          <a:solidFill>
                            <a:schemeClr val="dk1"/>
                          </a:solidFill>
                          <a:latin typeface="+mn-lt"/>
                          <a:ea typeface="+mn-ea"/>
                          <a:cs typeface="+mn-cs"/>
                        </a:rPr>
                        <a:t> </a:t>
                      </a:r>
                      <a:r>
                        <a:rPr lang="en-US" sz="1800" kern="1200" dirty="0" err="1" smtClean="0">
                          <a:solidFill>
                            <a:schemeClr val="dk1"/>
                          </a:solidFill>
                          <a:latin typeface="+mn-lt"/>
                          <a:ea typeface="+mn-ea"/>
                          <a:cs typeface="+mn-cs"/>
                        </a:rPr>
                        <a:t>Qadoum</a:t>
                      </a:r>
                      <a:r>
                        <a:rPr lang="en-US" sz="1800" kern="1200" dirty="0" smtClean="0">
                          <a:solidFill>
                            <a:schemeClr val="dk1"/>
                          </a:solidFill>
                          <a:latin typeface="+mn-lt"/>
                          <a:ea typeface="+mn-ea"/>
                          <a:cs typeface="+mn-cs"/>
                        </a:rPr>
                        <a:t> cluster</a:t>
                      </a:r>
                      <a:endParaRPr lang="en-US" dirty="0"/>
                    </a:p>
                  </a:txBody>
                  <a:tcPr/>
                </a:tc>
                <a:tc>
                  <a:txBody>
                    <a:bodyPr/>
                    <a:lstStyle/>
                    <a:p>
                      <a:pPr algn="ctr"/>
                      <a:r>
                        <a:rPr lang="en-US" sz="1800" kern="1200" dirty="0" smtClean="0">
                          <a:solidFill>
                            <a:schemeClr val="dk1"/>
                          </a:solidFill>
                          <a:latin typeface="+mn-lt"/>
                          <a:ea typeface="+mn-ea"/>
                          <a:cs typeface="+mn-cs"/>
                        </a:rPr>
                        <a:t>1944872</a:t>
                      </a:r>
                      <a:endParaRPr lang="en-US" dirty="0"/>
                    </a:p>
                  </a:txBody>
                  <a:tcPr/>
                </a:tc>
                <a:tc>
                  <a:txBody>
                    <a:bodyPr/>
                    <a:lstStyle/>
                    <a:p>
                      <a:pPr algn="ctr"/>
                      <a:r>
                        <a:rPr lang="en-US" sz="1800" kern="1200" dirty="0" smtClean="0">
                          <a:solidFill>
                            <a:schemeClr val="dk1"/>
                          </a:solidFill>
                          <a:latin typeface="+mn-lt"/>
                          <a:ea typeface="+mn-ea"/>
                          <a:cs typeface="+mn-cs"/>
                        </a:rPr>
                        <a:t>2129380</a:t>
                      </a:r>
                      <a:endParaRPr lang="en-US" dirty="0"/>
                    </a:p>
                  </a:txBody>
                  <a:tcPr/>
                </a:tc>
                <a:tc>
                  <a:txBody>
                    <a:bodyPr/>
                    <a:lstStyle/>
                    <a:p>
                      <a:pPr algn="ctr"/>
                      <a:r>
                        <a:rPr lang="en-US" sz="1800" kern="1200" dirty="0" smtClean="0">
                          <a:solidFill>
                            <a:schemeClr val="dk1"/>
                          </a:solidFill>
                          <a:latin typeface="+mn-lt"/>
                          <a:ea typeface="+mn-ea"/>
                          <a:cs typeface="+mn-cs"/>
                        </a:rPr>
                        <a:t>2567096</a:t>
                      </a:r>
                      <a:endParaRPr lang="en-US" dirty="0"/>
                    </a:p>
                  </a:txBody>
                  <a:tcPr/>
                </a:tc>
              </a:tr>
            </a:tbl>
          </a:graphicData>
        </a:graphic>
      </p:graphicFrame>
    </p:spTree>
    <p:extLst>
      <p:ext uri="{BB962C8B-B14F-4D97-AF65-F5344CB8AC3E}">
        <p14:creationId xmlns:p14="http://schemas.microsoft.com/office/powerpoint/2010/main" val="581688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053610"/>
            <a:ext cx="9404723" cy="1400530"/>
          </a:xfrm>
        </p:spPr>
        <p:txBody>
          <a:bodyPr>
            <a:normAutofit fontScale="90000"/>
          </a:bodyPr>
          <a:lstStyle/>
          <a:p>
            <a:pPr algn="ctr"/>
            <a:r>
              <a:rPr lang="en-US" cap="all" dirty="0">
                <a:latin typeface="Times New Roman" panose="02020603050405020304" pitchFamily="18" charset="0"/>
                <a:cs typeface="Times New Roman" panose="02020603050405020304" pitchFamily="18" charset="0"/>
              </a:rPr>
              <a:t>Introduction</a:t>
            </a:r>
            <a:r>
              <a:rPr lang="en-US" b="1" cap="all" dirty="0"/>
              <a:t/>
            </a:r>
            <a:br>
              <a:rPr lang="en-US" b="1" cap="all" dirty="0"/>
            </a:br>
            <a:endParaRPr lang="en-US" dirty="0"/>
          </a:p>
        </p:txBody>
      </p:sp>
      <p:sp>
        <p:nvSpPr>
          <p:cNvPr id="3" name="Content Placeholder 2"/>
          <p:cNvSpPr>
            <a:spLocks noGrp="1"/>
          </p:cNvSpPr>
          <p:nvPr>
            <p:ph idx="1"/>
          </p:nvPr>
        </p:nvSpPr>
        <p:spPr>
          <a:xfrm>
            <a:off x="1103312" y="2454140"/>
            <a:ext cx="8946541" cy="4195481"/>
          </a:xfrm>
        </p:spPr>
        <p:txBody>
          <a:bodyPr/>
          <a:lstStyle/>
          <a:p>
            <a:pPr algn="l"/>
            <a:r>
              <a:rPr lang="en-US" sz="3200" dirty="0">
                <a:latin typeface="Times New Roman" panose="02020603050405020304" pitchFamily="18" charset="0"/>
                <a:cs typeface="Times New Roman" panose="02020603050405020304" pitchFamily="18" charset="0"/>
              </a:rPr>
              <a:t>As a result of the increase in the total population, the demand for water increases to ensure a healthy and normal life for humans and animals. Therefore, solutions must be found to service this increase in the number of people in the future</a:t>
            </a:r>
            <a:r>
              <a:rPr lang="en-US" sz="3200" dirty="0"/>
              <a:t>.</a:t>
            </a:r>
          </a:p>
          <a:p>
            <a:endParaRPr lang="en-US" dirty="0"/>
          </a:p>
        </p:txBody>
      </p:sp>
    </p:spTree>
    <p:extLst>
      <p:ext uri="{BB962C8B-B14F-4D97-AF65-F5344CB8AC3E}">
        <p14:creationId xmlns:p14="http://schemas.microsoft.com/office/powerpoint/2010/main" val="9011806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07" y="207817"/>
            <a:ext cx="9146345" cy="1578779"/>
          </a:xfrm>
        </p:spPr>
        <p:txBody>
          <a:bodyPr>
            <a:normAutofit fontScale="90000"/>
          </a:bodyPr>
          <a:lstStyle/>
          <a:p>
            <a:r>
              <a:rPr lang="en-US" dirty="0" smtClean="0"/>
              <a:t/>
            </a:r>
            <a:br>
              <a:rPr lang="en-US" dirty="0" smtClean="0"/>
            </a:br>
            <a:r>
              <a:rPr lang="en-US" dirty="0" smtClean="0"/>
              <a:t>Facility </a:t>
            </a:r>
            <a:r>
              <a:rPr lang="en-US" dirty="0"/>
              <a:t>Master Plane for Qalqiliya Governorate</a:t>
            </a:r>
          </a:p>
        </p:txBody>
      </p:sp>
      <p:sp>
        <p:nvSpPr>
          <p:cNvPr id="3" name="Content Placeholder 2"/>
          <p:cNvSpPr>
            <a:spLocks noGrp="1"/>
          </p:cNvSpPr>
          <p:nvPr>
            <p:ph idx="1"/>
          </p:nvPr>
        </p:nvSpPr>
        <p:spPr>
          <a:xfrm>
            <a:off x="689318" y="2270761"/>
            <a:ext cx="10635174" cy="4221163"/>
          </a:xfrm>
        </p:spPr>
        <p:txBody>
          <a:bodyPr>
            <a:normAutofit/>
          </a:bodyPr>
          <a:lstStyle/>
          <a:p>
            <a:pPr marL="0" indent="0">
              <a:buNone/>
            </a:pPr>
            <a:r>
              <a:rPr lang="en-US" sz="2800" dirty="0"/>
              <a:t>This chapter will talk about the propose projects and  facilities that can fill the gap of water in Qalqiliya Governorate and service the increasing population in </a:t>
            </a:r>
            <a:r>
              <a:rPr lang="en-US" sz="2800" dirty="0" smtClean="0"/>
              <a:t>each cluster</a:t>
            </a:r>
            <a:r>
              <a:rPr lang="en-US" sz="2800" dirty="0"/>
              <a:t>.</a:t>
            </a:r>
          </a:p>
          <a:p>
            <a:pPr marL="0" indent="0">
              <a:buNone/>
            </a:pPr>
            <a:endParaRPr lang="en-US" sz="2300" dirty="0"/>
          </a:p>
        </p:txBody>
      </p:sp>
    </p:spTree>
    <p:extLst>
      <p:ext uri="{BB962C8B-B14F-4D97-AF65-F5344CB8AC3E}">
        <p14:creationId xmlns:p14="http://schemas.microsoft.com/office/powerpoint/2010/main" val="2098389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39762"/>
          </a:xfrm>
        </p:spPr>
        <p:txBody>
          <a:bodyPr>
            <a:normAutofit fontScale="90000"/>
          </a:bodyPr>
          <a:lstStyle/>
          <a:p>
            <a:r>
              <a:rPr lang="en-US" sz="4000" dirty="0"/>
              <a:t>Proposed Projects In Qalqiliya Cluster</a:t>
            </a:r>
          </a:p>
        </p:txBody>
      </p:sp>
      <p:sp>
        <p:nvSpPr>
          <p:cNvPr id="3" name="Content Placeholder 2"/>
          <p:cNvSpPr>
            <a:spLocks noGrp="1"/>
          </p:cNvSpPr>
          <p:nvPr>
            <p:ph idx="1"/>
          </p:nvPr>
        </p:nvSpPr>
        <p:spPr>
          <a:xfrm>
            <a:off x="609600" y="1252025"/>
            <a:ext cx="10972800" cy="4874139"/>
          </a:xfrm>
        </p:spPr>
        <p:txBody>
          <a:bodyPr/>
          <a:lstStyle/>
          <a:p>
            <a:pPr marL="0" indent="0">
              <a:buNone/>
            </a:pPr>
            <a:r>
              <a:rPr lang="en-US" sz="2300" dirty="0"/>
              <a:t>There are many projects that will do in Qalqiliya Cluster as a result of the largest Water gap in this cluster</a:t>
            </a:r>
            <a:r>
              <a:rPr lang="en-US" sz="2300" dirty="0" smtClean="0"/>
              <a:t>.</a:t>
            </a:r>
            <a:endParaRPr lang="en-US" sz="2300" dirty="0"/>
          </a:p>
          <a:p>
            <a:pPr marL="0" indent="0">
              <a:buNone/>
            </a:pPr>
            <a:r>
              <a:rPr lang="en-US" sz="2000" dirty="0"/>
              <a:t>The gap in Qalqiliya Cluster is: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93047719"/>
              </p:ext>
            </p:extLst>
          </p:nvPr>
        </p:nvGraphicFramePr>
        <p:xfrm>
          <a:off x="2627142" y="2516945"/>
          <a:ext cx="6629400" cy="1143000"/>
        </p:xfrm>
        <a:graphic>
          <a:graphicData uri="http://schemas.openxmlformats.org/drawingml/2006/table">
            <a:tbl>
              <a:tblPr firstRow="1" bandRow="1">
                <a:tableStyleId>{5C22544A-7EE6-4342-B048-85BDC9FD1C3A}</a:tableStyleId>
              </a:tblPr>
              <a:tblGrid>
                <a:gridCol w="1657350"/>
                <a:gridCol w="1657350"/>
                <a:gridCol w="1657350"/>
                <a:gridCol w="1657350"/>
              </a:tblGrid>
              <a:tr h="609600">
                <a:tc>
                  <a:txBody>
                    <a:bodyPr/>
                    <a:lstStyle/>
                    <a:p>
                      <a:r>
                        <a:rPr lang="en-US" sz="1800" b="1" kern="1200" dirty="0" smtClean="0">
                          <a:solidFill>
                            <a:schemeClr val="lt1"/>
                          </a:solidFill>
                          <a:latin typeface="+mn-lt"/>
                          <a:ea typeface="+mn-ea"/>
                          <a:cs typeface="+mn-cs"/>
                        </a:rPr>
                        <a:t>Year</a:t>
                      </a:r>
                      <a:endParaRPr lang="en-US" dirty="0"/>
                    </a:p>
                  </a:txBody>
                  <a:tcPr/>
                </a:tc>
                <a:tc>
                  <a:txBody>
                    <a:bodyPr/>
                    <a:lstStyle/>
                    <a:p>
                      <a:r>
                        <a:rPr lang="en-US" sz="1800" b="1" kern="1200" dirty="0" smtClean="0">
                          <a:solidFill>
                            <a:schemeClr val="lt1"/>
                          </a:solidFill>
                          <a:latin typeface="+mn-lt"/>
                          <a:ea typeface="+mn-ea"/>
                          <a:cs typeface="+mn-cs"/>
                        </a:rPr>
                        <a:t>2025</a:t>
                      </a:r>
                      <a:endParaRPr lang="en-US" dirty="0"/>
                    </a:p>
                  </a:txBody>
                  <a:tcPr/>
                </a:tc>
                <a:tc>
                  <a:txBody>
                    <a:bodyPr/>
                    <a:lstStyle/>
                    <a:p>
                      <a:r>
                        <a:rPr lang="en-US" sz="1800" b="1" kern="1200" dirty="0" smtClean="0">
                          <a:solidFill>
                            <a:schemeClr val="lt1"/>
                          </a:solidFill>
                          <a:latin typeface="+mn-lt"/>
                          <a:ea typeface="+mn-ea"/>
                          <a:cs typeface="+mn-cs"/>
                        </a:rPr>
                        <a:t>2030</a:t>
                      </a:r>
                      <a:endParaRPr lang="en-US" dirty="0"/>
                    </a:p>
                  </a:txBody>
                  <a:tcPr/>
                </a:tc>
                <a:tc>
                  <a:txBody>
                    <a:bodyPr/>
                    <a:lstStyle/>
                    <a:p>
                      <a:r>
                        <a:rPr lang="en-US" sz="1800" b="1" kern="1200" dirty="0" smtClean="0">
                          <a:solidFill>
                            <a:schemeClr val="lt1"/>
                          </a:solidFill>
                          <a:latin typeface="+mn-lt"/>
                          <a:ea typeface="+mn-ea"/>
                          <a:cs typeface="+mn-cs"/>
                        </a:rPr>
                        <a:t>2040</a:t>
                      </a:r>
                      <a:endParaRPr lang="en-US" dirty="0"/>
                    </a:p>
                  </a:txBody>
                  <a:tcPr/>
                </a:tc>
              </a:tr>
              <a:tr h="533400">
                <a:tc>
                  <a:txBody>
                    <a:bodyPr/>
                    <a:lstStyle/>
                    <a:p>
                      <a:r>
                        <a:rPr lang="en-US" sz="1800" kern="1200" dirty="0" smtClean="0">
                          <a:solidFill>
                            <a:schemeClr val="dk1"/>
                          </a:solidFill>
                          <a:latin typeface="+mn-lt"/>
                          <a:ea typeface="+mn-ea"/>
                          <a:cs typeface="+mn-cs"/>
                        </a:rPr>
                        <a:t>Gap</a:t>
                      </a:r>
                      <a:endParaRPr lang="en-US" dirty="0"/>
                    </a:p>
                  </a:txBody>
                  <a:tcPr/>
                </a:tc>
                <a:tc>
                  <a:txBody>
                    <a:bodyPr/>
                    <a:lstStyle/>
                    <a:p>
                      <a:r>
                        <a:rPr lang="en-US" sz="1800" kern="1200" dirty="0" smtClean="0">
                          <a:solidFill>
                            <a:schemeClr val="dk1"/>
                          </a:solidFill>
                          <a:latin typeface="+mn-lt"/>
                          <a:ea typeface="+mn-ea"/>
                          <a:cs typeface="+mn-cs"/>
                        </a:rPr>
                        <a:t>522787</a:t>
                      </a:r>
                      <a:endParaRPr lang="en-US" dirty="0"/>
                    </a:p>
                  </a:txBody>
                  <a:tcPr/>
                </a:tc>
                <a:tc>
                  <a:txBody>
                    <a:bodyPr/>
                    <a:lstStyle/>
                    <a:p>
                      <a:r>
                        <a:rPr lang="en-US" sz="1800" kern="1200" dirty="0" smtClean="0">
                          <a:solidFill>
                            <a:schemeClr val="dk1"/>
                          </a:solidFill>
                          <a:latin typeface="+mn-lt"/>
                          <a:ea typeface="+mn-ea"/>
                          <a:cs typeface="+mn-cs"/>
                        </a:rPr>
                        <a:t>1103015</a:t>
                      </a:r>
                      <a:endParaRPr lang="en-US" dirty="0"/>
                    </a:p>
                  </a:txBody>
                  <a:tcPr/>
                </a:tc>
                <a:tc>
                  <a:txBody>
                    <a:bodyPr/>
                    <a:lstStyle/>
                    <a:p>
                      <a:r>
                        <a:rPr lang="en-US" sz="1800" kern="1200" dirty="0" smtClean="0">
                          <a:solidFill>
                            <a:schemeClr val="dk1"/>
                          </a:solidFill>
                          <a:latin typeface="+mn-lt"/>
                          <a:ea typeface="+mn-ea"/>
                          <a:cs typeface="+mn-cs"/>
                        </a:rPr>
                        <a:t>2465527</a:t>
                      </a:r>
                      <a:endParaRPr lang="en-US" dirty="0"/>
                    </a:p>
                  </a:txBody>
                  <a:tcPr/>
                </a:tc>
              </a:tr>
            </a:tbl>
          </a:graphicData>
        </a:graphic>
      </p:graphicFrame>
      <mc:AlternateContent xmlns:mc="http://schemas.openxmlformats.org/markup-compatibility/2006" xmlns:a14="http://schemas.microsoft.com/office/drawing/2010/main">
        <mc:Choice Requires="a14">
          <p:graphicFrame>
            <p:nvGraphicFramePr>
              <p:cNvPr id="6" name="Content Placeholder 3"/>
              <p:cNvGraphicFramePr>
                <a:graphicFrameLocks/>
              </p:cNvGraphicFramePr>
              <p:nvPr>
                <p:extLst>
                  <p:ext uri="{D42A27DB-BD31-4B8C-83A1-F6EECF244321}">
                    <p14:modId xmlns:p14="http://schemas.microsoft.com/office/powerpoint/2010/main" val="772200728"/>
                  </p:ext>
                </p:extLst>
              </p:nvPr>
            </p:nvGraphicFramePr>
            <p:xfrm>
              <a:off x="1695157" y="4330504"/>
              <a:ext cx="8229600" cy="202184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370840">
                    <a:tc>
                      <a:txBody>
                        <a:bodyPr/>
                        <a:lstStyle/>
                        <a:p>
                          <a:pPr rtl="1"/>
                          <a:r>
                            <a:rPr lang="en-US" dirty="0" smtClean="0"/>
                            <a:t>groundwater</a:t>
                          </a:r>
                          <a:r>
                            <a:rPr lang="en-US" baseline="0" dirty="0" smtClean="0"/>
                            <a:t>  well with productivity of 1050000 </a:t>
                          </a:r>
                          <a14:m>
                            <m:oMath xmlns:m="http://schemas.openxmlformats.org/officeDocument/2006/math">
                              <m:sSup>
                                <m:sSupPr>
                                  <m:ctrlPr>
                                    <a:rPr lang="en-US" i="1" baseline="0" smtClean="0">
                                      <a:latin typeface="Cambria Math" panose="02040503050406030204" pitchFamily="18" charset="0"/>
                                    </a:rPr>
                                  </m:ctrlPr>
                                </m:sSupPr>
                                <m:e>
                                  <m:r>
                                    <a:rPr lang="en-US" b="0" i="1" baseline="0" smtClean="0">
                                      <a:latin typeface="Cambria Math" panose="02040503050406030204" pitchFamily="18" charset="0"/>
                                    </a:rPr>
                                    <m:t> </m:t>
                                  </m:r>
                                  <m:r>
                                    <a:rPr lang="en-US" b="0" i="1" baseline="0" smtClean="0">
                                      <a:latin typeface="Cambria Math" panose="02040503050406030204" pitchFamily="18" charset="0"/>
                                    </a:rPr>
                                    <m:t>𝑚</m:t>
                                  </m:r>
                                </m:e>
                                <m:sup>
                                  <m:r>
                                    <a:rPr lang="en-US" b="0" i="1" baseline="0" smtClean="0">
                                      <a:latin typeface="Cambria Math" panose="02040503050406030204" pitchFamily="18" charset="0"/>
                                    </a:rPr>
                                    <m:t>3</m:t>
                                  </m:r>
                                </m:sup>
                              </m:sSup>
                            </m:oMath>
                          </a14:m>
                          <a:endParaRPr lang="ar-SA" dirty="0"/>
                        </a:p>
                      </a:txBody>
                      <a:tcPr/>
                    </a:tc>
                    <a:tc>
                      <a:txBody>
                        <a:bodyPr/>
                        <a:lstStyle/>
                        <a:p>
                          <a:pPr algn="ctr" rtl="1"/>
                          <a:r>
                            <a:rPr lang="en-US" b="1" dirty="0" smtClean="0"/>
                            <a:t>2024</a:t>
                          </a:r>
                          <a:endParaRPr lang="ar-SA" b="1" dirty="0"/>
                        </a:p>
                      </a:txBody>
                      <a:tcPr/>
                    </a:tc>
                  </a:tr>
                  <a:tr h="370840">
                    <a:tc>
                      <a:txBody>
                        <a:bodyPr/>
                        <a:lstStyle/>
                        <a:p>
                          <a:pPr rtl="1"/>
                          <a:r>
                            <a:rPr lang="en-US" dirty="0" smtClean="0"/>
                            <a:t> regional reservoir with size of 20000</a:t>
                          </a:r>
                          <a:r>
                            <a:rPr lang="en-US" baseline="0" dirty="0" smtClean="0"/>
                            <a:t> </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𝑚</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3</m:t>
                                  </m:r>
                                </m:sup>
                              </m:sSup>
                            </m:oMath>
                          </a14:m>
                          <a:endParaRPr lang="ar-SA" dirty="0"/>
                        </a:p>
                      </a:txBody>
                      <a:tcPr/>
                    </a:tc>
                    <a:tc>
                      <a:txBody>
                        <a:bodyPr/>
                        <a:lstStyle/>
                        <a:p>
                          <a:pPr algn="ctr" rtl="1"/>
                          <a:r>
                            <a:rPr lang="en-US" b="1" dirty="0" smtClean="0"/>
                            <a:t>2024</a:t>
                          </a:r>
                          <a:endParaRPr lang="ar-SA" b="1" dirty="0"/>
                        </a:p>
                      </a:txBody>
                      <a:tcPr/>
                    </a:tc>
                  </a:tr>
                  <a:tr h="370840">
                    <a:tc>
                      <a:txBody>
                        <a:bodyPr/>
                        <a:lstStyle/>
                        <a:p>
                          <a:pPr rtl="1"/>
                          <a:r>
                            <a:rPr lang="en-GB" dirty="0" smtClean="0"/>
                            <a:t>groundwater well </a:t>
                          </a:r>
                          <a:r>
                            <a:rPr lang="en-US" dirty="0" smtClean="0"/>
                            <a:t>with productivity of 1050000</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𝑚</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3</m:t>
                                  </m:r>
                                </m:sup>
                              </m:sSup>
                            </m:oMath>
                          </a14:m>
                          <a:endParaRPr lang="ar-SA" dirty="0"/>
                        </a:p>
                      </a:txBody>
                      <a:tcPr/>
                    </a:tc>
                    <a:tc>
                      <a:txBody>
                        <a:bodyPr/>
                        <a:lstStyle/>
                        <a:p>
                          <a:pPr algn="ctr" rtl="1"/>
                          <a:r>
                            <a:rPr lang="ar-SA" b="1" dirty="0" smtClean="0"/>
                            <a:t>2035 </a:t>
                          </a:r>
                          <a:endParaRPr lang="en-US" b="1" dirty="0" smtClean="0"/>
                        </a:p>
                        <a:p>
                          <a:pPr algn="ctr" rtl="1"/>
                          <a:endParaRPr lang="ar-SA" b="1" dirty="0"/>
                        </a:p>
                      </a:txBody>
                      <a:tcPr/>
                    </a:tc>
                  </a:tr>
                </a:tbl>
              </a:graphicData>
            </a:graphic>
          </p:graphicFrame>
        </mc:Choice>
        <mc:Fallback xmlns="">
          <p:graphicFrame>
            <p:nvGraphicFramePr>
              <p:cNvPr id="6" name="Content Placeholder 3"/>
              <p:cNvGraphicFramePr>
                <a:graphicFrameLocks/>
              </p:cNvGraphicFramePr>
              <p:nvPr>
                <p:extLst>
                  <p:ext uri="{D42A27DB-BD31-4B8C-83A1-F6EECF244321}">
                    <p14:modId xmlns:p14="http://schemas.microsoft.com/office/powerpoint/2010/main" val="772200728"/>
                  </p:ext>
                </p:extLst>
              </p:nvPr>
            </p:nvGraphicFramePr>
            <p:xfrm>
              <a:off x="1695157" y="4330504"/>
              <a:ext cx="8229600" cy="202184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640080">
                    <a:tc>
                      <a:txBody>
                        <a:bodyPr/>
                        <a:lstStyle/>
                        <a:p>
                          <a:endParaRPr lang="ar-SA"/>
                        </a:p>
                      </a:txBody>
                      <a:tcPr>
                        <a:blipFill rotWithShape="0">
                          <a:blip r:embed="rId2"/>
                          <a:stretch>
                            <a:fillRect l="-148" t="-62264" r="-100444" b="-170755"/>
                          </a:stretch>
                        </a:blipFill>
                      </a:tcPr>
                    </a:tc>
                    <a:tc>
                      <a:txBody>
                        <a:bodyPr/>
                        <a:lstStyle/>
                        <a:p>
                          <a:pPr algn="ctr" rtl="1"/>
                          <a:r>
                            <a:rPr lang="en-US" b="1" dirty="0" smtClean="0"/>
                            <a:t>2024</a:t>
                          </a:r>
                          <a:endParaRPr lang="ar-SA" b="1" dirty="0"/>
                        </a:p>
                      </a:txBody>
                      <a:tcPr/>
                    </a:tc>
                  </a:tr>
                  <a:tr h="370840">
                    <a:tc>
                      <a:txBody>
                        <a:bodyPr/>
                        <a:lstStyle/>
                        <a:p>
                          <a:endParaRPr lang="ar-SA"/>
                        </a:p>
                      </a:txBody>
                      <a:tcPr>
                        <a:blipFill rotWithShape="0">
                          <a:blip r:embed="rId2"/>
                          <a:stretch>
                            <a:fillRect l="-148" t="-281967" r="-100444" b="-196721"/>
                          </a:stretch>
                        </a:blipFill>
                      </a:tcPr>
                    </a:tc>
                    <a:tc>
                      <a:txBody>
                        <a:bodyPr/>
                        <a:lstStyle/>
                        <a:p>
                          <a:pPr algn="ctr" rtl="1"/>
                          <a:r>
                            <a:rPr lang="en-US" b="1" dirty="0" smtClean="0"/>
                            <a:t>2024</a:t>
                          </a:r>
                          <a:endParaRPr lang="ar-SA" b="1" dirty="0"/>
                        </a:p>
                      </a:txBody>
                      <a:tcPr/>
                    </a:tc>
                  </a:tr>
                  <a:tr h="640080">
                    <a:tc>
                      <a:txBody>
                        <a:bodyPr/>
                        <a:lstStyle/>
                        <a:p>
                          <a:endParaRPr lang="ar-SA"/>
                        </a:p>
                      </a:txBody>
                      <a:tcPr>
                        <a:blipFill rotWithShape="0">
                          <a:blip r:embed="rId2"/>
                          <a:stretch>
                            <a:fillRect l="-148" t="-221905" r="-100444" b="-14286"/>
                          </a:stretch>
                        </a:blipFill>
                      </a:tcPr>
                    </a:tc>
                    <a:tc>
                      <a:txBody>
                        <a:bodyPr/>
                        <a:lstStyle/>
                        <a:p>
                          <a:pPr algn="ctr" rtl="1"/>
                          <a:r>
                            <a:rPr lang="ar-SA" b="1" dirty="0" smtClean="0"/>
                            <a:t>2035 </a:t>
                          </a:r>
                          <a:endParaRPr lang="en-US" b="1" dirty="0" smtClean="0"/>
                        </a:p>
                        <a:p>
                          <a:pPr algn="ctr" rtl="1"/>
                          <a:endParaRPr lang="ar-SA" b="1" dirty="0"/>
                        </a:p>
                      </a:txBody>
                      <a:tcPr/>
                    </a:tc>
                  </a:tr>
                </a:tbl>
              </a:graphicData>
            </a:graphic>
          </p:graphicFrame>
        </mc:Fallback>
      </mc:AlternateContent>
    </p:spTree>
    <p:extLst>
      <p:ext uri="{BB962C8B-B14F-4D97-AF65-F5344CB8AC3E}">
        <p14:creationId xmlns:p14="http://schemas.microsoft.com/office/powerpoint/2010/main" val="40259588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Wells specifications</a:t>
            </a:r>
          </a:p>
        </p:txBody>
      </p:sp>
      <p:sp>
        <p:nvSpPr>
          <p:cNvPr id="3" name="Content Placeholder 2"/>
          <p:cNvSpPr>
            <a:spLocks noGrp="1"/>
          </p:cNvSpPr>
          <p:nvPr>
            <p:ph idx="1"/>
          </p:nvPr>
        </p:nvSpPr>
        <p:spPr/>
        <p:txBody>
          <a:bodyPr/>
          <a:lstStyle/>
          <a:p>
            <a:pPr marL="0" indent="0">
              <a:buNone/>
            </a:pPr>
            <a:r>
              <a:rPr lang="en-US" sz="2300" dirty="0"/>
              <a:t>Due to Palestinian specifications the Wells that use to domestic using should be with depth of 250 m at least.</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601902403"/>
              </p:ext>
            </p:extLst>
          </p:nvPr>
        </p:nvGraphicFramePr>
        <p:xfrm>
          <a:off x="2438400" y="3048000"/>
          <a:ext cx="6171028" cy="441960"/>
        </p:xfrm>
        <a:graphic>
          <a:graphicData uri="http://schemas.openxmlformats.org/drawingml/2006/table">
            <a:tbl>
              <a:tblPr firstRow="1" bandRow="1">
                <a:tableStyleId>{5C22544A-7EE6-4342-B048-85BDC9FD1C3A}</a:tableStyleId>
              </a:tblPr>
              <a:tblGrid>
                <a:gridCol w="6171028"/>
              </a:tblGrid>
              <a:tr h="441960">
                <a:tc>
                  <a:txBody>
                    <a:bodyPr/>
                    <a:lstStyle/>
                    <a:p>
                      <a:pPr algn="ctr"/>
                      <a:r>
                        <a:rPr lang="en-US" sz="1800" b="1" kern="1200" dirty="0" smtClean="0">
                          <a:solidFill>
                            <a:schemeClr val="lt1"/>
                          </a:solidFill>
                          <a:latin typeface="+mn-lt"/>
                          <a:ea typeface="+mn-ea"/>
                          <a:cs typeface="+mn-cs"/>
                        </a:rPr>
                        <a:t>Groundwater Wells Specification</a:t>
                      </a:r>
                      <a:endParaRPr lang="en-US" dirty="0"/>
                    </a:p>
                  </a:txBody>
                  <a:tcPr/>
                </a:tc>
              </a:tr>
            </a:tbl>
          </a:graphicData>
        </a:graphic>
      </p:graphicFrame>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1953824659"/>
                  </p:ext>
                </p:extLst>
              </p:nvPr>
            </p:nvGraphicFramePr>
            <p:xfrm>
              <a:off x="2438401" y="3505200"/>
              <a:ext cx="6172200" cy="1935480"/>
            </p:xfrm>
            <a:graphic>
              <a:graphicData uri="http://schemas.openxmlformats.org/drawingml/2006/table">
                <a:tbl>
                  <a:tblPr firstRow="1" bandRow="1">
                    <a:tableStyleId>{5C22544A-7EE6-4342-B048-85BDC9FD1C3A}</a:tableStyleId>
                  </a:tblPr>
                  <a:tblGrid>
                    <a:gridCol w="3124200"/>
                    <a:gridCol w="3048000"/>
                  </a:tblGrid>
                  <a:tr h="370840">
                    <a:tc>
                      <a:txBody>
                        <a:bodyPr/>
                        <a:lstStyle/>
                        <a:p>
                          <a:r>
                            <a:rPr lang="en-US" sz="1800" b="1" kern="1200" dirty="0" smtClean="0">
                              <a:solidFill>
                                <a:schemeClr val="lt1"/>
                              </a:solidFill>
                              <a:latin typeface="+mn-lt"/>
                              <a:ea typeface="+mn-ea"/>
                              <a:cs typeface="+mn-cs"/>
                            </a:rPr>
                            <a:t>depth</a:t>
                          </a:r>
                          <a:endParaRPr lang="en-US" dirty="0"/>
                        </a:p>
                      </a:txBody>
                      <a:tcPr/>
                    </a:tc>
                    <a:tc>
                      <a:txBody>
                        <a:bodyPr/>
                        <a:lstStyle/>
                        <a:p>
                          <a:r>
                            <a:rPr lang="en-US" sz="1800" b="1" kern="1200" dirty="0" smtClean="0">
                              <a:solidFill>
                                <a:schemeClr val="lt1"/>
                              </a:solidFill>
                              <a:latin typeface="+mn-lt"/>
                              <a:ea typeface="+mn-ea"/>
                              <a:cs typeface="+mn-cs"/>
                            </a:rPr>
                            <a:t>250-300 m </a:t>
                          </a:r>
                          <a:endParaRPr lang="en-US" dirty="0"/>
                        </a:p>
                      </a:txBody>
                      <a:tcPr/>
                    </a:tc>
                  </a:tr>
                  <a:tr h="370840">
                    <a:tc>
                      <a:txBody>
                        <a:bodyPr/>
                        <a:lstStyle/>
                        <a:p>
                          <a:r>
                            <a:rPr lang="en-US" sz="1800" b="1" kern="1200" dirty="0" smtClean="0">
                              <a:solidFill>
                                <a:schemeClr val="dk1"/>
                              </a:solidFill>
                              <a:latin typeface="+mn-lt"/>
                              <a:ea typeface="+mn-ea"/>
                              <a:cs typeface="+mn-cs"/>
                            </a:rPr>
                            <a:t>Works hours</a:t>
                          </a:r>
                          <a:endParaRPr lang="en-US" dirty="0"/>
                        </a:p>
                      </a:txBody>
                      <a:tcPr/>
                    </a:tc>
                    <a:tc>
                      <a:txBody>
                        <a:bodyPr/>
                        <a:lstStyle/>
                        <a:p>
                          <a:r>
                            <a:rPr lang="en-US" sz="1800" kern="1200" dirty="0" smtClean="0">
                              <a:solidFill>
                                <a:schemeClr val="dk1"/>
                              </a:solidFill>
                              <a:latin typeface="+mn-lt"/>
                              <a:ea typeface="+mn-ea"/>
                              <a:cs typeface="+mn-cs"/>
                            </a:rPr>
                            <a:t>20 hours</a:t>
                          </a:r>
                          <a:endParaRPr lang="en-US" dirty="0"/>
                        </a:p>
                      </a:txBody>
                      <a:tcPr/>
                    </a:tc>
                  </a:tr>
                  <a:tr h="553720">
                    <a:tc>
                      <a:txBody>
                        <a:bodyPr/>
                        <a:lstStyle/>
                        <a:p>
                          <a:r>
                            <a:rPr lang="en-US" sz="1800" b="1" kern="1200" dirty="0" smtClean="0">
                              <a:solidFill>
                                <a:schemeClr val="dk1"/>
                              </a:solidFill>
                              <a:latin typeface="+mn-lt"/>
                              <a:ea typeface="+mn-ea"/>
                              <a:cs typeface="+mn-cs"/>
                            </a:rPr>
                            <a:t>Works hour per year </a:t>
                          </a:r>
                          <a:endParaRPr lang="en-US" dirty="0"/>
                        </a:p>
                      </a:txBody>
                      <a:tcPr/>
                    </a:tc>
                    <a:tc>
                      <a:txBody>
                        <a:bodyPr/>
                        <a:lstStyle/>
                        <a:p>
                          <a:r>
                            <a:rPr lang="en-US" sz="1800" kern="1200" dirty="0" smtClean="0">
                              <a:solidFill>
                                <a:schemeClr val="dk1"/>
                              </a:solidFill>
                              <a:latin typeface="+mn-lt"/>
                              <a:ea typeface="+mn-ea"/>
                              <a:cs typeface="+mn-cs"/>
                            </a:rPr>
                            <a:t>7000 hours </a:t>
                          </a:r>
                          <a:endParaRPr lang="en-US" dirty="0"/>
                        </a:p>
                      </a:txBody>
                      <a:tcPr/>
                    </a:tc>
                  </a:tr>
                  <a:tr h="370840">
                    <a:tc>
                      <a:txBody>
                        <a:bodyPr/>
                        <a:lstStyle/>
                        <a:p>
                          <a:r>
                            <a:rPr lang="en-US" sz="1800" b="1" kern="1200" dirty="0" smtClean="0">
                              <a:solidFill>
                                <a:schemeClr val="dk1"/>
                              </a:solidFill>
                              <a:latin typeface="+mn-lt"/>
                              <a:ea typeface="+mn-ea"/>
                              <a:cs typeface="+mn-cs"/>
                            </a:rPr>
                            <a:t>Productivity</a:t>
                          </a:r>
                          <a:endParaRPr lang="en-US" dirty="0"/>
                        </a:p>
                      </a:txBody>
                      <a:tcPr/>
                    </a:tc>
                    <a:tc>
                      <a:txBody>
                        <a:bodyPr/>
                        <a:lstStyle/>
                        <a:p>
                          <a:r>
                            <a:rPr lang="en-US" sz="1800" kern="1200" dirty="0" smtClean="0">
                              <a:solidFill>
                                <a:schemeClr val="dk1"/>
                              </a:solidFill>
                              <a:latin typeface="+mn-lt"/>
                              <a:ea typeface="+mn-ea"/>
                              <a:cs typeface="+mn-cs"/>
                            </a:rPr>
                            <a:t>140-150</a:t>
                          </a:r>
                          <a14:m>
                            <m:oMath xmlns:m="http://schemas.openxmlformats.org/officeDocument/2006/math">
                              <m:sSup>
                                <m:sSupPr>
                                  <m:ctrlPr>
                                    <a:rPr lang="en-US" sz="1800" i="1" kern="1200" smtClean="0">
                                      <a:solidFill>
                                        <a:schemeClr val="dk1"/>
                                      </a:solidFill>
                                      <a:latin typeface="Cambria Math" panose="02040503050406030204" pitchFamily="18" charset="0"/>
                                      <a:ea typeface="+mn-ea"/>
                                      <a:cs typeface="+mn-cs"/>
                                    </a:rPr>
                                  </m:ctrlPr>
                                </m:sSupPr>
                                <m:e>
                                  <m:r>
                                    <a:rPr lang="en-US" sz="1800" b="0" i="1" kern="1200" smtClean="0">
                                      <a:solidFill>
                                        <a:schemeClr val="dk1"/>
                                      </a:solidFill>
                                      <a:latin typeface="Cambria Math" panose="02040503050406030204" pitchFamily="18" charset="0"/>
                                      <a:ea typeface="+mn-ea"/>
                                      <a:cs typeface="+mn-cs"/>
                                    </a:rPr>
                                    <m:t> </m:t>
                                  </m:r>
                                  <m:r>
                                    <a:rPr lang="en-US" sz="1800" b="0" i="1" kern="1200" smtClean="0">
                                      <a:solidFill>
                                        <a:schemeClr val="dk1"/>
                                      </a:solidFill>
                                      <a:latin typeface="Cambria Math" panose="02040503050406030204" pitchFamily="18" charset="0"/>
                                      <a:ea typeface="+mn-ea"/>
                                      <a:cs typeface="+mn-cs"/>
                                    </a:rPr>
                                    <m:t>𝑚</m:t>
                                  </m:r>
                                </m:e>
                                <m:sup>
                                  <m:r>
                                    <a:rPr lang="en-US" sz="1800" b="0" i="1" kern="1200" smtClean="0">
                                      <a:solidFill>
                                        <a:schemeClr val="dk1"/>
                                      </a:solidFill>
                                      <a:latin typeface="Cambria Math" panose="02040503050406030204" pitchFamily="18" charset="0"/>
                                      <a:ea typeface="+mn-ea"/>
                                      <a:cs typeface="+mn-cs"/>
                                    </a:rPr>
                                    <m:t>3</m:t>
                                  </m:r>
                                </m:sup>
                              </m:sSup>
                            </m:oMath>
                          </a14:m>
                          <a:r>
                            <a:rPr lang="en-US" sz="1800" kern="1200" dirty="0" smtClean="0">
                              <a:solidFill>
                                <a:schemeClr val="dk1"/>
                              </a:solidFill>
                              <a:latin typeface="+mn-lt"/>
                              <a:ea typeface="+mn-ea"/>
                              <a:cs typeface="+mn-cs"/>
                            </a:rPr>
                            <a:t> </a:t>
                          </a:r>
                          <a:r>
                            <a:rPr lang="en-US" sz="1800" kern="1200" dirty="0" smtClean="0">
                              <a:solidFill>
                                <a:schemeClr val="dk1"/>
                              </a:solidFill>
                              <a:latin typeface="+mn-lt"/>
                              <a:ea typeface="+mn-ea"/>
                              <a:cs typeface="+mn-cs"/>
                            </a:rPr>
                            <a:t>/hour</a:t>
                          </a:r>
                        </a:p>
                        <a:p>
                          <a:r>
                            <a:rPr lang="en-US" sz="1800" kern="1200" dirty="0" smtClean="0">
                              <a:solidFill>
                                <a:schemeClr val="dk1"/>
                              </a:solidFill>
                              <a:latin typeface="+mn-lt"/>
                              <a:ea typeface="+mn-ea"/>
                              <a:cs typeface="+mn-cs"/>
                            </a:rPr>
                            <a:t>1050000 </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3</m:t>
                                  </m:r>
                                </m:sup>
                              </m:sSup>
                            </m:oMath>
                          </a14:m>
                          <a:r>
                            <a:rPr lang="en-US" sz="1800" kern="1200" dirty="0" smtClean="0">
                              <a:solidFill>
                                <a:schemeClr val="dk1"/>
                              </a:solidFill>
                              <a:latin typeface="+mn-lt"/>
                              <a:ea typeface="+mn-ea"/>
                              <a:cs typeface="+mn-cs"/>
                            </a:rPr>
                            <a:t>/year</a:t>
                          </a:r>
                          <a:endParaRPr lang="en-US" dirty="0"/>
                        </a:p>
                      </a:txBody>
                      <a:tcPr/>
                    </a:tc>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1953824659"/>
                  </p:ext>
                </p:extLst>
              </p:nvPr>
            </p:nvGraphicFramePr>
            <p:xfrm>
              <a:off x="2438401" y="3505200"/>
              <a:ext cx="6172200" cy="1935480"/>
            </p:xfrm>
            <a:graphic>
              <a:graphicData uri="http://schemas.openxmlformats.org/drawingml/2006/table">
                <a:tbl>
                  <a:tblPr firstRow="1" bandRow="1">
                    <a:tableStyleId>{5C22544A-7EE6-4342-B048-85BDC9FD1C3A}</a:tableStyleId>
                  </a:tblPr>
                  <a:tblGrid>
                    <a:gridCol w="3124200"/>
                    <a:gridCol w="3048000"/>
                  </a:tblGrid>
                  <a:tr h="370840">
                    <a:tc>
                      <a:txBody>
                        <a:bodyPr/>
                        <a:lstStyle/>
                        <a:p>
                          <a:r>
                            <a:rPr lang="en-US" sz="1800" b="1" kern="1200" dirty="0" smtClean="0">
                              <a:solidFill>
                                <a:schemeClr val="lt1"/>
                              </a:solidFill>
                              <a:latin typeface="+mn-lt"/>
                              <a:ea typeface="+mn-ea"/>
                              <a:cs typeface="+mn-cs"/>
                            </a:rPr>
                            <a:t>depth</a:t>
                          </a:r>
                          <a:endParaRPr lang="en-US" dirty="0"/>
                        </a:p>
                      </a:txBody>
                      <a:tcPr/>
                    </a:tc>
                    <a:tc>
                      <a:txBody>
                        <a:bodyPr/>
                        <a:lstStyle/>
                        <a:p>
                          <a:r>
                            <a:rPr lang="en-US" sz="1800" b="1" kern="1200" dirty="0" smtClean="0">
                              <a:solidFill>
                                <a:schemeClr val="lt1"/>
                              </a:solidFill>
                              <a:latin typeface="+mn-lt"/>
                              <a:ea typeface="+mn-ea"/>
                              <a:cs typeface="+mn-cs"/>
                            </a:rPr>
                            <a:t>250-300 m </a:t>
                          </a:r>
                          <a:endParaRPr lang="en-US" dirty="0"/>
                        </a:p>
                      </a:txBody>
                      <a:tcPr/>
                    </a:tc>
                  </a:tr>
                  <a:tr h="370840">
                    <a:tc>
                      <a:txBody>
                        <a:bodyPr/>
                        <a:lstStyle/>
                        <a:p>
                          <a:r>
                            <a:rPr lang="en-US" sz="1800" b="1" kern="1200" dirty="0" smtClean="0">
                              <a:solidFill>
                                <a:schemeClr val="dk1"/>
                              </a:solidFill>
                              <a:latin typeface="+mn-lt"/>
                              <a:ea typeface="+mn-ea"/>
                              <a:cs typeface="+mn-cs"/>
                            </a:rPr>
                            <a:t>Works hours</a:t>
                          </a:r>
                          <a:endParaRPr lang="en-US" dirty="0"/>
                        </a:p>
                      </a:txBody>
                      <a:tcPr/>
                    </a:tc>
                    <a:tc>
                      <a:txBody>
                        <a:bodyPr/>
                        <a:lstStyle/>
                        <a:p>
                          <a:r>
                            <a:rPr lang="en-US" sz="1800" kern="1200" dirty="0" smtClean="0">
                              <a:solidFill>
                                <a:schemeClr val="dk1"/>
                              </a:solidFill>
                              <a:latin typeface="+mn-lt"/>
                              <a:ea typeface="+mn-ea"/>
                              <a:cs typeface="+mn-cs"/>
                            </a:rPr>
                            <a:t>20 hours</a:t>
                          </a:r>
                          <a:endParaRPr lang="en-US" dirty="0"/>
                        </a:p>
                      </a:txBody>
                      <a:tcPr/>
                    </a:tc>
                  </a:tr>
                  <a:tr h="553720">
                    <a:tc>
                      <a:txBody>
                        <a:bodyPr/>
                        <a:lstStyle/>
                        <a:p>
                          <a:r>
                            <a:rPr lang="en-US" sz="1800" b="1" kern="1200" dirty="0" smtClean="0">
                              <a:solidFill>
                                <a:schemeClr val="dk1"/>
                              </a:solidFill>
                              <a:latin typeface="+mn-lt"/>
                              <a:ea typeface="+mn-ea"/>
                              <a:cs typeface="+mn-cs"/>
                            </a:rPr>
                            <a:t>Works hour per year </a:t>
                          </a:r>
                          <a:endParaRPr lang="en-US" dirty="0"/>
                        </a:p>
                      </a:txBody>
                      <a:tcPr/>
                    </a:tc>
                    <a:tc>
                      <a:txBody>
                        <a:bodyPr/>
                        <a:lstStyle/>
                        <a:p>
                          <a:r>
                            <a:rPr lang="en-US" sz="1800" kern="1200" dirty="0" smtClean="0">
                              <a:solidFill>
                                <a:schemeClr val="dk1"/>
                              </a:solidFill>
                              <a:latin typeface="+mn-lt"/>
                              <a:ea typeface="+mn-ea"/>
                              <a:cs typeface="+mn-cs"/>
                            </a:rPr>
                            <a:t>7000 hours </a:t>
                          </a:r>
                          <a:endParaRPr lang="en-US" dirty="0"/>
                        </a:p>
                      </a:txBody>
                      <a:tcPr/>
                    </a:tc>
                  </a:tr>
                  <a:tr h="640080">
                    <a:tc>
                      <a:txBody>
                        <a:bodyPr/>
                        <a:lstStyle/>
                        <a:p>
                          <a:r>
                            <a:rPr lang="en-US" sz="1800" b="1" kern="1200" dirty="0" smtClean="0">
                              <a:solidFill>
                                <a:schemeClr val="dk1"/>
                              </a:solidFill>
                              <a:latin typeface="+mn-lt"/>
                              <a:ea typeface="+mn-ea"/>
                              <a:cs typeface="+mn-cs"/>
                            </a:rPr>
                            <a:t>Productivity</a:t>
                          </a:r>
                          <a:endParaRPr lang="en-US" dirty="0"/>
                        </a:p>
                      </a:txBody>
                      <a:tcPr/>
                    </a:tc>
                    <a:tc>
                      <a:txBody>
                        <a:bodyPr/>
                        <a:lstStyle/>
                        <a:p>
                          <a:endParaRPr lang="ar-SA"/>
                        </a:p>
                      </a:txBody>
                      <a:tcPr>
                        <a:blipFill rotWithShape="0">
                          <a:blip r:embed="rId2"/>
                          <a:stretch>
                            <a:fillRect l="-103000" t="-207619" r="-800" b="-14286"/>
                          </a:stretch>
                        </a:blipFill>
                      </a:tcPr>
                    </a:tc>
                  </a:tr>
                </a:tbl>
              </a:graphicData>
            </a:graphic>
          </p:graphicFrame>
        </mc:Fallback>
      </mc:AlternateContent>
    </p:spTree>
    <p:extLst>
      <p:ext uri="{BB962C8B-B14F-4D97-AF65-F5344CB8AC3E}">
        <p14:creationId xmlns:p14="http://schemas.microsoft.com/office/powerpoint/2010/main" val="23929448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Proposed Projects in Jayyus Cluster and Kafer Qadoum Cluster </a:t>
            </a:r>
            <a:endParaRPr lang="ar-SA" dirty="0"/>
          </a:p>
        </p:txBody>
      </p:sp>
      <p:sp>
        <p:nvSpPr>
          <p:cNvPr id="3" name="Content Placeholder 2"/>
          <p:cNvSpPr>
            <a:spLocks noGrp="1"/>
          </p:cNvSpPr>
          <p:nvPr>
            <p:ph idx="1"/>
          </p:nvPr>
        </p:nvSpPr>
        <p:spPr/>
        <p:txBody>
          <a:bodyPr>
            <a:normAutofit/>
          </a:bodyPr>
          <a:lstStyle/>
          <a:p>
            <a:pPr marL="0" indent="0">
              <a:buNone/>
            </a:pPr>
            <a:r>
              <a:rPr lang="en-US" sz="2400" dirty="0"/>
              <a:t>The proposed project in Jayyus cluster is to connect Jayyus cluster wells with a regional reservoir in kafer Qadoum cluster and Jayyus Cluster , the gap in these clusters is</a:t>
            </a:r>
            <a:r>
              <a:rPr lang="en-US" sz="2400" dirty="0" smtClean="0"/>
              <a:t>:</a:t>
            </a:r>
          </a:p>
          <a:p>
            <a:pPr marL="0" indent="0">
              <a:buNone/>
            </a:pPr>
            <a:endParaRPr lang="ar-SA" sz="2400" dirty="0"/>
          </a:p>
        </p:txBody>
      </p:sp>
      <mc:AlternateContent xmlns:mc="http://schemas.openxmlformats.org/markup-compatibility/2006">
        <mc:Choice xmlns:a14="http://schemas.microsoft.com/office/drawing/2010/main" Requires="a14">
          <p:graphicFrame>
            <p:nvGraphicFramePr>
              <p:cNvPr id="4" name="Table 3"/>
              <p:cNvGraphicFramePr>
                <a:graphicFrameLocks noGrp="1"/>
              </p:cNvGraphicFramePr>
              <p:nvPr>
                <p:extLst>
                  <p:ext uri="{D42A27DB-BD31-4B8C-83A1-F6EECF244321}">
                    <p14:modId xmlns:p14="http://schemas.microsoft.com/office/powerpoint/2010/main" val="1519861537"/>
                  </p:ext>
                </p:extLst>
              </p:nvPr>
            </p:nvGraphicFramePr>
            <p:xfrm>
              <a:off x="1280160" y="2546253"/>
              <a:ext cx="9172136" cy="1125416"/>
            </p:xfrm>
            <a:graphic>
              <a:graphicData uri="http://schemas.openxmlformats.org/drawingml/2006/table">
                <a:tbl>
                  <a:tblPr rtl="1" firstRow="1" firstCol="1" bandRow="1"/>
                  <a:tblGrid>
                    <a:gridCol w="2292496"/>
                    <a:gridCol w="2292496"/>
                    <a:gridCol w="2293572"/>
                    <a:gridCol w="2293572"/>
                  </a:tblGrid>
                  <a:tr h="562708">
                    <a:tc>
                      <a:txBody>
                        <a:bodyPr/>
                        <a:lstStyle/>
                        <a:p>
                          <a:pPr algn="ctr" rtl="0">
                            <a:lnSpc>
                              <a:spcPct val="150000"/>
                            </a:lnSpc>
                            <a:spcAft>
                              <a:spcPts val="0"/>
                            </a:spcAft>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2025</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2030</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2040</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Year</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62708">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239504</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482854</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1033307</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0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Gap </a:t>
                          </a:r>
                          <a14:m>
                            <m:oMath xmlns:m="http://schemas.openxmlformats.org/officeDocument/2006/math">
                              <m:sSup>
                                <m:sSupPr>
                                  <m:ctrlPr>
                                    <a:rPr lang="en-US" sz="2000" b="1" i="1" dirty="0" smtClean="0">
                                      <a:solidFill>
                                        <a:srgbClr val="000000"/>
                                      </a:solidFill>
                                      <a:effectLst/>
                                      <a:latin typeface="Cambria Math" panose="02040503050406030204" pitchFamily="18" charset="0"/>
                                      <a:cs typeface="Times New Roman" panose="02020603050405020304" pitchFamily="18" charset="0"/>
                                    </a:rPr>
                                  </m:ctrlPr>
                                </m:sSupPr>
                                <m:e>
                                  <m:r>
                                    <a:rPr lang="en-US" sz="2000" b="1" i="1" dirty="0" smtClean="0">
                                      <a:solidFill>
                                        <a:srgbClr val="000000"/>
                                      </a:solidFill>
                                      <a:effectLst/>
                                      <a:latin typeface="Cambria Math" panose="02040503050406030204" pitchFamily="18" charset="0"/>
                                      <a:cs typeface="Times New Roman" panose="02020603050405020304" pitchFamily="18" charset="0"/>
                                    </a:rPr>
                                    <m:t>𝒎</m:t>
                                  </m:r>
                                </m:e>
                                <m:sup>
                                  <m:r>
                                    <a:rPr lang="en-US" sz="2000" b="1" i="1" dirty="0" smtClean="0">
                                      <a:solidFill>
                                        <a:srgbClr val="000000"/>
                                      </a:solidFill>
                                      <a:effectLst/>
                                      <a:latin typeface="Cambria Math" panose="02040503050406030204" pitchFamily="18" charset="0"/>
                                      <a:cs typeface="Times New Roman" panose="02020603050405020304" pitchFamily="18" charset="0"/>
                                    </a:rPr>
                                    <m:t>𝟑</m:t>
                                  </m:r>
                                </m:sup>
                              </m:sSup>
                            </m:oMath>
                          </a14:m>
                          <a:r>
                            <a:rPr lang="en-US" sz="20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year</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val="1519861537"/>
                  </p:ext>
                </p:extLst>
              </p:nvPr>
            </p:nvGraphicFramePr>
            <p:xfrm>
              <a:off x="1280160" y="2546253"/>
              <a:ext cx="9172136" cy="1125416"/>
            </p:xfrm>
            <a:graphic>
              <a:graphicData uri="http://schemas.openxmlformats.org/drawingml/2006/table">
                <a:tbl>
                  <a:tblPr rtl="1" firstRow="1" firstCol="1" bandRow="1"/>
                  <a:tblGrid>
                    <a:gridCol w="2292496"/>
                    <a:gridCol w="2292496"/>
                    <a:gridCol w="2293572"/>
                    <a:gridCol w="2293572"/>
                  </a:tblGrid>
                  <a:tr h="562708">
                    <a:tc>
                      <a:txBody>
                        <a:bodyPr/>
                        <a:lstStyle/>
                        <a:p>
                          <a:pPr algn="ctr" rtl="0">
                            <a:lnSpc>
                              <a:spcPct val="150000"/>
                            </a:lnSpc>
                            <a:spcAft>
                              <a:spcPts val="0"/>
                            </a:spcAft>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2025</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2030</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2040</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Year</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62708">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239504</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482854</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1033307</a:t>
                          </a:r>
                          <a:endPar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ar-SA"/>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2"/>
                          <a:stretch>
                            <a:fillRect l="-300798" t="-101075" r="-532" b="-2151"/>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5" name="Content Placeholder 3"/>
              <p:cNvGraphicFramePr>
                <a:graphicFrameLocks/>
              </p:cNvGraphicFramePr>
              <p:nvPr>
                <p:extLst>
                  <p:ext uri="{D42A27DB-BD31-4B8C-83A1-F6EECF244321}">
                    <p14:modId xmlns:p14="http://schemas.microsoft.com/office/powerpoint/2010/main" val="1420037259"/>
                  </p:ext>
                </p:extLst>
              </p:nvPr>
            </p:nvGraphicFramePr>
            <p:xfrm>
              <a:off x="1695157" y="4330504"/>
              <a:ext cx="8229600" cy="165100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370840">
                    <a:tc>
                      <a:txBody>
                        <a:bodyPr/>
                        <a:lstStyle/>
                        <a:p>
                          <a:pPr rtl="1"/>
                          <a:r>
                            <a:rPr lang="en-US" dirty="0" smtClean="0"/>
                            <a:t>groundwater</a:t>
                          </a:r>
                          <a:r>
                            <a:rPr lang="en-US" baseline="0" dirty="0" smtClean="0"/>
                            <a:t>  well with productivity of 1050000 </a:t>
                          </a:r>
                          <a14:m>
                            <m:oMath xmlns:m="http://schemas.openxmlformats.org/officeDocument/2006/math">
                              <m:sSup>
                                <m:sSupPr>
                                  <m:ctrlPr>
                                    <a:rPr lang="en-US" i="1" baseline="0" smtClean="0">
                                      <a:latin typeface="Cambria Math" panose="02040503050406030204" pitchFamily="18" charset="0"/>
                                    </a:rPr>
                                  </m:ctrlPr>
                                </m:sSupPr>
                                <m:e>
                                  <m:r>
                                    <a:rPr lang="en-US" b="0" i="1" baseline="0" smtClean="0">
                                      <a:latin typeface="Cambria Math" panose="02040503050406030204" pitchFamily="18" charset="0"/>
                                    </a:rPr>
                                    <m:t> </m:t>
                                  </m:r>
                                  <m:r>
                                    <a:rPr lang="en-US" b="0" i="1" baseline="0" smtClean="0">
                                      <a:latin typeface="Cambria Math" panose="02040503050406030204" pitchFamily="18" charset="0"/>
                                    </a:rPr>
                                    <m:t>𝑚</m:t>
                                  </m:r>
                                </m:e>
                                <m:sup>
                                  <m:r>
                                    <a:rPr lang="en-US" b="0" i="1" baseline="0" smtClean="0">
                                      <a:latin typeface="Cambria Math" panose="02040503050406030204" pitchFamily="18" charset="0"/>
                                    </a:rPr>
                                    <m:t>3</m:t>
                                  </m:r>
                                </m:sup>
                              </m:sSup>
                            </m:oMath>
                          </a14:m>
                          <a:endParaRPr lang="ar-SA" dirty="0"/>
                        </a:p>
                      </a:txBody>
                      <a:tcPr/>
                    </a:tc>
                    <a:tc>
                      <a:txBody>
                        <a:bodyPr/>
                        <a:lstStyle/>
                        <a:p>
                          <a:pPr algn="ctr" rtl="1"/>
                          <a:r>
                            <a:rPr lang="en-US" b="1" dirty="0" smtClean="0"/>
                            <a:t>2029</a:t>
                          </a:r>
                          <a:endParaRPr lang="ar-SA" b="1" dirty="0"/>
                        </a:p>
                      </a:txBody>
                      <a:tcPr/>
                    </a:tc>
                  </a:tr>
                  <a:tr h="370840">
                    <a:tc>
                      <a:txBody>
                        <a:bodyPr/>
                        <a:lstStyle/>
                        <a:p>
                          <a:pPr rtl="1"/>
                          <a:r>
                            <a:rPr lang="en-US" dirty="0" smtClean="0"/>
                            <a:t> regional reservoir in each cluster with size of 5000</a:t>
                          </a:r>
                          <a:r>
                            <a:rPr lang="en-US" baseline="0" dirty="0" smtClean="0"/>
                            <a:t> </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𝑚</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3</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sup>
                              </m:sSup>
                            </m:oMath>
                          </a14:m>
                          <a:endParaRPr lang="ar-SA" dirty="0"/>
                        </a:p>
                      </a:txBody>
                      <a:tcPr/>
                    </a:tc>
                    <a:tc>
                      <a:txBody>
                        <a:bodyPr/>
                        <a:lstStyle/>
                        <a:p>
                          <a:pPr algn="ctr" rtl="1"/>
                          <a:r>
                            <a:rPr lang="en-US" b="1" dirty="0" smtClean="0"/>
                            <a:t>2027</a:t>
                          </a:r>
                          <a:endParaRPr lang="ar-SA" b="1" dirty="0"/>
                        </a:p>
                      </a:txBody>
                      <a:tcPr/>
                    </a:tc>
                  </a:tr>
                </a:tbl>
              </a:graphicData>
            </a:graphic>
          </p:graphicFrame>
        </mc:Choice>
        <mc:Fallback xmlns="">
          <p:graphicFrame>
            <p:nvGraphicFramePr>
              <p:cNvPr id="5" name="Content Placeholder 3"/>
              <p:cNvGraphicFramePr>
                <a:graphicFrameLocks/>
              </p:cNvGraphicFramePr>
              <p:nvPr>
                <p:extLst>
                  <p:ext uri="{D42A27DB-BD31-4B8C-83A1-F6EECF244321}">
                    <p14:modId xmlns:p14="http://schemas.microsoft.com/office/powerpoint/2010/main" val="1420037259"/>
                  </p:ext>
                </p:extLst>
              </p:nvPr>
            </p:nvGraphicFramePr>
            <p:xfrm>
              <a:off x="1695157" y="4330504"/>
              <a:ext cx="8229600" cy="165100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640080">
                    <a:tc>
                      <a:txBody>
                        <a:bodyPr/>
                        <a:lstStyle/>
                        <a:p>
                          <a:endParaRPr lang="ar-SA"/>
                        </a:p>
                      </a:txBody>
                      <a:tcPr>
                        <a:blipFill rotWithShape="0">
                          <a:blip r:embed="rId3"/>
                          <a:stretch>
                            <a:fillRect l="-148" t="-62264" r="-100444" b="-113208"/>
                          </a:stretch>
                        </a:blipFill>
                      </a:tcPr>
                    </a:tc>
                    <a:tc>
                      <a:txBody>
                        <a:bodyPr/>
                        <a:lstStyle/>
                        <a:p>
                          <a:pPr algn="ctr" rtl="1"/>
                          <a:r>
                            <a:rPr lang="en-US" b="1" dirty="0" smtClean="0"/>
                            <a:t>2029</a:t>
                          </a:r>
                          <a:endParaRPr lang="ar-SA" b="1" dirty="0"/>
                        </a:p>
                      </a:txBody>
                      <a:tcPr/>
                    </a:tc>
                  </a:tr>
                  <a:tr h="640080">
                    <a:tc>
                      <a:txBody>
                        <a:bodyPr/>
                        <a:lstStyle/>
                        <a:p>
                          <a:endParaRPr lang="ar-SA"/>
                        </a:p>
                      </a:txBody>
                      <a:tcPr>
                        <a:blipFill rotWithShape="0">
                          <a:blip r:embed="rId3"/>
                          <a:stretch>
                            <a:fillRect l="-148" t="-163810" r="-100444" b="-14286"/>
                          </a:stretch>
                        </a:blipFill>
                      </a:tcPr>
                    </a:tc>
                    <a:tc>
                      <a:txBody>
                        <a:bodyPr/>
                        <a:lstStyle/>
                        <a:p>
                          <a:pPr algn="ctr" rtl="1"/>
                          <a:r>
                            <a:rPr lang="en-US" b="1" dirty="0" smtClean="0"/>
                            <a:t>2027</a:t>
                          </a:r>
                          <a:endParaRPr lang="ar-SA" b="1" dirty="0"/>
                        </a:p>
                      </a:txBody>
                      <a:tcPr/>
                    </a:tc>
                  </a:tr>
                </a:tbl>
              </a:graphicData>
            </a:graphic>
          </p:graphicFrame>
        </mc:Fallback>
      </mc:AlternateContent>
    </p:spTree>
    <p:extLst>
      <p:ext uri="{BB962C8B-B14F-4D97-AF65-F5344CB8AC3E}">
        <p14:creationId xmlns:p14="http://schemas.microsoft.com/office/powerpoint/2010/main" val="40843723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Projects in Kafer Thulth cluster:</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0144643"/>
              </p:ext>
            </p:extLst>
          </p:nvPr>
        </p:nvGraphicFramePr>
        <p:xfrm>
          <a:off x="2508738" y="2100175"/>
          <a:ext cx="7371472" cy="1143649"/>
        </p:xfrm>
        <a:graphic>
          <a:graphicData uri="http://schemas.openxmlformats.org/drawingml/2006/table">
            <a:tbl>
              <a:tblPr rtl="1" firstRow="1" firstCol="1" bandRow="1"/>
              <a:tblGrid>
                <a:gridCol w="1842435"/>
                <a:gridCol w="1519506"/>
                <a:gridCol w="2166230"/>
                <a:gridCol w="1843301"/>
              </a:tblGrid>
              <a:tr h="455979">
                <a:tc>
                  <a:txBody>
                    <a:bodyPr/>
                    <a:lstStyle/>
                    <a:p>
                      <a:pPr algn="ctr" rtl="0">
                        <a:lnSpc>
                          <a:spcPct val="150000"/>
                        </a:lnSpc>
                        <a:spcAft>
                          <a:spcPts val="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2030</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2040</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Year</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95009">
                <a:tc>
                  <a:txBody>
                    <a:bodyPr/>
                    <a:lstStyle/>
                    <a:p>
                      <a:pPr algn="ctr" rtl="0">
                        <a:lnSpc>
                          <a:spcPct val="150000"/>
                        </a:lnSpc>
                        <a:spcAft>
                          <a:spcPts val="0"/>
                        </a:spcAft>
                      </a:pPr>
                      <a:r>
                        <a:rPr lang="en-US" sz="2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160044</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347518</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821288</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Gap cm/year</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6" name="Rectangle 5"/>
          <p:cNvSpPr/>
          <p:nvPr/>
        </p:nvSpPr>
        <p:spPr>
          <a:xfrm>
            <a:off x="1018261" y="1528074"/>
            <a:ext cx="4651530" cy="461665"/>
          </a:xfrm>
          <a:prstGeom prst="rect">
            <a:avLst/>
          </a:prstGeom>
        </p:spPr>
        <p:txBody>
          <a:bodyPr wrap="none">
            <a:spAutoFit/>
          </a:bodyPr>
          <a:lstStyle/>
          <a:p>
            <a:r>
              <a:rPr lang="en-GB" sz="2400" dirty="0"/>
              <a:t>Water gap in Kafer Thulth Cluster is:</a:t>
            </a:r>
          </a:p>
        </p:txBody>
      </p:sp>
      <mc:AlternateContent xmlns:mc="http://schemas.openxmlformats.org/markup-compatibility/2006" xmlns:a14="http://schemas.microsoft.com/office/drawing/2010/main">
        <mc:Choice Requires="a14">
          <p:graphicFrame>
            <p:nvGraphicFramePr>
              <p:cNvPr id="7" name="Content Placeholder 3"/>
              <p:cNvGraphicFramePr>
                <a:graphicFrameLocks/>
              </p:cNvGraphicFramePr>
              <p:nvPr>
                <p:extLst>
                  <p:ext uri="{D42A27DB-BD31-4B8C-83A1-F6EECF244321}">
                    <p14:modId xmlns:p14="http://schemas.microsoft.com/office/powerpoint/2010/main" val="3913293648"/>
                  </p:ext>
                </p:extLst>
              </p:nvPr>
            </p:nvGraphicFramePr>
            <p:xfrm>
              <a:off x="2046849" y="3683390"/>
              <a:ext cx="8229600" cy="138176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370840">
                    <a:tc>
                      <a:txBody>
                        <a:bodyPr/>
                        <a:lstStyle/>
                        <a:p>
                          <a:pPr rtl="1"/>
                          <a:r>
                            <a:rPr lang="en-US" dirty="0" smtClean="0"/>
                            <a:t>groundwater</a:t>
                          </a:r>
                          <a:r>
                            <a:rPr lang="en-US" baseline="0" dirty="0" smtClean="0"/>
                            <a:t>  well with productivity of 1050000 </a:t>
                          </a:r>
                          <a14:m>
                            <m:oMath xmlns:m="http://schemas.openxmlformats.org/officeDocument/2006/math">
                              <m:sSup>
                                <m:sSupPr>
                                  <m:ctrlPr>
                                    <a:rPr lang="en-US" i="1" baseline="0" smtClean="0">
                                      <a:latin typeface="Cambria Math" panose="02040503050406030204" pitchFamily="18" charset="0"/>
                                    </a:rPr>
                                  </m:ctrlPr>
                                </m:sSupPr>
                                <m:e>
                                  <m:r>
                                    <a:rPr lang="en-US" b="0" i="1" baseline="0" smtClean="0">
                                      <a:latin typeface="Cambria Math" panose="02040503050406030204" pitchFamily="18" charset="0"/>
                                    </a:rPr>
                                    <m:t> </m:t>
                                  </m:r>
                                  <m:r>
                                    <a:rPr lang="en-US" b="0" i="1" baseline="0" smtClean="0">
                                      <a:latin typeface="Cambria Math" panose="02040503050406030204" pitchFamily="18" charset="0"/>
                                    </a:rPr>
                                    <m:t>𝑚</m:t>
                                  </m:r>
                                </m:e>
                                <m:sup>
                                  <m:r>
                                    <a:rPr lang="en-US" b="0" i="1" baseline="0" smtClean="0">
                                      <a:latin typeface="Cambria Math" panose="02040503050406030204" pitchFamily="18" charset="0"/>
                                    </a:rPr>
                                    <m:t>3</m:t>
                                  </m:r>
                                </m:sup>
                              </m:sSup>
                            </m:oMath>
                          </a14:m>
                          <a:endParaRPr lang="ar-SA" dirty="0"/>
                        </a:p>
                      </a:txBody>
                      <a:tcPr/>
                    </a:tc>
                    <a:tc>
                      <a:txBody>
                        <a:bodyPr/>
                        <a:lstStyle/>
                        <a:p>
                          <a:pPr algn="ctr" rtl="1"/>
                          <a:r>
                            <a:rPr lang="en-US" b="1" dirty="0" smtClean="0"/>
                            <a:t>2030</a:t>
                          </a:r>
                          <a:endParaRPr lang="ar-SA" b="1" dirty="0"/>
                        </a:p>
                      </a:txBody>
                      <a:tcPr/>
                    </a:tc>
                  </a:tr>
                  <a:tr h="370840">
                    <a:tc>
                      <a:txBody>
                        <a:bodyPr/>
                        <a:lstStyle/>
                        <a:p>
                          <a:pPr rtl="1"/>
                          <a:r>
                            <a:rPr lang="en-US" dirty="0" smtClean="0"/>
                            <a:t> regional reservoir with size of 5200</a:t>
                          </a:r>
                          <a:r>
                            <a:rPr lang="en-US" baseline="0" dirty="0" smtClean="0"/>
                            <a:t> </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𝑚</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3</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rPr>
                                    <m:t> </m:t>
                                  </m:r>
                                </m:sup>
                              </m:sSup>
                            </m:oMath>
                          </a14:m>
                          <a:endParaRPr lang="ar-SA" dirty="0"/>
                        </a:p>
                      </a:txBody>
                      <a:tcPr/>
                    </a:tc>
                    <a:tc>
                      <a:txBody>
                        <a:bodyPr/>
                        <a:lstStyle/>
                        <a:p>
                          <a:pPr algn="ctr" rtl="1"/>
                          <a:r>
                            <a:rPr lang="en-US" b="1" dirty="0" smtClean="0"/>
                            <a:t>2028</a:t>
                          </a:r>
                          <a:endParaRPr lang="ar-SA" b="1" dirty="0"/>
                        </a:p>
                      </a:txBody>
                      <a:tcPr/>
                    </a:tc>
                  </a:tr>
                </a:tbl>
              </a:graphicData>
            </a:graphic>
          </p:graphicFrame>
        </mc:Choice>
        <mc:Fallback xmlns="">
          <p:graphicFrame>
            <p:nvGraphicFramePr>
              <p:cNvPr id="7" name="Content Placeholder 3"/>
              <p:cNvGraphicFramePr>
                <a:graphicFrameLocks/>
              </p:cNvGraphicFramePr>
              <p:nvPr>
                <p:extLst>
                  <p:ext uri="{D42A27DB-BD31-4B8C-83A1-F6EECF244321}">
                    <p14:modId xmlns:p14="http://schemas.microsoft.com/office/powerpoint/2010/main" val="3913293648"/>
                  </p:ext>
                </p:extLst>
              </p:nvPr>
            </p:nvGraphicFramePr>
            <p:xfrm>
              <a:off x="2046849" y="3683390"/>
              <a:ext cx="8229600" cy="138176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en-US" dirty="0" smtClean="0"/>
                            <a:t>Project</a:t>
                          </a:r>
                          <a:endParaRPr lang="ar-SA" dirty="0"/>
                        </a:p>
                      </a:txBody>
                      <a:tcPr/>
                    </a:tc>
                    <a:tc>
                      <a:txBody>
                        <a:bodyPr/>
                        <a:lstStyle/>
                        <a:p>
                          <a:pPr algn="ctr" rtl="1"/>
                          <a:r>
                            <a:rPr lang="en-US" dirty="0" smtClean="0"/>
                            <a:t>Year </a:t>
                          </a:r>
                          <a:endParaRPr lang="ar-SA" dirty="0"/>
                        </a:p>
                      </a:txBody>
                      <a:tcPr/>
                    </a:tc>
                  </a:tr>
                  <a:tr h="640080">
                    <a:tc>
                      <a:txBody>
                        <a:bodyPr/>
                        <a:lstStyle/>
                        <a:p>
                          <a:endParaRPr lang="ar-SA"/>
                        </a:p>
                      </a:txBody>
                      <a:tcPr>
                        <a:blipFill rotWithShape="0">
                          <a:blip r:embed="rId2"/>
                          <a:stretch>
                            <a:fillRect l="-148" t="-62857" r="-100444" b="-72381"/>
                          </a:stretch>
                        </a:blipFill>
                      </a:tcPr>
                    </a:tc>
                    <a:tc>
                      <a:txBody>
                        <a:bodyPr/>
                        <a:lstStyle/>
                        <a:p>
                          <a:pPr algn="ctr" rtl="1"/>
                          <a:r>
                            <a:rPr lang="en-US" b="1" dirty="0" smtClean="0"/>
                            <a:t>2030</a:t>
                          </a:r>
                          <a:endParaRPr lang="ar-SA" b="1" dirty="0"/>
                        </a:p>
                      </a:txBody>
                      <a:tcPr/>
                    </a:tc>
                  </a:tr>
                  <a:tr h="370840">
                    <a:tc>
                      <a:txBody>
                        <a:bodyPr/>
                        <a:lstStyle/>
                        <a:p>
                          <a:endParaRPr lang="ar-SA"/>
                        </a:p>
                      </a:txBody>
                      <a:tcPr>
                        <a:blipFill rotWithShape="0">
                          <a:blip r:embed="rId2"/>
                          <a:stretch>
                            <a:fillRect l="-148" t="-280328" r="-100444" b="-24590"/>
                          </a:stretch>
                        </a:blipFill>
                      </a:tcPr>
                    </a:tc>
                    <a:tc>
                      <a:txBody>
                        <a:bodyPr/>
                        <a:lstStyle/>
                        <a:p>
                          <a:pPr algn="ctr" rtl="1"/>
                          <a:r>
                            <a:rPr lang="en-US" b="1" dirty="0" smtClean="0"/>
                            <a:t>2028</a:t>
                          </a:r>
                          <a:endParaRPr lang="ar-SA" b="1" dirty="0"/>
                        </a:p>
                      </a:txBody>
                      <a:tcPr/>
                    </a:tc>
                  </a:tr>
                </a:tbl>
              </a:graphicData>
            </a:graphic>
          </p:graphicFrame>
        </mc:Fallback>
      </mc:AlternateContent>
    </p:spTree>
    <p:extLst>
      <p:ext uri="{BB962C8B-B14F-4D97-AF65-F5344CB8AC3E}">
        <p14:creationId xmlns:p14="http://schemas.microsoft.com/office/powerpoint/2010/main" val="23739128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Wells &amp;Regional </a:t>
            </a:r>
            <a:r>
              <a:rPr lang="en-US" dirty="0" smtClean="0"/>
              <a:t>Reservoir </a:t>
            </a:r>
            <a:r>
              <a:rPr lang="en-US" dirty="0"/>
              <a:t>Location and Elevation</a:t>
            </a:r>
            <a:endParaRPr lang="ar-SA"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871003" y="1238250"/>
            <a:ext cx="8032652" cy="5457972"/>
          </a:xfrm>
          <a:prstGeom prst="rect">
            <a:avLst/>
          </a:prstGeom>
        </p:spPr>
      </p:pic>
    </p:spTree>
    <p:extLst>
      <p:ext uri="{BB962C8B-B14F-4D97-AF65-F5344CB8AC3E}">
        <p14:creationId xmlns:p14="http://schemas.microsoft.com/office/powerpoint/2010/main" val="41970054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52" y="1429555"/>
            <a:ext cx="11670942" cy="4119156"/>
          </a:xfrm>
          <a:prstGeom prst="rect">
            <a:avLst/>
          </a:prstGeom>
        </p:spPr>
      </p:pic>
    </p:spTree>
    <p:extLst>
      <p:ext uri="{BB962C8B-B14F-4D97-AF65-F5344CB8AC3E}">
        <p14:creationId xmlns:p14="http://schemas.microsoft.com/office/powerpoint/2010/main" val="1068161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2074" y="437881"/>
            <a:ext cx="9404723" cy="1150275"/>
          </a:xfrm>
        </p:spPr>
        <p:txBody>
          <a:bodyPr/>
          <a:lstStyle/>
          <a:p>
            <a:pPr algn="ctr"/>
            <a:r>
              <a:rPr lang="en-US" dirty="0" smtClean="0">
                <a:latin typeface="Times New Roman" panose="02020603050405020304" pitchFamily="18" charset="0"/>
                <a:cs typeface="Times New Roman" panose="02020603050405020304" pitchFamily="18" charset="0"/>
              </a:rPr>
              <a:t>Objective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69144" y="1972343"/>
            <a:ext cx="10058400" cy="4023360"/>
          </a:xfrm>
        </p:spPr>
        <p:txBody>
          <a:bodyPr>
            <a:normAutofit/>
          </a:bodyPr>
          <a:lstStyle/>
          <a:p>
            <a:pPr algn="l"/>
            <a:r>
              <a:rPr lang="en-US" sz="3200" dirty="0">
                <a:latin typeface="Times New Roman" panose="02020603050405020304" pitchFamily="18" charset="0"/>
                <a:cs typeface="Times New Roman" panose="02020603050405020304" pitchFamily="18" charset="0"/>
              </a:rPr>
              <a:t>work to find </a:t>
            </a:r>
            <a:r>
              <a:rPr lang="en-US" sz="3200" dirty="0" smtClean="0">
                <a:latin typeface="Times New Roman" panose="02020603050405020304" pitchFamily="18" charset="0"/>
                <a:cs typeface="Times New Roman" panose="02020603050405020304" pitchFamily="18" charset="0"/>
              </a:rPr>
              <a:t>new </a:t>
            </a:r>
            <a:r>
              <a:rPr lang="en-US" sz="3200" dirty="0">
                <a:latin typeface="Times New Roman" panose="02020603050405020304" pitchFamily="18" charset="0"/>
                <a:cs typeface="Times New Roman" panose="02020603050405020304" pitchFamily="18" charset="0"/>
              </a:rPr>
              <a:t>and sufficient sources of water to meet the population's </a:t>
            </a:r>
            <a:r>
              <a:rPr lang="en-US" sz="3200" dirty="0" smtClean="0">
                <a:latin typeface="Times New Roman" panose="02020603050405020304" pitchFamily="18" charset="0"/>
                <a:cs typeface="Times New Roman" panose="02020603050405020304" pitchFamily="18" charset="0"/>
              </a:rPr>
              <a:t>need if </a:t>
            </a:r>
            <a:r>
              <a:rPr lang="en-US" sz="3200" dirty="0">
                <a:latin typeface="Times New Roman" panose="02020603050405020304" pitchFamily="18" charset="0"/>
                <a:cs typeface="Times New Roman" panose="02020603050405020304" pitchFamily="18" charset="0"/>
              </a:rPr>
              <a:t>the current amount of water </a:t>
            </a:r>
            <a:r>
              <a:rPr lang="en-US" sz="3200" dirty="0" smtClean="0">
                <a:latin typeface="Times New Roman" panose="02020603050405020304" pitchFamily="18" charset="0"/>
                <a:cs typeface="Times New Roman" panose="02020603050405020304" pitchFamily="18" charset="0"/>
              </a:rPr>
              <a:t>is not sufficient </a:t>
            </a:r>
            <a:r>
              <a:rPr lang="en-US" sz="3200" dirty="0">
                <a:latin typeface="Times New Roman" panose="02020603050405020304" pitchFamily="18" charset="0"/>
                <a:cs typeface="Times New Roman" panose="02020603050405020304" pitchFamily="18" charset="0"/>
              </a:rPr>
              <a:t>to meet the needs of the population in the </a:t>
            </a:r>
            <a:r>
              <a:rPr lang="en-US" sz="3200" dirty="0" smtClean="0">
                <a:latin typeface="Times New Roman" panose="02020603050405020304" pitchFamily="18" charset="0"/>
                <a:cs typeface="Times New Roman" panose="02020603050405020304" pitchFamily="18" charset="0"/>
              </a:rPr>
              <a:t>future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6852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409" y="261257"/>
            <a:ext cx="9404723" cy="1400530"/>
          </a:xfrm>
        </p:spPr>
        <p:txBody>
          <a:bodyPr/>
          <a:lstStyle/>
          <a:p>
            <a:pPr algn="ctr"/>
            <a:r>
              <a:rPr lang="en-US" dirty="0" smtClean="0">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20883" y="1985344"/>
            <a:ext cx="8946541" cy="4077161"/>
          </a:xfrm>
        </p:spPr>
        <p:txBody>
          <a:bodyPr>
            <a:normAutofit fontScale="92500" lnSpcReduction="10000"/>
          </a:bodyPr>
          <a:lstStyle/>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Data collection </a:t>
            </a:r>
            <a:r>
              <a:rPr lang="en-US" sz="3200" dirty="0" smtClean="0">
                <a:solidFill>
                  <a:schemeClr val="tx1"/>
                </a:solidFill>
                <a:latin typeface="Times New Roman" panose="02020603050405020304" pitchFamily="18" charset="0"/>
                <a:cs typeface="Times New Roman" panose="02020603050405020304" pitchFamily="18" charset="0"/>
              </a:rPr>
              <a:t>.</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Analysis of present water </a:t>
            </a:r>
            <a:r>
              <a:rPr lang="en-US" sz="3200" dirty="0" smtClean="0">
                <a:solidFill>
                  <a:schemeClr val="tx1"/>
                </a:solidFill>
                <a:latin typeface="Times New Roman" panose="02020603050405020304" pitchFamily="18" charset="0"/>
                <a:cs typeface="Times New Roman" panose="02020603050405020304" pitchFamily="18" charset="0"/>
              </a:rPr>
              <a:t>demand.</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Create the concept of clusters in the </a:t>
            </a:r>
            <a:r>
              <a:rPr lang="en-US" sz="3200" dirty="0" smtClean="0">
                <a:solidFill>
                  <a:schemeClr val="tx1"/>
                </a:solidFill>
                <a:latin typeface="Times New Roman" panose="02020603050405020304" pitchFamily="18" charset="0"/>
                <a:cs typeface="Times New Roman" panose="02020603050405020304" pitchFamily="18" charset="0"/>
              </a:rPr>
              <a:t>Governorate.</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Estimation of future water demand  </a:t>
            </a:r>
            <a:r>
              <a:rPr lang="en-US" sz="3200" dirty="0" smtClean="0">
                <a:solidFill>
                  <a:schemeClr val="tx1"/>
                </a:solidFill>
                <a:latin typeface="Times New Roman" panose="02020603050405020304" pitchFamily="18" charset="0"/>
                <a:cs typeface="Times New Roman" panose="02020603050405020304" pitchFamily="18" charset="0"/>
              </a:rPr>
              <a:t>.    </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Estimation of future water gap.</a:t>
            </a:r>
            <a:endParaRPr lang="ar-SA"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Investigate potential future water </a:t>
            </a:r>
            <a:r>
              <a:rPr lang="en-US" sz="3200" dirty="0" smtClean="0">
                <a:solidFill>
                  <a:schemeClr val="tx1"/>
                </a:solidFill>
                <a:latin typeface="Times New Roman" panose="02020603050405020304" pitchFamily="18" charset="0"/>
                <a:cs typeface="Times New Roman" panose="02020603050405020304" pitchFamily="18" charset="0"/>
              </a:rPr>
              <a:t>resources.</a:t>
            </a:r>
            <a:endParaRPr lang="en-US" sz="3200" dirty="0">
              <a:solidFill>
                <a:schemeClr val="tx1"/>
              </a:solidFill>
              <a:latin typeface="Times New Roman" panose="02020603050405020304" pitchFamily="18" charset="0"/>
              <a:cs typeface="Times New Roman" panose="02020603050405020304" pitchFamily="18" charset="0"/>
            </a:endParaRPr>
          </a:p>
          <a:p>
            <a:pPr marL="457200" lvl="0" indent="-457200" algn="just" rtl="0">
              <a:buFont typeface="+mj-lt"/>
              <a:buAutoNum type="arabicPeriod"/>
            </a:pPr>
            <a:r>
              <a:rPr lang="en-US" sz="3200" dirty="0">
                <a:solidFill>
                  <a:schemeClr val="tx1"/>
                </a:solidFill>
                <a:latin typeface="Times New Roman" panose="02020603050405020304" pitchFamily="18" charset="0"/>
                <a:cs typeface="Times New Roman" panose="02020603050405020304" pitchFamily="18" charset="0"/>
              </a:rPr>
              <a:t> Develop the needed infrastructure to convey water </a:t>
            </a:r>
            <a:r>
              <a:rPr lang="en-US" sz="3200" dirty="0" smtClean="0">
                <a:solidFill>
                  <a:schemeClr val="tx1"/>
                </a:solidFill>
                <a:latin typeface="Times New Roman" panose="02020603050405020304" pitchFamily="18" charset="0"/>
                <a:cs typeface="Times New Roman" panose="02020603050405020304" pitchFamily="18" charset="0"/>
              </a:rPr>
              <a:t>from </a:t>
            </a:r>
            <a:r>
              <a:rPr lang="en-US" sz="3200" dirty="0">
                <a:solidFill>
                  <a:schemeClr val="tx1"/>
                </a:solidFill>
                <a:latin typeface="Times New Roman" panose="02020603050405020304" pitchFamily="18" charset="0"/>
                <a:cs typeface="Times New Roman" panose="02020603050405020304" pitchFamily="18" charset="0"/>
              </a:rPr>
              <a:t>proposed water resources to different clusters. </a:t>
            </a:r>
          </a:p>
          <a:p>
            <a:pPr marL="457200" indent="-457200" algn="just" rtl="0">
              <a:buFont typeface="+mj-lt"/>
              <a:buAutoNum type="arabicPeriod"/>
            </a:pPr>
            <a:endParaRPr lang="en-US" dirty="0">
              <a:solidFill>
                <a:schemeClr val="tx1"/>
              </a:solidFill>
            </a:endParaRPr>
          </a:p>
        </p:txBody>
      </p:sp>
    </p:spTree>
    <p:extLst>
      <p:ext uri="{BB962C8B-B14F-4D97-AF65-F5344CB8AC3E}">
        <p14:creationId xmlns:p14="http://schemas.microsoft.com/office/powerpoint/2010/main" val="1067898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798490"/>
            <a:ext cx="10058400" cy="9144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Expected Outcome</a:t>
            </a:r>
            <a:r>
              <a:rPr lang="en-US" b="1" dirty="0"/>
              <a:t/>
            </a:r>
            <a:br>
              <a:rPr lang="en-US" b="1" dirty="0"/>
            </a:br>
            <a:endParaRPr lang="en-US" dirty="0"/>
          </a:p>
        </p:txBody>
      </p:sp>
      <p:sp>
        <p:nvSpPr>
          <p:cNvPr id="3" name="Content Placeholder 2"/>
          <p:cNvSpPr>
            <a:spLocks noGrp="1"/>
          </p:cNvSpPr>
          <p:nvPr>
            <p:ph idx="1"/>
          </p:nvPr>
        </p:nvSpPr>
        <p:spPr>
          <a:xfrm>
            <a:off x="1393494" y="1845734"/>
            <a:ext cx="10311618" cy="4023360"/>
          </a:xfrm>
        </p:spPr>
        <p:txBody>
          <a:bodyPr>
            <a:normAutofit/>
          </a:bodyPr>
          <a:lstStyle/>
          <a:p>
            <a:pPr marL="457200" indent="-457200" algn="just" rtl="0">
              <a:buFont typeface="+mj-lt"/>
              <a:buAutoNum type="arabicPeriod"/>
            </a:pPr>
            <a:r>
              <a:rPr lang="en-US" sz="3200" dirty="0" smtClean="0">
                <a:latin typeface="Times New Roman" panose="02020603050405020304" pitchFamily="18" charset="0"/>
                <a:cs typeface="Times New Roman" panose="02020603050405020304" pitchFamily="18" charset="0"/>
              </a:rPr>
              <a:t>conveying </a:t>
            </a:r>
            <a:r>
              <a:rPr lang="en-US" sz="3200" dirty="0">
                <a:latin typeface="Times New Roman" panose="02020603050405020304" pitchFamily="18" charset="0"/>
                <a:cs typeface="Times New Roman" panose="02020603050405020304" pitchFamily="18" charset="0"/>
              </a:rPr>
              <a:t>water from resources such as </a:t>
            </a:r>
            <a:r>
              <a:rPr lang="en-US" sz="3200" dirty="0" smtClean="0">
                <a:latin typeface="Times New Roman" panose="02020603050405020304" pitchFamily="18" charset="0"/>
                <a:cs typeface="Times New Roman" panose="02020603050405020304" pitchFamily="18" charset="0"/>
              </a:rPr>
              <a:t>wells, that will </a:t>
            </a:r>
            <a:r>
              <a:rPr lang="en-US" sz="3200" dirty="0">
                <a:latin typeface="Times New Roman" panose="02020603050405020304" pitchFamily="18" charset="0"/>
                <a:cs typeface="Times New Roman" panose="02020603050405020304" pitchFamily="18" charset="0"/>
              </a:rPr>
              <a:t>be built </a:t>
            </a:r>
            <a:r>
              <a:rPr lang="en-US" sz="3200" dirty="0" smtClean="0">
                <a:latin typeface="Times New Roman" panose="02020603050405020304" pitchFamily="18" charset="0"/>
                <a:cs typeface="Times New Roman" panose="02020603050405020304" pitchFamily="18" charset="0"/>
              </a:rPr>
              <a:t>to </a:t>
            </a:r>
            <a:r>
              <a:rPr lang="en-US" sz="3200" dirty="0">
                <a:latin typeface="Times New Roman" panose="02020603050405020304" pitchFamily="18" charset="0"/>
                <a:cs typeface="Times New Roman" panose="02020603050405020304" pitchFamily="18" charset="0"/>
              </a:rPr>
              <a:t>harvest and store rainwater. So there’s an infrastructure water lines that will carry water from wells to a reservoirs. Each reservoir will exist in one cluster in </a:t>
            </a:r>
            <a:r>
              <a:rPr lang="en-US" sz="3200" dirty="0" err="1" smtClean="0">
                <a:latin typeface="Times New Roman" panose="02020603050405020304" pitchFamily="18" charset="0"/>
                <a:cs typeface="Times New Roman" panose="02020603050405020304" pitchFamily="18" charset="0"/>
              </a:rPr>
              <a:t>Qalqiliya</a:t>
            </a:r>
            <a:r>
              <a:rPr lang="en-US" sz="3200" dirty="0" smtClean="0">
                <a:latin typeface="Times New Roman" panose="02020603050405020304" pitchFamily="18" charset="0"/>
                <a:cs typeface="Times New Roman" panose="02020603050405020304" pitchFamily="18" charset="0"/>
              </a:rPr>
              <a:t> .</a:t>
            </a:r>
          </a:p>
          <a:p>
            <a:pPr marL="457200" indent="-457200" algn="just" rtl="0">
              <a:buFont typeface="+mj-lt"/>
              <a:buAutoNum type="arabicPeriod"/>
            </a:pPr>
            <a:r>
              <a:rPr lang="en-US" sz="3200" dirty="0" smtClean="0">
                <a:latin typeface="Times New Roman" panose="02020603050405020304" pitchFamily="18" charset="0"/>
                <a:cs typeface="Times New Roman" panose="02020603050405020304" pitchFamily="18" charset="0"/>
              </a:rPr>
              <a:t> If </a:t>
            </a:r>
            <a:r>
              <a:rPr lang="en-US" sz="3200" dirty="0">
                <a:latin typeface="Times New Roman" panose="02020603050405020304" pitchFamily="18" charset="0"/>
                <a:cs typeface="Times New Roman" panose="02020603050405020304" pitchFamily="18" charset="0"/>
              </a:rPr>
              <a:t>the network losses are large, it should be reduced</a:t>
            </a:r>
            <a:r>
              <a:rPr lang="ar-SA" sz="3200" dirty="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marL="0" indent="0" algn="just" rtl="0">
              <a:buNone/>
            </a:pPr>
            <a:endParaRPr lang="en-US" sz="3200" dirty="0"/>
          </a:p>
        </p:txBody>
      </p:sp>
    </p:spTree>
    <p:extLst>
      <p:ext uri="{BB962C8B-B14F-4D97-AF65-F5344CB8AC3E}">
        <p14:creationId xmlns:p14="http://schemas.microsoft.com/office/powerpoint/2010/main" val="3837910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05839" y="399245"/>
            <a:ext cx="10058400" cy="721217"/>
          </a:xfrm>
        </p:spPr>
        <p:txBody>
          <a:bodyPr>
            <a:normAutofit fontScale="90000"/>
          </a:bodyPr>
          <a:lstStyle/>
          <a:p>
            <a:pPr algn="ctr"/>
            <a:r>
              <a:rPr lang="en-US" sz="4000" dirty="0" smtClean="0"/>
              <a:t>Qalqiliya Governorate Location and Communities</a:t>
            </a:r>
            <a:endParaRPr lang="ar-SA" sz="40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7118" y="1158150"/>
            <a:ext cx="7117795" cy="5075226"/>
          </a:xfrm>
          <a:prstGeom prst="rect">
            <a:avLst/>
          </a:prstGeom>
        </p:spPr>
      </p:pic>
    </p:spTree>
    <p:extLst>
      <p:ext uri="{BB962C8B-B14F-4D97-AF65-F5344CB8AC3E}">
        <p14:creationId xmlns:p14="http://schemas.microsoft.com/office/powerpoint/2010/main" val="1206002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Population and Clustering of the Communities</a:t>
            </a:r>
            <a:endParaRPr lang="ar-SA" b="1" dirty="0"/>
          </a:p>
        </p:txBody>
      </p:sp>
      <p:sp>
        <p:nvSpPr>
          <p:cNvPr id="3" name="Content Placeholder 2"/>
          <p:cNvSpPr>
            <a:spLocks noGrp="1"/>
          </p:cNvSpPr>
          <p:nvPr>
            <p:ph idx="1"/>
          </p:nvPr>
        </p:nvSpPr>
        <p:spPr>
          <a:xfrm>
            <a:off x="1097280" y="2038918"/>
            <a:ext cx="10058400" cy="4023360"/>
          </a:xfrm>
        </p:spPr>
        <p:txBody>
          <a:bodyPr>
            <a:normAutofit fontScale="85000" lnSpcReduction="20000"/>
          </a:bodyPr>
          <a:lstStyle/>
          <a:p>
            <a:pPr algn="l" rtl="0"/>
            <a:r>
              <a:rPr lang="en-US" dirty="0" smtClean="0">
                <a:solidFill>
                  <a:schemeClr val="tx1"/>
                </a:solidFill>
              </a:rPr>
              <a:t>Qalqiliya Governorate consist of 34 communities, in this study the Governorate was divided into clusters.</a:t>
            </a:r>
          </a:p>
          <a:p>
            <a:pPr algn="l" rtl="0"/>
            <a:r>
              <a:rPr lang="en-US" dirty="0" smtClean="0">
                <a:solidFill>
                  <a:schemeClr val="tx1"/>
                </a:solidFill>
              </a:rPr>
              <a:t>The Governorate communities was divided into clusters based on many criteria like location, water resources, and the topography. </a:t>
            </a:r>
          </a:p>
          <a:p>
            <a:pPr algn="l" rtl="0"/>
            <a:r>
              <a:rPr lang="en-US" dirty="0" smtClean="0">
                <a:solidFill>
                  <a:schemeClr val="tx1"/>
                </a:solidFill>
              </a:rPr>
              <a:t>Qalqiliya Governorate was divided according to the previous criteria into four</a:t>
            </a:r>
            <a:r>
              <a:rPr lang="ar-SA" dirty="0" smtClean="0">
                <a:solidFill>
                  <a:schemeClr val="tx1"/>
                </a:solidFill>
              </a:rPr>
              <a:t> </a:t>
            </a:r>
            <a:r>
              <a:rPr lang="en-US" dirty="0" err="1" smtClean="0">
                <a:solidFill>
                  <a:schemeClr val="tx1"/>
                </a:solidFill>
              </a:rPr>
              <a:t>claster</a:t>
            </a:r>
            <a:r>
              <a:rPr lang="en-US" dirty="0" smtClean="0">
                <a:solidFill>
                  <a:schemeClr val="tx1"/>
                </a:solidFill>
              </a:rPr>
              <a:t>:</a:t>
            </a:r>
          </a:p>
          <a:p>
            <a:pPr algn="l" rtl="0"/>
            <a:r>
              <a:rPr lang="en-US" dirty="0" smtClean="0">
                <a:solidFill>
                  <a:schemeClr val="tx1"/>
                </a:solidFill>
              </a:rPr>
              <a:t>1) Qalqiliya cluster.</a:t>
            </a:r>
          </a:p>
          <a:p>
            <a:pPr algn="l" rtl="0"/>
            <a:r>
              <a:rPr lang="en-US" dirty="0" smtClean="0">
                <a:solidFill>
                  <a:schemeClr val="tx1"/>
                </a:solidFill>
              </a:rPr>
              <a:t>2) kafer Qadoum cluster.</a:t>
            </a:r>
          </a:p>
          <a:p>
            <a:pPr algn="l" rtl="0"/>
            <a:r>
              <a:rPr lang="en-US" dirty="0" smtClean="0">
                <a:solidFill>
                  <a:schemeClr val="tx1"/>
                </a:solidFill>
              </a:rPr>
              <a:t>3) kafer Thulth cluster.</a:t>
            </a:r>
          </a:p>
          <a:p>
            <a:pPr algn="l" rtl="0"/>
            <a:r>
              <a:rPr lang="en-US" dirty="0" smtClean="0">
                <a:solidFill>
                  <a:schemeClr val="tx1"/>
                </a:solidFill>
              </a:rPr>
              <a:t>4) Jayyus cluster.</a:t>
            </a:r>
          </a:p>
          <a:p>
            <a:pPr algn="l" rtl="0"/>
            <a:endParaRPr lang="ar-SA" dirty="0">
              <a:solidFill>
                <a:schemeClr val="tx1"/>
              </a:solidFill>
            </a:endParaRPr>
          </a:p>
        </p:txBody>
      </p:sp>
    </p:spTree>
    <p:extLst>
      <p:ext uri="{BB962C8B-B14F-4D97-AF65-F5344CB8AC3E}">
        <p14:creationId xmlns:p14="http://schemas.microsoft.com/office/powerpoint/2010/main" val="1665975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Qalqiliya Clusters Communities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5721949"/>
              </p:ext>
            </p:extLst>
          </p:nvPr>
        </p:nvGraphicFramePr>
        <p:xfrm>
          <a:off x="1096963" y="2024742"/>
          <a:ext cx="10058400" cy="3940683"/>
        </p:xfrm>
        <a:graphic>
          <a:graphicData uri="http://schemas.openxmlformats.org/drawingml/2006/table">
            <a:tbl>
              <a:tblPr firstRow="1" bandRow="1">
                <a:tableStyleId>{5C22544A-7EE6-4342-B048-85BDC9FD1C3A}</a:tableStyleId>
              </a:tblPr>
              <a:tblGrid>
                <a:gridCol w="2514600"/>
                <a:gridCol w="2514600"/>
                <a:gridCol w="2514600"/>
                <a:gridCol w="2514600"/>
              </a:tblGrid>
              <a:tr h="418011">
                <a:tc>
                  <a:txBody>
                    <a:bodyPr/>
                    <a:lstStyle/>
                    <a:p>
                      <a:pPr marL="0" marR="0" algn="ctr" rtl="0">
                        <a:lnSpc>
                          <a:spcPct val="150000"/>
                        </a:lnSpc>
                        <a:spcBef>
                          <a:spcPts val="0"/>
                        </a:spcBef>
                        <a:spcAft>
                          <a:spcPts val="0"/>
                        </a:spcAft>
                      </a:pPr>
                      <a:r>
                        <a:rPr lang="en-US" sz="1600" b="1" dirty="0" err="1" smtClean="0">
                          <a:solidFill>
                            <a:srgbClr val="000000"/>
                          </a:solidFill>
                          <a:latin typeface="Times New Roman"/>
                          <a:ea typeface="Times New Roman"/>
                          <a:cs typeface="Times New Roman"/>
                        </a:rPr>
                        <a:t>Qalqiliya</a:t>
                      </a:r>
                      <a:r>
                        <a:rPr lang="en-US" sz="1600" b="1" dirty="0" smtClean="0">
                          <a:solidFill>
                            <a:srgbClr val="000000"/>
                          </a:solidFill>
                          <a:latin typeface="Times New Roman"/>
                          <a:ea typeface="Times New Roman"/>
                          <a:cs typeface="Times New Roman"/>
                        </a:rPr>
                        <a:t> </a:t>
                      </a:r>
                      <a:r>
                        <a:rPr lang="en-US" sz="1600" b="1" dirty="0">
                          <a:solidFill>
                            <a:srgbClr val="000000"/>
                          </a:solidFill>
                          <a:latin typeface="Times New Roman"/>
                          <a:ea typeface="Times New Roman"/>
                          <a:cs typeface="Times New Roman"/>
                        </a:rPr>
                        <a:t>Cluster</a:t>
                      </a:r>
                      <a:endParaRPr lang="en-US" sz="1600" dirty="0">
                        <a:solidFill>
                          <a:srgbClr val="000000"/>
                        </a:solidFill>
                        <a:latin typeface="Times New Roman"/>
                        <a:ea typeface="Calibri"/>
                        <a:cs typeface="Arial"/>
                      </a:endParaRPr>
                    </a:p>
                  </a:txBody>
                  <a:tcPr marL="68580" marR="68580" marT="0" marB="0"/>
                </a:tc>
                <a:tc>
                  <a:txBody>
                    <a:bodyPr/>
                    <a:lstStyle/>
                    <a:p>
                      <a:pPr marL="0" marR="0" algn="ctr" rtl="0">
                        <a:lnSpc>
                          <a:spcPct val="107000"/>
                        </a:lnSpc>
                        <a:spcBef>
                          <a:spcPts val="0"/>
                        </a:spcBef>
                        <a:spcAft>
                          <a:spcPts val="0"/>
                        </a:spcAft>
                      </a:pPr>
                      <a:r>
                        <a:rPr lang="en-US" sz="1600" b="1" dirty="0" smtClean="0">
                          <a:solidFill>
                            <a:srgbClr val="000000"/>
                          </a:solidFill>
                          <a:latin typeface="Times New Roman"/>
                          <a:ea typeface="Times New Roman"/>
                          <a:cs typeface="Times New Roman"/>
                        </a:rPr>
                        <a:t>Kafer </a:t>
                      </a:r>
                      <a:r>
                        <a:rPr lang="en-US" sz="1600" b="1" dirty="0">
                          <a:solidFill>
                            <a:srgbClr val="000000"/>
                          </a:solidFill>
                          <a:latin typeface="Times New Roman"/>
                          <a:ea typeface="Times New Roman"/>
                          <a:cs typeface="Times New Roman"/>
                        </a:rPr>
                        <a:t>Qadoum Cluster</a:t>
                      </a:r>
                      <a:endParaRPr lang="en-US" sz="1600" dirty="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600" b="1" dirty="0" err="1" smtClean="0">
                          <a:solidFill>
                            <a:srgbClr val="000000"/>
                          </a:solidFill>
                          <a:latin typeface="Times New Roman"/>
                          <a:ea typeface="Times New Roman"/>
                          <a:cs typeface="Times New Roman"/>
                        </a:rPr>
                        <a:t>Kafer</a:t>
                      </a:r>
                      <a:r>
                        <a:rPr lang="en-US" sz="1600" b="1" dirty="0" smtClean="0">
                          <a:solidFill>
                            <a:srgbClr val="000000"/>
                          </a:solidFill>
                          <a:latin typeface="Times New Roman"/>
                          <a:ea typeface="Times New Roman"/>
                          <a:cs typeface="Times New Roman"/>
                        </a:rPr>
                        <a:t> </a:t>
                      </a:r>
                      <a:r>
                        <a:rPr lang="en-US" sz="1600" b="1" dirty="0" err="1">
                          <a:solidFill>
                            <a:srgbClr val="000000"/>
                          </a:solidFill>
                          <a:latin typeface="Times New Roman"/>
                          <a:ea typeface="Times New Roman"/>
                          <a:cs typeface="Times New Roman"/>
                        </a:rPr>
                        <a:t>Thulth</a:t>
                      </a:r>
                      <a:r>
                        <a:rPr lang="en-US" sz="1600" b="1" dirty="0">
                          <a:solidFill>
                            <a:srgbClr val="000000"/>
                          </a:solidFill>
                          <a:latin typeface="Times New Roman"/>
                          <a:ea typeface="Times New Roman"/>
                          <a:cs typeface="Times New Roman"/>
                        </a:rPr>
                        <a:t> Cluster</a:t>
                      </a:r>
                      <a:endParaRPr lang="en-US" sz="1600" dirty="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600" b="1" dirty="0" err="1" smtClean="0">
                          <a:solidFill>
                            <a:srgbClr val="000000"/>
                          </a:solidFill>
                          <a:latin typeface="Times New Roman"/>
                          <a:ea typeface="Times New Roman"/>
                          <a:cs typeface="Times New Roman"/>
                        </a:rPr>
                        <a:t>Jayyus</a:t>
                      </a:r>
                      <a:r>
                        <a:rPr lang="en-US" sz="1600" b="1" dirty="0" smtClean="0">
                          <a:solidFill>
                            <a:srgbClr val="000000"/>
                          </a:solidFill>
                          <a:latin typeface="Times New Roman"/>
                          <a:ea typeface="Times New Roman"/>
                          <a:cs typeface="Times New Roman"/>
                        </a:rPr>
                        <a:t> </a:t>
                      </a:r>
                      <a:r>
                        <a:rPr lang="en-US" sz="1600" b="1" dirty="0">
                          <a:solidFill>
                            <a:srgbClr val="000000"/>
                          </a:solidFill>
                          <a:latin typeface="Times New Roman"/>
                          <a:ea typeface="Times New Roman"/>
                          <a:cs typeface="Times New Roman"/>
                        </a:rPr>
                        <a:t>Cluster</a:t>
                      </a:r>
                      <a:endParaRPr lang="en-US" sz="1600" dirty="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Qalqiliya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Kafer Qadoum</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Kafer Thulth</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Jayyus</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Habla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Haja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1zzbat Jaloud</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Falamya</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Arab Abu Farda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Al-Funduq</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1zzbat al-Ashqar</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Azzun</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Arab al Ramadin al-Janobya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Jinsafut</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Al-Mudawwar</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Sir</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Ras Atiya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Immatin</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1zzbat Salman</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Nabi-Elias</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Ras al-Tira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Fara'ta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Azun Atmah</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Izzbat-al Tabeeb</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Al-Daba'a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dirty="0" err="1">
                          <a:solidFill>
                            <a:srgbClr val="000000"/>
                          </a:solidFill>
                          <a:latin typeface="Times New Roman"/>
                          <a:ea typeface="Times New Roman"/>
                          <a:cs typeface="Times New Roman"/>
                        </a:rPr>
                        <a:t>Jit</a:t>
                      </a:r>
                      <a:endParaRPr lang="en-US" sz="1200" dirty="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Saniriya</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Isla</a:t>
                      </a:r>
                      <a:endParaRPr lang="en-US" sz="1200">
                        <a:solidFill>
                          <a:srgbClr val="000000"/>
                        </a:solidFill>
                        <a:latin typeface="Times New Roman"/>
                        <a:ea typeface="Calibri"/>
                        <a:cs typeface="Arial"/>
                      </a:endParaRPr>
                    </a:p>
                  </a:txBody>
                  <a:tcPr marL="68580" marR="68580" marT="0" marB="0"/>
                </a:tc>
              </a:tr>
              <a:tr h="391408">
                <a:tc>
                  <a:txBody>
                    <a:bodyPr/>
                    <a:lstStyle/>
                    <a:p>
                      <a:pPr marL="0" marR="0" algn="ctr" rtl="0">
                        <a:lnSpc>
                          <a:spcPct val="150000"/>
                        </a:lnSpc>
                        <a:spcBef>
                          <a:spcPts val="0"/>
                        </a:spcBef>
                        <a:spcAft>
                          <a:spcPts val="0"/>
                        </a:spcAft>
                      </a:pPr>
                      <a:r>
                        <a:rPr lang="en-US" sz="1200" dirty="0" err="1">
                          <a:solidFill>
                            <a:srgbClr val="000000"/>
                          </a:solidFill>
                          <a:latin typeface="Times New Roman"/>
                          <a:ea typeface="Times New Roman"/>
                          <a:cs typeface="Times New Roman"/>
                        </a:rPr>
                        <a:t>Wadi</a:t>
                      </a:r>
                      <a:r>
                        <a:rPr lang="en-US" sz="1200" dirty="0">
                          <a:solidFill>
                            <a:srgbClr val="000000"/>
                          </a:solidFill>
                          <a:latin typeface="Times New Roman"/>
                          <a:ea typeface="Times New Roman"/>
                          <a:cs typeface="Times New Roman"/>
                        </a:rPr>
                        <a:t> al-</a:t>
                      </a:r>
                      <a:r>
                        <a:rPr lang="en-US" sz="1200" dirty="0" err="1">
                          <a:solidFill>
                            <a:srgbClr val="000000"/>
                          </a:solidFill>
                          <a:latin typeface="Times New Roman"/>
                          <a:ea typeface="Times New Roman"/>
                          <a:cs typeface="Times New Roman"/>
                        </a:rPr>
                        <a:t>Rasha</a:t>
                      </a:r>
                      <a:endParaRPr lang="en-US" sz="1200" dirty="0">
                        <a:solidFill>
                          <a:srgbClr val="000000"/>
                        </a:solidFill>
                        <a:latin typeface="Times New Roman"/>
                        <a:ea typeface="Calibri"/>
                        <a:cs typeface="Arial"/>
                      </a:endParaRPr>
                    </a:p>
                  </a:txBody>
                  <a:tcPr marL="68580" marR="68580" marT="0" marB="0"/>
                </a:tc>
                <a:tc>
                  <a:txBody>
                    <a:bodyPr/>
                    <a:lstStyle/>
                    <a:p>
                      <a:endParaRPr lang="en-US"/>
                    </a:p>
                  </a:txBody>
                  <a:tcPr/>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Beit-Ameen</a:t>
                      </a:r>
                      <a:endParaRPr lang="en-US" sz="120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a:solidFill>
                            <a:srgbClr val="000000"/>
                          </a:solidFill>
                          <a:latin typeface="Times New Roman"/>
                          <a:ea typeface="Times New Roman"/>
                          <a:cs typeface="Times New Roman"/>
                        </a:rPr>
                        <a:t>Kafer Laqif</a:t>
                      </a:r>
                      <a:endParaRPr lang="en-US" sz="1200">
                        <a:solidFill>
                          <a:srgbClr val="000000"/>
                        </a:solidFill>
                        <a:latin typeface="Times New Roman"/>
                        <a:ea typeface="Calibri"/>
                        <a:cs typeface="Arial"/>
                      </a:endParaRPr>
                    </a:p>
                  </a:txBody>
                  <a:tcPr marL="68580" marR="68580" marT="0" marB="0"/>
                </a:tc>
              </a:tr>
              <a:tr h="391408">
                <a:tc>
                  <a:txBody>
                    <a:bodyPr/>
                    <a:lstStyle/>
                    <a:p>
                      <a:endParaRPr lang="en-US"/>
                    </a:p>
                  </a:txBody>
                  <a:tcPr/>
                </a:tc>
                <a:tc>
                  <a:txBody>
                    <a:bodyPr/>
                    <a:lstStyle/>
                    <a:p>
                      <a:endParaRPr lang="en-US"/>
                    </a:p>
                  </a:txBody>
                  <a:tcPr/>
                </a:tc>
                <a:tc>
                  <a:txBody>
                    <a:bodyPr/>
                    <a:lstStyle/>
                    <a:p>
                      <a:pPr marL="0" marR="0" algn="l" rtl="0">
                        <a:lnSpc>
                          <a:spcPct val="150000"/>
                        </a:lnSpc>
                        <a:spcBef>
                          <a:spcPts val="0"/>
                        </a:spcBef>
                        <a:spcAft>
                          <a:spcPts val="0"/>
                        </a:spcAft>
                      </a:pPr>
                      <a:r>
                        <a:rPr lang="en-US" sz="1200" dirty="0" smtClean="0">
                          <a:solidFill>
                            <a:srgbClr val="000000"/>
                          </a:solidFill>
                          <a:latin typeface="Times New Roman"/>
                          <a:ea typeface="Times New Roman"/>
                          <a:cs typeface="Times New Roman"/>
                        </a:rPr>
                        <a:t>                    Arab </a:t>
                      </a:r>
                      <a:r>
                        <a:rPr lang="en-US" sz="1200" dirty="0">
                          <a:solidFill>
                            <a:srgbClr val="000000"/>
                          </a:solidFill>
                          <a:latin typeface="Times New Roman"/>
                          <a:ea typeface="Times New Roman"/>
                          <a:cs typeface="Times New Roman"/>
                        </a:rPr>
                        <a:t>al-</a:t>
                      </a:r>
                      <a:r>
                        <a:rPr lang="en-US" sz="1200" dirty="0" err="1">
                          <a:solidFill>
                            <a:srgbClr val="000000"/>
                          </a:solidFill>
                          <a:latin typeface="Times New Roman"/>
                          <a:ea typeface="Times New Roman"/>
                          <a:cs typeface="Times New Roman"/>
                        </a:rPr>
                        <a:t>Khawla</a:t>
                      </a:r>
                      <a:endParaRPr lang="en-US" sz="1200" dirty="0">
                        <a:solidFill>
                          <a:srgbClr val="000000"/>
                        </a:solidFill>
                        <a:latin typeface="Times New Roman"/>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1200" dirty="0">
                          <a:solidFill>
                            <a:srgbClr val="000000"/>
                          </a:solidFill>
                          <a:latin typeface="Times New Roman"/>
                          <a:ea typeface="Times New Roman"/>
                          <a:cs typeface="Times New Roman"/>
                        </a:rPr>
                        <a:t>Arab-al </a:t>
                      </a:r>
                      <a:r>
                        <a:rPr lang="en-US" sz="1200" dirty="0" err="1">
                          <a:solidFill>
                            <a:srgbClr val="000000"/>
                          </a:solidFill>
                          <a:latin typeface="Times New Roman"/>
                          <a:ea typeface="Times New Roman"/>
                          <a:cs typeface="Times New Roman"/>
                        </a:rPr>
                        <a:t>Ramadin</a:t>
                      </a:r>
                      <a:r>
                        <a:rPr lang="en-US" sz="1200" dirty="0">
                          <a:solidFill>
                            <a:srgbClr val="000000"/>
                          </a:solidFill>
                          <a:latin typeface="Times New Roman"/>
                          <a:ea typeface="Times New Roman"/>
                          <a:cs typeface="Times New Roman"/>
                        </a:rPr>
                        <a:t> al-</a:t>
                      </a:r>
                      <a:r>
                        <a:rPr lang="en-US" sz="1200" dirty="0" err="1">
                          <a:solidFill>
                            <a:srgbClr val="000000"/>
                          </a:solidFill>
                          <a:latin typeface="Times New Roman"/>
                          <a:ea typeface="Times New Roman"/>
                          <a:cs typeface="Times New Roman"/>
                        </a:rPr>
                        <a:t>Shamalya</a:t>
                      </a:r>
                      <a:endParaRPr lang="en-US" sz="1200" dirty="0">
                        <a:solidFill>
                          <a:srgbClr val="000000"/>
                        </a:solidFill>
                        <a:latin typeface="Times New Roman"/>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634</TotalTime>
  <Words>1452</Words>
  <Application>Microsoft Office PowerPoint</Application>
  <PresentationFormat>Widescreen</PresentationFormat>
  <Paragraphs>442</Paragraphs>
  <Slides>36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36</vt:i4>
      </vt:variant>
    </vt:vector>
  </HeadingPairs>
  <TitlesOfParts>
    <vt:vector size="43" baseType="lpstr">
      <vt:lpstr>Arial</vt:lpstr>
      <vt:lpstr>Calibri</vt:lpstr>
      <vt:lpstr>Cambria Math</vt:lpstr>
      <vt:lpstr>Times New Roman</vt:lpstr>
      <vt:lpstr>Office Theme</vt:lpstr>
      <vt:lpstr>1_Office Theme</vt:lpstr>
      <vt:lpstr>2_Office Theme</vt:lpstr>
      <vt:lpstr>Development of a Water Master Plan for Qalqiliya Governorate (2020-2040) </vt:lpstr>
      <vt:lpstr>Outline of the project :</vt:lpstr>
      <vt:lpstr>Introduction </vt:lpstr>
      <vt:lpstr>Objective</vt:lpstr>
      <vt:lpstr>Methodology</vt:lpstr>
      <vt:lpstr>Expected Outcome </vt:lpstr>
      <vt:lpstr>Qalqiliya Governorate Location and Communities</vt:lpstr>
      <vt:lpstr>Population and Clustering of the Communities</vt:lpstr>
      <vt:lpstr>Qalqiliya Clusters Communities</vt:lpstr>
      <vt:lpstr>Qalqiliya Clusters</vt:lpstr>
      <vt:lpstr>Qalqiliya Clusters Population</vt:lpstr>
      <vt:lpstr> Existing Facilities</vt:lpstr>
      <vt:lpstr>Distribution of communities Depend on water recourse</vt:lpstr>
      <vt:lpstr>Present Demand Calculation</vt:lpstr>
      <vt:lpstr>PowerPoint Presentation</vt:lpstr>
      <vt:lpstr>Future Demand Calculation </vt:lpstr>
      <vt:lpstr>PowerPoint Presentation</vt:lpstr>
      <vt:lpstr>Future Water Demand and Gap in Qalqiliya Governorate </vt:lpstr>
      <vt:lpstr>Future Water Demand and Gap in Qalqiliya Governorate </vt:lpstr>
      <vt:lpstr>Future Demand for Each Cluster </vt:lpstr>
      <vt:lpstr>Water Gap Calculations</vt:lpstr>
      <vt:lpstr>PowerPoint Presentation</vt:lpstr>
      <vt:lpstr>PowerPoint Presentation</vt:lpstr>
      <vt:lpstr>PowerPoint Presentation</vt:lpstr>
      <vt:lpstr>PowerPoint Presentation</vt:lpstr>
      <vt:lpstr>PowerPoint Presentation</vt:lpstr>
      <vt:lpstr>Treated Water</vt:lpstr>
      <vt:lpstr>Calculate the amount of treated water</vt:lpstr>
      <vt:lpstr>Amount Of Treated Water Expected  in Qalqiliya governorate in the Future </vt:lpstr>
      <vt:lpstr> Facility Master Plane for Qalqiliya Governorate</vt:lpstr>
      <vt:lpstr>Proposed Projects In Qalqiliya Cluster</vt:lpstr>
      <vt:lpstr>Wells specifications</vt:lpstr>
      <vt:lpstr> Proposed Projects in Jayyus Cluster and Kafer Qadoum Cluster </vt:lpstr>
      <vt:lpstr>Proposed Projects in Kafer Thulth cluster:</vt:lpstr>
      <vt:lpstr>Wells &amp;Regional Reservoir Location and Elevation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Water Master Plan for Qalqiliya .</dc:title>
  <dc:creator>Dell</dc:creator>
  <cp:lastModifiedBy>DELL</cp:lastModifiedBy>
  <cp:revision>60</cp:revision>
  <dcterms:created xsi:type="dcterms:W3CDTF">2020-05-31T20:40:08Z</dcterms:created>
  <dcterms:modified xsi:type="dcterms:W3CDTF">2020-12-28T10:04:53Z</dcterms:modified>
</cp:coreProperties>
</file>