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687" r:id="rId1"/>
  </p:sldMasterIdLst>
  <p:notesMasterIdLst>
    <p:notesMasterId r:id="rId90"/>
  </p:notesMasterIdLst>
  <p:handoutMasterIdLst>
    <p:handoutMasterId r:id="rId91"/>
  </p:handoutMasterIdLst>
  <p:sldIdLst>
    <p:sldId id="256" r:id="rId2"/>
    <p:sldId id="346" r:id="rId3"/>
    <p:sldId id="348" r:id="rId4"/>
    <p:sldId id="349" r:id="rId5"/>
    <p:sldId id="350" r:id="rId6"/>
    <p:sldId id="351" r:id="rId7"/>
    <p:sldId id="352" r:id="rId8"/>
    <p:sldId id="353" r:id="rId9"/>
    <p:sldId id="354" r:id="rId10"/>
    <p:sldId id="355" r:id="rId11"/>
    <p:sldId id="356" r:id="rId12"/>
    <p:sldId id="357" r:id="rId13"/>
    <p:sldId id="358" r:id="rId14"/>
    <p:sldId id="276" r:id="rId15"/>
    <p:sldId id="359" r:id="rId16"/>
    <p:sldId id="364" r:id="rId17"/>
    <p:sldId id="360" r:id="rId18"/>
    <p:sldId id="361" r:id="rId19"/>
    <p:sldId id="362" r:id="rId20"/>
    <p:sldId id="579" r:id="rId21"/>
    <p:sldId id="580" r:id="rId22"/>
    <p:sldId id="365" r:id="rId23"/>
    <p:sldId id="392" r:id="rId24"/>
    <p:sldId id="553" r:id="rId25"/>
    <p:sldId id="550" r:id="rId26"/>
    <p:sldId id="551" r:id="rId27"/>
    <p:sldId id="393" r:id="rId28"/>
    <p:sldId id="394" r:id="rId29"/>
    <p:sldId id="395" r:id="rId30"/>
    <p:sldId id="396" r:id="rId31"/>
    <p:sldId id="397" r:id="rId32"/>
    <p:sldId id="440" r:id="rId33"/>
    <p:sldId id="441" r:id="rId34"/>
    <p:sldId id="442" r:id="rId35"/>
    <p:sldId id="443" r:id="rId36"/>
    <p:sldId id="444" r:id="rId37"/>
    <p:sldId id="445" r:id="rId38"/>
    <p:sldId id="482" r:id="rId39"/>
    <p:sldId id="483" r:id="rId40"/>
    <p:sldId id="484" r:id="rId41"/>
    <p:sldId id="485" r:id="rId42"/>
    <p:sldId id="486" r:id="rId43"/>
    <p:sldId id="487" r:id="rId44"/>
    <p:sldId id="488" r:id="rId45"/>
    <p:sldId id="489" r:id="rId46"/>
    <p:sldId id="490" r:id="rId47"/>
    <p:sldId id="491" r:id="rId48"/>
    <p:sldId id="492" r:id="rId49"/>
    <p:sldId id="493" r:id="rId50"/>
    <p:sldId id="496" r:id="rId51"/>
    <p:sldId id="554" r:id="rId52"/>
    <p:sldId id="555" r:id="rId53"/>
    <p:sldId id="556" r:id="rId54"/>
    <p:sldId id="557" r:id="rId55"/>
    <p:sldId id="558" r:id="rId56"/>
    <p:sldId id="559" r:id="rId57"/>
    <p:sldId id="560" r:id="rId58"/>
    <p:sldId id="571" r:id="rId59"/>
    <p:sldId id="572" r:id="rId60"/>
    <p:sldId id="573" r:id="rId61"/>
    <p:sldId id="574" r:id="rId62"/>
    <p:sldId id="575" r:id="rId63"/>
    <p:sldId id="576" r:id="rId64"/>
    <p:sldId id="577" r:id="rId65"/>
    <p:sldId id="578" r:id="rId66"/>
    <p:sldId id="561" r:id="rId67"/>
    <p:sldId id="562" r:id="rId68"/>
    <p:sldId id="563" r:id="rId69"/>
    <p:sldId id="564" r:id="rId70"/>
    <p:sldId id="566" r:id="rId71"/>
    <p:sldId id="567" r:id="rId72"/>
    <p:sldId id="568" r:id="rId73"/>
    <p:sldId id="569" r:id="rId74"/>
    <p:sldId id="570" r:id="rId75"/>
    <p:sldId id="503" r:id="rId76"/>
    <p:sldId id="505" r:id="rId77"/>
    <p:sldId id="506" r:id="rId78"/>
    <p:sldId id="504" r:id="rId79"/>
    <p:sldId id="507" r:id="rId80"/>
    <p:sldId id="509" r:id="rId81"/>
    <p:sldId id="510" r:id="rId82"/>
    <p:sldId id="511" r:id="rId83"/>
    <p:sldId id="512" r:id="rId84"/>
    <p:sldId id="513" r:id="rId85"/>
    <p:sldId id="514" r:id="rId86"/>
    <p:sldId id="515" r:id="rId87"/>
    <p:sldId id="390" r:id="rId88"/>
    <p:sldId id="391" r:id="rId8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aj Ghanem" initials="FG" lastIdx="0" clrIdx="0">
    <p:extLst>
      <p:ext uri="{19B8F6BF-5375-455C-9EA6-DF929625EA0E}">
        <p15:presenceInfo xmlns:p15="http://schemas.microsoft.com/office/powerpoint/2012/main" userId="3a1cc0db032ca32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BF6"/>
    <a:srgbClr val="D4ECF8"/>
    <a:srgbClr val="C6F0DA"/>
    <a:srgbClr val="FEE1DE"/>
    <a:srgbClr val="81B2DF"/>
    <a:srgbClr val="88B6E0"/>
    <a:srgbClr val="8EADEA"/>
    <a:srgbClr val="B1C6F1"/>
    <a:srgbClr val="EBF0FB"/>
    <a:srgbClr val="8AE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54" autoAdjust="0"/>
    <p:restoredTop sz="94660"/>
  </p:normalViewPr>
  <p:slideViewPr>
    <p:cSldViewPr snapToGrid="0">
      <p:cViewPr>
        <p:scale>
          <a:sx n="66" d="100"/>
          <a:sy n="66" d="100"/>
        </p:scale>
        <p:origin x="893" y="5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notesMaster" Target="notesMasters/notesMaster1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handoutMaster" Target="handoutMasters/handoutMaster1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commentAuthors" Target="commentAuthor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A30B2-AD15-41F2-85A9-F6B3C2EC6F10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02F74-FD85-41E4-88A0-DE3E78122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252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CA7A0-4BFA-4B83-BBF4-6985C22E9CE8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F5BD7-B9C1-4C82-B057-EF274BA6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467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7211B-FFFA-4EEB-B89A-2DE11515A81F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3453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6C35-31B5-4009-AB33-77233463A09D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02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ADBB7-D316-4B92-A682-137353197486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0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3D0D-3FA1-45E8-ADDB-F6A2D4E4464A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9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CECA-449D-4D86-B8DF-C281EEB2CAD3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3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99B-79F5-4ECB-AA05-6D2803B48CE6}" type="datetime1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6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7C033-9CCE-439A-8A42-B6237A728A82}" type="datetime1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3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3389B-D6F8-4627-82A3-E80E03BC574E}" type="datetime1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29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8EDFD-54BC-4045-8BE9-DF5299992AAE}" type="datetime1">
              <a:rPr lang="en-US" smtClean="0"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635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B497-7392-40C7-AFB4-26211C3F7703}" type="datetime1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988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6CBC-1471-4F19-A3F5-3C4DFE352A24}" type="datetime1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0">
              <a:schemeClr val="accent5">
                <a:lumMod val="60000"/>
                <a:lumOff val="40000"/>
              </a:schemeClr>
            </a:gs>
            <a:gs pos="75000">
              <a:schemeClr val="accent1">
                <a:lumMod val="40000"/>
                <a:lumOff val="60000"/>
              </a:schemeClr>
            </a:gs>
            <a:gs pos="57750">
              <a:srgbClr val="D1DCF0"/>
            </a:gs>
            <a:gs pos="49000">
              <a:srgbClr val="C7D5ED"/>
            </a:gs>
            <a:gs pos="21000">
              <a:schemeClr val="accent5">
                <a:lumMod val="40000"/>
                <a:lumOff val="60000"/>
              </a:schemeClr>
            </a:gs>
            <a:gs pos="37000">
              <a:schemeClr val="accent5">
                <a:lumMod val="20000"/>
                <a:lumOff val="80000"/>
              </a:schemeClr>
            </a:gs>
            <a:gs pos="3000">
              <a:schemeClr val="accent1">
                <a:lumMod val="20000"/>
                <a:lumOff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F6C05-C83F-454B-87FA-FB8F1BC223A2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3E0D4-04D6-4AAD-9B0A-3E270B190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586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8" r:id="rId1"/>
    <p:sldLayoutId id="2147484689" r:id="rId2"/>
    <p:sldLayoutId id="2147484690" r:id="rId3"/>
    <p:sldLayoutId id="2147484691" r:id="rId4"/>
    <p:sldLayoutId id="2147484692" r:id="rId5"/>
    <p:sldLayoutId id="2147484693" r:id="rId6"/>
    <p:sldLayoutId id="2147484694" r:id="rId7"/>
    <p:sldLayoutId id="2147484695" r:id="rId8"/>
    <p:sldLayoutId id="2147484696" r:id="rId9"/>
    <p:sldLayoutId id="2147484697" r:id="rId10"/>
    <p:sldLayoutId id="214748469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ez.pptx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first%20floor.pptx" TargetMode="External"/><Relationship Id="rId5" Type="http://schemas.openxmlformats.org/officeDocument/2006/relationships/hyperlink" Target="basement.pptx" TargetMode="External"/><Relationship Id="rId4" Type="http://schemas.openxmlformats.org/officeDocument/2006/relationships/hyperlink" Target="sec.pptx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0.pn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850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6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0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0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0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0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040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0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3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0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5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140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ave 5"/>
          <p:cNvSpPr/>
          <p:nvPr/>
        </p:nvSpPr>
        <p:spPr>
          <a:xfrm>
            <a:off x="123192" y="1562100"/>
            <a:ext cx="12021071" cy="3505200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1564" y="1971137"/>
            <a:ext cx="11744325" cy="391462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6010"/>
                <a:gd name="adj2" fmla="val -1738"/>
              </a:avLst>
            </a:prstTxWarp>
            <a:spAutoFit/>
          </a:bodyPr>
          <a:lstStyle/>
          <a:p>
            <a:pPr algn="ctr"/>
            <a:r>
              <a:rPr lang="en-US" sz="480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and design </a:t>
            </a:r>
            <a:r>
              <a:rPr lang="en-US" sz="480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Al-Aqsa </a:t>
            </a:r>
            <a:r>
              <a:rPr lang="en-US" sz="480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in Jerusalem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800" b="1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606731" y="4949372"/>
            <a:ext cx="2708366" cy="1410881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800" b="1" dirty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By: </a:t>
            </a:r>
          </a:p>
          <a:p>
            <a:pPr algn="l"/>
            <a:r>
              <a:rPr lang="en-US" sz="1800" b="1" dirty="0" smtClean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en-US" sz="1800" b="1" dirty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Faraj </a:t>
            </a:r>
            <a:r>
              <a:rPr lang="en-US" sz="1800" b="1" dirty="0" smtClean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Ghanem. </a:t>
            </a:r>
            <a:endParaRPr lang="en-US" sz="1800" dirty="0">
              <a:solidFill>
                <a:srgbClr val="5A16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b="1" dirty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1800" b="1" dirty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Mohammad </a:t>
            </a:r>
            <a:r>
              <a:rPr lang="en-US" sz="1800" b="1" dirty="0" err="1" smtClean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Fahmawi</a:t>
            </a:r>
            <a:r>
              <a:rPr lang="en-US" sz="1800" b="1" dirty="0" smtClean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800" b="1" dirty="0">
              <a:solidFill>
                <a:srgbClr val="5A16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b="1" dirty="0" smtClean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3.Qais Khalil. </a:t>
            </a:r>
            <a:endParaRPr lang="en-US" sz="1800" dirty="0" smtClean="0">
              <a:solidFill>
                <a:srgbClr val="5A16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05428" y="5446825"/>
            <a:ext cx="2725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b="1" dirty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of:  </a:t>
            </a:r>
          </a:p>
          <a:p>
            <a:pPr rtl="1"/>
            <a:r>
              <a:rPr lang="en-US" b="1" dirty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Abdul </a:t>
            </a:r>
            <a:r>
              <a:rPr lang="en-US" b="1" dirty="0" err="1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Razzaq</a:t>
            </a:r>
            <a:r>
              <a:rPr lang="en-US" b="1" dirty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Touqan</a:t>
            </a:r>
            <a:endParaRPr lang="en-US" b="1" dirty="0">
              <a:solidFill>
                <a:srgbClr val="5A16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67" t="2008" r="2084" b="2812"/>
          <a:stretch/>
        </p:blipFill>
        <p:spPr bwMode="auto">
          <a:xfrm>
            <a:off x="8188604" y="233340"/>
            <a:ext cx="1959429" cy="1898469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 useBgFill="1">
        <p:nvSpPr>
          <p:cNvPr id="13" name="Pentagon 12"/>
          <p:cNvSpPr/>
          <p:nvPr/>
        </p:nvSpPr>
        <p:spPr>
          <a:xfrm>
            <a:off x="0" y="382474"/>
            <a:ext cx="3363686" cy="800100"/>
          </a:xfrm>
          <a:prstGeom prst="homePlate">
            <a:avLst/>
          </a:prstGeom>
          <a:ln w="79375" cmpd="tri"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n w="0"/>
                <a:solidFill>
                  <a:srgbClr val="5A162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</a:t>
            </a:r>
            <a:r>
              <a:rPr lang="en-US" sz="2400" b="1" dirty="0" smtClean="0">
                <a:ln w="0"/>
                <a:solidFill>
                  <a:srgbClr val="5A162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en-US" sz="2400" b="1" dirty="0">
              <a:ln w="0"/>
              <a:solidFill>
                <a:srgbClr val="5A162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3549" y="6360253"/>
            <a:ext cx="148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5A16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en-US" sz="1600" b="1" dirty="0">
              <a:solidFill>
                <a:srgbClr val="5A16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01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 rot="319222">
            <a:off x="6728975" y="597751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Wave 8"/>
          <p:cNvSpPr/>
          <p:nvPr/>
        </p:nvSpPr>
        <p:spPr>
          <a:xfrm>
            <a:off x="6516347" y="112509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909" y="3819110"/>
            <a:ext cx="7486650" cy="2400300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1092958" y="4894450"/>
            <a:ext cx="2690951" cy="745826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21000">
                <a:srgbClr val="C00000"/>
              </a:gs>
              <a:gs pos="56000">
                <a:srgbClr val="FF8484"/>
              </a:gs>
              <a:gs pos="96104">
                <a:schemeClr val="bg1"/>
              </a:gs>
              <a:gs pos="85000">
                <a:schemeClr val="bg1"/>
              </a:gs>
              <a:gs pos="33000">
                <a:srgbClr val="FF0909"/>
              </a:gs>
              <a:gs pos="7000">
                <a:srgbClr val="A200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In x-direction </a:t>
            </a:r>
            <a:r>
              <a:rPr lang="en-US" sz="3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90015">
            <a:off x="213525" y="4671042"/>
            <a:ext cx="1180347" cy="10247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" name="Rectangle 18"/>
          <p:cNvSpPr/>
          <p:nvPr/>
        </p:nvSpPr>
        <p:spPr>
          <a:xfrm>
            <a:off x="2121407" y="2129472"/>
            <a:ext cx="10116818" cy="506364"/>
          </a:xfrm>
          <a:prstGeom prst="rect">
            <a:avLst/>
          </a:prstGeom>
          <a:gradFill flip="none" rotWithShape="1">
            <a:gsLst>
              <a:gs pos="0">
                <a:srgbClr val="EE0000"/>
              </a:gs>
              <a:gs pos="31000">
                <a:srgbClr val="F5C2C2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160023" y="2735240"/>
            <a:ext cx="10116818" cy="506364"/>
          </a:xfrm>
          <a:prstGeom prst="rect">
            <a:avLst/>
          </a:prstGeom>
          <a:gradFill flip="none" rotWithShape="1">
            <a:gsLst>
              <a:gs pos="0">
                <a:srgbClr val="EE0000"/>
              </a:gs>
              <a:gs pos="31000">
                <a:srgbClr val="F5C2C2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4841" y="1362664"/>
            <a:ext cx="3322646" cy="2076275"/>
          </a:xfrm>
          <a:prstGeom prst="roundRect">
            <a:avLst/>
          </a:prstGeom>
          <a:gradFill>
            <a:gsLst>
              <a:gs pos="90000">
                <a:srgbClr val="C00000"/>
              </a:gs>
              <a:gs pos="76000">
                <a:srgbClr val="F2817E"/>
              </a:gs>
              <a:gs pos="50000">
                <a:srgbClr val="FF4B4B"/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07487" y="2109612"/>
            <a:ext cx="6249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1a. Torsional Irregularity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3407487" y="2695625"/>
            <a:ext cx="4476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</a:rPr>
              <a:t>1b. Extreme Torsional Irregularity</a:t>
            </a:r>
            <a:endParaRPr lang="en-US" sz="2400" dirty="0">
              <a:effectLst/>
            </a:endParaRPr>
          </a:p>
        </p:txBody>
      </p:sp>
      <p:pic>
        <p:nvPicPr>
          <p:cNvPr id="24" name="Picture 2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03" y="1496646"/>
            <a:ext cx="3156669" cy="1832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581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084" y="4100060"/>
            <a:ext cx="7562850" cy="23717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319222">
            <a:off x="6728975" y="597751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6516347" y="112509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1444093" y="5129143"/>
            <a:ext cx="2637990" cy="763116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31000">
                <a:schemeClr val="accent6">
                  <a:lumMod val="75000"/>
                </a:schemeClr>
              </a:gs>
              <a:gs pos="64000">
                <a:schemeClr val="accent6">
                  <a:lumMod val="40000"/>
                  <a:lumOff val="60000"/>
                </a:schemeClr>
              </a:gs>
              <a:gs pos="96104">
                <a:schemeClr val="bg1"/>
              </a:gs>
              <a:gs pos="85000">
                <a:schemeClr val="bg1"/>
              </a:gs>
              <a:gs pos="53000">
                <a:schemeClr val="accent6">
                  <a:lumMod val="60000"/>
                  <a:lumOff val="40000"/>
                </a:schemeClr>
              </a:gs>
              <a:gs pos="15000">
                <a:schemeClr val="accent6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y-direction :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90015">
            <a:off x="511698" y="4923025"/>
            <a:ext cx="1180347" cy="10247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" name="Rectangle 25"/>
          <p:cNvSpPr/>
          <p:nvPr/>
        </p:nvSpPr>
        <p:spPr>
          <a:xfrm>
            <a:off x="2270375" y="2735241"/>
            <a:ext cx="10143811" cy="52145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43000">
                <a:schemeClr val="accent6">
                  <a:lumMod val="20000"/>
                  <a:lumOff val="80000"/>
                </a:schemeClr>
              </a:gs>
              <a:gs pos="70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160023" y="2125767"/>
            <a:ext cx="10143811" cy="52145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43000">
                <a:schemeClr val="accent6">
                  <a:lumMod val="20000"/>
                  <a:lumOff val="80000"/>
                </a:schemeClr>
              </a:gs>
              <a:gs pos="70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5976" y="1362663"/>
            <a:ext cx="3331511" cy="20762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407487" y="2109612"/>
            <a:ext cx="6249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1a. Torsional Irregularity</a:t>
            </a:r>
            <a:endParaRPr lang="en-US" sz="2400" dirty="0"/>
          </a:p>
        </p:txBody>
      </p:sp>
      <p:sp>
        <p:nvSpPr>
          <p:cNvPr id="30" name="Rectangle 29"/>
          <p:cNvSpPr/>
          <p:nvPr/>
        </p:nvSpPr>
        <p:spPr>
          <a:xfrm>
            <a:off x="3407487" y="2695625"/>
            <a:ext cx="4476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</a:rPr>
              <a:t>1b. Extreme Torsional Irregularity</a:t>
            </a:r>
            <a:endParaRPr lang="en-US" sz="2400" dirty="0">
              <a:effectLst/>
            </a:endParaRPr>
          </a:p>
        </p:txBody>
      </p:sp>
      <p:pic>
        <p:nvPicPr>
          <p:cNvPr id="31" name="Picture 3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03" y="1496646"/>
            <a:ext cx="3156669" cy="1832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9745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319222">
            <a:off x="6728975" y="597751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 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6516347" y="112509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0647" y="5007216"/>
            <a:ext cx="10116818" cy="50636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43000">
                <a:schemeClr val="accent6">
                  <a:lumMod val="20000"/>
                  <a:lumOff val="80000"/>
                </a:schemeClr>
              </a:gs>
              <a:gs pos="70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38818" y="5006773"/>
            <a:ext cx="55753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3. Diaphragm Discontinuity Irregularity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9665741" y="4590208"/>
            <a:ext cx="2516957" cy="228107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b="4880"/>
          <a:stretch/>
        </p:blipFill>
        <p:spPr>
          <a:xfrm>
            <a:off x="9769753" y="4672228"/>
            <a:ext cx="2319718" cy="20670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Rounded Rectangle 12"/>
          <p:cNvSpPr/>
          <p:nvPr/>
        </p:nvSpPr>
        <p:spPr>
          <a:xfrm>
            <a:off x="8509346" y="2902602"/>
            <a:ext cx="2488675" cy="221529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5650" y="2963106"/>
            <a:ext cx="2347681" cy="20854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" name="Rectangle 19"/>
          <p:cNvSpPr/>
          <p:nvPr/>
        </p:nvSpPr>
        <p:spPr>
          <a:xfrm>
            <a:off x="2065880" y="2257062"/>
            <a:ext cx="10116818" cy="50636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43000">
                <a:schemeClr val="accent6">
                  <a:lumMod val="20000"/>
                  <a:lumOff val="80000"/>
                </a:schemeClr>
              </a:gs>
              <a:gs pos="70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4841" y="1366886"/>
            <a:ext cx="3322646" cy="269606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82" y="1517715"/>
            <a:ext cx="3082564" cy="242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Rectangle 22"/>
          <p:cNvSpPr/>
          <p:nvPr/>
        </p:nvSpPr>
        <p:spPr>
          <a:xfrm>
            <a:off x="3687310" y="2273443"/>
            <a:ext cx="55753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2.Reentrant Corner Irregularity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813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49223" y="3131955"/>
            <a:ext cx="10116818" cy="506364"/>
          </a:xfrm>
          <a:prstGeom prst="rect">
            <a:avLst/>
          </a:prstGeom>
          <a:gradFill flip="none" rotWithShape="1">
            <a:gsLst>
              <a:gs pos="0">
                <a:srgbClr val="EE0000"/>
              </a:gs>
              <a:gs pos="31000">
                <a:srgbClr val="F5C2C2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 rot="319222">
            <a:off x="619134" y="712838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Wave 5"/>
          <p:cNvSpPr/>
          <p:nvPr/>
        </p:nvSpPr>
        <p:spPr>
          <a:xfrm>
            <a:off x="406506" y="227596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3821" y="2246718"/>
            <a:ext cx="2761229" cy="2276838"/>
          </a:xfrm>
          <a:prstGeom prst="roundRect">
            <a:avLst/>
          </a:prstGeom>
          <a:gradFill>
            <a:gsLst>
              <a:gs pos="90000">
                <a:srgbClr val="C00000"/>
              </a:gs>
              <a:gs pos="76000">
                <a:srgbClr val="F2817E"/>
              </a:gs>
              <a:gs pos="50000">
                <a:srgbClr val="FF4B4B"/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69092" y="3131955"/>
            <a:ext cx="55753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4. Out-of-Plane Offset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Irregularity.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93" y="2331558"/>
            <a:ext cx="2593049" cy="2133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7424" y="1354666"/>
            <a:ext cx="4539128" cy="552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9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075182" y="2442441"/>
            <a:ext cx="10116818" cy="50636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43000">
                <a:schemeClr val="accent6">
                  <a:lumMod val="20000"/>
                  <a:lumOff val="80000"/>
                </a:schemeClr>
              </a:gs>
              <a:gs pos="70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 rot="319222">
            <a:off x="6728975" y="597751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Wave 30"/>
          <p:cNvSpPr/>
          <p:nvPr/>
        </p:nvSpPr>
        <p:spPr>
          <a:xfrm>
            <a:off x="6516347" y="112509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0151" y="1545996"/>
            <a:ext cx="3322646" cy="255466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673353" y="2441998"/>
            <a:ext cx="55753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5. Nonparallel System Irregularity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/>
          <a:srcRect l="2271" t="2711" r="1460" b="4763"/>
          <a:stretch/>
        </p:blipFill>
        <p:spPr>
          <a:xfrm>
            <a:off x="147297" y="1696824"/>
            <a:ext cx="3108354" cy="22530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" name="Picture 38" descr="https://scontent-frt3-1.xx.fbcdn.net/v/t34.0-12/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441" y="3401330"/>
            <a:ext cx="6813103" cy="33002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9273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319222">
            <a:off x="6728975" y="597751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6516347" y="112509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46816" y="3403989"/>
            <a:ext cx="10253825" cy="50636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43000">
                <a:schemeClr val="accent6">
                  <a:lumMod val="20000"/>
                  <a:lumOff val="80000"/>
                </a:schemeClr>
              </a:gs>
              <a:gs pos="70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22647" y="4051620"/>
            <a:ext cx="10116818" cy="50636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43000">
                <a:schemeClr val="accent6">
                  <a:lumMod val="20000"/>
                  <a:lumOff val="80000"/>
                </a:schemeClr>
              </a:gs>
              <a:gs pos="70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86154" y="4051620"/>
            <a:ext cx="56709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latin typeface="Times New Roman" panose="02020603050405020304" pitchFamily="18" charset="0"/>
              </a:rPr>
              <a:t>1b. Stiffness-Extreme Soft Story Irregularity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4486154" y="3403989"/>
            <a:ext cx="55753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1a. Stiffness-Soft Story Irregularity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0" y="2005285"/>
            <a:ext cx="4402667" cy="326675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12" y="2167463"/>
            <a:ext cx="4154642" cy="2979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719915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6813" y="2262309"/>
            <a:ext cx="6076950" cy="20764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319222">
            <a:off x="6728975" y="597751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Wave 5"/>
          <p:cNvSpPr/>
          <p:nvPr/>
        </p:nvSpPr>
        <p:spPr>
          <a:xfrm>
            <a:off x="6516347" y="112509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981" y="4713771"/>
            <a:ext cx="6153150" cy="205740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2115862" y="3079369"/>
            <a:ext cx="2690951" cy="745826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21000">
                <a:srgbClr val="C00000"/>
              </a:gs>
              <a:gs pos="56000">
                <a:srgbClr val="FF8484"/>
              </a:gs>
              <a:gs pos="96104">
                <a:schemeClr val="bg1"/>
              </a:gs>
              <a:gs pos="85000">
                <a:schemeClr val="bg1"/>
              </a:gs>
              <a:gs pos="33000">
                <a:srgbClr val="FF0909"/>
              </a:gs>
              <a:gs pos="7000">
                <a:srgbClr val="A200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In x-direction </a:t>
            </a:r>
            <a:r>
              <a:rPr lang="en-US" sz="3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90015">
            <a:off x="1236429" y="2855961"/>
            <a:ext cx="1180347" cy="10247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Right Arrow 8"/>
          <p:cNvSpPr/>
          <p:nvPr/>
        </p:nvSpPr>
        <p:spPr>
          <a:xfrm>
            <a:off x="989166" y="5451246"/>
            <a:ext cx="2637990" cy="763116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31000">
                <a:schemeClr val="accent6">
                  <a:lumMod val="75000"/>
                </a:schemeClr>
              </a:gs>
              <a:gs pos="64000">
                <a:schemeClr val="accent6">
                  <a:lumMod val="40000"/>
                  <a:lumOff val="60000"/>
                </a:schemeClr>
              </a:gs>
              <a:gs pos="96104">
                <a:schemeClr val="bg1"/>
              </a:gs>
              <a:gs pos="85000">
                <a:schemeClr val="bg1"/>
              </a:gs>
              <a:gs pos="53000">
                <a:schemeClr val="accent6">
                  <a:lumMod val="60000"/>
                  <a:lumOff val="40000"/>
                </a:schemeClr>
              </a:gs>
              <a:gs pos="15000">
                <a:schemeClr val="accent6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y-direction :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90015">
            <a:off x="56771" y="5245128"/>
            <a:ext cx="1180347" cy="10247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11797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0563" y="2193346"/>
            <a:ext cx="10116818" cy="506364"/>
          </a:xfrm>
          <a:prstGeom prst="rect">
            <a:avLst/>
          </a:prstGeom>
          <a:gradFill flip="none" rotWithShape="1">
            <a:gsLst>
              <a:gs pos="0">
                <a:srgbClr val="EE0000"/>
              </a:gs>
              <a:gs pos="31000">
                <a:srgbClr val="F5C2C2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1922" y="2182647"/>
            <a:ext cx="55753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2. Weight (Mass) Irregularity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319358" y="6044212"/>
                <a:ext cx="2962349" cy="584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SA" sz="2000" b="0" i="1" smtClean="0">
                              <a:latin typeface="Cambria Math" panose="02040503050406030204" pitchFamily="18" charset="0"/>
                            </a:rPr>
                            <m:t>5283</m:t>
                          </m:r>
                          <m:r>
                            <a:rPr lang="ar-SA" sz="2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ar-SA" sz="2000" b="0" i="1" smtClean="0">
                              <a:latin typeface="Cambria Math" panose="02040503050406030204" pitchFamily="18" charset="0"/>
                            </a:rPr>
                            <m:t>92</m:t>
                          </m:r>
                        </m:num>
                        <m:den>
                          <m:r>
                            <a:rPr lang="ar-SA" sz="2000" b="0" i="1" smtClean="0">
                              <a:latin typeface="Cambria Math" panose="02040503050406030204" pitchFamily="18" charset="0"/>
                            </a:rPr>
                            <m:t>1145</m:t>
                          </m:r>
                          <m:r>
                            <a:rPr lang="ar-SA" sz="2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ar-SA" sz="2000" b="0" i="1" smtClean="0">
                              <a:latin typeface="Cambria Math" panose="02040503050406030204" pitchFamily="18" charset="0"/>
                            </a:rPr>
                            <m:t>92</m:t>
                          </m:r>
                        </m:den>
                      </m:f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 %=</m:t>
                      </m:r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461</m:t>
                      </m:r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9358" y="6044212"/>
                <a:ext cx="2962349" cy="5845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322182" y="6027744"/>
                <a:ext cx="1749132" cy="6971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𝑆𝑡𝑜𝑟𝑦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𝑀𝑒𝑧𝑧𝑎𝑛𝑖𝑛𝑒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2182" y="6027744"/>
                <a:ext cx="1749132" cy="6971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329526" y="5344416"/>
                <a:ext cx="2962349" cy="584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4604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51</m:t>
                          </m:r>
                        </m:num>
                        <m:den>
                          <m:r>
                            <a:rPr lang="ar-SA" sz="2000" b="0" i="1" smtClean="0">
                              <a:latin typeface="Cambria Math" panose="02040503050406030204" pitchFamily="18" charset="0"/>
                            </a:rPr>
                            <m:t>1145</m:t>
                          </m:r>
                          <m:r>
                            <a:rPr lang="ar-SA" sz="2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ar-SA" sz="2000" b="0" i="1" smtClean="0">
                              <a:latin typeface="Cambria Math" panose="02040503050406030204" pitchFamily="18" charset="0"/>
                            </a:rPr>
                            <m:t>92</m:t>
                          </m:r>
                        </m:den>
                      </m:f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 %=</m:t>
                      </m:r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401</m:t>
                      </m:r>
                      <m:r>
                        <a:rPr lang="ar-SA" sz="2000" b="0" i="1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9526" y="5344416"/>
                <a:ext cx="2962349" cy="5845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1322182" y="5237141"/>
                <a:ext cx="1749132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𝑆𝑡𝑜𝑟𝑦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𝑀𝑒𝑧𝑧𝑎𝑛𝑖𝑛𝑒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2182" y="5237141"/>
                <a:ext cx="1749132" cy="67056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ounded Rectangle 22"/>
          <p:cNvSpPr/>
          <p:nvPr/>
        </p:nvSpPr>
        <p:spPr>
          <a:xfrm>
            <a:off x="8590844" y="924630"/>
            <a:ext cx="3601156" cy="3466748"/>
          </a:xfrm>
          <a:prstGeom prst="roundRect">
            <a:avLst/>
          </a:prstGeom>
          <a:gradFill>
            <a:gsLst>
              <a:gs pos="90000">
                <a:srgbClr val="C00000"/>
              </a:gs>
              <a:gs pos="76000">
                <a:srgbClr val="F2817E"/>
              </a:gs>
              <a:gs pos="50000">
                <a:srgbClr val="FF4B4B"/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/>
          <a:srcRect l="7938" t="3780" r="5623" b="5498"/>
          <a:stretch/>
        </p:blipFill>
        <p:spPr>
          <a:xfrm>
            <a:off x="8653013" y="985951"/>
            <a:ext cx="3510844" cy="3344106"/>
          </a:xfrm>
          <a:prstGeom prst="roundRect">
            <a:avLst>
              <a:gd name="adj" fmla="val 1836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5" name="Rectangle 24"/>
          <p:cNvSpPr/>
          <p:nvPr/>
        </p:nvSpPr>
        <p:spPr>
          <a:xfrm rot="319222">
            <a:off x="595286" y="628277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382658" y="143035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3443" y="2934059"/>
            <a:ext cx="5441667" cy="206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683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01426" y="2786980"/>
            <a:ext cx="10116818" cy="50636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67000">
                <a:schemeClr val="accent6">
                  <a:lumMod val="20000"/>
                  <a:lumOff val="80000"/>
                </a:schemeClr>
              </a:gs>
              <a:gs pos="87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 rot="319222">
            <a:off x="6728975" y="597751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Wave 5"/>
          <p:cNvSpPr/>
          <p:nvPr/>
        </p:nvSpPr>
        <p:spPr>
          <a:xfrm>
            <a:off x="6516347" y="112509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99597" y="2786537"/>
            <a:ext cx="55753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Times New Roman" panose="02020603050405020304" pitchFamily="18" charset="0"/>
              </a:rPr>
              <a:t> 3. Vertical Geometric Irregularity</a:t>
            </a:r>
            <a:endParaRPr lang="en-U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1327547" y="2303259"/>
            <a:ext cx="2403835" cy="256498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1574" r="4302" b="3105"/>
          <a:stretch/>
        </p:blipFill>
        <p:spPr>
          <a:xfrm>
            <a:off x="1409287" y="2362915"/>
            <a:ext cx="2243580" cy="24088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Rounded Rectangle 9"/>
          <p:cNvSpPr/>
          <p:nvPr/>
        </p:nvSpPr>
        <p:spPr>
          <a:xfrm>
            <a:off x="18149" y="248216"/>
            <a:ext cx="2667785" cy="296001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9856" t="10228" r="11973"/>
          <a:stretch/>
        </p:blipFill>
        <p:spPr>
          <a:xfrm>
            <a:off x="135983" y="329205"/>
            <a:ext cx="2432116" cy="2798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Rectangle 11"/>
          <p:cNvSpPr/>
          <p:nvPr/>
        </p:nvSpPr>
        <p:spPr>
          <a:xfrm rot="10800000">
            <a:off x="0" y="5649500"/>
            <a:ext cx="10354637" cy="90934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72000">
                <a:schemeClr val="accent6">
                  <a:lumMod val="20000"/>
                  <a:lumOff val="80000"/>
                </a:schemeClr>
              </a:gs>
              <a:gs pos="82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9540" y="5689470"/>
            <a:ext cx="75346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In-Plane Discontinuity in Vertical Lateral Force-Resisting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Element</a:t>
            </a:r>
            <a:r>
              <a:rPr lang="ar-SA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Irregularity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953718" y="3968404"/>
            <a:ext cx="3594357" cy="260841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3506" y="4075039"/>
            <a:ext cx="3442733" cy="2384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9926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319222">
            <a:off x="6728975" y="597751"/>
            <a:ext cx="5096074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7439"/>
                <a:gd name="adj2" fmla="val 41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6516347" y="112509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68578" y="3255202"/>
            <a:ext cx="11101790" cy="506364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43000">
                <a:schemeClr val="accent6">
                  <a:lumMod val="20000"/>
                  <a:lumOff val="80000"/>
                </a:schemeClr>
              </a:gs>
              <a:gs pos="70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49637" y="3284324"/>
            <a:ext cx="8440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Times New Roman" panose="02020603050405020304" pitchFamily="18" charset="0"/>
              </a:rPr>
              <a:t>5</a:t>
            </a:r>
            <a:r>
              <a:rPr lang="en-US" sz="2400" dirty="0" smtClean="0">
                <a:latin typeface="Times New Roman" panose="02020603050405020304" pitchFamily="18" charset="0"/>
              </a:rPr>
              <a:t>a</a:t>
            </a:r>
            <a:r>
              <a:rPr lang="en-US" sz="2400" dirty="0">
                <a:latin typeface="Times New Roman" panose="02020603050405020304" pitchFamily="18" charset="0"/>
              </a:rPr>
              <a:t>. Discontinuity in Lateral Strength–Weak Story </a:t>
            </a:r>
            <a:r>
              <a:rPr lang="en-US" sz="2400" dirty="0" smtClean="0">
                <a:latin typeface="Times New Roman" panose="02020603050405020304" pitchFamily="18" charset="0"/>
              </a:rPr>
              <a:t>Irregularity.</a:t>
            </a:r>
          </a:p>
          <a:p>
            <a:pPr lvl="0"/>
            <a:endParaRPr lang="en-US" sz="2400" dirty="0">
              <a:latin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90210" y="3846678"/>
            <a:ext cx="11101790" cy="537287"/>
          </a:xfrm>
          <a:prstGeom prst="rect">
            <a:avLst/>
          </a:prstGeom>
          <a:gradFill flip="none" rotWithShape="1">
            <a:gsLst>
              <a:gs pos="97000">
                <a:schemeClr val="accent6">
                  <a:lumMod val="60000"/>
                  <a:lumOff val="4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43000">
                <a:schemeClr val="accent6">
                  <a:lumMod val="20000"/>
                  <a:lumOff val="80000"/>
                </a:schemeClr>
              </a:gs>
              <a:gs pos="70000">
                <a:schemeClr val="accent6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9637" y="3855366"/>
            <a:ext cx="9697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</a:rPr>
              <a:t>5</a:t>
            </a:r>
            <a:r>
              <a:rPr lang="en-US" sz="2400" dirty="0" smtClean="0">
                <a:latin typeface="Times New Roman" panose="02020603050405020304" pitchFamily="18" charset="0"/>
              </a:rPr>
              <a:t>b</a:t>
            </a:r>
            <a:r>
              <a:rPr lang="en-US" sz="2400" dirty="0">
                <a:latin typeface="Times New Roman" panose="02020603050405020304" pitchFamily="18" charset="0"/>
              </a:rPr>
              <a:t>. Discontinuity in Lateral Strength–Extreme Weak Story </a:t>
            </a:r>
            <a:r>
              <a:rPr lang="en-US" sz="2400" dirty="0" smtClean="0">
                <a:latin typeface="Times New Roman" panose="02020603050405020304" pitchFamily="18" charset="0"/>
              </a:rPr>
              <a:t>Irregularity.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" y="1900361"/>
            <a:ext cx="3178580" cy="418435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8316" r="5847"/>
          <a:stretch/>
        </p:blipFill>
        <p:spPr>
          <a:xfrm>
            <a:off x="144338" y="2005285"/>
            <a:ext cx="2987247" cy="3956182"/>
          </a:xfrm>
          <a:prstGeom prst="roundRect">
            <a:avLst>
              <a:gd name="adj" fmla="val 16735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70363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827082" y="1179428"/>
            <a:ext cx="5295130" cy="610139"/>
            <a:chOff x="4588552" y="1283084"/>
            <a:chExt cx="5295129" cy="610139"/>
          </a:xfrm>
        </p:grpSpPr>
        <p:sp>
          <p:nvSpPr>
            <p:cNvPr id="49" name="Flowchart: Delay 48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0">
                  <a:srgbClr val="D9D9D9"/>
                </a:gs>
                <a:gs pos="49000">
                  <a:schemeClr val="bg1"/>
                </a:gs>
                <a:gs pos="75000">
                  <a:schemeClr val="accent3">
                    <a:lumMod val="20000"/>
                    <a:lumOff val="8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680001" y="1384097"/>
              <a:ext cx="29357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Project description.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483722" y="1789567"/>
            <a:ext cx="5295130" cy="610139"/>
            <a:chOff x="5235637" y="1892946"/>
            <a:chExt cx="5295130" cy="610139"/>
          </a:xfrm>
        </p:grpSpPr>
        <p:sp>
          <p:nvSpPr>
            <p:cNvPr id="53" name="Flowchart: Delay 52"/>
            <p:cNvSpPr/>
            <p:nvPr/>
          </p:nvSpPr>
          <p:spPr>
            <a:xfrm>
              <a:off x="5390919" y="1922246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0">
                  <a:srgbClr val="D9D9D9"/>
                </a:gs>
                <a:gs pos="49000">
                  <a:schemeClr val="bg1"/>
                </a:gs>
                <a:gs pos="75000">
                  <a:schemeClr val="accent3">
                    <a:lumMod val="20000"/>
                    <a:lumOff val="80000"/>
                  </a:schemeClr>
                </a:gs>
              </a:gsLst>
              <a:lin ang="0" scaled="0"/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5235637" y="1892946"/>
              <a:ext cx="676275" cy="61013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403817" y="1995014"/>
              <a:ext cx="363130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Seismic Design Parameters.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893383" y="2386631"/>
            <a:ext cx="6298617" cy="1116329"/>
            <a:chOff x="5619852" y="2501742"/>
            <a:chExt cx="6298617" cy="1116329"/>
          </a:xfrm>
        </p:grpSpPr>
        <p:sp>
          <p:nvSpPr>
            <p:cNvPr id="57" name="Flowchart: Delay 56"/>
            <p:cNvSpPr/>
            <p:nvPr/>
          </p:nvSpPr>
          <p:spPr>
            <a:xfrm>
              <a:off x="5775134" y="2531042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0">
                  <a:srgbClr val="D9D9D9"/>
                </a:gs>
                <a:gs pos="49000">
                  <a:schemeClr val="bg1"/>
                </a:gs>
                <a:gs pos="75000">
                  <a:schemeClr val="accent3">
                    <a:lumMod val="20000"/>
                    <a:lumOff val="80000"/>
                  </a:schemeClr>
                </a:gs>
              </a:gsLst>
              <a:lin ang="0" scaled="0"/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5619852" y="2501742"/>
              <a:ext cx="676275" cy="61013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858357" y="2602408"/>
              <a:ext cx="606011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for S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tructural Irregularities.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115515" y="3005768"/>
            <a:ext cx="5802954" cy="610139"/>
            <a:chOff x="5867430" y="3109147"/>
            <a:chExt cx="5802954" cy="610139"/>
          </a:xfrm>
        </p:grpSpPr>
        <p:sp>
          <p:nvSpPr>
            <p:cNvPr id="61" name="Flowchart: Delay 60"/>
            <p:cNvSpPr/>
            <p:nvPr/>
          </p:nvSpPr>
          <p:spPr>
            <a:xfrm>
              <a:off x="6022712" y="3138447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0">
                  <a:srgbClr val="D9D9D9"/>
                </a:gs>
                <a:gs pos="49000">
                  <a:schemeClr val="bg1"/>
                </a:gs>
                <a:gs pos="75000">
                  <a:schemeClr val="accent3">
                    <a:lumMod val="20000"/>
                    <a:lumOff val="80000"/>
                  </a:schemeClr>
                </a:gs>
              </a:gsLst>
              <a:lin ang="0" scaled="0"/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5867430" y="3109147"/>
              <a:ext cx="676275" cy="61013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911912" y="3201846"/>
              <a:ext cx="57584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Structural System Type.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6199584" y="3618898"/>
            <a:ext cx="5568056" cy="803182"/>
            <a:chOff x="5951499" y="3722277"/>
            <a:chExt cx="5568056" cy="803182"/>
          </a:xfrm>
        </p:grpSpPr>
        <p:sp>
          <p:nvSpPr>
            <p:cNvPr id="65" name="Flowchart: Delay 64"/>
            <p:cNvSpPr/>
            <p:nvPr/>
          </p:nvSpPr>
          <p:spPr>
            <a:xfrm>
              <a:off x="6106781" y="3751577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0">
                  <a:srgbClr val="D9D9D9"/>
                </a:gs>
                <a:gs pos="49000">
                  <a:schemeClr val="bg1"/>
                </a:gs>
                <a:gs pos="75000">
                  <a:schemeClr val="accent3">
                    <a:lumMod val="20000"/>
                    <a:lumOff val="80000"/>
                  </a:schemeClr>
                </a:gs>
              </a:gsLst>
              <a:lin ang="0" scaled="0"/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5951499" y="3722277"/>
              <a:ext cx="676275" cy="61013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022713" y="3817573"/>
              <a:ext cx="549684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Preliminary Evaluation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 </a:t>
              </a: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115515" y="4270842"/>
            <a:ext cx="5802954" cy="796466"/>
            <a:chOff x="5867430" y="4374221"/>
            <a:chExt cx="5802954" cy="796466"/>
          </a:xfrm>
        </p:grpSpPr>
        <p:sp>
          <p:nvSpPr>
            <p:cNvPr id="69" name="Flowchart: Delay 68"/>
            <p:cNvSpPr/>
            <p:nvPr/>
          </p:nvSpPr>
          <p:spPr>
            <a:xfrm>
              <a:off x="6022712" y="4403521"/>
              <a:ext cx="5223918" cy="529998"/>
            </a:xfrm>
            <a:prstGeom prst="flowChartDelay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0">
                  <a:srgbClr val="D9D9D9"/>
                </a:gs>
                <a:gs pos="49000">
                  <a:schemeClr val="bg1"/>
                </a:gs>
                <a:gs pos="75000">
                  <a:schemeClr val="accent3">
                    <a:lumMod val="20000"/>
                    <a:lumOff val="80000"/>
                  </a:schemeClr>
                </a:gs>
              </a:gsLst>
              <a:lin ang="0" scaled="0"/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5867430" y="4374221"/>
              <a:ext cx="676275" cy="61013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022712" y="4462801"/>
              <a:ext cx="564767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</a:t>
              </a:r>
              <a:r>
                <a:rPr 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Frame </a:t>
              </a:r>
              <a:r>
                <a:rPr lang="en-US" sz="20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analysis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by direct design method</a:t>
              </a: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5867937" y="4873186"/>
            <a:ext cx="5295130" cy="610139"/>
            <a:chOff x="5619852" y="4976565"/>
            <a:chExt cx="5295130" cy="610139"/>
          </a:xfrm>
        </p:grpSpPr>
        <p:sp>
          <p:nvSpPr>
            <p:cNvPr id="73" name="Flowchart: Delay 72"/>
            <p:cNvSpPr/>
            <p:nvPr/>
          </p:nvSpPr>
          <p:spPr>
            <a:xfrm>
              <a:off x="5775134" y="5005865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0">
                  <a:srgbClr val="D9D9D9"/>
                </a:gs>
                <a:gs pos="49000">
                  <a:schemeClr val="bg1"/>
                </a:gs>
                <a:gs pos="75000">
                  <a:schemeClr val="accent3">
                    <a:lumMod val="20000"/>
                    <a:lumOff val="80000"/>
                  </a:schemeClr>
                </a:gs>
              </a:gsLst>
              <a:lin ang="0" scaled="0"/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Oval 73"/>
            <p:cNvSpPr/>
            <p:nvPr/>
          </p:nvSpPr>
          <p:spPr>
            <a:xfrm>
              <a:off x="5619852" y="4976565"/>
              <a:ext cx="676275" cy="61013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783137" y="5086198"/>
              <a:ext cx="49380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Three Dimensional  Structural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Analysis.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5483722" y="5497071"/>
            <a:ext cx="5295130" cy="812900"/>
            <a:chOff x="5235637" y="5600450"/>
            <a:chExt cx="5295130" cy="812900"/>
          </a:xfrm>
        </p:grpSpPr>
        <p:sp>
          <p:nvSpPr>
            <p:cNvPr id="77" name="Flowchart: Delay 76"/>
            <p:cNvSpPr/>
            <p:nvPr/>
          </p:nvSpPr>
          <p:spPr>
            <a:xfrm>
              <a:off x="5390919" y="5629750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0">
                  <a:srgbClr val="D9D9D9"/>
                </a:gs>
                <a:gs pos="49000">
                  <a:schemeClr val="bg1"/>
                </a:gs>
                <a:gs pos="75000">
                  <a:schemeClr val="accent3">
                    <a:lumMod val="20000"/>
                    <a:lumOff val="80000"/>
                  </a:schemeClr>
                </a:gs>
              </a:gsLst>
              <a:lin ang="0" scaled="0"/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Oval 77"/>
            <p:cNvSpPr/>
            <p:nvPr/>
          </p:nvSpPr>
          <p:spPr>
            <a:xfrm>
              <a:off x="5235637" y="5600450"/>
              <a:ext cx="676275" cy="61013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403818" y="5705464"/>
              <a:ext cx="317138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ETABS Model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Checks.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0" name="Rectangle 79"/>
          <p:cNvSpPr/>
          <p:nvPr/>
        </p:nvSpPr>
        <p:spPr>
          <a:xfrm rot="241861">
            <a:off x="153818" y="402281"/>
            <a:ext cx="3494710" cy="156430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8620"/>
                <a:gd name="adj2" fmla="val 188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1" name="Wave 80"/>
          <p:cNvSpPr/>
          <p:nvPr/>
        </p:nvSpPr>
        <p:spPr>
          <a:xfrm>
            <a:off x="155255" y="75419"/>
            <a:ext cx="3767102" cy="1593974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672395" y="2172385"/>
            <a:ext cx="1966994" cy="2391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5700" flipH="1">
            <a:off x="1796740" y="4103798"/>
            <a:ext cx="2530363" cy="21782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4"/>
          <a:srcRect l="2941" t="3116" r="2969" b="6408"/>
          <a:stretch/>
        </p:blipFill>
        <p:spPr>
          <a:xfrm flipH="1">
            <a:off x="176559" y="1669393"/>
            <a:ext cx="3491319" cy="36198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940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974" y="1376145"/>
            <a:ext cx="7250867" cy="18331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111170" y="3910563"/>
            <a:ext cx="9363919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After all the problems of irregularity in the building, a decision was made to change the architectural shape in order to avoid these.</a:t>
            </a:r>
          </a:p>
        </p:txBody>
      </p:sp>
    </p:spTree>
    <p:extLst>
      <p:ext uri="{BB962C8B-B14F-4D97-AF65-F5344CB8AC3E}">
        <p14:creationId xmlns:p14="http://schemas.microsoft.com/office/powerpoint/2010/main" val="1389537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 rot="319222">
            <a:off x="6767351" y="492158"/>
            <a:ext cx="5019325" cy="11334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418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new structure </a:t>
            </a:r>
            <a:endParaRPr lang="en-US" sz="1050" b="1" dirty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Wave 5"/>
          <p:cNvSpPr/>
          <p:nvPr/>
        </p:nvSpPr>
        <p:spPr>
          <a:xfrm>
            <a:off x="6516347" y="112509"/>
            <a:ext cx="5521333" cy="1892776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2630" y="1580240"/>
            <a:ext cx="5554746" cy="525033"/>
          </a:xfrm>
          <a:prstGeom prst="rect">
            <a:avLst/>
          </a:prstGeom>
          <a:gradFill flip="none" rotWithShape="1">
            <a:gsLst>
              <a:gs pos="13000">
                <a:schemeClr val="accent5">
                  <a:lumMod val="20000"/>
                  <a:lumOff val="80000"/>
                </a:schemeClr>
              </a:gs>
              <a:gs pos="6100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gular Pentagon 7"/>
          <p:cNvSpPr/>
          <p:nvPr/>
        </p:nvSpPr>
        <p:spPr>
          <a:xfrm>
            <a:off x="174413" y="1058897"/>
            <a:ext cx="963890" cy="1046376"/>
          </a:xfrm>
          <a:prstGeom prst="pentago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295390" y="1594679"/>
            <a:ext cx="3837141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new plan for all stories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50382" y="2426561"/>
            <a:ext cx="20635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Area = 251.23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20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80" y="2155900"/>
            <a:ext cx="7953672" cy="462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623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3348" y="528456"/>
            <a:ext cx="5999688" cy="232449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4112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Evaluation </a:t>
            </a: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Wave 4"/>
          <p:cNvSpPr/>
          <p:nvPr/>
        </p:nvSpPr>
        <p:spPr>
          <a:xfrm>
            <a:off x="335355" y="211084"/>
            <a:ext cx="6255674" cy="1707168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482" t="-305" r="546" b="2622"/>
          <a:stretch/>
        </p:blipFill>
        <p:spPr>
          <a:xfrm>
            <a:off x="1933575" y="2343149"/>
            <a:ext cx="3352800" cy="42576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435" y="528456"/>
            <a:ext cx="5203444" cy="57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151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2325" y="4171842"/>
            <a:ext cx="5757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selected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system was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two – way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solid slab.</a:t>
            </a:r>
            <a:endParaRPr lang="en-US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11180" t="13600" r="13661" b="8127"/>
          <a:stretch/>
        </p:blipFill>
        <p:spPr>
          <a:xfrm>
            <a:off x="1811844" y="3038037"/>
            <a:ext cx="3528685" cy="3484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7" name="Straight Arrow Connector 16"/>
          <p:cNvCxnSpPr/>
          <p:nvPr/>
        </p:nvCxnSpPr>
        <p:spPr>
          <a:xfrm>
            <a:off x="7785333" y="3146143"/>
            <a:ext cx="910914" cy="844423"/>
          </a:xfrm>
          <a:prstGeom prst="straightConnector1">
            <a:avLst/>
          </a:prstGeom>
          <a:ln w="174625">
            <a:gradFill>
              <a:gsLst>
                <a:gs pos="17000">
                  <a:schemeClr val="accent5">
                    <a:lumMod val="50000"/>
                  </a:schemeClr>
                </a:gs>
                <a:gs pos="52000">
                  <a:schemeClr val="accent5">
                    <a:lumMod val="75000"/>
                  </a:schemeClr>
                </a:gs>
                <a:gs pos="31000">
                  <a:schemeClr val="bg1">
                    <a:lumMod val="95000"/>
                  </a:schemeClr>
                </a:gs>
                <a:gs pos="75000">
                  <a:schemeClr val="accent5">
                    <a:lumMod val="60000"/>
                    <a:lumOff val="4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Cloud Callout 17"/>
          <p:cNvSpPr/>
          <p:nvPr/>
        </p:nvSpPr>
        <p:spPr>
          <a:xfrm>
            <a:off x="4556519" y="1364173"/>
            <a:ext cx="4078267" cy="2319512"/>
          </a:xfrm>
          <a:prstGeom prst="cloudCallout">
            <a:avLst>
              <a:gd name="adj1" fmla="val -39745"/>
              <a:gd name="adj2" fmla="val 57903"/>
            </a:avLst>
          </a:prstGeom>
          <a:ln w="63500" cmpd="thinThick"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عنصر نائب للمحتوى 2"/>
          <p:cNvSpPr txBox="1">
            <a:spLocks/>
          </p:cNvSpPr>
          <p:nvPr/>
        </p:nvSpPr>
        <p:spPr>
          <a:xfrm>
            <a:off x="4302673" y="2130768"/>
            <a:ext cx="3938117" cy="52721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Selected slab system: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rot="530138">
            <a:off x="563159" y="690816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</a:t>
            </a:r>
          </a:p>
        </p:txBody>
      </p:sp>
      <p:sp>
        <p:nvSpPr>
          <p:cNvPr id="21" name="Wave 20"/>
          <p:cNvSpPr/>
          <p:nvPr/>
        </p:nvSpPr>
        <p:spPr>
          <a:xfrm>
            <a:off x="362827" y="171283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723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413733" y="3195839"/>
            <a:ext cx="910914" cy="844423"/>
          </a:xfrm>
          <a:prstGeom prst="straightConnector1">
            <a:avLst/>
          </a:prstGeom>
          <a:ln w="174625">
            <a:gradFill>
              <a:gsLst>
                <a:gs pos="17000">
                  <a:schemeClr val="accent5">
                    <a:lumMod val="50000"/>
                  </a:schemeClr>
                </a:gs>
                <a:gs pos="52000">
                  <a:schemeClr val="accent5">
                    <a:lumMod val="75000"/>
                  </a:schemeClr>
                </a:gs>
                <a:gs pos="31000">
                  <a:schemeClr val="bg1">
                    <a:lumMod val="95000"/>
                  </a:schemeClr>
                </a:gs>
                <a:gs pos="75000">
                  <a:schemeClr val="accent5">
                    <a:lumMod val="60000"/>
                    <a:lumOff val="4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عنصر نائب للمحتوى 2"/>
              <p:cNvSpPr txBox="1">
                <a:spLocks/>
              </p:cNvSpPr>
              <p:nvPr/>
            </p:nvSpPr>
            <p:spPr>
              <a:xfrm>
                <a:off x="362827" y="3104288"/>
                <a:ext cx="4630671" cy="307299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 thickness calculated  based on the critical span 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2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ℎ Solid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11.43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0.285 𝑚 </a:t>
                </a:r>
                <a:r>
                  <a:rPr lang="en-US" sz="2000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, take </a:t>
                </a:r>
                <a:r>
                  <a:rPr lang="en-US" sz="2000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it </a:t>
                </a:r>
                <a:r>
                  <a:rPr lang="en-US" sz="2000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300mm</a:t>
                </a:r>
                <a:r>
                  <a:rPr lang="en-US" sz="2000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2000" dirty="0">
                  <a:solidFill>
                    <a:srgbClr val="0070C0"/>
                  </a:solidFill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11" name="عنصر نائب للمحتوى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7" y="3104288"/>
                <a:ext cx="4630671" cy="3072991"/>
              </a:xfrm>
              <a:prstGeom prst="rect">
                <a:avLst/>
              </a:prstGeom>
              <a:blipFill>
                <a:blip r:embed="rId2"/>
                <a:stretch>
                  <a:fillRect l="-1449" t="-1984" r="-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 rot="530138">
            <a:off x="563159" y="690816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</a:t>
            </a:r>
          </a:p>
        </p:txBody>
      </p:sp>
      <p:sp>
        <p:nvSpPr>
          <p:cNvPr id="13" name="Wave 12"/>
          <p:cNvSpPr/>
          <p:nvPr/>
        </p:nvSpPr>
        <p:spPr>
          <a:xfrm>
            <a:off x="362827" y="171283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1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9623" y="2362608"/>
            <a:ext cx="6477000" cy="348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86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3012315"/>
            <a:ext cx="436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 floors the Beam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distribution 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 shown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93260" y="1762810"/>
            <a:ext cx="5191869" cy="697584"/>
          </a:xfrm>
          <a:prstGeom prst="roundRect">
            <a:avLst/>
          </a:prstGeom>
          <a:gradFill flip="none" rotWithShape="1">
            <a:gsLst>
              <a:gs pos="11000">
                <a:schemeClr val="accent5">
                  <a:lumMod val="20000"/>
                  <a:lumOff val="80000"/>
                </a:schemeClr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4" name="Oval 13"/>
          <p:cNvSpPr/>
          <p:nvPr/>
        </p:nvSpPr>
        <p:spPr>
          <a:xfrm>
            <a:off x="620057" y="1777517"/>
            <a:ext cx="935038" cy="697584"/>
          </a:xfrm>
          <a:prstGeom prst="ellipse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667090" y="1869786"/>
            <a:ext cx="283117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           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55095" y="1846706"/>
            <a:ext cx="4466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distribution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19075" y="3802819"/>
            <a:ext cx="4362450" cy="45719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5" name="Picture 42"/>
          <p:cNvPicPr/>
          <p:nvPr/>
        </p:nvPicPr>
        <p:blipFill>
          <a:blip r:embed="rId2"/>
          <a:stretch>
            <a:fillRect/>
          </a:stretch>
        </p:blipFill>
        <p:spPr>
          <a:xfrm>
            <a:off x="5085715" y="2531962"/>
            <a:ext cx="6953250" cy="398272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 rot="530138">
            <a:off x="8862128" y="790678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sp>
        <p:nvSpPr>
          <p:cNvPr id="27" name="Wave 26"/>
          <p:cNvSpPr/>
          <p:nvPr/>
        </p:nvSpPr>
        <p:spPr>
          <a:xfrm>
            <a:off x="8661796" y="271145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118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530138">
            <a:off x="8862128" y="790678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sp>
        <p:nvSpPr>
          <p:cNvPr id="5" name="Wave 4"/>
          <p:cNvSpPr/>
          <p:nvPr/>
        </p:nvSpPr>
        <p:spPr>
          <a:xfrm>
            <a:off x="8661796" y="271145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7051" y="2092663"/>
            <a:ext cx="5191869" cy="697584"/>
          </a:xfrm>
          <a:prstGeom prst="roundRect">
            <a:avLst/>
          </a:prstGeom>
          <a:gradFill flip="none" rotWithShape="1">
            <a:gsLst>
              <a:gs pos="100000">
                <a:schemeClr val="accent6">
                  <a:lumMod val="40000"/>
                  <a:lumOff val="60000"/>
                </a:schemeClr>
              </a:gs>
              <a:gs pos="14000">
                <a:schemeClr val="accent5">
                  <a:lumMod val="20000"/>
                  <a:lumOff val="80000"/>
                </a:schemeClr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Oval 8"/>
          <p:cNvSpPr/>
          <p:nvPr/>
        </p:nvSpPr>
        <p:spPr>
          <a:xfrm>
            <a:off x="433848" y="2107370"/>
            <a:ext cx="935038" cy="697584"/>
          </a:xfrm>
          <a:prstGeom prst="ellipse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853299" y="2199639"/>
            <a:ext cx="283117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           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68886" y="2176559"/>
            <a:ext cx="4466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dimensions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65392" y="3485128"/>
            <a:ext cx="358219" cy="37515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lowchart: Terminator 14"/>
          <p:cNvSpPr/>
          <p:nvPr/>
        </p:nvSpPr>
        <p:spPr>
          <a:xfrm>
            <a:off x="147489" y="3922442"/>
            <a:ext cx="6810375" cy="60528"/>
          </a:xfrm>
          <a:prstGeom prst="flowChartTerminator">
            <a:avLst/>
          </a:prstGeom>
          <a:gradFill>
            <a:gsLst>
              <a:gs pos="16000">
                <a:schemeClr val="accent5">
                  <a:lumMod val="20000"/>
                  <a:lumOff val="80000"/>
                </a:schemeClr>
              </a:gs>
              <a:gs pos="10000">
                <a:schemeClr val="accent5">
                  <a:lumMod val="20000"/>
                  <a:lumOff val="80000"/>
                </a:schemeClr>
              </a:gs>
              <a:gs pos="67000">
                <a:srgbClr val="D1CC00"/>
              </a:gs>
              <a:gs pos="95000">
                <a:srgbClr val="D1CC00"/>
              </a:gs>
              <a:gs pos="39000">
                <a:srgbClr val="FFFF0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83295" y="4571972"/>
            <a:ext cx="358219" cy="375151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Terminator 16"/>
          <p:cNvSpPr/>
          <p:nvPr/>
        </p:nvSpPr>
        <p:spPr>
          <a:xfrm>
            <a:off x="165392" y="5009286"/>
            <a:ext cx="6810375" cy="60528"/>
          </a:xfrm>
          <a:prstGeom prst="flowChartTerminator">
            <a:avLst/>
          </a:prstGeom>
          <a:gradFill>
            <a:gsLst>
              <a:gs pos="16000">
                <a:schemeClr val="accent5">
                  <a:lumMod val="20000"/>
                  <a:lumOff val="80000"/>
                </a:schemeClr>
              </a:gs>
              <a:gs pos="67000">
                <a:schemeClr val="accent2">
                  <a:lumMod val="60000"/>
                  <a:lumOff val="40000"/>
                </a:schemeClr>
              </a:gs>
              <a:gs pos="96000">
                <a:schemeClr val="accent2">
                  <a:lumMod val="75000"/>
                </a:schemeClr>
              </a:gs>
              <a:gs pos="39000">
                <a:schemeClr val="accent2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41514" y="4578599"/>
            <a:ext cx="5504007" cy="417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Y-direction the critical beam is simply supported </a:t>
            </a: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3611" y="3488037"/>
            <a:ext cx="5764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X-direction the critical beam is one end continuous </a:t>
            </a:r>
            <a:endParaRPr lang="en-US" sz="2000" dirty="0"/>
          </a:p>
        </p:txBody>
      </p:sp>
      <p:pic>
        <p:nvPicPr>
          <p:cNvPr id="19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564" y="3274385"/>
            <a:ext cx="5879718" cy="234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15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222805" y="1760407"/>
            <a:ext cx="7473646" cy="1057275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21000">
                <a:srgbClr val="C00000"/>
              </a:gs>
              <a:gs pos="56000">
                <a:srgbClr val="FF8484"/>
              </a:gs>
              <a:gs pos="96104">
                <a:schemeClr val="bg1"/>
              </a:gs>
              <a:gs pos="85000">
                <a:schemeClr val="bg1"/>
              </a:gs>
              <a:gs pos="33000">
                <a:srgbClr val="FF0909"/>
              </a:gs>
              <a:gs pos="7000">
                <a:srgbClr val="A200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In x-direction </a:t>
            </a:r>
            <a:r>
              <a:rPr lang="en-US" sz="3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90015">
            <a:off x="357229" y="804367"/>
            <a:ext cx="2233954" cy="1939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Rectangle 11"/>
          <p:cNvSpPr/>
          <p:nvPr/>
        </p:nvSpPr>
        <p:spPr>
          <a:xfrm>
            <a:off x="360239" y="4060824"/>
            <a:ext cx="582148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beam =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6.98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/18.5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380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take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 600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mm. 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beam =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6.98 / 20   = 350 mm, take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 400 mm.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530138">
            <a:off x="8430809" y="64030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</a:p>
        </p:txBody>
      </p:sp>
      <p:sp>
        <p:nvSpPr>
          <p:cNvPr id="14" name="Wave 13"/>
          <p:cNvSpPr/>
          <p:nvPr/>
        </p:nvSpPr>
        <p:spPr>
          <a:xfrm>
            <a:off x="8230477" y="120769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2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450" y="2964539"/>
            <a:ext cx="5775173" cy="318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75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272796" y="1733258"/>
            <a:ext cx="7473646" cy="1057275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31000">
                <a:schemeClr val="accent6">
                  <a:lumMod val="75000"/>
                </a:schemeClr>
              </a:gs>
              <a:gs pos="64000">
                <a:schemeClr val="accent6">
                  <a:lumMod val="40000"/>
                  <a:lumOff val="60000"/>
                </a:schemeClr>
              </a:gs>
              <a:gs pos="96104">
                <a:schemeClr val="bg1"/>
              </a:gs>
              <a:gs pos="85000">
                <a:schemeClr val="bg1"/>
              </a:gs>
              <a:gs pos="53000">
                <a:schemeClr val="accent6">
                  <a:lumMod val="60000"/>
                  <a:lumOff val="40000"/>
                </a:schemeClr>
              </a:gs>
              <a:gs pos="15000">
                <a:schemeClr val="accent6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In y-direction </a:t>
            </a:r>
            <a:r>
              <a:rPr lang="en-US" sz="3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90015">
            <a:off x="407220" y="777218"/>
            <a:ext cx="2233954" cy="1939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379289" y="4146549"/>
            <a:ext cx="582148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beam =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11.43/16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71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take it 900 mm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beam = </a:t>
            </a:r>
            <a:r>
              <a:rPr lang="de-D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11.43/(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20 ) = </a:t>
            </a:r>
            <a:r>
              <a:rPr lang="de-D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570 mm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take it </a:t>
            </a:r>
            <a:r>
              <a:rPr lang="de-D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600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mm.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530138">
            <a:off x="8430809" y="64030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</a:p>
        </p:txBody>
      </p:sp>
      <p:sp>
        <p:nvSpPr>
          <p:cNvPr id="8" name="Wave 7"/>
          <p:cNvSpPr/>
          <p:nvPr/>
        </p:nvSpPr>
        <p:spPr>
          <a:xfrm>
            <a:off x="8230477" y="120769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9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619" y="2868052"/>
            <a:ext cx="596265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79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530138">
            <a:off x="7570348" y="702264"/>
            <a:ext cx="3738729" cy="76562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913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</a:t>
            </a:r>
          </a:p>
        </p:txBody>
      </p:sp>
      <p:sp>
        <p:nvSpPr>
          <p:cNvPr id="5" name="Wave 4"/>
          <p:cNvSpPr/>
          <p:nvPr/>
        </p:nvSpPr>
        <p:spPr>
          <a:xfrm>
            <a:off x="7239877" y="204216"/>
            <a:ext cx="4399673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012315"/>
            <a:ext cx="39161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 floors the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distribution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 shown: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000" dirty="0"/>
          </a:p>
        </p:txBody>
      </p:sp>
      <p:sp>
        <p:nvSpPr>
          <p:cNvPr id="7" name="Rounded Rectangle 6"/>
          <p:cNvSpPr/>
          <p:nvPr/>
        </p:nvSpPr>
        <p:spPr>
          <a:xfrm>
            <a:off x="618380" y="1750482"/>
            <a:ext cx="5191869" cy="697584"/>
          </a:xfrm>
          <a:prstGeom prst="roundRect">
            <a:avLst/>
          </a:prstGeom>
          <a:gradFill flip="none" rotWithShape="1">
            <a:gsLst>
              <a:gs pos="11000">
                <a:schemeClr val="accent5">
                  <a:lumMod val="20000"/>
                  <a:lumOff val="80000"/>
                </a:schemeClr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Oval 7"/>
          <p:cNvSpPr/>
          <p:nvPr/>
        </p:nvSpPr>
        <p:spPr>
          <a:xfrm>
            <a:off x="945177" y="1765189"/>
            <a:ext cx="935038" cy="697584"/>
          </a:xfrm>
          <a:prstGeom prst="ellipse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11820" y="1819672"/>
            <a:ext cx="4466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distribution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669" y="2760345"/>
            <a:ext cx="6677025" cy="38671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803601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0089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10800000">
            <a:off x="816640" y="3813086"/>
            <a:ext cx="11375360" cy="640279"/>
          </a:xfrm>
          <a:prstGeom prst="rect">
            <a:avLst/>
          </a:prstGeom>
          <a:gradFill>
            <a:gsLst>
              <a:gs pos="100000">
                <a:srgbClr val="FF0000"/>
              </a:gs>
              <a:gs pos="72000">
                <a:srgbClr val="EC868D"/>
              </a:gs>
              <a:gs pos="10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159054">
            <a:off x="332555" y="424824"/>
            <a:ext cx="4793676" cy="8484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121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  <p:sp>
        <p:nvSpPr>
          <p:cNvPr id="6" name="Wave 5"/>
          <p:cNvSpPr/>
          <p:nvPr/>
        </p:nvSpPr>
        <p:spPr>
          <a:xfrm>
            <a:off x="94617" y="104775"/>
            <a:ext cx="5525133" cy="1524000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21358" y="2100031"/>
            <a:ext cx="10470642" cy="1241799"/>
          </a:xfrm>
          <a:prstGeom prst="rect">
            <a:avLst/>
          </a:prstGeom>
          <a:gradFill flip="none" rotWithShape="1">
            <a:gsLst>
              <a:gs pos="97000">
                <a:schemeClr val="accent3">
                  <a:lumMod val="75000"/>
                </a:schemeClr>
              </a:gs>
              <a:gs pos="22000">
                <a:schemeClr val="accent5">
                  <a:lumMod val="20000"/>
                  <a:lumOff val="80000"/>
                </a:schemeClr>
              </a:gs>
              <a:gs pos="70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 is located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Jerusalem.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99" y="1838424"/>
            <a:ext cx="2296087" cy="1765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Rectangle 8">
            <a:hlinkClick r:id="rId3" action="ppaction://hlinkpres?slideindex=1&amp;slidetitle="/>
          </p:cNvPr>
          <p:cNvSpPr/>
          <p:nvPr/>
        </p:nvSpPr>
        <p:spPr>
          <a:xfrm>
            <a:off x="3838575" y="5127852"/>
            <a:ext cx="7334523" cy="468499"/>
          </a:xfrm>
          <a:prstGeom prst="rect">
            <a:avLst/>
          </a:prstGeom>
          <a:gradFill>
            <a:gsLst>
              <a:gs pos="100000">
                <a:srgbClr val="E7C1C7"/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hlinkClick r:id="rId4" action="ppaction://hlinkpres?slideindex=1&amp;slidetitle="/>
          </p:cNvPr>
          <p:cNvSpPr/>
          <p:nvPr/>
        </p:nvSpPr>
        <p:spPr>
          <a:xfrm>
            <a:off x="3838576" y="4568870"/>
            <a:ext cx="7334522" cy="468499"/>
          </a:xfrm>
          <a:prstGeom prst="rect">
            <a:avLst/>
          </a:prstGeom>
          <a:gradFill>
            <a:gsLst>
              <a:gs pos="100000">
                <a:srgbClr val="E4CED6"/>
              </a:gs>
              <a:gs pos="4545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hlinkClick r:id="rId5" action="ppaction://hlinkpres?slideindex=1&amp;slidetitle="/>
          </p:cNvPr>
          <p:cNvSpPr/>
          <p:nvPr/>
        </p:nvSpPr>
        <p:spPr>
          <a:xfrm>
            <a:off x="3886200" y="6275858"/>
            <a:ext cx="7286898" cy="468500"/>
          </a:xfrm>
          <a:prstGeom prst="rect">
            <a:avLst/>
          </a:prstGeom>
          <a:gradFill>
            <a:gsLst>
              <a:gs pos="100000">
                <a:srgbClr val="E7C1C7"/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hlinkClick r:id="rId6" action="ppaction://hlinkpres?slideindex=1&amp;slidetitle="/>
          </p:cNvPr>
          <p:cNvSpPr/>
          <p:nvPr/>
        </p:nvSpPr>
        <p:spPr>
          <a:xfrm>
            <a:off x="3838575" y="5715807"/>
            <a:ext cx="7334523" cy="469984"/>
          </a:xfrm>
          <a:prstGeom prst="rect">
            <a:avLst/>
          </a:prstGeom>
          <a:gradFill>
            <a:gsLst>
              <a:gs pos="100000">
                <a:srgbClr val="E7C1C7"/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00950" y="6275858"/>
            <a:ext cx="1299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</a:t>
            </a:r>
          </a:p>
          <a:p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600950" y="5766133"/>
            <a:ext cx="1299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00950" y="5160945"/>
            <a:ext cx="1299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Mezzanine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93464" y="4592776"/>
            <a:ext cx="3514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Second, Third and Fourth  Floor</a:t>
            </a:r>
          </a:p>
          <a:p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3764113" y="3813085"/>
            <a:ext cx="5286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school consists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of: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737" y="3743325"/>
            <a:ext cx="3217376" cy="3114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0692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 rot="530138">
            <a:off x="7865623" y="847196"/>
            <a:ext cx="3738729" cy="76562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913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</a:t>
            </a:r>
          </a:p>
        </p:txBody>
      </p:sp>
      <p:sp>
        <p:nvSpPr>
          <p:cNvPr id="12" name="Wave 11"/>
          <p:cNvSpPr/>
          <p:nvPr/>
        </p:nvSpPr>
        <p:spPr>
          <a:xfrm>
            <a:off x="7535152" y="349148"/>
            <a:ext cx="4399673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29089" y="891533"/>
            <a:ext cx="5191869" cy="697584"/>
          </a:xfrm>
          <a:prstGeom prst="roundRect">
            <a:avLst/>
          </a:prstGeom>
          <a:gradFill flip="none" rotWithShape="1">
            <a:gsLst>
              <a:gs pos="22000">
                <a:schemeClr val="accent5">
                  <a:lumMod val="20000"/>
                  <a:lumOff val="80000"/>
                </a:schemeClr>
              </a:gs>
              <a:gs pos="65000">
                <a:srgbClr val="F6BA92"/>
              </a:gs>
              <a:gs pos="100000">
                <a:srgbClr val="F2A068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4" name="Oval 13"/>
          <p:cNvSpPr/>
          <p:nvPr/>
        </p:nvSpPr>
        <p:spPr>
          <a:xfrm>
            <a:off x="948066" y="891533"/>
            <a:ext cx="935038" cy="697584"/>
          </a:xfrm>
          <a:prstGeom prst="ellipse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887532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/>
          </a:p>
        </p:txBody>
      </p:sp>
      <p:sp>
        <p:nvSpPr>
          <p:cNvPr id="16" name="عنصر نائب للمحتوى 2"/>
          <p:cNvSpPr txBox="1">
            <a:spLocks/>
          </p:cNvSpPr>
          <p:nvPr/>
        </p:nvSpPr>
        <p:spPr>
          <a:xfrm>
            <a:off x="1883104" y="959645"/>
            <a:ext cx="4139685" cy="78671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Dimension of column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مستطيل 1"/>
              <p:cNvSpPr/>
              <p:nvPr/>
            </p:nvSpPr>
            <p:spPr>
              <a:xfrm>
                <a:off x="506272" y="1765684"/>
                <a:ext cx="5996128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chosen column is that lies on the intersection of gridlines C9, which has a tributary area equal 33.41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Own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weight of the column will be assumed to be 5% of the total load.</a:t>
                </a:r>
              </a:p>
              <a:p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7" name="مستطيل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272" y="1765684"/>
                <a:ext cx="5996128" cy="1631216"/>
              </a:xfrm>
              <a:prstGeom prst="rect">
                <a:avLst/>
              </a:prstGeom>
              <a:blipFill>
                <a:blip r:embed="rId2"/>
                <a:stretch>
                  <a:fillRect l="-1016" t="-2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102" y="2326326"/>
            <a:ext cx="5765584" cy="32287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مستطيل 6"/>
              <p:cNvSpPr/>
              <p:nvPr/>
            </p:nvSpPr>
            <p:spPr>
              <a:xfrm>
                <a:off x="529089" y="3274116"/>
                <a:ext cx="5653228" cy="32077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Pu = 1.05( </a:t>
                </a:r>
                <a:r>
                  <a:rPr lang="fr-FR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ultimate</a:t>
                </a:r>
                <a:r>
                  <a:rPr lang="fr-F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dead</a:t>
                </a:r>
                <a:r>
                  <a:rPr lang="fr-F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loads</a:t>
                </a:r>
                <a:r>
                  <a:rPr lang="fr-F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+ </a:t>
                </a:r>
                <a:r>
                  <a:rPr lang="fr-FR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ultimate</a:t>
                </a:r>
                <a:r>
                  <a:rPr lang="fr-F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live </a:t>
                </a:r>
                <a:r>
                  <a:rPr lang="fr-FR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loads</a:t>
                </a:r>
                <a:r>
                  <a:rPr lang="fr-F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) </a:t>
                </a:r>
              </a:p>
              <a:p>
                <a:r>
                  <a:rPr lang="fr-F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</a:t>
                </a:r>
                <a:r>
                  <a:rPr lang="fr-FR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</a:t>
                </a:r>
                <a:r>
                  <a:rPr lang="fr-F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1.05 × (2210.63 + 748.39) = 3106.97 </a:t>
                </a:r>
                <a:r>
                  <a:rPr lang="fr-FR" sz="2000" dirty="0" err="1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kN</a:t>
                </a:r>
                <a:endParaRPr lang="fr-FR" sz="2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fr-FR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pt-BR" dirty="0" smtClean="0"/>
                  <a:t> </a:t>
                </a:r>
                <a:r>
                  <a:rPr lang="pt-B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Assume:</a:t>
                </a:r>
              </a:p>
              <a:p>
                <a:r>
                  <a:rPr lang="pt-BR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ρ = 0.01 ,So As = 0.01 Ag</a:t>
                </a:r>
              </a:p>
              <a:p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3106.97× 103 = 0.65 × 0.8 (0.85 × 24 (𝐴𝑔 − 0.01 𝐴𝑔)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𝑆𝑜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, 𝐴𝑔 = 244914.91mm2</a:t>
                </a:r>
              </a:p>
              <a:p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𝐴𝑔</m:t>
                        </m:r>
                      </m:e>
                    </m:rad>
                  </m:oMath>
                </a14:m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494.88 mm.</a:t>
                </a:r>
              </a:p>
              <a:p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Use a square column with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500mm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x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500mm</a:t>
                </a:r>
                <a:r>
                  <a:rPr lang="ar-SA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مستطيل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89" y="3274116"/>
                <a:ext cx="5653228" cy="3207738"/>
              </a:xfrm>
              <a:prstGeom prst="rect">
                <a:avLst/>
              </a:prstGeom>
              <a:blipFill>
                <a:blip r:embed="rId4"/>
                <a:stretch>
                  <a:fillRect l="-1187" t="-951" r="-1402" b="-3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مربع نص 7"/>
          <p:cNvSpPr txBox="1"/>
          <p:nvPr/>
        </p:nvSpPr>
        <p:spPr>
          <a:xfrm>
            <a:off x="2163618" y="5085907"/>
            <a:ext cx="2115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+ 420 × 0.01 𝐴𝑔)</a:t>
            </a:r>
          </a:p>
        </p:txBody>
      </p:sp>
    </p:spTree>
    <p:extLst>
      <p:ext uri="{BB962C8B-B14F-4D97-AF65-F5344CB8AC3E}">
        <p14:creationId xmlns:p14="http://schemas.microsoft.com/office/powerpoint/2010/main" val="71308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530138">
            <a:off x="7570348" y="702264"/>
            <a:ext cx="3738729" cy="76562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913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7239877" y="204216"/>
            <a:ext cx="4399673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012315"/>
            <a:ext cx="39161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 floors the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distribution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was: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000" dirty="0"/>
          </a:p>
        </p:txBody>
      </p:sp>
      <p:sp>
        <p:nvSpPr>
          <p:cNvPr id="7" name="Rounded Rectangle 6"/>
          <p:cNvSpPr/>
          <p:nvPr/>
        </p:nvSpPr>
        <p:spPr>
          <a:xfrm>
            <a:off x="618380" y="1750482"/>
            <a:ext cx="5191869" cy="697584"/>
          </a:xfrm>
          <a:prstGeom prst="roundRect">
            <a:avLst/>
          </a:prstGeom>
          <a:gradFill flip="none" rotWithShape="1">
            <a:gsLst>
              <a:gs pos="11000">
                <a:schemeClr val="accent5">
                  <a:lumMod val="20000"/>
                  <a:lumOff val="80000"/>
                </a:schemeClr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Oval 7"/>
          <p:cNvSpPr/>
          <p:nvPr/>
        </p:nvSpPr>
        <p:spPr>
          <a:xfrm>
            <a:off x="945177" y="1765189"/>
            <a:ext cx="935038" cy="697584"/>
          </a:xfrm>
          <a:prstGeom prst="ellipse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11820" y="1819672"/>
            <a:ext cx="4466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 distribution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19075" y="3802819"/>
            <a:ext cx="4362450" cy="45719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446" y="2760336"/>
            <a:ext cx="667702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731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 rot="530138">
            <a:off x="7570348" y="702264"/>
            <a:ext cx="3738729" cy="76562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913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Wave 12"/>
          <p:cNvSpPr/>
          <p:nvPr/>
        </p:nvSpPr>
        <p:spPr>
          <a:xfrm>
            <a:off x="7239877" y="204216"/>
            <a:ext cx="4399673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30926" y="2730514"/>
                <a:ext cx="6322423" cy="5170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all floors the distribution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was: For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axial capacity, from ACI318-14 code, the axial capacity of the wall is given by the following equation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Pu on shear wall = load from slaps + own weight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Turbidly area for the shear wall  =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3.345*9.9=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33.3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p>
                        <m:r>
                          <a:rPr lang="en-US" sz="2000" i="1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</a:t>
                </a:r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Load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on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 = 16 </a:t>
                </a:r>
                <a:r>
                  <a:rPr lang="en-US" sz="2000" dirty="0" err="1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kN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/m.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        Pu = 16*33.3*5 + 0.25*9.46*17.84*25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3774.54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kN.</a:t>
                </a:r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endParaRPr 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926" y="2730514"/>
                <a:ext cx="6322423" cy="5170646"/>
              </a:xfrm>
              <a:prstGeom prst="rect">
                <a:avLst/>
              </a:prstGeom>
              <a:blipFill>
                <a:blip r:embed="rId2"/>
                <a:stretch>
                  <a:fillRect l="-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ounded Rectangle 14"/>
          <p:cNvSpPr/>
          <p:nvPr/>
        </p:nvSpPr>
        <p:spPr>
          <a:xfrm>
            <a:off x="618380" y="1787094"/>
            <a:ext cx="5191869" cy="697584"/>
          </a:xfrm>
          <a:prstGeom prst="roundRect">
            <a:avLst/>
          </a:prstGeom>
          <a:gradFill flip="none" rotWithShape="1">
            <a:gsLst>
              <a:gs pos="11000">
                <a:schemeClr val="accent5">
                  <a:lumMod val="20000"/>
                  <a:lumOff val="80000"/>
                </a:schemeClr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6" name="Oval 15"/>
          <p:cNvSpPr/>
          <p:nvPr/>
        </p:nvSpPr>
        <p:spPr>
          <a:xfrm>
            <a:off x="995977" y="1814271"/>
            <a:ext cx="935038" cy="697584"/>
          </a:xfrm>
          <a:prstGeom prst="ellipse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31015" y="1874276"/>
            <a:ext cx="4466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checks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803" y="2838994"/>
            <a:ext cx="5755804" cy="320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63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530138">
            <a:off x="7570348" y="702264"/>
            <a:ext cx="3738729" cy="76562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913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7239877" y="204216"/>
            <a:ext cx="4399673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1555" y="1490821"/>
                <a:ext cx="9736183" cy="5773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∅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𝑃𝑛 = 0.55∅𝑓𝑐′ 𝐴𝑔[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solidFill>
                                      <a:prstClr val="black">
                                        <a:lumMod val="95000"/>
                                        <a:lumOff val="5000"/>
                                      </a:prstClr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black">
                                        <a:lumMod val="95000"/>
                                        <a:lumOff val="5000"/>
                                      </a:prstClr>
                                    </a:solidFill>
                                    <a:latin typeface="Times New Roman" panose="020206030504050203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KLc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black">
                                        <a:lumMod val="95000"/>
                                        <a:lumOff val="5000"/>
                                      </a:prstClr>
                                    </a:solidFill>
                                    <a:latin typeface="Times New Roman" panose="020206030504050203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32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black">
                                        <a:lumMod val="95000"/>
                                        <a:lumOff val="5000"/>
                                      </a:prstClr>
                                    </a:solidFill>
                                    <a:latin typeface="Times New Roman" panose="020206030504050203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h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b="0" i="1" dirty="0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] </a:t>
                </a:r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Where: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K: Effective length factor from ACI 318-14 table 11.5.3.2, take K = 0.8.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Lc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 Maximum vertical length of wall from center to center of joints. = 3.8 m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∅: 0.7.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𝑓𝑐′=24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h:wall thickness = 0.25 m 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Ag: cross section area  = 9.96*1000*width of the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wall(0.25)  = 249,000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mm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∅𝑃𝑛 = 0.7*0.55*24*0.25*9.96*1000(1-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(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0.8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3.82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32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∗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0.25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)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)  = 19650 kN.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So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Pu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&lt; ∅𝑃𝑛 … ok </a:t>
                </a: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555" y="1490821"/>
                <a:ext cx="9736183" cy="5773119"/>
              </a:xfrm>
              <a:prstGeom prst="rect">
                <a:avLst/>
              </a:prstGeom>
              <a:blipFill>
                <a:blip r:embed="rId2"/>
                <a:stretch>
                  <a:fillRect l="-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/>
          <p:cNvSpPr/>
          <p:nvPr/>
        </p:nvSpPr>
        <p:spPr>
          <a:xfrm>
            <a:off x="365760" y="678878"/>
            <a:ext cx="5191869" cy="697584"/>
          </a:xfrm>
          <a:prstGeom prst="roundRect">
            <a:avLst/>
          </a:prstGeom>
          <a:gradFill flip="none" rotWithShape="1">
            <a:gsLst>
              <a:gs pos="11000">
                <a:schemeClr val="accent5">
                  <a:lumMod val="20000"/>
                  <a:lumOff val="80000"/>
                </a:schemeClr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Oval 7"/>
          <p:cNvSpPr/>
          <p:nvPr/>
        </p:nvSpPr>
        <p:spPr>
          <a:xfrm>
            <a:off x="743357" y="706055"/>
            <a:ext cx="935038" cy="697584"/>
          </a:xfrm>
          <a:prstGeom prst="ellipse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8395" y="766060"/>
            <a:ext cx="4466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 checks   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90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3348" y="528456"/>
            <a:ext cx="11147628" cy="232449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4112"/>
                <a:gd name="adj2" fmla="val -55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Dimensional  Structural Analysis 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Wave 4"/>
          <p:cNvSpPr/>
          <p:nvPr/>
        </p:nvSpPr>
        <p:spPr>
          <a:xfrm>
            <a:off x="335354" y="211084"/>
            <a:ext cx="11555393" cy="1707168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45" y="2028825"/>
            <a:ext cx="4579525" cy="4780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371" y="2028825"/>
            <a:ext cx="4856355" cy="4780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934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288509">
            <a:off x="425088" y="566898"/>
            <a:ext cx="5030888" cy="83201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5" name="Wave 4"/>
          <p:cNvSpPr/>
          <p:nvPr/>
        </p:nvSpPr>
        <p:spPr>
          <a:xfrm>
            <a:off x="242814" y="53490"/>
            <a:ext cx="5532046" cy="1775377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2392" y="4205131"/>
            <a:ext cx="665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387801" y="2518042"/>
            <a:ext cx="3132694" cy="66104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52" name="Oval 51"/>
          <p:cNvSpPr/>
          <p:nvPr/>
        </p:nvSpPr>
        <p:spPr>
          <a:xfrm>
            <a:off x="387801" y="1754794"/>
            <a:ext cx="3132694" cy="661046"/>
          </a:xfrm>
          <a:prstGeom prst="ellipse">
            <a:avLst/>
          </a:prstGeom>
          <a:solidFill>
            <a:srgbClr val="FB796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63" name="Oval 4"/>
          <p:cNvSpPr txBox="1"/>
          <p:nvPr/>
        </p:nvSpPr>
        <p:spPr>
          <a:xfrm>
            <a:off x="866665" y="2586256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</a:t>
            </a:r>
            <a:r>
              <a:rPr lang="en-US" sz="20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Oval 4"/>
          <p:cNvSpPr txBox="1"/>
          <p:nvPr/>
        </p:nvSpPr>
        <p:spPr>
          <a:xfrm>
            <a:off x="860856" y="1868245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Drawing structural model </a:t>
            </a:r>
            <a:endParaRPr lang="en-US" sz="2000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364536" y="3258629"/>
            <a:ext cx="3132694" cy="6610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66" name="Oval 65"/>
          <p:cNvSpPr/>
          <p:nvPr/>
        </p:nvSpPr>
        <p:spPr>
          <a:xfrm>
            <a:off x="387801" y="4059786"/>
            <a:ext cx="3132694" cy="661046"/>
          </a:xfrm>
          <a:prstGeom prst="ellipse">
            <a:avLst/>
          </a:prstGeom>
          <a:solidFill>
            <a:srgbClr val="63D79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67" name="Oval 66"/>
          <p:cNvSpPr/>
          <p:nvPr/>
        </p:nvSpPr>
        <p:spPr>
          <a:xfrm>
            <a:off x="404309" y="4867606"/>
            <a:ext cx="3132694" cy="661046"/>
          </a:xfrm>
          <a:prstGeom prst="ellipse">
            <a:avLst/>
          </a:prstGeom>
          <a:solidFill>
            <a:srgbClr val="70BFE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68" name="Oval 4"/>
          <p:cNvSpPr txBox="1"/>
          <p:nvPr/>
        </p:nvSpPr>
        <p:spPr>
          <a:xfrm>
            <a:off x="872916" y="3353708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equilibrium </a:t>
            </a:r>
            <a:r>
              <a:rPr lang="en-US" sz="20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Oval 4"/>
          <p:cNvSpPr txBox="1"/>
          <p:nvPr/>
        </p:nvSpPr>
        <p:spPr>
          <a:xfrm>
            <a:off x="907612" y="4141066"/>
            <a:ext cx="2145757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equilibrium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Oval 4"/>
          <p:cNvSpPr txBox="1"/>
          <p:nvPr/>
        </p:nvSpPr>
        <p:spPr>
          <a:xfrm>
            <a:off x="738042" y="5112409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364536" y="5675426"/>
            <a:ext cx="3132694" cy="661046"/>
          </a:xfrm>
          <a:prstGeom prst="ellipse">
            <a:avLst/>
          </a:prstGeom>
          <a:solidFill>
            <a:srgbClr val="8EADE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72" name="Oval 4"/>
          <p:cNvSpPr txBox="1"/>
          <p:nvPr/>
        </p:nvSpPr>
        <p:spPr>
          <a:xfrm>
            <a:off x="823308" y="5760111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Fundamental period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8717421" y="2518042"/>
            <a:ext cx="3132694" cy="66104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74" name="Oval 73"/>
          <p:cNvSpPr/>
          <p:nvPr/>
        </p:nvSpPr>
        <p:spPr>
          <a:xfrm>
            <a:off x="8717421" y="1754794"/>
            <a:ext cx="3132694" cy="661046"/>
          </a:xfrm>
          <a:prstGeom prst="ellipse">
            <a:avLst/>
          </a:prstGeom>
          <a:solidFill>
            <a:srgbClr val="FEE1D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75" name="Oval 4"/>
          <p:cNvSpPr txBox="1"/>
          <p:nvPr/>
        </p:nvSpPr>
        <p:spPr>
          <a:xfrm>
            <a:off x="9427830" y="2739504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</a:t>
            </a:r>
            <a:r>
              <a:rPr lang="ar-S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ELM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Oval 4"/>
          <p:cNvSpPr txBox="1"/>
          <p:nvPr/>
        </p:nvSpPr>
        <p:spPr>
          <a:xfrm>
            <a:off x="9190476" y="1868245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 type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Oval 76"/>
          <p:cNvSpPr/>
          <p:nvPr/>
        </p:nvSpPr>
        <p:spPr>
          <a:xfrm>
            <a:off x="8694156" y="3258629"/>
            <a:ext cx="3132694" cy="66104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78" name="Oval 77"/>
          <p:cNvSpPr/>
          <p:nvPr/>
        </p:nvSpPr>
        <p:spPr>
          <a:xfrm>
            <a:off x="8717421" y="4059786"/>
            <a:ext cx="3132694" cy="661046"/>
          </a:xfrm>
          <a:prstGeom prst="ellipse">
            <a:avLst/>
          </a:prstGeom>
          <a:solidFill>
            <a:srgbClr val="C6F0D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79" name="Oval 78"/>
          <p:cNvSpPr/>
          <p:nvPr/>
        </p:nvSpPr>
        <p:spPr>
          <a:xfrm>
            <a:off x="8733929" y="4867606"/>
            <a:ext cx="3132694" cy="661046"/>
          </a:xfrm>
          <a:prstGeom prst="ellipse">
            <a:avLst/>
          </a:prstGeom>
          <a:solidFill>
            <a:srgbClr val="D4ECF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80" name="Oval 4"/>
          <p:cNvSpPr txBox="1"/>
          <p:nvPr/>
        </p:nvSpPr>
        <p:spPr>
          <a:xfrm>
            <a:off x="9202536" y="3353708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 participation ratio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Oval 4"/>
          <p:cNvSpPr txBox="1"/>
          <p:nvPr/>
        </p:nvSpPr>
        <p:spPr>
          <a:xfrm>
            <a:off x="9566094" y="4133682"/>
            <a:ext cx="2145757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by Response Spectrum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Oval 4"/>
          <p:cNvSpPr txBox="1"/>
          <p:nvPr/>
        </p:nvSpPr>
        <p:spPr>
          <a:xfrm>
            <a:off x="9560016" y="4944386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deflection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8694156" y="5675426"/>
            <a:ext cx="3132694" cy="661046"/>
          </a:xfrm>
          <a:prstGeom prst="ellipse">
            <a:avLst/>
          </a:prstGeom>
          <a:solidFill>
            <a:srgbClr val="CEDBF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84" name="Oval 4"/>
          <p:cNvSpPr txBox="1"/>
          <p:nvPr/>
        </p:nvSpPr>
        <p:spPr>
          <a:xfrm>
            <a:off x="9152928" y="5760111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 flipH="1" flipV="1">
            <a:off x="6647896" y="4339721"/>
            <a:ext cx="2095036" cy="23420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endCxn id="97" idx="7"/>
          </p:cNvCxnSpPr>
          <p:nvPr/>
        </p:nvCxnSpPr>
        <p:spPr>
          <a:xfrm flipH="1">
            <a:off x="6902516" y="2058149"/>
            <a:ext cx="1840416" cy="1312768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7132044" y="2821397"/>
            <a:ext cx="1610888" cy="844595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7252665" y="3561984"/>
            <a:ext cx="1467003" cy="378251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 flipV="1">
            <a:off x="6593322" y="4581328"/>
            <a:ext cx="2166118" cy="589633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endCxn id="97" idx="5"/>
          </p:cNvCxnSpPr>
          <p:nvPr/>
        </p:nvCxnSpPr>
        <p:spPr>
          <a:xfrm flipH="1" flipV="1">
            <a:off x="6902516" y="4976304"/>
            <a:ext cx="1817151" cy="1002477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endCxn id="66" idx="6"/>
          </p:cNvCxnSpPr>
          <p:nvPr/>
        </p:nvCxnSpPr>
        <p:spPr>
          <a:xfrm flipH="1">
            <a:off x="3520495" y="4323076"/>
            <a:ext cx="1420032" cy="67233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97" idx="1"/>
            <a:endCxn id="52" idx="6"/>
          </p:cNvCxnSpPr>
          <p:nvPr/>
        </p:nvCxnSpPr>
        <p:spPr>
          <a:xfrm flipH="1" flipV="1">
            <a:off x="3520495" y="2085317"/>
            <a:ext cx="1691350" cy="1285600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endCxn id="51" idx="6"/>
          </p:cNvCxnSpPr>
          <p:nvPr/>
        </p:nvCxnSpPr>
        <p:spPr>
          <a:xfrm flipH="1" flipV="1">
            <a:off x="3520495" y="2848565"/>
            <a:ext cx="1574984" cy="859553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endCxn id="65" idx="6"/>
          </p:cNvCxnSpPr>
          <p:nvPr/>
        </p:nvCxnSpPr>
        <p:spPr>
          <a:xfrm flipH="1" flipV="1">
            <a:off x="3497230" y="3589152"/>
            <a:ext cx="1488020" cy="323860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endCxn id="67" idx="6"/>
          </p:cNvCxnSpPr>
          <p:nvPr/>
        </p:nvCxnSpPr>
        <p:spPr>
          <a:xfrm flipH="1">
            <a:off x="3537003" y="4639103"/>
            <a:ext cx="1481263" cy="559026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97" idx="3"/>
            <a:endCxn id="71" idx="6"/>
          </p:cNvCxnSpPr>
          <p:nvPr/>
        </p:nvCxnSpPr>
        <p:spPr>
          <a:xfrm flipH="1">
            <a:off x="3497230" y="4976304"/>
            <a:ext cx="1714615" cy="1029645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/>
          <p:cNvSpPr/>
          <p:nvPr/>
        </p:nvSpPr>
        <p:spPr>
          <a:xfrm>
            <a:off x="4861695" y="3038431"/>
            <a:ext cx="2390971" cy="2270359"/>
          </a:xfrm>
          <a:prstGeom prst="ellipse">
            <a:avLst/>
          </a:prstGeom>
          <a:solidFill>
            <a:srgbClr val="FF66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5120537" y="3796839"/>
            <a:ext cx="18288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952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1575" y="3281489"/>
            <a:ext cx="4823425" cy="252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12" name="Wave 11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8177" y="1958050"/>
            <a:ext cx="5494460" cy="697584"/>
          </a:xfrm>
          <a:prstGeom prst="roundRect">
            <a:avLst/>
          </a:prstGeom>
          <a:gradFill flip="none" rotWithShape="1">
            <a:gsLst>
              <a:gs pos="96000">
                <a:srgbClr val="FB6A5B"/>
              </a:gs>
              <a:gs pos="13000">
                <a:schemeClr val="accent5">
                  <a:lumMod val="20000"/>
                  <a:lumOff val="80000"/>
                </a:schemeClr>
              </a:gs>
              <a:gs pos="48000">
                <a:srgbClr val="FC988E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81174" y="1958050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6923" y="1572555"/>
            <a:ext cx="474571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Drawing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 </a:t>
            </a:r>
          </a:p>
          <a:p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791087" y="2045232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660" y="1958050"/>
            <a:ext cx="4579525" cy="4780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690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8177" y="1958050"/>
            <a:ext cx="5494460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60000">
                <a:srgbClr val="F3DD95"/>
              </a:gs>
              <a:gs pos="100000">
                <a:srgbClr val="EECD6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81174" y="1958050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1087" y="2045232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" name="Rectangle 6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8" name="Wave 7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96300" y="2061639"/>
            <a:ext cx="25176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</a:p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555" y="1958050"/>
            <a:ext cx="5172075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08258" y="2959718"/>
            <a:ext cx="50032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structural members are moving as one unit.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993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849729" y="3657600"/>
          <a:ext cx="8562975" cy="263533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747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9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9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71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6879"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20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Load </a:t>
                      </a:r>
                      <a:r>
                        <a:rPr lang="en-US" sz="20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type </a:t>
                      </a: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Manual </a:t>
                      </a:r>
                    </a:p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results  </a:t>
                      </a:r>
                      <a:r>
                        <a:rPr lang="en-US" sz="20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(kN) </a:t>
                      </a: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ETABS</a:t>
                      </a:r>
                      <a:endParaRPr lang="ar-SA" sz="20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results (kN) </a:t>
                      </a: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Difference </a:t>
                      </a:r>
                      <a:r>
                        <a:rPr lang="en-US" sz="20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 </a:t>
                      </a:r>
                    </a:p>
                  </a:txBody>
                  <a:tcPr marL="153670" marR="73025" marT="698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144"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Live </a:t>
                      </a: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4430</a:t>
                      </a: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.28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4432.66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0.05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609"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Dead </a:t>
                      </a: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18229.76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18023.44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1.13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958"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SD </a:t>
                      </a: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5623.44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5627.01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0.06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748"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Wall </a:t>
                      </a: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2297.55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2297.99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tc>
                  <a:txBody>
                    <a:bodyPr/>
                    <a:lstStyle/>
                    <a:p>
                      <a:pPr marL="0" marR="81280" indent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0.02</a:t>
                      </a:r>
                      <a:endParaRPr lang="en-US" sz="2000" b="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3670" marR="73025" marT="698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78177" y="1958050"/>
            <a:ext cx="5494460" cy="697584"/>
          </a:xfrm>
          <a:prstGeom prst="roundRect">
            <a:avLst/>
          </a:prstGeom>
          <a:gradFill>
            <a:gsLst>
              <a:gs pos="21000">
                <a:schemeClr val="accent5">
                  <a:lumMod val="20000"/>
                  <a:lumOff val="80000"/>
                </a:schemeClr>
              </a:gs>
              <a:gs pos="44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81174" y="1958050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1087" y="2045232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9" name="Wave 8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6300" y="2061639"/>
            <a:ext cx="3297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equilibrium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08258" y="2959718"/>
            <a:ext cx="52245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loads on the structure and reactions are same.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074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2133600" y="1976052"/>
            <a:ext cx="22794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78176" y="1958050"/>
            <a:ext cx="5962015" cy="697584"/>
          </a:xfrm>
          <a:prstGeom prst="roundRect">
            <a:avLst/>
          </a:prstGeom>
          <a:gradFill flip="none" rotWithShape="1">
            <a:gsLst>
              <a:gs pos="97000">
                <a:srgbClr val="14BE89"/>
              </a:gs>
              <a:gs pos="26000">
                <a:schemeClr val="accent1">
                  <a:lumMod val="20000"/>
                  <a:lumOff val="80000"/>
                </a:schemeClr>
              </a:gs>
              <a:gs pos="68000">
                <a:srgbClr val="18E6A6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481174" y="1958050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17780" y="2036194"/>
            <a:ext cx="661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4.a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33" name="Wave 32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96300" y="2061639"/>
            <a:ext cx="49590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equilibrium ( for frame  )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408258" y="2959718"/>
                <a:ext cx="690548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Make a check on third floor slab  for SD load (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SD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4.5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258" y="2959718"/>
                <a:ext cx="6905480" cy="400110"/>
              </a:xfrm>
              <a:prstGeom prst="rect">
                <a:avLst/>
              </a:prstGeom>
              <a:blipFill>
                <a:blip r:embed="rId2"/>
                <a:stretch>
                  <a:fillRect l="-971" t="-9231" r="-44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324152" y="3633134"/>
                <a:ext cx="6096000" cy="118846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Hand: </a:t>
                </a:r>
              </a:p>
              <a:p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Ln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0" smtClean="0">
                                <a:latin typeface="Cambria Math"/>
                              </a:rPr>
                              <m:t>10</m:t>
                            </m:r>
                            <m:r>
                              <a:rPr lang="en-US" sz="2000" b="0" i="0" smtClean="0">
                                <a:latin typeface="Cambria Math"/>
                              </a:rPr>
                              <m:t>.</m:t>
                            </m:r>
                            <m:r>
                              <a:rPr lang="en-US" sz="2000" b="0" i="0" smtClean="0">
                                <a:latin typeface="Cambria Math"/>
                              </a:rPr>
                              <m:t>04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b="0" i="1" smtClean="0">
                            <a:latin typeface="Cambria Math"/>
                          </a:rPr>
                          <m:t>6</m:t>
                        </m:r>
                        <m:r>
                          <a:rPr lang="en-US" sz="2000" b="0" i="1" smtClean="0">
                            <a:latin typeface="Cambria Math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/>
                          </a:rPr>
                          <m:t>34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359.48 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52" y="3633134"/>
                <a:ext cx="6096000" cy="1188467"/>
              </a:xfrm>
              <a:prstGeom prst="rect">
                <a:avLst/>
              </a:prstGeom>
              <a:blipFill>
                <a:blip r:embed="rId3"/>
                <a:stretch>
                  <a:fillRect l="-1000" t="-3077" b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324152" y="4915846"/>
                <a:ext cx="6096000" cy="115685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ETABS:</a:t>
                </a:r>
              </a:p>
              <a:p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0" smtClean="0">
                            <a:latin typeface="Cambria Math"/>
                          </a:rPr>
                          <m:t>172</m:t>
                        </m:r>
                        <m:r>
                          <a:rPr lang="en-US" sz="2000" b="0" i="0" smtClean="0">
                            <a:latin typeface="Cambria Math"/>
                          </a:rPr>
                          <m:t>.</m:t>
                        </m:r>
                        <m:r>
                          <a:rPr lang="en-US" sz="2000" b="0" i="0" smtClean="0">
                            <a:latin typeface="Cambria Math"/>
                          </a:rPr>
                          <m:t>5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0" smtClean="0">
                            <a:latin typeface="Cambria Math"/>
                          </a:rPr>
                          <m:t>172</m:t>
                        </m:r>
                        <m:r>
                          <a:rPr lang="en-US" sz="2000" b="0" i="0" smtClean="0">
                            <a:latin typeface="Cambria Math"/>
                          </a:rPr>
                          <m:t>.</m:t>
                        </m:r>
                        <m:r>
                          <a:rPr lang="en-US" sz="2000" b="0" i="0" smtClean="0">
                            <a:latin typeface="Cambria Math"/>
                          </a:rPr>
                          <m:t>2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177.2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349.55 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52" y="4915846"/>
                <a:ext cx="6096000" cy="1156855"/>
              </a:xfrm>
              <a:prstGeom prst="rect">
                <a:avLst/>
              </a:prstGeom>
              <a:blipFill>
                <a:blip r:embed="rId4"/>
                <a:stretch>
                  <a:fillRect l="-1000" t="-2632"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/>
          <p:cNvSpPr/>
          <p:nvPr/>
        </p:nvSpPr>
        <p:spPr>
          <a:xfrm>
            <a:off x="282292" y="6357608"/>
            <a:ext cx="45802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%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2.7 %  &lt; 10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then OK.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324620" y="3389307"/>
            <a:ext cx="7066779" cy="64766"/>
          </a:xfrm>
          <a:prstGeom prst="roundRect">
            <a:avLst/>
          </a:prstGeom>
          <a:gradFill flip="none" rotWithShape="1">
            <a:gsLst>
              <a:gs pos="11000">
                <a:schemeClr val="accent1">
                  <a:lumMod val="20000"/>
                  <a:lumOff val="80000"/>
                </a:schemeClr>
              </a:gs>
              <a:gs pos="60000">
                <a:srgbClr val="99EBBA"/>
              </a:gs>
              <a:gs pos="100000">
                <a:srgbClr val="6CE29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186" y="3817029"/>
            <a:ext cx="5429419" cy="281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626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273363">
            <a:off x="3748552" y="478613"/>
            <a:ext cx="4300774" cy="17721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3472"/>
                <a:gd name="adj2" fmla="val 26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Wave 4"/>
          <p:cNvSpPr/>
          <p:nvPr/>
        </p:nvSpPr>
        <p:spPr>
          <a:xfrm>
            <a:off x="3688537" y="85725"/>
            <a:ext cx="4459966" cy="1874792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986909" y="2405949"/>
            <a:ext cx="3409954" cy="3364605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</a:t>
            </a:r>
            <a:r>
              <a:rPr lang="en-US" sz="3600" dirty="0" smtClean="0"/>
              <a:t> 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</a:t>
            </a:r>
            <a:r>
              <a:rPr lang="en-US" sz="3600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508567" y="2405949"/>
            <a:ext cx="3409953" cy="3364605"/>
          </a:xfrm>
          <a:prstGeom prst="ellipse">
            <a:avLst/>
          </a:prstGeom>
          <a:solidFill>
            <a:srgbClr val="8200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/>
          </a:p>
        </p:txBody>
      </p:sp>
      <p:grpSp>
        <p:nvGrpSpPr>
          <p:cNvPr id="8" name="Group 7"/>
          <p:cNvGrpSpPr/>
          <p:nvPr/>
        </p:nvGrpSpPr>
        <p:grpSpPr>
          <a:xfrm>
            <a:off x="8818407" y="2185390"/>
            <a:ext cx="5295131" cy="610139"/>
            <a:chOff x="4588552" y="1283084"/>
            <a:chExt cx="5295130" cy="610139"/>
          </a:xfrm>
        </p:grpSpPr>
        <p:sp>
          <p:nvSpPr>
            <p:cNvPr id="9" name="Flowchart: Delay 8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23000">
                  <a:schemeClr val="accent6">
                    <a:lumMod val="20000"/>
                    <a:lumOff val="80000"/>
                  </a:schemeClr>
                </a:gs>
                <a:gs pos="0">
                  <a:schemeClr val="accent6">
                    <a:lumMod val="60000"/>
                    <a:lumOff val="40000"/>
                  </a:schemeClr>
                </a:gs>
                <a:gs pos="94805">
                  <a:schemeClr val="accent6">
                    <a:lumMod val="20000"/>
                    <a:lumOff val="80000"/>
                  </a:schemeClr>
                </a:gs>
                <a:gs pos="75000">
                  <a:schemeClr val="accent6">
                    <a:lumMod val="20000"/>
                    <a:lumOff val="8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26689" y="1372938"/>
              <a:ext cx="29357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lvl="0" algn="ctr"/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Tile (𝛾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26</a:t>
              </a:r>
              <a:r>
                <a:rPr lang="en-US" b="1" dirty="0" smtClean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kN/</a:t>
              </a:r>
              <a:r>
                <a:rPr lang="en-US" b="1" dirty="0">
                  <a:latin typeface="Cambria Math" panose="02040503050406030204" pitchFamily="18" charset="0"/>
                  <a:ea typeface="Calibri" panose="020F0502020204030204" pitchFamily="34" charset="0"/>
                  <a:cs typeface="Cambria Math" panose="02040503050406030204" pitchFamily="18" charset="0"/>
                </a:rPr>
                <a:t>𝑚</a:t>
              </a:r>
              <a:r>
                <a:rPr lang="en-US" b="1" baseline="30000" dirty="0" smtClean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3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b="1" dirty="0" smtClean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308987" y="2890939"/>
            <a:ext cx="5295131" cy="738047"/>
            <a:chOff x="4588552" y="1283084"/>
            <a:chExt cx="5295130" cy="738047"/>
          </a:xfrm>
        </p:grpSpPr>
        <p:sp>
          <p:nvSpPr>
            <p:cNvPr id="13" name="Flowchart: Delay 12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28000">
                  <a:schemeClr val="accent6">
                    <a:lumMod val="20000"/>
                    <a:lumOff val="80000"/>
                  </a:schemeClr>
                </a:gs>
                <a:gs pos="0">
                  <a:schemeClr val="accent6">
                    <a:lumMod val="60000"/>
                    <a:lumOff val="40000"/>
                  </a:schemeClr>
                </a:gs>
                <a:gs pos="75000">
                  <a:schemeClr val="accent6">
                    <a:lumMod val="20000"/>
                    <a:lumOff val="8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43315" y="1374800"/>
              <a:ext cx="29357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lvl="0"/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Block (𝛾 =12 </a:t>
              </a:r>
              <a:r>
                <a:rPr lang="en-US" b="1" dirty="0" err="1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kN</a:t>
              </a:r>
              <a:r>
                <a:rPr lang="en-US" b="1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/</a:t>
              </a:r>
              <a:r>
                <a:rPr lang="en-US" b="1" dirty="0">
                  <a:latin typeface="Cambria Math" panose="02040503050406030204" pitchFamily="18" charset="0"/>
                  <a:ea typeface="Calibri" panose="020F0502020204030204" pitchFamily="34" charset="0"/>
                  <a:cs typeface="Cambria Math" panose="02040503050406030204" pitchFamily="18" charset="0"/>
                </a:rPr>
                <a:t>𝑚</a:t>
              </a:r>
              <a:r>
                <a:rPr lang="en-US" b="1" baseline="30000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3 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b="1" dirty="0"/>
            </a:p>
            <a:p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443295" y="4309830"/>
            <a:ext cx="5295132" cy="923330"/>
            <a:chOff x="4588552" y="1242268"/>
            <a:chExt cx="5295130" cy="923330"/>
          </a:xfrm>
        </p:grpSpPr>
        <p:sp>
          <p:nvSpPr>
            <p:cNvPr id="17" name="Flowchart: Delay 16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23000">
                  <a:schemeClr val="accent6">
                    <a:lumMod val="20000"/>
                    <a:lumOff val="80000"/>
                  </a:schemeClr>
                </a:gs>
                <a:gs pos="0">
                  <a:schemeClr val="accent6">
                    <a:lumMod val="60000"/>
                    <a:lumOff val="40000"/>
                  </a:schemeClr>
                </a:gs>
                <a:gs pos="75000">
                  <a:schemeClr val="accent6">
                    <a:lumMod val="20000"/>
                    <a:lumOff val="8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74845" y="1242268"/>
              <a:ext cx="2935762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Plaster</a:t>
              </a:r>
            </a:p>
            <a:p>
              <a:pPr algn="ctr"/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(𝛾 = 23 </a:t>
              </a:r>
              <a:r>
                <a:rPr lang="en-US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kN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/𝑚</a:t>
              </a:r>
              <a:r>
                <a:rPr lang="en-US" b="1" baseline="30000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3 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b="1" dirty="0"/>
            </a:p>
            <a:p>
              <a:pPr lvl="0" algn="ctr"/>
              <a:endParaRPr lang="en-US" b="1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909856" y="5042375"/>
            <a:ext cx="5417994" cy="923330"/>
            <a:chOff x="4465689" y="1248963"/>
            <a:chExt cx="5417993" cy="923330"/>
          </a:xfrm>
        </p:grpSpPr>
        <p:sp>
          <p:nvSpPr>
            <p:cNvPr id="21" name="Flowchart: Delay 20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21000">
                  <a:schemeClr val="accent6">
                    <a:lumMod val="20000"/>
                    <a:lumOff val="80000"/>
                  </a:schemeClr>
                </a:gs>
                <a:gs pos="0">
                  <a:schemeClr val="accent6">
                    <a:lumMod val="60000"/>
                    <a:lumOff val="40000"/>
                  </a:schemeClr>
                </a:gs>
                <a:gs pos="75000">
                  <a:schemeClr val="accent6">
                    <a:lumMod val="20000"/>
                    <a:lumOff val="8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65689" y="1248963"/>
              <a:ext cx="3282143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lvl="0" algn="ctr"/>
              <a:r>
                <a:rPr lang="en-US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Concrete</a:t>
              </a:r>
              <a:r>
                <a:rPr lang="en-US" b="1" i="1" dirty="0" smtClean="0"/>
                <a:t>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Mortar</a:t>
              </a:r>
            </a:p>
            <a:p>
              <a:pPr algn="ctr"/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(𝛾 = 23</a:t>
              </a:r>
              <a:r>
                <a:rPr lang="en-US" b="1" dirty="0" smtClean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kN</a:t>
              </a:r>
              <a:r>
                <a:rPr lang="en-US" b="1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/</a:t>
              </a:r>
              <a:r>
                <a:rPr lang="en-US" b="1" dirty="0">
                  <a:latin typeface="Cambria Math" panose="02040503050406030204" pitchFamily="18" charset="0"/>
                  <a:ea typeface="Calibri" panose="020F0502020204030204" pitchFamily="34" charset="0"/>
                  <a:cs typeface="Cambria Math" panose="02040503050406030204" pitchFamily="18" charset="0"/>
                </a:rPr>
                <a:t>𝑚</a:t>
              </a:r>
              <a:r>
                <a:rPr lang="en-US" b="1" baseline="30000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3 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b="1" dirty="0"/>
            </a:p>
            <a:p>
              <a:pPr lvl="0" algn="ctr"/>
              <a:r>
                <a:rPr lang="en-US" b="1" i="1" dirty="0" smtClean="0">
                  <a:solidFill>
                    <a:schemeClr val="bg1"/>
                  </a:solidFill>
                </a:rPr>
                <a:t> </a:t>
              </a: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464270" y="3584073"/>
            <a:ext cx="5295132" cy="923330"/>
            <a:chOff x="4588552" y="1242932"/>
            <a:chExt cx="5295130" cy="923330"/>
          </a:xfrm>
        </p:grpSpPr>
        <p:sp>
          <p:nvSpPr>
            <p:cNvPr id="25" name="Flowchart: Delay 24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25000">
                  <a:schemeClr val="accent6">
                    <a:lumMod val="20000"/>
                    <a:lumOff val="80000"/>
                  </a:schemeClr>
                </a:gs>
                <a:gs pos="0">
                  <a:schemeClr val="accent6">
                    <a:lumMod val="60000"/>
                    <a:lumOff val="40000"/>
                  </a:schemeClr>
                </a:gs>
                <a:gs pos="75000">
                  <a:schemeClr val="accent6">
                    <a:lumMod val="20000"/>
                    <a:lumOff val="8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99248" y="1242932"/>
              <a:ext cx="2935762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lvl="0" algn="ctr"/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Aggregate</a:t>
              </a:r>
            </a:p>
            <a:p>
              <a:pPr lvl="0" algn="ctr"/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(𝛾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=20 </a:t>
              </a:r>
              <a:r>
                <a:rPr lang="en-US" b="1" dirty="0" err="1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kN</a:t>
              </a:r>
              <a:r>
                <a:rPr lang="en-US" b="1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/</a:t>
              </a:r>
              <a:r>
                <a:rPr lang="en-US" b="1" dirty="0">
                  <a:latin typeface="Cambria Math" panose="02040503050406030204" pitchFamily="18" charset="0"/>
                  <a:ea typeface="Calibri" panose="020F0502020204030204" pitchFamily="34" charset="0"/>
                  <a:cs typeface="Cambria Math" panose="02040503050406030204" pitchFamily="18" charset="0"/>
                </a:rPr>
                <a:t>𝑚</a:t>
              </a:r>
              <a:r>
                <a:rPr lang="en-US" b="1" baseline="30000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3 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b="1" dirty="0"/>
            </a:p>
            <a:p>
              <a:pPr algn="ctr"/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-2061470" y="4183523"/>
            <a:ext cx="4592894" cy="610139"/>
            <a:chOff x="2336712" y="2051030"/>
            <a:chExt cx="4592893" cy="610139"/>
          </a:xfrm>
        </p:grpSpPr>
        <p:sp>
          <p:nvSpPr>
            <p:cNvPr id="29" name="Flowchart: Delay 28"/>
            <p:cNvSpPr/>
            <p:nvPr/>
          </p:nvSpPr>
          <p:spPr>
            <a:xfrm flipH="1">
              <a:off x="2336712" y="2091101"/>
              <a:ext cx="4396771" cy="529998"/>
            </a:xfrm>
            <a:prstGeom prst="flowChartDelay">
              <a:avLst/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37000">
                  <a:schemeClr val="accent5">
                    <a:lumMod val="20000"/>
                    <a:lumOff val="80000"/>
                  </a:schemeClr>
                </a:gs>
                <a:gs pos="0">
                  <a:schemeClr val="accent5">
                    <a:lumMod val="75000"/>
                  </a:schemeClr>
                </a:gs>
                <a:gs pos="13000">
                  <a:schemeClr val="accent5">
                    <a:lumMod val="40000"/>
                    <a:lumOff val="6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ctr"/>
              <a:r>
                <a:rPr lang="en-US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Concrete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253330" y="2051030"/>
              <a:ext cx="676275" cy="61013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-2038566" y="3283417"/>
            <a:ext cx="4585854" cy="650209"/>
            <a:chOff x="2306786" y="1944802"/>
            <a:chExt cx="4585853" cy="650209"/>
          </a:xfrm>
        </p:grpSpPr>
        <p:sp>
          <p:nvSpPr>
            <p:cNvPr id="32" name="Flowchart: Delay 31"/>
            <p:cNvSpPr/>
            <p:nvPr/>
          </p:nvSpPr>
          <p:spPr>
            <a:xfrm flipH="1">
              <a:off x="2306786" y="2031431"/>
              <a:ext cx="4469491" cy="508358"/>
            </a:xfrm>
            <a:prstGeom prst="flowChartDelay">
              <a:avLst/>
            </a:prstGeom>
            <a:gradFill>
              <a:gsLst>
                <a:gs pos="0">
                  <a:schemeClr val="accent5">
                    <a:lumMod val="75000"/>
                  </a:schemeClr>
                </a:gs>
                <a:gs pos="25000">
                  <a:schemeClr val="accent5">
                    <a:lumMod val="20000"/>
                    <a:lumOff val="80000"/>
                  </a:schemeClr>
                </a:gs>
                <a:gs pos="75000">
                  <a:schemeClr val="accent5">
                    <a:lumMod val="20000"/>
                    <a:lumOff val="8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Reinforcement</a:t>
              </a:r>
            </a:p>
            <a:p>
              <a:pPr algn="ctr"/>
              <a:r>
                <a:rPr lang="en-US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steel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216364" y="1944802"/>
              <a:ext cx="676275" cy="65020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248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33600" y="1976052"/>
            <a:ext cx="22794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8177" y="1958050"/>
            <a:ext cx="5987772" cy="697584"/>
          </a:xfrm>
          <a:prstGeom prst="roundRect">
            <a:avLst/>
          </a:prstGeom>
          <a:gradFill flip="none" rotWithShape="1">
            <a:gsLst>
              <a:gs pos="97000">
                <a:srgbClr val="14BE89"/>
              </a:gs>
              <a:gs pos="26000">
                <a:schemeClr val="accent1">
                  <a:lumMod val="20000"/>
                  <a:lumOff val="80000"/>
                </a:schemeClr>
              </a:gs>
              <a:gs pos="68000">
                <a:srgbClr val="18E6A6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81174" y="1958050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2262" y="2022846"/>
            <a:ext cx="763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4.b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9" name="Wave 8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6299" y="2061639"/>
            <a:ext cx="55257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( for column)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08258" y="2959718"/>
            <a:ext cx="49295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check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column(gridlines E7) for SD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4152" y="355070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Hand: </a:t>
            </a:r>
            <a:endParaRPr lang="en-US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P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Tributary area * No. of stories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(3*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33.41* 1)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(4.5*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33.41*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+(1.5*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33.41* 1)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601.38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4620" y="5366588"/>
            <a:ext cx="6096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sz="2000" dirty="0" smtClean="0"/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567.00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4152" y="6392642"/>
            <a:ext cx="46235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Difference%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5.6 %  &lt; 10 %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OK.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4620" y="3389307"/>
            <a:ext cx="7066779" cy="64766"/>
          </a:xfrm>
          <a:prstGeom prst="roundRect">
            <a:avLst/>
          </a:prstGeom>
          <a:gradFill flip="none" rotWithShape="1">
            <a:gsLst>
              <a:gs pos="11000">
                <a:schemeClr val="accent1">
                  <a:lumMod val="20000"/>
                  <a:lumOff val="80000"/>
                </a:schemeClr>
              </a:gs>
              <a:gs pos="60000">
                <a:srgbClr val="99EBBA"/>
              </a:gs>
              <a:gs pos="100000">
                <a:srgbClr val="6CE29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455" y="3550706"/>
            <a:ext cx="5869012" cy="3198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4980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ربع نص 7"/>
          <p:cNvSpPr txBox="1"/>
          <p:nvPr/>
        </p:nvSpPr>
        <p:spPr>
          <a:xfrm>
            <a:off x="283895" y="3849168"/>
            <a:ext cx="6019800" cy="19082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Colors indicate that no shear value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in x-direction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 shear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capacity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slab.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/>
              <a:t> </a:t>
            </a:r>
            <a:endParaRPr lang="ar-SA" sz="1400" dirty="0"/>
          </a:p>
        </p:txBody>
      </p:sp>
      <p:sp>
        <p:nvSpPr>
          <p:cNvPr id="5" name="Rectangle 4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6" name="Wave 5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8177" y="1958050"/>
            <a:ext cx="5494460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99000">
                <a:srgbClr val="2DA0D3"/>
              </a:gs>
              <a:gs pos="75000">
                <a:srgbClr val="44AAD8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73965" y="1970919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5383" y="2043730"/>
            <a:ext cx="715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.a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9091" y="2074508"/>
            <a:ext cx="2517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shear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502" y="3341187"/>
            <a:ext cx="699098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05383" y="2817496"/>
                <a:ext cx="6096000" cy="130106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ФV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Ф∗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`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</m:rad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bw</m:t>
                    </m:r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=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75</m:t>
                    </m:r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</m:t>
                        </m:r>
                      </m:e>
                    </m:rad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1000</m:t>
                    </m:r>
                    <m:r>
                      <a:rPr lang="en-US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260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1000</m:t>
                        </m:r>
                      </m:den>
                    </m:f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= 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159.2 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/m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383" y="2817496"/>
                <a:ext cx="6096000" cy="1301062"/>
              </a:xfrm>
              <a:prstGeom prst="rect">
                <a:avLst/>
              </a:prstGeom>
              <a:blipFill>
                <a:blip r:embed="rId3"/>
                <a:stretch>
                  <a:fillRect l="-1100" b="-5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58601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ربع نص 7"/>
              <p:cNvSpPr txBox="1"/>
              <p:nvPr/>
            </p:nvSpPr>
            <p:spPr>
              <a:xfrm>
                <a:off x="154378" y="3241107"/>
                <a:ext cx="6019800" cy="221599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ФVc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159.2 kN/m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</a:endParaRP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Colors indicate that no shear value 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in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y-direction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more than shear 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capacity of slab.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.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ar-SA" sz="1400" dirty="0"/>
              </a:p>
            </p:txBody>
          </p:sp>
        </mc:Choice>
        <mc:Fallback xmlns="">
          <p:sp>
            <p:nvSpPr>
              <p:cNvPr id="4" name="مربع نص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78" y="3241107"/>
                <a:ext cx="6019800" cy="2215991"/>
              </a:xfrm>
              <a:prstGeom prst="rect">
                <a:avLst/>
              </a:prstGeom>
              <a:blipFill>
                <a:blip r:embed="rId2"/>
                <a:stretch>
                  <a:fillRect l="-911" t="-1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6" name="Wave 5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8177" y="1958050"/>
            <a:ext cx="5494460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99000">
                <a:srgbClr val="2DA0D3"/>
              </a:gs>
              <a:gs pos="75000">
                <a:srgbClr val="44AAD8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73965" y="1970919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5383" y="2043730"/>
            <a:ext cx="715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.a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9091" y="2074508"/>
            <a:ext cx="2517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shear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292" y="3391704"/>
            <a:ext cx="7298028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999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8177" y="1958050"/>
            <a:ext cx="5494460" cy="697584"/>
          </a:xfrm>
          <a:prstGeom prst="roundRect">
            <a:avLst/>
          </a:prstGeom>
          <a:gradFill>
            <a:gsLst>
              <a:gs pos="13000">
                <a:srgbClr val="D4E5F4"/>
              </a:gs>
              <a:gs pos="70000">
                <a:srgbClr val="81B2DF"/>
              </a:gs>
            </a:gsLst>
            <a:lin ang="10800000" scaled="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89090" y="2074508"/>
            <a:ext cx="5182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</a:p>
        </p:txBody>
      </p:sp>
      <p:sp>
        <p:nvSpPr>
          <p:cNvPr id="6" name="Wave 5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8" name="Oval 7"/>
          <p:cNvSpPr/>
          <p:nvPr/>
        </p:nvSpPr>
        <p:spPr>
          <a:xfrm>
            <a:off x="373965" y="2006736"/>
            <a:ext cx="935038" cy="639678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1065" y="2006736"/>
            <a:ext cx="568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مربع نص 7"/>
              <p:cNvSpPr txBox="1"/>
              <p:nvPr/>
            </p:nvSpPr>
            <p:spPr>
              <a:xfrm>
                <a:off x="154378" y="2841862"/>
                <a:ext cx="6019800" cy="369331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Code</a:t>
                </a:r>
                <a:r>
                  <a:rPr lang="en-US" sz="20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T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hn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x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0.0466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b="0" i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17.84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0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0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b="0" i="0" dirty="0" smtClean="0">
                            <a:latin typeface="Cambria Math"/>
                            <a:cs typeface="Times New Roman" panose="020206030504050203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= 0.623 sec</a:t>
                </a:r>
              </a:p>
              <a:p>
                <a:pPr marL="342900" indent="-342900">
                  <a:buFont typeface="Wingdings" pitchFamily="2" charset="2"/>
                  <a:buChar char="v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Upper limit of period = C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1.4*0.623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0.872 sec </a:t>
                </a:r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ETABS:</a:t>
                </a:r>
                <a:endParaRPr lang="en-US" sz="20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itchFamily="2" charset="2"/>
                  <a:buChar char="v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Fundamental period = 0.648 sec&lt;0.872 sec</a:t>
                </a:r>
              </a:p>
              <a:p>
                <a:pPr marL="342900" indent="-342900">
                  <a:buFont typeface="Wingdings" pitchFamily="2" charset="2"/>
                  <a:buChar char="v"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ar-SA" sz="1400" dirty="0"/>
              </a:p>
            </p:txBody>
          </p:sp>
        </mc:Choice>
        <mc:Fallback xmlns="">
          <p:sp>
            <p:nvSpPr>
              <p:cNvPr id="10" name="مربع نص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78" y="2841862"/>
                <a:ext cx="6019800" cy="3693319"/>
              </a:xfrm>
              <a:prstGeom prst="rect">
                <a:avLst/>
              </a:prstGeom>
              <a:blipFill>
                <a:blip r:embed="rId2"/>
                <a:stretch>
                  <a:fillRect l="-1012" t="-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319" y="1459037"/>
            <a:ext cx="4867275" cy="5242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6525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8177" y="1718444"/>
            <a:ext cx="5494460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99000">
                <a:srgbClr val="FEE1DE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89090" y="1834902"/>
            <a:ext cx="5182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 type</a:t>
            </a:r>
          </a:p>
        </p:txBody>
      </p:sp>
      <p:sp>
        <p:nvSpPr>
          <p:cNvPr id="6" name="Wave 5"/>
          <p:cNvSpPr/>
          <p:nvPr/>
        </p:nvSpPr>
        <p:spPr>
          <a:xfrm>
            <a:off x="6591751" y="282155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88509">
            <a:off x="6830680" y="627921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8" name="Oval 7"/>
          <p:cNvSpPr/>
          <p:nvPr/>
        </p:nvSpPr>
        <p:spPr>
          <a:xfrm>
            <a:off x="373965" y="1767130"/>
            <a:ext cx="935038" cy="639678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8301" y="1805626"/>
            <a:ext cx="568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417" y="3706744"/>
            <a:ext cx="7343775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lowchart: Terminator 11"/>
          <p:cNvSpPr/>
          <p:nvPr/>
        </p:nvSpPr>
        <p:spPr>
          <a:xfrm>
            <a:off x="78177" y="3229951"/>
            <a:ext cx="10591800" cy="47625"/>
          </a:xfrm>
          <a:prstGeom prst="flowChartTerminator">
            <a:avLst/>
          </a:prstGeom>
          <a:gradFill>
            <a:gsLst>
              <a:gs pos="71000">
                <a:srgbClr val="FF0066"/>
              </a:gs>
              <a:gs pos="16000">
                <a:srgbClr val="EBE2E7"/>
              </a:gs>
              <a:gs pos="100000">
                <a:srgbClr val="FF0066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75292" y="2704320"/>
            <a:ext cx="114151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frame system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reinforced concrete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walls).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829276" y="3227540"/>
                <a:ext cx="6096000" cy="267765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endParaRPr lang="en-US" sz="2800" b="1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𝜴</m:t>
                        </m:r>
                      </m:e>
                      <m:sub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2.5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 = 5</a:t>
                </a:r>
                <a:endPara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276" y="3227540"/>
                <a:ext cx="6096000" cy="2677656"/>
              </a:xfrm>
              <a:prstGeom prst="rect">
                <a:avLst/>
              </a:prstGeom>
              <a:blipFill>
                <a:blip r:embed="rId3"/>
                <a:stretch>
                  <a:fillRect l="-2000" b="-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/>
          <p:cNvSpPr/>
          <p:nvPr/>
        </p:nvSpPr>
        <p:spPr>
          <a:xfrm>
            <a:off x="648301" y="3645454"/>
            <a:ext cx="180975" cy="209550"/>
          </a:xfrm>
          <a:prstGeom prst="ellipse">
            <a:avLst/>
          </a:prstGeom>
          <a:solidFill>
            <a:srgbClr val="FF006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48301" y="4544388"/>
            <a:ext cx="180975" cy="209550"/>
          </a:xfrm>
          <a:prstGeom prst="ellipse">
            <a:avLst/>
          </a:prstGeom>
          <a:solidFill>
            <a:srgbClr val="FF006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48301" y="5354777"/>
            <a:ext cx="180975" cy="209550"/>
          </a:xfrm>
          <a:prstGeom prst="ellipse">
            <a:avLst/>
          </a:prstGeom>
          <a:solidFill>
            <a:srgbClr val="FF006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03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8176" y="1958050"/>
            <a:ext cx="5781711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99000">
                <a:schemeClr val="accent4">
                  <a:lumMod val="20000"/>
                  <a:lumOff val="8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89090" y="2074508"/>
            <a:ext cx="5182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ELM</a:t>
            </a:r>
          </a:p>
        </p:txBody>
      </p:sp>
      <p:sp>
        <p:nvSpPr>
          <p:cNvPr id="6" name="Wave 5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8" name="Oval 7"/>
          <p:cNvSpPr/>
          <p:nvPr/>
        </p:nvSpPr>
        <p:spPr>
          <a:xfrm>
            <a:off x="373965" y="2006736"/>
            <a:ext cx="935038" cy="639678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8301" y="2045232"/>
            <a:ext cx="568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7"/>
          <p:cNvSpPr txBox="1"/>
          <p:nvPr/>
        </p:nvSpPr>
        <p:spPr>
          <a:xfrm>
            <a:off x="121838" y="2718315"/>
            <a:ext cx="6019800" cy="45550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Hand: </a:t>
            </a:r>
            <a:endParaRPr lang="en-US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= C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 W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Where: W: effective seismic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wieght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(Dead load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+ SD + Wall load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25948.41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C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siesmic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response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coefficent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0.10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= 2594.84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ETABS: </a:t>
            </a:r>
            <a:endParaRPr lang="en-US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2505.95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% = 3 % OK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1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201" y="3429000"/>
            <a:ext cx="6619875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9558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8176" y="1958050"/>
            <a:ext cx="5781711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99000">
                <a:schemeClr val="accent6">
                  <a:lumMod val="20000"/>
                  <a:lumOff val="8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89090" y="2074508"/>
            <a:ext cx="5182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Mass participation ratio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Wave 5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8" name="Oval 7"/>
          <p:cNvSpPr/>
          <p:nvPr/>
        </p:nvSpPr>
        <p:spPr>
          <a:xfrm>
            <a:off x="373965" y="2006736"/>
            <a:ext cx="935038" cy="639678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8301" y="2045232"/>
            <a:ext cx="568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787" y="3943015"/>
            <a:ext cx="845820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54378" y="2536173"/>
            <a:ext cx="121532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ASCE7-10 states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” The analysis shall include a sufficient number of modes to obtain a combined modal mass participation of at least 90 percent of actual mass in each of orthogonal horizontal directions of response considered by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model”.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845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8177" y="1410806"/>
            <a:ext cx="7700662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99000">
                <a:srgbClr val="C6F0DA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89090" y="1527264"/>
            <a:ext cx="75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by Response Spectrum</a:t>
            </a:r>
          </a:p>
        </p:txBody>
      </p:sp>
      <p:sp>
        <p:nvSpPr>
          <p:cNvPr id="6" name="Wave 5"/>
          <p:cNvSpPr/>
          <p:nvPr/>
        </p:nvSpPr>
        <p:spPr>
          <a:xfrm>
            <a:off x="6658209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88509">
            <a:off x="6897138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8" name="Oval 7"/>
          <p:cNvSpPr/>
          <p:nvPr/>
        </p:nvSpPr>
        <p:spPr>
          <a:xfrm>
            <a:off x="373965" y="1459492"/>
            <a:ext cx="935038" cy="639678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8301" y="1497988"/>
            <a:ext cx="568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81" y="2099170"/>
            <a:ext cx="7186411" cy="470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ربع نص 7"/>
          <p:cNvSpPr txBox="1"/>
          <p:nvPr/>
        </p:nvSpPr>
        <p:spPr>
          <a:xfrm>
            <a:off x="154378" y="3292623"/>
            <a:ext cx="6019800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1400" dirty="0"/>
          </a:p>
        </p:txBody>
      </p:sp>
      <p:sp>
        <p:nvSpPr>
          <p:cNvPr id="12" name="Rectangle 11"/>
          <p:cNvSpPr/>
          <p:nvPr/>
        </p:nvSpPr>
        <p:spPr>
          <a:xfrm>
            <a:off x="154378" y="3600399"/>
            <a:ext cx="121532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Input data of Response Spectrum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518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31192" y="6373184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0" y="1488486"/>
            <a:ext cx="7700662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99000">
                <a:srgbClr val="C6F0DA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410913" y="1604944"/>
            <a:ext cx="75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by Response Spectrum</a:t>
            </a:r>
          </a:p>
        </p:txBody>
      </p:sp>
      <p:sp>
        <p:nvSpPr>
          <p:cNvPr id="15" name="Wave 14"/>
          <p:cNvSpPr/>
          <p:nvPr/>
        </p:nvSpPr>
        <p:spPr>
          <a:xfrm>
            <a:off x="6811364" y="125992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288509">
            <a:off x="7050293" y="471758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17" name="Oval 16"/>
          <p:cNvSpPr/>
          <p:nvPr/>
        </p:nvSpPr>
        <p:spPr>
          <a:xfrm>
            <a:off x="295788" y="1537172"/>
            <a:ext cx="935038" cy="639678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0124" y="1575668"/>
            <a:ext cx="568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9" name="مربع نص 7"/>
          <p:cNvSpPr txBox="1"/>
          <p:nvPr/>
        </p:nvSpPr>
        <p:spPr>
          <a:xfrm>
            <a:off x="466300" y="2375354"/>
            <a:ext cx="418191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Results of current dynamic analysis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14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47" y="3266363"/>
            <a:ext cx="5821419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مربع نص 7"/>
          <p:cNvSpPr txBox="1"/>
          <p:nvPr/>
        </p:nvSpPr>
        <p:spPr>
          <a:xfrm>
            <a:off x="6423154" y="2375354"/>
            <a:ext cx="601980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Results of modified dynamic analysis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1400" dirty="0"/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587" y="3236067"/>
            <a:ext cx="576262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Oval 22"/>
          <p:cNvSpPr/>
          <p:nvPr/>
        </p:nvSpPr>
        <p:spPr>
          <a:xfrm>
            <a:off x="108081" y="2711603"/>
            <a:ext cx="358219" cy="375151"/>
          </a:xfrm>
          <a:prstGeom prst="ellipse">
            <a:avLst/>
          </a:prstGeom>
          <a:solidFill>
            <a:srgbClr val="3E342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lowchart: Terminator 23"/>
          <p:cNvSpPr/>
          <p:nvPr/>
        </p:nvSpPr>
        <p:spPr>
          <a:xfrm flipV="1">
            <a:off x="90178" y="3103198"/>
            <a:ext cx="6039285" cy="45719"/>
          </a:xfrm>
          <a:prstGeom prst="flowChartTerminator">
            <a:avLst/>
          </a:prstGeom>
          <a:gradFill>
            <a:gsLst>
              <a:gs pos="16000">
                <a:schemeClr val="accent5">
                  <a:lumMod val="20000"/>
                  <a:lumOff val="80000"/>
                </a:schemeClr>
              </a:gs>
              <a:gs pos="67000">
                <a:srgbClr val="86714A"/>
              </a:gs>
              <a:gs pos="95000">
                <a:srgbClr val="635337"/>
              </a:gs>
              <a:gs pos="39000">
                <a:srgbClr val="B7A27B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6179186" y="2708766"/>
            <a:ext cx="358219" cy="375151"/>
          </a:xfrm>
          <a:prstGeom prst="ellipse">
            <a:avLst/>
          </a:prstGeom>
          <a:solidFill>
            <a:srgbClr val="69115C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lowchart: Terminator 25"/>
          <p:cNvSpPr/>
          <p:nvPr/>
        </p:nvSpPr>
        <p:spPr>
          <a:xfrm>
            <a:off x="6161283" y="3146080"/>
            <a:ext cx="6810375" cy="60528"/>
          </a:xfrm>
          <a:prstGeom prst="flowChartTerminator">
            <a:avLst/>
          </a:prstGeom>
          <a:gradFill>
            <a:gsLst>
              <a:gs pos="16000">
                <a:schemeClr val="accent5">
                  <a:lumMod val="20000"/>
                  <a:lumOff val="80000"/>
                </a:schemeClr>
              </a:gs>
              <a:gs pos="67000">
                <a:srgbClr val="971985"/>
              </a:gs>
              <a:gs pos="95000">
                <a:srgbClr val="69115C"/>
              </a:gs>
              <a:gs pos="39000">
                <a:srgbClr val="E456D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538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5" name="Wave 4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8177" y="1958050"/>
            <a:ext cx="5494460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89000">
                <a:srgbClr val="D4ECF8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3074" y="1958050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6670" y="2045232"/>
            <a:ext cx="126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200" y="2061639"/>
            <a:ext cx="25176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deflection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43074" y="3046363"/>
            <a:ext cx="6096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Make a check 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fifth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slab in critical panel.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Δ Allowable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L / 240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10540/240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43.92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Δ 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term = ΔL+ (λ∞ × ΔD) +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λt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× ΔSL)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= 38.2 mm &lt; 43.92 mm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Thickness of slab is suitable.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2940708"/>
            <a:ext cx="6682740" cy="3171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3797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8029" y="2372827"/>
            <a:ext cx="6255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Codes used in this project are the following :</a:t>
            </a:r>
            <a:endParaRPr lang="en-US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628650" y="3008643"/>
            <a:ext cx="7029450" cy="1005840"/>
            <a:chOff x="628650" y="2065693"/>
            <a:chExt cx="7029450" cy="1005840"/>
          </a:xfrm>
        </p:grpSpPr>
        <p:grpSp>
          <p:nvGrpSpPr>
            <p:cNvPr id="6" name="Group 5"/>
            <p:cNvGrpSpPr/>
            <p:nvPr/>
          </p:nvGrpSpPr>
          <p:grpSpPr>
            <a:xfrm>
              <a:off x="628650" y="2065693"/>
              <a:ext cx="7029450" cy="1005840"/>
              <a:chOff x="1419225" y="1818043"/>
              <a:chExt cx="7029450" cy="1005840"/>
            </a:xfrm>
          </p:grpSpPr>
          <p:sp>
            <p:nvSpPr>
              <p:cNvPr id="9" name="Flowchart: Terminator 8"/>
              <p:cNvSpPr/>
              <p:nvPr/>
            </p:nvSpPr>
            <p:spPr>
              <a:xfrm>
                <a:off x="1638300" y="2651527"/>
                <a:ext cx="6810375" cy="14817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33CC33"/>
                  </a:gs>
                  <a:gs pos="100000">
                    <a:srgbClr val="33CC3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1419225" y="1818043"/>
                <a:ext cx="1005840" cy="1005840"/>
              </a:xfrm>
              <a:prstGeom prst="ellipse">
                <a:avLst/>
              </a:prstGeom>
              <a:solidFill>
                <a:srgbClr val="33CC33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1765532" y="2447607"/>
              <a:ext cx="46794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ACI 318-14 (American Concrete Institute).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7720" y="2262942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1</a:t>
              </a:r>
              <a:endParaRPr lang="en-US" sz="3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02105" y="4219316"/>
            <a:ext cx="7029450" cy="1005840"/>
            <a:chOff x="628650" y="3735748"/>
            <a:chExt cx="7029450" cy="1005840"/>
          </a:xfrm>
        </p:grpSpPr>
        <p:grpSp>
          <p:nvGrpSpPr>
            <p:cNvPr id="12" name="Group 11"/>
            <p:cNvGrpSpPr/>
            <p:nvPr/>
          </p:nvGrpSpPr>
          <p:grpSpPr>
            <a:xfrm>
              <a:off x="628650" y="3735748"/>
              <a:ext cx="7029450" cy="1005840"/>
              <a:chOff x="1419225" y="1818043"/>
              <a:chExt cx="7029450" cy="1005840"/>
            </a:xfrm>
          </p:grpSpPr>
          <p:sp>
            <p:nvSpPr>
              <p:cNvPr id="15" name="Flowchart: Terminator 14"/>
              <p:cNvSpPr/>
              <p:nvPr/>
            </p:nvSpPr>
            <p:spPr>
              <a:xfrm>
                <a:off x="1638300" y="2651527"/>
                <a:ext cx="6810375" cy="14817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99000">
                    <a:srgbClr val="FF9966"/>
                  </a:gs>
                  <a:gs pos="100000">
                    <a:srgbClr val="FF9966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419225" y="1818043"/>
                <a:ext cx="1005840" cy="1005840"/>
              </a:xfrm>
              <a:prstGeom prst="ellipse">
                <a:avLst/>
              </a:prstGeom>
              <a:solidFill>
                <a:srgbClr val="FF9966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1765532" y="4159885"/>
              <a:ext cx="436048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IBC2015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(International Building Code).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7720" y="3913654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2</a:t>
              </a:r>
              <a:endParaRPr lang="en-US" sz="3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930293" y="5402320"/>
            <a:ext cx="7029450" cy="1005840"/>
            <a:chOff x="628650" y="5405803"/>
            <a:chExt cx="7029450" cy="1005840"/>
          </a:xfrm>
        </p:grpSpPr>
        <p:grpSp>
          <p:nvGrpSpPr>
            <p:cNvPr id="18" name="Group 17"/>
            <p:cNvGrpSpPr/>
            <p:nvPr/>
          </p:nvGrpSpPr>
          <p:grpSpPr>
            <a:xfrm>
              <a:off x="628650" y="5405803"/>
              <a:ext cx="7029450" cy="1005840"/>
              <a:chOff x="1419225" y="1818043"/>
              <a:chExt cx="7029450" cy="1005840"/>
            </a:xfrm>
          </p:grpSpPr>
          <p:sp>
            <p:nvSpPr>
              <p:cNvPr id="21" name="Flowchart: Terminator 20"/>
              <p:cNvSpPr/>
              <p:nvPr/>
            </p:nvSpPr>
            <p:spPr>
              <a:xfrm>
                <a:off x="1638300" y="2651527"/>
                <a:ext cx="6810375" cy="14817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89608">
                    <a:srgbClr val="00B0F0"/>
                  </a:gs>
                  <a:gs pos="100000">
                    <a:srgbClr val="00B0F0"/>
                  </a:gs>
                  <a:gs pos="83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419225" y="1818043"/>
                <a:ext cx="1005840" cy="100584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1765952" y="5830708"/>
              <a:ext cx="18662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ASCE-7 (2010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7720" y="5606318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3</a:t>
              </a:r>
              <a:endParaRPr lang="en-US" sz="3200" dirty="0"/>
            </a:p>
          </p:txBody>
        </p:sp>
      </p:grpSp>
      <p:sp>
        <p:nvSpPr>
          <p:cNvPr id="23" name="Rectangle 22"/>
          <p:cNvSpPr/>
          <p:nvPr/>
        </p:nvSpPr>
        <p:spPr>
          <a:xfrm rot="273363">
            <a:off x="336879" y="587415"/>
            <a:ext cx="7299707" cy="17721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3472"/>
                <a:gd name="adj2" fmla="val 26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Codes Used in This Project</a:t>
            </a: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4" name="Wave 23"/>
          <p:cNvSpPr/>
          <p:nvPr/>
        </p:nvSpPr>
        <p:spPr>
          <a:xfrm>
            <a:off x="183337" y="112442"/>
            <a:ext cx="7750988" cy="1874792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21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9123423" y="63364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50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 rot="288509">
            <a:off x="6930403" y="470292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6" name="Wave 5"/>
          <p:cNvSpPr/>
          <p:nvPr/>
        </p:nvSpPr>
        <p:spPr>
          <a:xfrm>
            <a:off x="6691474" y="124526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6618" y="1198407"/>
            <a:ext cx="4377913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87000">
                <a:srgbClr val="A6B6F2"/>
              </a:gs>
              <a:gs pos="58000">
                <a:srgbClr val="CEDBF6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01515" y="1198407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111" y="1285589"/>
            <a:ext cx="126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16641" y="1301996"/>
            <a:ext cx="2517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0593" y="293447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242" y="4221615"/>
            <a:ext cx="8380023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927" y="2107819"/>
            <a:ext cx="829627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ight Arrow 15"/>
          <p:cNvSpPr/>
          <p:nvPr/>
        </p:nvSpPr>
        <p:spPr>
          <a:xfrm>
            <a:off x="1100792" y="2748242"/>
            <a:ext cx="2690951" cy="745826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21000">
                <a:srgbClr val="C00000"/>
              </a:gs>
              <a:gs pos="56000">
                <a:srgbClr val="FF8484"/>
              </a:gs>
              <a:gs pos="96104">
                <a:schemeClr val="bg1"/>
              </a:gs>
              <a:gs pos="85000">
                <a:schemeClr val="bg1"/>
              </a:gs>
              <a:gs pos="33000">
                <a:srgbClr val="FF0909"/>
              </a:gs>
              <a:gs pos="7000">
                <a:srgbClr val="A200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In x-direction </a:t>
            </a:r>
            <a:r>
              <a:rPr lang="en-US" sz="3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90015">
            <a:off x="221359" y="2524834"/>
            <a:ext cx="1180347" cy="10247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Right Arrow 17"/>
          <p:cNvSpPr/>
          <p:nvPr/>
        </p:nvSpPr>
        <p:spPr>
          <a:xfrm>
            <a:off x="1103297" y="4928732"/>
            <a:ext cx="2637990" cy="763116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31000">
                <a:schemeClr val="accent6">
                  <a:lumMod val="75000"/>
                </a:schemeClr>
              </a:gs>
              <a:gs pos="64000">
                <a:schemeClr val="accent6">
                  <a:lumMod val="40000"/>
                  <a:lumOff val="60000"/>
                </a:schemeClr>
              </a:gs>
              <a:gs pos="96104">
                <a:schemeClr val="bg1"/>
              </a:gs>
              <a:gs pos="85000">
                <a:schemeClr val="bg1"/>
              </a:gs>
              <a:gs pos="53000">
                <a:schemeClr val="accent6">
                  <a:lumMod val="60000"/>
                  <a:lumOff val="40000"/>
                </a:schemeClr>
              </a:gs>
              <a:gs pos="15000">
                <a:schemeClr val="accent6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y-direction :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90015">
            <a:off x="170902" y="4722614"/>
            <a:ext cx="1180347" cy="10247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82121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3348" y="528456"/>
            <a:ext cx="11147628" cy="232449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4112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 </a:t>
            </a:r>
          </a:p>
          <a:p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Wave 12"/>
          <p:cNvSpPr/>
          <p:nvPr/>
        </p:nvSpPr>
        <p:spPr>
          <a:xfrm>
            <a:off x="335354" y="211084"/>
            <a:ext cx="11555393" cy="1707168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14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164" y="1918252"/>
            <a:ext cx="4118834" cy="459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034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288509">
            <a:off x="425088" y="566898"/>
            <a:ext cx="5030888" cy="83201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5" name="Wave 4"/>
          <p:cNvSpPr/>
          <p:nvPr/>
        </p:nvSpPr>
        <p:spPr>
          <a:xfrm>
            <a:off x="174509" y="95215"/>
            <a:ext cx="5532046" cy="1775377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763084" y="2276671"/>
            <a:ext cx="3132694" cy="66104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5763084" y="1513423"/>
            <a:ext cx="3132694" cy="661046"/>
          </a:xfrm>
          <a:prstGeom prst="ellipse">
            <a:avLst/>
          </a:prstGeom>
          <a:solidFill>
            <a:srgbClr val="FB796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Oval 4"/>
          <p:cNvSpPr txBox="1"/>
          <p:nvPr/>
        </p:nvSpPr>
        <p:spPr>
          <a:xfrm>
            <a:off x="6241948" y="2344885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4"/>
          <p:cNvSpPr txBox="1"/>
          <p:nvPr/>
        </p:nvSpPr>
        <p:spPr>
          <a:xfrm>
            <a:off x="6236139" y="1626874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 </a:t>
            </a:r>
            <a:endParaRPr lang="en-US" sz="2000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739819" y="3017258"/>
            <a:ext cx="3132694" cy="6610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Oval 10"/>
          <p:cNvSpPr/>
          <p:nvPr/>
        </p:nvSpPr>
        <p:spPr>
          <a:xfrm>
            <a:off x="5763084" y="3818415"/>
            <a:ext cx="3132694" cy="661046"/>
          </a:xfrm>
          <a:prstGeom prst="ellipse">
            <a:avLst/>
          </a:prstGeom>
          <a:solidFill>
            <a:srgbClr val="63D79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Oval 11"/>
          <p:cNvSpPr/>
          <p:nvPr/>
        </p:nvSpPr>
        <p:spPr>
          <a:xfrm>
            <a:off x="5779592" y="4626235"/>
            <a:ext cx="3132694" cy="661046"/>
          </a:xfrm>
          <a:prstGeom prst="ellipse">
            <a:avLst/>
          </a:prstGeom>
          <a:solidFill>
            <a:srgbClr val="70BFE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Oval 4"/>
          <p:cNvSpPr txBox="1"/>
          <p:nvPr/>
        </p:nvSpPr>
        <p:spPr>
          <a:xfrm>
            <a:off x="6248199" y="3112337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r>
              <a:rPr lang="en-US" sz="20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4"/>
          <p:cNvSpPr txBox="1"/>
          <p:nvPr/>
        </p:nvSpPr>
        <p:spPr>
          <a:xfrm>
            <a:off x="6226187" y="3915223"/>
            <a:ext cx="2145757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4"/>
          <p:cNvSpPr txBox="1"/>
          <p:nvPr/>
        </p:nvSpPr>
        <p:spPr>
          <a:xfrm>
            <a:off x="6113325" y="4723043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Footings 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739819" y="5434055"/>
            <a:ext cx="3132694" cy="661046"/>
          </a:xfrm>
          <a:prstGeom prst="ellipse">
            <a:avLst/>
          </a:prstGeom>
          <a:solidFill>
            <a:srgbClr val="6E95E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387228"/>
              <a:satOff val="14286"/>
              <a:lumOff val="-2101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Oval 4"/>
          <p:cNvSpPr txBox="1"/>
          <p:nvPr/>
        </p:nvSpPr>
        <p:spPr>
          <a:xfrm>
            <a:off x="6198591" y="5518740"/>
            <a:ext cx="2215150" cy="4674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</a:t>
            </a:r>
            <a:endPara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/>
          <p:cNvCxnSpPr>
            <a:stCxn id="11" idx="2"/>
          </p:cNvCxnSpPr>
          <p:nvPr/>
        </p:nvCxnSpPr>
        <p:spPr>
          <a:xfrm flipH="1" flipV="1">
            <a:off x="3668048" y="4125518"/>
            <a:ext cx="2095036" cy="23420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7" idx="2"/>
          </p:cNvCxnSpPr>
          <p:nvPr/>
        </p:nvCxnSpPr>
        <p:spPr>
          <a:xfrm flipH="1">
            <a:off x="3400226" y="1843946"/>
            <a:ext cx="2362858" cy="1634994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6" idx="2"/>
          </p:cNvCxnSpPr>
          <p:nvPr/>
        </p:nvCxnSpPr>
        <p:spPr>
          <a:xfrm flipH="1">
            <a:off x="3542391" y="2607194"/>
            <a:ext cx="2220693" cy="1062528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0" idx="2"/>
          </p:cNvCxnSpPr>
          <p:nvPr/>
        </p:nvCxnSpPr>
        <p:spPr>
          <a:xfrm flipH="1">
            <a:off x="3613474" y="3347781"/>
            <a:ext cx="2126345" cy="532902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2" idx="2"/>
          </p:cNvCxnSpPr>
          <p:nvPr/>
        </p:nvCxnSpPr>
        <p:spPr>
          <a:xfrm flipH="1" flipV="1">
            <a:off x="3613474" y="4367125"/>
            <a:ext cx="2166118" cy="589633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6" idx="2"/>
          </p:cNvCxnSpPr>
          <p:nvPr/>
        </p:nvCxnSpPr>
        <p:spPr>
          <a:xfrm flipH="1" flipV="1">
            <a:off x="3536117" y="4587977"/>
            <a:ext cx="2203702" cy="1176601"/>
          </a:xfrm>
          <a:prstGeom prst="line">
            <a:avLst/>
          </a:prstGeom>
          <a:ln w="41275" cmpd="dbl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664754" y="3001501"/>
            <a:ext cx="2390971" cy="2270359"/>
          </a:xfrm>
          <a:prstGeom prst="ellipse">
            <a:avLst/>
          </a:prstGeom>
          <a:solidFill>
            <a:srgbClr val="FF66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77254" y="3776777"/>
            <a:ext cx="18288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/>
          <a:srcRect l="21031" t="4310" r="8275" b="12777"/>
          <a:stretch/>
        </p:blipFill>
        <p:spPr>
          <a:xfrm>
            <a:off x="8983160" y="1358202"/>
            <a:ext cx="3382149" cy="5386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6770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53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8177" y="1958050"/>
            <a:ext cx="5494460" cy="697584"/>
          </a:xfrm>
          <a:prstGeom prst="roundRect">
            <a:avLst/>
          </a:prstGeom>
          <a:gradFill flip="none" rotWithShape="1">
            <a:gsLst>
              <a:gs pos="96000">
                <a:srgbClr val="FB6A5B"/>
              </a:gs>
              <a:gs pos="13000">
                <a:schemeClr val="accent5">
                  <a:lumMod val="20000"/>
                  <a:lumOff val="80000"/>
                </a:schemeClr>
              </a:gs>
              <a:gs pos="48000">
                <a:srgbClr val="FC988E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81174" y="1958050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4378" y="1572555"/>
            <a:ext cx="474571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 Design </a:t>
            </a:r>
          </a:p>
          <a:p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91087" y="2045232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مستطيل 1"/>
              <p:cNvSpPr/>
              <p:nvPr/>
            </p:nvSpPr>
            <p:spPr>
              <a:xfrm>
                <a:off x="373965" y="2895994"/>
                <a:ext cx="4579036" cy="23884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Flexural Capacity for slab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</a:t>
                </a:r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∅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 =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 × 𝑓𝑦 × (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𝑎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) </a:t>
                </a:r>
                <a:endParaRPr lang="en-US" sz="2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Reinforcement Ratio of steel (𝜌):</a:t>
                </a:r>
              </a:p>
              <a:p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𝜌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0.85𝑓𝑐′𝐹𝑦 (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 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2.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61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𝑀𝑢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𝐵</m:t>
                            </m:r>
                            <m:sSup>
                              <m:sSupPr>
                                <m:ctrlPr>
                                  <a:rPr lang="en-US" sz="2000" i="1" dirty="0">
                                    <a:solidFill>
                                      <a:prstClr val="black">
                                        <a:lumMod val="95000"/>
                                        <a:lumOff val="5000"/>
                                      </a:prstClr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 dirty="0">
                                    <a:solidFill>
                                      <a:prstClr val="black">
                                        <a:lumMod val="95000"/>
                                        <a:lumOff val="5000"/>
                                      </a:prstClr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2000" i="1" dirty="0">
                                    <a:solidFill>
                                      <a:prstClr val="black">
                                        <a:lumMod val="95000"/>
                                        <a:lumOff val="5000"/>
                                      </a:prstClr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𝑓𝑐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′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𝜌𝑚𝑖𝑛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0.0018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0" name="مستطيل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65" y="2895994"/>
                <a:ext cx="4579036" cy="2388474"/>
              </a:xfrm>
              <a:prstGeom prst="rect">
                <a:avLst/>
              </a:prstGeom>
              <a:blipFill>
                <a:blip r:embed="rId2"/>
                <a:stretch>
                  <a:fillRect l="-1197" t="-1276"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مستطيل 10"/>
              <p:cNvSpPr/>
              <p:nvPr/>
            </p:nvSpPr>
            <p:spPr>
              <a:xfrm>
                <a:off x="5209661" y="2519248"/>
                <a:ext cx="6893250" cy="43387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The ultimate minimum moment in both direction X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and Y</a:t>
                </a:r>
              </a:p>
              <a:p>
                <a:endParaRPr lang="en-US" sz="2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depth of slap (H)=300 mm</a:t>
                </a:r>
              </a:p>
              <a:p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width of slap section (B)= 1000 mm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effective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depth of the slap (d) = 260 mm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min = 0.0018 x 1000 x 300 = 540 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mm2</a:t>
                </a:r>
              </a:p>
              <a:p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 = 540 × 4200.85 × 24 ×1000 = 11.18 mm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∅M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540 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420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260 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11.182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sz="2000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10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dirty="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57.7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kN.m</a:t>
                </a:r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1" name="مستطيل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9661" y="2519248"/>
                <a:ext cx="6893250" cy="4338752"/>
              </a:xfrm>
              <a:prstGeom prst="rect">
                <a:avLst/>
              </a:prstGeom>
              <a:blipFill>
                <a:blip r:embed="rId3"/>
                <a:stretch>
                  <a:fillRect l="-796" t="-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 rot="530138">
            <a:off x="8430809" y="64030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</p:txBody>
      </p:sp>
      <p:sp>
        <p:nvSpPr>
          <p:cNvPr id="13" name="Wave 12"/>
          <p:cNvSpPr/>
          <p:nvPr/>
        </p:nvSpPr>
        <p:spPr>
          <a:xfrm>
            <a:off x="8230477" y="120769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346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532296" y="1674072"/>
            <a:ext cx="7473646" cy="1057275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21000">
                <a:srgbClr val="C00000"/>
              </a:gs>
              <a:gs pos="56000">
                <a:srgbClr val="FF8484"/>
              </a:gs>
              <a:gs pos="96104">
                <a:schemeClr val="bg1"/>
              </a:gs>
              <a:gs pos="85000">
                <a:schemeClr val="bg1"/>
              </a:gs>
              <a:gs pos="33000">
                <a:srgbClr val="FF0909"/>
              </a:gs>
              <a:gs pos="7000">
                <a:srgbClr val="A200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In x-direction </a:t>
            </a:r>
            <a:r>
              <a:rPr lang="en-US" sz="3000" dirty="0" smtClean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:M11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90015">
            <a:off x="455555" y="1126181"/>
            <a:ext cx="2233954" cy="1939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360239" y="4060824"/>
            <a:ext cx="5821486" cy="2328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zone A : As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5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∅18mm. </a:t>
            </a: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zone 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As = 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7∅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18mm.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530138">
            <a:off x="8430809" y="64030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</p:txBody>
      </p:sp>
      <p:sp>
        <p:nvSpPr>
          <p:cNvPr id="8" name="Wave 7"/>
          <p:cNvSpPr/>
          <p:nvPr/>
        </p:nvSpPr>
        <p:spPr>
          <a:xfrm>
            <a:off x="8230477" y="120769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pic>
        <p:nvPicPr>
          <p:cNvPr id="9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348" y="2901195"/>
            <a:ext cx="6337110" cy="380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9125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579007" y="1284791"/>
            <a:ext cx="5909813" cy="868948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21000">
                <a:srgbClr val="C00000"/>
              </a:gs>
              <a:gs pos="56000">
                <a:srgbClr val="FF8484"/>
              </a:gs>
              <a:gs pos="96104">
                <a:schemeClr val="bg1"/>
              </a:gs>
              <a:gs pos="85000">
                <a:schemeClr val="bg1"/>
              </a:gs>
              <a:gs pos="33000">
                <a:srgbClr val="FF0909"/>
              </a:gs>
              <a:gs pos="7000">
                <a:srgbClr val="A200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Steel Detailing In x-direction</a:t>
            </a:r>
            <a:endParaRPr lang="en-US" sz="3000" dirty="0" smtClean="0">
              <a:solidFill>
                <a:srgbClr val="E7E6E6">
                  <a:lumMod val="10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90015">
            <a:off x="208983" y="891475"/>
            <a:ext cx="1722255" cy="14952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360239" y="4060824"/>
            <a:ext cx="5821486" cy="1364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530138">
            <a:off x="8430809" y="64030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</p:txBody>
      </p:sp>
      <p:sp>
        <p:nvSpPr>
          <p:cNvPr id="8" name="Wave 7"/>
          <p:cNvSpPr/>
          <p:nvPr/>
        </p:nvSpPr>
        <p:spPr>
          <a:xfrm>
            <a:off x="8192175" y="30765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pic>
        <p:nvPicPr>
          <p:cNvPr id="9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9007" y="2429395"/>
            <a:ext cx="9542193" cy="426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14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320885" y="1674072"/>
            <a:ext cx="7473646" cy="1057275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31000">
                <a:schemeClr val="accent6">
                  <a:lumMod val="75000"/>
                </a:schemeClr>
              </a:gs>
              <a:gs pos="64000">
                <a:schemeClr val="accent6">
                  <a:lumMod val="40000"/>
                  <a:lumOff val="60000"/>
                </a:schemeClr>
              </a:gs>
              <a:gs pos="96104">
                <a:schemeClr val="bg1"/>
              </a:gs>
              <a:gs pos="85000">
                <a:schemeClr val="bg1"/>
              </a:gs>
              <a:gs pos="53000">
                <a:schemeClr val="accent6">
                  <a:lumMod val="60000"/>
                  <a:lumOff val="40000"/>
                </a:schemeClr>
              </a:gs>
              <a:gs pos="15000">
                <a:schemeClr val="accent6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In y-direction </a:t>
            </a:r>
            <a:r>
              <a:rPr lang="en-US" sz="3000" dirty="0" smtClean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:M22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90015">
            <a:off x="256720" y="912743"/>
            <a:ext cx="2233954" cy="1939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149275" y="3865584"/>
            <a:ext cx="51501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minimum area of steel (5Ф12mm) for the bottom and 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top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steel in Y- 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direction.</a:t>
            </a:r>
            <a:endParaRPr lang="en-US" sz="2000" dirty="0" smtClean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530138">
            <a:off x="8430809" y="64030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Wave 7"/>
          <p:cNvSpPr/>
          <p:nvPr/>
        </p:nvSpPr>
        <p:spPr>
          <a:xfrm>
            <a:off x="8230477" y="120769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pic>
        <p:nvPicPr>
          <p:cNvPr id="9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9444" y="2820460"/>
            <a:ext cx="617599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669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508289" y="1282221"/>
            <a:ext cx="5668015" cy="868948"/>
          </a:xfrm>
          <a:prstGeom prst="rightArrow">
            <a:avLst>
              <a:gd name="adj1" fmla="val 50000"/>
              <a:gd name="adj2" fmla="val 95045"/>
            </a:avLst>
          </a:prstGeom>
          <a:gradFill flip="none" rotWithShape="1">
            <a:gsLst>
              <a:gs pos="11000">
                <a:schemeClr val="accent6">
                  <a:lumMod val="75000"/>
                </a:schemeClr>
              </a:gs>
              <a:gs pos="64000">
                <a:schemeClr val="accent6">
                  <a:lumMod val="40000"/>
                  <a:lumOff val="60000"/>
                </a:schemeClr>
              </a:gs>
              <a:gs pos="96104">
                <a:schemeClr val="bg1"/>
              </a:gs>
              <a:gs pos="85000">
                <a:schemeClr val="bg1"/>
              </a:gs>
              <a:gs pos="31000">
                <a:schemeClr val="accent6">
                  <a:lumMod val="60000"/>
                  <a:lumOff val="40000"/>
                </a:schemeClr>
              </a:gs>
              <a:gs pos="3000">
                <a:schemeClr val="accent6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Steel Detailing In y-direction </a:t>
            </a:r>
            <a:endParaRPr lang="en-US" sz="3000" dirty="0" smtClean="0">
              <a:solidFill>
                <a:srgbClr val="E7E6E6">
                  <a:lumMod val="10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90015">
            <a:off x="230437" y="740871"/>
            <a:ext cx="1740148" cy="1510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379289" y="4146549"/>
            <a:ext cx="5821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530138">
            <a:off x="8469110" y="584940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</p:txBody>
      </p:sp>
      <p:sp>
        <p:nvSpPr>
          <p:cNvPr id="8" name="Wave 7"/>
          <p:cNvSpPr/>
          <p:nvPr/>
        </p:nvSpPr>
        <p:spPr>
          <a:xfrm>
            <a:off x="8230476" y="63950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pic>
        <p:nvPicPr>
          <p:cNvPr id="9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9010" y="2349805"/>
            <a:ext cx="9909575" cy="438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661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530138">
            <a:off x="8546482" y="681214"/>
            <a:ext cx="2884607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6328"/>
                <a:gd name="adj2" fmla="val -601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</a:p>
        </p:txBody>
      </p:sp>
      <p:sp>
        <p:nvSpPr>
          <p:cNvPr id="5" name="Wave 4"/>
          <p:cNvSpPr/>
          <p:nvPr/>
        </p:nvSpPr>
        <p:spPr>
          <a:xfrm>
            <a:off x="8250048" y="196327"/>
            <a:ext cx="3440382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1993" y="3064346"/>
            <a:ext cx="5821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We use = Ф10/200 mm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119" y="4350773"/>
            <a:ext cx="7353300" cy="1819275"/>
          </a:xfrm>
          <a:prstGeom prst="rect">
            <a:avLst/>
          </a:prstGeom>
        </p:spPr>
      </p:pic>
      <p:sp>
        <p:nvSpPr>
          <p:cNvPr id="8" name="Rounded Rectangle 5"/>
          <p:cNvSpPr/>
          <p:nvPr/>
        </p:nvSpPr>
        <p:spPr>
          <a:xfrm>
            <a:off x="208344" y="1917827"/>
            <a:ext cx="5494460" cy="697584"/>
          </a:xfrm>
          <a:prstGeom prst="roundRect">
            <a:avLst/>
          </a:prstGeom>
          <a:gradFill flip="none" rotWithShape="1">
            <a:gsLst>
              <a:gs pos="21000">
                <a:schemeClr val="accent5">
                  <a:lumMod val="20000"/>
                  <a:lumOff val="80000"/>
                </a:schemeClr>
              </a:gs>
              <a:gs pos="44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Steel Detailing</a:t>
            </a:r>
            <a:endParaRPr lang="en-US" b="1" dirty="0"/>
          </a:p>
        </p:txBody>
      </p:sp>
      <p:sp>
        <p:nvSpPr>
          <p:cNvPr id="9" name="Oval 6"/>
          <p:cNvSpPr/>
          <p:nvPr/>
        </p:nvSpPr>
        <p:spPr>
          <a:xfrm>
            <a:off x="677944" y="1917827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7"/>
          <p:cNvSpPr txBox="1"/>
          <p:nvPr/>
        </p:nvSpPr>
        <p:spPr>
          <a:xfrm>
            <a:off x="999431" y="2043072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3940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Wave 3"/>
          <p:cNvSpPr/>
          <p:nvPr/>
        </p:nvSpPr>
        <p:spPr>
          <a:xfrm>
            <a:off x="8488150" y="141943"/>
            <a:ext cx="3237004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288509">
            <a:off x="8686330" y="466179"/>
            <a:ext cx="2840643" cy="70594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olumns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152" y="1901682"/>
            <a:ext cx="9571129" cy="4895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159665" y="1147563"/>
            <a:ext cx="5494460" cy="697584"/>
          </a:xfrm>
          <a:prstGeom prst="roundRect">
            <a:avLst/>
          </a:prstGeom>
          <a:gradFill flip="none" rotWithShape="1">
            <a:gsLst>
              <a:gs pos="97000">
                <a:schemeClr val="accent2">
                  <a:lumMod val="60000"/>
                  <a:lumOff val="40000"/>
                </a:schemeClr>
              </a:gs>
              <a:gs pos="20000">
                <a:schemeClr val="accent5">
                  <a:lumMod val="20000"/>
                  <a:lumOff val="80000"/>
                </a:schemeClr>
              </a:gs>
              <a:gs pos="3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9108" y="1283520"/>
            <a:ext cx="4366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082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83566" y="1854518"/>
            <a:ext cx="3257482" cy="4785227"/>
            <a:chOff x="-238161" y="432974"/>
            <a:chExt cx="3770509" cy="6163005"/>
          </a:xfrm>
        </p:grpSpPr>
        <p:grpSp>
          <p:nvGrpSpPr>
            <p:cNvPr id="5" name="Group 4"/>
            <p:cNvGrpSpPr/>
            <p:nvPr/>
          </p:nvGrpSpPr>
          <p:grpSpPr>
            <a:xfrm>
              <a:off x="837959" y="432974"/>
              <a:ext cx="1828800" cy="2428877"/>
              <a:chOff x="837959" y="636812"/>
              <a:chExt cx="1828800" cy="242887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837959" y="636812"/>
                <a:ext cx="1828800" cy="1828800"/>
                <a:chOff x="837959" y="636812"/>
                <a:chExt cx="1828800" cy="1828800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891384" y="636812"/>
                  <a:ext cx="1721951" cy="182880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837959" y="1230558"/>
                  <a:ext cx="1828800" cy="5899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 anchor="ctr" anchorCtr="1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Live Load</a:t>
                  </a:r>
                </a:p>
              </p:txBody>
            </p:sp>
          </p:grpSp>
          <p:sp>
            <p:nvSpPr>
              <p:cNvPr id="20" name="Chevron 19"/>
              <p:cNvSpPr/>
              <p:nvPr/>
            </p:nvSpPr>
            <p:spPr>
              <a:xfrm rot="5400000">
                <a:off x="1452323" y="2337026"/>
                <a:ext cx="600076" cy="857250"/>
              </a:xfrm>
              <a:prstGeom prst="chevr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-238161" y="2893701"/>
              <a:ext cx="3770509" cy="3702278"/>
              <a:chOff x="-278642" y="3293076"/>
              <a:chExt cx="3770509" cy="370227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-278642" y="3293076"/>
                <a:ext cx="3746696" cy="792654"/>
                <a:chOff x="-278642" y="3293076"/>
                <a:chExt cx="3746696" cy="792654"/>
              </a:xfrm>
            </p:grpSpPr>
            <p:sp>
              <p:nvSpPr>
                <p:cNvPr id="17" name="Pentagon 16"/>
                <p:cNvSpPr/>
                <p:nvPr/>
              </p:nvSpPr>
              <p:spPr>
                <a:xfrm rot="10800000" flipH="1">
                  <a:off x="252890" y="3293076"/>
                  <a:ext cx="3215164" cy="792654"/>
                </a:xfrm>
                <a:prstGeom prst="homePlate">
                  <a:avLst/>
                </a:prstGeom>
                <a:gradFill>
                  <a:gsLst>
                    <a:gs pos="32000">
                      <a:schemeClr val="accent4">
                        <a:lumMod val="20000"/>
                        <a:lumOff val="80000"/>
                      </a:schemeClr>
                    </a:gs>
                    <a:gs pos="2000">
                      <a:schemeClr val="accent4">
                        <a:lumMod val="40000"/>
                        <a:lumOff val="60000"/>
                      </a:schemeClr>
                    </a:gs>
                    <a:gs pos="98052">
                      <a:schemeClr val="accent5">
                        <a:lumMod val="20000"/>
                        <a:lumOff val="80000"/>
                      </a:schemeClr>
                    </a:gs>
                    <a:gs pos="56000">
                      <a:schemeClr val="accent4">
                        <a:lumMod val="20000"/>
                        <a:lumOff val="80000"/>
                      </a:schemeClr>
                    </a:gs>
                  </a:gsLst>
                  <a:lin ang="0" scaled="0"/>
                </a:gradFill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Rectangle 17"/>
                    <p:cNvSpPr/>
                    <p:nvPr/>
                  </p:nvSpPr>
                  <p:spPr>
                    <a:xfrm>
                      <a:off x="-278642" y="3323265"/>
                      <a:ext cx="3657076" cy="760331"/>
                    </a:xfrm>
                    <a:prstGeom prst="rect">
                      <a:avLst/>
                    </a:prstGeom>
                  </p:spPr>
                  <p:txBody>
                    <a:bodyPr wrap="square" anchor="ctr">
                      <a:spAutoFit/>
                    </a:bodyPr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 and</a:t>
                      </a:r>
                      <a:r>
                        <a:rPr lang="ar-SA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Mezzanine</a:t>
                      </a: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(3 </a:t>
                      </a:r>
                      <a14:m>
                        <m:oMath xmlns:m="http://schemas.openxmlformats.org/officeDocument/2006/math"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𝒌𝑵</m:t>
                          </m:r>
                          <m:r>
                            <a:rPr lang="en-US" sz="1600" b="1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oMath>
                      </a14:m>
                      <a:r>
                        <a:rPr lang="en-US" sz="1600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1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Rectangle 1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278642" y="3323265"/>
                      <a:ext cx="3657076" cy="760331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 t="-3093" b="-1237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8" name="Group 7"/>
              <p:cNvGrpSpPr/>
              <p:nvPr/>
            </p:nvGrpSpPr>
            <p:grpSpPr>
              <a:xfrm>
                <a:off x="-162224" y="4274890"/>
                <a:ext cx="3654091" cy="792654"/>
                <a:chOff x="-186037" y="3293076"/>
                <a:chExt cx="3654091" cy="792654"/>
              </a:xfrm>
            </p:grpSpPr>
            <p:sp>
              <p:nvSpPr>
                <p:cNvPr id="15" name="Pentagon 14"/>
                <p:cNvSpPr/>
                <p:nvPr/>
              </p:nvSpPr>
              <p:spPr>
                <a:xfrm rot="10800000" flipH="1">
                  <a:off x="252890" y="3293076"/>
                  <a:ext cx="3215164" cy="792654"/>
                </a:xfrm>
                <a:prstGeom prst="homePlate">
                  <a:avLst/>
                </a:prstGeom>
                <a:gradFill>
                  <a:gsLst>
                    <a:gs pos="32000">
                      <a:schemeClr val="accent4">
                        <a:lumMod val="20000"/>
                        <a:lumOff val="80000"/>
                      </a:schemeClr>
                    </a:gs>
                    <a:gs pos="2000">
                      <a:schemeClr val="accent4">
                        <a:lumMod val="40000"/>
                        <a:lumOff val="60000"/>
                      </a:schemeClr>
                    </a:gs>
                    <a:gs pos="98052">
                      <a:schemeClr val="accent5">
                        <a:lumMod val="20000"/>
                        <a:lumOff val="80000"/>
                      </a:schemeClr>
                    </a:gs>
                    <a:gs pos="56000">
                      <a:schemeClr val="accent4">
                        <a:lumMod val="20000"/>
                        <a:lumOff val="80000"/>
                      </a:schemeClr>
                    </a:gs>
                  </a:gsLst>
                  <a:lin ang="0" scaled="0"/>
                </a:gradFill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-186037" y="3312832"/>
                      <a:ext cx="3424241" cy="753145"/>
                    </a:xfrm>
                    <a:prstGeom prst="rect">
                      <a:avLst/>
                    </a:prstGeom>
                  </p:spPr>
                  <p:txBody>
                    <a:bodyPr wrap="square" anchor="ctr">
                      <a:spAutoFit/>
                    </a:bodyPr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Classes </a:t>
                      </a: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(3 </a:t>
                      </a:r>
                      <a14:m>
                        <m:oMath xmlns:m="http://schemas.openxmlformats.org/officeDocument/2006/math"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𝒌𝑵</m:t>
                          </m:r>
                          <m:r>
                            <a:rPr lang="en-US" sz="1600" b="1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oMath>
                      </a14:m>
                      <a:r>
                        <a:rPr lang="en-US" sz="1600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1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6" name="Rectangle 1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186037" y="3312832"/>
                      <a:ext cx="3424241" cy="753145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t="-3125" b="-1354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9" name="Group 8"/>
              <p:cNvGrpSpPr/>
              <p:nvPr/>
            </p:nvGrpSpPr>
            <p:grpSpPr>
              <a:xfrm>
                <a:off x="-44053" y="5233344"/>
                <a:ext cx="3535920" cy="792654"/>
                <a:chOff x="-67866" y="3293076"/>
                <a:chExt cx="3535920" cy="792654"/>
              </a:xfrm>
            </p:grpSpPr>
            <p:sp>
              <p:nvSpPr>
                <p:cNvPr id="13" name="Pentagon 12"/>
                <p:cNvSpPr/>
                <p:nvPr/>
              </p:nvSpPr>
              <p:spPr>
                <a:xfrm rot="10800000" flipH="1">
                  <a:off x="252890" y="3293076"/>
                  <a:ext cx="3215164" cy="792654"/>
                </a:xfrm>
                <a:prstGeom prst="homePlate">
                  <a:avLst/>
                </a:prstGeom>
                <a:gradFill>
                  <a:gsLst>
                    <a:gs pos="32000">
                      <a:schemeClr val="accent4">
                        <a:lumMod val="20000"/>
                        <a:lumOff val="80000"/>
                      </a:schemeClr>
                    </a:gs>
                    <a:gs pos="2000">
                      <a:schemeClr val="accent4">
                        <a:lumMod val="40000"/>
                        <a:lumOff val="60000"/>
                      </a:schemeClr>
                    </a:gs>
                    <a:gs pos="98052">
                      <a:schemeClr val="accent5">
                        <a:lumMod val="20000"/>
                        <a:lumOff val="80000"/>
                      </a:schemeClr>
                    </a:gs>
                    <a:gs pos="56000">
                      <a:schemeClr val="accent4">
                        <a:lumMod val="20000"/>
                        <a:lumOff val="80000"/>
                      </a:schemeClr>
                    </a:gs>
                  </a:gsLst>
                  <a:lin ang="0" scaled="0"/>
                </a:gradFill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-67866" y="3316442"/>
                      <a:ext cx="3288507" cy="753146"/>
                    </a:xfrm>
                    <a:prstGeom prst="rect">
                      <a:avLst/>
                    </a:prstGeom>
                  </p:spPr>
                  <p:txBody>
                    <a:bodyPr wrap="square" anchor="ctr">
                      <a:spAutoFit/>
                    </a:bodyPr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Corridors</a:t>
                      </a: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 </a:t>
                      </a:r>
                      <a14:m>
                        <m:oMath xmlns:m="http://schemas.openxmlformats.org/officeDocument/2006/math"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𝒌𝑵</m:t>
                          </m:r>
                          <m:r>
                            <a:rPr lang="en-US" sz="1600" b="1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oMath>
                      </a14:m>
                      <a:r>
                        <a:rPr lang="en-US" sz="1600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1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4" name="Rectangle 1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67866" y="3316442"/>
                      <a:ext cx="3288507" cy="753146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t="-3125" b="-1354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0" name="Group 9"/>
              <p:cNvGrpSpPr/>
              <p:nvPr/>
            </p:nvGrpSpPr>
            <p:grpSpPr>
              <a:xfrm>
                <a:off x="-156120" y="6191799"/>
                <a:ext cx="3647987" cy="803555"/>
                <a:chOff x="-179933" y="3293077"/>
                <a:chExt cx="3647987" cy="803555"/>
              </a:xfrm>
            </p:grpSpPr>
            <p:sp>
              <p:nvSpPr>
                <p:cNvPr id="11" name="Pentagon 10"/>
                <p:cNvSpPr/>
                <p:nvPr/>
              </p:nvSpPr>
              <p:spPr>
                <a:xfrm rot="10800000" flipH="1">
                  <a:off x="252890" y="3293077"/>
                  <a:ext cx="3215164" cy="792653"/>
                </a:xfrm>
                <a:prstGeom prst="homePlate">
                  <a:avLst/>
                </a:prstGeom>
                <a:gradFill>
                  <a:gsLst>
                    <a:gs pos="32000">
                      <a:schemeClr val="accent4">
                        <a:lumMod val="20000"/>
                        <a:lumOff val="80000"/>
                      </a:schemeClr>
                    </a:gs>
                    <a:gs pos="2000">
                      <a:schemeClr val="accent4">
                        <a:lumMod val="40000"/>
                        <a:lumOff val="60000"/>
                      </a:schemeClr>
                    </a:gs>
                    <a:gs pos="98052">
                      <a:schemeClr val="accent5">
                        <a:lumMod val="20000"/>
                        <a:lumOff val="80000"/>
                      </a:schemeClr>
                    </a:gs>
                    <a:gs pos="56000">
                      <a:schemeClr val="accent4">
                        <a:lumMod val="20000"/>
                        <a:lumOff val="80000"/>
                      </a:schemeClr>
                    </a:gs>
                  </a:gsLst>
                  <a:lin ang="0" scaled="0"/>
                </a:gradFill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-179933" y="3343488"/>
                      <a:ext cx="3288507" cy="753144"/>
                    </a:xfrm>
                    <a:prstGeom prst="rect">
                      <a:avLst/>
                    </a:prstGeom>
                  </p:spPr>
                  <p:txBody>
                    <a:bodyPr wrap="square" anchor="ctr">
                      <a:spAutoFit/>
                    </a:bodyPr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 </a:t>
                      </a: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 </a:t>
                      </a:r>
                      <a14:m>
                        <m:oMath xmlns:m="http://schemas.openxmlformats.org/officeDocument/2006/math"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𝒌𝑵</m:t>
                          </m:r>
                          <m:r>
                            <a:rPr lang="en-US" sz="1600" b="1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oMath>
                      </a14:m>
                      <a:r>
                        <a:rPr lang="en-US" sz="1600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1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2" name="Rectangle 1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179933" y="3343488"/>
                      <a:ext cx="3288507" cy="753144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t="-3125" b="-1354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23" name="Group 22"/>
          <p:cNvGrpSpPr/>
          <p:nvPr/>
        </p:nvGrpSpPr>
        <p:grpSpPr>
          <a:xfrm rot="10800000" flipH="1">
            <a:off x="6038742" y="731210"/>
            <a:ext cx="2808733" cy="6079644"/>
            <a:chOff x="3778432" y="1901931"/>
            <a:chExt cx="2930833" cy="6947773"/>
          </a:xfrm>
        </p:grpSpPr>
        <p:grpSp>
          <p:nvGrpSpPr>
            <p:cNvPr id="24" name="Group 23"/>
            <p:cNvGrpSpPr/>
            <p:nvPr/>
          </p:nvGrpSpPr>
          <p:grpSpPr>
            <a:xfrm>
              <a:off x="3902521" y="5536819"/>
              <a:ext cx="2609850" cy="3312885"/>
              <a:chOff x="3902521" y="5536819"/>
              <a:chExt cx="2609850" cy="3312885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3902521" y="6377609"/>
                <a:ext cx="2609850" cy="2472095"/>
                <a:chOff x="4178747" y="7081457"/>
                <a:chExt cx="2609850" cy="2472095"/>
              </a:xfrm>
            </p:grpSpPr>
            <p:sp>
              <p:nvSpPr>
                <p:cNvPr id="28" name="Oval 27"/>
                <p:cNvSpPr/>
                <p:nvPr/>
              </p:nvSpPr>
              <p:spPr>
                <a:xfrm>
                  <a:off x="4197085" y="7081457"/>
                  <a:ext cx="2434415" cy="2472095"/>
                </a:xfrm>
                <a:prstGeom prst="ellipse">
                  <a:avLst/>
                </a:prstGeom>
                <a:solidFill>
                  <a:srgbClr val="FCB48C"/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 rot="10800000">
                  <a:off x="4178747" y="7663456"/>
                  <a:ext cx="2609850" cy="129588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 anchor="ctr" anchorCtr="1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sz="24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Super Impose Dead Load</a:t>
                  </a:r>
                </a:p>
              </p:txBody>
            </p:sp>
          </p:grpSp>
          <p:sp>
            <p:nvSpPr>
              <p:cNvPr id="27" name="Chevron 26"/>
              <p:cNvSpPr/>
              <p:nvPr/>
            </p:nvSpPr>
            <p:spPr>
              <a:xfrm rot="16200000">
                <a:off x="4772307" y="5216779"/>
                <a:ext cx="731520" cy="1371600"/>
              </a:xfrm>
              <a:prstGeom prst="chevron">
                <a:avLst/>
              </a:prstGeom>
              <a:solidFill>
                <a:srgbClr val="FCB48C"/>
              </a:solidFill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Pentagon 24"/>
            <p:cNvSpPr/>
            <p:nvPr/>
          </p:nvSpPr>
          <p:spPr>
            <a:xfrm rot="10800000" flipH="1">
              <a:off x="3778432" y="1901931"/>
              <a:ext cx="2930833" cy="817740"/>
            </a:xfrm>
            <a:prstGeom prst="homePlate">
              <a:avLst/>
            </a:prstGeom>
            <a:gradFill>
              <a:gsLst>
                <a:gs pos="0">
                  <a:srgbClr val="FCB48C"/>
                </a:gs>
                <a:gs pos="43000">
                  <a:srgbClr val="FED2BA"/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0" scaled="0"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0" name="Pentagon 29"/>
          <p:cNvSpPr/>
          <p:nvPr/>
        </p:nvSpPr>
        <p:spPr>
          <a:xfrm rot="10800000" flipH="1">
            <a:off x="6042106" y="3786072"/>
            <a:ext cx="2766535" cy="678237"/>
          </a:xfrm>
          <a:prstGeom prst="homePlate">
            <a:avLst/>
          </a:prstGeom>
          <a:gradFill>
            <a:gsLst>
              <a:gs pos="0">
                <a:srgbClr val="FDC2A1"/>
              </a:gs>
              <a:gs pos="50000">
                <a:srgbClr val="FED2BA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Pentagon 30"/>
          <p:cNvSpPr/>
          <p:nvPr/>
        </p:nvSpPr>
        <p:spPr>
          <a:xfrm rot="10800000" flipH="1">
            <a:off x="6036013" y="5300813"/>
            <a:ext cx="2766535" cy="678237"/>
          </a:xfrm>
          <a:prstGeom prst="homePlate">
            <a:avLst/>
          </a:prstGeom>
          <a:gradFill>
            <a:gsLst>
              <a:gs pos="0">
                <a:srgbClr val="FDC2A1"/>
              </a:gs>
              <a:gs pos="50000">
                <a:srgbClr val="FED2BA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Pentagon 31"/>
          <p:cNvSpPr/>
          <p:nvPr/>
        </p:nvSpPr>
        <p:spPr>
          <a:xfrm rot="10800000" flipH="1">
            <a:off x="6036458" y="4522075"/>
            <a:ext cx="2766535" cy="678237"/>
          </a:xfrm>
          <a:prstGeom prst="homePlate">
            <a:avLst/>
          </a:prstGeom>
          <a:gradFill>
            <a:gsLst>
              <a:gs pos="0">
                <a:srgbClr val="FDC2A1"/>
              </a:gs>
              <a:gs pos="50000">
                <a:srgbClr val="FED2BA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5643215" y="5323973"/>
                <a:ext cx="3104156" cy="590354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457200" algn="ct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Corridors and Classes </a:t>
                </a:r>
              </a:p>
              <a:p>
                <a:pPr marL="457200" algn="ctr">
                  <a:spcAft>
                    <a:spcPts val="0"/>
                  </a:spcAft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(4 .5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sz="1600" b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1600" b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215" y="5323973"/>
                <a:ext cx="3104156" cy="590354"/>
              </a:xfrm>
              <a:prstGeom prst="rect">
                <a:avLst/>
              </a:prstGeom>
              <a:blipFill>
                <a:blip r:embed="rId6"/>
                <a:stretch>
                  <a:fillRect t="-2062" b="-134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5589300" y="4596928"/>
                <a:ext cx="3104156" cy="590354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457200" algn="ctr"/>
                <a:r>
                  <a:rPr lang="ar-SA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Mezzanine</a:t>
                </a:r>
              </a:p>
              <a:p>
                <a:pPr marL="457200" algn="ct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sz="1600" b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1600" b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9300" y="4596928"/>
                <a:ext cx="3104156" cy="590354"/>
              </a:xfrm>
              <a:prstGeom prst="rect">
                <a:avLst/>
              </a:prstGeom>
              <a:blipFill>
                <a:blip r:embed="rId7"/>
                <a:stretch>
                  <a:fillRect t="-2062" b="-134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5589300" y="3846904"/>
                <a:ext cx="3138737" cy="590354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457200" algn="ctr">
                  <a:spcAft>
                    <a:spcPts val="0"/>
                  </a:spcAft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Floor </a:t>
                </a:r>
              </a:p>
              <a:p>
                <a:pPr marL="457200" algn="ctr">
                  <a:spcAft>
                    <a:spcPts val="0"/>
                  </a:spcAft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sz="1600" b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1600" b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9300" y="3846904"/>
                <a:ext cx="3138737" cy="590354"/>
              </a:xfrm>
              <a:prstGeom prst="rect">
                <a:avLst/>
              </a:prstGeom>
              <a:blipFill>
                <a:blip r:embed="rId8"/>
                <a:stretch>
                  <a:fillRect t="-2062" b="-134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5597274" y="6218556"/>
                <a:ext cx="3104156" cy="42332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457200" algn="ctr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Roof (2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sz="1600" b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1600" b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274" y="6218556"/>
                <a:ext cx="3104156" cy="423321"/>
              </a:xfrm>
              <a:prstGeom prst="rect">
                <a:avLst/>
              </a:prstGeom>
              <a:blipFill>
                <a:blip r:embed="rId9"/>
                <a:stretch>
                  <a:fillRect b="-1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Oval 36"/>
          <p:cNvSpPr/>
          <p:nvPr/>
        </p:nvSpPr>
        <p:spPr>
          <a:xfrm>
            <a:off x="9469506" y="2315528"/>
            <a:ext cx="2669746" cy="2592916"/>
          </a:xfrm>
          <a:prstGeom prst="ellipse">
            <a:avLst/>
          </a:prstGeom>
          <a:solidFill>
            <a:srgbClr val="FF996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9607607" y="2552233"/>
                <a:ext cx="2398282" cy="19064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1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 Own Weight (6</a:t>
                </a:r>
                <a14:m>
                  <m:oMath xmlns:m="http://schemas.openxmlformats.org/officeDocument/2006/math">
                    <m:r>
                      <a:rPr lang="en-US" sz="2600" b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600" b="1" i="0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600" b="1" i="1"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sz="2600" b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6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2600" b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607" y="2552233"/>
                <a:ext cx="2398282" cy="1906419"/>
              </a:xfrm>
              <a:prstGeom prst="rect">
                <a:avLst/>
              </a:prstGeom>
              <a:blipFill>
                <a:blip r:embed="rId10"/>
                <a:stretch>
                  <a:fillRect l="-1272" r="-1272" b="-41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 rot="273363">
            <a:off x="242089" y="455086"/>
            <a:ext cx="3388351" cy="128976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3472"/>
                <a:gd name="adj2" fmla="val 26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Gravity loads</a:t>
            </a: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0" name="Wave 39"/>
          <p:cNvSpPr/>
          <p:nvPr/>
        </p:nvSpPr>
        <p:spPr>
          <a:xfrm>
            <a:off x="111110" y="156542"/>
            <a:ext cx="3556429" cy="136450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val 40"/>
              <p:cNvSpPr/>
              <p:nvPr/>
            </p:nvSpPr>
            <p:spPr>
              <a:xfrm>
                <a:off x="3315166" y="2686875"/>
                <a:ext cx="2049346" cy="1886546"/>
              </a:xfrm>
              <a:prstGeom prst="ellipse">
                <a:avLst/>
              </a:prstGeom>
              <a:solidFill>
                <a:srgbClr val="FACC8E"/>
              </a:solidFill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Weight </a:t>
                </a:r>
                <a:r>
                  <a:rPr lang="en-US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Brick Wall</a:t>
                </a:r>
              </a:p>
              <a:p>
                <a:pPr algn="ctr"/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sz="20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ctr"/>
                <a:endPara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Oval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166" y="2686875"/>
                <a:ext cx="2049346" cy="1886546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020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73965" y="2098766"/>
                <a:ext cx="8749458" cy="57769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Code ACI318-14 permits to neglect the slenderness in braced columns if :</a:t>
                </a:r>
              </a:p>
              <a:p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KLu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sz="2000" dirty="0"/>
                  <a:t> ≤ 34 – 12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M</m:t>
                        </m:r>
                        <m:r>
                          <a:rPr lang="en-US" sz="2000" i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M</m:t>
                        </m:r>
                        <m:r>
                          <a:rPr lang="en-US" sz="2000" i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000" dirty="0" smtClean="0"/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     ≤ 40</a:t>
                </a:r>
              </a:p>
              <a:p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Where: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K: the effective length factor.</a:t>
                </a:r>
              </a:p>
              <a:p>
                <a:r>
                  <a:rPr lang="en-US" sz="2000" dirty="0"/>
                  <a:t> L</a:t>
                </a:r>
                <a:r>
                  <a:rPr lang="en-US" sz="2000" baseline="-25000" dirty="0"/>
                  <a:t>u</a:t>
                </a:r>
                <a:r>
                  <a:rPr lang="en-US" sz="2000" dirty="0"/>
                  <a:t>: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unsupported height.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r: the radius of gyration which equals to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en-US" sz="200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𝐼</m:t>
                            </m:r>
                          </m:num>
                          <m:den>
                            <m:r>
                              <a:rPr lang="en-US" sz="200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𝐴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, where I is the moment of inertia and A is the area of the section.</a:t>
                </a:r>
              </a:p>
              <a:p>
                <a:r>
                  <a:rPr lang="en-US" sz="2000" dirty="0"/>
                  <a:t>M</a:t>
                </a:r>
                <a:r>
                  <a:rPr lang="en-US" sz="2000" baseline="-25000" dirty="0"/>
                  <a:t>1</a:t>
                </a:r>
                <a:r>
                  <a:rPr lang="en-US" sz="2000" dirty="0"/>
                  <a:t>: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Smaller factored end moment on column.</a:t>
                </a:r>
              </a:p>
              <a:p>
                <a:r>
                  <a:rPr lang="en-US" sz="2000" dirty="0" smtClean="0"/>
                  <a:t>M</a:t>
                </a:r>
                <a:r>
                  <a:rPr lang="en-US" sz="2000" baseline="-25000" dirty="0" smtClean="0"/>
                  <a:t>2</a:t>
                </a:r>
                <a:r>
                  <a:rPr lang="en-US" sz="2000" dirty="0" smtClean="0"/>
                  <a:t>: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larger factored end moment on column.</a:t>
                </a:r>
              </a:p>
              <a:p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dirty="0"/>
              </a:p>
              <a:p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ar-SA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65" y="2098766"/>
                <a:ext cx="8749458" cy="5776966"/>
              </a:xfrm>
              <a:prstGeom prst="rect">
                <a:avLst/>
              </a:prstGeom>
              <a:blipFill>
                <a:blip r:embed="rId2"/>
                <a:stretch>
                  <a:fillRect l="-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>
          <a:xfrm>
            <a:off x="577746" y="1398592"/>
            <a:ext cx="5494460" cy="697584"/>
          </a:xfrm>
          <a:prstGeom prst="roundRect">
            <a:avLst/>
          </a:prstGeom>
          <a:gradFill flip="none" rotWithShape="1">
            <a:gsLst>
              <a:gs pos="97000">
                <a:schemeClr val="accent2">
                  <a:lumMod val="60000"/>
                  <a:lumOff val="40000"/>
                </a:schemeClr>
              </a:gs>
              <a:gs pos="20000">
                <a:schemeClr val="accent5">
                  <a:lumMod val="20000"/>
                  <a:lumOff val="80000"/>
                </a:schemeClr>
              </a:gs>
              <a:gs pos="3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040" y="1544819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Slenderness check</a:t>
            </a:r>
            <a:endParaRPr lang="en-US" b="1" dirty="0"/>
          </a:p>
        </p:txBody>
      </p:sp>
      <p:sp>
        <p:nvSpPr>
          <p:cNvPr id="9" name="Wave 8"/>
          <p:cNvSpPr/>
          <p:nvPr/>
        </p:nvSpPr>
        <p:spPr>
          <a:xfrm>
            <a:off x="8488150" y="141943"/>
            <a:ext cx="3237004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288509">
            <a:off x="8686330" y="466179"/>
            <a:ext cx="2840643" cy="70594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olumns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115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61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55912" y="2568377"/>
                <a:ext cx="6096000" cy="321985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900" indent="-342900">
                  <a:buFont typeface="Wingdings" pitchFamily="2" charset="2"/>
                  <a:buChar char="v"/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Check slenderness on column C5 in two direction</a:t>
                </a: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Assume k=1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Lu = 4m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r = 0.3h = 0.3*0.5 = 0.15m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KLu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1</m:t>
                        </m:r>
                        <m:r>
                          <a:rPr lang="en-US">
                            <a:latin typeface="Cambria Math"/>
                          </a:rPr>
                          <m:t>∗</m:t>
                        </m:r>
                        <m:r>
                          <a:rPr lang="en-US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26.67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36.4 ≤ 34 – 12*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224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.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403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.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40.67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     ≤ 40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36.4 ≤ 34 – 12*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54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.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78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.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42.30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     ≤ 40</a:t>
                </a:r>
              </a:p>
              <a:p>
                <a:pPr marL="342900" indent="-342900">
                  <a:buFont typeface="Wingdings" pitchFamily="2" charset="2"/>
                  <a:buChar char="v"/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Neglect slenderness.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912" y="2568377"/>
                <a:ext cx="6096000" cy="3219856"/>
              </a:xfrm>
              <a:prstGeom prst="rect">
                <a:avLst/>
              </a:prstGeom>
              <a:blipFill>
                <a:blip r:embed="rId2"/>
                <a:stretch>
                  <a:fillRect l="-900" t="-945" b="-18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010" y="3481021"/>
            <a:ext cx="7176463" cy="250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577746" y="1398592"/>
            <a:ext cx="5494460" cy="697584"/>
          </a:xfrm>
          <a:prstGeom prst="roundRect">
            <a:avLst/>
          </a:prstGeom>
          <a:gradFill flip="none" rotWithShape="1">
            <a:gsLst>
              <a:gs pos="97000">
                <a:schemeClr val="accent2">
                  <a:lumMod val="60000"/>
                  <a:lumOff val="40000"/>
                </a:schemeClr>
              </a:gs>
              <a:gs pos="20000">
                <a:schemeClr val="accent5">
                  <a:lumMod val="20000"/>
                  <a:lumOff val="80000"/>
                </a:schemeClr>
              </a:gs>
              <a:gs pos="3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4040" y="1544819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Slenderness check</a:t>
            </a:r>
            <a:endParaRPr lang="en-US" b="1" dirty="0"/>
          </a:p>
        </p:txBody>
      </p:sp>
      <p:sp>
        <p:nvSpPr>
          <p:cNvPr id="12" name="Wave 11"/>
          <p:cNvSpPr/>
          <p:nvPr/>
        </p:nvSpPr>
        <p:spPr>
          <a:xfrm>
            <a:off x="8488150" y="141943"/>
            <a:ext cx="3237004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88509">
            <a:off x="8686330" y="466179"/>
            <a:ext cx="2840643" cy="70594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olumns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658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33608" y="837588"/>
            <a:ext cx="5494460" cy="697584"/>
          </a:xfrm>
          <a:prstGeom prst="roundRect">
            <a:avLst/>
          </a:prstGeom>
          <a:gradFill flip="none" rotWithShape="1">
            <a:gsLst>
              <a:gs pos="90909">
                <a:schemeClr val="accent4">
                  <a:lumMod val="60000"/>
                  <a:lumOff val="40000"/>
                </a:schemeClr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9902" y="983815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percentages</a:t>
            </a:r>
            <a:endParaRPr lang="en-US" b="1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649" y="1725991"/>
            <a:ext cx="6815271" cy="497560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0" y="2534093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 values are permitted as ACI318-14.</a:t>
            </a:r>
          </a:p>
        </p:txBody>
      </p:sp>
      <p:sp>
        <p:nvSpPr>
          <p:cNvPr id="10" name="Wave 9"/>
          <p:cNvSpPr/>
          <p:nvPr/>
        </p:nvSpPr>
        <p:spPr>
          <a:xfrm>
            <a:off x="8488150" y="141943"/>
            <a:ext cx="3237004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288509">
            <a:off x="8686330" y="466179"/>
            <a:ext cx="2840643" cy="70594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olumns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350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33608" y="837588"/>
            <a:ext cx="4592524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97403">
                <a:srgbClr val="A0EA5C"/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9902" y="983815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 requirements of columns</a:t>
            </a:r>
            <a:endParaRPr lang="en-US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641" y="1660670"/>
            <a:ext cx="5929267" cy="4882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57" y="2208107"/>
            <a:ext cx="3629025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ave 9"/>
          <p:cNvSpPr/>
          <p:nvPr/>
        </p:nvSpPr>
        <p:spPr>
          <a:xfrm>
            <a:off x="8488150" y="141943"/>
            <a:ext cx="3237004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288509">
            <a:off x="8686330" y="466179"/>
            <a:ext cx="2840643" cy="70594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olumns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281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33608" y="670163"/>
            <a:ext cx="5494460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94805">
                <a:srgbClr val="CFD8A0"/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9751" y="788122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Summery of columns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035" y="4329772"/>
            <a:ext cx="9298165" cy="15752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035" y="2083770"/>
            <a:ext cx="9298165" cy="1890226"/>
          </a:xfrm>
          <a:prstGeom prst="rect">
            <a:avLst/>
          </a:prstGeom>
        </p:spPr>
      </p:pic>
      <p:sp>
        <p:nvSpPr>
          <p:cNvPr id="12" name="Wave 11"/>
          <p:cNvSpPr/>
          <p:nvPr/>
        </p:nvSpPr>
        <p:spPr>
          <a:xfrm>
            <a:off x="8488150" y="141943"/>
            <a:ext cx="3237004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88509">
            <a:off x="8686330" y="466179"/>
            <a:ext cx="2840643" cy="70594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olumns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182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346" y="1781140"/>
            <a:ext cx="6872100" cy="492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76184" y="950383"/>
            <a:ext cx="5494460" cy="697584"/>
          </a:xfrm>
          <a:prstGeom prst="roundRect">
            <a:avLst/>
          </a:prstGeom>
          <a:gradFill flip="none" rotWithShape="1">
            <a:gsLst>
              <a:gs pos="99351">
                <a:srgbClr val="D998F0"/>
              </a:gs>
              <a:gs pos="28000">
                <a:schemeClr val="accent5">
                  <a:lumMod val="20000"/>
                  <a:lumOff val="80000"/>
                </a:schemeClr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1327" y="1075622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of column group C-1</a:t>
            </a:r>
            <a:endParaRPr lang="en-US" b="1" dirty="0"/>
          </a:p>
        </p:txBody>
      </p:sp>
      <p:sp>
        <p:nvSpPr>
          <p:cNvPr id="9" name="Wave 8"/>
          <p:cNvSpPr/>
          <p:nvPr/>
        </p:nvSpPr>
        <p:spPr>
          <a:xfrm>
            <a:off x="8488150" y="141943"/>
            <a:ext cx="3237004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288509">
            <a:off x="8686330" y="466179"/>
            <a:ext cx="2840643" cy="70594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olumns</a:t>
            </a:r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596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66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3623" y="1544223"/>
            <a:ext cx="5494460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60000">
                <a:srgbClr val="F3DD95"/>
              </a:gs>
              <a:gs pos="100000">
                <a:srgbClr val="EECD6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55576" y="1540754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65686" y="1627153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62840" y="1663449"/>
            <a:ext cx="25176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مستطيل 1"/>
              <p:cNvSpPr/>
              <p:nvPr/>
            </p:nvSpPr>
            <p:spPr>
              <a:xfrm>
                <a:off x="373965" y="2670064"/>
                <a:ext cx="9099981" cy="25405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Times New Roman" panose="02020603050405020304" pitchFamily="18" charset="0"/>
                  </a:rPr>
                  <a:t>  The negative ultimate moment on the section = 726.7 </a:t>
                </a:r>
                <a:r>
                  <a:rPr lang="en-US" sz="2000" dirty="0" err="1">
                    <a:latin typeface="Times New Roman" panose="02020603050405020304" pitchFamily="18" charset="0"/>
                  </a:rPr>
                  <a:t>kN.m</a:t>
                </a:r>
                <a:r>
                  <a:rPr lang="en-US" sz="2000" dirty="0">
                    <a:latin typeface="Times New Roman" panose="02020603050405020304" pitchFamily="18" charset="0"/>
                  </a:rPr>
                  <a:t>.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</a:rPr>
                  <a:t>  </a:t>
                </a:r>
                <a:r>
                  <a:rPr lang="en-US" sz="2000" dirty="0" smtClean="0">
                    <a:latin typeface="Times New Roman" panose="02020603050405020304" pitchFamily="18" charset="0"/>
                  </a:rPr>
                  <a:t>     The </a:t>
                </a:r>
                <a:r>
                  <a:rPr lang="en-US" sz="2000" dirty="0">
                    <a:latin typeface="Times New Roman" panose="02020603050405020304" pitchFamily="18" charset="0"/>
                  </a:rPr>
                  <a:t>positive ultimate moment on the section = 598.6 </a:t>
                </a:r>
                <a:r>
                  <a:rPr lang="en-US" sz="2000" dirty="0" err="1">
                    <a:latin typeface="Times New Roman" panose="02020603050405020304" pitchFamily="18" charset="0"/>
                  </a:rPr>
                  <a:t>kN.m</a:t>
                </a:r>
                <a:r>
                  <a:rPr lang="en-US" sz="2000" dirty="0">
                    <a:latin typeface="Times New Roman" panose="02020603050405020304" pitchFamily="18" charset="0"/>
                  </a:rPr>
                  <a:t>.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</a:rPr>
                  <a:t>  </a:t>
                </a:r>
                <a:r>
                  <a:rPr lang="en-US" sz="2000" dirty="0" smtClean="0">
                    <a:latin typeface="Times New Roman" panose="02020603050405020304" pitchFamily="18" charset="0"/>
                  </a:rPr>
                  <a:t>     The </a:t>
                </a:r>
                <a:r>
                  <a:rPr lang="en-US" sz="2000" dirty="0">
                    <a:latin typeface="Times New Roman" panose="02020603050405020304" pitchFamily="18" charset="0"/>
                  </a:rPr>
                  <a:t>ultimate shear force on the section = 683.2 </a:t>
                </a:r>
                <a:r>
                  <a:rPr lang="en-US" sz="2000" dirty="0" err="1">
                    <a:latin typeface="Times New Roman" panose="02020603050405020304" pitchFamily="18" charset="0"/>
                  </a:rPr>
                  <a:t>kN</a:t>
                </a:r>
                <a:r>
                  <a:rPr lang="en-US" sz="2000" dirty="0">
                    <a:latin typeface="Times New Roman" panose="02020603050405020304" pitchFamily="18" charset="0"/>
                  </a:rPr>
                  <a:t>/m</a:t>
                </a:r>
                <a:r>
                  <a:rPr lang="en-US" sz="2000" dirty="0" smtClean="0">
                    <a:latin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l-GR" sz="2000" dirty="0">
                    <a:latin typeface="Times New Roman" panose="02020603050405020304" pitchFamily="18" charset="0"/>
                  </a:rPr>
                  <a:t>ρ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0.85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24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l-GR" sz="2000" dirty="0" smtClean="0">
                    <a:latin typeface="Times New Roman" panose="02020603050405020304" pitchFamily="18" charset="0"/>
                  </a:rPr>
                  <a:t> </a:t>
                </a:r>
                <a:r>
                  <a:rPr lang="el-GR" sz="2000" dirty="0">
                    <a:latin typeface="Times New Roman" panose="02020603050405020304" pitchFamily="18" charset="0"/>
                  </a:rPr>
                  <a:t>(</a:t>
                </a:r>
                <a:r>
                  <a:rPr lang="el-GR" sz="2000" dirty="0" smtClean="0">
                    <a:latin typeface="Times New Roman" panose="02020603050405020304" pitchFamily="18" charset="0"/>
                  </a:rPr>
                  <a:t>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l-GR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l-GR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l-GR" sz="2000" dirty="0">
                                <a:latin typeface="Times New Roman" panose="02020603050405020304" pitchFamily="18" charset="0"/>
                              </a:rPr>
                              <m:t>2.61</m:t>
                            </m:r>
                            <m:r>
                              <m:rPr>
                                <m:nor/>
                              </m:rPr>
                              <a:rPr lang="el-GR" sz="2000" dirty="0">
                                <a:latin typeface="Times New Roman" panose="02020603050405020304" pitchFamily="18" charset="0"/>
                              </a:rPr>
                              <m:t>∗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latin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latin typeface="Times New Roman" panose="02020603050405020304" pitchFamily="18" charset="0"/>
                              </a:rPr>
                              <m:t>Mu</m:t>
                            </m:r>
                            <m:r>
                              <m:rPr>
                                <m:nor/>
                              </m:rPr>
                              <a:rPr lang="en-US" sz="2000" dirty="0">
                                <a:latin typeface="Times New Roman" panose="02020603050405020304" pitchFamily="18" charset="0"/>
                              </a:rPr>
                              <m:t>)</m:t>
                            </m:r>
                            <m:r>
                              <m:rPr>
                                <m:nor/>
                              </m:rPr>
                              <a:rPr lang="el-GR" sz="2000" dirty="0">
                                <a:latin typeface="Times New Roman" panose="020206030504050203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l-GR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l-GR" sz="2000" dirty="0">
                                    <a:latin typeface="Times New Roman" panose="020206030504050203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m:rPr>
                                    <m:nor/>
                                  </m:rPr>
                                  <a:rPr lang="el-GR" sz="2000" dirty="0">
                                    <a:latin typeface="Times New Roman" panose="02020603050405020304" pitchFamily="18" charset="0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nor/>
                              </m:rPr>
                              <a:rPr lang="el-GR" sz="2000" dirty="0">
                                <a:latin typeface="Times New Roman" panose="02020603050405020304" pitchFamily="18" charset="0"/>
                              </a:rPr>
                              <m:t>600</m:t>
                            </m:r>
                            <m:r>
                              <m:rPr>
                                <m:nor/>
                              </m:rPr>
                              <a:rPr lang="el-GR" sz="2000" dirty="0">
                                <a:latin typeface="Times New Roman" panose="020206030504050203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l-GR" sz="2000" i="1" dirty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latin typeface="Times New Roman" panose="02020603050405020304" pitchFamily="18" charset="0"/>
                                  </a:rPr>
                                  <m:t>830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latin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black"/>
                                    </a:solidFill>
                                    <a:latin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el-GR" sz="2000" dirty="0">
                                <a:latin typeface="Times New Roman" panose="02020603050405020304" pitchFamily="18" charset="0"/>
                              </a:rPr>
                              <m:t>∗</m:t>
                            </m:r>
                            <m:r>
                              <m:rPr>
                                <m:nor/>
                              </m:rPr>
                              <a:rPr lang="el-GR" sz="2000" dirty="0">
                                <a:latin typeface="Times New Roman" panose="02020603050405020304" pitchFamily="18" charset="0"/>
                              </a:rPr>
                              <m:t>24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l-GR" sz="2000" dirty="0">
                            <a:latin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</a:rPr>
                          <m:t> </m:t>
                        </m:r>
                      </m:e>
                    </m:rad>
                  </m:oMath>
                </a14:m>
                <a:endParaRPr lang="en-US" sz="2000" dirty="0" smtClean="0">
                  <a:latin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l-GR" sz="2000" dirty="0">
                    <a:latin typeface="Times New Roman" panose="02020603050405020304" pitchFamily="18" charset="0"/>
                  </a:rPr>
                  <a:t> ρ</a:t>
                </a:r>
                <a:r>
                  <a:rPr lang="en-US" sz="2000" dirty="0">
                    <a:latin typeface="Times New Roman" panose="02020603050405020304" pitchFamily="18" charset="0"/>
                  </a:rPr>
                  <a:t>minimum = 0.0033 </a:t>
                </a:r>
              </a:p>
              <a:p>
                <a:r>
                  <a:rPr lang="en-US" sz="2000" dirty="0" smtClean="0">
                    <a:latin typeface="Times New Roman" panose="02020603050405020304" pitchFamily="18" charset="0"/>
                  </a:rPr>
                  <a:t> </a:t>
                </a:r>
                <a:endParaRPr lang="en-US" sz="2000" dirty="0">
                  <a:latin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مستطيل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65" y="2670064"/>
                <a:ext cx="9099981" cy="2540567"/>
              </a:xfrm>
              <a:prstGeom prst="rect">
                <a:avLst/>
              </a:prstGeom>
              <a:blipFill>
                <a:blip r:embed="rId2"/>
                <a:stretch>
                  <a:fillRect l="-603" t="-11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465" y="3586705"/>
            <a:ext cx="5497612" cy="3106195"/>
          </a:xfrm>
          <a:prstGeom prst="rect">
            <a:avLst/>
          </a:prstGeom>
        </p:spPr>
      </p:pic>
      <p:sp>
        <p:nvSpPr>
          <p:cNvPr id="12" name="Rectangle 1"/>
          <p:cNvSpPr/>
          <p:nvPr/>
        </p:nvSpPr>
        <p:spPr>
          <a:xfrm>
            <a:off x="373965" y="5139802"/>
            <a:ext cx="58214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Top area of steel = 5 Ø 25 mm.</a:t>
            </a:r>
          </a:p>
          <a:p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Bottom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area of steel = 4 Ø 25 mm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Stirrups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 10 mm 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were used.</a:t>
            </a: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 rot="530138">
            <a:off x="8430809" y="64030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sp>
        <p:nvSpPr>
          <p:cNvPr id="14" name="Wave 13"/>
          <p:cNvSpPr/>
          <p:nvPr/>
        </p:nvSpPr>
        <p:spPr>
          <a:xfrm>
            <a:off x="8192175" y="169677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89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مستطيل 1"/>
          <p:cNvSpPr/>
          <p:nvPr/>
        </p:nvSpPr>
        <p:spPr>
          <a:xfrm>
            <a:off x="475368" y="1881292"/>
            <a:ext cx="10979541" cy="12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000" dirty="0" smtClean="0">
              <a:latin typeface="Times New Roman" panose="02020603050405020304" pitchFamily="18" charset="0"/>
            </a:endParaRPr>
          </a:p>
          <a:p>
            <a:pPr marL="9017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</a:rPr>
            </a:br>
            <a:endParaRPr lang="en-US" sz="2000" dirty="0">
              <a:latin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19919" y="1183708"/>
            <a:ext cx="5494460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60000">
                <a:srgbClr val="F3DD95"/>
              </a:gs>
              <a:gs pos="100000">
                <a:srgbClr val="EECD6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1"/>
          <p:cNvSpPr/>
          <p:nvPr/>
        </p:nvSpPr>
        <p:spPr>
          <a:xfrm>
            <a:off x="695287" y="1169505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3"/>
          <p:cNvSpPr txBox="1"/>
          <p:nvPr/>
        </p:nvSpPr>
        <p:spPr>
          <a:xfrm>
            <a:off x="986917" y="1241722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6" name="TextBox 2"/>
          <p:cNvSpPr txBox="1"/>
          <p:nvPr/>
        </p:nvSpPr>
        <p:spPr>
          <a:xfrm>
            <a:off x="1708342" y="1303277"/>
            <a:ext cx="2517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  <a:endParaRPr 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609575" y="2064093"/>
                <a:ext cx="6096000" cy="474104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26085" marR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</a:rPr>
                  <a:t>The ultimate shear force (Vu) obtained from ETABS = 683.2 </a:t>
                </a:r>
                <a:r>
                  <a:rPr lang="en-US" dirty="0" err="1">
                    <a:latin typeface="Times New Roman" panose="02020603050405020304" pitchFamily="18" charset="0"/>
                  </a:rPr>
                  <a:t>kN</a:t>
                </a:r>
                <a:r>
                  <a:rPr lang="en-US" dirty="0">
                    <a:latin typeface="Times New Roman" panose="02020603050405020304" pitchFamily="18" charset="0"/>
                  </a:rPr>
                  <a:t>/m. </a:t>
                </a:r>
              </a:p>
              <a:p>
                <a:pPr marL="83185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latin typeface="Times New Roman" panose="02020603050405020304" pitchFamily="18" charset="0"/>
                  </a:rPr>
                  <a:t>By calculating the concrete capacity from </a:t>
                </a:r>
                <a:r>
                  <a:rPr lang="en-US" dirty="0">
                    <a:latin typeface="Times New Roman" panose="02020603050405020304" pitchFamily="18" charset="0"/>
                  </a:rPr>
                  <a:t>:</a:t>
                </a:r>
              </a:p>
              <a:p>
                <a:pPr marL="426085" marR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Ф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𝑉𝑐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75</m:t>
                    </m:r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24</m:t>
                        </m:r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>
                        <a:latin typeface="Cambria Math" panose="02040503050406030204" pitchFamily="18" charset="0"/>
                      </a:rPr>
                      <m:t>600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>
                        <a:latin typeface="Cambria Math" panose="02040503050406030204" pitchFamily="18" charset="0"/>
                      </a:rPr>
                      <m:t>830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305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</a:p>
              <a:p>
                <a:pPr marL="9017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</a:rPr>
                  <a:t>Vu &gt; </a:t>
                </a:r>
                <a:r>
                  <a:rPr lang="en-US" dirty="0" err="1">
                    <a:latin typeface="Times New Roman" panose="02020603050405020304" pitchFamily="18" charset="0"/>
                  </a:rPr>
                  <a:t>ФVc</a:t>
                </a:r>
                <a:r>
                  <a:rPr lang="en-US" dirty="0">
                    <a:latin typeface="Times New Roman" panose="02020603050405020304" pitchFamily="18" charset="0"/>
                  </a:rPr>
                  <a:t>, so a shear reinforcement is required that calculation as the following:</a:t>
                </a:r>
              </a:p>
              <a:p>
                <a:pPr marL="433070" marR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n-US" dirty="0" err="1">
                    <a:latin typeface="Times New Roman" panose="02020603050405020304" pitchFamily="18" charset="0"/>
                  </a:rPr>
                  <a:t>Vs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endParaRPr lang="en-US" dirty="0">
                  <a:latin typeface="Times New Roman" panose="02020603050405020304" pitchFamily="18" charset="0"/>
                </a:endParaRPr>
              </a:p>
              <a:p>
                <a:pPr marL="9017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</a:rPr>
                  <a:t>    683.2 </a:t>
                </a:r>
                <a:r>
                  <a:rPr lang="en-US" dirty="0">
                    <a:latin typeface="Times New Roman" panose="02020603050405020304" pitchFamily="18" charset="0"/>
                  </a:rPr>
                  <a:t>= 0.75 × ( 305 +</a:t>
                </a:r>
                <a:r>
                  <a:rPr lang="en-US" dirty="0" err="1">
                    <a:latin typeface="Times New Roman" panose="02020603050405020304" pitchFamily="18" charset="0"/>
                  </a:rPr>
                  <a:t>Vs</a:t>
                </a:r>
                <a:r>
                  <a:rPr lang="en-US" dirty="0">
                    <a:latin typeface="Times New Roman" panose="02020603050405020304" pitchFamily="18" charset="0"/>
                  </a:rPr>
                  <a:t> ) </a:t>
                </a:r>
                <a:r>
                  <a:rPr lang="en-US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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Vs</a:t>
                </a:r>
                <a:r>
                  <a:rPr lang="en-US" dirty="0">
                    <a:latin typeface="Times New Roman" panose="02020603050405020304" pitchFamily="18" charset="0"/>
                  </a:rPr>
                  <a:t> = </a:t>
                </a:r>
                <a:r>
                  <a:rPr lang="en-US" dirty="0">
                    <a:latin typeface="Times New Roman" panose="02020603050405020304" pitchFamily="18" charset="0"/>
                  </a:rPr>
                  <a:t>378.2  </a:t>
                </a:r>
                <a:r>
                  <a:rPr lang="en-US" dirty="0" err="1">
                    <a:latin typeface="Times New Roman" panose="02020603050405020304" pitchFamily="18" charset="0"/>
                  </a:rPr>
                  <a:t>kN</a:t>
                </a:r>
                <a:r>
                  <a:rPr lang="en-US" dirty="0">
                    <a:latin typeface="Times New Roman" panose="02020603050405020304" pitchFamily="18" charset="0"/>
                  </a:rPr>
                  <a:t>/m</a:t>
                </a:r>
                <a:r>
                  <a:rPr lang="en-US" dirty="0">
                    <a:latin typeface="Times New Roman" panose="02020603050405020304" pitchFamily="18" charset="0"/>
                  </a:rPr>
                  <a:t>.</a:t>
                </a:r>
                <a:endParaRPr lang="en-US" dirty="0">
                  <a:latin typeface="Times New Roman" panose="02020603050405020304" pitchFamily="18" charset="0"/>
                </a:endParaRPr>
              </a:p>
              <a:p>
                <a:pPr marL="9017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latin typeface="Times New Roman" panose="02020603050405020304" pitchFamily="18" charset="0"/>
                  </a:rPr>
                  <a:t>    By </a:t>
                </a:r>
                <a:r>
                  <a:rPr lang="en-US" dirty="0">
                    <a:latin typeface="Times New Roman" panose="02020603050405020304" pitchFamily="18" charset="0"/>
                  </a:rPr>
                  <a:t>substituting in </a:t>
                </a:r>
                <a:endParaRPr lang="en-US" dirty="0">
                  <a:latin typeface="Times New Roman" panose="02020603050405020304" pitchFamily="18" charset="0"/>
                </a:endParaRPr>
              </a:p>
              <a:p>
                <a:pPr marL="9017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𝐴𝑣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378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 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420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830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085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</a:rPr>
                          <m:t>Av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</a:rPr>
                          <m:t>s</m:t>
                        </m:r>
                      </m:den>
                    </m:f>
                    <m:r>
                      <a:rPr lang="en-US" dirty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</a:rPr>
                  <a:t> minimum (0.5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</a:rPr>
                          <m:t>mm</m:t>
                        </m:r>
                      </m:e>
                      <m:sup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</a:rPr>
                  <a:t>/mm).</a:t>
                </a: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Stirrups Ø </a:t>
                </a:r>
                <a:r>
                  <a:rPr lang="en-US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 mm were used.</a:t>
                </a: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75" y="2064093"/>
                <a:ext cx="6096000" cy="4741041"/>
              </a:xfrm>
              <a:prstGeom prst="rect">
                <a:avLst/>
              </a:prstGeom>
              <a:blipFill>
                <a:blip r:embed="rId2"/>
                <a:stretch>
                  <a:fillRect l="-700" t="-386" r="-1400" b="-1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 rot="530138">
            <a:off x="8430809" y="64030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sp>
        <p:nvSpPr>
          <p:cNvPr id="20" name="Wave 19"/>
          <p:cNvSpPr/>
          <p:nvPr/>
        </p:nvSpPr>
        <p:spPr>
          <a:xfrm>
            <a:off x="8192175" y="169677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7122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 rot="530138">
            <a:off x="8430809" y="64030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sp>
        <p:nvSpPr>
          <p:cNvPr id="19" name="Wave 18"/>
          <p:cNvSpPr/>
          <p:nvPr/>
        </p:nvSpPr>
        <p:spPr>
          <a:xfrm>
            <a:off x="8192175" y="186673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pic>
        <p:nvPicPr>
          <p:cNvPr id="20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59" y="1948396"/>
            <a:ext cx="8596105" cy="28348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6894" y="2429893"/>
            <a:ext cx="2971800" cy="1962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Rounded Rectangle 21"/>
          <p:cNvSpPr/>
          <p:nvPr/>
        </p:nvSpPr>
        <p:spPr>
          <a:xfrm>
            <a:off x="69179" y="823677"/>
            <a:ext cx="5494460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11"/>
          <p:cNvSpPr/>
          <p:nvPr/>
        </p:nvSpPr>
        <p:spPr>
          <a:xfrm>
            <a:off x="592274" y="823677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13"/>
          <p:cNvSpPr txBox="1"/>
          <p:nvPr/>
        </p:nvSpPr>
        <p:spPr>
          <a:xfrm>
            <a:off x="911150" y="867845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5" name="TextBox 2"/>
          <p:cNvSpPr txBox="1"/>
          <p:nvPr/>
        </p:nvSpPr>
        <p:spPr>
          <a:xfrm>
            <a:off x="1725326" y="929400"/>
            <a:ext cx="2517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</a:t>
            </a:r>
            <a:endParaRPr lang="en-US" b="1" dirty="0"/>
          </a:p>
        </p:txBody>
      </p:sp>
      <p:pic>
        <p:nvPicPr>
          <p:cNvPr id="26" name="صورة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0454" y="4939444"/>
            <a:ext cx="5608544" cy="1720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51197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69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 rot="530138">
            <a:off x="9140082" y="579052"/>
            <a:ext cx="2650843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5898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sp>
        <p:nvSpPr>
          <p:cNvPr id="19" name="Wave 18"/>
          <p:cNvSpPr/>
          <p:nvPr/>
        </p:nvSpPr>
        <p:spPr>
          <a:xfrm>
            <a:off x="8901448" y="125423"/>
            <a:ext cx="3128109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9179" y="823677"/>
            <a:ext cx="5494460" cy="69758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11"/>
          <p:cNvSpPr/>
          <p:nvPr/>
        </p:nvSpPr>
        <p:spPr>
          <a:xfrm>
            <a:off x="592274" y="823677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13"/>
          <p:cNvSpPr txBox="1"/>
          <p:nvPr/>
        </p:nvSpPr>
        <p:spPr>
          <a:xfrm>
            <a:off x="911150" y="867845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5" name="TextBox 2"/>
          <p:cNvSpPr txBox="1"/>
          <p:nvPr/>
        </p:nvSpPr>
        <p:spPr>
          <a:xfrm>
            <a:off x="1527312" y="941636"/>
            <a:ext cx="2517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</a:t>
            </a:r>
            <a:endParaRPr lang="en-US" b="1" dirty="0"/>
          </a:p>
        </p:txBody>
      </p:sp>
      <p:pic>
        <p:nvPicPr>
          <p:cNvPr id="12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30" y="1786697"/>
            <a:ext cx="10458450" cy="4914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78195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lowchart: Terminator 3"/>
          <p:cNvSpPr/>
          <p:nvPr/>
        </p:nvSpPr>
        <p:spPr>
          <a:xfrm>
            <a:off x="84841" y="2606370"/>
            <a:ext cx="6810375" cy="45719"/>
          </a:xfrm>
          <a:prstGeom prst="flowChartTerminator">
            <a:avLst/>
          </a:prstGeom>
          <a:gradFill>
            <a:gsLst>
              <a:gs pos="16000">
                <a:srgbClr val="EBE2E7"/>
              </a:gs>
              <a:gs pos="99000">
                <a:srgbClr val="33CC33"/>
              </a:gs>
              <a:gs pos="100000">
                <a:srgbClr val="33CC3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4717" y="2123101"/>
            <a:ext cx="28563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 Category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44717" y="2227628"/>
            <a:ext cx="358219" cy="357138"/>
          </a:xfrm>
          <a:prstGeom prst="ellipse">
            <a:avLst/>
          </a:prstGeom>
          <a:solidFill>
            <a:srgbClr val="51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5337" y="2227628"/>
            <a:ext cx="6839858" cy="44024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71890">
            <a:off x="260743" y="530272"/>
            <a:ext cx="5979790" cy="177438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4112"/>
                <a:gd name="adj2" fmla="val 6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Parameters </a:t>
            </a:r>
          </a:p>
          <a:p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Wave 8"/>
          <p:cNvSpPr/>
          <p:nvPr/>
        </p:nvSpPr>
        <p:spPr>
          <a:xfrm>
            <a:off x="183338" y="152498"/>
            <a:ext cx="6234880" cy="1850812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8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8177" y="1958050"/>
            <a:ext cx="5494460" cy="697584"/>
          </a:xfrm>
          <a:prstGeom prst="roundRect">
            <a:avLst/>
          </a:prstGeom>
          <a:gradFill>
            <a:gsLst>
              <a:gs pos="21000">
                <a:schemeClr val="accent5">
                  <a:lumMod val="20000"/>
                  <a:lumOff val="80000"/>
                </a:schemeClr>
              </a:gs>
              <a:gs pos="44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81174" y="1958050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91087" y="2045232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96300" y="2061639"/>
            <a:ext cx="25176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5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621" y="2694928"/>
            <a:ext cx="6742868" cy="3919767"/>
          </a:xfrm>
          <a:prstGeom prst="rect">
            <a:avLst/>
          </a:prstGeom>
        </p:spPr>
      </p:pic>
      <p:sp>
        <p:nvSpPr>
          <p:cNvPr id="16" name="مستطيل 3"/>
          <p:cNvSpPr/>
          <p:nvPr/>
        </p:nvSpPr>
        <p:spPr>
          <a:xfrm>
            <a:off x="481174" y="3175690"/>
            <a:ext cx="6096000" cy="1883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Internal forces in shear wall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Vu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1064 </a:t>
            </a:r>
            <a:r>
              <a:rPr lang="en-US" sz="2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Mu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7913.2 </a:t>
            </a:r>
            <a:r>
              <a:rPr lang="en-US" sz="2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Pn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4972 </a:t>
            </a:r>
            <a:r>
              <a:rPr lang="en-US" sz="2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 rot="530138">
            <a:off x="8546482" y="681214"/>
            <a:ext cx="2884607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6328"/>
                <a:gd name="adj2" fmla="val -601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</a:p>
        </p:txBody>
      </p:sp>
      <p:sp>
        <p:nvSpPr>
          <p:cNvPr id="20" name="Wave 19"/>
          <p:cNvSpPr/>
          <p:nvPr/>
        </p:nvSpPr>
        <p:spPr>
          <a:xfrm>
            <a:off x="8250048" y="196327"/>
            <a:ext cx="3440382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033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71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18216" y="2046860"/>
            <a:ext cx="358219" cy="375151"/>
          </a:xfrm>
          <a:prstGeom prst="ellipse">
            <a:avLst/>
          </a:prstGeom>
          <a:solidFill>
            <a:srgbClr val="11757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lowchart: Terminator 4"/>
          <p:cNvSpPr/>
          <p:nvPr/>
        </p:nvSpPr>
        <p:spPr>
          <a:xfrm>
            <a:off x="400313" y="2484174"/>
            <a:ext cx="6810375" cy="60528"/>
          </a:xfrm>
          <a:prstGeom prst="flowChartTerminator">
            <a:avLst/>
          </a:prstGeom>
          <a:gradFill>
            <a:gsLst>
              <a:gs pos="16000">
                <a:schemeClr val="accent5">
                  <a:lumMod val="20000"/>
                  <a:lumOff val="80000"/>
                </a:schemeClr>
              </a:gs>
              <a:gs pos="67000">
                <a:srgbClr val="1CC1D2"/>
              </a:gs>
              <a:gs pos="96000">
                <a:srgbClr val="11757F"/>
              </a:gs>
              <a:gs pos="39000">
                <a:srgbClr val="60DDEA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757499" y="3076304"/>
                <a:ext cx="6731321" cy="29291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𝐴𝑙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ρl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×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wall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thickness = 0.0025 × 250 = 0.625 mm2 /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mm.</a:t>
                </a:r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*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 max = 450 mm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/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two curtains (layers) of reinforcement with Ø 10 mm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lvl="0"/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𝐴𝑣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∗</m:t>
                        </m:r>
                        <m: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78</m:t>
                        </m:r>
                        <m: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  <m:r>
                      <a:rPr lang="en-US" sz="2000" dirty="0"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0.625 , So S = 251.2 mm, ok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/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use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2Ф10/250mm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499" y="3076304"/>
                <a:ext cx="6731321" cy="2929135"/>
              </a:xfrm>
              <a:prstGeom prst="rect">
                <a:avLst/>
              </a:prstGeom>
              <a:blipFill>
                <a:blip r:embed="rId2"/>
                <a:stretch>
                  <a:fillRect l="-815" b="-2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879676" y="2046860"/>
            <a:ext cx="38146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latin typeface="Times New Roman" panose="02020603050405020304" pitchFamily="18" charset="0"/>
              </a:rPr>
              <a:t>For vertical shear reinforcement:</a:t>
            </a:r>
          </a:p>
        </p:txBody>
      </p:sp>
      <p:sp>
        <p:nvSpPr>
          <p:cNvPr id="8" name="Rectangle 7"/>
          <p:cNvSpPr/>
          <p:nvPr/>
        </p:nvSpPr>
        <p:spPr>
          <a:xfrm rot="530138">
            <a:off x="8546482" y="681214"/>
            <a:ext cx="2884607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6328"/>
                <a:gd name="adj2" fmla="val -601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</a:p>
        </p:txBody>
      </p:sp>
      <p:sp>
        <p:nvSpPr>
          <p:cNvPr id="9" name="Wave 8"/>
          <p:cNvSpPr/>
          <p:nvPr/>
        </p:nvSpPr>
        <p:spPr>
          <a:xfrm>
            <a:off x="8250048" y="196327"/>
            <a:ext cx="3440382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263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-103851" y="523785"/>
            <a:ext cx="112250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000" b="1" dirty="0">
              <a:latin typeface="Times New Roman" panose="02020603050405020304" pitchFamily="18" charset="0"/>
            </a:endParaRPr>
          </a:p>
          <a:p>
            <a:pPr lvl="0"/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/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790936" y="3089599"/>
                <a:ext cx="7137721" cy="29233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𝐴𝑡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ρt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× wall thickness = 0.0025 × 250 = 0.625 mm2 / mm.</a:t>
                </a:r>
              </a:p>
              <a:p>
                <a:pPr lvl="0"/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S max = 450 mm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/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 two curtains (layers) of reinforcement with Ø 10 mm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lvl="0"/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𝐴𝑣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2∗𝐴𝑟𝑒𝑎 𝑜𝑓 𝑏𝑎𝑟𝑠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78.5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0.625, So S = 251.2 mm, ok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/>
                <a:endParaRPr lang="en-US" sz="2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use 2</a:t>
                </a:r>
                <a:r>
                  <a:rPr lang="az-Cyrl-AZ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Ф10/250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mm.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36" y="3089599"/>
                <a:ext cx="7137721" cy="2923364"/>
              </a:xfrm>
              <a:prstGeom prst="rect">
                <a:avLst/>
              </a:prstGeom>
              <a:blipFill>
                <a:blip r:embed="rId2"/>
                <a:stretch>
                  <a:fillRect l="-769" b="-2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790937" y="2150258"/>
            <a:ext cx="41143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horizontal shear reinforcement:</a:t>
            </a:r>
          </a:p>
        </p:txBody>
      </p:sp>
      <p:sp>
        <p:nvSpPr>
          <p:cNvPr id="7" name="Oval 6"/>
          <p:cNvSpPr/>
          <p:nvPr/>
        </p:nvSpPr>
        <p:spPr>
          <a:xfrm>
            <a:off x="432718" y="2126948"/>
            <a:ext cx="358219" cy="375151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Terminator 7"/>
          <p:cNvSpPr/>
          <p:nvPr/>
        </p:nvSpPr>
        <p:spPr>
          <a:xfrm>
            <a:off x="414815" y="2564262"/>
            <a:ext cx="6810375" cy="60528"/>
          </a:xfrm>
          <a:prstGeom prst="flowChartTerminator">
            <a:avLst/>
          </a:prstGeom>
          <a:gradFill>
            <a:gsLst>
              <a:gs pos="16000">
                <a:schemeClr val="accent5">
                  <a:lumMod val="20000"/>
                  <a:lumOff val="80000"/>
                </a:schemeClr>
              </a:gs>
              <a:gs pos="67000">
                <a:schemeClr val="accent6">
                  <a:lumMod val="60000"/>
                  <a:lumOff val="40000"/>
                </a:schemeClr>
              </a:gs>
              <a:gs pos="95000">
                <a:schemeClr val="accent6">
                  <a:lumMod val="75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530138">
            <a:off x="8546482" y="681214"/>
            <a:ext cx="2884607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6328"/>
                <a:gd name="adj2" fmla="val -601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</a:p>
        </p:txBody>
      </p:sp>
      <p:sp>
        <p:nvSpPr>
          <p:cNvPr id="10" name="Wave 9"/>
          <p:cNvSpPr/>
          <p:nvPr/>
        </p:nvSpPr>
        <p:spPr>
          <a:xfrm>
            <a:off x="8250048" y="196327"/>
            <a:ext cx="3440382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51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مستطيل 3"/>
              <p:cNvSpPr/>
              <p:nvPr/>
            </p:nvSpPr>
            <p:spPr>
              <a:xfrm>
                <a:off x="465381" y="2347431"/>
                <a:ext cx="11225049" cy="52641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Special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boundary elements are needed if the stress σ &gt; 0.2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f'c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180340" marR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σ = 0.2 x 24= 4.8 </a:t>
                </a:r>
                <a:r>
                  <a:rPr lang="en-US" sz="2000" dirty="0" err="1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MPa</a:t>
                </a: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180340" marR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To 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compute stress from 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𝑃</m:t>
                        </m:r>
                      </m:num>
                      <m:den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𝑀𝐶</m:t>
                        </m:r>
                      </m:num>
                      <m:den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               Where:</a:t>
                </a:r>
              </a:p>
              <a:p>
                <a:pPr marL="900430" marR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I: Moment of inertia equal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12</m:t>
                        </m:r>
                      </m:den>
                    </m:f>
                    <m:r>
                      <a:rPr lang="en-US" sz="2000"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250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 × </m:t>
                            </m:r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9960</m:t>
                            </m:r>
                          </m:e>
                          <m:sup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12</m:t>
                        </m:r>
                      </m:den>
                    </m:f>
                    <m:r>
                      <a:rPr lang="en-US" sz="2000"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2.05 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mm2</a:t>
                </a:r>
              </a:p>
              <a:p>
                <a:pPr marL="900430" marR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C: Equal 0.5 ×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Lw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0.5*9960 = 4980 mm</a:t>
                </a:r>
              </a:p>
              <a:p>
                <a:pPr marL="180340" marR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So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, 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4972</m:t>
                        </m:r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× 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250</m:t>
                        </m:r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× </m:t>
                        </m:r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9960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7913</m:t>
                        </m:r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× 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6</m:t>
                            </m:r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 </m:t>
                            </m:r>
                          </m:sup>
                        </m:sSup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× </m:t>
                        </m:r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4980</m:t>
                        </m:r>
                      </m:num>
                      <m:den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05</m:t>
                        </m:r>
                        <m:r>
                          <a:rPr lang="en-US" sz="200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× 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13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3.89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Mpa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&lt; 4.8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MPa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2000" dirty="0" err="1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oK</a:t>
                </a: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Therefore, there is no need for boundary elements.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                        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2000" b="1" dirty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مستطيل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381" y="2347431"/>
                <a:ext cx="11225049" cy="5264133"/>
              </a:xfrm>
              <a:prstGeom prst="rect">
                <a:avLst/>
              </a:prstGeom>
              <a:blipFill>
                <a:blip r:embed="rId2"/>
                <a:stretch>
                  <a:fillRect l="-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 rot="530138">
            <a:off x="8546482" y="681214"/>
            <a:ext cx="2884607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6328"/>
                <a:gd name="adj2" fmla="val -601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</a:p>
        </p:txBody>
      </p:sp>
      <p:sp>
        <p:nvSpPr>
          <p:cNvPr id="8" name="Wave 7"/>
          <p:cNvSpPr/>
          <p:nvPr/>
        </p:nvSpPr>
        <p:spPr>
          <a:xfrm>
            <a:off x="8250048" y="196327"/>
            <a:ext cx="3440382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86271" y="1618226"/>
            <a:ext cx="358219" cy="375151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lowchart: Terminator 9"/>
          <p:cNvSpPr/>
          <p:nvPr/>
        </p:nvSpPr>
        <p:spPr>
          <a:xfrm>
            <a:off x="268368" y="2055540"/>
            <a:ext cx="6810375" cy="60528"/>
          </a:xfrm>
          <a:prstGeom prst="flowChartTerminator">
            <a:avLst/>
          </a:prstGeom>
          <a:gradFill>
            <a:gsLst>
              <a:gs pos="16000">
                <a:schemeClr val="accent5">
                  <a:lumMod val="20000"/>
                  <a:lumOff val="80000"/>
                </a:schemeClr>
              </a:gs>
              <a:gs pos="67000">
                <a:schemeClr val="accent2">
                  <a:lumMod val="60000"/>
                  <a:lumOff val="40000"/>
                </a:schemeClr>
              </a:gs>
              <a:gs pos="96000">
                <a:schemeClr val="accent2">
                  <a:lumMod val="75000"/>
                </a:schemeClr>
              </a:gs>
              <a:gs pos="39000">
                <a:schemeClr val="accent2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32150" y="1481785"/>
            <a:ext cx="3871573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0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Special boundary elements check.</a:t>
            </a:r>
            <a:endParaRPr lang="en-US" sz="2000" b="1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931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177" y="3026246"/>
            <a:ext cx="531932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.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</a:rPr>
              <a:t>For area of steel </a:t>
            </a:r>
            <a:r>
              <a:rPr lang="en-US" sz="2000" dirty="0" smtClean="0">
                <a:latin typeface="Times New Roman" panose="02020603050405020304" pitchFamily="18" charset="0"/>
              </a:rPr>
              <a:t>= Ф10/250 mm the   interaction diagram  shown in the figure  </a:t>
            </a:r>
            <a:r>
              <a:rPr lang="en-US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 smtClean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Times New Roman" panose="02020603050405020304" pitchFamily="18" charset="0"/>
              </a:rPr>
              <a:t> The point intersection </a:t>
            </a:r>
            <a:r>
              <a:rPr lang="en-US" sz="2000" dirty="0">
                <a:latin typeface="Times New Roman" panose="02020603050405020304" pitchFamily="18" charset="0"/>
              </a:rPr>
              <a:t>of  </a:t>
            </a:r>
            <a:r>
              <a:rPr lang="az-Cyrl-AZ" sz="2000" dirty="0">
                <a:latin typeface="Times New Roman" panose="02020603050405020304" pitchFamily="18" charset="0"/>
              </a:rPr>
              <a:t>Ф</a:t>
            </a:r>
            <a:r>
              <a:rPr lang="en-US" sz="2000" dirty="0" err="1">
                <a:latin typeface="Times New Roman" panose="02020603050405020304" pitchFamily="18" charset="0"/>
              </a:rPr>
              <a:t>Pn</a:t>
            </a:r>
            <a:r>
              <a:rPr lang="en-US" sz="2000" dirty="0">
                <a:latin typeface="Times New Roman" panose="02020603050405020304" pitchFamily="18" charset="0"/>
              </a:rPr>
              <a:t> and </a:t>
            </a:r>
            <a:r>
              <a:rPr lang="az-Cyrl-AZ" sz="2000" dirty="0">
                <a:latin typeface="Times New Roman" panose="02020603050405020304" pitchFamily="18" charset="0"/>
              </a:rPr>
              <a:t>Ф</a:t>
            </a:r>
            <a:r>
              <a:rPr lang="en-US" sz="2000" dirty="0" err="1">
                <a:latin typeface="Times New Roman" panose="02020603050405020304" pitchFamily="18" charset="0"/>
              </a:rPr>
              <a:t>Mn</a:t>
            </a:r>
            <a:r>
              <a:rPr lang="en-US" sz="2000" dirty="0">
                <a:latin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</a:rPr>
              <a:t>is                within the curve so use </a:t>
            </a:r>
            <a:r>
              <a:rPr lang="az-Cyrl-AZ" sz="2000" dirty="0">
                <a:latin typeface="Times New Roman" panose="02020603050405020304" pitchFamily="18" charset="0"/>
              </a:rPr>
              <a:t>Ф10/250 </a:t>
            </a:r>
            <a:r>
              <a:rPr lang="en-US" sz="2000" dirty="0">
                <a:latin typeface="Times New Roman" panose="02020603050405020304" pitchFamily="18" charset="0"/>
              </a:rPr>
              <a:t>mm</a:t>
            </a:r>
          </a:p>
          <a:p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736" y="2538015"/>
            <a:ext cx="5276850" cy="4086225"/>
          </a:xfrm>
          <a:prstGeom prst="rect">
            <a:avLst/>
          </a:prstGeom>
        </p:spPr>
      </p:pic>
      <p:sp>
        <p:nvSpPr>
          <p:cNvPr id="8" name="Rounded Rectangle 5"/>
          <p:cNvSpPr/>
          <p:nvPr/>
        </p:nvSpPr>
        <p:spPr>
          <a:xfrm>
            <a:off x="205177" y="1840431"/>
            <a:ext cx="5494460" cy="697584"/>
          </a:xfrm>
          <a:prstGeom prst="roundRect">
            <a:avLst/>
          </a:prstGeom>
          <a:gradFill>
            <a:gsLst>
              <a:gs pos="17000">
                <a:schemeClr val="accent5">
                  <a:lumMod val="20000"/>
                  <a:lumOff val="80000"/>
                </a:schemeClr>
              </a:gs>
              <a:gs pos="100000">
                <a:schemeClr val="accent2">
                  <a:lumMod val="75000"/>
                </a:schemeClr>
              </a:gs>
              <a:gs pos="79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Steel </a:t>
            </a:r>
            <a:r>
              <a:rPr lang="en-US" sz="2800" b="1" dirty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 </a:t>
            </a:r>
            <a:endParaRPr lang="en-US" b="1" dirty="0"/>
          </a:p>
        </p:txBody>
      </p:sp>
      <p:sp>
        <p:nvSpPr>
          <p:cNvPr id="9" name="Oval 6"/>
          <p:cNvSpPr/>
          <p:nvPr/>
        </p:nvSpPr>
        <p:spPr>
          <a:xfrm>
            <a:off x="608174" y="1840431"/>
            <a:ext cx="935038" cy="697584"/>
          </a:xfrm>
          <a:prstGeom prst="ellipse">
            <a:avLst/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7"/>
          <p:cNvSpPr txBox="1"/>
          <p:nvPr/>
        </p:nvSpPr>
        <p:spPr>
          <a:xfrm>
            <a:off x="918087" y="1927613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 rot="530138">
            <a:off x="8546482" y="681214"/>
            <a:ext cx="2884607" cy="7197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6328"/>
                <a:gd name="adj2" fmla="val -601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</a:p>
        </p:txBody>
      </p:sp>
      <p:sp>
        <p:nvSpPr>
          <p:cNvPr id="12" name="Wave 11"/>
          <p:cNvSpPr/>
          <p:nvPr/>
        </p:nvSpPr>
        <p:spPr>
          <a:xfrm>
            <a:off x="8250048" y="196327"/>
            <a:ext cx="3440382" cy="1761723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rgbClr val="FFC000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45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6" y="3672185"/>
            <a:ext cx="2933700" cy="3185815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 rot="2335189">
            <a:off x="8147238" y="1993265"/>
            <a:ext cx="2743200" cy="2076450"/>
          </a:xfrm>
          <a:prstGeom prst="cloudCallout">
            <a:avLst>
              <a:gd name="adj1" fmla="val -27412"/>
              <a:gd name="adj2" fmla="val 88974"/>
            </a:avLst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 w="57150" cmpd="thickThin"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loud Callout 5"/>
          <p:cNvSpPr/>
          <p:nvPr/>
        </p:nvSpPr>
        <p:spPr>
          <a:xfrm rot="512530">
            <a:off x="5381627" y="802677"/>
            <a:ext cx="2743200" cy="2076450"/>
          </a:xfrm>
          <a:prstGeom prst="cloudCallout">
            <a:avLst>
              <a:gd name="adj1" fmla="val 9564"/>
              <a:gd name="adj2" fmla="val 81907"/>
            </a:avLst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 w="57150" cmpd="thickThin"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loud Callout 6"/>
          <p:cNvSpPr/>
          <p:nvPr/>
        </p:nvSpPr>
        <p:spPr>
          <a:xfrm rot="19596283" flipH="1">
            <a:off x="2839625" y="1896940"/>
            <a:ext cx="2566498" cy="2076450"/>
          </a:xfrm>
          <a:prstGeom prst="cloudCallout">
            <a:avLst>
              <a:gd name="adj1" fmla="val -22173"/>
              <a:gd name="adj2" fmla="val 87812"/>
            </a:avLst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 w="57150" cmpd="thickThin"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55951" y="1302293"/>
            <a:ext cx="1638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 Footing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70338" y="2417769"/>
            <a:ext cx="25336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</a:t>
            </a:r>
          </a:p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840" y="2492881"/>
            <a:ext cx="25434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</a:t>
            </a:r>
          </a:p>
        </p:txBody>
      </p:sp>
      <p:sp>
        <p:nvSpPr>
          <p:cNvPr id="11" name="Cloud Callout 10"/>
          <p:cNvSpPr/>
          <p:nvPr/>
        </p:nvSpPr>
        <p:spPr>
          <a:xfrm rot="1787420">
            <a:off x="8882224" y="4315152"/>
            <a:ext cx="2743200" cy="2076450"/>
          </a:xfrm>
          <a:prstGeom prst="cloudCallout">
            <a:avLst>
              <a:gd name="adj1" fmla="val -72969"/>
              <a:gd name="adj2" fmla="val 30930"/>
            </a:avLst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 w="57150" cmpd="thickThin"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112" y="4847947"/>
            <a:ext cx="2543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loud Callout 12"/>
          <p:cNvSpPr/>
          <p:nvPr/>
        </p:nvSpPr>
        <p:spPr>
          <a:xfrm rot="19596283" flipH="1">
            <a:off x="1925849" y="4102109"/>
            <a:ext cx="2566498" cy="2076450"/>
          </a:xfrm>
          <a:prstGeom prst="cloudCallout">
            <a:avLst>
              <a:gd name="adj1" fmla="val -74180"/>
              <a:gd name="adj2" fmla="val 44479"/>
            </a:avLst>
          </a:prstGeom>
          <a:gradFill>
            <a:gsLst>
              <a:gs pos="90000">
                <a:schemeClr val="accent5">
                  <a:lumMod val="60000"/>
                  <a:lumOff val="4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7750">
                <a:srgbClr val="D1DCF0"/>
              </a:gs>
              <a:gs pos="49000">
                <a:srgbClr val="C7D5ED"/>
              </a:gs>
              <a:gs pos="21000">
                <a:schemeClr val="accent5">
                  <a:lumMod val="40000"/>
                  <a:lumOff val="60000"/>
                </a:schemeClr>
              </a:gs>
              <a:gs pos="37000">
                <a:schemeClr val="accent5">
                  <a:lumMod val="20000"/>
                  <a:lumOff val="80000"/>
                </a:schemeClr>
              </a:gs>
              <a:gs pos="3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 w="57150" cmpd="thickThin"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937386" y="4601725"/>
            <a:ext cx="25434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 </a:t>
            </a:r>
          </a:p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624" y="863285"/>
            <a:ext cx="1247653" cy="95290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</a:t>
            </a:r>
          </a:p>
        </p:txBody>
      </p:sp>
      <p:sp>
        <p:nvSpPr>
          <p:cNvPr id="17" name="Wave 16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2301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329068">
            <a:off x="475733" y="448843"/>
            <a:ext cx="3124738" cy="76562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4690"/>
                <a:gd name="adj2" fmla="val 1129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 </a:t>
            </a:r>
          </a:p>
        </p:txBody>
      </p:sp>
      <p:sp>
        <p:nvSpPr>
          <p:cNvPr id="5" name="Wave 4"/>
          <p:cNvSpPr/>
          <p:nvPr/>
        </p:nvSpPr>
        <p:spPr>
          <a:xfrm>
            <a:off x="158302" y="107661"/>
            <a:ext cx="3759600" cy="1447991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4514" y="1948223"/>
            <a:ext cx="5554746" cy="525033"/>
          </a:xfrm>
          <a:prstGeom prst="rect">
            <a:avLst/>
          </a:prstGeom>
          <a:gradFill flip="none" rotWithShape="1">
            <a:gsLst>
              <a:gs pos="13000">
                <a:schemeClr val="accent5">
                  <a:lumMod val="20000"/>
                  <a:lumOff val="80000"/>
                </a:schemeClr>
              </a:gs>
              <a:gs pos="93000">
                <a:srgbClr val="98EB03"/>
              </a:gs>
              <a:gs pos="54000">
                <a:srgbClr val="C6FD6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gular Pentagon 6"/>
          <p:cNvSpPr/>
          <p:nvPr/>
        </p:nvSpPr>
        <p:spPr>
          <a:xfrm>
            <a:off x="446297" y="1426880"/>
            <a:ext cx="963890" cy="1046376"/>
          </a:xfrm>
          <a:prstGeom prst="pentagon">
            <a:avLst/>
          </a:prstGeom>
          <a:solidFill>
            <a:srgbClr val="C6FD63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14455" y="1950036"/>
            <a:ext cx="4376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Footing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selected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541" y="2865827"/>
            <a:ext cx="4802801" cy="33996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عنصر نائب للمحتوى 2"/>
              <p:cNvSpPr txBox="1">
                <a:spLocks/>
              </p:cNvSpPr>
              <p:nvPr/>
            </p:nvSpPr>
            <p:spPr>
              <a:xfrm>
                <a:off x="5691150" y="2881633"/>
                <a:ext cx="6500849" cy="204279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v"/>
                </a:pPr>
                <a:r>
                  <a:rPr 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Allowable bearing pressure is small q all = 200 </a:t>
                </a:r>
                <a:r>
                  <a:rPr lang="en-US" sz="1800" dirty="0" err="1" smtClean="0">
                    <a:latin typeface="Cambria Math" panose="02040503050406030204" pitchFamily="18" charset="0"/>
                  </a:rPr>
                  <a:t>kN</a:t>
                </a:r>
                <a:r>
                  <a:rPr lang="en-US" sz="1800" dirty="0" smtClean="0">
                    <a:latin typeface="Cambria Math" panose="02040503050406030204" pitchFamily="18" charset="0"/>
                  </a:rPr>
                  <a:t> </a:t>
                </a:r>
                <a:r>
                  <a:rPr 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endParaRPr 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v"/>
                </a:pPr>
                <a:r>
                  <a:rPr 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Area </a:t>
                </a:r>
                <a:r>
                  <a:rPr 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of single footings and wall footings in the base </a:t>
                </a:r>
                <a:r>
                  <a:rPr 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is more </a:t>
                </a:r>
                <a:r>
                  <a:rPr 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than half ground floor area</a:t>
                </a:r>
                <a:r>
                  <a:rPr 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endParaRPr lang="ar-SA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"/>
                </a:pPr>
                <a:r>
                  <a:rPr 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Required </a:t>
                </a:r>
                <a:r>
                  <a:rPr 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area of footing =</a:t>
                </a:r>
                <a14:m>
                  <m:oMath xmlns:m="http://schemas.openxmlformats.org/officeDocument/2006/math">
                    <m:r>
                      <a:rPr lang="en-US" sz="1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18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Pservice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q</m:t>
                        </m:r>
                        <m:r>
                          <a:rPr lang="en-US" sz="18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all</m:t>
                        </m:r>
                      </m:den>
                    </m:f>
                  </m:oMath>
                </a14:m>
                <a:endParaRPr 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عنصر نائب للمحتوى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150" y="2881633"/>
                <a:ext cx="6500849" cy="2042792"/>
              </a:xfrm>
              <a:prstGeom prst="rect">
                <a:avLst/>
              </a:prstGeom>
              <a:blipFill>
                <a:blip r:embed="rId3"/>
                <a:stretch>
                  <a:fillRect l="-657" t="-2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691151" y="4362450"/>
                <a:ext cx="6500849" cy="2208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  <a:buFont typeface="Wingdings" panose="05000000000000000000" pitchFamily="2" charset="2"/>
                  <a:buChar char=""/>
                </a:pP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Required area of footing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30552</m:t>
                        </m:r>
                        <m:r>
                          <a:rPr 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51</m:t>
                        </m:r>
                        <m:r>
                          <a:rPr lang="ar-SA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num>
                      <m:den>
                        <m:r>
                          <a:rPr 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200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152.8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  <a:buFont typeface="Wingdings" panose="05000000000000000000" pitchFamily="2" charset="2"/>
                  <a:buChar char=""/>
                </a:pP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Area of basement = </a:t>
                </a: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277.31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lv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"/>
                </a:pP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Percentage between required area of footing and area of basement equals 0.55, which is greater than 0.50. </a:t>
                </a:r>
              </a:p>
              <a:p>
                <a:pPr lv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</a:t>
                </a:r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151" y="4362450"/>
                <a:ext cx="6500849" cy="2208233"/>
              </a:xfrm>
              <a:prstGeom prst="rect">
                <a:avLst/>
              </a:prstGeom>
              <a:blipFill>
                <a:blip r:embed="rId4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9981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288509">
            <a:off x="393307" y="48770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</a:t>
            </a:r>
          </a:p>
        </p:txBody>
      </p:sp>
      <p:sp>
        <p:nvSpPr>
          <p:cNvPr id="5" name="Wave 4"/>
          <p:cNvSpPr/>
          <p:nvPr/>
        </p:nvSpPr>
        <p:spPr>
          <a:xfrm>
            <a:off x="154378" y="14194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630" y="1687133"/>
            <a:ext cx="9744075" cy="4984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986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68966" y="1484120"/>
            <a:ext cx="5494460" cy="697584"/>
          </a:xfrm>
          <a:prstGeom prst="roundRect">
            <a:avLst/>
          </a:prstGeom>
          <a:gradFill flip="none" rotWithShape="1">
            <a:gsLst>
              <a:gs pos="91000">
                <a:srgbClr val="77C7D7"/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260" y="1630347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under footing check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788" y="2618099"/>
            <a:ext cx="7161967" cy="408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0" y="3490889"/>
                <a:ext cx="6096000" cy="70788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l-GR" sz="2000" dirty="0" smtClean="0">
                    <a:latin typeface="Times New Roman" pitchFamily="18" charset="0"/>
                    <a:cs typeface="Times New Roman" pitchFamily="18" charset="0"/>
                  </a:rPr>
                  <a:t>σ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max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= 190.8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cs typeface="Times New Roman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Q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allowable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= 200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m</m:t>
                        </m:r>
                      </m:e>
                      <m:sup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&gt;190.8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m</m:t>
                        </m:r>
                      </m:e>
                      <m:sup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OK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90889"/>
                <a:ext cx="6096000" cy="707886"/>
              </a:xfrm>
              <a:prstGeom prst="rect">
                <a:avLst/>
              </a:prstGeom>
              <a:blipFill>
                <a:blip r:embed="rId3"/>
                <a:stretch>
                  <a:fillRect l="-1000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 rot="288509">
            <a:off x="6830680" y="526526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</a:t>
            </a:r>
          </a:p>
        </p:txBody>
      </p:sp>
      <p:sp>
        <p:nvSpPr>
          <p:cNvPr id="9" name="Wave 8"/>
          <p:cNvSpPr/>
          <p:nvPr/>
        </p:nvSpPr>
        <p:spPr>
          <a:xfrm>
            <a:off x="6591751" y="180760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970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79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72756" y="1603211"/>
            <a:ext cx="5494460" cy="697584"/>
          </a:xfrm>
          <a:prstGeom prst="roundRect">
            <a:avLst/>
          </a:prstGeom>
          <a:gradFill flip="none" rotWithShape="1">
            <a:gsLst>
              <a:gs pos="100000">
                <a:srgbClr val="8AEEA2"/>
              </a:gs>
              <a:gs pos="35000">
                <a:schemeClr val="accent5">
                  <a:lumMod val="20000"/>
                  <a:lumOff val="80000"/>
                </a:schemeClr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9172" y="1673113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Punching shear 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23669" y="3132466"/>
                <a:ext cx="6754210" cy="36635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ФVcp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  <a:cs typeface="Times New Roman" pitchFamily="18" charset="0"/>
                      </a:rPr>
                      <m:t>≤ Ф∗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0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.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17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(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1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β</m:t>
                        </m:r>
                      </m:den>
                    </m:f>
                    <m:r>
                      <a:rPr lang="en-US">
                        <a:latin typeface="Cambria Math"/>
                        <a:cs typeface="Times New Roman" pitchFamily="18" charset="0"/>
                      </a:rPr>
                      <m:t>)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f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`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c</m:t>
                        </m:r>
                      </m:e>
                    </m:rad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bo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d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 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  <a:cs typeface="Times New Roman" pitchFamily="18" charset="0"/>
                      </a:rPr>
                      <m:t>≤ Ф∗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0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.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083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(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2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d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αs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bo</m:t>
                        </m:r>
                      </m:den>
                    </m:f>
                    <m:r>
                      <a:rPr lang="en-US">
                        <a:latin typeface="Cambria Math"/>
                        <a:cs typeface="Times New Roman" pitchFamily="18" charset="0"/>
                      </a:rPr>
                      <m:t>)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f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`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c</m:t>
                        </m:r>
                      </m:e>
                    </m:rad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bo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d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  <a:cs typeface="Times New Roman" pitchFamily="18" charset="0"/>
                      </a:rPr>
                      <m:t>≤ Ф∗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0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.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333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f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`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c</m:t>
                        </m:r>
                      </m:e>
                    </m:rad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bo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d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ФVcp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= 2931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up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1400" dirty="0" err="1" smtClean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– A</a:t>
                </a:r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1 *</a:t>
                </a:r>
                <a:r>
                  <a:rPr lang="el-GR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l-GR" dirty="0" smtClean="0">
                    <a:latin typeface="Times New Roman" pitchFamily="18" charset="0"/>
                    <a:cs typeface="Times New Roman" pitchFamily="18" charset="0"/>
                  </a:rPr>
                  <a:t>σ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ult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    = 4104.3 – (1.27 *201.94) </a:t>
                </a: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     = 3847.84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&gt; 2931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,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Not OK.</a:t>
                </a: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Increase thickness to 800 mm </a:t>
                </a:r>
              </a:p>
              <a:p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ФVcp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= 4037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&gt; 3847.84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 OK.</a:t>
                </a:r>
                <a:endParaRPr lang="en-US" dirty="0">
                  <a:latin typeface="Times New Roman" pitchFamily="18" charset="0"/>
                  <a:cs typeface="Times New Roman" pitchFamily="18" charset="0"/>
                  <a:sym typeface="Wingdings" pitchFamily="2" charset="2"/>
                </a:endParaRP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69" y="3132466"/>
                <a:ext cx="6754210" cy="3663567"/>
              </a:xfrm>
              <a:prstGeom prst="rect">
                <a:avLst/>
              </a:prstGeom>
              <a:blipFill>
                <a:blip r:embed="rId2"/>
                <a:stretch>
                  <a:fillRect l="-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 rot="288509">
            <a:off x="6724916" y="80303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</a:t>
            </a:r>
          </a:p>
        </p:txBody>
      </p:sp>
      <p:sp>
        <p:nvSpPr>
          <p:cNvPr id="11" name="Wave 10"/>
          <p:cNvSpPr/>
          <p:nvPr/>
        </p:nvSpPr>
        <p:spPr>
          <a:xfrm>
            <a:off x="6485987" y="45727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270" y="5429873"/>
            <a:ext cx="6858000" cy="116205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270" y="2467341"/>
            <a:ext cx="6858000" cy="29625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661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6" t="903" r="1159" b="3393"/>
          <a:stretch/>
        </p:blipFill>
        <p:spPr>
          <a:xfrm rot="21182134">
            <a:off x="6718182" y="3388401"/>
            <a:ext cx="3165966" cy="31119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Freeform 4"/>
          <p:cNvSpPr/>
          <p:nvPr/>
        </p:nvSpPr>
        <p:spPr>
          <a:xfrm>
            <a:off x="10248117" y="4094751"/>
            <a:ext cx="612742" cy="1866508"/>
          </a:xfrm>
          <a:custGeom>
            <a:avLst/>
            <a:gdLst>
              <a:gd name="connsiteX0" fmla="*/ 612742 w 612742"/>
              <a:gd name="connsiteY0" fmla="*/ 0 h 1866508"/>
              <a:gd name="connsiteX1" fmla="*/ 301658 w 612742"/>
              <a:gd name="connsiteY1" fmla="*/ 443060 h 1866508"/>
              <a:gd name="connsiteX2" fmla="*/ 509048 w 612742"/>
              <a:gd name="connsiteY2" fmla="*/ 1140644 h 1866508"/>
              <a:gd name="connsiteX3" fmla="*/ 0 w 612742"/>
              <a:gd name="connsiteY3" fmla="*/ 1866508 h 1866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742" h="1866508">
                <a:moveTo>
                  <a:pt x="612742" y="0"/>
                </a:moveTo>
                <a:cubicBezTo>
                  <a:pt x="465841" y="126476"/>
                  <a:pt x="318940" y="252953"/>
                  <a:pt x="301658" y="443060"/>
                </a:cubicBezTo>
                <a:cubicBezTo>
                  <a:pt x="284376" y="633167"/>
                  <a:pt x="559324" y="903403"/>
                  <a:pt x="509048" y="1140644"/>
                </a:cubicBezTo>
                <a:cubicBezTo>
                  <a:pt x="458772" y="1377885"/>
                  <a:pt x="229386" y="1622196"/>
                  <a:pt x="0" y="1866508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774814" y="1955121"/>
            <a:ext cx="2172090" cy="2189665"/>
          </a:xfrm>
          <a:prstGeom prst="ellipse">
            <a:avLst/>
          </a:prstGeom>
          <a:gradFill>
            <a:gsLst>
              <a:gs pos="64000">
                <a:srgbClr val="E9F19D"/>
              </a:gs>
              <a:gs pos="81818">
                <a:srgbClr val="E9F19D"/>
              </a:gs>
              <a:gs pos="7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Category (D) </a:t>
            </a:r>
          </a:p>
        </p:txBody>
      </p:sp>
      <p:sp>
        <p:nvSpPr>
          <p:cNvPr id="7" name="Freeform 6"/>
          <p:cNvSpPr/>
          <p:nvPr/>
        </p:nvSpPr>
        <p:spPr>
          <a:xfrm>
            <a:off x="5841929" y="4072378"/>
            <a:ext cx="528749" cy="1743959"/>
          </a:xfrm>
          <a:custGeom>
            <a:avLst/>
            <a:gdLst>
              <a:gd name="connsiteX0" fmla="*/ 2690 w 528749"/>
              <a:gd name="connsiteY0" fmla="*/ 0 h 1743959"/>
              <a:gd name="connsiteX1" fmla="*/ 78104 w 528749"/>
              <a:gd name="connsiteY1" fmla="*/ 329939 h 1743959"/>
              <a:gd name="connsiteX2" fmla="*/ 521164 w 528749"/>
              <a:gd name="connsiteY2" fmla="*/ 791852 h 1743959"/>
              <a:gd name="connsiteX3" fmla="*/ 351481 w 528749"/>
              <a:gd name="connsiteY3" fmla="*/ 1743959 h 174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49" h="1743959">
                <a:moveTo>
                  <a:pt x="2690" y="0"/>
                </a:moveTo>
                <a:cubicBezTo>
                  <a:pt x="-2809" y="98982"/>
                  <a:pt x="-8308" y="197964"/>
                  <a:pt x="78104" y="329939"/>
                </a:cubicBezTo>
                <a:cubicBezTo>
                  <a:pt x="164516" y="461914"/>
                  <a:pt x="475601" y="556182"/>
                  <a:pt x="521164" y="791852"/>
                </a:cubicBezTo>
                <a:cubicBezTo>
                  <a:pt x="566727" y="1027522"/>
                  <a:pt x="393902" y="1571134"/>
                  <a:pt x="351481" y="1743959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941922" y="1772238"/>
            <a:ext cx="4386480" cy="4034672"/>
          </a:xfrm>
          <a:custGeom>
            <a:avLst/>
            <a:gdLst>
              <a:gd name="connsiteX0" fmla="*/ 0 w 4386480"/>
              <a:gd name="connsiteY0" fmla="*/ 0 h 4034672"/>
              <a:gd name="connsiteX1" fmla="*/ 377072 w 4386480"/>
              <a:gd name="connsiteY1" fmla="*/ 311085 h 4034672"/>
              <a:gd name="connsiteX2" fmla="*/ 650449 w 4386480"/>
              <a:gd name="connsiteY2" fmla="*/ 1084083 h 4034672"/>
              <a:gd name="connsiteX3" fmla="*/ 1282045 w 4386480"/>
              <a:gd name="connsiteY3" fmla="*/ 1395167 h 4034672"/>
              <a:gd name="connsiteX4" fmla="*/ 2092750 w 4386480"/>
              <a:gd name="connsiteY4" fmla="*/ 2356701 h 4034672"/>
              <a:gd name="connsiteX5" fmla="*/ 2714919 w 4386480"/>
              <a:gd name="connsiteY5" fmla="*/ 2922310 h 4034672"/>
              <a:gd name="connsiteX6" fmla="*/ 3289954 w 4386480"/>
              <a:gd name="connsiteY6" fmla="*/ 3223967 h 4034672"/>
              <a:gd name="connsiteX7" fmla="*/ 3431356 w 4386480"/>
              <a:gd name="connsiteY7" fmla="*/ 3685881 h 4034672"/>
              <a:gd name="connsiteX8" fmla="*/ 4308049 w 4386480"/>
              <a:gd name="connsiteY8" fmla="*/ 3883844 h 4034672"/>
              <a:gd name="connsiteX9" fmla="*/ 4289196 w 4386480"/>
              <a:gd name="connsiteY9" fmla="*/ 4034672 h 4034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86480" h="4034672">
                <a:moveTo>
                  <a:pt x="0" y="0"/>
                </a:moveTo>
                <a:cubicBezTo>
                  <a:pt x="134332" y="65202"/>
                  <a:pt x="268664" y="130404"/>
                  <a:pt x="377072" y="311085"/>
                </a:cubicBezTo>
                <a:cubicBezTo>
                  <a:pt x="485480" y="491766"/>
                  <a:pt x="499620" y="903403"/>
                  <a:pt x="650449" y="1084083"/>
                </a:cubicBezTo>
                <a:cubicBezTo>
                  <a:pt x="801278" y="1264763"/>
                  <a:pt x="1041662" y="1183064"/>
                  <a:pt x="1282045" y="1395167"/>
                </a:cubicBezTo>
                <a:cubicBezTo>
                  <a:pt x="1522428" y="1607270"/>
                  <a:pt x="1853938" y="2102177"/>
                  <a:pt x="2092750" y="2356701"/>
                </a:cubicBezTo>
                <a:cubicBezTo>
                  <a:pt x="2331562" y="2611225"/>
                  <a:pt x="2515385" y="2777766"/>
                  <a:pt x="2714919" y="2922310"/>
                </a:cubicBezTo>
                <a:cubicBezTo>
                  <a:pt x="2914453" y="3066854"/>
                  <a:pt x="3170548" y="3096705"/>
                  <a:pt x="3289954" y="3223967"/>
                </a:cubicBezTo>
                <a:cubicBezTo>
                  <a:pt x="3409360" y="3351229"/>
                  <a:pt x="3261674" y="3575902"/>
                  <a:pt x="3431356" y="3685881"/>
                </a:cubicBezTo>
                <a:cubicBezTo>
                  <a:pt x="3601039" y="3795861"/>
                  <a:pt x="4165076" y="3825712"/>
                  <a:pt x="4308049" y="3883844"/>
                </a:cubicBezTo>
                <a:cubicBezTo>
                  <a:pt x="4451022" y="3941976"/>
                  <a:pt x="4370109" y="3988324"/>
                  <a:pt x="4289196" y="4034672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989056" y="3195686"/>
            <a:ext cx="4302835" cy="2502171"/>
          </a:xfrm>
          <a:custGeom>
            <a:avLst/>
            <a:gdLst>
              <a:gd name="connsiteX0" fmla="*/ 0 w 4260915"/>
              <a:gd name="connsiteY0" fmla="*/ 0 h 2507530"/>
              <a:gd name="connsiteX1" fmla="*/ 537327 w 4260915"/>
              <a:gd name="connsiteY1" fmla="*/ 207389 h 2507530"/>
              <a:gd name="connsiteX2" fmla="*/ 735290 w 4260915"/>
              <a:gd name="connsiteY2" fmla="*/ 820132 h 2507530"/>
              <a:gd name="connsiteX3" fmla="*/ 1527142 w 4260915"/>
              <a:gd name="connsiteY3" fmla="*/ 999241 h 2507530"/>
              <a:gd name="connsiteX4" fmla="*/ 2139884 w 4260915"/>
              <a:gd name="connsiteY4" fmla="*/ 1923068 h 2507530"/>
              <a:gd name="connsiteX5" fmla="*/ 3478490 w 4260915"/>
              <a:gd name="connsiteY5" fmla="*/ 2083323 h 2507530"/>
              <a:gd name="connsiteX6" fmla="*/ 4260915 w 4260915"/>
              <a:gd name="connsiteY6" fmla="*/ 2507530 h 2507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60915" h="2507530">
                <a:moveTo>
                  <a:pt x="0" y="0"/>
                </a:moveTo>
                <a:cubicBezTo>
                  <a:pt x="207389" y="35350"/>
                  <a:pt x="414779" y="70700"/>
                  <a:pt x="537327" y="207389"/>
                </a:cubicBezTo>
                <a:cubicBezTo>
                  <a:pt x="659875" y="344078"/>
                  <a:pt x="570321" y="688157"/>
                  <a:pt x="735290" y="820132"/>
                </a:cubicBezTo>
                <a:cubicBezTo>
                  <a:pt x="900259" y="952107"/>
                  <a:pt x="1293043" y="815418"/>
                  <a:pt x="1527142" y="999241"/>
                </a:cubicBezTo>
                <a:cubicBezTo>
                  <a:pt x="1761241" y="1183064"/>
                  <a:pt x="1814659" y="1742388"/>
                  <a:pt x="2139884" y="1923068"/>
                </a:cubicBezTo>
                <a:cubicBezTo>
                  <a:pt x="2465109" y="2103748"/>
                  <a:pt x="3124985" y="1985913"/>
                  <a:pt x="3478490" y="2083323"/>
                </a:cubicBezTo>
                <a:cubicBezTo>
                  <a:pt x="3831995" y="2180733"/>
                  <a:pt x="4127369" y="2419547"/>
                  <a:pt x="4260915" y="2507530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3374796" y="2554663"/>
            <a:ext cx="2865748" cy="3120272"/>
          </a:xfrm>
          <a:custGeom>
            <a:avLst/>
            <a:gdLst>
              <a:gd name="connsiteX0" fmla="*/ 0 w 2865748"/>
              <a:gd name="connsiteY0" fmla="*/ 0 h 3120272"/>
              <a:gd name="connsiteX1" fmla="*/ 179109 w 2865748"/>
              <a:gd name="connsiteY1" fmla="*/ 575035 h 3120272"/>
              <a:gd name="connsiteX2" fmla="*/ 688157 w 2865748"/>
              <a:gd name="connsiteY2" fmla="*/ 707010 h 3120272"/>
              <a:gd name="connsiteX3" fmla="*/ 1102936 w 2865748"/>
              <a:gd name="connsiteY3" fmla="*/ 1489435 h 3120272"/>
              <a:gd name="connsiteX4" fmla="*/ 2102177 w 2865748"/>
              <a:gd name="connsiteY4" fmla="*/ 1998483 h 3120272"/>
              <a:gd name="connsiteX5" fmla="*/ 2865748 w 2865748"/>
              <a:gd name="connsiteY5" fmla="*/ 3120272 h 312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5748" h="3120272">
                <a:moveTo>
                  <a:pt x="0" y="0"/>
                </a:moveTo>
                <a:cubicBezTo>
                  <a:pt x="32208" y="228600"/>
                  <a:pt x="64416" y="457200"/>
                  <a:pt x="179109" y="575035"/>
                </a:cubicBezTo>
                <a:cubicBezTo>
                  <a:pt x="293802" y="692870"/>
                  <a:pt x="534186" y="554610"/>
                  <a:pt x="688157" y="707010"/>
                </a:cubicBezTo>
                <a:cubicBezTo>
                  <a:pt x="842128" y="859410"/>
                  <a:pt x="867266" y="1274190"/>
                  <a:pt x="1102936" y="1489435"/>
                </a:cubicBezTo>
                <a:cubicBezTo>
                  <a:pt x="1338606" y="1704680"/>
                  <a:pt x="1808375" y="1726677"/>
                  <a:pt x="2102177" y="1998483"/>
                </a:cubicBezTo>
                <a:cubicBezTo>
                  <a:pt x="2395979" y="2270289"/>
                  <a:pt x="2630863" y="2695280"/>
                  <a:pt x="2865748" y="3120272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430598" y="3450209"/>
            <a:ext cx="1809946" cy="2267171"/>
          </a:xfrm>
          <a:custGeom>
            <a:avLst/>
            <a:gdLst>
              <a:gd name="connsiteX0" fmla="*/ 0 w 1842086"/>
              <a:gd name="connsiteY0" fmla="*/ 0 h 2262433"/>
              <a:gd name="connsiteX1" fmla="*/ 471340 w 1842086"/>
              <a:gd name="connsiteY1" fmla="*/ 490194 h 2262433"/>
              <a:gd name="connsiteX2" fmla="*/ 471340 w 1842086"/>
              <a:gd name="connsiteY2" fmla="*/ 1008668 h 2262433"/>
              <a:gd name="connsiteX3" fmla="*/ 1668544 w 1842086"/>
              <a:gd name="connsiteY3" fmla="*/ 1677972 h 2262433"/>
              <a:gd name="connsiteX4" fmla="*/ 1809946 w 1842086"/>
              <a:gd name="connsiteY4" fmla="*/ 2262433 h 226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86" h="2262433">
                <a:moveTo>
                  <a:pt x="0" y="0"/>
                </a:moveTo>
                <a:cubicBezTo>
                  <a:pt x="196391" y="161041"/>
                  <a:pt x="392783" y="322083"/>
                  <a:pt x="471340" y="490194"/>
                </a:cubicBezTo>
                <a:cubicBezTo>
                  <a:pt x="549897" y="658305"/>
                  <a:pt x="271806" y="810705"/>
                  <a:pt x="471340" y="1008668"/>
                </a:cubicBezTo>
                <a:cubicBezTo>
                  <a:pt x="670874" y="1206631"/>
                  <a:pt x="1445443" y="1469011"/>
                  <a:pt x="1668544" y="1677972"/>
                </a:cubicBezTo>
                <a:cubicBezTo>
                  <a:pt x="1891645" y="1886933"/>
                  <a:pt x="1850795" y="2074683"/>
                  <a:pt x="1809946" y="2262433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601039" y="3996964"/>
            <a:ext cx="2630079" cy="1687398"/>
          </a:xfrm>
          <a:custGeom>
            <a:avLst/>
            <a:gdLst>
              <a:gd name="connsiteX0" fmla="*/ 0 w 2630079"/>
              <a:gd name="connsiteY0" fmla="*/ 0 h 1687398"/>
              <a:gd name="connsiteX1" fmla="*/ 509048 w 2630079"/>
              <a:gd name="connsiteY1" fmla="*/ 612742 h 1687398"/>
              <a:gd name="connsiteX2" fmla="*/ 1159497 w 2630079"/>
              <a:gd name="connsiteY2" fmla="*/ 622169 h 1687398"/>
              <a:gd name="connsiteX3" fmla="*/ 1451728 w 2630079"/>
              <a:gd name="connsiteY3" fmla="*/ 1055802 h 1687398"/>
              <a:gd name="connsiteX4" fmla="*/ 2630079 w 2630079"/>
              <a:gd name="connsiteY4" fmla="*/ 1687398 h 168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0079" h="1687398">
                <a:moveTo>
                  <a:pt x="0" y="0"/>
                </a:moveTo>
                <a:cubicBezTo>
                  <a:pt x="157899" y="254523"/>
                  <a:pt x="315799" y="509047"/>
                  <a:pt x="509048" y="612742"/>
                </a:cubicBezTo>
                <a:cubicBezTo>
                  <a:pt x="702297" y="716437"/>
                  <a:pt x="1002384" y="548326"/>
                  <a:pt x="1159497" y="622169"/>
                </a:cubicBezTo>
                <a:cubicBezTo>
                  <a:pt x="1316610" y="696012"/>
                  <a:pt x="1206631" y="878264"/>
                  <a:pt x="1451728" y="1055802"/>
                </a:cubicBezTo>
                <a:cubicBezTo>
                  <a:pt x="1696825" y="1233340"/>
                  <a:pt x="2441543" y="1567992"/>
                  <a:pt x="2630079" y="1687398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460396" y="4223207"/>
            <a:ext cx="3789575" cy="1451728"/>
          </a:xfrm>
          <a:custGeom>
            <a:avLst/>
            <a:gdLst>
              <a:gd name="connsiteX0" fmla="*/ 0 w 3789575"/>
              <a:gd name="connsiteY0" fmla="*/ 0 h 1451728"/>
              <a:gd name="connsiteX1" fmla="*/ 282804 w 3789575"/>
              <a:gd name="connsiteY1" fmla="*/ 329939 h 1451728"/>
              <a:gd name="connsiteX2" fmla="*/ 895546 w 3789575"/>
              <a:gd name="connsiteY2" fmla="*/ 141402 h 1451728"/>
              <a:gd name="connsiteX3" fmla="*/ 1432874 w 3789575"/>
              <a:gd name="connsiteY3" fmla="*/ 575035 h 1451728"/>
              <a:gd name="connsiteX4" fmla="*/ 2139884 w 3789575"/>
              <a:gd name="connsiteY4" fmla="*/ 527901 h 1451728"/>
              <a:gd name="connsiteX5" fmla="*/ 2714919 w 3789575"/>
              <a:gd name="connsiteY5" fmla="*/ 1008668 h 1451728"/>
              <a:gd name="connsiteX6" fmla="*/ 3337089 w 3789575"/>
              <a:gd name="connsiteY6" fmla="*/ 961534 h 1451728"/>
              <a:gd name="connsiteX7" fmla="*/ 3789575 w 3789575"/>
              <a:gd name="connsiteY7" fmla="*/ 1451728 h 145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89575" h="1451728">
                <a:moveTo>
                  <a:pt x="0" y="0"/>
                </a:moveTo>
                <a:cubicBezTo>
                  <a:pt x="66773" y="153186"/>
                  <a:pt x="133546" y="306372"/>
                  <a:pt x="282804" y="329939"/>
                </a:cubicBezTo>
                <a:cubicBezTo>
                  <a:pt x="432062" y="353506"/>
                  <a:pt x="703868" y="100553"/>
                  <a:pt x="895546" y="141402"/>
                </a:cubicBezTo>
                <a:cubicBezTo>
                  <a:pt x="1087224" y="182251"/>
                  <a:pt x="1225484" y="510618"/>
                  <a:pt x="1432874" y="575035"/>
                </a:cubicBezTo>
                <a:cubicBezTo>
                  <a:pt x="1640264" y="639452"/>
                  <a:pt x="1926210" y="455629"/>
                  <a:pt x="2139884" y="527901"/>
                </a:cubicBezTo>
                <a:cubicBezTo>
                  <a:pt x="2353558" y="600173"/>
                  <a:pt x="2515385" y="936396"/>
                  <a:pt x="2714919" y="1008668"/>
                </a:cubicBezTo>
                <a:cubicBezTo>
                  <a:pt x="2914453" y="1080940"/>
                  <a:pt x="3157980" y="887691"/>
                  <a:pt x="3337089" y="961534"/>
                </a:cubicBezTo>
                <a:cubicBezTo>
                  <a:pt x="3516198" y="1035377"/>
                  <a:pt x="3652886" y="1243552"/>
                  <a:pt x="3789575" y="1451728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281287" y="5212188"/>
            <a:ext cx="3959257" cy="451890"/>
          </a:xfrm>
          <a:custGeom>
            <a:avLst/>
            <a:gdLst>
              <a:gd name="connsiteX0" fmla="*/ 0 w 3968684"/>
              <a:gd name="connsiteY0" fmla="*/ 29115 h 472175"/>
              <a:gd name="connsiteX1" fmla="*/ 461913 w 3968684"/>
              <a:gd name="connsiteY1" fmla="*/ 293066 h 472175"/>
              <a:gd name="connsiteX2" fmla="*/ 1187777 w 3968684"/>
              <a:gd name="connsiteY2" fmla="*/ 835 h 472175"/>
              <a:gd name="connsiteX3" fmla="*/ 1781666 w 3968684"/>
              <a:gd name="connsiteY3" fmla="*/ 406187 h 472175"/>
              <a:gd name="connsiteX4" fmla="*/ 2922309 w 3968684"/>
              <a:gd name="connsiteY4" fmla="*/ 311919 h 472175"/>
              <a:gd name="connsiteX5" fmla="*/ 3968684 w 3968684"/>
              <a:gd name="connsiteY5" fmla="*/ 472175 h 47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8684" h="472175">
                <a:moveTo>
                  <a:pt x="0" y="29115"/>
                </a:moveTo>
                <a:cubicBezTo>
                  <a:pt x="131975" y="163447"/>
                  <a:pt x="263950" y="297779"/>
                  <a:pt x="461913" y="293066"/>
                </a:cubicBezTo>
                <a:cubicBezTo>
                  <a:pt x="659876" y="288353"/>
                  <a:pt x="967818" y="-18019"/>
                  <a:pt x="1187777" y="835"/>
                </a:cubicBezTo>
                <a:cubicBezTo>
                  <a:pt x="1407736" y="19689"/>
                  <a:pt x="1492577" y="354340"/>
                  <a:pt x="1781666" y="406187"/>
                </a:cubicBezTo>
                <a:cubicBezTo>
                  <a:pt x="2070755" y="458034"/>
                  <a:pt x="2557806" y="300921"/>
                  <a:pt x="2922309" y="311919"/>
                </a:cubicBezTo>
                <a:cubicBezTo>
                  <a:pt x="3286812" y="322917"/>
                  <a:pt x="3627748" y="397546"/>
                  <a:pt x="3968684" y="472175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96244" y="197962"/>
            <a:ext cx="1750423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D2A7E3"/>
              </a:gs>
              <a:gs pos="63000">
                <a:srgbClr val="E2CCE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0.48 </a:t>
            </a:r>
          </a:p>
          <a:p>
            <a:pPr algn="ctr"/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0.32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56911" y="1700352"/>
            <a:ext cx="1750423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79F3BC"/>
              </a:gs>
              <a:gs pos="52000">
                <a:srgbClr val="A0F2CD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F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0.48</a:t>
            </a:r>
          </a:p>
          <a:p>
            <a:pPr algn="ctr"/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987727" y="1014500"/>
            <a:ext cx="1750423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F9BDEC"/>
              </a:gs>
              <a:gs pos="100000">
                <a:srgbClr val="FD9DF6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 F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0.32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11510" y="3290183"/>
            <a:ext cx="1750423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A8FAF6"/>
              </a:gs>
              <a:gs pos="100000">
                <a:srgbClr val="9DE9F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Z 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066393" y="2537152"/>
            <a:ext cx="1750423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FDA799"/>
              </a:gs>
              <a:gs pos="100000">
                <a:srgbClr val="FC847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1.2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428952" y="1733751"/>
            <a:ext cx="1750423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F8BA9E"/>
              </a:gs>
              <a:gs pos="100000">
                <a:srgbClr val="F27F4C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1.6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506771" y="5626382"/>
            <a:ext cx="2724347" cy="256700"/>
          </a:xfrm>
          <a:custGeom>
            <a:avLst/>
            <a:gdLst>
              <a:gd name="connsiteX0" fmla="*/ 0 w 2705493"/>
              <a:gd name="connsiteY0" fmla="*/ 79862 h 231448"/>
              <a:gd name="connsiteX1" fmla="*/ 414779 w 2705493"/>
              <a:gd name="connsiteY1" fmla="*/ 230691 h 231448"/>
              <a:gd name="connsiteX2" fmla="*/ 1640264 w 2705493"/>
              <a:gd name="connsiteY2" fmla="*/ 23301 h 231448"/>
              <a:gd name="connsiteX3" fmla="*/ 2705493 w 2705493"/>
              <a:gd name="connsiteY3" fmla="*/ 13874 h 23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493" h="231448">
                <a:moveTo>
                  <a:pt x="0" y="79862"/>
                </a:moveTo>
                <a:cubicBezTo>
                  <a:pt x="70701" y="159990"/>
                  <a:pt x="141402" y="240118"/>
                  <a:pt x="414779" y="230691"/>
                </a:cubicBezTo>
                <a:cubicBezTo>
                  <a:pt x="688156" y="221264"/>
                  <a:pt x="1258478" y="59437"/>
                  <a:pt x="1640264" y="23301"/>
                </a:cubicBezTo>
                <a:cubicBezTo>
                  <a:pt x="2022050" y="-12835"/>
                  <a:pt x="2363771" y="519"/>
                  <a:pt x="2705493" y="13874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328421" y="5665508"/>
            <a:ext cx="3883843" cy="406145"/>
          </a:xfrm>
          <a:custGeom>
            <a:avLst/>
            <a:gdLst>
              <a:gd name="connsiteX0" fmla="*/ 0 w 3883843"/>
              <a:gd name="connsiteY0" fmla="*/ 273378 h 406145"/>
              <a:gd name="connsiteX1" fmla="*/ 725864 w 3883843"/>
              <a:gd name="connsiteY1" fmla="*/ 103695 h 406145"/>
              <a:gd name="connsiteX2" fmla="*/ 923826 w 3883843"/>
              <a:gd name="connsiteY2" fmla="*/ 405353 h 406145"/>
              <a:gd name="connsiteX3" fmla="*/ 2413261 w 3883843"/>
              <a:gd name="connsiteY3" fmla="*/ 197963 h 406145"/>
              <a:gd name="connsiteX4" fmla="*/ 3883843 w 3883843"/>
              <a:gd name="connsiteY4" fmla="*/ 0 h 406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3843" h="406145">
                <a:moveTo>
                  <a:pt x="0" y="273378"/>
                </a:moveTo>
                <a:cubicBezTo>
                  <a:pt x="285946" y="177538"/>
                  <a:pt x="571893" y="81699"/>
                  <a:pt x="725864" y="103695"/>
                </a:cubicBezTo>
                <a:cubicBezTo>
                  <a:pt x="879835" y="125691"/>
                  <a:pt x="642593" y="389642"/>
                  <a:pt x="923826" y="405353"/>
                </a:cubicBezTo>
                <a:cubicBezTo>
                  <a:pt x="1205059" y="421064"/>
                  <a:pt x="2413261" y="197963"/>
                  <a:pt x="2413261" y="197963"/>
                </a:cubicBezTo>
                <a:lnTo>
                  <a:pt x="3883843" y="0"/>
                </a:ln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75321" y="4686440"/>
            <a:ext cx="1750423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1.25 x Z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0.2</a:t>
            </a:r>
          </a:p>
        </p:txBody>
      </p:sp>
      <p:sp>
        <p:nvSpPr>
          <p:cNvPr id="24" name="Oval 23"/>
          <p:cNvSpPr/>
          <p:nvPr/>
        </p:nvSpPr>
        <p:spPr>
          <a:xfrm>
            <a:off x="2044214" y="4236962"/>
            <a:ext cx="1750423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 Factor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= 0.16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3265010" y="3560576"/>
            <a:ext cx="1750423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100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 (C)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4441252" y="2502846"/>
            <a:ext cx="1892960" cy="17242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1.25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l="6901" t="2766" r="2011" b="4379"/>
          <a:stretch/>
        </p:blipFill>
        <p:spPr>
          <a:xfrm rot="20060596">
            <a:off x="5868193" y="5440012"/>
            <a:ext cx="1184367" cy="1314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2114" t="2124" b="3645"/>
          <a:stretch/>
        </p:blipFill>
        <p:spPr>
          <a:xfrm rot="12647142">
            <a:off x="9454578" y="5671591"/>
            <a:ext cx="1115473" cy="1183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Rectangle 28"/>
          <p:cNvSpPr/>
          <p:nvPr/>
        </p:nvSpPr>
        <p:spPr>
          <a:xfrm rot="171890">
            <a:off x="6535265" y="504286"/>
            <a:ext cx="5129815" cy="200587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4112"/>
                <a:gd name="adj2" fmla="val 386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Parameters </a:t>
            </a:r>
          </a:p>
          <a:p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0" name="Wave 29"/>
          <p:cNvSpPr/>
          <p:nvPr/>
        </p:nvSpPr>
        <p:spPr>
          <a:xfrm>
            <a:off x="6212264" y="156216"/>
            <a:ext cx="5881312" cy="1732160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15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288509">
            <a:off x="6724916" y="80303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</a:t>
            </a:r>
          </a:p>
        </p:txBody>
      </p:sp>
      <p:sp>
        <p:nvSpPr>
          <p:cNvPr id="5" name="Wave 4"/>
          <p:cNvSpPr/>
          <p:nvPr/>
        </p:nvSpPr>
        <p:spPr>
          <a:xfrm>
            <a:off x="6485987" y="45727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3425" y="1235154"/>
            <a:ext cx="5494460" cy="697584"/>
          </a:xfrm>
          <a:prstGeom prst="roundRect">
            <a:avLst/>
          </a:prstGeom>
          <a:gradFill flip="none" rotWithShape="1">
            <a:gsLst>
              <a:gs pos="99351">
                <a:srgbClr val="FAA698"/>
              </a:gs>
              <a:gs pos="19000">
                <a:schemeClr val="accent5">
                  <a:lumMod val="20000"/>
                  <a:lumOff val="80000"/>
                </a:schemeClr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992" y="1343174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V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59902" y="2480443"/>
                <a:ext cx="3672800" cy="2540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ФV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  <a:cs typeface="Times New Roman" pitchFamily="18" charset="0"/>
                      </a:rPr>
                      <m:t> Ф∗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6</m:t>
                        </m:r>
                      </m:den>
                    </m:f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f</m:t>
                        </m:r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`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c</m:t>
                        </m:r>
                      </m:e>
                    </m:rad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bw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d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    =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0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.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75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6</m:t>
                        </m:r>
                      </m:den>
                    </m:f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24</m:t>
                        </m:r>
                      </m:e>
                    </m:rad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1000</m:t>
                    </m:r>
                    <m:r>
                      <a:rPr lang="en-US">
                        <a:latin typeface="Cambria Math"/>
                        <a:cs typeface="Times New Roman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730</m:t>
                        </m:r>
                      </m:num>
                      <m:den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1000</m:t>
                        </m:r>
                      </m:den>
                    </m:f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    = 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447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/m</a:t>
                </a:r>
              </a:p>
              <a:p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Vu13 = 389.91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/m &lt; 447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/m </a:t>
                </a:r>
              </a:p>
              <a:p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Thickness is suitable in this direction.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02" y="2480443"/>
                <a:ext cx="3672800" cy="2540632"/>
              </a:xfrm>
              <a:prstGeom prst="rect">
                <a:avLst/>
              </a:prstGeom>
              <a:blipFill>
                <a:blip r:embed="rId2"/>
                <a:stretch>
                  <a:fillRect l="-1327" r="-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673" y="2341690"/>
            <a:ext cx="7209631" cy="4359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135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81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262" y="2062168"/>
            <a:ext cx="7154708" cy="4689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03791" y="1246625"/>
            <a:ext cx="5494460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97000">
                <a:srgbClr val="C2F480"/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4175" y="1364584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V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check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243992" y="241309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ФVc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447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/m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Vu23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404.69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/m &lt; 447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/m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Thickness is suitable in this direction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No need for shear reinforcement.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 rot="288509">
            <a:off x="6724916" y="803039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</a:t>
            </a:r>
          </a:p>
        </p:txBody>
      </p:sp>
      <p:sp>
        <p:nvSpPr>
          <p:cNvPr id="9" name="Wave 8"/>
          <p:cNvSpPr/>
          <p:nvPr/>
        </p:nvSpPr>
        <p:spPr>
          <a:xfrm>
            <a:off x="6485987" y="457273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90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23669" y="1961863"/>
            <a:ext cx="5494460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97403">
                <a:srgbClr val="EADF8A"/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4053" y="2079822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mat footing (M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72789" y="3137822"/>
                <a:ext cx="6096000" cy="12003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Other values are minimum steel.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ρ</m:t>
                    </m:r>
                  </m:oMath>
                </a14:m>
                <a:r>
                  <a:rPr lang="en-US" baseline="-25000" dirty="0"/>
                  <a:t>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baseline="-25000" dirty="0" smtClean="0"/>
                  <a:t> </a:t>
                </a:r>
                <a:r>
                  <a:rPr lang="en-US" dirty="0" smtClean="0"/>
                  <a:t> </a:t>
                </a:r>
                <a:r>
                  <a:rPr lang="en-US" dirty="0"/>
                  <a:t>=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0.0018</a:t>
                </a: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As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0.0018 *1000*800 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       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 1440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  <a:cs typeface="Times New Roman" pitchFamily="18" charset="0"/>
                          </a:rPr>
                          <m:t>mm</m:t>
                        </m:r>
                      </m:e>
                      <m:sup>
                        <m:r>
                          <a:rPr lang="en-US" b="0" i="0" dirty="0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/m (6Ø18/m)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89" y="3137822"/>
                <a:ext cx="6096000" cy="1200329"/>
              </a:xfrm>
              <a:prstGeom prst="rect">
                <a:avLst/>
              </a:prstGeom>
              <a:blipFill>
                <a:blip r:embed="rId2"/>
                <a:stretch>
                  <a:fillRect l="-900" t="-3046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 rot="288509">
            <a:off x="362598" y="565042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</a:t>
            </a:r>
          </a:p>
        </p:txBody>
      </p:sp>
      <p:sp>
        <p:nvSpPr>
          <p:cNvPr id="10" name="Wave 9"/>
          <p:cNvSpPr/>
          <p:nvPr/>
        </p:nvSpPr>
        <p:spPr>
          <a:xfrm>
            <a:off x="123669" y="219276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113" y="1024095"/>
            <a:ext cx="5926589" cy="3196097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281" y="4338151"/>
            <a:ext cx="7891023" cy="233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7696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83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33607" y="1956317"/>
            <a:ext cx="5781055" cy="697584"/>
          </a:xfrm>
          <a:prstGeom prst="roundRect">
            <a:avLst/>
          </a:prstGeom>
          <a:gradFill flip="none" rotWithShape="1">
            <a:gsLst>
              <a:gs pos="4000">
                <a:schemeClr val="bg1"/>
              </a:gs>
              <a:gs pos="98701">
                <a:srgbClr val="8AEA8F"/>
              </a:gs>
              <a:gs pos="41000">
                <a:schemeClr val="accent5">
                  <a:lumMod val="20000"/>
                  <a:lumOff val="8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3992" y="1982888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mat footing (M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934" y="4286250"/>
            <a:ext cx="7879724" cy="2526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33608" y="2799778"/>
                <a:ext cx="6096000" cy="12003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Other values are minimum steel.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ρ</m:t>
                    </m:r>
                  </m:oMath>
                </a14:m>
                <a:r>
                  <a:rPr lang="en-US" baseline="-25000" dirty="0"/>
                  <a:t>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baseline="-25000" dirty="0" smtClean="0"/>
                  <a:t> </a:t>
                </a:r>
                <a:r>
                  <a:rPr lang="en-US" dirty="0" smtClean="0"/>
                  <a:t> </a:t>
                </a:r>
                <a:r>
                  <a:rPr lang="en-US" dirty="0"/>
                  <a:t>=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0.0018</a:t>
                </a: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As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0.0018 *1000*800 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       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 1440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  <a:cs typeface="Times New Roman" pitchFamily="18" charset="0"/>
                          </a:rPr>
                          <m:t>mm</m:t>
                        </m:r>
                      </m:e>
                      <m:sup>
                        <m:r>
                          <a:rPr lang="en-US" b="0" i="0" dirty="0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/m (6Ø18/m)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08" y="2799778"/>
                <a:ext cx="6096000" cy="1200329"/>
              </a:xfrm>
              <a:prstGeom prst="rect">
                <a:avLst/>
              </a:prstGeom>
              <a:blipFill>
                <a:blip r:embed="rId3"/>
                <a:stretch>
                  <a:fillRect l="-900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9994" y="1013054"/>
            <a:ext cx="5642108" cy="31812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288509">
            <a:off x="362598" y="565042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</a:t>
            </a:r>
          </a:p>
        </p:txBody>
      </p:sp>
      <p:sp>
        <p:nvSpPr>
          <p:cNvPr id="10" name="Wave 9"/>
          <p:cNvSpPr/>
          <p:nvPr/>
        </p:nvSpPr>
        <p:spPr>
          <a:xfrm>
            <a:off x="123669" y="219276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167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84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08" y="1806446"/>
            <a:ext cx="11312630" cy="489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33608" y="844124"/>
            <a:ext cx="5248620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97403">
                <a:schemeClr val="bg2">
                  <a:lumMod val="90000"/>
                </a:schemeClr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3992" y="870695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 in mat footing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288509">
            <a:off x="6994891" y="539255"/>
            <a:ext cx="4797012" cy="6628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</a:t>
            </a:r>
          </a:p>
        </p:txBody>
      </p:sp>
      <p:sp>
        <p:nvSpPr>
          <p:cNvPr id="8" name="Wave 7"/>
          <p:cNvSpPr/>
          <p:nvPr/>
        </p:nvSpPr>
        <p:spPr>
          <a:xfrm>
            <a:off x="6755962" y="193489"/>
            <a:ext cx="5274872" cy="135441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72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23423" y="6336472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Wave 6"/>
          <p:cNvSpPr/>
          <p:nvPr/>
        </p:nvSpPr>
        <p:spPr>
          <a:xfrm>
            <a:off x="154378" y="141943"/>
            <a:ext cx="3977784" cy="132804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288509">
            <a:off x="393854" y="435058"/>
            <a:ext cx="3542491" cy="70249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stairs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73964" y="1632010"/>
                <a:ext cx="9151687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Wingdings" pitchFamily="2" charset="2"/>
                  <a:buChar char="v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Check deflection </a:t>
                </a:r>
              </a:p>
              <a:p>
                <a:pPr marL="342900" indent="-342900">
                  <a:buFont typeface="Wingdings" pitchFamily="2" charset="2"/>
                  <a:buChar char="v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Check shear </a:t>
                </a:r>
              </a:p>
              <a:p>
                <a:pPr marL="342900" indent="-342900">
                  <a:buFont typeface="Wingdings" pitchFamily="2" charset="2"/>
                  <a:buChar char="à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Thickness of stair = 200 mm </a:t>
                </a:r>
              </a:p>
              <a:p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Wingdings" pitchFamily="2" charset="2"/>
                  <a:buChar char="v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Design moment 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max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= 27 </a:t>
                </a:r>
                <a:r>
                  <a:rPr lang="en-US" sz="2000" dirty="0" err="1" smtClean="0">
                    <a:latin typeface="Times New Roman" pitchFamily="18" charset="0"/>
                    <a:cs typeface="Times New Roman" pitchFamily="18" charset="0"/>
                  </a:rPr>
                  <a:t>kN.m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l-GR" sz="2000" dirty="0" smtClean="0"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= 0.00292 &gt; </a:t>
                </a:r>
                <a:r>
                  <a:rPr lang="el-GR" sz="2000" dirty="0" smtClean="0"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min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As = 0.00292 *1000*170 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   = 500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>
                            <a:latin typeface="Times New Roman" pitchFamily="18" charset="0"/>
                            <a:cs typeface="Times New Roman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 b="0" i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/m 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Use 4Ø 14 /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And so on.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dirty="0"/>
              </a:p>
              <a:p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ar-SA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64" y="1632010"/>
                <a:ext cx="9151687" cy="5016758"/>
              </a:xfrm>
              <a:prstGeom prst="rect">
                <a:avLst/>
              </a:prstGeom>
              <a:blipFill>
                <a:blip r:embed="rId2"/>
                <a:stretch>
                  <a:fillRect l="-6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661" y="2309679"/>
            <a:ext cx="6068916" cy="3975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316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54917" y="6394345"/>
            <a:ext cx="2743200" cy="365125"/>
          </a:xfrm>
        </p:spPr>
        <p:txBody>
          <a:bodyPr/>
          <a:lstStyle/>
          <a:p>
            <a:fld id="{B703E0D4-04D6-4AAD-9B0A-3E270B190815}" type="slidenum">
              <a:rPr lang="en-US" sz="1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86</a:t>
            </a:fld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30783" y="772401"/>
            <a:ext cx="5248620" cy="697584"/>
          </a:xfrm>
          <a:prstGeom prst="roundRect">
            <a:avLst/>
          </a:prstGeom>
          <a:gradFill flip="none" rotWithShape="1">
            <a:gsLst>
              <a:gs pos="27000">
                <a:schemeClr val="accent5">
                  <a:lumMod val="20000"/>
                  <a:lumOff val="80000"/>
                </a:schemeClr>
              </a:gs>
              <a:gs pos="97403">
                <a:schemeClr val="bg2">
                  <a:lumMod val="90000"/>
                </a:schemeClr>
              </a:gs>
              <a:gs pos="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37342" y="843480"/>
            <a:ext cx="436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ection</a:t>
            </a:r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822" y="1598351"/>
            <a:ext cx="8800800" cy="525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ave 9"/>
          <p:cNvSpPr/>
          <p:nvPr/>
        </p:nvSpPr>
        <p:spPr>
          <a:xfrm>
            <a:off x="154378" y="141943"/>
            <a:ext cx="3977784" cy="1328042"/>
          </a:xfrm>
          <a:prstGeom prst="wave">
            <a:avLst>
              <a:gd name="adj1" fmla="val 1839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288509">
            <a:off x="393854" y="435058"/>
            <a:ext cx="3542491" cy="70249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20000"/>
                <a:gd name="adj2" fmla="val -55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stairs</a:t>
            </a:r>
          </a:p>
        </p:txBody>
      </p:sp>
    </p:spTree>
    <p:extLst>
      <p:ext uri="{BB962C8B-B14F-4D97-AF65-F5344CB8AC3E}">
        <p14:creationId xmlns:p14="http://schemas.microsoft.com/office/powerpoint/2010/main" val="1878275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711" y="2359377"/>
            <a:ext cx="859084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 smtClean="0">
                <a:solidFill>
                  <a:srgbClr val="002060"/>
                </a:solidFill>
                <a:latin typeface="Curlz MT" panose="04040404050702020202" pitchFamily="82" charset="0"/>
              </a:rPr>
              <a:t>Thank you </a:t>
            </a:r>
            <a:endParaRPr lang="en-US" sz="13800" b="1" dirty="0">
              <a:solidFill>
                <a:srgbClr val="002060"/>
              </a:solidFill>
              <a:latin typeface="Curlz MT" panose="04040404050702020202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556" y="2235200"/>
            <a:ext cx="37592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94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89" y="516818"/>
            <a:ext cx="11008323" cy="601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9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62689" y="6396060"/>
            <a:ext cx="2743200" cy="365125"/>
          </a:xfrm>
        </p:spPr>
        <p:txBody>
          <a:bodyPr anchor="t"/>
          <a:lstStyle/>
          <a:p>
            <a:fld id="{B703E0D4-04D6-4AAD-9B0A-3E270B190815}" type="slidenum">
              <a:rPr lang="en-US" sz="1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31935" y="744718"/>
            <a:ext cx="9598705" cy="24591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4112"/>
                <a:gd name="adj2" fmla="val 453"/>
              </a:avLst>
            </a:prstTxWarp>
            <a:spAutoFit/>
          </a:bodyPr>
          <a:lstStyle/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for S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tructural </a:t>
            </a:r>
            <a:r>
              <a:rPr lang="en-US" sz="1050" b="1" dirty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rregularities</a:t>
            </a:r>
          </a:p>
          <a:p>
            <a:endParaRPr lang="en-US" sz="1050" b="1" dirty="0" smtClean="0">
              <a:ln w="22225">
                <a:solidFill>
                  <a:srgbClr val="5A1629"/>
                </a:solidFill>
                <a:prstDash val="solid"/>
              </a:ln>
              <a:solidFill>
                <a:srgbClr val="AF2B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b="1" dirty="0" smtClean="0">
                <a:ln w="22225">
                  <a:solidFill>
                    <a:srgbClr val="5A1629"/>
                  </a:solidFill>
                  <a:prstDash val="solid"/>
                </a:ln>
                <a:solidFill>
                  <a:srgbClr val="AF2B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Wave 4"/>
          <p:cNvSpPr/>
          <p:nvPr/>
        </p:nvSpPr>
        <p:spPr>
          <a:xfrm>
            <a:off x="1395167" y="140987"/>
            <a:ext cx="9747315" cy="2489934"/>
          </a:xfrm>
          <a:prstGeom prst="wave">
            <a:avLst>
              <a:gd name="adj1" fmla="val 20000"/>
              <a:gd name="adj2" fmla="val 38"/>
            </a:avLst>
          </a:prstGeom>
          <a:noFill/>
          <a:ln w="158750" cmpd="tri">
            <a:solidFill>
              <a:schemeClr val="accent2">
                <a:lumMod val="50000"/>
              </a:schemeClr>
            </a:solidFill>
            <a:prstDash val="solid"/>
          </a:ln>
          <a:effectLst>
            <a:reflection endPos="0" dir="5400000" sy="-100000" algn="bl" rotWithShape="0"/>
            <a:softEdge rad="0"/>
          </a:effectLst>
          <a:scene3d>
            <a:camera prst="orthographicFront">
              <a:rot lat="298861" lon="21298847" rev="21573755"/>
            </a:camera>
            <a:lightRig rig="threePt" dir="t"/>
          </a:scene3d>
          <a:sp3d>
            <a:bevelT w="3556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794708"/>
              </a:avLst>
            </a:prstTxWarp>
            <a:noAutofit/>
          </a:bodyPr>
          <a:lstStyle/>
          <a:p>
            <a:pPr algn="ctr"/>
            <a:endParaRPr lang="en-US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718" t="2094" r="5054" b="3382"/>
          <a:stretch/>
        </p:blipFill>
        <p:spPr>
          <a:xfrm flipH="1">
            <a:off x="7924799" y="3148133"/>
            <a:ext cx="2169599" cy="3643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38" y="2307771"/>
            <a:ext cx="5880473" cy="442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3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6306</TotalTime>
  <Words>2235</Words>
  <Application>Microsoft Office PowerPoint</Application>
  <PresentationFormat>Widescreen</PresentationFormat>
  <Paragraphs>761</Paragraphs>
  <Slides>88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96" baseType="lpstr">
      <vt:lpstr>Arial</vt:lpstr>
      <vt:lpstr>Calibri</vt:lpstr>
      <vt:lpstr>Calibri Light</vt:lpstr>
      <vt:lpstr>Cambria Math</vt:lpstr>
      <vt:lpstr>Curlz MT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Faraj Ghanem</dc:creator>
  <cp:lastModifiedBy>Faraj Ghanem</cp:lastModifiedBy>
  <cp:revision>343</cp:revision>
  <dcterms:created xsi:type="dcterms:W3CDTF">2017-05-19T13:18:49Z</dcterms:created>
  <dcterms:modified xsi:type="dcterms:W3CDTF">2017-12-19T19:43:56Z</dcterms:modified>
</cp:coreProperties>
</file>