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0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E3EC7A-22E7-40D6-B29F-F85D6123557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B61BE4-A091-4614-B795-84CA36C6767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76200" y="189814"/>
            <a:ext cx="9144000" cy="1465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/>
              <a:t>Graduation Project 2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665" y="1447800"/>
            <a:ext cx="1964270" cy="1926251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50962" y="3477464"/>
            <a:ext cx="9144000" cy="31610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err="1"/>
              <a:t>Deasign</a:t>
            </a:r>
            <a:r>
              <a:rPr lang="en-US" sz="4000" dirty="0"/>
              <a:t> and </a:t>
            </a:r>
            <a:r>
              <a:rPr lang="en-US" sz="4000" dirty="0" err="1"/>
              <a:t>And</a:t>
            </a:r>
            <a:r>
              <a:rPr lang="en-US" sz="4000" dirty="0"/>
              <a:t> Analysis of Arafat Residential Building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err="1"/>
              <a:t>By:Abdularahman</a:t>
            </a:r>
            <a:r>
              <a:rPr lang="en-US" dirty="0"/>
              <a:t> </a:t>
            </a:r>
            <a:r>
              <a:rPr lang="en-US" dirty="0" err="1"/>
              <a:t>Shami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     Mohammad </a:t>
            </a:r>
            <a:r>
              <a:rPr lang="en-US" dirty="0" err="1"/>
              <a:t>Abualrob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Mohammad </a:t>
            </a:r>
            <a:r>
              <a:rPr lang="en-US" dirty="0" err="1"/>
              <a:t>Khalili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Mohammad </a:t>
            </a:r>
            <a:r>
              <a:rPr lang="en-US" dirty="0" err="1"/>
              <a:t>Nour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Under supervisor of </a:t>
            </a:r>
            <a:r>
              <a:rPr lang="en-US" dirty="0" err="1"/>
              <a:t>Dr.Mohammad</a:t>
            </a:r>
            <a:r>
              <a:rPr lang="en-US" dirty="0"/>
              <a:t> Ghazal</a:t>
            </a:r>
          </a:p>
        </p:txBody>
      </p:sp>
    </p:spTree>
    <p:extLst>
      <p:ext uri="{BB962C8B-B14F-4D97-AF65-F5344CB8AC3E}">
        <p14:creationId xmlns:p14="http://schemas.microsoft.com/office/powerpoint/2010/main" val="633585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416" y="1344930"/>
            <a:ext cx="4515168" cy="39890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ربع نص 6"/>
              <p:cNvSpPr txBox="1"/>
              <p:nvPr/>
            </p:nvSpPr>
            <p:spPr>
              <a:xfrm>
                <a:off x="838200" y="5334000"/>
                <a:ext cx="7391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SAFE2016 = 1651.756 mm</a:t>
                </a:r>
                <a:r>
                  <a:rPr lang="en-US" baseline="30000" dirty="0"/>
                  <a:t>2</a:t>
                </a:r>
                <a:r>
                  <a:rPr lang="en-US" dirty="0"/>
                  <a:t>/m</a:t>
                </a:r>
              </a:p>
              <a:p>
                <a:r>
                  <a:rPr lang="en-US" dirty="0"/>
                  <a:t>Manual calculations = 1516.69 mm</a:t>
                </a:r>
                <a:r>
                  <a:rPr lang="en-US" baseline="30000" dirty="0"/>
                  <a:t>2</a:t>
                </a:r>
              </a:p>
              <a:p>
                <a:r>
                  <a:rPr lang="en-US" dirty="0"/>
                  <a:t>ERROR = 8.1%</a:t>
                </a:r>
              </a:p>
              <a:p>
                <a:r>
                  <a:rPr lang="en-US" dirty="0"/>
                  <a:t>Use bar 8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/>
                  <a:t> 16/1000 mm.</a:t>
                </a:r>
              </a:p>
            </p:txBody>
          </p:sp>
        </mc:Choice>
        <mc:Fallback xmlns="">
          <p:sp>
            <p:nvSpPr>
              <p:cNvPr id="7" name="مربع نص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334000"/>
                <a:ext cx="7391400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743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عنوان 1">
            <a:extLst>
              <a:ext uri="{FF2B5EF4-FFF2-40B4-BE49-F238E27FC236}">
                <a16:creationId xmlns:a16="http://schemas.microsoft.com/office/drawing/2014/main" id="{BE81F1F0-C6A6-415D-9774-8AA2022F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601"/>
            <a:ext cx="8229600" cy="1143000"/>
          </a:xfrm>
        </p:spPr>
        <p:txBody>
          <a:bodyPr/>
          <a:lstStyle/>
          <a:p>
            <a:r>
              <a:rPr lang="en-US" dirty="0"/>
              <a:t>SAFE2016 calculations.</a:t>
            </a:r>
          </a:p>
        </p:txBody>
      </p:sp>
    </p:spTree>
    <p:extLst>
      <p:ext uri="{BB962C8B-B14F-4D97-AF65-F5344CB8AC3E}">
        <p14:creationId xmlns:p14="http://schemas.microsoft.com/office/powerpoint/2010/main" val="200422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" y="2362199"/>
            <a:ext cx="4643813" cy="273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97" y="1906438"/>
            <a:ext cx="4529603" cy="337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428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34" y="990600"/>
            <a:ext cx="8991600" cy="495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979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27759-4D6A-4A03-B740-79CEBF66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combined footings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98ED99-37D1-4F45-B9CF-3CAD9FDA76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Calculations for 22-21 footing.</a:t>
                </a:r>
              </a:p>
              <a:p>
                <a:r>
                  <a:rPr lang="en-US" sz="2000" dirty="0"/>
                  <a:t>A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 i="1"/>
                          <m:t>2575</m:t>
                        </m:r>
                      </m:num>
                      <m:den>
                        <m:r>
                          <a:rPr lang="en-US" sz="2000" i="1"/>
                          <m:t>300</m:t>
                        </m:r>
                      </m:den>
                    </m:f>
                  </m:oMath>
                </a14:m>
                <a:r>
                  <a:rPr lang="en-US" sz="2000" dirty="0"/>
                  <a:t> = 8.5  then B = 2.3 m</a:t>
                </a:r>
              </a:p>
              <a:p>
                <a:r>
                  <a:rPr lang="en-US" sz="2000" dirty="0"/>
                  <a:t>Average load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/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i="1"/>
                                </m:ctrlPr>
                              </m:sSubPr>
                              <m:e>
                                <m:r>
                                  <a:rPr lang="en-US" sz="2000" i="1"/>
                                  <m:t>𝑝</m:t>
                                </m:r>
                              </m:e>
                              <m:sub>
                                <m:r>
                                  <a:rPr lang="en-US" sz="2000" i="1"/>
                                  <m:t>𝑢</m:t>
                                </m:r>
                              </m:sub>
                            </m:sSub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/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i="1"/>
                                </m:ctrlPr>
                              </m:sSubPr>
                              <m:e>
                                <m:r>
                                  <a:rPr lang="en-US" sz="2000" i="1"/>
                                  <m:t>𝑝</m:t>
                                </m:r>
                              </m:e>
                              <m:sub>
                                <m:r>
                                  <a:rPr lang="en-US" sz="2000" i="1"/>
                                  <m:t>𝑠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US" sz="20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 i="1"/>
                          <m:t>3171</m:t>
                        </m:r>
                      </m:num>
                      <m:den>
                        <m:r>
                          <a:rPr lang="en-US" sz="2000" i="1"/>
                          <m:t>2575</m:t>
                        </m:r>
                      </m:den>
                    </m:f>
                  </m:oMath>
                </a14:m>
                <a:r>
                  <a:rPr lang="en-US" sz="2000" dirty="0"/>
                  <a:t> = 1.231</a:t>
                </a:r>
              </a:p>
              <a:p>
                <a:r>
                  <a:rPr lang="en-US" sz="2000" dirty="0"/>
                  <a:t>V</a:t>
                </a:r>
                <a:r>
                  <a:rPr lang="en-US" sz="2000" baseline="-25000" dirty="0"/>
                  <a:t>u</a:t>
                </a:r>
                <a:r>
                  <a:rPr lang="en-US" sz="2000" dirty="0"/>
                  <a:t> =2048-1048(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 i="1"/>
                          <m:t>.3</m:t>
                        </m:r>
                      </m:num>
                      <m:den>
                        <m:r>
                          <a:rPr lang="en-US" sz="2000" i="1"/>
                          <m:t>2</m:t>
                        </m:r>
                      </m:den>
                    </m:f>
                    <m:r>
                      <a:rPr lang="en-US" sz="2000" i="1"/>
                      <m:t>+</m:t>
                    </m:r>
                    <m:r>
                      <a:rPr lang="en-US" sz="2000" i="1"/>
                      <m:t>𝑑</m:t>
                    </m:r>
                    <m:r>
                      <a:rPr lang="en-US" sz="2000" i="1"/>
                      <m:t>)</m:t>
                    </m:r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/>
                      <m:t>∅</m:t>
                    </m:r>
                  </m:oMath>
                </a14:m>
                <a:r>
                  <a:rPr lang="en-US" sz="2000" dirty="0" err="1"/>
                  <a:t>V</a:t>
                </a:r>
                <a:r>
                  <a:rPr lang="en-US" sz="2000" baseline="-25000" dirty="0" err="1"/>
                  <a:t>c</a:t>
                </a:r>
                <a:r>
                  <a:rPr lang="en-US" sz="2000" dirty="0"/>
                  <a:t> = 0.75</a:t>
                </a:r>
                <a14:m>
                  <m:oMath xmlns:m="http://schemas.openxmlformats.org/officeDocument/2006/math">
                    <m:r>
                      <a:rPr lang="en-US" sz="2000" i="1"/>
                      <m:t>(</m:t>
                    </m:r>
                    <m:f>
                      <m:fPr>
                        <m:ctrlPr>
                          <a:rPr lang="en-US" sz="2000" i="1"/>
                        </m:ctrlPr>
                      </m:fPr>
                      <m:num>
                        <m:r>
                          <a:rPr lang="en-US" sz="2000" i="1"/>
                          <m:t>1</m:t>
                        </m:r>
                      </m:num>
                      <m:den>
                        <m:r>
                          <a:rPr lang="en-US" sz="2000" i="1"/>
                          <m:t>6</m:t>
                        </m:r>
                      </m:den>
                    </m:f>
                  </m:oMath>
                </a14:m>
                <a:r>
                  <a:rPr lang="en-US" sz="2000" dirty="0"/>
                  <a:t>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/>
                        </m:ctrlPr>
                      </m:radPr>
                      <m:deg/>
                      <m:e>
                        <m:r>
                          <a:rPr lang="en-US" sz="2000" i="1"/>
                          <m:t>28</m:t>
                        </m:r>
                      </m:e>
                    </m:rad>
                  </m:oMath>
                </a14:m>
                <a:r>
                  <a:rPr lang="en-US" sz="2000" dirty="0"/>
                  <a:t> (2300*d)</a:t>
                </a:r>
              </a:p>
              <a:p>
                <a:r>
                  <a:rPr lang="en-US" sz="2000" dirty="0"/>
                  <a:t>Solving two equations we obtain d = 0.76 m</a:t>
                </a:r>
              </a:p>
              <a:p>
                <a:pPr lvl="0"/>
                <a:r>
                  <a:rPr lang="en-US" sz="2000" dirty="0"/>
                  <a:t>Checking punching shear </a:t>
                </a:r>
              </a:p>
              <a:p>
                <a:r>
                  <a:rPr lang="en-US" sz="2000" dirty="0"/>
                  <a:t>P</a:t>
                </a:r>
                <a:r>
                  <a:rPr lang="en-US" sz="2000" baseline="-25000" dirty="0"/>
                  <a:t>u21</a:t>
                </a:r>
                <a:r>
                  <a:rPr lang="en-US" sz="2000" dirty="0"/>
                  <a:t>=2966.7-471.23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0.3+0.76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0.6+0.76</m:t>
                        </m:r>
                      </m:e>
                    </m:d>
                  </m:oMath>
                </a14:m>
                <a:r>
                  <a:rPr lang="en-US" sz="2000" dirty="0"/>
                  <a:t> = 2160.6 KN</a:t>
                </a:r>
              </a:p>
              <a:p>
                <a:r>
                  <a:rPr lang="en-US" sz="2000" dirty="0"/>
                  <a:t>P</a:t>
                </a:r>
                <a:r>
                  <a:rPr lang="en-US" sz="2000" baseline="-25000" dirty="0"/>
                  <a:t>u22</a:t>
                </a:r>
                <a:r>
                  <a:rPr lang="en-US" sz="2000" dirty="0"/>
                  <a:t>=936.79 -471.23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0.3+0.76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0.6+0.76</m:t>
                        </m:r>
                      </m:e>
                    </m:d>
                  </m:oMath>
                </a14:m>
                <a:r>
                  <a:rPr lang="en-US" sz="2000" dirty="0"/>
                  <a:t> = 630.75 KN</a:t>
                </a:r>
              </a:p>
              <a:p>
                <a14:m>
                  <m:oMath xmlns:m="http://schemas.openxmlformats.org/officeDocument/2006/math">
                    <m:r>
                      <a:rPr lang="en-US" sz="2000" i="1"/>
                      <m:t>∅</m:t>
                    </m:r>
                  </m:oMath>
                </a14:m>
                <a:r>
                  <a:rPr lang="en-US" sz="2000" dirty="0" err="1"/>
                  <a:t>V</a:t>
                </a:r>
                <a:r>
                  <a:rPr lang="en-US" sz="2000" baseline="-25000" dirty="0" err="1"/>
                  <a:t>cp</a:t>
                </a:r>
                <a:r>
                  <a:rPr lang="en-US" sz="2000" dirty="0"/>
                  <a:t>=(0.75)(0.33)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/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000" i="1"/>
                            </m:ctrlPr>
                          </m:sSubSupPr>
                          <m:e>
                            <m:r>
                              <a:rPr lang="en-US" sz="2000" i="1"/>
                              <m:t>𝑓</m:t>
                            </m:r>
                          </m:e>
                          <m:sub>
                            <m:r>
                              <a:rPr lang="en-US" sz="2000" i="1"/>
                              <m:t>𝑐</m:t>
                            </m:r>
                          </m:sub>
                          <m:sup>
                            <m:r>
                              <a:rPr lang="en-US" sz="2000" i="1"/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2000" dirty="0"/>
                  <a:t>(</a:t>
                </a:r>
                <a:r>
                  <a:rPr lang="en-US" sz="2000" dirty="0" err="1"/>
                  <a:t>b</a:t>
                </a:r>
                <a:r>
                  <a:rPr lang="en-US" sz="2000" baseline="-25000" dirty="0" err="1"/>
                  <a:t>o</a:t>
                </a:r>
                <a:r>
                  <a:rPr lang="en-US" sz="2000" dirty="0"/>
                  <a:t>)(d) = </a:t>
                </a:r>
                <a14:m>
                  <m:oMath xmlns:m="http://schemas.openxmlformats.org/officeDocument/2006/math">
                    <m:r>
                      <a:rPr lang="en-US" sz="2000" i="1"/>
                      <m:t>4817</m:t>
                    </m:r>
                    <m:r>
                      <a:rPr lang="en-US" sz="2000" i="1"/>
                      <m:t>𝐾𝑁</m:t>
                    </m:r>
                  </m:oMath>
                </a14:m>
                <a:r>
                  <a:rPr lang="en-US" sz="2000" dirty="0"/>
                  <a:t> &gt; p</a:t>
                </a:r>
                <a:r>
                  <a:rPr lang="en-US" sz="2000" baseline="-25000" dirty="0"/>
                  <a:t>u21.22</a:t>
                </a:r>
                <a:r>
                  <a:rPr lang="en-US" sz="2000" dirty="0"/>
                  <a:t>    OK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98ED99-37D1-4F45-B9CF-3CAD9FDA76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t="-833" b="-8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8251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AFBF4-E5C8-4083-A7B4-C7A54D671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/>
          <a:lstStyle/>
          <a:p>
            <a:r>
              <a:rPr lang="en-US" dirty="0"/>
              <a:t>SAFE2016 calculations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F88C08-1440-4179-A09D-ECD9F20C3D8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96" y="1295401"/>
            <a:ext cx="7005004" cy="44957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661A9C-BC76-4F6D-8E74-013AEED90DD1}"/>
              </a:ext>
            </a:extLst>
          </p:cNvPr>
          <p:cNvSpPr txBox="1"/>
          <p:nvPr/>
        </p:nvSpPr>
        <p:spPr>
          <a:xfrm>
            <a:off x="609599" y="6059269"/>
            <a:ext cx="7924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Manual calculations A</a:t>
            </a:r>
            <a:r>
              <a:rPr lang="en-US" baseline="-25000" dirty="0"/>
              <a:t>s</a:t>
            </a:r>
            <a:r>
              <a:rPr lang="en-US" dirty="0"/>
              <a:t> =5489.87</a:t>
            </a:r>
          </a:p>
          <a:p>
            <a:r>
              <a:rPr lang="en-US" dirty="0"/>
              <a:t>SAFE2016 = 5134.6 mm</a:t>
            </a:r>
            <a:r>
              <a:rPr lang="en-US" baseline="30000" dirty="0"/>
              <a:t>2</a:t>
            </a:r>
            <a:r>
              <a:rPr lang="en-US" dirty="0"/>
              <a:t>/m  , ERROR = 6.4 %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418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197D79-0DCB-46BB-AD87-2222188335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2920" y="1847088"/>
            <a:ext cx="4038600" cy="329983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03BB273-1740-4C3A-91DC-0662D80763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87240" y="2348954"/>
            <a:ext cx="4487321" cy="225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48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523075E-5280-4E5D-B0CC-1DBA9667D6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371600"/>
            <a:ext cx="6934200" cy="50649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E0520FB2-3320-4E54-A3CD-8F4D81F1B4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4000" b="1" dirty="0"/>
                  <a:t>Second condition,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/>
                        </m:ctrlPr>
                      </m:sSubPr>
                      <m:e>
                        <m:r>
                          <a:rPr lang="en-US" sz="4000" b="1" i="1"/>
                          <m:t>𝑸</m:t>
                        </m:r>
                      </m:e>
                      <m:sub>
                        <m:r>
                          <a:rPr lang="en-US" sz="4000" b="1" i="1"/>
                          <m:t>𝒂𝒍𝒍</m:t>
                        </m:r>
                      </m:sub>
                    </m:sSub>
                  </m:oMath>
                </a14:m>
                <a:r>
                  <a:rPr lang="en-US" sz="4000" b="1" dirty="0"/>
                  <a:t> = 150 KN/m2        </a:t>
                </a:r>
                <a:br>
                  <a:rPr lang="en-US" sz="4000" b="1" dirty="0"/>
                </a:br>
                <a:endParaRPr lang="en-US" sz="4000" dirty="0"/>
              </a:p>
            </p:txBody>
          </p:sp>
        </mc:Choice>
        <mc:Fallback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id="{E0520FB2-3320-4E54-A3CD-8F4D81F1B4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704" t="-20321" r="-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3497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3CE13-B27B-4D67-9114-752C59AB2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/>
              <a:t>Proposed design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FFDB23-B34F-430B-AC88-57D9DAE5AF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847088"/>
            <a:ext cx="6151266" cy="428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17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C90C8-8619-4093-8D80-9D84E3143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raft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90D4D4-31A5-4F4D-A4BE-0C69B465C6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Q = 17259 KN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𝑒</m:t>
                        </m:r>
                      </m:e>
                      <m:sub>
                        <m:r>
                          <a:rPr lang="en-US" i="1"/>
                          <m:t>𝑥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/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𝑄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𝑋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/>
                          <m:t>𝑄𝑖</m:t>
                        </m:r>
                      </m:den>
                    </m:f>
                  </m:oMath>
                </a14:m>
                <a:r>
                  <a:rPr lang="en-US" dirty="0"/>
                  <a:t>  about y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𝐵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1.394 m.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𝑒</m:t>
                        </m:r>
                      </m:e>
                      <m:sub>
                        <m:r>
                          <a:rPr lang="en-US" i="1"/>
                          <m:t>𝑦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i="1"/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𝑄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  <m:sub>
                                <m:r>
                                  <a:rPr lang="en-US" i="1"/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/>
                          <m:t>𝑄𝑖</m:t>
                        </m:r>
                      </m:den>
                    </m:f>
                  </m:oMath>
                </a14:m>
                <a:r>
                  <a:rPr lang="en-US" dirty="0"/>
                  <a:t>  about x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𝐿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1.0328 m.</a:t>
                </a:r>
              </a:p>
              <a:p>
                <a:r>
                  <a:rPr lang="en-US" dirty="0"/>
                  <a:t>Determine the pressure at different points and compare with the soil allowable bearing  capacity.</a:t>
                </a:r>
              </a:p>
              <a:p>
                <a14:m>
                  <m:oMath xmlns:m="http://schemas.openxmlformats.org/officeDocument/2006/math">
                    <m:r>
                      <a:rPr lang="en-US" i="1"/>
                      <m:t>𝑞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𝑄</m:t>
                        </m:r>
                      </m:num>
                      <m:den>
                        <m:r>
                          <a:rPr lang="en-US" i="1"/>
                          <m:t>𝐴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/>
                      <m:t>± 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𝑀</m:t>
                            </m:r>
                          </m:e>
                          <m:sub>
                            <m:r>
                              <a:rPr lang="en-US" i="1"/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𝐼</m:t>
                            </m:r>
                          </m:e>
                          <m:sub>
                            <m:r>
                              <a:rPr lang="en-US" i="1"/>
                              <m:t>𝑦</m:t>
                            </m:r>
                          </m:sub>
                        </m:sSub>
                      </m:den>
                    </m:f>
                    <m:r>
                      <a:rPr lang="en-US" i="1"/>
                      <m:t>𝑥</m:t>
                    </m:r>
                    <m:r>
                      <a:rPr lang="en-US" i="1"/>
                      <m:t> ± 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𝑀</m:t>
                            </m:r>
                          </m:e>
                          <m:sub>
                            <m:r>
                              <a:rPr lang="en-US" i="1"/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𝐼</m:t>
                            </m:r>
                          </m:e>
                          <m:sub>
                            <m:r>
                              <a:rPr lang="en-US" i="1"/>
                              <m:t>𝑐</m:t>
                            </m:r>
                          </m:sub>
                        </m:sSub>
                      </m:den>
                    </m:f>
                    <m:r>
                      <a:rPr lang="en-US" i="1"/>
                      <m:t>𝑦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90D4D4-31A5-4F4D-A4BE-0C69B465C6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9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596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6F45C4-8A74-45F6-8263-23C98EBCC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799"/>
                <a:ext cx="8305800" cy="5486397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 taking 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avg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 for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𝑞</m:t>
                        </m:r>
                      </m:e>
                      <m:sub>
                        <m:r>
                          <a:rPr lang="en-US" sz="2400" i="1"/>
                          <m:t>𝐴</m:t>
                        </m:r>
                        <m:r>
                          <a:rPr lang="en-US" sz="2400" i="1"/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𝑞</m:t>
                        </m:r>
                      </m:e>
                      <m:sub>
                        <m:r>
                          <a:rPr lang="en-US" sz="2400" i="1"/>
                          <m:t>𝐵</m:t>
                        </m:r>
                        <m:r>
                          <a:rPr lang="en-US" sz="2400" i="1"/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𝑞</m:t>
                        </m:r>
                      </m:e>
                      <m:sub>
                        <m:r>
                          <a:rPr lang="en-US" sz="2400" i="1"/>
                          <m:t>𝐶</m:t>
                        </m:r>
                        <m:r>
                          <a:rPr lang="en-US" sz="2400" i="1"/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𝑞</m:t>
                        </m:r>
                      </m:e>
                      <m:sub>
                        <m:r>
                          <a:rPr lang="en-US" sz="2400" i="1"/>
                          <m:t>𝐷</m:t>
                        </m:r>
                        <m:r>
                          <a:rPr lang="en-US" sz="2400" i="1"/>
                          <m:t> </m:t>
                        </m:r>
                      </m:sub>
                    </m:sSub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152.62+141.43+144.3+133.7</m:t>
                        </m:r>
                      </m:num>
                      <m:den>
                        <m:r>
                          <a:rPr lang="en-US" sz="2400" i="1"/>
                          <m:t>4</m:t>
                        </m:r>
                      </m:den>
                    </m:f>
                  </m:oMath>
                </a14:m>
                <a:r>
                  <a:rPr lang="en-US" sz="2400" dirty="0"/>
                  <a:t> = 143.01 KN/m</a:t>
                </a:r>
                <a:r>
                  <a:rPr lang="en-US" sz="2400" baseline="30000" dirty="0"/>
                  <a:t>2</a:t>
                </a:r>
                <a:endParaRPr lang="en-US" sz="2400" dirty="0"/>
              </a:p>
              <a:p>
                <a:r>
                  <a:rPr lang="en-US" sz="2400" dirty="0"/>
                  <a:t>Punching shear:</a:t>
                </a:r>
              </a:p>
              <a:p>
                <a:r>
                  <a:rPr lang="en-US" sz="2400" dirty="0"/>
                  <a:t>Lets try d= 900m then h = 1000 m.</a:t>
                </a:r>
              </a:p>
              <a:p>
                <a:r>
                  <a:rPr lang="en-US" sz="2400" dirty="0"/>
                  <a:t>V</a:t>
                </a:r>
                <a:r>
                  <a:rPr lang="en-US" sz="2400" baseline="-25000" dirty="0"/>
                  <a:t>u</a:t>
                </a:r>
                <a:r>
                  <a:rPr lang="en-US" sz="2400" dirty="0"/>
                  <a:t> punching = 2252.82 KN</a:t>
                </a:r>
              </a:p>
              <a:p>
                <a14:m>
                  <m:oMath xmlns:m="http://schemas.openxmlformats.org/officeDocument/2006/math">
                    <m:r>
                      <a:rPr lang="en-US" sz="2400" i="1"/>
                      <m:t>∅</m:t>
                    </m:r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𝑉</m:t>
                        </m:r>
                      </m:e>
                      <m:sub>
                        <m:r>
                          <a:rPr lang="en-US" sz="2400" i="1"/>
                          <m:t>𝑐𝑝</m:t>
                        </m:r>
                      </m:sub>
                    </m:sSub>
                  </m:oMath>
                </a14:m>
                <a:r>
                  <a:rPr lang="en-US" sz="2400" dirty="0"/>
                  <a:t> = 0.75(0.33)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/>
                        </m:ctrlPr>
                      </m:radPr>
                      <m:deg/>
                      <m:e>
                        <m:r>
                          <a:rPr lang="en-US" sz="2400" i="1"/>
                          <m:t>28</m:t>
                        </m:r>
                      </m:e>
                    </m:rad>
                  </m:oMath>
                </a14:m>
                <a:r>
                  <a:rPr lang="en-US" sz="2400" dirty="0"/>
                  <a:t> b</a:t>
                </a:r>
                <a:r>
                  <a:rPr lang="en-US" sz="2400" baseline="-25000" dirty="0"/>
                  <a:t>o</a:t>
                </a:r>
                <a:r>
                  <a:rPr lang="en-US" sz="2400" dirty="0"/>
                  <a:t>d</a:t>
                </a:r>
              </a:p>
              <a:p>
                <a:r>
                  <a:rPr lang="en-US" sz="2400" dirty="0"/>
                  <a:t>=2619.29 KN &gt; 2252.82    ok</a:t>
                </a:r>
              </a:p>
              <a:p>
                <a14:m>
                  <m:oMath xmlns:m="http://schemas.openxmlformats.org/officeDocument/2006/math">
                    <m:r>
                      <a:rPr lang="en-US" sz="2400" i="1"/>
                      <m:t>∅</m:t>
                    </m:r>
                    <m:r>
                      <a:rPr lang="en-US" sz="2400" i="1"/>
                      <m:t>𝑀</m:t>
                    </m:r>
                  </m:oMath>
                </a14:m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r>
                      <a:rPr lang="en-US" sz="2400" i="1"/>
                      <m:t>∅</m:t>
                    </m:r>
                  </m:oMath>
                </a14:m>
                <a:r>
                  <a:rPr lang="en-US" sz="2400" dirty="0"/>
                  <a:t>*A</a:t>
                </a:r>
                <a:r>
                  <a:rPr lang="en-US" sz="2400" baseline="-25000" dirty="0"/>
                  <a:t>s</a:t>
                </a:r>
                <a:r>
                  <a:rPr lang="en-US" sz="2400" dirty="0"/>
                  <a:t>*</a:t>
                </a:r>
                <a:r>
                  <a:rPr lang="en-US" sz="2400" dirty="0" err="1"/>
                  <a:t>F</a:t>
                </a:r>
                <a:r>
                  <a:rPr lang="en-US" sz="2400" baseline="-25000" dirty="0" err="1"/>
                  <a:t>y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baseline="-25000"/>
                        </m:ctrlPr>
                      </m:dPr>
                      <m:e>
                        <m:r>
                          <a:rPr lang="en-US" sz="2400" i="1" baseline="-25000"/>
                          <m:t>𝑑</m:t>
                        </m:r>
                        <m:r>
                          <a:rPr lang="en-US" sz="2400" i="1" baseline="-25000"/>
                          <m:t>− </m:t>
                        </m:r>
                        <m:f>
                          <m:fPr>
                            <m:ctrlPr>
                              <a:rPr lang="en-US" sz="2400" i="1" baseline="-25000"/>
                            </m:ctrlPr>
                          </m:fPr>
                          <m:num>
                            <m:r>
                              <a:rPr lang="en-US" sz="2400" i="1" baseline="-25000"/>
                              <m:t>𝐴𝑠</m:t>
                            </m:r>
                            <m:r>
                              <a:rPr lang="en-US" sz="2400" i="1" baseline="-25000"/>
                              <m:t>∗</m:t>
                            </m:r>
                            <m:r>
                              <a:rPr lang="en-US" sz="2400" i="1" baseline="-25000"/>
                              <m:t>𝐹𝑦</m:t>
                            </m:r>
                          </m:num>
                          <m:den>
                            <m:r>
                              <a:rPr lang="en-US" sz="2400" i="1" baseline="-25000"/>
                              <m:t>1.7∗</m:t>
                            </m:r>
                            <m:r>
                              <a:rPr lang="en-US" sz="2400" i="1" baseline="-25000"/>
                              <m:t>𝑓𝑐</m:t>
                            </m:r>
                            <m:r>
                              <a:rPr lang="en-US" sz="2400" i="1" baseline="-25000"/>
                              <m:t>∗</m:t>
                            </m:r>
                            <m:r>
                              <a:rPr lang="en-US" sz="2400" i="1" baseline="-25000"/>
                              <m:t>𝑏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baseline="-25000" dirty="0"/>
                  <a:t>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baseline="-25000"/>
                        </m:ctrlPr>
                      </m:sSupPr>
                      <m:e>
                        <m:r>
                          <a:rPr lang="en-US" sz="2400" i="1" baseline="-25000"/>
                          <m:t>10</m:t>
                        </m:r>
                      </m:e>
                      <m:sup>
                        <m:r>
                          <a:rPr lang="en-US" sz="2400" i="1" baseline="-25000"/>
                          <m:t>−6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=0.75*5309.2*420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1000−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5309.2∗420</m:t>
                            </m:r>
                          </m:num>
                          <m:den>
                            <m:r>
                              <a:rPr lang="en-US" sz="2400" i="1"/>
                              <m:t>1.7∗28∗1000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10</m:t>
                        </m:r>
                      </m:e>
                      <m:sup>
                        <m:r>
                          <a:rPr lang="en-US" sz="2400" i="1"/>
                          <m:t>−6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/>
                  <a:t>=1912.32 &gt; M</a:t>
                </a:r>
                <a:r>
                  <a:rPr lang="en-US" sz="2400" baseline="-25000" dirty="0"/>
                  <a:t>u</a:t>
                </a:r>
                <a:r>
                  <a:rPr lang="en-US" sz="2400" dirty="0"/>
                  <a:t> (1842.24KN.m)  OK</a:t>
                </a:r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6F45C4-8A74-45F6-8263-23C98EBCC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799"/>
                <a:ext cx="8305800" cy="5486397"/>
              </a:xfrm>
              <a:blipFill>
                <a:blip r:embed="rId3"/>
                <a:stretch>
                  <a:fillRect l="-734" t="-889" b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>
            <a:extLst>
              <a:ext uri="{FF2B5EF4-FFF2-40B4-BE49-F238E27FC236}">
                <a16:creationId xmlns:a16="http://schemas.microsoft.com/office/drawing/2014/main" id="{C8390895-C332-4B01-96EF-93826994D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4085E92-15F6-489C-885B-52D464E6B9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514530"/>
              </p:ext>
            </p:extLst>
          </p:nvPr>
        </p:nvGraphicFramePr>
        <p:xfrm>
          <a:off x="5029200" y="304800"/>
          <a:ext cx="3419475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utoCAD Drawing" r:id="rId4" imgW="12934950" imgH="5067300" progId="AutoCAD.Drawing.20">
                  <p:embed/>
                </p:oleObj>
              </mc:Choice>
              <mc:Fallback>
                <p:oleObj name="AutoCAD Drawing" r:id="rId4" imgW="12934950" imgH="5067300" progId="AutoCAD.Drawing.2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774" r="41252" b="9427"/>
                      <a:stretch>
                        <a:fillRect/>
                      </a:stretch>
                    </p:blipFill>
                    <p:spPr bwMode="auto">
                      <a:xfrm>
                        <a:off x="5029200" y="304800"/>
                        <a:ext cx="3419475" cy="417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713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/>
              <a:t>Outlines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3600" dirty="0"/>
              <a:t>Introduction.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Site condition.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Brief scope of project 1.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Proposed designs.</a:t>
            </a:r>
          </a:p>
          <a:p>
            <a:pPr>
              <a:buFont typeface="Wingdings" pitchFamily="2" charset="2"/>
              <a:buChar char="ü"/>
            </a:pPr>
            <a:r>
              <a:rPr lang="en-US" sz="3600" dirty="0"/>
              <a:t>Conclusion.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677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9C8C08-A2E9-4CAB-904D-1D7EEE99EF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95400"/>
            <a:ext cx="7239000" cy="379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59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E2F51-6830-41C2-9BAB-42FB291D0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Design of retaining wall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D0B1A-6911-430A-88CB-2A55BF1A6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6855"/>
            <a:ext cx="8229600" cy="5105400"/>
          </a:xfrm>
        </p:spPr>
        <p:txBody>
          <a:bodyPr/>
          <a:lstStyle/>
          <a:p>
            <a:r>
              <a:rPr lang="en-US" dirty="0"/>
              <a:t>Assuming the preliminary dimensions for the retaining wall:</a:t>
            </a:r>
          </a:p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A9AC771-07B2-48C6-BDFA-96F209E5C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3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5C9451E-593C-4B0A-8C13-9F5B0F1145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964216"/>
              </p:ext>
            </p:extLst>
          </p:nvPr>
        </p:nvGraphicFramePr>
        <p:xfrm>
          <a:off x="1905000" y="1637714"/>
          <a:ext cx="55626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AutoCAD Drawing" r:id="rId3" imgW="12934950" imgH="5067300" progId="AutoCAD.Drawing.20">
                  <p:embed/>
                </p:oleObj>
              </mc:Choice>
              <mc:Fallback>
                <p:oleObj name="AutoCAD Drawing" r:id="rId3" imgW="12934950" imgH="5067300" progId="AutoCAD.Drawing.2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1149" t="5328" r="22311" b="30328"/>
                      <a:stretch>
                        <a:fillRect/>
                      </a:stretch>
                    </p:blipFill>
                    <p:spPr bwMode="auto">
                      <a:xfrm>
                        <a:off x="1905000" y="1637714"/>
                        <a:ext cx="5562600" cy="525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830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58E6F-DFCF-43F4-A9F7-3C80238AA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stability checks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5D4069-8678-4D7B-BA9D-594F4F2A0A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/>
                  <a:t>Check overturning</a:t>
                </a:r>
              </a:p>
              <a:p>
                <a:pPr marL="0" indent="0">
                  <a:buNone/>
                </a:pPr>
                <a:r>
                  <a:rPr lang="en-US" dirty="0"/>
                  <a:t>F.S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𝑀</m:t>
                            </m:r>
                          </m:e>
                          <m:sub>
                            <m:r>
                              <a:rPr lang="en-US" i="1"/>
                              <m:t>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𝑀</m:t>
                            </m:r>
                          </m:e>
                          <m:sub>
                            <m:r>
                              <a:rPr lang="en-US" i="1"/>
                              <m:t>𝑜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519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138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8</m:t>
                        </m:r>
                      </m:den>
                    </m:f>
                  </m:oMath>
                </a14:m>
                <a:r>
                  <a:rPr lang="en-US" dirty="0"/>
                  <a:t>=2.85    within range, ok.</a:t>
                </a:r>
              </a:p>
              <a:p>
                <a:r>
                  <a:rPr lang="en-US" b="1" dirty="0"/>
                  <a:t>Check sliding </a:t>
                </a:r>
              </a:p>
              <a:p>
                <a:pPr marL="0" indent="0">
                  <a:buNone/>
                </a:pPr>
                <a:r>
                  <a:rPr lang="en-US" dirty="0"/>
                  <a:t>F.S=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/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𝑟</m:t>
                                    </m:r>
                                  </m:sub>
                                </m:sSub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i="1"/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𝑑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d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155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9</m:t>
                        </m:r>
                      </m:num>
                      <m:den>
                        <m:r>
                          <a:rPr lang="en-US" i="1"/>
                          <m:t>106</m:t>
                        </m:r>
                        <m:r>
                          <a:rPr lang="en-US" i="1"/>
                          <m:t>.</m:t>
                        </m:r>
                        <m:r>
                          <a:rPr lang="en-US" i="1"/>
                          <m:t>05</m:t>
                        </m:r>
                      </m:den>
                    </m:f>
                  </m:oMath>
                </a14:m>
                <a:r>
                  <a:rPr lang="en-US" dirty="0"/>
                  <a:t> =1.47 </a:t>
                </a:r>
                <a14:m>
                  <m:oMath xmlns:m="http://schemas.openxmlformats.org/officeDocument/2006/math">
                    <m:r>
                      <a:rPr lang="en-US" i="1"/>
                      <m:t>≅</m:t>
                    </m:r>
                    <m:r>
                      <a:rPr lang="en-US" i="1"/>
                      <m:t>1</m:t>
                    </m:r>
                    <m:r>
                      <a:rPr lang="en-US" i="1"/>
                      <m:t>.</m:t>
                    </m:r>
                    <m:r>
                      <a:rPr lang="en-US" i="1"/>
                      <m:t>5</m:t>
                    </m:r>
                  </m:oMath>
                </a14:m>
                <a:r>
                  <a:rPr lang="en-US" dirty="0"/>
                  <a:t> ok.</a:t>
                </a:r>
              </a:p>
              <a:p>
                <a:r>
                  <a:rPr lang="en-US" b="1" dirty="0"/>
                  <a:t>Checking bearing capacity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𝑞</m:t>
                        </m:r>
                      </m:e>
                      <m:sub>
                        <m:r>
                          <a:rPr lang="en-US" i="1"/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sub>
                    </m:sSub>
                  </m:oMath>
                </a14:m>
                <a:r>
                  <a:rPr lang="en-US" dirty="0"/>
                  <a:t>-106.26 KN/m</a:t>
                </a:r>
                <a:r>
                  <a:rPr lang="en-US" baseline="30000" dirty="0"/>
                  <a:t>2</a:t>
                </a:r>
                <a:r>
                  <a:rPr lang="en-US" dirty="0"/>
                  <a:t> at the foe.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𝑞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r>
                      <a:rPr lang="en-US" i="1"/>
                      <m:t>= −</m:t>
                    </m:r>
                    <m:r>
                      <a:rPr lang="en-US" i="1"/>
                      <m:t>68</m:t>
                    </m:r>
                    <m:r>
                      <a:rPr lang="en-US" i="1"/>
                      <m:t>.</m:t>
                    </m:r>
                    <m:r>
                      <a:rPr lang="en-US" i="1"/>
                      <m:t>8</m:t>
                    </m:r>
                    <m:r>
                      <a:rPr lang="en-US" i="1"/>
                      <m:t>+</m:t>
                    </m:r>
                    <m:r>
                      <a:rPr lang="en-US" i="1"/>
                      <m:t>27</m:t>
                    </m:r>
                    <m:r>
                      <a:rPr lang="en-US" i="1"/>
                      <m:t>.</m:t>
                    </m:r>
                    <m:r>
                      <a:rPr lang="en-US" i="1"/>
                      <m:t>43</m:t>
                    </m:r>
                    <m:r>
                      <a:rPr lang="en-US" i="1"/>
                      <m:t>= </m:t>
                    </m:r>
                  </m:oMath>
                </a14:m>
                <a:r>
                  <a:rPr lang="en-US" dirty="0"/>
                  <a:t>-51.3 KN/m</a:t>
                </a:r>
                <a:r>
                  <a:rPr lang="en-US" baseline="30000" dirty="0"/>
                  <a:t>2</a:t>
                </a:r>
                <a:r>
                  <a:rPr lang="en-US" dirty="0"/>
                  <a:t> at the heel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5D4069-8678-4D7B-BA9D-594F4F2A0A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3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7927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22E9B1-6FB9-4E9D-B685-4087315CF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650"/>
            <a:ext cx="7793427" cy="5600700"/>
          </a:xfrm>
        </p:spPr>
      </p:pic>
    </p:spTree>
    <p:extLst>
      <p:ext uri="{BB962C8B-B14F-4D97-AF65-F5344CB8AC3E}">
        <p14:creationId xmlns:p14="http://schemas.microsoft.com/office/powerpoint/2010/main" val="4260351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EDB27-4BAE-4D27-B342-892D01975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EC254-ABAD-4B6C-B09D-2B2C89FF8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results obtained from analysis of weights loaded on footings and site conditions we designed three types of footings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Isolated footing.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Combined footings.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Raft foundation. </a:t>
            </a:r>
          </a:p>
          <a:p>
            <a:pPr marL="0" indent="0">
              <a:buNone/>
            </a:pPr>
            <a:r>
              <a:rPr lang="en-US" dirty="0"/>
              <a:t>Retaining wall was designed to overcome the assumed lateral earth pressure, programs used to analysis and design are SAP2000 and SAFE2016 and specifications are based on ACI.</a:t>
            </a:r>
          </a:p>
        </p:txBody>
      </p:sp>
    </p:spTree>
    <p:extLst>
      <p:ext uri="{BB962C8B-B14F-4D97-AF65-F5344CB8AC3E}">
        <p14:creationId xmlns:p14="http://schemas.microsoft.com/office/powerpoint/2010/main" val="1974404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558BA6-6B80-4970-A41C-FC708A5028A2}"/>
              </a:ext>
            </a:extLst>
          </p:cNvPr>
          <p:cNvSpPr txBox="1"/>
          <p:nvPr/>
        </p:nvSpPr>
        <p:spPr>
          <a:xfrm>
            <a:off x="876300" y="1752600"/>
            <a:ext cx="7391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/>
              <a:t>THANKS FOR LISTENING</a:t>
            </a:r>
          </a:p>
        </p:txBody>
      </p:sp>
    </p:spTree>
    <p:extLst>
      <p:ext uri="{BB962C8B-B14F-4D97-AF65-F5344CB8AC3E}">
        <p14:creationId xmlns:p14="http://schemas.microsoft.com/office/powerpoint/2010/main" val="329030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Arafat Residential Building is an under construction project, it is reinforced concrete structure consisting of 9 floors, total area for basement floor is around 447 m</a:t>
            </a:r>
            <a:r>
              <a:rPr lang="en-US" baseline="30000" dirty="0"/>
              <a:t>2</a:t>
            </a:r>
            <a:r>
              <a:rPr lang="en-US" dirty="0"/>
              <a:t>, for the other floors 761 m</a:t>
            </a:r>
            <a:r>
              <a:rPr lang="en-US" baseline="30000" dirty="0"/>
              <a:t>2</a:t>
            </a:r>
            <a:r>
              <a:rPr lang="en-US" dirty="0"/>
              <a:t>, building is located in Al-</a:t>
            </a:r>
            <a:r>
              <a:rPr lang="en-US" dirty="0" err="1"/>
              <a:t>Dahia</a:t>
            </a:r>
            <a:r>
              <a:rPr lang="en-US" dirty="0"/>
              <a:t> in Nablus City.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48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85800"/>
            <a:ext cx="853439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6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Site condition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4000"/>
            <a:ext cx="7135169" cy="4389437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85800" y="58674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Taking the lowest result (67)</a:t>
            </a:r>
          </a:p>
          <a:p>
            <a:r>
              <a:rPr lang="en-US" dirty="0" err="1"/>
              <a:t>Q</a:t>
            </a:r>
            <a:r>
              <a:rPr lang="en-US" baseline="-25000" dirty="0" err="1"/>
              <a:t>all</a:t>
            </a:r>
            <a:r>
              <a:rPr lang="en-US" dirty="0"/>
              <a:t> =5%*67 =3.35 kg/cm</a:t>
            </a:r>
            <a:r>
              <a:rPr lang="en-US" baseline="30000" dirty="0"/>
              <a:t>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073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scope of project 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4515" y="1935163"/>
            <a:ext cx="7194969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4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So depending on results from </a:t>
            </a:r>
            <a:r>
              <a:rPr lang="en-US" dirty="0" err="1"/>
              <a:t>from</a:t>
            </a:r>
            <a:r>
              <a:rPr lang="en-US" dirty="0"/>
              <a:t> SAP2000 16 in designing footings in which we will take into consideration two conditions of soil :</a:t>
            </a:r>
          </a:p>
          <a:p>
            <a:r>
              <a:rPr lang="en-US" dirty="0"/>
              <a:t>3  kg/cm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r>
              <a:rPr lang="en-US" dirty="0"/>
              <a:t>1.5 kg/cm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r>
              <a:rPr lang="en-US" dirty="0"/>
              <a:t>These results lead us to design the following footings: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Isolated and combined footings,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Raft footings.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Retaining wall.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5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dirty="0"/>
              <a:t>Bearing capacity 3 kg/cm</a:t>
            </a:r>
            <a:r>
              <a:rPr lang="en-US" baseline="30000" dirty="0"/>
              <a:t>2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28800"/>
            <a:ext cx="6771475" cy="4389437"/>
          </a:xfrm>
        </p:spPr>
      </p:pic>
    </p:spTree>
    <p:extLst>
      <p:ext uri="{BB962C8B-B14F-4D97-AF65-F5344CB8AC3E}">
        <p14:creationId xmlns:p14="http://schemas.microsoft.com/office/powerpoint/2010/main" val="370367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Isolated footings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200" dirty="0"/>
                  <a:t>Calculations for footing #1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200" dirty="0"/>
                  <a:t>Area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sz="22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945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US" sz="2200" dirty="0"/>
                  <a:t> = 3.15 m</a:t>
                </a:r>
                <a:r>
                  <a:rPr lang="en-US" sz="2200" baseline="30000" dirty="0"/>
                  <a:t>2</a:t>
                </a:r>
                <a:r>
                  <a:rPr lang="en-US" sz="2200" dirty="0"/>
                  <a:t> take it 3.2 m</a:t>
                </a:r>
                <a:r>
                  <a:rPr lang="en-US" sz="2200" baseline="30000" dirty="0"/>
                  <a:t>2</a:t>
                </a:r>
                <a:r>
                  <a:rPr lang="en-US" sz="2200" dirty="0"/>
                  <a:t> ,then L = B = 1.8 m.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200" dirty="0"/>
                  <a:t>V</a:t>
                </a:r>
                <a:r>
                  <a:rPr lang="en-US" sz="2200" baseline="-25000" dirty="0"/>
                  <a:t>u</a:t>
                </a:r>
                <a:r>
                  <a:rPr lang="en-US" sz="2200" dirty="0"/>
                  <a:t>  = </a:t>
                </a:r>
                <a:r>
                  <a:rPr lang="en-US" sz="2200" dirty="0" err="1"/>
                  <a:t>q</a:t>
                </a:r>
                <a:r>
                  <a:rPr lang="en-US" sz="2200" baseline="-25000" dirty="0" err="1"/>
                  <a:t>u</a:t>
                </a:r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200" dirty="0" err="1"/>
                  <a:t>V</a:t>
                </a:r>
                <a:r>
                  <a:rPr lang="en-US" sz="2200" baseline="-25000" dirty="0" err="1"/>
                  <a:t>c</a:t>
                </a:r>
                <a:r>
                  <a:rPr lang="en-US" sz="2200" dirty="0"/>
                  <a:t> =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2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2200" dirty="0"/>
                  <a:t> </a:t>
                </a:r>
                <a:r>
                  <a:rPr lang="en-US" sz="2200" dirty="0" err="1"/>
                  <a:t>b</a:t>
                </a:r>
                <a:r>
                  <a:rPr lang="en-US" sz="2200" baseline="-25000" dirty="0" err="1"/>
                  <a:t>w</a:t>
                </a:r>
                <a:r>
                  <a:rPr lang="en-US" sz="2200" dirty="0"/>
                  <a:t> d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200" dirty="0"/>
                  <a:t>Then we obtain d = 0.33 m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200" dirty="0"/>
                  <a:t>Check punching shear </a:t>
                </a:r>
              </a:p>
              <a:p>
                <a:pPr marL="0" indent="0">
                  <a:buNone/>
                </a:pPr>
                <a:r>
                  <a:rPr lang="en-US" sz="2200" dirty="0"/>
                  <a:t>V</a:t>
                </a:r>
                <a:r>
                  <a:rPr lang="en-US" sz="2200" baseline="-25000" dirty="0"/>
                  <a:t>u</a:t>
                </a:r>
                <a:r>
                  <a:rPr lang="en-US" sz="2200" dirty="0"/>
                  <a:t> punching = </a:t>
                </a:r>
                <a:r>
                  <a:rPr lang="en-US" sz="2200" dirty="0" err="1"/>
                  <a:t>p</a:t>
                </a:r>
                <a:r>
                  <a:rPr lang="en-US" sz="2200" baseline="-25000" dirty="0" err="1"/>
                  <a:t>u</a:t>
                </a:r>
                <a:r>
                  <a:rPr lang="en-US" sz="2200" dirty="0"/>
                  <a:t> -</a:t>
                </a:r>
                <a:r>
                  <a:rPr lang="en-US" sz="2200" dirty="0" err="1"/>
                  <a:t>Aq</a:t>
                </a:r>
                <a:r>
                  <a:rPr lang="en-US" sz="2200" baseline="-25000" dirty="0" err="1"/>
                  <a:t>u</a:t>
                </a:r>
                <a:r>
                  <a:rPr lang="en-US" sz="2200" dirty="0"/>
                  <a:t> = 1025.77 KN.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200" dirty="0" err="1"/>
                  <a:t>V</a:t>
                </a:r>
                <a:r>
                  <a:rPr lang="en-US" sz="2200" baseline="-25000" dirty="0" err="1"/>
                  <a:t>cp</a:t>
                </a:r>
                <a:r>
                  <a:rPr lang="en-US" sz="2200" baseline="-25000" dirty="0"/>
                  <a:t> </a:t>
                </a:r>
                <a:r>
                  <a:rPr lang="en-US" sz="2200" dirty="0"/>
                  <a:t>=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200" dirty="0"/>
                  <a:t>(0.33)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2200" dirty="0"/>
                  <a:t>b</a:t>
                </a:r>
                <a:r>
                  <a:rPr lang="en-US" sz="2200" baseline="-25000" dirty="0"/>
                  <a:t>o</a:t>
                </a:r>
                <a:r>
                  <a:rPr lang="en-US" sz="2200" dirty="0"/>
                  <a:t>d =  1400 KN &gt; 1025.77 ok.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>
                  <a:buFont typeface="Wingdings" pitchFamily="2" charset="2"/>
                  <a:buChar char="Ø"/>
                </a:pPr>
                <a:endParaRPr lang="en-US" dirty="0"/>
              </a:p>
              <a:p>
                <a:pPr>
                  <a:buFont typeface="Wingdings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7318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841</TotalTime>
  <Words>666</Words>
  <Application>Microsoft Office PowerPoint</Application>
  <PresentationFormat>On-screen Show (4:3)</PresentationFormat>
  <Paragraphs>106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Constantia</vt:lpstr>
      <vt:lpstr>Wingdings</vt:lpstr>
      <vt:lpstr>Wingdings 2</vt:lpstr>
      <vt:lpstr>تدفق</vt:lpstr>
      <vt:lpstr>AutoCAD Drawing</vt:lpstr>
      <vt:lpstr>PowerPoint Presentation</vt:lpstr>
      <vt:lpstr>Outlines</vt:lpstr>
      <vt:lpstr>Introduction</vt:lpstr>
      <vt:lpstr>PowerPoint Presentation</vt:lpstr>
      <vt:lpstr>Site condition</vt:lpstr>
      <vt:lpstr>Brief scope of project 1</vt:lpstr>
      <vt:lpstr>PowerPoint Presentation</vt:lpstr>
      <vt:lpstr>Bearing capacity 3 kg/cm2</vt:lpstr>
      <vt:lpstr>Design of Isolated footings</vt:lpstr>
      <vt:lpstr>SAFE2016 calculations.</vt:lpstr>
      <vt:lpstr>PowerPoint Presentation</vt:lpstr>
      <vt:lpstr>PowerPoint Presentation</vt:lpstr>
      <vt:lpstr>Design of combined footings</vt:lpstr>
      <vt:lpstr>SAFE2016 calculations</vt:lpstr>
      <vt:lpstr>PowerPoint Presentation</vt:lpstr>
      <vt:lpstr>Second condition, Q_all = 150 KN/m2         </vt:lpstr>
      <vt:lpstr>Proposed design</vt:lpstr>
      <vt:lpstr>Design of raft 1</vt:lpstr>
      <vt:lpstr>PowerPoint Presentation</vt:lpstr>
      <vt:lpstr>PowerPoint Presentation</vt:lpstr>
      <vt:lpstr>Design of retaining wall </vt:lpstr>
      <vt:lpstr>External stability checks</vt:lpstr>
      <vt:lpstr>PowerPoint Presentation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Windows User</dc:creator>
  <cp:lastModifiedBy>pc dell</cp:lastModifiedBy>
  <cp:revision>15</cp:revision>
  <dcterms:created xsi:type="dcterms:W3CDTF">2019-05-18T19:26:01Z</dcterms:created>
  <dcterms:modified xsi:type="dcterms:W3CDTF">2019-05-19T11:32:15Z</dcterms:modified>
</cp:coreProperties>
</file>