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49"/>
  </p:notesMasterIdLst>
  <p:sldIdLst>
    <p:sldId id="256" r:id="rId2"/>
    <p:sldId id="287" r:id="rId3"/>
    <p:sldId id="288" r:id="rId4"/>
    <p:sldId id="304" r:id="rId5"/>
    <p:sldId id="289" r:id="rId6"/>
    <p:sldId id="300" r:id="rId7"/>
    <p:sldId id="307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29" r:id="rId28"/>
    <p:sldId id="344" r:id="rId29"/>
    <p:sldId id="345" r:id="rId30"/>
    <p:sldId id="313" r:id="rId31"/>
    <p:sldId id="314" r:id="rId32"/>
    <p:sldId id="311" r:id="rId33"/>
    <p:sldId id="334" r:id="rId34"/>
    <p:sldId id="335" r:id="rId35"/>
    <p:sldId id="336" r:id="rId36"/>
    <p:sldId id="337" r:id="rId37"/>
    <p:sldId id="346" r:id="rId38"/>
    <p:sldId id="318" r:id="rId39"/>
    <p:sldId id="320" r:id="rId40"/>
    <p:sldId id="338" r:id="rId41"/>
    <p:sldId id="322" r:id="rId42"/>
    <p:sldId id="323" r:id="rId43"/>
    <p:sldId id="324" r:id="rId44"/>
    <p:sldId id="325" r:id="rId45"/>
    <p:sldId id="326" r:id="rId46"/>
    <p:sldId id="328" r:id="rId47"/>
    <p:sldId id="34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85305" autoAdjust="0"/>
  </p:normalViewPr>
  <p:slideViewPr>
    <p:cSldViewPr>
      <p:cViewPr varScale="1">
        <p:scale>
          <a:sx n="74" d="100"/>
          <a:sy n="74" d="100"/>
        </p:scale>
        <p:origin x="13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sam%20Khasib\Desktop\abu%20yaqoob\frequency%20distribut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472061657032797E-2"/>
          <c:y val="4.7287422405532686E-2"/>
          <c:w val="0.86649710982658967"/>
          <c:h val="0.88234429029704642"/>
        </c:manualLayout>
      </c:layout>
      <c:scatterChart>
        <c:scatterStyle val="lineMarker"/>
        <c:varyColors val="0"/>
        <c:ser>
          <c:idx val="0"/>
          <c:order val="0"/>
          <c:tx>
            <c:v>h</c:v>
          </c:tx>
          <c:spPr>
            <a:ln w="28575">
              <a:noFill/>
            </a:ln>
          </c:spPr>
          <c:marker>
            <c:spPr>
              <a:solidFill>
                <a:srgbClr val="0F6FC6">
                  <a:lumMod val="75000"/>
                </a:srgbClr>
              </a:solidFill>
            </c:spPr>
          </c:marker>
          <c:trendline>
            <c:spPr>
              <a:ln w="38100" cmpd="sng"/>
            </c:spPr>
            <c:trendlineType val="log"/>
            <c:forward val="20"/>
            <c:dispRSqr val="0"/>
            <c:dispEq val="0"/>
          </c:trendline>
          <c:xVal>
            <c:numRef>
              <c:f>Sheet1!$E$3:$E$11</c:f>
              <c:numCache>
                <c:formatCode>0.00</c:formatCode>
                <c:ptCount val="9"/>
                <c:pt idx="0">
                  <c:v>1.6666666666666667</c:v>
                </c:pt>
                <c:pt idx="1">
                  <c:v>2</c:v>
                </c:pt>
                <c:pt idx="2">
                  <c:v>5</c:v>
                </c:pt>
                <c:pt idx="3">
                  <c:v>1.4285714285714286</c:v>
                </c:pt>
                <c:pt idx="4">
                  <c:v>10</c:v>
                </c:pt>
                <c:pt idx="5">
                  <c:v>3.3333333333333335</c:v>
                </c:pt>
                <c:pt idx="6">
                  <c:v>2.5</c:v>
                </c:pt>
                <c:pt idx="7">
                  <c:v>1.111111111111112</c:v>
                </c:pt>
                <c:pt idx="8">
                  <c:v>1.25</c:v>
                </c:pt>
              </c:numCache>
            </c:numRef>
          </c:xVal>
          <c:yVal>
            <c:numRef>
              <c:f>Sheet1!$B$3:$B$11</c:f>
              <c:numCache>
                <c:formatCode>General</c:formatCode>
                <c:ptCount val="9"/>
                <c:pt idx="0">
                  <c:v>66</c:v>
                </c:pt>
                <c:pt idx="1">
                  <c:v>65</c:v>
                </c:pt>
                <c:pt idx="2">
                  <c:v>83.5</c:v>
                </c:pt>
                <c:pt idx="3">
                  <c:v>60</c:v>
                </c:pt>
                <c:pt idx="4">
                  <c:v>89.5</c:v>
                </c:pt>
                <c:pt idx="5">
                  <c:v>79</c:v>
                </c:pt>
                <c:pt idx="6">
                  <c:v>70</c:v>
                </c:pt>
                <c:pt idx="7">
                  <c:v>48</c:v>
                </c:pt>
                <c:pt idx="8">
                  <c:v>58.5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881504"/>
        <c:axId val="59880944"/>
      </c:scatterChart>
      <c:valAx>
        <c:axId val="59881504"/>
        <c:scaling>
          <c:logBase val="5"/>
          <c:orientation val="maxMin"/>
          <c:max val="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cs typeface="+mj-cs"/>
                  </a:rPr>
                  <a:t>Return period</a:t>
                </a:r>
              </a:p>
            </c:rich>
          </c:tx>
          <c:layout>
            <c:manualLayout>
              <c:xMode val="edge"/>
              <c:yMode val="edge"/>
              <c:x val="0.36142964210398565"/>
              <c:y val="0.93463888888888913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5875"/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9880944"/>
        <c:crosses val="autoZero"/>
        <c:crossBetween val="midCat"/>
      </c:valAx>
      <c:valAx>
        <c:axId val="59880944"/>
        <c:scaling>
          <c:orientation val="minMax"/>
        </c:scaling>
        <c:delete val="0"/>
        <c:axPos val="r"/>
        <c:majorGridlines/>
        <c:minorGridlines/>
        <c:title>
          <c:tx>
            <c:rich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precepitation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9881504"/>
        <c:crosses val="autoZero"/>
        <c:crossBetween val="midCat"/>
      </c:valAx>
      <c:spPr>
        <a:effectLst>
          <a:outerShdw blurRad="50800" dist="50800" dir="5400000" sx="1000" sy="1000" algn="ctr" rotWithShape="0">
            <a:srgbClr val="000000">
              <a:alpha val="43137"/>
            </a:srgbClr>
          </a:outerShdw>
        </a:effectLst>
      </c:spPr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Flow in each catchment</a:t>
            </a:r>
          </a:p>
        </c:rich>
      </c:tx>
      <c:layout>
        <c:manualLayout>
          <c:xMode val="edge"/>
          <c:yMode val="edge"/>
          <c:x val="0.28941454632220559"/>
          <c:y val="3.33333333333333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  <a:scene3d>
              <a:camera prst="orthographicFront" fov="0">
                <a:rot lat="0" lon="0" rev="0"/>
              </a:camera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Sheet1!$C$3:$C$27</c:f>
              <c:numCache>
                <c:formatCode>General</c:formatCode>
                <c:ptCount val="25"/>
                <c:pt idx="0">
                  <c:v>11</c:v>
                </c:pt>
                <c:pt idx="1">
                  <c:v>7.7</c:v>
                </c:pt>
                <c:pt idx="2">
                  <c:v>11.2</c:v>
                </c:pt>
                <c:pt idx="3">
                  <c:v>2</c:v>
                </c:pt>
                <c:pt idx="4">
                  <c:v>4.3</c:v>
                </c:pt>
                <c:pt idx="5">
                  <c:v>14.2</c:v>
                </c:pt>
                <c:pt idx="6">
                  <c:v>3.5</c:v>
                </c:pt>
                <c:pt idx="7">
                  <c:v>4.7</c:v>
                </c:pt>
                <c:pt idx="8">
                  <c:v>2.1</c:v>
                </c:pt>
                <c:pt idx="9">
                  <c:v>8.1</c:v>
                </c:pt>
                <c:pt idx="10">
                  <c:v>1.7</c:v>
                </c:pt>
                <c:pt idx="11">
                  <c:v>1.9</c:v>
                </c:pt>
                <c:pt idx="12">
                  <c:v>0.5</c:v>
                </c:pt>
                <c:pt idx="13">
                  <c:v>0.9</c:v>
                </c:pt>
                <c:pt idx="14">
                  <c:v>1.4</c:v>
                </c:pt>
                <c:pt idx="15">
                  <c:v>8</c:v>
                </c:pt>
                <c:pt idx="16">
                  <c:v>2.7</c:v>
                </c:pt>
                <c:pt idx="17">
                  <c:v>1.5</c:v>
                </c:pt>
                <c:pt idx="18">
                  <c:v>8.1</c:v>
                </c:pt>
                <c:pt idx="19">
                  <c:v>0.9</c:v>
                </c:pt>
                <c:pt idx="20">
                  <c:v>2.5</c:v>
                </c:pt>
                <c:pt idx="21">
                  <c:v>4.5</c:v>
                </c:pt>
                <c:pt idx="22">
                  <c:v>11.5</c:v>
                </c:pt>
                <c:pt idx="23">
                  <c:v>1.1000000000000001</c:v>
                </c:pt>
                <c:pt idx="24">
                  <c:v>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41671184"/>
        <c:axId val="241668944"/>
      </c:barChart>
      <c:catAx>
        <c:axId val="2416711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41668944"/>
        <c:crosses val="autoZero"/>
        <c:auto val="1"/>
        <c:lblAlgn val="ctr"/>
        <c:lblOffset val="100"/>
        <c:noMultiLvlLbl val="0"/>
      </c:catAx>
      <c:valAx>
        <c:axId val="24166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Peak flow  (m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³/s)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4167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in each catchment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  <a:scene3d>
              <a:camera prst="orthographicFront" fov="0">
                <a:rot lat="0" lon="0" rev="0"/>
              </a:camera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invertIfNegative val="0"/>
          <c:dLbls>
            <c:dLbl>
              <c:idx val="1"/>
              <c:layout>
                <c:manualLayout>
                  <c:x val="1.1111111111111112E-2"/>
                  <c:y val="-3.70370370370373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9.7222222222222224E-3"/>
                  <c:y val="-3.395022508805331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Sheet1!$D$3:$D$27</c:f>
              <c:numCache>
                <c:formatCode>General</c:formatCode>
                <c:ptCount val="25"/>
                <c:pt idx="0">
                  <c:v>84.49</c:v>
                </c:pt>
                <c:pt idx="1">
                  <c:v>85.01</c:v>
                </c:pt>
                <c:pt idx="2">
                  <c:v>81.89</c:v>
                </c:pt>
                <c:pt idx="3">
                  <c:v>77.08</c:v>
                </c:pt>
                <c:pt idx="4">
                  <c:v>75.349999999999994</c:v>
                </c:pt>
                <c:pt idx="5">
                  <c:v>79.08</c:v>
                </c:pt>
                <c:pt idx="6">
                  <c:v>76.83</c:v>
                </c:pt>
                <c:pt idx="7">
                  <c:v>80.599999999999994</c:v>
                </c:pt>
                <c:pt idx="8">
                  <c:v>83.44</c:v>
                </c:pt>
                <c:pt idx="9">
                  <c:v>85.28</c:v>
                </c:pt>
                <c:pt idx="10">
                  <c:v>83.96</c:v>
                </c:pt>
                <c:pt idx="11">
                  <c:v>84.22</c:v>
                </c:pt>
                <c:pt idx="12">
                  <c:v>77.58</c:v>
                </c:pt>
                <c:pt idx="13">
                  <c:v>84.75</c:v>
                </c:pt>
                <c:pt idx="14">
                  <c:v>80.09</c:v>
                </c:pt>
                <c:pt idx="15">
                  <c:v>69.19</c:v>
                </c:pt>
                <c:pt idx="16">
                  <c:v>88.67</c:v>
                </c:pt>
                <c:pt idx="17">
                  <c:v>67.430000000000007</c:v>
                </c:pt>
                <c:pt idx="18">
                  <c:v>85.38</c:v>
                </c:pt>
                <c:pt idx="19">
                  <c:v>55.06</c:v>
                </c:pt>
                <c:pt idx="20">
                  <c:v>76.61</c:v>
                </c:pt>
                <c:pt idx="21">
                  <c:v>76.98</c:v>
                </c:pt>
                <c:pt idx="22">
                  <c:v>79.989999999999995</c:v>
                </c:pt>
                <c:pt idx="23">
                  <c:v>66.31</c:v>
                </c:pt>
                <c:pt idx="24">
                  <c:v>83.83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43519072"/>
        <c:axId val="243520752"/>
      </c:barChart>
      <c:catAx>
        <c:axId val="2435190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43520752"/>
        <c:crosses val="autoZero"/>
        <c:auto val="1"/>
        <c:lblAlgn val="ctr"/>
        <c:lblOffset val="100"/>
        <c:noMultiLvlLbl val="0"/>
      </c:catAx>
      <c:valAx>
        <c:axId val="24352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Volume</a:t>
                </a:r>
                <a:r>
                  <a:rPr lang="en-US" baseline="0" dirty="0" smtClean="0"/>
                  <a:t> (m</a:t>
                </a:r>
                <a:r>
                  <a:rPr lang="en-US" baseline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³)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4351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38877952755922"/>
          <c:y val="4.915698195953392E-2"/>
          <c:w val="0.84942259002132758"/>
          <c:h val="0.76931799412923851"/>
        </c:manualLayout>
      </c:layout>
      <c:barChart>
        <c:barDir val="col"/>
        <c:grouping val="clustered"/>
        <c:varyColors val="0"/>
        <c:ser>
          <c:idx val="1"/>
          <c:order val="0"/>
          <c:spPr>
            <a:gradFill rotWithShape="1">
              <a:gsLst>
                <a:gs pos="37000">
                  <a:schemeClr val="accent3">
                    <a:tint val="98000"/>
                    <a:shade val="25000"/>
                    <a:satMod val="250000"/>
                  </a:schemeClr>
                </a:gs>
                <a:gs pos="68000">
                  <a:schemeClr val="accent3">
                    <a:tint val="86000"/>
                    <a:satMod val="115000"/>
                  </a:schemeClr>
                </a:gs>
                <a:gs pos="100000">
                  <a:schemeClr val="accent3">
                    <a:tint val="50000"/>
                    <a:satMod val="150000"/>
                  </a:schemeClr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  <a:effectLst>
              <a:outerShdw blurRad="57150" dist="38100" dir="5400000" algn="ctr" rotWithShape="0">
                <a:schemeClr val="accent3">
                  <a:shade val="9000"/>
                  <a:satMod val="105000"/>
                  <a:alpha val="48000"/>
                </a:schemeClr>
              </a:outerShdw>
            </a:effectLst>
            <a:scene3d>
              <a:camera prst="orthographicFront" fov="0">
                <a:rot lat="0" lon="0" rev="0"/>
              </a:camera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invertIfNegative val="0"/>
          <c:dLbls>
            <c:dLbl>
              <c:idx val="10"/>
              <c:numFmt formatCode="#,##0.000" sourceLinked="0"/>
              <c:spPr/>
              <c:txPr>
                <a:bodyPr/>
                <a:lstStyle/>
                <a:p>
                  <a:pPr>
                    <a:defRPr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numFmt formatCode="#,##0.000" sourceLinked="0"/>
              <c:spPr/>
              <c:txPr>
                <a:bodyPr/>
                <a:lstStyle/>
                <a:p>
                  <a:pPr>
                    <a:defRPr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Sheet1!$F$6:$F$29</c:f>
              <c:numCache>
                <c:formatCode>0.0000</c:formatCode>
                <c:ptCount val="24"/>
                <c:pt idx="0">
                  <c:v>4.9844236760124623E-2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6.2305295950156022E-3</c:v>
                </c:pt>
                <c:pt idx="7">
                  <c:v>0</c:v>
                </c:pt>
                <c:pt idx="8">
                  <c:v>6.2305295950156022E-3</c:v>
                </c:pt>
                <c:pt idx="9">
                  <c:v>3.4267912772585812E-2</c:v>
                </c:pt>
                <c:pt idx="10">
                  <c:v>9.6573208722741444E-2</c:v>
                </c:pt>
                <c:pt idx="11">
                  <c:v>0.19003115264797521</c:v>
                </c:pt>
                <c:pt idx="12">
                  <c:v>6.2305295950155971E-2</c:v>
                </c:pt>
                <c:pt idx="13">
                  <c:v>2.1806853582554655E-2</c:v>
                </c:pt>
                <c:pt idx="14">
                  <c:v>0.12149532710280371</c:v>
                </c:pt>
                <c:pt idx="15">
                  <c:v>0.15264797507788191</c:v>
                </c:pt>
                <c:pt idx="16">
                  <c:v>1.8691588785046741E-2</c:v>
                </c:pt>
                <c:pt idx="17">
                  <c:v>7.7881619937694949E-2</c:v>
                </c:pt>
                <c:pt idx="18">
                  <c:v>6.8535825545171361E-2</c:v>
                </c:pt>
                <c:pt idx="19">
                  <c:v>4.3613707165109025E-2</c:v>
                </c:pt>
                <c:pt idx="20">
                  <c:v>2.8037383177570232E-2</c:v>
                </c:pt>
                <c:pt idx="21">
                  <c:v>9.3457943925234262E-3</c:v>
                </c:pt>
                <c:pt idx="22">
                  <c:v>9.3457943925234262E-3</c:v>
                </c:pt>
                <c:pt idx="23">
                  <c:v>3.1152647975078007E-3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4"/>
        <c:overlap val="-100"/>
        <c:axId val="59886544"/>
        <c:axId val="333364240"/>
      </c:barChart>
      <c:catAx>
        <c:axId val="59886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(hour)</a:t>
                </a:r>
              </a:p>
            </c:rich>
          </c:tx>
          <c:layout>
            <c:manualLayout>
              <c:xMode val="edge"/>
              <c:yMode val="edge"/>
              <c:x val="0.44266262029746284"/>
              <c:y val="0.8900240594925634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33364240"/>
        <c:crosses val="autoZero"/>
        <c:auto val="0"/>
        <c:lblAlgn val="ctr"/>
        <c:lblOffset val="100"/>
        <c:noMultiLvlLbl val="0"/>
      </c:catAx>
      <c:valAx>
        <c:axId val="333364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hourly factor</a:t>
                </a:r>
              </a:p>
            </c:rich>
          </c:tx>
          <c:layout>
            <c:manualLayout>
              <c:xMode val="edge"/>
              <c:yMode val="edge"/>
              <c:x val="7.2272528433945755E-3"/>
              <c:y val="0.34619670457859436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5988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670931758530188E-2"/>
          <c:y val="2.1892971711869349E-2"/>
          <c:w val="0.95466065179352577"/>
          <c:h val="0.88126708299393408"/>
        </c:manualLayout>
      </c:layout>
      <c:barChart>
        <c:barDir val="col"/>
        <c:grouping val="clustered"/>
        <c:varyColors val="0"/>
        <c:ser>
          <c:idx val="0"/>
          <c:order val="0"/>
          <c:tx>
            <c:v>Tubas pattern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12"/>
              <c:layout>
                <c:manualLayout>
                  <c:x val="1.3888888888888889E-3"/>
                  <c:y val="1.11111111111109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1.388888888888838E-3"/>
                  <c:y val="1.66666666666666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numRef>
              <c:f>Sheet1!$A$2:$A$26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7.4</c:v>
                </c:pt>
                <c:pt idx="1">
                  <c:v>4.8</c:v>
                </c:pt>
                <c:pt idx="2">
                  <c:v>8.6</c:v>
                </c:pt>
                <c:pt idx="3">
                  <c:v>1.3</c:v>
                </c:pt>
                <c:pt idx="4">
                  <c:v>3.6</c:v>
                </c:pt>
                <c:pt idx="5">
                  <c:v>10.8</c:v>
                </c:pt>
                <c:pt idx="6">
                  <c:v>2.4</c:v>
                </c:pt>
                <c:pt idx="7">
                  <c:v>3.3</c:v>
                </c:pt>
                <c:pt idx="8">
                  <c:v>1.1000000000000001</c:v>
                </c:pt>
                <c:pt idx="9">
                  <c:v>5.0999999999999996</c:v>
                </c:pt>
                <c:pt idx="10">
                  <c:v>0.8</c:v>
                </c:pt>
                <c:pt idx="11">
                  <c:v>0.9</c:v>
                </c:pt>
                <c:pt idx="12">
                  <c:v>0.30000000000000032</c:v>
                </c:pt>
                <c:pt idx="13">
                  <c:v>0.4</c:v>
                </c:pt>
                <c:pt idx="14">
                  <c:v>0.70000000000000062</c:v>
                </c:pt>
                <c:pt idx="15">
                  <c:v>6</c:v>
                </c:pt>
                <c:pt idx="16">
                  <c:v>1.7</c:v>
                </c:pt>
                <c:pt idx="17">
                  <c:v>1</c:v>
                </c:pt>
                <c:pt idx="18">
                  <c:v>4</c:v>
                </c:pt>
                <c:pt idx="19">
                  <c:v>0.5</c:v>
                </c:pt>
                <c:pt idx="20">
                  <c:v>1.4</c:v>
                </c:pt>
                <c:pt idx="21">
                  <c:v>3.9</c:v>
                </c:pt>
                <c:pt idx="22">
                  <c:v>8.6</c:v>
                </c:pt>
                <c:pt idx="23">
                  <c:v>0.5</c:v>
                </c:pt>
                <c:pt idx="24">
                  <c:v>9.5</c:v>
                </c:pt>
              </c:numCache>
            </c:numRef>
          </c:val>
        </c:ser>
        <c:ser>
          <c:idx val="1"/>
          <c:order val="1"/>
          <c:tx>
            <c:v>American Pattern</c:v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13"/>
              <c:layout>
                <c:manualLayout>
                  <c:x val="-2.7777777777777267E-3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Sheet1!$F$2:$F$26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cat>
          <c:val>
            <c:numRef>
              <c:f>Sheet1!$G$2:$G$26</c:f>
              <c:numCache>
                <c:formatCode>General</c:formatCode>
                <c:ptCount val="25"/>
                <c:pt idx="0">
                  <c:v>11</c:v>
                </c:pt>
                <c:pt idx="1">
                  <c:v>7.7</c:v>
                </c:pt>
                <c:pt idx="2">
                  <c:v>11.2</c:v>
                </c:pt>
                <c:pt idx="3">
                  <c:v>2</c:v>
                </c:pt>
                <c:pt idx="4">
                  <c:v>4.3</c:v>
                </c:pt>
                <c:pt idx="5">
                  <c:v>14.2</c:v>
                </c:pt>
                <c:pt idx="6">
                  <c:v>3.5</c:v>
                </c:pt>
                <c:pt idx="7">
                  <c:v>4.7</c:v>
                </c:pt>
                <c:pt idx="8">
                  <c:v>2.1</c:v>
                </c:pt>
                <c:pt idx="9">
                  <c:v>8.1</c:v>
                </c:pt>
                <c:pt idx="10">
                  <c:v>1.7</c:v>
                </c:pt>
                <c:pt idx="11">
                  <c:v>1.9000000000000001</c:v>
                </c:pt>
                <c:pt idx="12">
                  <c:v>0.5</c:v>
                </c:pt>
                <c:pt idx="13">
                  <c:v>0.9</c:v>
                </c:pt>
                <c:pt idx="14">
                  <c:v>1.4</c:v>
                </c:pt>
                <c:pt idx="15">
                  <c:v>8</c:v>
                </c:pt>
                <c:pt idx="16">
                  <c:v>2.7</c:v>
                </c:pt>
                <c:pt idx="17">
                  <c:v>1.5</c:v>
                </c:pt>
                <c:pt idx="18">
                  <c:v>8.1</c:v>
                </c:pt>
                <c:pt idx="19">
                  <c:v>0.9</c:v>
                </c:pt>
                <c:pt idx="20">
                  <c:v>2.5</c:v>
                </c:pt>
                <c:pt idx="21">
                  <c:v>4.5</c:v>
                </c:pt>
                <c:pt idx="22">
                  <c:v>11.5</c:v>
                </c:pt>
                <c:pt idx="23">
                  <c:v>1.1000000000000001</c:v>
                </c:pt>
                <c:pt idx="24">
                  <c:v>15.4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"/>
        <c:axId val="333361440"/>
        <c:axId val="333367040"/>
      </c:barChart>
      <c:catAx>
        <c:axId val="333361440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33367040"/>
        <c:crosses val="autoZero"/>
        <c:auto val="0"/>
        <c:lblAlgn val="ctr"/>
        <c:lblOffset val="100"/>
        <c:noMultiLvlLbl val="0"/>
      </c:catAx>
      <c:valAx>
        <c:axId val="333367040"/>
        <c:scaling>
          <c:orientation val="minMax"/>
        </c:scaling>
        <c:delete val="1"/>
        <c:axPos val="r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336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29112554680664915"/>
          <c:y val="7.8624671916010469E-2"/>
          <c:w val="0.42052668416447947"/>
          <c:h val="4.3597550306211721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Catchment number  Vs Volume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0974628171478567E-2"/>
          <c:y val="0.1109384660250802"/>
          <c:w val="0.95469236657917755"/>
          <c:h val="0.74538232720909892"/>
        </c:manualLayout>
      </c:layout>
      <c:barChart>
        <c:barDir val="col"/>
        <c:grouping val="clustered"/>
        <c:varyColors val="0"/>
        <c:ser>
          <c:idx val="0"/>
          <c:order val="0"/>
          <c:tx>
            <c:v>CN1</c:v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numRef>
              <c:f>Sheet1!$A$3:$A$27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cat>
          <c:val>
            <c:numRef>
              <c:f>Sheet1!$E$3:$E$27</c:f>
              <c:numCache>
                <c:formatCode>General</c:formatCode>
                <c:ptCount val="25"/>
                <c:pt idx="0">
                  <c:v>34.74</c:v>
                </c:pt>
                <c:pt idx="1">
                  <c:v>36.07</c:v>
                </c:pt>
                <c:pt idx="2">
                  <c:v>30.22</c:v>
                </c:pt>
                <c:pt idx="3">
                  <c:v>22.650000000000031</c:v>
                </c:pt>
                <c:pt idx="4">
                  <c:v>20.39</c:v>
                </c:pt>
                <c:pt idx="5">
                  <c:v>25.5</c:v>
                </c:pt>
                <c:pt idx="6">
                  <c:v>22.27</c:v>
                </c:pt>
                <c:pt idx="7">
                  <c:v>28.35</c:v>
                </c:pt>
                <c:pt idx="8">
                  <c:v>32.92</c:v>
                </c:pt>
                <c:pt idx="9">
                  <c:v>36.620000000000012</c:v>
                </c:pt>
                <c:pt idx="10">
                  <c:v>35.53</c:v>
                </c:pt>
                <c:pt idx="11">
                  <c:v>34.74</c:v>
                </c:pt>
                <c:pt idx="12">
                  <c:v>23.439999999999987</c:v>
                </c:pt>
                <c:pt idx="13">
                  <c:v>35.53</c:v>
                </c:pt>
                <c:pt idx="14">
                  <c:v>27.24</c:v>
                </c:pt>
                <c:pt idx="15">
                  <c:v>13.31</c:v>
                </c:pt>
                <c:pt idx="16">
                  <c:v>8.8000000000000007</c:v>
                </c:pt>
                <c:pt idx="17">
                  <c:v>11.69</c:v>
                </c:pt>
                <c:pt idx="18">
                  <c:v>36.620000000000012</c:v>
                </c:pt>
                <c:pt idx="19">
                  <c:v>23.650000000000031</c:v>
                </c:pt>
                <c:pt idx="20">
                  <c:v>22.08</c:v>
                </c:pt>
                <c:pt idx="21">
                  <c:v>22.64</c:v>
                </c:pt>
                <c:pt idx="22">
                  <c:v>27.02</c:v>
                </c:pt>
                <c:pt idx="23">
                  <c:v>10.68</c:v>
                </c:pt>
                <c:pt idx="24">
                  <c:v>33.690000000000012</c:v>
                </c:pt>
              </c:numCache>
            </c:numRef>
          </c:val>
        </c:ser>
        <c:ser>
          <c:idx val="1"/>
          <c:order val="1"/>
          <c:tx>
            <c:v>CN2</c:v>
          </c:tx>
          <c:spPr>
            <a:solidFill>
              <a:srgbClr val="FFFF00"/>
            </a:solidFill>
            <a:ln w="9525" cap="flat" cmpd="sng" algn="ctr">
              <a:solidFill>
                <a:schemeClr val="tx1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Sheet1!$A$3:$A$27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cat>
          <c:val>
            <c:numRef>
              <c:f>Sheet1!$F$3:$F$27</c:f>
              <c:numCache>
                <c:formatCode>General</c:formatCode>
                <c:ptCount val="25"/>
                <c:pt idx="0">
                  <c:v>64.11999999999999</c:v>
                </c:pt>
                <c:pt idx="1">
                  <c:v>65.239999999999995</c:v>
                </c:pt>
                <c:pt idx="2">
                  <c:v>60.17</c:v>
                </c:pt>
                <c:pt idx="3">
                  <c:v>52.86</c:v>
                </c:pt>
                <c:pt idx="4">
                  <c:v>50.46</c:v>
                </c:pt>
                <c:pt idx="5">
                  <c:v>55.720000000000013</c:v>
                </c:pt>
                <c:pt idx="6">
                  <c:v>52.46</c:v>
                </c:pt>
                <c:pt idx="7">
                  <c:v>58.449999999999996</c:v>
                </c:pt>
                <c:pt idx="8">
                  <c:v>32.92</c:v>
                </c:pt>
                <c:pt idx="9">
                  <c:v>36.620000000000012</c:v>
                </c:pt>
                <c:pt idx="10">
                  <c:v>63.449999999999996</c:v>
                </c:pt>
                <c:pt idx="11">
                  <c:v>64.11999999999999</c:v>
                </c:pt>
                <c:pt idx="12">
                  <c:v>53.67</c:v>
                </c:pt>
                <c:pt idx="13">
                  <c:v>35.53</c:v>
                </c:pt>
                <c:pt idx="14">
                  <c:v>27.24</c:v>
                </c:pt>
                <c:pt idx="15">
                  <c:v>42.160000000000011</c:v>
                </c:pt>
                <c:pt idx="16">
                  <c:v>8.8000000000000007</c:v>
                </c:pt>
                <c:pt idx="17">
                  <c:v>11.69</c:v>
                </c:pt>
                <c:pt idx="18">
                  <c:v>65.69</c:v>
                </c:pt>
                <c:pt idx="19">
                  <c:v>23.650000000000031</c:v>
                </c:pt>
                <c:pt idx="20">
                  <c:v>22.08</c:v>
                </c:pt>
                <c:pt idx="21">
                  <c:v>52.839999999999996</c:v>
                </c:pt>
                <c:pt idx="22">
                  <c:v>57.18</c:v>
                </c:pt>
                <c:pt idx="23">
                  <c:v>10.68</c:v>
                </c:pt>
                <c:pt idx="24">
                  <c:v>63.230000000000011</c:v>
                </c:pt>
              </c:numCache>
            </c:numRef>
          </c:val>
        </c:ser>
        <c:ser>
          <c:idx val="2"/>
          <c:order val="2"/>
          <c:tx>
            <c:v>CN3</c:v>
          </c:tx>
          <c:spPr>
            <a:solidFill>
              <a:schemeClr val="accent1"/>
            </a:solidFill>
            <a:ln w="9525" cap="flat" cmpd="sng" algn="ctr">
              <a:solidFill>
                <a:schemeClr val="tx1"/>
              </a:solidFill>
              <a:round/>
            </a:ln>
            <a:effectLst/>
          </c:spPr>
          <c:invertIfNegative val="0"/>
          <c:cat>
            <c:numRef>
              <c:f>Sheet1!$A$3:$A$27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cat>
          <c:val>
            <c:numRef>
              <c:f>Sheet1!$G$3:$G$27</c:f>
              <c:numCache>
                <c:formatCode>General</c:formatCode>
                <c:ptCount val="25"/>
                <c:pt idx="0">
                  <c:v>84.490000000000023</c:v>
                </c:pt>
                <c:pt idx="1">
                  <c:v>85.01</c:v>
                </c:pt>
                <c:pt idx="2">
                  <c:v>81.89</c:v>
                </c:pt>
                <c:pt idx="3">
                  <c:v>77.08</c:v>
                </c:pt>
                <c:pt idx="4">
                  <c:v>75.349999999999994</c:v>
                </c:pt>
                <c:pt idx="5">
                  <c:v>79.08</c:v>
                </c:pt>
                <c:pt idx="6">
                  <c:v>76.83</c:v>
                </c:pt>
                <c:pt idx="7">
                  <c:v>80.599999999999994</c:v>
                </c:pt>
                <c:pt idx="8">
                  <c:v>83.440000000000026</c:v>
                </c:pt>
                <c:pt idx="9">
                  <c:v>85.28</c:v>
                </c:pt>
                <c:pt idx="10">
                  <c:v>83.960000000000022</c:v>
                </c:pt>
                <c:pt idx="11">
                  <c:v>84.22</c:v>
                </c:pt>
                <c:pt idx="12">
                  <c:v>77.58</c:v>
                </c:pt>
                <c:pt idx="13">
                  <c:v>84.75</c:v>
                </c:pt>
                <c:pt idx="14">
                  <c:v>80.09</c:v>
                </c:pt>
                <c:pt idx="15">
                  <c:v>69.19</c:v>
                </c:pt>
                <c:pt idx="16">
                  <c:v>88.669999999999987</c:v>
                </c:pt>
                <c:pt idx="17">
                  <c:v>67.430000000000007</c:v>
                </c:pt>
                <c:pt idx="18">
                  <c:v>85.38</c:v>
                </c:pt>
                <c:pt idx="19">
                  <c:v>55.06</c:v>
                </c:pt>
                <c:pt idx="20">
                  <c:v>76.61</c:v>
                </c:pt>
                <c:pt idx="21">
                  <c:v>76.98</c:v>
                </c:pt>
                <c:pt idx="22">
                  <c:v>79.989999999999995</c:v>
                </c:pt>
                <c:pt idx="23">
                  <c:v>66.31</c:v>
                </c:pt>
                <c:pt idx="24">
                  <c:v>83.83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237753696"/>
        <c:axId val="229651536"/>
      </c:barChart>
      <c:catAx>
        <c:axId val="237753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Catchment number</a:t>
                </a:r>
              </a:p>
            </c:rich>
          </c:tx>
          <c:layout>
            <c:manualLayout>
              <c:xMode val="edge"/>
              <c:yMode val="edge"/>
              <c:x val="0.42542147856517937"/>
              <c:y val="0.932999708369787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9651536"/>
        <c:crosses val="autoZero"/>
        <c:auto val="1"/>
        <c:lblAlgn val="ctr"/>
        <c:lblOffset val="100"/>
        <c:noMultiLvlLbl val="0"/>
      </c:catAx>
      <c:valAx>
        <c:axId val="2296515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 (m³)</a:t>
                </a:r>
              </a:p>
            </c:rich>
          </c:tx>
          <c:layout>
            <c:manualLayout>
              <c:xMode val="edge"/>
              <c:yMode val="edge"/>
              <c:x val="7.0857392825896771E-3"/>
              <c:y val="0.434884222805482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37753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456747594050744"/>
          <c:y val="7.8624671916010469E-2"/>
          <c:w val="0.23086493875765529"/>
          <c:h val="4.3597550306211721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889664358012281E-2"/>
          <c:y val="2.7187230560984325E-3"/>
          <c:w val="0.77509380742495715"/>
          <c:h val="0.87064486950803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Sheet1!$B$12</c:f>
              <c:strCache>
                <c:ptCount val="1"/>
                <c:pt idx="0">
                  <c:v>Land Management Projects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5.5555561631185652E-3"/>
                  <c:y val="4.586119070591873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777780815592826E-3"/>
                  <c:y val="3.845378221839927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Sheet1!$C$11:$F$11</c:f>
              <c:strCache>
                <c:ptCount val="4"/>
                <c:pt idx="0">
                  <c:v>Environment</c:v>
                </c:pt>
                <c:pt idx="1">
                  <c:v>Economy</c:v>
                </c:pt>
                <c:pt idx="2">
                  <c:v>Social</c:v>
                </c:pt>
                <c:pt idx="3">
                  <c:v>Overall</c:v>
                </c:pt>
              </c:strCache>
            </c:strRef>
          </c:cat>
          <c:val>
            <c:numRef>
              <c:f>Sheet1!$C$12:$F$12</c:f>
              <c:numCache>
                <c:formatCode>0.0%</c:formatCode>
                <c:ptCount val="4"/>
                <c:pt idx="0">
                  <c:v>0.30399999999999999</c:v>
                </c:pt>
                <c:pt idx="1">
                  <c:v>0.60799999999999998</c:v>
                </c:pt>
                <c:pt idx="2">
                  <c:v>0.90600000000000003</c:v>
                </c:pt>
                <c:pt idx="3">
                  <c:v>0.53800000000000003</c:v>
                </c:pt>
              </c:numCache>
            </c:numRef>
          </c:val>
        </c:ser>
        <c:ser>
          <c:idx val="1"/>
          <c:order val="1"/>
          <c:tx>
            <c:strRef>
              <c:f>Sheet1!$B$13</c:f>
              <c:strCache>
                <c:ptCount val="1"/>
                <c:pt idx="0">
                  <c:v>Rainwater Harvesting Projects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1.3888890407796669E-3"/>
                  <c:y val="5.14167470715583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666671223389243E-3"/>
                  <c:y val="6.80834161684770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0185068640268645E-16"/>
                  <c:y val="9.40093458747952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Sheet1!$C$11:$F$11</c:f>
              <c:strCache>
                <c:ptCount val="4"/>
                <c:pt idx="0">
                  <c:v>Environment</c:v>
                </c:pt>
                <c:pt idx="1">
                  <c:v>Economy</c:v>
                </c:pt>
                <c:pt idx="2">
                  <c:v>Social</c:v>
                </c:pt>
                <c:pt idx="3">
                  <c:v>Overall</c:v>
                </c:pt>
              </c:strCache>
            </c:strRef>
          </c:cat>
          <c:val>
            <c:numRef>
              <c:f>Sheet1!$C$13:$F$13</c:f>
              <c:numCache>
                <c:formatCode>0.0%</c:formatCode>
                <c:ptCount val="4"/>
                <c:pt idx="0">
                  <c:v>0.21099999999999999</c:v>
                </c:pt>
                <c:pt idx="1">
                  <c:v>0.59899999999999998</c:v>
                </c:pt>
                <c:pt idx="2">
                  <c:v>0.91</c:v>
                </c:pt>
                <c:pt idx="3">
                  <c:v>0.48899999999999999</c:v>
                </c:pt>
              </c:numCache>
            </c:numRef>
          </c:val>
        </c:ser>
        <c:ser>
          <c:idx val="2"/>
          <c:order val="2"/>
          <c:tx>
            <c:strRef>
              <c:f>Sheet1!$B$14</c:f>
              <c:strCache>
                <c:ptCount val="1"/>
                <c:pt idx="0">
                  <c:v>Water Transfer projects</c:v>
                </c:pt>
              </c:strCache>
            </c:strRef>
          </c:tx>
          <c:spPr>
            <a:solidFill>
              <a:srgbClr val="92D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Sheet1!$C$11:$F$11</c:f>
              <c:strCache>
                <c:ptCount val="4"/>
                <c:pt idx="0">
                  <c:v>Environment</c:v>
                </c:pt>
                <c:pt idx="1">
                  <c:v>Economy</c:v>
                </c:pt>
                <c:pt idx="2">
                  <c:v>Social</c:v>
                </c:pt>
                <c:pt idx="3">
                  <c:v>Overall</c:v>
                </c:pt>
              </c:strCache>
            </c:strRef>
          </c:cat>
          <c:val>
            <c:numRef>
              <c:f>Sheet1!$C$14:$F$14</c:f>
              <c:numCache>
                <c:formatCode>0.0%</c:formatCode>
                <c:ptCount val="4"/>
                <c:pt idx="0">
                  <c:v>0.152</c:v>
                </c:pt>
                <c:pt idx="1">
                  <c:v>0.46</c:v>
                </c:pt>
                <c:pt idx="2">
                  <c:v>0.79</c:v>
                </c:pt>
                <c:pt idx="3">
                  <c:v>0.41</c:v>
                </c:pt>
              </c:numCache>
            </c:numRef>
          </c:val>
        </c:ser>
        <c:ser>
          <c:idx val="3"/>
          <c:order val="3"/>
          <c:tx>
            <c:strRef>
              <c:f>Sheet1!$B$15</c:f>
              <c:strCache>
                <c:ptCount val="1"/>
                <c:pt idx="0">
                  <c:v>Artificial Recharge Projects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Sheet1!$C$11:$F$11</c:f>
              <c:strCache>
                <c:ptCount val="4"/>
                <c:pt idx="0">
                  <c:v>Environment</c:v>
                </c:pt>
                <c:pt idx="1">
                  <c:v>Economy</c:v>
                </c:pt>
                <c:pt idx="2">
                  <c:v>Social</c:v>
                </c:pt>
                <c:pt idx="3">
                  <c:v>Overall</c:v>
                </c:pt>
              </c:strCache>
            </c:strRef>
          </c:cat>
          <c:val>
            <c:numRef>
              <c:f>Sheet1!$C$15:$F$15</c:f>
              <c:numCache>
                <c:formatCode>0.0%</c:formatCode>
                <c:ptCount val="4"/>
                <c:pt idx="0">
                  <c:v>0.17499999999999999</c:v>
                </c:pt>
                <c:pt idx="1">
                  <c:v>0.13700000000000001</c:v>
                </c:pt>
                <c:pt idx="2">
                  <c:v>0.45100000000000001</c:v>
                </c:pt>
                <c:pt idx="3">
                  <c:v>0.24299999999999999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9654336"/>
        <c:axId val="244327824"/>
      </c:barChart>
      <c:catAx>
        <c:axId val="22965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44327824"/>
        <c:crosses val="autoZero"/>
        <c:auto val="1"/>
        <c:lblAlgn val="ctr"/>
        <c:lblOffset val="100"/>
        <c:noMultiLvlLbl val="0"/>
      </c:catAx>
      <c:valAx>
        <c:axId val="2443278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229654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3.3333336978711395E-2"/>
          <c:y val="7.9176010378537554E-2"/>
          <c:w val="0.29050768706339541"/>
          <c:h val="0.2101662598667628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1D9AF-FC79-49AB-902E-965FF2CDC7DA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FB46B-A7C9-48D2-842A-4224EB0AB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78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FB46B-A7C9-48D2-842A-4224EB0AB79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28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441" y="152400"/>
            <a:ext cx="7851648" cy="1676400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Arial"/>
                <a:cs typeface="Arial"/>
              </a:rPr>
              <a:t> </a:t>
            </a:r>
            <a:r>
              <a:rPr lang="en-US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 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The Impact Of Catchments Providing Water </a:t>
            </a:r>
            <a:b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Marj Sanour &amp; Design Of Water Collection System</a:t>
            </a:r>
            <a:b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(Hydrologic Analysis)</a:t>
            </a:r>
            <a:b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/>
            </a:r>
            <a:br>
              <a:rPr lang="en-US" sz="25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</a:br>
            <a:endParaRPr lang="ar-SA" sz="25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486400"/>
            <a:ext cx="8915400" cy="13716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By:          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Isam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Khasib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Farouq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Hamad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Bashar Ibrahim</a:t>
            </a:r>
          </a:p>
          <a:p>
            <a:pPr algn="l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Supervisor:                            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Hamees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Tubeileh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3" descr="2712015-110426AM-2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783465" y="1143000"/>
            <a:ext cx="74676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7802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sz="3600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ar-SA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407091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Frequency analysis using corrected rainfall data for Maythaloon station.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have chosen the highest daily rainfall in each year.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2200" y="3048000"/>
          <a:ext cx="4267200" cy="3332530"/>
        </p:xfrm>
        <a:graphic>
          <a:graphicData uri="http://schemas.openxmlformats.org/drawingml/2006/table">
            <a:tbl>
              <a:tblPr/>
              <a:tblGrid>
                <a:gridCol w="2057400"/>
                <a:gridCol w="2209800"/>
              </a:tblGrid>
              <a:tr h="297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Year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Precipitation (mm)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79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2008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2009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2010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83.5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2011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89.5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</a:t>
                      </a:r>
                      <a:endParaRPr lang="en-US" sz="1600" b="1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</a:t>
                      </a:r>
                      <a:endParaRPr lang="en-US" sz="1600" b="1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58.5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Probability of exceedance using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Weibull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distribution.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667000"/>
          <a:ext cx="6934200" cy="373379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03073"/>
                <a:gridCol w="2022859"/>
                <a:gridCol w="1323499"/>
                <a:gridCol w="1140532"/>
                <a:gridCol w="1444237"/>
              </a:tblGrid>
              <a:tr h="407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Year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Precipitation (mm)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Ranking (m)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Return period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0.60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1.67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0.50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2.00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83.5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0.20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5.00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0.70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1.43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89.5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0.10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10.00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0.30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3.33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0.40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2.50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0.90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1.11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6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58.5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0.80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828800"/>
            <a:ext cx="1333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Precipitation against return period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457200" y="1600200"/>
          <a:ext cx="8239125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Catchments parameters: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SCS-Curve number, slope, length of main streams &amp; lag time.</a:t>
            </a:r>
          </a:p>
          <a:p>
            <a:pPr algn="l" rtl="0"/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Starting with CN, four hydrologic soil groups:</a:t>
            </a:r>
          </a:p>
          <a:p>
            <a:pPr algn="l" rtl="0"/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 A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 B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 C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 D</a:t>
            </a:r>
          </a:p>
          <a:p>
            <a:pPr marL="624078" indent="-514350" algn="l" rtl="0">
              <a:buFont typeface="+mj-lt"/>
              <a:buAutoNum type="romanUcPeriod"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4078" indent="-514350" algn="l" rtl="0">
              <a:buFont typeface="+mj-lt"/>
              <a:buAutoNum type="romanUcPeriod"/>
            </a:pPr>
            <a:endParaRPr lang="en-US" sz="25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6278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178491"/>
          </a:xfrm>
        </p:spPr>
        <p:txBody>
          <a:bodyPr/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In Marj Sanour we have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soil types and these are :</a:t>
            </a:r>
          </a:p>
          <a:p>
            <a:pPr algn="l" rtl="0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l" rtl="0">
              <a:buFont typeface="+mj-lt"/>
              <a:buAutoNum type="arabicParenR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Brown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and Pale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 algn="l" rtl="0">
              <a:buFont typeface="+mj-lt"/>
              <a:buAutoNum type="arabicParenR"/>
            </a:pP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Grumusols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 algn="l" rtl="0">
              <a:buFont typeface="+mj-lt"/>
              <a:buAutoNum type="arabicParenR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Terra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Rossas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Brown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and Pale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Soil moisture conditions are three types: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Condition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I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soils are dry 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Condition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II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average (normal) conditions</a:t>
            </a:r>
          </a:p>
          <a:p>
            <a:pPr marL="624078" indent="-514350" algn="l" rtl="0">
              <a:buFont typeface="+mj-lt"/>
              <a:buAutoNum type="romanUcPeriod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Condition III: saturated (wet) soils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  <a:p>
            <a:pPr marL="624078" indent="-514350" algn="l" rtl="0">
              <a:buFont typeface="+mj-lt"/>
              <a:buAutoNum type="romanUcPeriod"/>
            </a:pP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CN II</a:t>
            </a:r>
            <a:r>
              <a:rPr lang="en-US" sz="2500" i="1" dirty="0" smtClean="0">
                <a:solidFill>
                  <a:srgbClr val="000000"/>
                </a:solidFill>
                <a:latin typeface="Times New Roman"/>
                <a:ea typeface="Arial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ea typeface="Arial"/>
              </a:rPr>
              <a:t>is considered the base CN.</a:t>
            </a:r>
          </a:p>
          <a:p>
            <a:pPr algn="l" rtl="0"/>
            <a:endParaRPr lang="ar-SA" sz="25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743200"/>
            <a:ext cx="4523968" cy="2062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Shadeed and Almasri (2010)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have shown the antecedent moisture condition based on five days of rainfall precede the design storm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124200"/>
            <a:ext cx="6934200" cy="2819400"/>
          </a:xfrm>
          <a:prstGeom prst="rect">
            <a:avLst/>
          </a:prstGeom>
          <a:ln w="3810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Also, </a:t>
            </a:r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Shadeed and Almasri (2010)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could classify the soil type and soil texture into type A, B, C or D soil.</a:t>
            </a:r>
          </a:p>
          <a:p>
            <a:pPr algn="l" rtl="0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580" y="1981200"/>
            <a:ext cx="762322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91000"/>
            <a:ext cx="762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can consider Marj Sanour  soils as follows:</a:t>
            </a:r>
          </a:p>
          <a:p>
            <a:pPr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Grumusols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 Type D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Terra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Rossas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Brown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And Pale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 Type D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Brown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Rendzinas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And Pale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Renzinas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 Type C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Geography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Topography.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Challenges &amp; Solutions.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Hydrology parameters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calculations.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Flows &amp; volumes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American &amp; Tubas patterns.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Suggested Activities and </a:t>
            </a:r>
            <a:r>
              <a:rPr lang="en-US" sz="2800" dirty="0" smtClean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Projects Evaluation.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800" dirty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storm collection </a:t>
            </a:r>
            <a:r>
              <a:rPr lang="en-US" sz="2800" dirty="0" smtClean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system.</a:t>
            </a:r>
          </a:p>
          <a:p>
            <a:pPr marL="457200" lvl="1" indent="0">
              <a:buNone/>
            </a:pPr>
            <a:r>
              <a:rPr lang="en-US" sz="2800" b="1" dirty="0">
                <a:effectLst>
                  <a:outerShdw sx="0" sy="0">
                    <a:srgbClr val="000000"/>
                  </a:outerShdw>
                </a:effectLst>
              </a:rPr>
              <a:t/>
            </a:r>
            <a:br>
              <a:rPr lang="en-US" sz="2800" b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2800" dirty="0" smtClean="0">
              <a:effectLst>
                <a:outerShdw sx="0" sy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800" dirty="0" smtClean="0">
              <a:effectLst>
                <a:outerShdw sx="0" sy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7040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Outline: </a:t>
            </a:r>
            <a:endParaRPr lang="ar-SA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278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Land uses in the Marj are indicated as follows:</a:t>
            </a:r>
          </a:p>
          <a:p>
            <a:pPr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Olive Groves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Natural Grass Land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Non Irrigated Arable Land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Agricultural Land With Natural Vegetation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Discontinuous Urban Fabric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Military Camps</a:t>
            </a:r>
          </a:p>
          <a:p>
            <a:pPr algn="l" rtl="0"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4754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618306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7" y="1524000"/>
            <a:ext cx="7815263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52400" y="1524000"/>
          <a:ext cx="8839200" cy="4572000"/>
        </p:xfrm>
        <a:graphic>
          <a:graphicData uri="http://schemas.openxmlformats.org/drawingml/2006/table">
            <a:tbl>
              <a:tblPr/>
              <a:tblGrid>
                <a:gridCol w="1447799"/>
                <a:gridCol w="2743200"/>
                <a:gridCol w="645049"/>
                <a:gridCol w="1161098"/>
                <a:gridCol w="609350"/>
                <a:gridCol w="811677"/>
                <a:gridCol w="1421027"/>
              </a:tblGrid>
              <a:tr h="321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catchment No.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Length of main streams in Km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 %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Length in ft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CN 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CN 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Lag time (min)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9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2.71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20.05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8891.08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84.00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92.40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81.62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2.03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6660.10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84.50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92.60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13.71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12139.11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82.20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91.40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132.34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0.82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6.16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2690.29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89.50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64.01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2.33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4.71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7644.36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77.50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88.80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173.56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2.94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12.72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9645.67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90.30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119.75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1.45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10.78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4757.22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78.50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89.40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76.65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1.44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7.03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4724.41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81.40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90.90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88.74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0.73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2395.01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83.30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92.00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38.76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1.63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12.8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5347.77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84.70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67.10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14.2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1902.89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92.20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28.51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0.75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17.22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2460.63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84.00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92.30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31.66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9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0.55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9.66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1804.46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79.10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89.70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36.84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040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675688" cy="4604742"/>
        </p:xfrm>
        <a:graphic>
          <a:graphicData uri="http://schemas.openxmlformats.org/drawingml/2006/table">
            <a:tbl>
              <a:tblPr/>
              <a:tblGrid>
                <a:gridCol w="1371600"/>
                <a:gridCol w="2698033"/>
                <a:gridCol w="714292"/>
                <a:gridCol w="1164000"/>
                <a:gridCol w="626097"/>
                <a:gridCol w="704360"/>
                <a:gridCol w="1397306"/>
              </a:tblGrid>
              <a:tr h="304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catchment No.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Length of main streams in Km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 %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Length in ft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CN 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CN 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Lag time (min)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9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0.55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9.66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1804.46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79.10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89.70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36.84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1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0.49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24.21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1607.61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84.30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92.50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18.82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0.76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19.35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2493.44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80.90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90.70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32.35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2.09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18.76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6856.96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73.10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86.22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87.86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1.21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14.69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3969.82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69.50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83.97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69.40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0.96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16.82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3149.61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71.90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85.46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51.17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3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1.01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22.07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3313.65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92.74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34.78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18.93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1804.46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79.20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89.78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26.23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8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0.97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18.15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3182.41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78.40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89.31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42.98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2.61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3.89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8562.99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78.70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89.47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203.64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2.46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10.7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8070.87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80.80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90.66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111.52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18.93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1312.34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71.10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84.97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24.36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6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1.86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19.16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6102.36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83.60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92.15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62.48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lag time in each catchment was calculated using SCS-lag equation because we will be using it in HEC-HMS software.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057400" y="2971800"/>
            <a:ext cx="481374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Results &amp; calculations:</a:t>
            </a:r>
            <a:endParaRPr lang="ar-SA" sz="3600" b="1" dirty="0">
              <a:effectLst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998720"/>
          </a:xfrm>
        </p:spPr>
        <p:txBody>
          <a:bodyPr numCol="1">
            <a:normAutofit/>
          </a:bodyPr>
          <a:lstStyle/>
          <a:p>
            <a:pPr algn="justLow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HEC-HMS software to complete the hydrologic analysis and find the hydrographs.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55520"/>
            <a:ext cx="71628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628761"/>
              </p:ext>
            </p:extLst>
          </p:nvPr>
        </p:nvGraphicFramePr>
        <p:xfrm>
          <a:off x="0" y="0"/>
          <a:ext cx="9143999" cy="76859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9125"/>
                <a:gridCol w="3006377"/>
                <a:gridCol w="2918497"/>
              </a:tblGrid>
              <a:tr h="370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catchment #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flow(m³/s)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Volume(m³)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84.49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85.01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81.89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77.08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75.35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79.08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76.83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83.44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85.28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83.96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84.22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77.58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84.75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80.09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69.19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88.67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67.43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  <a:tr h="324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55.06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90" marR="4629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0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265763"/>
              </p:ext>
            </p:extLst>
          </p:nvPr>
        </p:nvGraphicFramePr>
        <p:xfrm>
          <a:off x="-76200" y="0"/>
          <a:ext cx="92202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93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04175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95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9377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Study Area</a:t>
            </a:r>
            <a:endParaRPr lang="en-US" sz="3600" b="1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6400800" cy="3886200"/>
          </a:xfrm>
        </p:spPr>
        <p:txBody>
          <a:bodyPr>
            <a:normAutofit/>
          </a:bodyPr>
          <a:lstStyle/>
          <a:p>
            <a:pPr marL="628650" lvl="1" indent="-171450" algn="l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Geography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Topography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>
              <a:buFont typeface="Wingdings" pitchFamily="2" charset="2"/>
              <a:buChar char="Ø"/>
            </a:pP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>
              <a:buFont typeface="Wingdings" pitchFamily="2" charset="2"/>
              <a:buChar char="Ø"/>
            </a:pPr>
            <a:endParaRPr lang="ar-JO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>
              <a:buFont typeface="Wingdings" pitchFamily="2" charset="2"/>
              <a:buChar char="Ø"/>
            </a:pPr>
            <a:endParaRPr lang="ar-JO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ar-JO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ar-JO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ar-JO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ar-JO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ar-JO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l"/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tint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846434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717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tint val="2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850290977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449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8984202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7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685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Collection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09" y="1676400"/>
            <a:ext cx="8229600" cy="4389120"/>
          </a:xfrm>
        </p:spPr>
        <p:txBody>
          <a:bodyPr>
            <a:normAutofit/>
          </a:bodyPr>
          <a:lstStyle/>
          <a:p>
            <a:pPr marL="274320" lvl="2" indent="-274320">
              <a:buClr>
                <a:schemeClr val="accent3"/>
              </a:buClr>
              <a:buSzPct val="95000"/>
            </a:pPr>
            <a:r>
              <a:rPr lang="en-US" sz="3200" b="1" dirty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Suggested Activities and </a:t>
            </a:r>
            <a:r>
              <a:rPr lang="en-US" sz="3200" b="1" dirty="0" smtClean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projects:-</a:t>
            </a: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400" b="1" dirty="0" smtClean="0"/>
          </a:p>
          <a:p>
            <a:pPr marL="342900" lvl="2" indent="-342900">
              <a:buClr>
                <a:schemeClr val="accent3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Management Projects.</a:t>
            </a:r>
          </a:p>
          <a:p>
            <a:pPr marL="342900" lvl="2" indent="-342900">
              <a:buClr>
                <a:schemeClr val="accent3"/>
              </a:buClr>
              <a:buSzPct val="95000"/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2" indent="-342900"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Rainwater harvesting projects</a:t>
            </a: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2" indent="-342900"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2" indent="-342900"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Transfer Projects</a:t>
            </a: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2" indent="-342900">
              <a:buClr>
                <a:schemeClr val="accent3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Groundwater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Recharge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Projects.</a:t>
            </a: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40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3600" b="1" dirty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3600" b="1" dirty="0" smtClean="0"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165240"/>
              </p:ext>
            </p:extLst>
          </p:nvPr>
        </p:nvGraphicFramePr>
        <p:xfrm>
          <a:off x="0" y="1524002"/>
          <a:ext cx="9144000" cy="5333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/>
                <a:gridCol w="762000"/>
                <a:gridCol w="914400"/>
                <a:gridCol w="838200"/>
                <a:gridCol w="1066800"/>
                <a:gridCol w="762000"/>
                <a:gridCol w="1066800"/>
                <a:gridCol w="762000"/>
                <a:gridCol w="1066800"/>
              </a:tblGrid>
              <a:tr h="65902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Projects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Economy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Social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9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Land Management Projects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30.40%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60.80%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90.60%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53.80%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Rainwater Harvesting Projects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59.90%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91.00%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48.90%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Transfer projects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46.00%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79.00%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41.00%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Recharge Projects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45.10%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24.30%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33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7000">
              <a:schemeClr val="accent3">
                <a:tint val="98000"/>
                <a:shade val="25000"/>
                <a:satMod val="250000"/>
              </a:schemeClr>
            </a:gs>
            <a:gs pos="91136">
              <a:srgbClr val="99EDF4"/>
            </a:gs>
            <a:gs pos="68000">
              <a:schemeClr val="accent3">
                <a:tint val="86000"/>
                <a:satMod val="115000"/>
              </a:schemeClr>
            </a:gs>
            <a:gs pos="51322">
              <a:srgbClr val="2DC7D1"/>
            </a:gs>
            <a:gs pos="82298">
              <a:srgbClr val="84E8EF"/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45788962"/>
              </p:ext>
            </p:extLst>
          </p:nvPr>
        </p:nvGraphicFramePr>
        <p:xfrm>
          <a:off x="0" y="0"/>
          <a:ext cx="9143999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0563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29992"/>
            <a:ext cx="8229600" cy="1143000"/>
          </a:xfrm>
        </p:spPr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en-US" sz="5000" dirty="0">
                <a:solidFill>
                  <a:schemeClr val="tx2"/>
                </a:solidFill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storm collection system </a:t>
            </a:r>
            <a:r>
              <a:rPr lang="en-US" b="1" dirty="0">
                <a:effectLst>
                  <a:outerShdw sx="0" sy="0">
                    <a:srgbClr val="000000"/>
                  </a:outerShdw>
                </a:effectLst>
              </a:rPr>
              <a:t/>
            </a:r>
            <a:br>
              <a:rPr lang="en-US" b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80" y="1752600"/>
            <a:ext cx="915687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3000" y="1447800"/>
            <a:ext cx="7010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5000" dirty="0">
                <a:solidFill>
                  <a:schemeClr val="tx2"/>
                </a:solidFill>
                <a:effectLst>
                  <a:outerShdw sx="0" sy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Criteria </a:t>
            </a:r>
            <a:r>
              <a:rPr lang="en-US" b="1" dirty="0">
                <a:effectLst>
                  <a:outerShdw sx="0" sy="0">
                    <a:srgbClr val="000000"/>
                  </a:outerShdw>
                </a:effectLst>
              </a:rPr>
              <a:t/>
            </a:r>
            <a:br>
              <a:rPr lang="en-US" b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velocity :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 – 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m/sec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cover: Is the difference elevation between the ground elevation and the invert of conduit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1-5 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slope: is the slope of bed conduit.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1-10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lv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distance between manholes are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30-50 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This range for economic criteria.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5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394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Geography and Topography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Marj Sanour watershed forms a unique closed watershed area in the West Bank. The total area of the watershed is about 58.58km².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Marj watershed area has an almost rectangular shape with northwest-southeast elongation.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lake region is located between 350 and 375 contour lines above sea level.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7" descr="https://scontent.fjrs4-1.fna.fbcdn.net/v/t34.0-12/24203942_1347813755347558_337570569_n.png?oh=83c220b7b56bc5e29a953e4c266c3a1a&amp;oe=5A21729C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499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7467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7000">
              <a:schemeClr val="accent3">
                <a:tint val="98000"/>
                <a:shade val="25000"/>
                <a:satMod val="250000"/>
              </a:schemeClr>
            </a:gs>
            <a:gs pos="91136">
              <a:srgbClr val="99EDF4"/>
            </a:gs>
            <a:gs pos="68000">
              <a:schemeClr val="accent3">
                <a:tint val="86000"/>
                <a:satMod val="115000"/>
              </a:schemeClr>
            </a:gs>
            <a:gs pos="51322">
              <a:srgbClr val="2DC7D1"/>
            </a:gs>
            <a:gs pos="82298">
              <a:srgbClr val="84E8EF"/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457200"/>
            <a:ext cx="8493939" cy="594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59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7000">
              <a:schemeClr val="accent3">
                <a:tint val="98000"/>
                <a:shade val="25000"/>
                <a:satMod val="250000"/>
              </a:schemeClr>
            </a:gs>
            <a:gs pos="91136">
              <a:srgbClr val="99EDF4"/>
            </a:gs>
            <a:gs pos="68000">
              <a:schemeClr val="accent3">
                <a:tint val="86000"/>
                <a:satMod val="115000"/>
              </a:schemeClr>
            </a:gs>
            <a:gs pos="51322">
              <a:srgbClr val="2DC7D1"/>
            </a:gs>
            <a:gs pos="82298">
              <a:srgbClr val="84E8EF"/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00" y="381000"/>
            <a:ext cx="8686800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83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7000">
              <a:schemeClr val="accent3">
                <a:tint val="98000"/>
                <a:shade val="25000"/>
                <a:satMod val="250000"/>
              </a:schemeClr>
            </a:gs>
            <a:gs pos="91136">
              <a:srgbClr val="99EDF4"/>
            </a:gs>
            <a:gs pos="68000">
              <a:schemeClr val="accent3">
                <a:tint val="86000"/>
                <a:satMod val="115000"/>
              </a:schemeClr>
            </a:gs>
            <a:gs pos="51322">
              <a:srgbClr val="2DC7D1"/>
            </a:gs>
            <a:gs pos="82298">
              <a:srgbClr val="84E8EF"/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" y="990600"/>
            <a:ext cx="87630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5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952181"/>
              </p:ext>
            </p:extLst>
          </p:nvPr>
        </p:nvGraphicFramePr>
        <p:xfrm>
          <a:off x="304799" y="2286000"/>
          <a:ext cx="8534402" cy="2724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4170"/>
                <a:gridCol w="2845116"/>
                <a:gridCol w="2845116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(inch)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No. of Conduits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(m)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48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2075.9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2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4321.3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2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853.5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3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6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199010">
            <a:off x="720105" y="1416502"/>
            <a:ext cx="4151778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Thanks for listening</a:t>
            </a:r>
            <a:endParaRPr 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624295" y="812441"/>
            <a:ext cx="4343400" cy="2177534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1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7391809_1128332347295701_1959668244_n.png"/>
          <p:cNvPicPr>
            <a:picLocks noGrp="1"/>
          </p:cNvPicPr>
          <p:nvPr>
            <p:ph idx="1"/>
          </p:nvPr>
        </p:nvPicPr>
        <p:blipFill>
          <a:blip r:embed="rId2" cstate="print">
            <a:lum bright="10000"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19200"/>
            <a:ext cx="733787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675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en-US" sz="3600" dirty="0"/>
          </a:p>
        </p:txBody>
      </p:sp>
      <p:sp>
        <p:nvSpPr>
          <p:cNvPr id="66" name="AutoShape 3"/>
          <p:cNvSpPr>
            <a:spLocks noChangeArrowheads="1"/>
          </p:cNvSpPr>
          <p:nvPr/>
        </p:nvSpPr>
        <p:spPr bwMode="auto">
          <a:xfrm>
            <a:off x="2667311" y="1398515"/>
            <a:ext cx="1491939" cy="957247"/>
          </a:xfrm>
          <a:prstGeom prst="flowChartProcess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Allocation of catchments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AutoShape 4"/>
          <p:cNvSpPr>
            <a:spLocks noChangeArrowheads="1"/>
          </p:cNvSpPr>
          <p:nvPr/>
        </p:nvSpPr>
        <p:spPr bwMode="auto">
          <a:xfrm>
            <a:off x="1723427" y="3206869"/>
            <a:ext cx="1535905" cy="816389"/>
          </a:xfrm>
          <a:prstGeom prst="flowChartInputOutput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Daily rainfall data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AutoShape 5"/>
          <p:cNvSpPr>
            <a:spLocks noChangeArrowheads="1"/>
          </p:cNvSpPr>
          <p:nvPr/>
        </p:nvSpPr>
        <p:spPr bwMode="auto">
          <a:xfrm>
            <a:off x="3810000" y="4544598"/>
            <a:ext cx="1708150" cy="809627"/>
          </a:xfrm>
          <a:prstGeom prst="flowChartProcess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Curve number determination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AutoShape 6"/>
          <p:cNvSpPr>
            <a:spLocks noChangeArrowheads="1"/>
          </p:cNvSpPr>
          <p:nvPr/>
        </p:nvSpPr>
        <p:spPr bwMode="auto">
          <a:xfrm>
            <a:off x="3592909" y="3170449"/>
            <a:ext cx="1747665" cy="825500"/>
          </a:xfrm>
          <a:prstGeom prst="flowChartInputOutput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Soil type and texture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AutoShape 7"/>
          <p:cNvSpPr>
            <a:spLocks noChangeArrowheads="1"/>
          </p:cNvSpPr>
          <p:nvPr/>
        </p:nvSpPr>
        <p:spPr bwMode="auto">
          <a:xfrm>
            <a:off x="1500779" y="4455840"/>
            <a:ext cx="1981200" cy="919440"/>
          </a:xfrm>
          <a:prstGeom prst="flowChartProcess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Frequency analysis (rainfall V.S. return period)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2595196" y="5953205"/>
            <a:ext cx="1693762" cy="581607"/>
          </a:xfrm>
          <a:prstGeom prst="flowChartProcess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HEC-HMS model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5746750" y="5808921"/>
            <a:ext cx="2800902" cy="870173"/>
          </a:xfrm>
          <a:prstGeom prst="flowChartInputOutput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Hydrographs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AutoShape 10"/>
          <p:cNvSpPr>
            <a:spLocks noChangeArrowheads="1"/>
          </p:cNvSpPr>
          <p:nvPr/>
        </p:nvSpPr>
        <p:spPr bwMode="auto">
          <a:xfrm>
            <a:off x="457200" y="1620013"/>
            <a:ext cx="1629569" cy="437388"/>
          </a:xfrm>
          <a:prstGeom prst="flowChartProcess">
            <a:avLst/>
          </a:prstGeom>
          <a:gradFill rotWithShape="0">
            <a:gsLst>
              <a:gs pos="0">
                <a:srgbClr val="9CC2E5"/>
              </a:gs>
              <a:gs pos="50000">
                <a:srgbClr val="DEEAF6"/>
              </a:gs>
              <a:gs pos="100000">
                <a:srgbClr val="9CC2E5"/>
              </a:gs>
            </a:gsLst>
            <a:lin ang="18900000" scaled="1"/>
          </a:gradFill>
          <a:ln w="12700">
            <a:solidFill>
              <a:srgbClr val="9CC2E5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GIS model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AutoShape 12"/>
          <p:cNvSpPr>
            <a:spLocks noChangeShapeType="1"/>
          </p:cNvSpPr>
          <p:nvPr/>
        </p:nvSpPr>
        <p:spPr bwMode="auto">
          <a:xfrm rot="16200000" flipH="1">
            <a:off x="3653011" y="2419561"/>
            <a:ext cx="777875" cy="723900"/>
          </a:xfrm>
          <a:prstGeom prst="bentConnector3">
            <a:avLst>
              <a:gd name="adj1" fmla="val 4632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AutoShape 13"/>
          <p:cNvSpPr>
            <a:spLocks noChangeShapeType="1"/>
          </p:cNvSpPr>
          <p:nvPr/>
        </p:nvSpPr>
        <p:spPr bwMode="auto">
          <a:xfrm rot="5400000">
            <a:off x="2455263" y="2413439"/>
            <a:ext cx="831850" cy="776288"/>
          </a:xfrm>
          <a:prstGeom prst="bentConnector3">
            <a:avLst>
              <a:gd name="adj1" fmla="val 43591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AutoShape 14"/>
          <p:cNvSpPr>
            <a:spLocks noChangeShapeType="1"/>
          </p:cNvSpPr>
          <p:nvPr/>
        </p:nvSpPr>
        <p:spPr bwMode="auto">
          <a:xfrm rot="5400000">
            <a:off x="4143929" y="4283044"/>
            <a:ext cx="47466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AutoShape 15"/>
          <p:cNvSpPr>
            <a:spLocks noChangeShapeType="1"/>
          </p:cNvSpPr>
          <p:nvPr/>
        </p:nvSpPr>
        <p:spPr bwMode="auto">
          <a:xfrm rot="5400000">
            <a:off x="2288575" y="4256493"/>
            <a:ext cx="388937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AutoShape 16"/>
          <p:cNvSpPr>
            <a:spLocks noChangeShapeType="1"/>
          </p:cNvSpPr>
          <p:nvPr/>
        </p:nvSpPr>
        <p:spPr bwMode="auto">
          <a:xfrm rot="5400000">
            <a:off x="3752539" y="5307704"/>
            <a:ext cx="604839" cy="697881"/>
          </a:xfrm>
          <a:prstGeom prst="bentConnector3">
            <a:avLst>
              <a:gd name="adj1" fmla="val 49968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AutoShape 17"/>
          <p:cNvSpPr>
            <a:spLocks noChangeShapeType="1"/>
          </p:cNvSpPr>
          <p:nvPr/>
        </p:nvSpPr>
        <p:spPr bwMode="auto">
          <a:xfrm rot="16200000" flipH="1">
            <a:off x="2463800" y="5362958"/>
            <a:ext cx="583784" cy="608429"/>
          </a:xfrm>
          <a:prstGeom prst="bentConnector3">
            <a:avLst>
              <a:gd name="adj1" fmla="val 49968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101"/>
          <p:cNvSpPr>
            <a:spLocks noChangeArrowheads="1"/>
          </p:cNvSpPr>
          <p:nvPr/>
        </p:nvSpPr>
        <p:spPr bwMode="auto">
          <a:xfrm>
            <a:off x="946150" y="5706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3" name="Rectangle 108"/>
          <p:cNvSpPr>
            <a:spLocks noChangeArrowheads="1"/>
          </p:cNvSpPr>
          <p:nvPr/>
        </p:nvSpPr>
        <p:spPr bwMode="auto">
          <a:xfrm>
            <a:off x="1174750" y="10278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110"/>
          <p:cNvSpPr>
            <a:spLocks noChangeArrowheads="1"/>
          </p:cNvSpPr>
          <p:nvPr/>
        </p:nvSpPr>
        <p:spPr bwMode="auto">
          <a:xfrm>
            <a:off x="1174750" y="10278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68388" algn="l"/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8388" algn="l"/>
                <a:tab pos="11430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112"/>
          <p:cNvSpPr>
            <a:spLocks noChangeArrowheads="1"/>
          </p:cNvSpPr>
          <p:nvPr/>
        </p:nvSpPr>
        <p:spPr bwMode="auto">
          <a:xfrm>
            <a:off x="946150" y="10278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2086769" y="1868836"/>
            <a:ext cx="58054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71" idx="3"/>
          </p:cNvCxnSpPr>
          <p:nvPr/>
        </p:nvCxnSpPr>
        <p:spPr>
          <a:xfrm flipV="1">
            <a:off x="4288958" y="6244008"/>
            <a:ext cx="169210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sz="3200" b="1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allocation of catchments using GIS-Software  </a:t>
            </a:r>
            <a:endParaRPr lang="ar-SA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5016691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Allocation of catchments 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4285"/>
            <a:ext cx="9144000" cy="564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70408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Methodology: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Rainfall data collection: Rainfall data were collected from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Arraba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Qabatia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Maythaloon &amp; Raba stations from 2008 to 2016.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Correcting missing data using Normal Ratio method</a:t>
            </a:r>
            <a:endParaRPr lang="ar-SA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590800" y="3733800"/>
            <a:ext cx="4114800" cy="1370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2733</TotalTime>
  <Words>1108</Words>
  <Application>Microsoft Office PowerPoint</Application>
  <PresentationFormat>On-screen Show (4:3)</PresentationFormat>
  <Paragraphs>545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Calibri</vt:lpstr>
      <vt:lpstr>Constantia</vt:lpstr>
      <vt:lpstr>Majalla UI</vt:lpstr>
      <vt:lpstr>Tahoma</vt:lpstr>
      <vt:lpstr>Times New Roman</vt:lpstr>
      <vt:lpstr>Traditional Arabic</vt:lpstr>
      <vt:lpstr>Wingdings</vt:lpstr>
      <vt:lpstr>Wingdings 2</vt:lpstr>
      <vt:lpstr>Flow</vt:lpstr>
      <vt:lpstr>     Assessment Of The Impact Of Catchments Providing Water  To Marj Sanour &amp; Design Of Water Collection System (Hydrologic Analysis)  </vt:lpstr>
      <vt:lpstr>Outline: </vt:lpstr>
      <vt:lpstr>Study Area</vt:lpstr>
      <vt:lpstr>Geography and Topography</vt:lpstr>
      <vt:lpstr>PowerPoint Presentation</vt:lpstr>
      <vt:lpstr>PowerPoint Presentation</vt:lpstr>
      <vt:lpstr>Methodology:</vt:lpstr>
      <vt:lpstr>Methodology: allocation of catchments using GIS-Software  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Methodology:</vt:lpstr>
      <vt:lpstr>Results &amp; calculations: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Collection System</vt:lpstr>
      <vt:lpstr>Projects Evaluation</vt:lpstr>
      <vt:lpstr>PowerPoint Presentation</vt:lpstr>
      <vt:lpstr>Design of storm collection system  </vt:lpstr>
      <vt:lpstr>PowerPoint Presentation</vt:lpstr>
      <vt:lpstr>Design Criteria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The Impact Of Catchments Providing Water  To Marj Sanour   (Hydrologic Analysis)</dc:title>
  <dc:creator>Isam Khasib</dc:creator>
  <cp:lastModifiedBy>Als3di</cp:lastModifiedBy>
  <cp:revision>122</cp:revision>
  <dcterms:created xsi:type="dcterms:W3CDTF">2006-08-16T00:00:00Z</dcterms:created>
  <dcterms:modified xsi:type="dcterms:W3CDTF">2017-12-20T17:14:19Z</dcterms:modified>
</cp:coreProperties>
</file>