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9"/>
  </p:notesMasterIdLst>
  <p:sldIdLst>
    <p:sldId id="256" r:id="rId2"/>
    <p:sldId id="321" r:id="rId3"/>
    <p:sldId id="257" r:id="rId4"/>
    <p:sldId id="261" r:id="rId5"/>
    <p:sldId id="262" r:id="rId6"/>
    <p:sldId id="272" r:id="rId7"/>
    <p:sldId id="273" r:id="rId8"/>
    <p:sldId id="277" r:id="rId9"/>
    <p:sldId id="287" r:id="rId10"/>
    <p:sldId id="288" r:id="rId11"/>
    <p:sldId id="289" r:id="rId12"/>
    <p:sldId id="290" r:id="rId13"/>
    <p:sldId id="291" r:id="rId14"/>
    <p:sldId id="292" r:id="rId15"/>
    <p:sldId id="294" r:id="rId16"/>
    <p:sldId id="295" r:id="rId17"/>
    <p:sldId id="296" r:id="rId18"/>
    <p:sldId id="299" r:id="rId19"/>
    <p:sldId id="302" r:id="rId20"/>
    <p:sldId id="303" r:id="rId21"/>
    <p:sldId id="308" r:id="rId22"/>
    <p:sldId id="311" r:id="rId23"/>
    <p:sldId id="313" r:id="rId24"/>
    <p:sldId id="314" r:id="rId25"/>
    <p:sldId id="316" r:id="rId26"/>
    <p:sldId id="320"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60"/>
  </p:normalViewPr>
  <p:slideViewPr>
    <p:cSldViewPr>
      <p:cViewPr varScale="1">
        <p:scale>
          <a:sx n="99" d="100"/>
          <a:sy n="99" d="100"/>
        </p:scale>
        <p:origin x="-31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E9C85A-F84D-4B8F-A167-38568072A722}" type="datetimeFigureOut">
              <a:rPr lang="en-US" smtClean="0"/>
              <a:pPr/>
              <a:t>6/7/2011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B7B254-3BDA-46D6-9226-EBA62CDED6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B7B254-3BDA-46D6-9226-EBA62CDED613}"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88B67DB-460B-4CC2-B728-C06A7809A8D5}" type="datetimeFigureOut">
              <a:rPr lang="en-US" smtClean="0"/>
              <a:pPr/>
              <a:t>6/7/2011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DE9CE1A-A7B8-486B-9D88-54D928578D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8B67DB-460B-4CC2-B728-C06A7809A8D5}"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8B67DB-460B-4CC2-B728-C06A7809A8D5}"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8B67DB-460B-4CC2-B728-C06A7809A8D5}"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8B67DB-460B-4CC2-B728-C06A7809A8D5}"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9CE1A-A7B8-486B-9D88-54D928578D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8B67DB-460B-4CC2-B728-C06A7809A8D5}"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8B67DB-460B-4CC2-B728-C06A7809A8D5}"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8B67DB-460B-4CC2-B728-C06A7809A8D5}"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8B67DB-460B-4CC2-B728-C06A7809A8D5}"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8B67DB-460B-4CC2-B728-C06A7809A8D5}"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E9CE1A-A7B8-486B-9D88-54D928578D11}" type="slidenum">
              <a:rPr lang="en-US" smtClean="0"/>
              <a:pPr/>
              <a:t>‹#›</a:t>
            </a:fld>
            <a:endParaRPr lang="en-US"/>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8B67DB-460B-4CC2-B728-C06A7809A8D5}"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DE9CE1A-A7B8-486B-9D88-54D928578D1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88B67DB-460B-4CC2-B728-C06A7809A8D5}" type="datetimeFigureOut">
              <a:rPr lang="en-US" smtClean="0"/>
              <a:pPr/>
              <a:t>6/7/2011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DE9CE1A-A7B8-486B-9D88-54D928578D1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circl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mms logo.jpg"/>
          <p:cNvPicPr/>
          <p:nvPr/>
        </p:nvPicPr>
        <p:blipFill>
          <a:blip r:embed="rId2" cstate="print"/>
          <a:srcRect/>
          <a:stretch>
            <a:fillRect/>
          </a:stretch>
        </p:blipFill>
        <p:spPr bwMode="auto">
          <a:xfrm>
            <a:off x="0" y="1600200"/>
            <a:ext cx="8991600" cy="3048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25" name="Rectangle 1"/>
          <p:cNvSpPr>
            <a:spLocks noChangeArrowheads="1"/>
          </p:cNvSpPr>
          <p:nvPr/>
        </p:nvSpPr>
        <p:spPr bwMode="auto">
          <a:xfrm>
            <a:off x="152400" y="152401"/>
            <a:ext cx="8534400"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Al_Najah national university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Faculty of Engineering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Industrial Engineering Department</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1026" name="Rectangle 2"/>
          <p:cNvSpPr>
            <a:spLocks noChangeArrowheads="1"/>
          </p:cNvSpPr>
          <p:nvPr/>
        </p:nvSpPr>
        <p:spPr bwMode="auto">
          <a:xfrm>
            <a:off x="0" y="4876800"/>
            <a:ext cx="4876800"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Haneen Abu Rasis     Rabia Tahboosh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Sajeda Sarsoor      Yasmeen Aqoobeh</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Dr . Ayham Jaaron</a:t>
            </a:r>
          </a:p>
          <a:p>
            <a:pPr marL="0" marR="0" lvl="0" indent="0" algn="r" defTabSz="914400" rtl="1" eaLnBrk="0" fontAlgn="base" latinLnBrk="0" hangingPunct="0">
              <a:lnSpc>
                <a:spcPct val="100000"/>
              </a:lnSpc>
              <a:spcBef>
                <a:spcPct val="0"/>
              </a:spcBef>
              <a:spcAft>
                <a:spcPct val="0"/>
              </a:spcAft>
              <a:buClrTx/>
              <a:buSzTx/>
              <a:buFontTx/>
              <a:buNone/>
              <a:tabLst/>
            </a:pPr>
            <a:endParaRPr lang="en-US" sz="2000" dirty="0">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2000" dirty="0">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077200" cy="1161288"/>
          </a:xfrm>
        </p:spPr>
        <p:txBody>
          <a:bodyPr>
            <a:noAutofit/>
          </a:bodyPr>
          <a:lstStyle/>
          <a:p>
            <a: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t>
            </a: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Types of failures analysis:</a:t>
            </a:r>
            <a:b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876800"/>
          </a:xfrm>
        </p:spPr>
        <p:txBody>
          <a:bodyPr>
            <a:normAutofit/>
          </a:bodyPr>
          <a:lstStyle/>
          <a:p>
            <a:pPr algn="just">
              <a:lnSpc>
                <a:spcPct val="150000"/>
              </a:lnSpc>
              <a:buNone/>
            </a:pPr>
            <a:r>
              <a:rPr lang="en-US" sz="2000" dirty="0" smtClean="0">
                <a:latin typeface="Times New Roman" pitchFamily="18" charset="0"/>
                <a:cs typeface="Times New Roman" pitchFamily="18" charset="0"/>
              </a:rPr>
              <a:t>This part talks about the types of failures (Mechanical, Electrical, general maintenance  services, and Structural).</a:t>
            </a:r>
          </a:p>
          <a:p>
            <a:pPr algn="just">
              <a:lnSpc>
                <a:spcPct val="150000"/>
              </a:lnSpc>
              <a:buNone/>
            </a:pPr>
            <a:r>
              <a:rPr lang="en-US" sz="2400" dirty="0" smtClean="0">
                <a:latin typeface="Times New Roman" pitchFamily="18" charset="0"/>
                <a:cs typeface="Times New Roman" pitchFamily="18" charset="0"/>
              </a:rPr>
              <a:t>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Type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of failure with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frequency:</a:t>
            </a:r>
            <a:endParaRPr lang="en-US" sz="3200" b="1" dirty="0" smtClean="0">
              <a:latin typeface="Times New Roman" pitchFamily="18" charset="0"/>
              <a:cs typeface="Times New Roman" pitchFamily="18" charset="0"/>
            </a:endParaRPr>
          </a:p>
          <a:p>
            <a:pPr algn="just">
              <a:lnSpc>
                <a:spcPct val="150000"/>
              </a:lnSpc>
              <a:buNone/>
            </a:pPr>
            <a:r>
              <a:rPr lang="en-US" sz="2000" dirty="0" smtClean="0">
                <a:latin typeface="Times New Roman" pitchFamily="18" charset="0"/>
                <a:cs typeface="Times New Roman" pitchFamily="18" charset="0"/>
              </a:rPr>
              <a:t>     This </a:t>
            </a:r>
            <a:r>
              <a:rPr lang="en-US" sz="2000" dirty="0">
                <a:latin typeface="Times New Roman" pitchFamily="18" charset="0"/>
                <a:cs typeface="Times New Roman" pitchFamily="18" charset="0"/>
              </a:rPr>
              <a:t>section shows the relation </a:t>
            </a:r>
            <a:r>
              <a:rPr lang="en-US" sz="2000" dirty="0" smtClean="0">
                <a:latin typeface="Times New Roman" pitchFamily="18" charset="0"/>
                <a:cs typeface="Times New Roman" pitchFamily="18" charset="0"/>
              </a:rPr>
              <a:t>between </a:t>
            </a:r>
            <a:r>
              <a:rPr lang="en-US" sz="2000" dirty="0">
                <a:latin typeface="Times New Roman" pitchFamily="18" charset="0"/>
                <a:cs typeface="Times New Roman" pitchFamily="18" charset="0"/>
              </a:rPr>
              <a:t>each type of failure (Electrical, Mechanical, Structural, and general maintenance services) and their </a:t>
            </a:r>
            <a:r>
              <a:rPr lang="en-US" sz="2000" dirty="0" smtClean="0">
                <a:latin typeface="Times New Roman" pitchFamily="18" charset="0"/>
                <a:cs typeface="Times New Roman" pitchFamily="18" charset="0"/>
              </a:rPr>
              <a:t>frequencies </a:t>
            </a:r>
            <a:r>
              <a:rPr lang="en-US" sz="2000" dirty="0">
                <a:latin typeface="Times New Roman" pitchFamily="18" charset="0"/>
                <a:cs typeface="Times New Roman" pitchFamily="18" charset="0"/>
              </a:rPr>
              <a:t>in general, and the relation between each type of failure with its </a:t>
            </a:r>
            <a:r>
              <a:rPr lang="en-US" sz="2000" dirty="0" smtClean="0">
                <a:latin typeface="Times New Roman" pitchFamily="18" charset="0"/>
                <a:cs typeface="Times New Roman" pitchFamily="18" charset="0"/>
              </a:rPr>
              <a:t>frequency</a:t>
            </a:r>
            <a:r>
              <a:rPr lang="en-US" sz="2000" dirty="0">
                <a:latin typeface="Times New Roman" pitchFamily="18" charset="0"/>
                <a:cs typeface="Times New Roman" pitchFamily="18" charset="0"/>
              </a:rPr>
              <a:t>.</a:t>
            </a:r>
          </a:p>
          <a:p>
            <a:pPr algn="l">
              <a:lnSpc>
                <a:spcPct val="150000"/>
              </a:lnSpc>
              <a:buNone/>
            </a:pPr>
            <a:endParaRPr lang="en-US" dirty="0" smtClean="0">
              <a:cs typeface="+mj-cs"/>
            </a:endParaRPr>
          </a:p>
          <a:p>
            <a:pPr algn="l">
              <a:lnSpc>
                <a:spcPct val="150000"/>
              </a:lnSpc>
              <a:buNone/>
            </a:pPr>
            <a:endParaRPr lang="ar-SA" dirty="0">
              <a:cs typeface="+mj-cs"/>
            </a:endParaRPr>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899592" y="1412776"/>
            <a:ext cx="7704856" cy="2592288"/>
          </a:xfrm>
        </p:spPr>
        <p:txBody>
          <a:bodyPr/>
          <a:lstStyle/>
          <a:p>
            <a:pPr algn="l"/>
            <a:endParaRPr lang="ar-SA" dirty="0" smtClean="0"/>
          </a:p>
          <a:p>
            <a:pPr algn="l"/>
            <a:endParaRPr lang="ar-SA" dirty="0"/>
          </a:p>
        </p:txBody>
      </p:sp>
      <p:pic>
        <p:nvPicPr>
          <p:cNvPr id="4" name="Content Placeholder 3"/>
          <p:cNvPicPr>
            <a:picLocks noGrp="1"/>
          </p:cNvPicPr>
          <p:nvPr>
            <p:ph sz="quarter" idx="2"/>
          </p:nvPr>
        </p:nvPicPr>
        <p:blipFill>
          <a:blip r:embed="rId2" cstate="print"/>
          <a:stretch>
            <a:fillRect/>
          </a:stretch>
        </p:blipFill>
        <p:spPr bwMode="auto">
          <a:xfrm>
            <a:off x="304800" y="228600"/>
            <a:ext cx="5334000" cy="66294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10" name="Content Placeholder 9"/>
          <p:cNvGraphicFramePr>
            <a:graphicFrameLocks noGrp="1"/>
          </p:cNvGraphicFramePr>
          <p:nvPr>
            <p:ph sz="quarter" idx="4"/>
          </p:nvPr>
        </p:nvGraphicFramePr>
        <p:xfrm>
          <a:off x="5943600" y="152401"/>
          <a:ext cx="3200400" cy="6705600"/>
        </p:xfrm>
        <a:graphic>
          <a:graphicData uri="http://schemas.openxmlformats.org/drawingml/2006/table">
            <a:tbl>
              <a:tblPr rtl="1" firstRow="1" bandRow="1">
                <a:tableStyleId>{5C22544A-7EE6-4342-B048-85BDC9FD1C3A}</a:tableStyleId>
              </a:tblPr>
              <a:tblGrid>
                <a:gridCol w="1623638"/>
                <a:gridCol w="1576762"/>
              </a:tblGrid>
              <a:tr h="1707226">
                <a:tc>
                  <a:txBody>
                    <a:bodyPr/>
                    <a:lstStyle/>
                    <a:p>
                      <a:pPr algn="ctr" rtl="1">
                        <a:lnSpc>
                          <a:spcPct val="150000"/>
                        </a:lnSpc>
                        <a:spcAft>
                          <a:spcPts val="0"/>
                        </a:spcAft>
                      </a:pPr>
                      <a:r>
                        <a:rPr lang="ar-SA" sz="2800" dirty="0">
                          <a:latin typeface="Calibri"/>
                          <a:ea typeface="Times New Roman"/>
                          <a:cs typeface="Times New Roman"/>
                        </a:rPr>
                        <a:t>نوع </a:t>
                      </a:r>
                      <a:r>
                        <a:rPr lang="ar-SA" sz="2800" dirty="0" smtClean="0">
                          <a:latin typeface="Calibri"/>
                          <a:ea typeface="Times New Roman"/>
                          <a:cs typeface="Times New Roman"/>
                        </a:rPr>
                        <a:t>العطل</a:t>
                      </a:r>
                      <a:endParaRPr lang="en-US" sz="2800" dirty="0">
                        <a:latin typeface="Calibri"/>
                        <a:ea typeface="Calibri"/>
                        <a:cs typeface="Arial"/>
                      </a:endParaRPr>
                    </a:p>
                  </a:txBody>
                  <a:tcPr marL="68580" marR="68580" marT="0" marB="0" anchor="b"/>
                </a:tc>
                <a:tc>
                  <a:txBody>
                    <a:bodyPr/>
                    <a:lstStyle/>
                    <a:p>
                      <a:pPr algn="ctr" rtl="1">
                        <a:lnSpc>
                          <a:spcPct val="150000"/>
                        </a:lnSpc>
                        <a:spcAft>
                          <a:spcPts val="0"/>
                        </a:spcAft>
                      </a:pPr>
                      <a:r>
                        <a:rPr lang="ar-SA" sz="2800" dirty="0" smtClean="0">
                          <a:latin typeface="Calibri"/>
                          <a:ea typeface="Times New Roman"/>
                          <a:cs typeface="Times New Roman"/>
                        </a:rPr>
                        <a:t>التكرارية</a:t>
                      </a:r>
                      <a:endParaRPr lang="en-US" sz="2800" dirty="0">
                        <a:latin typeface="Calibri"/>
                        <a:ea typeface="Calibri"/>
                        <a:cs typeface="Arial"/>
                      </a:endParaRPr>
                    </a:p>
                  </a:txBody>
                  <a:tcPr marL="68580" marR="68580" marT="0" marB="0" anchor="b"/>
                </a:tc>
              </a:tr>
              <a:tr h="853611">
                <a:tc>
                  <a:txBody>
                    <a:bodyPr/>
                    <a:lstStyle/>
                    <a:p>
                      <a:pPr algn="ctr" rtl="1">
                        <a:lnSpc>
                          <a:spcPct val="150000"/>
                        </a:lnSpc>
                        <a:spcAft>
                          <a:spcPts val="0"/>
                        </a:spcAft>
                      </a:pPr>
                      <a:r>
                        <a:rPr lang="ar-SA" sz="2800" dirty="0" smtClean="0">
                          <a:latin typeface="Calibri"/>
                          <a:ea typeface="Times New Roman"/>
                          <a:cs typeface="Times New Roman"/>
                        </a:rPr>
                        <a:t>ميكانيكي</a:t>
                      </a:r>
                      <a:endParaRPr lang="en-US" sz="2800" dirty="0">
                        <a:latin typeface="Calibri"/>
                        <a:ea typeface="Calibri"/>
                        <a:cs typeface="Arial"/>
                      </a:endParaRPr>
                    </a:p>
                  </a:txBody>
                  <a:tcPr marL="68580" marR="68580" marT="0" marB="0" anchor="b"/>
                </a:tc>
                <a:tc>
                  <a:txBody>
                    <a:bodyPr/>
                    <a:lstStyle/>
                    <a:p>
                      <a:pPr algn="ctr" rtl="0">
                        <a:lnSpc>
                          <a:spcPct val="150000"/>
                        </a:lnSpc>
                        <a:spcAft>
                          <a:spcPts val="0"/>
                        </a:spcAft>
                      </a:pPr>
                      <a:r>
                        <a:rPr lang="en-US" sz="2800" dirty="0">
                          <a:latin typeface="Times New Roman"/>
                          <a:ea typeface="Times New Roman"/>
                          <a:cs typeface="Arial"/>
                        </a:rPr>
                        <a:t>107</a:t>
                      </a:r>
                      <a:endParaRPr lang="en-US" sz="2800" dirty="0">
                        <a:latin typeface="Calibri"/>
                        <a:ea typeface="Calibri"/>
                        <a:cs typeface="Arial"/>
                      </a:endParaRPr>
                    </a:p>
                  </a:txBody>
                  <a:tcPr marL="68580" marR="68580" marT="0" marB="0" anchor="b"/>
                </a:tc>
              </a:tr>
              <a:tr h="1289903">
                <a:tc>
                  <a:txBody>
                    <a:bodyPr/>
                    <a:lstStyle/>
                    <a:p>
                      <a:pPr algn="ctr" rtl="1">
                        <a:lnSpc>
                          <a:spcPct val="150000"/>
                        </a:lnSpc>
                        <a:spcAft>
                          <a:spcPts val="0"/>
                        </a:spcAft>
                      </a:pPr>
                      <a:r>
                        <a:rPr lang="ar-SA" sz="2800" dirty="0">
                          <a:latin typeface="Calibri"/>
                          <a:ea typeface="Times New Roman"/>
                          <a:cs typeface="Times New Roman"/>
                        </a:rPr>
                        <a:t>كهربائي</a:t>
                      </a:r>
                      <a:endParaRPr lang="en-US" sz="2800" dirty="0">
                        <a:latin typeface="Calibri"/>
                        <a:ea typeface="Calibri"/>
                        <a:cs typeface="Arial"/>
                      </a:endParaRPr>
                    </a:p>
                  </a:txBody>
                  <a:tcPr marL="68580" marR="68580" marT="0" marB="0" anchor="b"/>
                </a:tc>
                <a:tc>
                  <a:txBody>
                    <a:bodyPr/>
                    <a:lstStyle/>
                    <a:p>
                      <a:pPr algn="ctr" rtl="0">
                        <a:lnSpc>
                          <a:spcPct val="150000"/>
                        </a:lnSpc>
                        <a:spcAft>
                          <a:spcPts val="0"/>
                        </a:spcAft>
                      </a:pPr>
                      <a:r>
                        <a:rPr lang="en-US" sz="2800" dirty="0">
                          <a:latin typeface="Times New Roman"/>
                          <a:ea typeface="Times New Roman"/>
                          <a:cs typeface="Arial"/>
                        </a:rPr>
                        <a:t>12</a:t>
                      </a:r>
                      <a:endParaRPr lang="en-US" sz="2800" dirty="0">
                        <a:latin typeface="Calibri"/>
                        <a:ea typeface="Calibri"/>
                        <a:cs typeface="Arial"/>
                      </a:endParaRPr>
                    </a:p>
                  </a:txBody>
                  <a:tcPr marL="68580" marR="68580" marT="0" marB="0" anchor="b"/>
                </a:tc>
              </a:tr>
              <a:tr h="1432173">
                <a:tc>
                  <a:txBody>
                    <a:bodyPr/>
                    <a:lstStyle/>
                    <a:p>
                      <a:pPr algn="ctr" rtl="1">
                        <a:lnSpc>
                          <a:spcPct val="150000"/>
                        </a:lnSpc>
                        <a:spcAft>
                          <a:spcPts val="0"/>
                        </a:spcAft>
                      </a:pPr>
                      <a:r>
                        <a:rPr lang="ar-SA" sz="2800" dirty="0" smtClean="0">
                          <a:latin typeface="Calibri"/>
                          <a:ea typeface="Times New Roman"/>
                          <a:cs typeface="Times New Roman"/>
                        </a:rPr>
                        <a:t>إنشائي</a:t>
                      </a:r>
                      <a:endParaRPr lang="en-US" sz="2800" dirty="0">
                        <a:latin typeface="Calibri"/>
                        <a:ea typeface="Calibri"/>
                        <a:cs typeface="Arial"/>
                      </a:endParaRPr>
                    </a:p>
                  </a:txBody>
                  <a:tcPr marL="68580" marR="68580" marT="0" marB="0" anchor="b"/>
                </a:tc>
                <a:tc>
                  <a:txBody>
                    <a:bodyPr/>
                    <a:lstStyle/>
                    <a:p>
                      <a:pPr algn="ctr" rtl="0">
                        <a:lnSpc>
                          <a:spcPct val="150000"/>
                        </a:lnSpc>
                        <a:spcAft>
                          <a:spcPts val="0"/>
                        </a:spcAft>
                      </a:pPr>
                      <a:r>
                        <a:rPr lang="en-US" sz="2800" dirty="0">
                          <a:latin typeface="Times New Roman"/>
                          <a:ea typeface="Times New Roman"/>
                          <a:cs typeface="Arial"/>
                        </a:rPr>
                        <a:t>3</a:t>
                      </a:r>
                      <a:endParaRPr lang="en-US" sz="2800" dirty="0">
                        <a:latin typeface="Calibri"/>
                        <a:ea typeface="Calibri"/>
                        <a:cs typeface="Arial"/>
                      </a:endParaRPr>
                    </a:p>
                  </a:txBody>
                  <a:tcPr marL="68580" marR="68580" marT="0" marB="0" anchor="b"/>
                </a:tc>
              </a:tr>
              <a:tr h="1422687">
                <a:tc>
                  <a:txBody>
                    <a:bodyPr/>
                    <a:lstStyle/>
                    <a:p>
                      <a:pPr algn="ctr" rtl="1">
                        <a:lnSpc>
                          <a:spcPct val="150000"/>
                        </a:lnSpc>
                        <a:spcAft>
                          <a:spcPts val="0"/>
                        </a:spcAft>
                      </a:pPr>
                      <a:r>
                        <a:rPr lang="ar-SA" sz="2800" dirty="0">
                          <a:latin typeface="Calibri"/>
                          <a:ea typeface="Times New Roman"/>
                          <a:cs typeface="Times New Roman"/>
                        </a:rPr>
                        <a:t>خدمات عامه</a:t>
                      </a:r>
                      <a:endParaRPr lang="en-US" sz="2800" dirty="0">
                        <a:latin typeface="Calibri"/>
                        <a:ea typeface="Calibri"/>
                        <a:cs typeface="Arial"/>
                      </a:endParaRPr>
                    </a:p>
                  </a:txBody>
                  <a:tcPr marL="68580" marR="68580" marT="0" marB="0" anchor="b"/>
                </a:tc>
                <a:tc>
                  <a:txBody>
                    <a:bodyPr/>
                    <a:lstStyle/>
                    <a:p>
                      <a:pPr algn="ctr" rtl="0">
                        <a:lnSpc>
                          <a:spcPct val="150000"/>
                        </a:lnSpc>
                        <a:spcAft>
                          <a:spcPts val="0"/>
                        </a:spcAft>
                      </a:pPr>
                      <a:r>
                        <a:rPr lang="en-US" sz="2800" dirty="0">
                          <a:latin typeface="Times New Roman"/>
                          <a:ea typeface="Times New Roman"/>
                          <a:cs typeface="Arial"/>
                        </a:rPr>
                        <a:t>1</a:t>
                      </a:r>
                      <a:endParaRPr lang="en-US" sz="2800" dirty="0">
                        <a:latin typeface="Calibri"/>
                        <a:ea typeface="Calibri"/>
                        <a:cs typeface="Arial"/>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19256" cy="562074"/>
          </a:xfrm>
        </p:spPr>
        <p:txBody>
          <a:bodyPr>
            <a:normAutofit fontScale="90000"/>
          </a:bodyPr>
          <a:lstStyle/>
          <a:p>
            <a:pPr algn="ctr" rtl="1"/>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Mechanical failures</a:t>
            </a:r>
            <a:r>
              <a:rPr lang="en-US" sz="2400" dirty="0" smtClean="0"/>
              <a:t>:</a:t>
            </a:r>
            <a:br>
              <a:rPr lang="en-US" sz="2400" dirty="0" smtClean="0"/>
            </a:br>
            <a:endParaRPr lang="ar-SA" sz="2400" dirty="0"/>
          </a:p>
        </p:txBody>
      </p:sp>
      <p:sp>
        <p:nvSpPr>
          <p:cNvPr id="7" name="Content Placeholder 6"/>
          <p:cNvSpPr>
            <a:spLocks noGrp="1"/>
          </p:cNvSpPr>
          <p:nvPr>
            <p:ph sz="quarter" idx="2"/>
          </p:nvPr>
        </p:nvSpPr>
        <p:spPr>
          <a:xfrm>
            <a:off x="323528" y="2708920"/>
            <a:ext cx="4173860" cy="3384376"/>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p:txBody>
      </p:sp>
      <p:graphicFrame>
        <p:nvGraphicFramePr>
          <p:cNvPr id="10" name="Content Placeholder 9"/>
          <p:cNvGraphicFramePr>
            <a:graphicFrameLocks noGrp="1"/>
          </p:cNvGraphicFramePr>
          <p:nvPr>
            <p:ph sz="quarter" idx="4"/>
          </p:nvPr>
        </p:nvGraphicFramePr>
        <p:xfrm>
          <a:off x="5714999" y="1600200"/>
          <a:ext cx="3429001" cy="5105399"/>
        </p:xfrm>
        <a:graphic>
          <a:graphicData uri="http://schemas.openxmlformats.org/drawingml/2006/table">
            <a:tbl>
              <a:tblPr rtl="1" firstRow="1" bandRow="1">
                <a:tableStyleId>{5C22544A-7EE6-4342-B048-85BDC9FD1C3A}</a:tableStyleId>
              </a:tblPr>
              <a:tblGrid>
                <a:gridCol w="1738389"/>
                <a:gridCol w="1690612"/>
              </a:tblGrid>
              <a:tr h="892743">
                <a:tc>
                  <a:txBody>
                    <a:bodyPr/>
                    <a:lstStyle/>
                    <a:p>
                      <a:pPr algn="ctr" rtl="1" fontAlgn="b"/>
                      <a:r>
                        <a:rPr lang="ar-SA" sz="2400" b="0" i="0" u="none" strike="noStrike" dirty="0">
                          <a:latin typeface="Times New Roman" pitchFamily="18" charset="0"/>
                          <a:cs typeface="Times New Roman" pitchFamily="18" charset="0"/>
                        </a:rPr>
                        <a:t>الفتره الزمنيه</a:t>
                      </a:r>
                    </a:p>
                  </a:txBody>
                  <a:tcPr marL="9525" marR="9525" marT="9525" marB="0" anchor="b"/>
                </a:tc>
                <a:tc>
                  <a:txBody>
                    <a:bodyPr/>
                    <a:lstStyle/>
                    <a:p>
                      <a:pPr algn="ctr" rtl="1" fontAlgn="b"/>
                      <a:r>
                        <a:rPr lang="ar-SA" sz="2400" b="0" i="0" u="none" strike="noStrike" dirty="0">
                          <a:latin typeface="Times New Roman" pitchFamily="18" charset="0"/>
                          <a:cs typeface="Times New Roman" pitchFamily="18" charset="0"/>
                        </a:rPr>
                        <a:t>التكراريه </a:t>
                      </a:r>
                    </a:p>
                  </a:txBody>
                  <a:tcPr marL="9525" marR="9525" marT="9525" marB="0" anchor="b"/>
                </a:tc>
              </a:tr>
              <a:tr h="1053164">
                <a:tc>
                  <a:txBody>
                    <a:bodyPr/>
                    <a:lstStyle/>
                    <a:p>
                      <a:pPr algn="ctr" rtl="0" fontAlgn="b"/>
                      <a:r>
                        <a:rPr lang="ar-SA" sz="2400" b="0" i="0" u="none" strike="noStrike" dirty="0">
                          <a:latin typeface="Times New Roman" pitchFamily="18" charset="0"/>
                          <a:cs typeface="Times New Roman" pitchFamily="18" charset="0"/>
                        </a:rPr>
                        <a:t>1\1\10-28\2\10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20</a:t>
                      </a:r>
                    </a:p>
                  </a:txBody>
                  <a:tcPr marL="9525" marR="9525" marT="9525" marB="0" anchor="b"/>
                </a:tc>
              </a:tr>
              <a:tr h="1053164">
                <a:tc>
                  <a:txBody>
                    <a:bodyPr/>
                    <a:lstStyle/>
                    <a:p>
                      <a:pPr algn="ctr" rtl="0" fontAlgn="b"/>
                      <a:r>
                        <a:rPr lang="ar-SA" sz="2400" b="0" i="0" u="none" strike="noStrike" dirty="0">
                          <a:latin typeface="Times New Roman" pitchFamily="18" charset="0"/>
                          <a:cs typeface="Times New Roman" pitchFamily="18" charset="0"/>
                        </a:rPr>
                        <a:t>1\3\10-30\4\10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34</a:t>
                      </a:r>
                    </a:p>
                  </a:txBody>
                  <a:tcPr marL="9525" marR="9525" marT="9525" marB="0" anchor="b"/>
                </a:tc>
              </a:tr>
              <a:tr h="1053164">
                <a:tc>
                  <a:txBody>
                    <a:bodyPr/>
                    <a:lstStyle/>
                    <a:p>
                      <a:pPr algn="ctr" rtl="0" fontAlgn="b"/>
                      <a:r>
                        <a:rPr lang="ar-SA" sz="2400" b="0" i="0" u="none" strike="noStrike">
                          <a:latin typeface="Times New Roman" pitchFamily="18" charset="0"/>
                          <a:cs typeface="Times New Roman" pitchFamily="18" charset="0"/>
                        </a:rPr>
                        <a:t>1\5\10-30\6\10</a:t>
                      </a:r>
                    </a:p>
                  </a:txBody>
                  <a:tcPr marL="9525" marR="9525" marT="9525" marB="0" anchor="b"/>
                </a:tc>
                <a:tc>
                  <a:txBody>
                    <a:bodyPr/>
                    <a:lstStyle/>
                    <a:p>
                      <a:pPr algn="ctr" rtl="0" fontAlgn="b"/>
                      <a:r>
                        <a:rPr lang="ar-SA" sz="2400" b="0" i="0" u="none" strike="noStrike">
                          <a:latin typeface="Times New Roman" pitchFamily="18" charset="0"/>
                          <a:cs typeface="Times New Roman" pitchFamily="18" charset="0"/>
                        </a:rPr>
                        <a:t>16</a:t>
                      </a:r>
                    </a:p>
                  </a:txBody>
                  <a:tcPr marL="9525" marR="9525" marT="9525" marB="0" anchor="b"/>
                </a:tc>
              </a:tr>
              <a:tr h="1053164">
                <a:tc>
                  <a:txBody>
                    <a:bodyPr/>
                    <a:lstStyle/>
                    <a:p>
                      <a:pPr algn="ctr" rtl="0" fontAlgn="b"/>
                      <a:r>
                        <a:rPr lang="ar-SA" sz="2400" b="0" i="0" u="none" strike="noStrike" dirty="0">
                          <a:latin typeface="Times New Roman" pitchFamily="18" charset="0"/>
                          <a:cs typeface="Times New Roman" pitchFamily="18" charset="0"/>
                        </a:rPr>
                        <a:t>1\7\10-31\8\10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16</a:t>
                      </a:r>
                    </a:p>
                  </a:txBody>
                  <a:tcPr marL="9525" marR="9525" marT="9525" marB="0" anchor="b"/>
                </a:tc>
              </a:tr>
            </a:tbl>
          </a:graphicData>
        </a:graphic>
      </p:graphicFrame>
      <p:pic>
        <p:nvPicPr>
          <p:cNvPr id="5" name="Picture 4"/>
          <p:cNvPicPr/>
          <p:nvPr/>
        </p:nvPicPr>
        <p:blipFill>
          <a:blip r:embed="rId2" cstate="print"/>
          <a:srcRect/>
          <a:stretch>
            <a:fillRect/>
          </a:stretch>
        </p:blipFill>
        <p:spPr bwMode="auto">
          <a:xfrm>
            <a:off x="228600" y="1676400"/>
            <a:ext cx="5181600" cy="489843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19256" cy="634082"/>
          </a:xfrm>
        </p:spPr>
        <p:txBody>
          <a:bodyPr>
            <a:normAutofit fontScale="90000"/>
          </a:bodyPr>
          <a:lstStyle/>
          <a:p>
            <a:pPr algn="ctr" rtl="0"/>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Electrical failure</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7" name="Content Placeholder 6"/>
          <p:cNvPicPr>
            <a:picLocks noGrp="1"/>
          </p:cNvPicPr>
          <p:nvPr>
            <p:ph sz="quarter" idx="2"/>
          </p:nvPr>
        </p:nvPicPr>
        <p:blipFill>
          <a:blip r:embed="rId2" cstate="print"/>
          <a:srcRect/>
          <a:stretch>
            <a:fillRect/>
          </a:stretch>
        </p:blipFill>
        <p:spPr bwMode="auto">
          <a:xfrm>
            <a:off x="152400" y="914400"/>
            <a:ext cx="5181600" cy="57150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8" name="Content Placeholder 7"/>
          <p:cNvGraphicFramePr>
            <a:graphicFrameLocks noGrp="1"/>
          </p:cNvGraphicFramePr>
          <p:nvPr>
            <p:ph sz="quarter" idx="4"/>
          </p:nvPr>
        </p:nvGraphicFramePr>
        <p:xfrm>
          <a:off x="5638800" y="685802"/>
          <a:ext cx="3352800" cy="5943597"/>
        </p:xfrm>
        <a:graphic>
          <a:graphicData uri="http://schemas.openxmlformats.org/drawingml/2006/table">
            <a:tbl>
              <a:tblPr rtl="1" firstRow="1" bandRow="1">
                <a:tableStyleId>{5C22544A-7EE6-4342-B048-85BDC9FD1C3A}</a:tableStyleId>
              </a:tblPr>
              <a:tblGrid>
                <a:gridCol w="1676400"/>
                <a:gridCol w="1676400"/>
              </a:tblGrid>
              <a:tr h="1031325">
                <a:tc>
                  <a:txBody>
                    <a:bodyPr/>
                    <a:lstStyle/>
                    <a:p>
                      <a:pPr algn="r" rtl="1" fontAlgn="b"/>
                      <a:r>
                        <a:rPr lang="ar-SA" sz="2000" b="0" i="0" u="none" strike="noStrike" dirty="0">
                          <a:latin typeface="Arial"/>
                        </a:rPr>
                        <a:t>الفتره الزمنيه </a:t>
                      </a:r>
                    </a:p>
                  </a:txBody>
                  <a:tcPr marL="9525" marR="9525" marT="9525" marB="0" anchor="b"/>
                </a:tc>
                <a:tc>
                  <a:txBody>
                    <a:bodyPr/>
                    <a:lstStyle/>
                    <a:p>
                      <a:pPr algn="r" rtl="1" fontAlgn="b"/>
                      <a:r>
                        <a:rPr lang="ar-SA" sz="1000" b="0" i="0" u="none" strike="noStrike" dirty="0">
                          <a:latin typeface="Arial"/>
                        </a:rPr>
                        <a:t>ا</a:t>
                      </a:r>
                      <a:r>
                        <a:rPr lang="ar-SA" sz="2400" b="0" i="0" u="none" strike="noStrike" dirty="0">
                          <a:latin typeface="Arial"/>
                        </a:rPr>
                        <a:t>لتكراريه</a:t>
                      </a:r>
                    </a:p>
                  </a:txBody>
                  <a:tcPr marL="9525" marR="9525" marT="9525" marB="0" anchor="b"/>
                </a:tc>
              </a:tr>
              <a:tr h="1228068">
                <a:tc>
                  <a:txBody>
                    <a:bodyPr/>
                    <a:lstStyle/>
                    <a:p>
                      <a:pPr algn="ctr" rtl="0" fontAlgn="b"/>
                      <a:r>
                        <a:rPr lang="ar-SA" sz="2400" b="0" i="0" u="none" strike="noStrike">
                          <a:latin typeface="Times New Roman" pitchFamily="18" charset="0"/>
                          <a:cs typeface="Times New Roman" pitchFamily="18" charset="0"/>
                        </a:rPr>
                        <a:t>1\1\10-28\2\10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3</a:t>
                      </a:r>
                    </a:p>
                  </a:txBody>
                  <a:tcPr marL="9525" marR="9525" marT="9525" marB="0" anchor="b"/>
                </a:tc>
              </a:tr>
              <a:tr h="1228068">
                <a:tc>
                  <a:txBody>
                    <a:bodyPr/>
                    <a:lstStyle/>
                    <a:p>
                      <a:pPr algn="ctr" rtl="0" fontAlgn="b"/>
                      <a:r>
                        <a:rPr lang="ar-SA" sz="2400" b="0" i="0" u="none" strike="noStrike">
                          <a:latin typeface="Times New Roman" pitchFamily="18" charset="0"/>
                          <a:cs typeface="Times New Roman" pitchFamily="18" charset="0"/>
                        </a:rPr>
                        <a:t>1\3\10-30\4\10</a:t>
                      </a:r>
                    </a:p>
                  </a:txBody>
                  <a:tcPr marL="9525" marR="9525" marT="9525" marB="0" anchor="b"/>
                </a:tc>
                <a:tc>
                  <a:txBody>
                    <a:bodyPr/>
                    <a:lstStyle/>
                    <a:p>
                      <a:pPr algn="ctr" rtl="0" fontAlgn="b"/>
                      <a:r>
                        <a:rPr lang="ar-SA" sz="2400" b="0" i="0" u="none" strike="noStrike">
                          <a:latin typeface="Times New Roman" pitchFamily="18" charset="0"/>
                          <a:cs typeface="Times New Roman" pitchFamily="18" charset="0"/>
                        </a:rPr>
                        <a:t>6</a:t>
                      </a:r>
                    </a:p>
                  </a:txBody>
                  <a:tcPr marL="9525" marR="9525" marT="9525" marB="0" anchor="b"/>
                </a:tc>
              </a:tr>
              <a:tr h="1228068">
                <a:tc>
                  <a:txBody>
                    <a:bodyPr/>
                    <a:lstStyle/>
                    <a:p>
                      <a:pPr algn="ctr" rtl="0" fontAlgn="b"/>
                      <a:r>
                        <a:rPr lang="ar-SA" sz="2400" b="0" i="0" u="none" strike="noStrike" dirty="0">
                          <a:latin typeface="Times New Roman" pitchFamily="18" charset="0"/>
                          <a:cs typeface="Times New Roman" pitchFamily="18" charset="0"/>
                        </a:rPr>
                        <a:t>1\5\10-30\6\10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2</a:t>
                      </a:r>
                    </a:p>
                  </a:txBody>
                  <a:tcPr marL="9525" marR="9525" marT="9525" marB="0" anchor="b"/>
                </a:tc>
              </a:tr>
              <a:tr h="1228068">
                <a:tc>
                  <a:txBody>
                    <a:bodyPr/>
                    <a:lstStyle/>
                    <a:p>
                      <a:pPr algn="ctr" rtl="0" fontAlgn="b"/>
                      <a:r>
                        <a:rPr lang="ar-SA" sz="2400" b="0" i="0" u="none" strike="noStrike" dirty="0">
                          <a:latin typeface="Times New Roman" pitchFamily="18" charset="0"/>
                          <a:cs typeface="Times New Roman" pitchFamily="18" charset="0"/>
                        </a:rPr>
                        <a:t>1\7\10-31\8\10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1</a:t>
                      </a:r>
                    </a:p>
                  </a:txBody>
                  <a:tcPr marL="9525" marR="9525" marT="9525" marB="0" anchor="b"/>
                </a:tc>
              </a:tr>
            </a:tbl>
          </a:graphicData>
        </a:graphic>
      </p:graphicFrame>
    </p:spTree>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931224" cy="1152128"/>
          </a:xfrm>
        </p:spPr>
        <p:txBody>
          <a:bodyPr>
            <a:normAutofit fontScale="90000"/>
          </a:bodyPr>
          <a:lstStyle/>
          <a:p>
            <a:pPr algn="ctr" rtl="0" fontAlgn="t"/>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Structural failure:</a:t>
            </a:r>
            <a:r>
              <a:rPr lang="en-US" dirty="0" smtClean="0"/>
              <a:t/>
            </a:r>
            <a:br>
              <a:rPr lang="en-US" dirty="0" smtClean="0"/>
            </a:br>
            <a:r>
              <a:rPr lang="en-US" dirty="0" smtClean="0"/>
              <a:t> </a:t>
            </a:r>
            <a:endParaRPr lang="en-US" dirty="0"/>
          </a:p>
        </p:txBody>
      </p:sp>
      <p:sp>
        <p:nvSpPr>
          <p:cNvPr id="3" name="Text Placeholder 2"/>
          <p:cNvSpPr>
            <a:spLocks noGrp="1"/>
          </p:cNvSpPr>
          <p:nvPr>
            <p:ph type="body" idx="1"/>
          </p:nvPr>
        </p:nvSpPr>
        <p:spPr>
          <a:xfrm>
            <a:off x="467544" y="990600"/>
            <a:ext cx="8524056" cy="1718320"/>
          </a:xfrm>
        </p:spPr>
        <p:txBody>
          <a:bodyPr>
            <a:normAutofit/>
          </a:bodyPr>
          <a:lstStyle/>
          <a:p>
            <a:pPr lvl="0" algn="l"/>
            <a:endParaRPr lang="en-US" sz="2000" b="0" dirty="0" smtClean="0">
              <a:solidFill>
                <a:schemeClr val="tx1"/>
              </a:solidFill>
              <a:latin typeface="Times New Roman" pitchFamily="18" charset="0"/>
              <a:cs typeface="Times New Roman" pitchFamily="18" charset="0"/>
            </a:endParaRPr>
          </a:p>
          <a:p>
            <a:endParaRPr lang="ar-SA" dirty="0"/>
          </a:p>
        </p:txBody>
      </p:sp>
      <p:pic>
        <p:nvPicPr>
          <p:cNvPr id="8" name="Content Placeholder 7"/>
          <p:cNvPicPr>
            <a:picLocks noGrp="1"/>
          </p:cNvPicPr>
          <p:nvPr>
            <p:ph sz="quarter" idx="2"/>
          </p:nvPr>
        </p:nvPicPr>
        <p:blipFill>
          <a:blip r:embed="rId2" cstate="print"/>
          <a:stretch>
            <a:fillRect/>
          </a:stretch>
        </p:blipFill>
        <p:spPr bwMode="auto">
          <a:xfrm>
            <a:off x="304800" y="1066800"/>
            <a:ext cx="4495800" cy="5451301"/>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7" name="Content Placeholder 6"/>
          <p:cNvGraphicFramePr>
            <a:graphicFrameLocks noGrp="1"/>
          </p:cNvGraphicFramePr>
          <p:nvPr>
            <p:ph sz="quarter" idx="4"/>
          </p:nvPr>
        </p:nvGraphicFramePr>
        <p:xfrm>
          <a:off x="5029200" y="914400"/>
          <a:ext cx="3886200" cy="5715000"/>
        </p:xfrm>
        <a:graphic>
          <a:graphicData uri="http://schemas.openxmlformats.org/drawingml/2006/table">
            <a:tbl>
              <a:tblPr rtl="1" firstRow="1" bandRow="1">
                <a:tableStyleId>{5C22544A-7EE6-4342-B048-85BDC9FD1C3A}</a:tableStyleId>
              </a:tblPr>
              <a:tblGrid>
                <a:gridCol w="1943100"/>
                <a:gridCol w="1943100"/>
              </a:tblGrid>
              <a:tr h="1905000">
                <a:tc>
                  <a:txBody>
                    <a:bodyPr/>
                    <a:lstStyle/>
                    <a:p>
                      <a:pPr algn="ctr" rtl="1" fontAlgn="b"/>
                      <a:r>
                        <a:rPr lang="ar-SA" sz="2000" b="0" i="0" u="none" strike="noStrike" dirty="0" smtClean="0">
                          <a:latin typeface="Times New Roman" pitchFamily="18" charset="0"/>
                          <a:cs typeface="Times New Roman" pitchFamily="18" charset="0"/>
                        </a:rPr>
                        <a:t>الفترة الزمنية</a:t>
                      </a:r>
                      <a:endParaRPr lang="ar-SA" sz="2000" b="0" i="0" u="none" strike="noStrike" dirty="0">
                        <a:latin typeface="Times New Roman" pitchFamily="18" charset="0"/>
                        <a:cs typeface="Times New Roman" pitchFamily="18" charset="0"/>
                      </a:endParaRPr>
                    </a:p>
                  </a:txBody>
                  <a:tcPr marL="9525" marR="9525" marT="9525" marB="0" anchor="b"/>
                </a:tc>
                <a:tc>
                  <a:txBody>
                    <a:bodyPr/>
                    <a:lstStyle/>
                    <a:p>
                      <a:pPr algn="ctr" rtl="1" fontAlgn="b"/>
                      <a:r>
                        <a:rPr lang="ar-SA" sz="2000" b="0" i="0" u="none" strike="noStrike" dirty="0" smtClean="0">
                          <a:latin typeface="Arial"/>
                        </a:rPr>
                        <a:t>التكرارية</a:t>
                      </a:r>
                      <a:endParaRPr lang="ar-SA" sz="2000" b="0" i="0" u="none" strike="noStrike" dirty="0">
                        <a:latin typeface="Arial"/>
                      </a:endParaRPr>
                    </a:p>
                  </a:txBody>
                  <a:tcPr marL="9525" marR="9525" marT="9525" marB="0" anchor="b"/>
                </a:tc>
              </a:tr>
              <a:tr h="1905000">
                <a:tc>
                  <a:txBody>
                    <a:bodyPr/>
                    <a:lstStyle/>
                    <a:p>
                      <a:pPr algn="ctr" rtl="0" fontAlgn="b"/>
                      <a:r>
                        <a:rPr lang="ar-SA" sz="2400" b="0" i="0" u="none" strike="noStrike">
                          <a:latin typeface="Times New Roman" pitchFamily="18" charset="0"/>
                          <a:cs typeface="Times New Roman" pitchFamily="18" charset="0"/>
                        </a:rPr>
                        <a:t>1\2\10-30\3\10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2</a:t>
                      </a:r>
                    </a:p>
                  </a:txBody>
                  <a:tcPr marL="9525" marR="9525" marT="9525" marB="0" anchor="b"/>
                </a:tc>
              </a:tr>
              <a:tr h="1905000">
                <a:tc>
                  <a:txBody>
                    <a:bodyPr/>
                    <a:lstStyle/>
                    <a:p>
                      <a:pPr algn="ctr" rtl="0" fontAlgn="b"/>
                      <a:r>
                        <a:rPr lang="ar-SA" sz="2400" b="0" i="0" u="none" strike="noStrike">
                          <a:latin typeface="Times New Roman" pitchFamily="18" charset="0"/>
                          <a:cs typeface="Times New Roman" pitchFamily="18" charset="0"/>
                        </a:rPr>
                        <a:t>1\4\10-30\5\10</a:t>
                      </a:r>
                    </a:p>
                  </a:txBody>
                  <a:tcPr marL="9525" marR="9525" marT="9525" marB="0" anchor="b"/>
                </a:tc>
                <a:tc>
                  <a:txBody>
                    <a:bodyPr/>
                    <a:lstStyle/>
                    <a:p>
                      <a:pPr algn="ctr" rtl="0" fontAlgn="b"/>
                      <a:r>
                        <a:rPr lang="ar-SA" sz="2400" b="0" i="0" u="none" strike="noStrike" dirty="0">
                          <a:latin typeface="Times New Roman" pitchFamily="18" charset="0"/>
                          <a:cs typeface="Times New Roman" pitchFamily="18" charset="0"/>
                        </a:rPr>
                        <a:t>1</a:t>
                      </a:r>
                    </a:p>
                  </a:txBody>
                  <a:tcPr marL="9525" marR="9525" marT="9525" marB="0" anchor="b"/>
                </a:tc>
              </a:tr>
            </a:tbl>
          </a:graphicData>
        </a:graphic>
      </p:graphicFrame>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52600"/>
            <a:ext cx="8077200" cy="1905000"/>
          </a:xfrm>
        </p:spPr>
        <p:txBody>
          <a:bodyPr>
            <a:no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Type of failure in machine with frequency</a:t>
            </a:r>
            <a:endParaRPr lang="ar-SA"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p:cNvPicPr>
          <p:nvPr>
            <p:ph sz="quarter" idx="2"/>
          </p:nvPr>
        </p:nvPicPr>
        <p:blipFill>
          <a:blip r:embed="rId2" cstate="print"/>
          <a:stretch>
            <a:fillRect/>
          </a:stretch>
        </p:blipFill>
        <p:spPr bwMode="auto">
          <a:xfrm>
            <a:off x="304800" y="1676400"/>
            <a:ext cx="4953000" cy="48768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11" name="Content Placeholder 10"/>
          <p:cNvGraphicFramePr>
            <a:graphicFrameLocks noGrp="1"/>
          </p:cNvGraphicFramePr>
          <p:nvPr>
            <p:ph sz="quarter" idx="4"/>
          </p:nvPr>
        </p:nvGraphicFramePr>
        <p:xfrm>
          <a:off x="5638800" y="1523995"/>
          <a:ext cx="3276600" cy="5172080"/>
        </p:xfrm>
        <a:graphic>
          <a:graphicData uri="http://schemas.openxmlformats.org/drawingml/2006/table">
            <a:tbl>
              <a:tblPr rtl="1" firstRow="1" bandRow="1">
                <a:tableStyleId>{5C22544A-7EE6-4342-B048-85BDC9FD1C3A}</a:tableStyleId>
              </a:tblPr>
              <a:tblGrid>
                <a:gridCol w="1638300"/>
                <a:gridCol w="1638300"/>
              </a:tblGrid>
              <a:tr h="688144">
                <a:tc>
                  <a:txBody>
                    <a:bodyPr/>
                    <a:lstStyle/>
                    <a:p>
                      <a:pPr algn="ctr" rtl="1" fontAlgn="b"/>
                      <a:r>
                        <a:rPr lang="ar-SA" sz="2000" b="0" i="0" u="none" strike="noStrike" dirty="0">
                          <a:latin typeface="Times New Roman" pitchFamily="18" charset="0"/>
                          <a:cs typeface="Times New Roman" pitchFamily="18" charset="0"/>
                        </a:rPr>
                        <a:t>اسم الماكنه </a:t>
                      </a:r>
                    </a:p>
                  </a:txBody>
                  <a:tcPr marL="9525" marR="9525" marT="9525" marB="0" anchor="b"/>
                </a:tc>
                <a:tc>
                  <a:txBody>
                    <a:bodyPr/>
                    <a:lstStyle/>
                    <a:p>
                      <a:pPr algn="ctr" rtl="1" fontAlgn="b"/>
                      <a:r>
                        <a:rPr lang="ar-SA" sz="2000" b="0" i="0" u="none" strike="noStrike" dirty="0" smtClean="0">
                          <a:latin typeface="Times New Roman" pitchFamily="18" charset="0"/>
                          <a:cs typeface="Times New Roman" pitchFamily="18" charset="0"/>
                        </a:rPr>
                        <a:t>التكرارية</a:t>
                      </a:r>
                      <a:endParaRPr lang="ar-SA" sz="2000" b="0" i="0" u="none" strike="noStrike" dirty="0">
                        <a:latin typeface="Times New Roman" pitchFamily="18" charset="0"/>
                        <a:cs typeface="Times New Roman" pitchFamily="18" charset="0"/>
                      </a:endParaRPr>
                    </a:p>
                  </a:txBody>
                  <a:tcPr marL="9525" marR="9525" marT="9525" marB="0" anchor="b"/>
                </a:tc>
              </a:tr>
              <a:tr h="367171">
                <a:tc>
                  <a:txBody>
                    <a:bodyPr/>
                    <a:lstStyle/>
                    <a:p>
                      <a:pPr algn="ctr" rtl="1" fontAlgn="b"/>
                      <a:r>
                        <a:rPr lang="ar-SA" sz="2000" b="0" i="0" u="none" strike="noStrike">
                          <a:latin typeface="Times New Roman" pitchFamily="18" charset="0"/>
                          <a:cs typeface="Times New Roman" pitchFamily="18" charset="0"/>
                        </a:rPr>
                        <a:t>الشفاط</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3</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ماكنه العيدان</a:t>
                      </a:r>
                    </a:p>
                  </a:txBody>
                  <a:tcPr marL="9525" marR="9525" marT="9525" marB="0" anchor="b"/>
                </a:tc>
                <a:tc>
                  <a:txBody>
                    <a:bodyPr/>
                    <a:lstStyle/>
                    <a:p>
                      <a:pPr algn="ctr" rtl="0" fontAlgn="b"/>
                      <a:r>
                        <a:rPr lang="ar-SA" sz="2000" b="0" i="0" u="none" strike="noStrike" dirty="0">
                          <a:latin typeface="Times New Roman" pitchFamily="18" charset="0"/>
                          <a:cs typeface="Times New Roman" pitchFamily="18" charset="0"/>
                        </a:rPr>
                        <a:t>2</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ماكنه التغليف</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17</a:t>
                      </a:r>
                    </a:p>
                  </a:txBody>
                  <a:tcPr marL="9525" marR="9525" marT="9525" marB="0" anchor="b"/>
                </a:tc>
              </a:tr>
              <a:tr h="367171">
                <a:tc>
                  <a:txBody>
                    <a:bodyPr/>
                    <a:lstStyle/>
                    <a:p>
                      <a:pPr algn="ctr" rtl="1" fontAlgn="b"/>
                      <a:r>
                        <a:rPr lang="ar-SA" sz="2000" b="0" i="0" u="none" strike="noStrike">
                          <a:latin typeface="Times New Roman" pitchFamily="18" charset="0"/>
                          <a:cs typeface="Times New Roman" pitchFamily="18" charset="0"/>
                        </a:rPr>
                        <a:t>البركه</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8</a:t>
                      </a:r>
                    </a:p>
                  </a:txBody>
                  <a:tcPr marL="9525" marR="9525" marT="9525" marB="0" anchor="b"/>
                </a:tc>
              </a:tr>
              <a:tr h="445055">
                <a:tc>
                  <a:txBody>
                    <a:bodyPr/>
                    <a:lstStyle/>
                    <a:p>
                      <a:pPr algn="ctr" rtl="1" fontAlgn="b"/>
                      <a:r>
                        <a:rPr lang="ar-SA" sz="2000" b="0" i="0" u="none" strike="noStrike">
                          <a:latin typeface="Times New Roman" pitchFamily="18" charset="0"/>
                          <a:cs typeface="Times New Roman" pitchFamily="18" charset="0"/>
                        </a:rPr>
                        <a:t>مضخه الشراب</a:t>
                      </a:r>
                    </a:p>
                  </a:txBody>
                  <a:tcPr marL="9525" marR="9525" marT="9525" marB="0" anchor="b"/>
                </a:tc>
                <a:tc>
                  <a:txBody>
                    <a:bodyPr/>
                    <a:lstStyle/>
                    <a:p>
                      <a:pPr algn="ctr" rtl="0" fontAlgn="b"/>
                      <a:r>
                        <a:rPr lang="ar-SA" sz="2000" b="0" i="0" u="none" strike="noStrike" dirty="0">
                          <a:latin typeface="Times New Roman" pitchFamily="18" charset="0"/>
                          <a:cs typeface="Times New Roman" pitchFamily="18" charset="0"/>
                        </a:rPr>
                        <a:t>1</a:t>
                      </a:r>
                    </a:p>
                  </a:txBody>
                  <a:tcPr marL="9525" marR="9525" marT="9525" marB="0" anchor="b"/>
                </a:tc>
              </a:tr>
              <a:tr h="367171">
                <a:tc>
                  <a:txBody>
                    <a:bodyPr/>
                    <a:lstStyle/>
                    <a:p>
                      <a:pPr algn="ctr" rtl="1" fontAlgn="b"/>
                      <a:r>
                        <a:rPr lang="ar-SA" sz="2000" b="0" i="0" u="none" strike="noStrike">
                          <a:latin typeface="Times New Roman" pitchFamily="18" charset="0"/>
                          <a:cs typeface="Times New Roman" pitchFamily="18" charset="0"/>
                        </a:rPr>
                        <a:t>نفاش</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23</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ماكنه الشوكلاته</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3</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ماكنه </a:t>
                      </a:r>
                      <a:r>
                        <a:rPr lang="ar-SA" sz="2000" b="0" i="0" u="none" strike="noStrike" dirty="0" err="1">
                          <a:latin typeface="Times New Roman" pitchFamily="18" charset="0"/>
                          <a:cs typeface="Times New Roman" pitchFamily="18" charset="0"/>
                        </a:rPr>
                        <a:t>الديليه</a:t>
                      </a:r>
                      <a:r>
                        <a:rPr lang="ar-SA" sz="2000" b="0" i="0" u="none" strike="noStrike" dirty="0">
                          <a:latin typeface="Times New Roman" pitchFamily="18" charset="0"/>
                          <a:cs typeface="Times New Roman" pitchFamily="18" charset="0"/>
                        </a:rPr>
                        <a:t> </a:t>
                      </a:r>
                      <a:r>
                        <a:rPr lang="ar-SA" sz="2000" b="0" i="0" u="none" strike="noStrike" dirty="0" err="1">
                          <a:latin typeface="Times New Roman" pitchFamily="18" charset="0"/>
                          <a:cs typeface="Times New Roman" pitchFamily="18" charset="0"/>
                        </a:rPr>
                        <a:t>هوير</a:t>
                      </a:r>
                      <a:r>
                        <a:rPr lang="ar-SA" sz="2000" b="0" i="0" u="none" strike="noStrike" dirty="0">
                          <a:latin typeface="Times New Roman" pitchFamily="18" charset="0"/>
                          <a:cs typeface="Times New Roman" pitchFamily="18" charset="0"/>
                        </a:rPr>
                        <a:t> </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a:t>
                      </a:r>
                    </a:p>
                  </a:txBody>
                  <a:tcPr marL="9525" marR="9525" marT="9525" marB="0" anchor="b"/>
                </a:tc>
              </a:tr>
              <a:tr h="367171">
                <a:tc>
                  <a:txBody>
                    <a:bodyPr/>
                    <a:lstStyle/>
                    <a:p>
                      <a:pPr algn="ctr" rtl="1" fontAlgn="b"/>
                      <a:r>
                        <a:rPr lang="ar-SA" sz="2000" b="0" i="0" u="none" strike="noStrike">
                          <a:latin typeface="Times New Roman" pitchFamily="18" charset="0"/>
                          <a:cs typeface="Times New Roman" pitchFamily="18" charset="0"/>
                        </a:rPr>
                        <a:t>مضخه الزيت</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ماكنه الكاسات</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5</a:t>
                      </a:r>
                    </a:p>
                  </a:txBody>
                  <a:tcPr marL="9525" marR="9525" marT="9525" marB="0" anchor="b"/>
                </a:tc>
              </a:tr>
              <a:tr h="367171">
                <a:tc>
                  <a:txBody>
                    <a:bodyPr/>
                    <a:lstStyle/>
                    <a:p>
                      <a:pPr algn="ctr" rtl="1" fontAlgn="b"/>
                      <a:r>
                        <a:rPr lang="ar-SA" sz="2000" b="0" i="0" u="none" strike="noStrike" dirty="0" err="1">
                          <a:latin typeface="Times New Roman" pitchFamily="18" charset="0"/>
                          <a:cs typeface="Times New Roman" pitchFamily="18" charset="0"/>
                        </a:rPr>
                        <a:t>مضخه</a:t>
                      </a:r>
                      <a:r>
                        <a:rPr lang="ar-SA" sz="2000" b="0" i="0" u="none" strike="noStrike" dirty="0">
                          <a:latin typeface="Times New Roman" pitchFamily="18" charset="0"/>
                          <a:cs typeface="Times New Roman" pitchFamily="18" charset="0"/>
                        </a:rPr>
                        <a:t> الشوكلاته</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a:t>
                      </a:r>
                    </a:p>
                  </a:txBody>
                  <a:tcPr marL="9525" marR="9525" marT="9525" marB="0" anchor="b"/>
                </a:tc>
              </a:tr>
              <a:tr h="367171">
                <a:tc>
                  <a:txBody>
                    <a:bodyPr/>
                    <a:lstStyle/>
                    <a:p>
                      <a:pPr algn="ctr" rtl="1" fontAlgn="b"/>
                      <a:r>
                        <a:rPr lang="ar-SA" sz="2000" b="0" i="0" u="none" strike="noStrike" dirty="0">
                          <a:latin typeface="Times New Roman" pitchFamily="18" charset="0"/>
                          <a:cs typeface="Times New Roman" pitchFamily="18" charset="0"/>
                        </a:rPr>
                        <a:t>مضخه الماء</a:t>
                      </a:r>
                    </a:p>
                  </a:txBody>
                  <a:tcPr marL="9525" marR="9525" marT="9525" marB="0" anchor="b"/>
                </a:tc>
                <a:tc>
                  <a:txBody>
                    <a:bodyPr/>
                    <a:lstStyle/>
                    <a:p>
                      <a:pPr algn="ctr" rtl="0" fontAlgn="b"/>
                      <a:r>
                        <a:rPr lang="ar-SA" sz="2000" b="0" i="0" u="none" strike="noStrike" dirty="0">
                          <a:latin typeface="Times New Roman" pitchFamily="18" charset="0"/>
                          <a:cs typeface="Times New Roman" pitchFamily="18" charset="0"/>
                        </a:rPr>
                        <a:t>1</a:t>
                      </a:r>
                    </a:p>
                  </a:txBody>
                  <a:tcPr marL="9525" marR="9525" marT="9525" marB="0" anchor="b"/>
                </a:tc>
              </a:tr>
            </a:tbl>
          </a:graphicData>
        </a:graphic>
      </p:graphicFrame>
      <p:sp>
        <p:nvSpPr>
          <p:cNvPr id="13" name="Rectangle 12"/>
          <p:cNvSpPr/>
          <p:nvPr/>
        </p:nvSpPr>
        <p:spPr>
          <a:xfrm>
            <a:off x="0" y="381000"/>
            <a:ext cx="8763000" cy="507831"/>
          </a:xfrm>
          <a:prstGeom prst="rect">
            <a:avLst/>
          </a:prstGeom>
        </p:spPr>
        <p:txBody>
          <a:bodyPr wrap="square">
            <a:spAutoFit/>
          </a:bodyPr>
          <a:lstStyle/>
          <a:p>
            <a:pPr algn="ct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mj-ea"/>
                <a:cs typeface="Times New Roman" pitchFamily="18" charset="0"/>
              </a:rPr>
              <a:t>Mechanical failure (machine name with frequency).</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924800" cy="2057400"/>
          </a:xfrm>
        </p:spPr>
        <p:txBody>
          <a:bodyPr>
            <a:noAutofit/>
          </a:bodyPr>
          <a:lstStyle/>
          <a:p>
            <a:pPr algn="ctr" rtl="0"/>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Electrical failure (machine name with frequency).</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t>
            </a:r>
            <a:b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endParaRPr lang="ar-S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 Placeholder 2"/>
          <p:cNvSpPr>
            <a:spLocks noGrp="1"/>
          </p:cNvSpPr>
          <p:nvPr>
            <p:ph type="body" idx="1"/>
          </p:nvPr>
        </p:nvSpPr>
        <p:spPr>
          <a:xfrm>
            <a:off x="467544" y="1524000"/>
            <a:ext cx="8295456" cy="1676400"/>
          </a:xfrm>
        </p:spPr>
        <p:txBody>
          <a:bodyPr>
            <a:normAutofit/>
          </a:bodyPr>
          <a:lstStyle/>
          <a:p>
            <a:pPr lvl="0" algn="l" rtl="0" fontAlgn="t"/>
            <a:endParaRPr lang="en-US" sz="2200" b="0" dirty="0" smtClean="0">
              <a:solidFill>
                <a:schemeClr val="tx1"/>
              </a:solidFill>
              <a:latin typeface="Times New Roman" pitchFamily="18" charset="0"/>
              <a:cs typeface="Times New Roman" pitchFamily="18" charset="0"/>
            </a:endParaRPr>
          </a:p>
          <a:p>
            <a:pPr rtl="0" fontAlgn="t"/>
            <a:r>
              <a:rPr lang="en-US" dirty="0" smtClean="0"/>
              <a:t> </a:t>
            </a:r>
          </a:p>
          <a:p>
            <a:pPr rtl="0" fontAlgn="t"/>
            <a:r>
              <a:rPr lang="en-US" dirty="0" smtClean="0"/>
              <a:t> </a:t>
            </a:r>
          </a:p>
          <a:p>
            <a:endParaRPr lang="ar-SA" dirty="0"/>
          </a:p>
        </p:txBody>
      </p:sp>
      <p:pic>
        <p:nvPicPr>
          <p:cNvPr id="8" name="Content Placeholder 7"/>
          <p:cNvPicPr>
            <a:picLocks noGrp="1"/>
          </p:cNvPicPr>
          <p:nvPr>
            <p:ph sz="quarter" idx="2"/>
          </p:nvPr>
        </p:nvPicPr>
        <p:blipFill>
          <a:blip r:embed="rId2" cstate="print"/>
          <a:stretch>
            <a:fillRect/>
          </a:stretch>
        </p:blipFill>
        <p:spPr bwMode="auto">
          <a:xfrm>
            <a:off x="228600" y="1524000"/>
            <a:ext cx="4648200" cy="51054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7" name="Content Placeholder 6"/>
          <p:cNvGraphicFramePr>
            <a:graphicFrameLocks noGrp="1"/>
          </p:cNvGraphicFramePr>
          <p:nvPr>
            <p:ph sz="quarter" idx="4"/>
          </p:nvPr>
        </p:nvGraphicFramePr>
        <p:xfrm>
          <a:off x="5181600" y="1295401"/>
          <a:ext cx="3962400" cy="5113780"/>
        </p:xfrm>
        <a:graphic>
          <a:graphicData uri="http://schemas.openxmlformats.org/drawingml/2006/table">
            <a:tbl>
              <a:tblPr rtl="1" firstRow="1" bandRow="1">
                <a:tableStyleId>{5C22544A-7EE6-4342-B048-85BDC9FD1C3A}</a:tableStyleId>
              </a:tblPr>
              <a:tblGrid>
                <a:gridCol w="1981200"/>
                <a:gridCol w="1981200"/>
              </a:tblGrid>
              <a:tr h="730540">
                <a:tc>
                  <a:txBody>
                    <a:bodyPr/>
                    <a:lstStyle/>
                    <a:p>
                      <a:pPr algn="ctr" rtl="1" fontAlgn="b"/>
                      <a:r>
                        <a:rPr lang="ar-SA" sz="2000" b="0" i="0" u="none" strike="noStrike" dirty="0">
                          <a:latin typeface="Times New Roman" pitchFamily="18" charset="0"/>
                          <a:cs typeface="Times New Roman" pitchFamily="18" charset="0"/>
                        </a:rPr>
                        <a:t>اسم الماكنه </a:t>
                      </a:r>
                    </a:p>
                  </a:txBody>
                  <a:tcPr marL="9525" marR="9525" marT="9525" marB="0" anchor="b"/>
                </a:tc>
                <a:tc>
                  <a:txBody>
                    <a:bodyPr/>
                    <a:lstStyle/>
                    <a:p>
                      <a:pPr algn="ctr" rtl="1" fontAlgn="b"/>
                      <a:r>
                        <a:rPr lang="ar-SA" sz="2000" b="0" i="0" u="none" strike="noStrike" dirty="0" smtClean="0">
                          <a:latin typeface="Times New Roman" pitchFamily="18" charset="0"/>
                          <a:cs typeface="Times New Roman" pitchFamily="18" charset="0"/>
                        </a:rPr>
                        <a:t>التكرارية</a:t>
                      </a:r>
                      <a:endParaRPr lang="ar-SA" sz="2000" b="0" i="0" u="none" strike="noStrike" dirty="0">
                        <a:latin typeface="Times New Roman" pitchFamily="18" charset="0"/>
                        <a:cs typeface="Times New Roman" pitchFamily="18" charset="0"/>
                      </a:endParaRPr>
                    </a:p>
                  </a:txBody>
                  <a:tcPr marL="9525" marR="9525" marT="9525" marB="0" anchor="b"/>
                </a:tc>
              </a:tr>
              <a:tr h="730540">
                <a:tc>
                  <a:txBody>
                    <a:bodyPr/>
                    <a:lstStyle/>
                    <a:p>
                      <a:pPr algn="ctr" rtl="1" fontAlgn="b"/>
                      <a:r>
                        <a:rPr lang="ar-SA" sz="2000" b="0" i="0" u="none" strike="noStrike">
                          <a:latin typeface="Times New Roman" pitchFamily="18" charset="0"/>
                          <a:cs typeface="Times New Roman" pitchFamily="18" charset="0"/>
                        </a:rPr>
                        <a:t>النفاشه</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a:t>
                      </a:r>
                    </a:p>
                  </a:txBody>
                  <a:tcPr marL="9525" marR="9525" marT="9525" marB="0" anchor="b"/>
                </a:tc>
              </a:tr>
              <a:tr h="730540">
                <a:tc>
                  <a:txBody>
                    <a:bodyPr/>
                    <a:lstStyle/>
                    <a:p>
                      <a:pPr algn="ctr" rtl="1" fontAlgn="b"/>
                      <a:r>
                        <a:rPr lang="ar-SA" sz="2000" b="0" i="0" u="none" strike="noStrike" dirty="0">
                          <a:latin typeface="Times New Roman" pitchFamily="18" charset="0"/>
                          <a:cs typeface="Times New Roman" pitchFamily="18" charset="0"/>
                        </a:rPr>
                        <a:t>ماكنه التغليف</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1</a:t>
                      </a:r>
                    </a:p>
                  </a:txBody>
                  <a:tcPr marL="9525" marR="9525" marT="9525" marB="0" anchor="b"/>
                </a:tc>
              </a:tr>
              <a:tr h="730540">
                <a:tc>
                  <a:txBody>
                    <a:bodyPr/>
                    <a:lstStyle/>
                    <a:p>
                      <a:pPr algn="ctr" rtl="1" fontAlgn="b"/>
                      <a:r>
                        <a:rPr lang="ar-SA" sz="2000" b="0" i="0" u="none" strike="noStrike" dirty="0">
                          <a:latin typeface="Times New Roman" pitchFamily="18" charset="0"/>
                          <a:cs typeface="Times New Roman" pitchFamily="18" charset="0"/>
                        </a:rPr>
                        <a:t>خزان</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2</a:t>
                      </a:r>
                    </a:p>
                  </a:txBody>
                  <a:tcPr marL="9525" marR="9525" marT="9525" marB="0" anchor="b"/>
                </a:tc>
              </a:tr>
              <a:tr h="730540">
                <a:tc>
                  <a:txBody>
                    <a:bodyPr/>
                    <a:lstStyle/>
                    <a:p>
                      <a:pPr algn="ctr" rtl="1" fontAlgn="b"/>
                      <a:r>
                        <a:rPr lang="ar-SA" sz="2000" b="0" i="0" u="none" strike="noStrike">
                          <a:latin typeface="Times New Roman" pitchFamily="18" charset="0"/>
                          <a:cs typeface="Times New Roman" pitchFamily="18" charset="0"/>
                        </a:rPr>
                        <a:t>البركه</a:t>
                      </a:r>
                    </a:p>
                  </a:txBody>
                  <a:tcPr marL="9525" marR="9525" marT="9525" marB="0" anchor="b"/>
                </a:tc>
                <a:tc>
                  <a:txBody>
                    <a:bodyPr/>
                    <a:lstStyle/>
                    <a:p>
                      <a:pPr algn="ctr" rtl="0" fontAlgn="b"/>
                      <a:r>
                        <a:rPr lang="ar-SA" sz="2000" b="0" i="0" u="none" strike="noStrike" dirty="0">
                          <a:latin typeface="Times New Roman" pitchFamily="18" charset="0"/>
                          <a:cs typeface="Times New Roman" pitchFamily="18" charset="0"/>
                        </a:rPr>
                        <a:t>1</a:t>
                      </a:r>
                    </a:p>
                  </a:txBody>
                  <a:tcPr marL="9525" marR="9525" marT="9525" marB="0" anchor="b"/>
                </a:tc>
              </a:tr>
              <a:tr h="730540">
                <a:tc>
                  <a:txBody>
                    <a:bodyPr/>
                    <a:lstStyle/>
                    <a:p>
                      <a:pPr algn="ctr" rtl="1" fontAlgn="b"/>
                      <a:r>
                        <a:rPr lang="ar-SA" sz="2000" b="0" i="0" u="none" strike="noStrike" dirty="0">
                          <a:latin typeface="Times New Roman" pitchFamily="18" charset="0"/>
                          <a:cs typeface="Times New Roman" pitchFamily="18" charset="0"/>
                        </a:rPr>
                        <a:t>ماكنه الشوكلاته</a:t>
                      </a:r>
                    </a:p>
                  </a:txBody>
                  <a:tcPr marL="9525" marR="9525" marT="9525" marB="0" anchor="b"/>
                </a:tc>
                <a:tc>
                  <a:txBody>
                    <a:bodyPr/>
                    <a:lstStyle/>
                    <a:p>
                      <a:pPr algn="ctr" rtl="0" fontAlgn="b"/>
                      <a:r>
                        <a:rPr lang="ar-SA" sz="2000" b="0" i="0" u="none" strike="noStrike">
                          <a:latin typeface="Times New Roman" pitchFamily="18" charset="0"/>
                          <a:cs typeface="Times New Roman" pitchFamily="18" charset="0"/>
                        </a:rPr>
                        <a:t>2</a:t>
                      </a:r>
                    </a:p>
                  </a:txBody>
                  <a:tcPr marL="9525" marR="9525" marT="9525" marB="0" anchor="b"/>
                </a:tc>
              </a:tr>
              <a:tr h="730540">
                <a:tc>
                  <a:txBody>
                    <a:bodyPr/>
                    <a:lstStyle/>
                    <a:p>
                      <a:pPr algn="ctr" rtl="1" fontAlgn="b"/>
                      <a:r>
                        <a:rPr lang="ar-SA" sz="2000" b="0" i="0" u="none" strike="noStrike" dirty="0" err="1">
                          <a:latin typeface="Times New Roman" pitchFamily="18" charset="0"/>
                          <a:cs typeface="Times New Roman" pitchFamily="18" charset="0"/>
                        </a:rPr>
                        <a:t>مضخه</a:t>
                      </a:r>
                      <a:r>
                        <a:rPr lang="ar-SA" sz="2000" b="0" i="0" u="none" strike="noStrike" dirty="0">
                          <a:latin typeface="Times New Roman" pitchFamily="18" charset="0"/>
                          <a:cs typeface="Times New Roman" pitchFamily="18" charset="0"/>
                        </a:rPr>
                        <a:t> الشوكلاته</a:t>
                      </a:r>
                    </a:p>
                  </a:txBody>
                  <a:tcPr marL="9525" marR="9525" marT="9525" marB="0" anchor="b"/>
                </a:tc>
                <a:tc>
                  <a:txBody>
                    <a:bodyPr/>
                    <a:lstStyle/>
                    <a:p>
                      <a:pPr algn="ctr" rtl="0" fontAlgn="b"/>
                      <a:r>
                        <a:rPr lang="ar-SA" sz="2000" b="0" i="0" u="none" strike="noStrike" dirty="0">
                          <a:latin typeface="Times New Roman" pitchFamily="18" charset="0"/>
                          <a:cs typeface="Times New Roman" pitchFamily="18" charset="0"/>
                        </a:rPr>
                        <a:t>1</a:t>
                      </a:r>
                    </a:p>
                  </a:txBody>
                  <a:tcPr marL="9525" marR="9525" marT="9525" marB="0" anchor="b"/>
                </a:tc>
              </a:tr>
            </a:tbl>
          </a:graphicData>
        </a:graphic>
      </p:graphicFrame>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sz="4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Machine failure:</a:t>
            </a:r>
            <a:r>
              <a:rPr lang="en-US" b="1" dirty="0" smtClean="0"/>
              <a:t/>
            </a:r>
            <a:br>
              <a:rPr lang="en-US" b="1" dirty="0" smtClean="0"/>
            </a:br>
            <a:endParaRPr lang="ar-SA" dirty="0"/>
          </a:p>
        </p:txBody>
      </p:sp>
      <p:sp>
        <p:nvSpPr>
          <p:cNvPr id="3" name="Content Placeholder 2"/>
          <p:cNvSpPr>
            <a:spLocks noGrp="1"/>
          </p:cNvSpPr>
          <p:nvPr>
            <p:ph idx="1"/>
          </p:nvPr>
        </p:nvSpPr>
        <p:spPr/>
        <p:txBody>
          <a:bodyPr>
            <a:normAutofit/>
          </a:bodyPr>
          <a:lstStyle/>
          <a:p>
            <a:pPr algn="l">
              <a:buNone/>
            </a:pPr>
            <a:r>
              <a:rPr lang="en-US" sz="2000" dirty="0" smtClean="0">
                <a:latin typeface="Times New Roman" pitchFamily="18" charset="0"/>
                <a:cs typeface="Times New Roman" pitchFamily="18" charset="0"/>
              </a:rPr>
              <a:t>All machines, all kinds of failure and time of failure occurrence for each kind of failure</a:t>
            </a:r>
            <a:endParaRPr lang="ar-SA" sz="2000" dirty="0">
              <a:latin typeface="Times New Roman" pitchFamily="18" charset="0"/>
              <a:cs typeface="Times New Roman" pitchFamily="18" charset="0"/>
            </a:endParaRPr>
          </a:p>
        </p:txBody>
      </p:sp>
      <p:sp>
        <p:nvSpPr>
          <p:cNvPr id="4" name="Rectangle 3"/>
          <p:cNvSpPr/>
          <p:nvPr/>
        </p:nvSpPr>
        <p:spPr>
          <a:xfrm>
            <a:off x="609600" y="3105834"/>
            <a:ext cx="7315200" cy="461665"/>
          </a:xfrm>
          <a:prstGeom prst="rect">
            <a:avLst/>
          </a:prstGeom>
        </p:spPr>
        <p:txBody>
          <a:bodyPr wrap="square">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kind of failure for each machine with frequency: </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5" name="Rectangle 4"/>
          <p:cNvSpPr/>
          <p:nvPr/>
        </p:nvSpPr>
        <p:spPr>
          <a:xfrm>
            <a:off x="533400" y="4038600"/>
            <a:ext cx="6248400" cy="646331"/>
          </a:xfrm>
          <a:prstGeom prst="rect">
            <a:avLst/>
          </a:prstGeom>
        </p:spPr>
        <p:txBody>
          <a:bodyPr wrap="square">
            <a:spAutoFit/>
          </a:bodyPr>
          <a:lstStyle/>
          <a:p>
            <a:r>
              <a:rPr lang="en-US" dirty="0" smtClean="0"/>
              <a:t>This section shows the relation between all kind of failure for each machines and its frequency.</a:t>
            </a:r>
            <a:endParaRPr lang="ar-SA" dirty="0"/>
          </a:p>
        </p:txBody>
      </p:sp>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457200"/>
            <a:ext cx="8229600" cy="1524000"/>
          </a:xfrm>
        </p:spPr>
        <p:txBody>
          <a:bodyPr>
            <a:normAutofit fontScale="9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ar-S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Text Placeholder 6"/>
          <p:cNvSpPr>
            <a:spLocks noGrp="1"/>
          </p:cNvSpPr>
          <p:nvPr>
            <p:ph type="body" sz="half" idx="3"/>
          </p:nvPr>
        </p:nvSpPr>
        <p:spPr>
          <a:xfrm>
            <a:off x="2743200" y="533400"/>
            <a:ext cx="3898777" cy="792087"/>
          </a:xfrm>
        </p:spPr>
        <p:txBody>
          <a:bodyPr>
            <a:noAutofit/>
          </a:bodyPr>
          <a:lstStyle/>
          <a:p>
            <a:pPr algn="ctr"/>
            <a:r>
              <a:rPr lang="ar-SA" sz="6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الشفاط</a:t>
            </a:r>
            <a:endParaRPr lang="ar-SA" sz="6000" dirty="0"/>
          </a:p>
        </p:txBody>
      </p:sp>
      <p:pic>
        <p:nvPicPr>
          <p:cNvPr id="10" name="Content Placeholder 9"/>
          <p:cNvPicPr>
            <a:picLocks noGrp="1"/>
          </p:cNvPicPr>
          <p:nvPr>
            <p:ph sz="quarter" idx="2"/>
          </p:nvPr>
        </p:nvPicPr>
        <p:blipFill>
          <a:blip r:embed="rId2" cstate="print"/>
          <a:stretch>
            <a:fillRect/>
          </a:stretch>
        </p:blipFill>
        <p:spPr bwMode="auto">
          <a:xfrm>
            <a:off x="228600" y="1676400"/>
            <a:ext cx="4572000" cy="4917901"/>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9" name="Content Placeholder 8"/>
          <p:cNvGraphicFramePr>
            <a:graphicFrameLocks noGrp="1"/>
          </p:cNvGraphicFramePr>
          <p:nvPr>
            <p:ph sz="quarter" idx="4"/>
          </p:nvPr>
        </p:nvGraphicFramePr>
        <p:xfrm>
          <a:off x="5102224" y="1447800"/>
          <a:ext cx="4041776" cy="4864224"/>
        </p:xfrm>
        <a:graphic>
          <a:graphicData uri="http://schemas.openxmlformats.org/drawingml/2006/table">
            <a:tbl>
              <a:tblPr rtl="1" firstRow="1" bandRow="1">
                <a:tableStyleId>{5C22544A-7EE6-4342-B048-85BDC9FD1C3A}</a:tableStyleId>
              </a:tblPr>
              <a:tblGrid>
                <a:gridCol w="2020888"/>
                <a:gridCol w="2020888"/>
              </a:tblGrid>
              <a:tr h="1621408">
                <a:tc>
                  <a:txBody>
                    <a:bodyPr/>
                    <a:lstStyle/>
                    <a:p>
                      <a:pPr algn="r" rtl="1">
                        <a:lnSpc>
                          <a:spcPct val="115000"/>
                        </a:lnSpc>
                        <a:spcAft>
                          <a:spcPts val="0"/>
                        </a:spcAft>
                      </a:pPr>
                      <a:r>
                        <a:rPr lang="ar-SA" sz="2000" b="1" dirty="0">
                          <a:solidFill>
                            <a:srgbClr val="000000"/>
                          </a:solidFill>
                          <a:latin typeface="Times New Roman" pitchFamily="18" charset="0"/>
                          <a:ea typeface="Times New Roman"/>
                          <a:cs typeface="Times New Roman" pitchFamily="18" charset="0"/>
                        </a:rPr>
                        <a:t>العطل</a:t>
                      </a:r>
                      <a:endParaRPr lang="en-US" sz="2000" dirty="0">
                        <a:latin typeface="Times New Roman" pitchFamily="18" charset="0"/>
                        <a:ea typeface="Calibri"/>
                        <a:cs typeface="Times New Roman" pitchFamily="18" charset="0"/>
                      </a:endParaRPr>
                    </a:p>
                  </a:txBody>
                  <a:tcPr marL="68580" marR="68580" marT="0" marB="0" anchor="b"/>
                </a:tc>
                <a:tc>
                  <a:txBody>
                    <a:bodyPr/>
                    <a:lstStyle/>
                    <a:p>
                      <a:pPr algn="r" rtl="1">
                        <a:lnSpc>
                          <a:spcPct val="115000"/>
                        </a:lnSpc>
                        <a:spcAft>
                          <a:spcPts val="0"/>
                        </a:spcAft>
                      </a:pPr>
                      <a:r>
                        <a:rPr lang="ar-SA" sz="2000" b="1" dirty="0" smtClean="0">
                          <a:solidFill>
                            <a:srgbClr val="000000"/>
                          </a:solidFill>
                          <a:latin typeface="Times New Roman" pitchFamily="18" charset="0"/>
                          <a:ea typeface="Times New Roman"/>
                          <a:cs typeface="Times New Roman" pitchFamily="18" charset="0"/>
                        </a:rPr>
                        <a:t>التكرارية </a:t>
                      </a:r>
                      <a:endParaRPr lang="en-US" sz="2000" dirty="0">
                        <a:latin typeface="Times New Roman" pitchFamily="18" charset="0"/>
                        <a:ea typeface="Calibri"/>
                        <a:cs typeface="Times New Roman" pitchFamily="18" charset="0"/>
                      </a:endParaRPr>
                    </a:p>
                  </a:txBody>
                  <a:tcPr marL="68580" marR="68580" marT="0" marB="0" anchor="b"/>
                </a:tc>
              </a:tr>
              <a:tr h="1621408">
                <a:tc>
                  <a:txBody>
                    <a:bodyPr/>
                    <a:lstStyle/>
                    <a:p>
                      <a:pPr algn="r" rtl="1">
                        <a:lnSpc>
                          <a:spcPct val="115000"/>
                        </a:lnSpc>
                        <a:spcAft>
                          <a:spcPts val="0"/>
                        </a:spcAft>
                      </a:pPr>
                      <a:r>
                        <a:rPr lang="ar-SA" sz="2000" dirty="0">
                          <a:solidFill>
                            <a:srgbClr val="000000"/>
                          </a:solidFill>
                          <a:latin typeface="Times New Roman" pitchFamily="18" charset="0"/>
                          <a:ea typeface="Times New Roman"/>
                          <a:cs typeface="Times New Roman" pitchFamily="18" charset="0"/>
                        </a:rPr>
                        <a:t>صوت غير طبيعي</a:t>
                      </a:r>
                      <a:endParaRPr lang="en-US" sz="2000" dirty="0">
                        <a:latin typeface="Times New Roman" pitchFamily="18" charset="0"/>
                        <a:ea typeface="Calibri"/>
                        <a:cs typeface="Times New Roman" pitchFamily="18" charset="0"/>
                      </a:endParaRPr>
                    </a:p>
                  </a:txBody>
                  <a:tcPr marL="68580" marR="68580" marT="0" marB="0" anchor="b"/>
                </a:tc>
                <a:tc>
                  <a:txBody>
                    <a:bodyPr/>
                    <a:lstStyle/>
                    <a:p>
                      <a:pPr algn="r" rtl="0">
                        <a:lnSpc>
                          <a:spcPct val="115000"/>
                        </a:lnSpc>
                        <a:spcAft>
                          <a:spcPts val="0"/>
                        </a:spcAft>
                      </a:pPr>
                      <a:r>
                        <a:rPr lang="en-US" sz="2000" dirty="0">
                          <a:solidFill>
                            <a:srgbClr val="000000"/>
                          </a:solidFill>
                          <a:latin typeface="Times New Roman" pitchFamily="18" charset="0"/>
                          <a:ea typeface="Times New Roman"/>
                          <a:cs typeface="Times New Roman" pitchFamily="18" charset="0"/>
                        </a:rPr>
                        <a:t>2</a:t>
                      </a:r>
                      <a:endParaRPr lang="en-US" sz="2000" dirty="0">
                        <a:latin typeface="Times New Roman" pitchFamily="18" charset="0"/>
                        <a:ea typeface="Calibri"/>
                        <a:cs typeface="Times New Roman" pitchFamily="18" charset="0"/>
                      </a:endParaRPr>
                    </a:p>
                  </a:txBody>
                  <a:tcPr marL="68580" marR="68580" marT="0" marB="0" anchor="b"/>
                </a:tc>
              </a:tr>
              <a:tr h="1621408">
                <a:tc>
                  <a:txBody>
                    <a:bodyPr/>
                    <a:lstStyle/>
                    <a:p>
                      <a:pPr algn="r" rtl="1">
                        <a:lnSpc>
                          <a:spcPct val="115000"/>
                        </a:lnSpc>
                        <a:spcAft>
                          <a:spcPts val="0"/>
                        </a:spcAft>
                      </a:pPr>
                      <a:r>
                        <a:rPr lang="ar-SA" sz="2000">
                          <a:solidFill>
                            <a:srgbClr val="000000"/>
                          </a:solidFill>
                          <a:latin typeface="Times New Roman" pitchFamily="18" charset="0"/>
                          <a:ea typeface="Times New Roman"/>
                          <a:cs typeface="Times New Roman" pitchFamily="18" charset="0"/>
                        </a:rPr>
                        <a:t>كسر بستون </a:t>
                      </a:r>
                      <a:endParaRPr lang="en-US" sz="2000">
                        <a:latin typeface="Times New Roman" pitchFamily="18" charset="0"/>
                        <a:ea typeface="Calibri"/>
                        <a:cs typeface="Times New Roman" pitchFamily="18" charset="0"/>
                      </a:endParaRPr>
                    </a:p>
                  </a:txBody>
                  <a:tcPr marL="68580" marR="68580" marT="0" marB="0" anchor="b"/>
                </a:tc>
                <a:tc>
                  <a:txBody>
                    <a:bodyPr/>
                    <a:lstStyle/>
                    <a:p>
                      <a:pPr algn="r" rtl="0">
                        <a:lnSpc>
                          <a:spcPct val="115000"/>
                        </a:lnSpc>
                        <a:spcAft>
                          <a:spcPts val="0"/>
                        </a:spcAft>
                      </a:pPr>
                      <a:r>
                        <a:rPr lang="en-US" sz="2000" dirty="0">
                          <a:solidFill>
                            <a:srgbClr val="000000"/>
                          </a:solidFill>
                          <a:latin typeface="Times New Roman" pitchFamily="18" charset="0"/>
                          <a:ea typeface="Times New Roman"/>
                          <a:cs typeface="Times New Roman" pitchFamily="18" charset="0"/>
                        </a:rPr>
                        <a:t>1</a:t>
                      </a:r>
                      <a:endParaRPr lang="en-US" sz="2000" dirty="0">
                        <a:latin typeface="Times New Roman" pitchFamily="18" charset="0"/>
                        <a:ea typeface="Calibri"/>
                        <a:cs typeface="Times New Roman" pitchFamily="18" charset="0"/>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شعار الارز.jpg"/>
          <p:cNvPicPr>
            <a:picLocks noGrp="1"/>
          </p:cNvPicPr>
          <p:nvPr>
            <p:ph idx="1"/>
          </p:nvPr>
        </p:nvPicPr>
        <p:blipFill>
          <a:blip r:embed="rId2" cstate="print"/>
          <a:srcRect/>
          <a:stretch>
            <a:fillRect/>
          </a:stretch>
        </p:blipFill>
        <p:spPr bwMode="auto">
          <a:xfrm>
            <a:off x="0" y="0"/>
            <a:ext cx="9144000" cy="6857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2590800" y="533400"/>
            <a:ext cx="3008784" cy="360040"/>
          </a:xfrm>
        </p:spPr>
        <p:txBody>
          <a:bodyPr>
            <a:noAutofit/>
          </a:bodyPr>
          <a:lstStyle/>
          <a:p>
            <a:r>
              <a:rPr lang="ar-SA" sz="4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ماكنه التغليف</a:t>
            </a:r>
            <a:endParaRPr lang="ar-SA" sz="4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8" name="Content Placeholder 7"/>
          <p:cNvPicPr>
            <a:picLocks noGrp="1"/>
          </p:cNvPicPr>
          <p:nvPr>
            <p:ph sz="quarter" idx="2"/>
          </p:nvPr>
        </p:nvPicPr>
        <p:blipFill>
          <a:blip r:embed="rId2" cstate="print"/>
          <a:stretch>
            <a:fillRect/>
          </a:stretch>
        </p:blipFill>
        <p:spPr bwMode="auto">
          <a:xfrm>
            <a:off x="228600" y="1295400"/>
            <a:ext cx="4268788" cy="5224115"/>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7" name="Content Placeholder 6"/>
          <p:cNvGraphicFramePr>
            <a:graphicFrameLocks noGrp="1"/>
          </p:cNvGraphicFramePr>
          <p:nvPr>
            <p:ph sz="quarter" idx="4"/>
          </p:nvPr>
        </p:nvGraphicFramePr>
        <p:xfrm>
          <a:off x="4953000" y="1066799"/>
          <a:ext cx="3885028" cy="5638799"/>
        </p:xfrm>
        <a:graphic>
          <a:graphicData uri="http://schemas.openxmlformats.org/drawingml/2006/table">
            <a:tbl>
              <a:tblPr rtl="1" firstRow="1" bandRow="1">
                <a:tableStyleId>{5C22544A-7EE6-4342-B048-85BDC9FD1C3A}</a:tableStyleId>
              </a:tblPr>
              <a:tblGrid>
                <a:gridCol w="1877380"/>
                <a:gridCol w="2007648"/>
              </a:tblGrid>
              <a:tr h="674833">
                <a:tc>
                  <a:txBody>
                    <a:bodyPr/>
                    <a:lstStyle/>
                    <a:p>
                      <a:pPr algn="ctr" rtl="1">
                        <a:lnSpc>
                          <a:spcPct val="115000"/>
                        </a:lnSpc>
                        <a:spcAft>
                          <a:spcPts val="0"/>
                        </a:spcAft>
                      </a:pPr>
                      <a:r>
                        <a:rPr lang="ar-SA" sz="2000" dirty="0">
                          <a:solidFill>
                            <a:srgbClr val="000000"/>
                          </a:solidFill>
                          <a:latin typeface="Calibri"/>
                          <a:ea typeface="Times New Roman"/>
                          <a:cs typeface="Arial"/>
                        </a:rPr>
                        <a:t>تغير السكاكين</a:t>
                      </a:r>
                      <a:endParaRPr lang="en-US" sz="2000" dirty="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8</a:t>
                      </a:r>
                      <a:endParaRPr lang="en-US" sz="2000" dirty="0">
                        <a:latin typeface="Calibri"/>
                        <a:ea typeface="Calibri"/>
                        <a:cs typeface="Arial"/>
                      </a:endParaRPr>
                    </a:p>
                  </a:txBody>
                  <a:tcPr marL="68580" marR="68580" marT="0" marB="0" anchor="b"/>
                </a:tc>
              </a:tr>
              <a:tr h="1111252">
                <a:tc>
                  <a:txBody>
                    <a:bodyPr/>
                    <a:lstStyle/>
                    <a:p>
                      <a:pPr algn="ctr" rtl="1">
                        <a:lnSpc>
                          <a:spcPct val="115000"/>
                        </a:lnSpc>
                        <a:spcAft>
                          <a:spcPts val="0"/>
                        </a:spcAft>
                      </a:pPr>
                      <a:r>
                        <a:rPr lang="ar-SA" sz="2000" dirty="0">
                          <a:solidFill>
                            <a:srgbClr val="000000"/>
                          </a:solidFill>
                          <a:latin typeface="Calibri"/>
                          <a:ea typeface="Times New Roman"/>
                          <a:cs typeface="Arial"/>
                        </a:rPr>
                        <a:t>خلل بمجموعه سحب الورق</a:t>
                      </a:r>
                      <a:endParaRPr lang="en-US" sz="2000" dirty="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2</a:t>
                      </a:r>
                      <a:endParaRPr lang="en-US" sz="200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dirty="0">
                          <a:solidFill>
                            <a:srgbClr val="000000"/>
                          </a:solidFill>
                          <a:latin typeface="Calibri"/>
                          <a:ea typeface="Times New Roman"/>
                          <a:cs typeface="Arial"/>
                        </a:rPr>
                        <a:t>تغير </a:t>
                      </a:r>
                      <a:r>
                        <a:rPr lang="ar-SA" sz="2000" dirty="0" err="1">
                          <a:solidFill>
                            <a:srgbClr val="000000"/>
                          </a:solidFill>
                          <a:latin typeface="Calibri"/>
                          <a:ea typeface="Times New Roman"/>
                          <a:cs typeface="Arial"/>
                        </a:rPr>
                        <a:t>بيل</a:t>
                      </a:r>
                      <a:endParaRPr lang="en-US" sz="2000" dirty="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3</a:t>
                      </a:r>
                      <a:endParaRPr lang="en-US" sz="2000" dirty="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a:solidFill>
                            <a:srgbClr val="000000"/>
                          </a:solidFill>
                          <a:latin typeface="Calibri"/>
                          <a:ea typeface="Times New Roman"/>
                          <a:cs typeface="Arial"/>
                        </a:rPr>
                        <a:t>تغير جنزير</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2</a:t>
                      </a:r>
                      <a:endParaRPr lang="en-US" sz="2000" dirty="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a:solidFill>
                            <a:srgbClr val="000000"/>
                          </a:solidFill>
                          <a:latin typeface="Calibri"/>
                          <a:ea typeface="Times New Roman"/>
                          <a:cs typeface="Arial"/>
                        </a:rPr>
                        <a:t>تغير عين</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a:solidFill>
                            <a:srgbClr val="000000"/>
                          </a:solidFill>
                          <a:latin typeface="Calibri"/>
                          <a:ea typeface="Times New Roman"/>
                          <a:cs typeface="Arial"/>
                        </a:rPr>
                        <a:t>خلل العجلات</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a:solidFill>
                            <a:srgbClr val="000000"/>
                          </a:solidFill>
                          <a:latin typeface="Calibri"/>
                          <a:ea typeface="Times New Roman"/>
                          <a:cs typeface="Arial"/>
                        </a:rPr>
                        <a:t>قطع قشط</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r h="642119">
                <a:tc>
                  <a:txBody>
                    <a:bodyPr/>
                    <a:lstStyle/>
                    <a:p>
                      <a:pPr algn="ctr" rtl="1">
                        <a:lnSpc>
                          <a:spcPct val="115000"/>
                        </a:lnSpc>
                        <a:spcAft>
                          <a:spcPts val="0"/>
                        </a:spcAft>
                      </a:pPr>
                      <a:r>
                        <a:rPr lang="ar-SA" sz="2000">
                          <a:solidFill>
                            <a:srgbClr val="000000"/>
                          </a:solidFill>
                          <a:latin typeface="Calibri"/>
                          <a:ea typeface="Times New Roman"/>
                          <a:cs typeface="Arial"/>
                        </a:rPr>
                        <a:t>خلل في معايره</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676400"/>
          </a:xfrm>
        </p:spPr>
        <p:txBody>
          <a:bodyPr>
            <a:normAutofit/>
          </a:bodyPr>
          <a:lstStyle/>
          <a:p>
            <a:pPr algn="ctr"/>
            <a: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النفاشة</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ar-SA" dirty="0"/>
          </a:p>
        </p:txBody>
      </p:sp>
      <p:pic>
        <p:nvPicPr>
          <p:cNvPr id="10" name="Content Placeholder 9"/>
          <p:cNvPicPr>
            <a:picLocks noGrp="1"/>
          </p:cNvPicPr>
          <p:nvPr>
            <p:ph sz="quarter" idx="2"/>
          </p:nvPr>
        </p:nvPicPr>
        <p:blipFill>
          <a:blip r:embed="rId2" cstate="print"/>
          <a:stretch>
            <a:fillRect/>
          </a:stretch>
        </p:blipFill>
        <p:spPr bwMode="auto">
          <a:xfrm>
            <a:off x="228600" y="1524000"/>
            <a:ext cx="4800600" cy="51054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9" name="Content Placeholder 8"/>
          <p:cNvGraphicFramePr>
            <a:graphicFrameLocks noGrp="1"/>
          </p:cNvGraphicFramePr>
          <p:nvPr>
            <p:ph sz="quarter" idx="4"/>
          </p:nvPr>
        </p:nvGraphicFramePr>
        <p:xfrm>
          <a:off x="5334000" y="1524001"/>
          <a:ext cx="3810000" cy="5246236"/>
        </p:xfrm>
        <a:graphic>
          <a:graphicData uri="http://schemas.openxmlformats.org/drawingml/2006/table">
            <a:tbl>
              <a:tblPr rtl="1" firstRow="1" bandRow="1">
                <a:tableStyleId>{5C22544A-7EE6-4342-B048-85BDC9FD1C3A}</a:tableStyleId>
              </a:tblPr>
              <a:tblGrid>
                <a:gridCol w="1905000"/>
                <a:gridCol w="1905000"/>
              </a:tblGrid>
              <a:tr h="493695">
                <a:tc>
                  <a:txBody>
                    <a:bodyPr/>
                    <a:lstStyle/>
                    <a:p>
                      <a:pPr algn="ctr" rtl="1">
                        <a:lnSpc>
                          <a:spcPct val="115000"/>
                        </a:lnSpc>
                        <a:spcAft>
                          <a:spcPts val="0"/>
                        </a:spcAft>
                      </a:pPr>
                      <a:r>
                        <a:rPr lang="ar-SA" sz="2000" dirty="0">
                          <a:solidFill>
                            <a:srgbClr val="000000"/>
                          </a:solidFill>
                          <a:latin typeface="Calibri"/>
                          <a:ea typeface="Times New Roman"/>
                          <a:cs typeface="Arial"/>
                        </a:rPr>
                        <a:t>العطل </a:t>
                      </a:r>
                      <a:endParaRPr lang="en-US" sz="2000" dirty="0">
                        <a:latin typeface="Calibri"/>
                        <a:ea typeface="Calibri"/>
                        <a:cs typeface="Arial"/>
                      </a:endParaRPr>
                    </a:p>
                  </a:txBody>
                  <a:tcPr marL="68580" marR="68580" marT="0" marB="0" anchor="b"/>
                </a:tc>
                <a:tc>
                  <a:txBody>
                    <a:bodyPr/>
                    <a:lstStyle/>
                    <a:p>
                      <a:pPr algn="ctr" rtl="1">
                        <a:lnSpc>
                          <a:spcPct val="115000"/>
                        </a:lnSpc>
                        <a:spcAft>
                          <a:spcPts val="0"/>
                        </a:spcAft>
                      </a:pPr>
                      <a:r>
                        <a:rPr lang="ar-SA" sz="2000">
                          <a:solidFill>
                            <a:srgbClr val="000000"/>
                          </a:solidFill>
                          <a:latin typeface="Calibri"/>
                          <a:ea typeface="Times New Roman"/>
                          <a:cs typeface="Arial"/>
                        </a:rPr>
                        <a:t>التكراريه</a:t>
                      </a:r>
                      <a:endParaRPr lang="en-US" sz="2000">
                        <a:latin typeface="Calibri"/>
                        <a:ea typeface="Calibri"/>
                        <a:cs typeface="Arial"/>
                      </a:endParaRPr>
                    </a:p>
                  </a:txBody>
                  <a:tcPr marL="68580" marR="68580" marT="0" marB="0" anchor="b"/>
                </a:tc>
              </a:tr>
              <a:tr h="528407">
                <a:tc>
                  <a:txBody>
                    <a:bodyPr/>
                    <a:lstStyle/>
                    <a:p>
                      <a:pPr algn="ctr" rtl="1">
                        <a:lnSpc>
                          <a:spcPct val="115000"/>
                        </a:lnSpc>
                        <a:spcAft>
                          <a:spcPts val="0"/>
                        </a:spcAft>
                      </a:pPr>
                      <a:r>
                        <a:rPr lang="ar-SA" sz="2000">
                          <a:solidFill>
                            <a:srgbClr val="000000"/>
                          </a:solidFill>
                          <a:latin typeface="Calibri"/>
                          <a:ea typeface="Times New Roman"/>
                          <a:cs typeface="Arial"/>
                        </a:rPr>
                        <a:t>تسيل</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8</a:t>
                      </a:r>
                      <a:endParaRPr lang="en-US" sz="2000">
                        <a:latin typeface="Calibri"/>
                        <a:ea typeface="Calibri"/>
                        <a:cs typeface="Arial"/>
                      </a:endParaRPr>
                    </a:p>
                  </a:txBody>
                  <a:tcPr marL="68580" marR="68580" marT="0" marB="0" anchor="b"/>
                </a:tc>
              </a:tr>
              <a:tr h="528407">
                <a:tc>
                  <a:txBody>
                    <a:bodyPr/>
                    <a:lstStyle/>
                    <a:p>
                      <a:pPr algn="ctr" rtl="1">
                        <a:lnSpc>
                          <a:spcPct val="115000"/>
                        </a:lnSpc>
                        <a:spcAft>
                          <a:spcPts val="0"/>
                        </a:spcAft>
                      </a:pPr>
                      <a:r>
                        <a:rPr lang="ar-SA" sz="2000">
                          <a:solidFill>
                            <a:srgbClr val="000000"/>
                          </a:solidFill>
                          <a:latin typeface="Calibri"/>
                          <a:ea typeface="Times New Roman"/>
                          <a:cs typeface="Arial"/>
                        </a:rPr>
                        <a:t>مشكله تبريد</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1</a:t>
                      </a:r>
                      <a:endParaRPr lang="en-US" sz="2000">
                        <a:latin typeface="Calibri"/>
                        <a:ea typeface="Calibri"/>
                        <a:cs typeface="Arial"/>
                      </a:endParaRPr>
                    </a:p>
                  </a:txBody>
                  <a:tcPr marL="68580" marR="68580" marT="0" marB="0" anchor="b"/>
                </a:tc>
              </a:tr>
              <a:tr h="1055253">
                <a:tc>
                  <a:txBody>
                    <a:bodyPr/>
                    <a:lstStyle/>
                    <a:p>
                      <a:pPr algn="ctr" rtl="1">
                        <a:lnSpc>
                          <a:spcPct val="115000"/>
                        </a:lnSpc>
                        <a:spcAft>
                          <a:spcPts val="0"/>
                        </a:spcAft>
                      </a:pPr>
                      <a:r>
                        <a:rPr lang="ar-SA" sz="2000">
                          <a:solidFill>
                            <a:srgbClr val="000000"/>
                          </a:solidFill>
                          <a:latin typeface="Calibri"/>
                          <a:ea typeface="Times New Roman"/>
                          <a:cs typeface="Arial"/>
                        </a:rPr>
                        <a:t>صوت اسفل النفاش</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2</a:t>
                      </a:r>
                      <a:endParaRPr lang="en-US" sz="2000" dirty="0">
                        <a:latin typeface="Calibri"/>
                        <a:ea typeface="Calibri"/>
                        <a:cs typeface="Arial"/>
                      </a:endParaRPr>
                    </a:p>
                  </a:txBody>
                  <a:tcPr marL="68580" marR="68580" marT="0" marB="0" anchor="b"/>
                </a:tc>
              </a:tr>
              <a:tr h="528407">
                <a:tc>
                  <a:txBody>
                    <a:bodyPr/>
                    <a:lstStyle/>
                    <a:p>
                      <a:pPr algn="ctr" rtl="1">
                        <a:lnSpc>
                          <a:spcPct val="115000"/>
                        </a:lnSpc>
                        <a:spcAft>
                          <a:spcPts val="0"/>
                        </a:spcAft>
                      </a:pPr>
                      <a:r>
                        <a:rPr lang="ar-SA" sz="2000">
                          <a:solidFill>
                            <a:srgbClr val="000000"/>
                          </a:solidFill>
                          <a:latin typeface="Calibri"/>
                          <a:ea typeface="Times New Roman"/>
                          <a:cs typeface="Arial"/>
                        </a:rPr>
                        <a:t>بيل واللبدات</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12</a:t>
                      </a:r>
                      <a:endParaRPr lang="en-US" sz="2000">
                        <a:latin typeface="Calibri"/>
                        <a:ea typeface="Calibri"/>
                        <a:cs typeface="Arial"/>
                      </a:endParaRPr>
                    </a:p>
                  </a:txBody>
                  <a:tcPr marL="68580" marR="68580" marT="0" marB="0" anchor="b"/>
                </a:tc>
              </a:tr>
              <a:tr h="528407">
                <a:tc>
                  <a:txBody>
                    <a:bodyPr/>
                    <a:lstStyle/>
                    <a:p>
                      <a:pPr algn="ctr" rtl="1">
                        <a:lnSpc>
                          <a:spcPct val="115000"/>
                        </a:lnSpc>
                        <a:spcAft>
                          <a:spcPts val="0"/>
                        </a:spcAft>
                      </a:pPr>
                      <a:r>
                        <a:rPr lang="ar-SA" sz="2000">
                          <a:solidFill>
                            <a:srgbClr val="000000"/>
                          </a:solidFill>
                          <a:latin typeface="Calibri"/>
                          <a:ea typeface="Times New Roman"/>
                          <a:cs typeface="Arial"/>
                        </a:rPr>
                        <a:t>عطل القشط </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1</a:t>
                      </a:r>
                      <a:endParaRPr lang="en-US" sz="2000">
                        <a:latin typeface="Calibri"/>
                        <a:ea typeface="Calibri"/>
                        <a:cs typeface="Arial"/>
                      </a:endParaRPr>
                    </a:p>
                  </a:txBody>
                  <a:tcPr marL="68580" marR="68580" marT="0" marB="0" anchor="b"/>
                </a:tc>
              </a:tr>
              <a:tr h="528407">
                <a:tc>
                  <a:txBody>
                    <a:bodyPr/>
                    <a:lstStyle/>
                    <a:p>
                      <a:pPr algn="ctr" rtl="1">
                        <a:lnSpc>
                          <a:spcPct val="115000"/>
                        </a:lnSpc>
                        <a:spcAft>
                          <a:spcPts val="0"/>
                        </a:spcAft>
                      </a:pPr>
                      <a:r>
                        <a:rPr lang="ar-SA" sz="2000">
                          <a:solidFill>
                            <a:srgbClr val="000000"/>
                          </a:solidFill>
                          <a:latin typeface="Calibri"/>
                          <a:ea typeface="Times New Roman"/>
                          <a:cs typeface="Arial"/>
                        </a:rPr>
                        <a:t>عطل مضخه</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1</a:t>
                      </a:r>
                      <a:endParaRPr lang="en-US" sz="2000">
                        <a:latin typeface="Calibri"/>
                        <a:ea typeface="Calibri"/>
                        <a:cs typeface="Arial"/>
                      </a:endParaRPr>
                    </a:p>
                  </a:txBody>
                  <a:tcPr marL="68580" marR="68580" marT="0" marB="0" anchor="b"/>
                </a:tc>
              </a:tr>
              <a:tr h="1055253">
                <a:tc>
                  <a:txBody>
                    <a:bodyPr/>
                    <a:lstStyle/>
                    <a:p>
                      <a:pPr algn="ctr" rtl="1">
                        <a:lnSpc>
                          <a:spcPct val="115000"/>
                        </a:lnSpc>
                        <a:spcAft>
                          <a:spcPts val="0"/>
                        </a:spcAft>
                      </a:pPr>
                      <a:r>
                        <a:rPr lang="ar-SA" sz="2000">
                          <a:solidFill>
                            <a:srgbClr val="000000"/>
                          </a:solidFill>
                          <a:latin typeface="Calibri"/>
                          <a:ea typeface="Times New Roman"/>
                          <a:cs typeface="Arial"/>
                        </a:rPr>
                        <a:t>عطل بالحامل السكين</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1143000"/>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t>
            </a:r>
            <a:br>
              <a:rPr lang="en-US" b="1" dirty="0" smtClean="0"/>
            </a:br>
            <a:r>
              <a:rPr lang="ar-JO" dirty="0" smtClean="0"/>
              <a:t> </a:t>
            </a:r>
            <a:r>
              <a:rPr lang="en-US" dirty="0" smtClean="0"/>
              <a:t/>
            </a:r>
            <a:br>
              <a:rPr lang="en-US" dirty="0" smtClean="0"/>
            </a:br>
            <a:r>
              <a:rPr lang="en-US" b="1" dirty="0" smtClean="0"/>
              <a:t/>
            </a:r>
            <a:br>
              <a:rPr lang="en-US" b="1" dirty="0" smtClean="0"/>
            </a:b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Period of failure time with frequency</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0" y="1935480"/>
            <a:ext cx="8686800" cy="4389120"/>
          </a:xfrm>
        </p:spPr>
        <p:txBody>
          <a:bodyPr>
            <a:normAutofit/>
          </a:bodyPr>
          <a:lstStyle/>
          <a:p>
            <a:pPr lvl="2" rtl="0" fontAlgn="t">
              <a:buNone/>
            </a:pPr>
            <a:endParaRPr lang="en-US" sz="2000" dirty="0" smtClean="0">
              <a:latin typeface="Times New Roman" pitchFamily="18" charset="0"/>
              <a:cs typeface="Times New Roman" pitchFamily="18" charset="0"/>
            </a:endParaRPr>
          </a:p>
          <a:p>
            <a:pPr algn="l" rtl="0" fontAlgn="t">
              <a:buNone/>
            </a:pPr>
            <a:r>
              <a:rPr lang="ar-SA" sz="2000" dirty="0" smtClean="0"/>
              <a:t> </a:t>
            </a:r>
            <a:endParaRPr lang="ar-SA" sz="2000" dirty="0"/>
          </a:p>
        </p:txBody>
      </p:sp>
    </p:spTree>
  </p:cSld>
  <p:clrMapOvr>
    <a:masterClrMapping/>
  </p:clrMapOvr>
  <p:transition>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rmAutofit fontScale="90000"/>
          </a:bodyPr>
          <a:lstStyle/>
          <a:p>
            <a: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ar-S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Text Placeholder 7"/>
          <p:cNvSpPr>
            <a:spLocks noGrp="1"/>
          </p:cNvSpPr>
          <p:nvPr>
            <p:ph type="body" idx="1"/>
          </p:nvPr>
        </p:nvSpPr>
        <p:spPr>
          <a:xfrm>
            <a:off x="457200" y="1371600"/>
            <a:ext cx="6995120" cy="1193304"/>
          </a:xfrm>
        </p:spPr>
        <p:txBody>
          <a:bodyPr>
            <a:normAutofit/>
          </a:bodyPr>
          <a:lstStyle/>
          <a:p>
            <a:pPr algn="l"/>
            <a:r>
              <a:rPr lang="ar-SA" dirty="0" smtClean="0"/>
              <a:t> </a:t>
            </a:r>
            <a:endParaRPr lang="en-US" dirty="0" smtClean="0"/>
          </a:p>
          <a:p>
            <a:pPr algn="l"/>
            <a:endParaRPr lang="ar-SA" dirty="0"/>
          </a:p>
        </p:txBody>
      </p:sp>
      <p:pic>
        <p:nvPicPr>
          <p:cNvPr id="13" name="Content Placeholder 12"/>
          <p:cNvPicPr>
            <a:picLocks noGrp="1"/>
          </p:cNvPicPr>
          <p:nvPr>
            <p:ph sz="quarter" idx="2"/>
          </p:nvPr>
        </p:nvPicPr>
        <p:blipFill>
          <a:blip r:embed="rId2" cstate="print"/>
          <a:stretch>
            <a:fillRect/>
          </a:stretch>
        </p:blipFill>
        <p:spPr bwMode="auto">
          <a:xfrm>
            <a:off x="228600" y="1600200"/>
            <a:ext cx="4572000" cy="5029200"/>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12" name="Content Placeholder 11"/>
          <p:cNvGraphicFramePr>
            <a:graphicFrameLocks noGrp="1"/>
          </p:cNvGraphicFramePr>
          <p:nvPr>
            <p:ph sz="quarter" idx="4"/>
          </p:nvPr>
        </p:nvGraphicFramePr>
        <p:xfrm>
          <a:off x="5029200" y="1295400"/>
          <a:ext cx="4114800" cy="5325615"/>
        </p:xfrm>
        <a:graphic>
          <a:graphicData uri="http://schemas.openxmlformats.org/drawingml/2006/table">
            <a:tbl>
              <a:tblPr rtl="1" firstRow="1" bandRow="1">
                <a:tableStyleId>{5C22544A-7EE6-4342-B048-85BDC9FD1C3A}</a:tableStyleId>
              </a:tblPr>
              <a:tblGrid>
                <a:gridCol w="2057400"/>
                <a:gridCol w="2057400"/>
              </a:tblGrid>
              <a:tr h="1775205">
                <a:tc>
                  <a:txBody>
                    <a:bodyPr/>
                    <a:lstStyle/>
                    <a:p>
                      <a:pPr algn="ctr" rtl="1">
                        <a:lnSpc>
                          <a:spcPct val="115000"/>
                        </a:lnSpc>
                        <a:spcAft>
                          <a:spcPts val="0"/>
                        </a:spcAft>
                      </a:pPr>
                      <a:r>
                        <a:rPr lang="ar-SA" sz="2000" dirty="0">
                          <a:solidFill>
                            <a:srgbClr val="000000"/>
                          </a:solidFill>
                          <a:latin typeface="Calibri"/>
                          <a:ea typeface="Times New Roman"/>
                          <a:cs typeface="Arial"/>
                        </a:rPr>
                        <a:t>فترات زمنيه يحدث فيها العطل</a:t>
                      </a:r>
                      <a:endParaRPr lang="en-US" sz="2000" dirty="0">
                        <a:latin typeface="Calibri"/>
                        <a:ea typeface="Calibri"/>
                        <a:cs typeface="Arial"/>
                      </a:endParaRPr>
                    </a:p>
                  </a:txBody>
                  <a:tcPr marL="68580" marR="68580" marT="0" marB="0" anchor="b"/>
                </a:tc>
                <a:tc>
                  <a:txBody>
                    <a:bodyPr/>
                    <a:lstStyle/>
                    <a:p>
                      <a:pPr algn="ctr" rtl="1">
                        <a:lnSpc>
                          <a:spcPct val="115000"/>
                        </a:lnSpc>
                        <a:spcAft>
                          <a:spcPts val="0"/>
                        </a:spcAft>
                      </a:pPr>
                      <a:r>
                        <a:rPr lang="ar-SA" sz="2000" dirty="0" smtClean="0">
                          <a:solidFill>
                            <a:srgbClr val="000000"/>
                          </a:solidFill>
                          <a:latin typeface="Calibri"/>
                          <a:ea typeface="Times New Roman"/>
                          <a:cs typeface="Arial"/>
                        </a:rPr>
                        <a:t>التكرارية</a:t>
                      </a:r>
                      <a:endParaRPr lang="en-US" sz="2000" dirty="0">
                        <a:latin typeface="Calibri"/>
                        <a:ea typeface="Calibri"/>
                        <a:cs typeface="Arial"/>
                      </a:endParaRPr>
                    </a:p>
                  </a:txBody>
                  <a:tcPr marL="68580" marR="68580" marT="0" marB="0" anchor="b"/>
                </a:tc>
              </a:tr>
              <a:tr h="1775205">
                <a:tc>
                  <a:txBody>
                    <a:bodyPr/>
                    <a:lstStyle/>
                    <a:p>
                      <a:pPr algn="ctr" rtl="0">
                        <a:lnSpc>
                          <a:spcPct val="115000"/>
                        </a:lnSpc>
                        <a:spcAft>
                          <a:spcPts val="0"/>
                        </a:spcAft>
                      </a:pPr>
                      <a:r>
                        <a:rPr lang="en-US" sz="2000" dirty="0">
                          <a:solidFill>
                            <a:srgbClr val="000000"/>
                          </a:solidFill>
                          <a:latin typeface="Arial"/>
                          <a:ea typeface="Times New Roman"/>
                          <a:cs typeface="Arial"/>
                        </a:rPr>
                        <a:t>1\1\10-28\2\10</a:t>
                      </a:r>
                      <a:endParaRPr lang="en-US" sz="2000" dirty="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2</a:t>
                      </a:r>
                      <a:endParaRPr lang="en-US" sz="2000">
                        <a:latin typeface="Calibri"/>
                        <a:ea typeface="Calibri"/>
                        <a:cs typeface="Arial"/>
                      </a:endParaRPr>
                    </a:p>
                  </a:txBody>
                  <a:tcPr marL="68580" marR="68580" marT="0" marB="0" anchor="b"/>
                </a:tc>
              </a:tr>
              <a:tr h="1775205">
                <a:tc>
                  <a:txBody>
                    <a:bodyPr/>
                    <a:lstStyle/>
                    <a:p>
                      <a:pPr algn="ctr" rtl="0">
                        <a:lnSpc>
                          <a:spcPct val="115000"/>
                        </a:lnSpc>
                        <a:spcAft>
                          <a:spcPts val="0"/>
                        </a:spcAft>
                      </a:pPr>
                      <a:r>
                        <a:rPr lang="en-US" sz="2000">
                          <a:solidFill>
                            <a:srgbClr val="000000"/>
                          </a:solidFill>
                          <a:latin typeface="Arial"/>
                          <a:ea typeface="Times New Roman"/>
                          <a:cs typeface="Arial"/>
                        </a:rPr>
                        <a:t>1\3\10-30\4\10</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1</a:t>
                      </a:r>
                      <a:endParaRPr lang="en-US" sz="2000" dirty="0">
                        <a:latin typeface="Calibri"/>
                        <a:ea typeface="Calibri"/>
                        <a:cs typeface="Arial"/>
                      </a:endParaRPr>
                    </a:p>
                  </a:txBody>
                  <a:tcPr marL="68580" marR="68580" marT="0" marB="0" anchor="b"/>
                </a:tc>
              </a:tr>
            </a:tbl>
          </a:graphicData>
        </a:graphic>
      </p:graphicFrame>
      <p:sp>
        <p:nvSpPr>
          <p:cNvPr id="6" name="Rectangle 5"/>
          <p:cNvSpPr/>
          <p:nvPr/>
        </p:nvSpPr>
        <p:spPr>
          <a:xfrm>
            <a:off x="927100" y="-304800"/>
            <a:ext cx="5778500" cy="1908215"/>
          </a:xfrm>
          <a:prstGeom prst="rect">
            <a:avLst/>
          </a:prstGeom>
        </p:spPr>
        <p:txBody>
          <a:bodyPr wrap="square">
            <a:spAutoFit/>
          </a:bodyPr>
          <a:lstStyle/>
          <a:p>
            <a:pPr algn="ctr"/>
            <a:r>
              <a:rPr lang="ar-SA" sz="5000" b="1" dirty="0" smtClean="0">
                <a:ln w="10541" cmpd="sng">
                  <a:solidFill>
                    <a:srgbClr val="0F6FC6">
                      <a:shade val="88000"/>
                      <a:satMod val="110000"/>
                    </a:srgbClr>
                  </a:solidFill>
                  <a:prstDash val="solid"/>
                </a:ln>
                <a:gradFill>
                  <a:gsLst>
                    <a:gs pos="0">
                      <a:srgbClr val="0F6FC6">
                        <a:tint val="40000"/>
                        <a:satMod val="250000"/>
                      </a:srgbClr>
                    </a:gs>
                    <a:gs pos="9000">
                      <a:srgbClr val="0F6FC6">
                        <a:tint val="52000"/>
                        <a:satMod val="300000"/>
                      </a:srgbClr>
                    </a:gs>
                    <a:gs pos="50000">
                      <a:srgbClr val="0F6FC6">
                        <a:shade val="20000"/>
                        <a:satMod val="300000"/>
                      </a:srgbClr>
                    </a:gs>
                    <a:gs pos="79000">
                      <a:srgbClr val="0F6FC6">
                        <a:tint val="52000"/>
                        <a:satMod val="300000"/>
                      </a:srgbClr>
                    </a:gs>
                    <a:gs pos="100000">
                      <a:srgbClr val="0F6FC6">
                        <a:tint val="40000"/>
                        <a:satMod val="250000"/>
                      </a:srgbClr>
                    </a:gs>
                  </a:gsLst>
                  <a:lin ang="5400000"/>
                </a:gradFill>
                <a:latin typeface="Calibri"/>
                <a:ea typeface="+mj-ea"/>
                <a:cs typeface="Traditional Arabic"/>
              </a:rPr>
              <a:t/>
            </a:r>
            <a:br>
              <a:rPr lang="ar-SA" sz="5000" b="1" dirty="0" smtClean="0">
                <a:ln w="10541" cmpd="sng">
                  <a:solidFill>
                    <a:srgbClr val="0F6FC6">
                      <a:shade val="88000"/>
                      <a:satMod val="110000"/>
                    </a:srgbClr>
                  </a:solidFill>
                  <a:prstDash val="solid"/>
                </a:ln>
                <a:gradFill>
                  <a:gsLst>
                    <a:gs pos="0">
                      <a:srgbClr val="0F6FC6">
                        <a:tint val="40000"/>
                        <a:satMod val="250000"/>
                      </a:srgbClr>
                    </a:gs>
                    <a:gs pos="9000">
                      <a:srgbClr val="0F6FC6">
                        <a:tint val="52000"/>
                        <a:satMod val="300000"/>
                      </a:srgbClr>
                    </a:gs>
                    <a:gs pos="50000">
                      <a:srgbClr val="0F6FC6">
                        <a:shade val="20000"/>
                        <a:satMod val="300000"/>
                      </a:srgbClr>
                    </a:gs>
                    <a:gs pos="79000">
                      <a:srgbClr val="0F6FC6">
                        <a:tint val="52000"/>
                        <a:satMod val="300000"/>
                      </a:srgbClr>
                    </a:gs>
                    <a:gs pos="100000">
                      <a:srgbClr val="0F6FC6">
                        <a:tint val="40000"/>
                        <a:satMod val="250000"/>
                      </a:srgbClr>
                    </a:gs>
                  </a:gsLst>
                  <a:lin ang="5400000"/>
                </a:gradFill>
                <a:latin typeface="Calibri"/>
                <a:ea typeface="+mj-ea"/>
                <a:cs typeface="Traditional Arabic"/>
              </a:rPr>
            </a:br>
            <a:r>
              <a:rPr lang="ar-SA" sz="5000" b="1" dirty="0" smtClean="0">
                <a:ln w="10541" cmpd="sng">
                  <a:solidFill>
                    <a:srgbClr val="0F6FC6">
                      <a:shade val="88000"/>
                      <a:satMod val="110000"/>
                    </a:srgbClr>
                  </a:solidFill>
                  <a:prstDash val="solid"/>
                </a:ln>
                <a:gradFill>
                  <a:gsLst>
                    <a:gs pos="0">
                      <a:srgbClr val="0F6FC6">
                        <a:tint val="40000"/>
                        <a:satMod val="250000"/>
                      </a:srgbClr>
                    </a:gs>
                    <a:gs pos="9000">
                      <a:srgbClr val="0F6FC6">
                        <a:tint val="52000"/>
                        <a:satMod val="300000"/>
                      </a:srgbClr>
                    </a:gs>
                    <a:gs pos="50000">
                      <a:srgbClr val="0F6FC6">
                        <a:shade val="20000"/>
                        <a:satMod val="300000"/>
                      </a:srgbClr>
                    </a:gs>
                    <a:gs pos="79000">
                      <a:srgbClr val="0F6FC6">
                        <a:tint val="52000"/>
                        <a:satMod val="300000"/>
                      </a:srgbClr>
                    </a:gs>
                    <a:gs pos="100000">
                      <a:srgbClr val="0F6FC6">
                        <a:tint val="40000"/>
                        <a:satMod val="250000"/>
                      </a:srgbClr>
                    </a:gs>
                  </a:gsLst>
                  <a:lin ang="5400000"/>
                </a:gradFill>
                <a:latin typeface="Calibri"/>
                <a:ea typeface="+mj-ea"/>
                <a:cs typeface="Traditional Arabic"/>
              </a:rPr>
              <a:t>الشفاط</a:t>
            </a:r>
            <a:r>
              <a:rPr lang="en-US" sz="5000" b="1" dirty="0" smtClean="0">
                <a:ln w="10541" cmpd="sng">
                  <a:solidFill>
                    <a:srgbClr val="0F6FC6">
                      <a:shade val="88000"/>
                      <a:satMod val="110000"/>
                    </a:srgbClr>
                  </a:solidFill>
                  <a:prstDash val="solid"/>
                </a:ln>
                <a:gradFill>
                  <a:gsLst>
                    <a:gs pos="0">
                      <a:srgbClr val="0F6FC6">
                        <a:tint val="40000"/>
                        <a:satMod val="250000"/>
                      </a:srgbClr>
                    </a:gs>
                    <a:gs pos="9000">
                      <a:srgbClr val="0F6FC6">
                        <a:tint val="52000"/>
                        <a:satMod val="300000"/>
                      </a:srgbClr>
                    </a:gs>
                    <a:gs pos="50000">
                      <a:srgbClr val="0F6FC6">
                        <a:shade val="20000"/>
                        <a:satMod val="300000"/>
                      </a:srgbClr>
                    </a:gs>
                    <a:gs pos="79000">
                      <a:srgbClr val="0F6FC6">
                        <a:tint val="52000"/>
                        <a:satMod val="300000"/>
                      </a:srgbClr>
                    </a:gs>
                    <a:gs pos="100000">
                      <a:srgbClr val="0F6FC6">
                        <a:tint val="40000"/>
                        <a:satMod val="250000"/>
                      </a:srgbClr>
                    </a:gs>
                  </a:gsLst>
                  <a:lin ang="5400000"/>
                </a:gradFill>
                <a:latin typeface="Calibri"/>
                <a:ea typeface="+mj-ea"/>
                <a:cs typeface="+mj-cs"/>
              </a:rPr>
              <a:t/>
            </a:r>
            <a:br>
              <a:rPr lang="en-US" sz="5000" b="1" dirty="0" smtClean="0">
                <a:ln w="10541" cmpd="sng">
                  <a:solidFill>
                    <a:srgbClr val="0F6FC6">
                      <a:shade val="88000"/>
                      <a:satMod val="110000"/>
                    </a:srgbClr>
                  </a:solidFill>
                  <a:prstDash val="solid"/>
                </a:ln>
                <a:gradFill>
                  <a:gsLst>
                    <a:gs pos="0">
                      <a:srgbClr val="0F6FC6">
                        <a:tint val="40000"/>
                        <a:satMod val="250000"/>
                      </a:srgbClr>
                    </a:gs>
                    <a:gs pos="9000">
                      <a:srgbClr val="0F6FC6">
                        <a:tint val="52000"/>
                        <a:satMod val="300000"/>
                      </a:srgbClr>
                    </a:gs>
                    <a:gs pos="50000">
                      <a:srgbClr val="0F6FC6">
                        <a:shade val="20000"/>
                        <a:satMod val="300000"/>
                      </a:srgbClr>
                    </a:gs>
                    <a:gs pos="79000">
                      <a:srgbClr val="0F6FC6">
                        <a:tint val="52000"/>
                        <a:satMod val="300000"/>
                      </a:srgbClr>
                    </a:gs>
                    <a:gs pos="100000">
                      <a:srgbClr val="0F6FC6">
                        <a:tint val="40000"/>
                        <a:satMod val="250000"/>
                      </a:srgbClr>
                    </a:gs>
                  </a:gsLst>
                  <a:lin ang="5400000"/>
                </a:gradFill>
                <a:latin typeface="Calibri"/>
                <a:ea typeface="+mj-ea"/>
                <a:cs typeface="+mj-cs"/>
              </a:rPr>
            </a:br>
            <a:endParaRPr lang="en-US" dirty="0"/>
          </a:p>
        </p:txBody>
      </p:sp>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ar-SA" sz="49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ماكنة</a:t>
            </a:r>
            <a:r>
              <a:rPr lang="ar-SA" sz="4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التغليف</a:t>
            </a:r>
            <a:r>
              <a:rPr lang="en-US" b="1" dirty="0" smtClean="0"/>
              <a:t/>
            </a:r>
            <a:br>
              <a:rPr lang="en-US" b="1" dirty="0" smtClean="0"/>
            </a:br>
            <a:endParaRPr lang="ar-SA" dirty="0"/>
          </a:p>
        </p:txBody>
      </p:sp>
      <p:pic>
        <p:nvPicPr>
          <p:cNvPr id="9" name="Content Placeholder 8"/>
          <p:cNvPicPr>
            <a:picLocks noGrp="1"/>
          </p:cNvPicPr>
          <p:nvPr>
            <p:ph sz="quarter" idx="2"/>
          </p:nvPr>
        </p:nvPicPr>
        <p:blipFill>
          <a:blip r:embed="rId2" cstate="print"/>
          <a:stretch>
            <a:fillRect/>
          </a:stretch>
        </p:blipFill>
        <p:spPr bwMode="auto">
          <a:xfrm>
            <a:off x="228600" y="1447800"/>
            <a:ext cx="4040188" cy="5222701"/>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10" name="Content Placeholder 9"/>
          <p:cNvGraphicFramePr>
            <a:graphicFrameLocks noGrp="1"/>
          </p:cNvGraphicFramePr>
          <p:nvPr>
            <p:ph sz="quarter" idx="4"/>
          </p:nvPr>
        </p:nvGraphicFramePr>
        <p:xfrm>
          <a:off x="4572000" y="1066800"/>
          <a:ext cx="4572000" cy="5366067"/>
        </p:xfrm>
        <a:graphic>
          <a:graphicData uri="http://schemas.openxmlformats.org/drawingml/2006/table">
            <a:tbl>
              <a:tblPr rtl="1" firstRow="1" bandRow="1">
                <a:tableStyleId>{5C22544A-7EE6-4342-B048-85BDC9FD1C3A}</a:tableStyleId>
              </a:tblPr>
              <a:tblGrid>
                <a:gridCol w="2286000"/>
                <a:gridCol w="2286000"/>
              </a:tblGrid>
              <a:tr h="1113979">
                <a:tc>
                  <a:txBody>
                    <a:bodyPr/>
                    <a:lstStyle/>
                    <a:p>
                      <a:pPr algn="ctr" rtl="1">
                        <a:lnSpc>
                          <a:spcPct val="115000"/>
                        </a:lnSpc>
                        <a:spcAft>
                          <a:spcPts val="0"/>
                        </a:spcAft>
                      </a:pPr>
                      <a:r>
                        <a:rPr lang="ar-SA" sz="2000" dirty="0">
                          <a:solidFill>
                            <a:srgbClr val="000000"/>
                          </a:solidFill>
                          <a:latin typeface="Calibri"/>
                          <a:ea typeface="Times New Roman"/>
                          <a:cs typeface="Arial"/>
                        </a:rPr>
                        <a:t>فترات زمنيه يحدث فيها العطل</a:t>
                      </a:r>
                      <a:endParaRPr lang="en-US" sz="2000" dirty="0">
                        <a:latin typeface="Calibri"/>
                        <a:ea typeface="Calibri"/>
                        <a:cs typeface="Arial"/>
                      </a:endParaRPr>
                    </a:p>
                  </a:txBody>
                  <a:tcPr marL="68580" marR="68580" marT="0" marB="0" anchor="b"/>
                </a:tc>
                <a:tc>
                  <a:txBody>
                    <a:bodyPr/>
                    <a:lstStyle/>
                    <a:p>
                      <a:pPr algn="ctr" rtl="1">
                        <a:lnSpc>
                          <a:spcPct val="115000"/>
                        </a:lnSpc>
                        <a:spcAft>
                          <a:spcPts val="0"/>
                        </a:spcAft>
                      </a:pPr>
                      <a:r>
                        <a:rPr lang="ar-SA" sz="2000" dirty="0" smtClean="0">
                          <a:solidFill>
                            <a:srgbClr val="000000"/>
                          </a:solidFill>
                          <a:latin typeface="Calibri"/>
                          <a:ea typeface="Times New Roman"/>
                          <a:cs typeface="Arial"/>
                        </a:rPr>
                        <a:t>التكرارية</a:t>
                      </a:r>
                      <a:endParaRPr lang="en-US" sz="2000" dirty="0">
                        <a:latin typeface="Calibri"/>
                        <a:ea typeface="Calibri"/>
                        <a:cs typeface="Arial"/>
                      </a:endParaRPr>
                    </a:p>
                  </a:txBody>
                  <a:tcPr marL="68580" marR="68580" marT="0" marB="0" anchor="b"/>
                </a:tc>
              </a:tr>
              <a:tr h="1063022">
                <a:tc>
                  <a:txBody>
                    <a:bodyPr/>
                    <a:lstStyle/>
                    <a:p>
                      <a:pPr algn="ctr" rtl="0">
                        <a:lnSpc>
                          <a:spcPct val="115000"/>
                        </a:lnSpc>
                        <a:spcAft>
                          <a:spcPts val="0"/>
                        </a:spcAft>
                      </a:pPr>
                      <a:r>
                        <a:rPr lang="en-US" sz="2000">
                          <a:solidFill>
                            <a:srgbClr val="000000"/>
                          </a:solidFill>
                          <a:latin typeface="Arial"/>
                          <a:ea typeface="Times New Roman"/>
                          <a:cs typeface="Arial"/>
                        </a:rPr>
                        <a:t>1\1\10-28\2\10</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4</a:t>
                      </a:r>
                      <a:endParaRPr lang="en-US" sz="2000" dirty="0">
                        <a:latin typeface="Calibri"/>
                        <a:ea typeface="Calibri"/>
                        <a:cs typeface="Arial"/>
                      </a:endParaRPr>
                    </a:p>
                  </a:txBody>
                  <a:tcPr marL="68580" marR="68580" marT="0" marB="0" anchor="b"/>
                </a:tc>
              </a:tr>
              <a:tr h="1063022">
                <a:tc>
                  <a:txBody>
                    <a:bodyPr/>
                    <a:lstStyle/>
                    <a:p>
                      <a:pPr algn="ctr" rtl="0">
                        <a:lnSpc>
                          <a:spcPct val="115000"/>
                        </a:lnSpc>
                        <a:spcAft>
                          <a:spcPts val="0"/>
                        </a:spcAft>
                      </a:pPr>
                      <a:r>
                        <a:rPr lang="en-US" sz="2000">
                          <a:solidFill>
                            <a:srgbClr val="000000"/>
                          </a:solidFill>
                          <a:latin typeface="Arial"/>
                          <a:ea typeface="Times New Roman"/>
                          <a:cs typeface="Arial"/>
                        </a:rPr>
                        <a:t>1\3\10-30\4\10</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8</a:t>
                      </a:r>
                      <a:endParaRPr lang="en-US" sz="2000">
                        <a:latin typeface="Calibri"/>
                        <a:ea typeface="Calibri"/>
                        <a:cs typeface="Arial"/>
                      </a:endParaRPr>
                    </a:p>
                  </a:txBody>
                  <a:tcPr marL="68580" marR="68580" marT="0" marB="0" anchor="b"/>
                </a:tc>
              </a:tr>
              <a:tr h="1063022">
                <a:tc>
                  <a:txBody>
                    <a:bodyPr/>
                    <a:lstStyle/>
                    <a:p>
                      <a:pPr algn="ctr" rtl="0">
                        <a:lnSpc>
                          <a:spcPct val="115000"/>
                        </a:lnSpc>
                        <a:spcAft>
                          <a:spcPts val="0"/>
                        </a:spcAft>
                      </a:pPr>
                      <a:r>
                        <a:rPr lang="en-US" sz="2000">
                          <a:solidFill>
                            <a:srgbClr val="000000"/>
                          </a:solidFill>
                          <a:latin typeface="Arial"/>
                          <a:ea typeface="Times New Roman"/>
                          <a:cs typeface="Arial"/>
                        </a:rPr>
                        <a:t>1\5\10-30\6\10</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a:solidFill>
                            <a:srgbClr val="000000"/>
                          </a:solidFill>
                          <a:latin typeface="Arial"/>
                          <a:ea typeface="Times New Roman"/>
                          <a:cs typeface="Arial"/>
                        </a:rPr>
                        <a:t>3</a:t>
                      </a:r>
                      <a:endParaRPr lang="en-US" sz="2000">
                        <a:latin typeface="Calibri"/>
                        <a:ea typeface="Calibri"/>
                        <a:cs typeface="Arial"/>
                      </a:endParaRPr>
                    </a:p>
                  </a:txBody>
                  <a:tcPr marL="68580" marR="68580" marT="0" marB="0" anchor="b"/>
                </a:tc>
              </a:tr>
              <a:tr h="1063022">
                <a:tc>
                  <a:txBody>
                    <a:bodyPr/>
                    <a:lstStyle/>
                    <a:p>
                      <a:pPr algn="ctr" rtl="0">
                        <a:lnSpc>
                          <a:spcPct val="115000"/>
                        </a:lnSpc>
                        <a:spcAft>
                          <a:spcPts val="0"/>
                        </a:spcAft>
                      </a:pPr>
                      <a:r>
                        <a:rPr lang="en-US" sz="2000">
                          <a:solidFill>
                            <a:srgbClr val="000000"/>
                          </a:solidFill>
                          <a:latin typeface="Arial"/>
                          <a:ea typeface="Times New Roman"/>
                          <a:cs typeface="Arial"/>
                        </a:rPr>
                        <a:t>1\7\10-31\8\10</a:t>
                      </a:r>
                      <a:endParaRPr lang="en-US" sz="2000">
                        <a:latin typeface="Calibri"/>
                        <a:ea typeface="Calibri"/>
                        <a:cs typeface="Arial"/>
                      </a:endParaRPr>
                    </a:p>
                  </a:txBody>
                  <a:tcPr marL="68580" marR="68580" marT="0" marB="0" anchor="b"/>
                </a:tc>
                <a:tc>
                  <a:txBody>
                    <a:bodyPr/>
                    <a:lstStyle/>
                    <a:p>
                      <a:pPr algn="ctr" rtl="0">
                        <a:lnSpc>
                          <a:spcPct val="115000"/>
                        </a:lnSpc>
                        <a:spcAft>
                          <a:spcPts val="0"/>
                        </a:spcAft>
                      </a:pPr>
                      <a:r>
                        <a:rPr lang="en-US" sz="2000" dirty="0">
                          <a:solidFill>
                            <a:srgbClr val="000000"/>
                          </a:solidFill>
                          <a:latin typeface="Arial"/>
                          <a:ea typeface="Times New Roman"/>
                          <a:cs typeface="Arial"/>
                        </a:rPr>
                        <a:t>3</a:t>
                      </a:r>
                      <a:endParaRPr lang="en-US" sz="2000" dirty="0">
                        <a:latin typeface="Calibri"/>
                        <a:ea typeface="Calibri"/>
                        <a:cs typeface="Arial"/>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1658112"/>
          </a:xfrm>
        </p:spPr>
        <p:txBody>
          <a:bodyPr>
            <a:normAutofit fontScale="90000"/>
          </a:bodyPr>
          <a:lstStyle/>
          <a:p>
            <a:pPr algn="ctr"/>
            <a:r>
              <a:rPr lang="ar-SA"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النفاشات</a:t>
            </a: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r>
              <a:rPr lang="en-US" b="1" dirty="0" smtClean="0"/>
              <a:t/>
            </a:r>
            <a:br>
              <a:rPr lang="en-US" b="1" dirty="0" smtClean="0"/>
            </a:br>
            <a:endParaRPr lang="ar-SA" dirty="0"/>
          </a:p>
        </p:txBody>
      </p:sp>
      <p:pic>
        <p:nvPicPr>
          <p:cNvPr id="10" name="Content Placeholder 9"/>
          <p:cNvPicPr>
            <a:picLocks noGrp="1"/>
          </p:cNvPicPr>
          <p:nvPr>
            <p:ph sz="quarter" idx="2"/>
          </p:nvPr>
        </p:nvPicPr>
        <p:blipFill>
          <a:blip r:embed="rId2" cstate="print"/>
          <a:stretch>
            <a:fillRect/>
          </a:stretch>
        </p:blipFill>
        <p:spPr bwMode="auto">
          <a:xfrm>
            <a:off x="228600" y="1295400"/>
            <a:ext cx="4497388" cy="5146501"/>
          </a:xfrm>
          <a:prstGeom prst="rect">
            <a:avLst/>
          </a:prstGeom>
          <a:ln w="228600" cap="sq" cmpd="thickThin">
            <a:solidFill>
              <a:srgbClr val="000000"/>
            </a:solidFill>
            <a:prstDash val="solid"/>
            <a:miter lim="800000"/>
          </a:ln>
          <a:effectLst>
            <a:innerShdw blurRad="76200">
              <a:srgbClr val="000000"/>
            </a:innerShdw>
          </a:effectLst>
        </p:spPr>
      </p:pic>
      <p:graphicFrame>
        <p:nvGraphicFramePr>
          <p:cNvPr id="9" name="Content Placeholder 8"/>
          <p:cNvGraphicFramePr>
            <a:graphicFrameLocks noGrp="1"/>
          </p:cNvGraphicFramePr>
          <p:nvPr>
            <p:ph sz="quarter" idx="4"/>
          </p:nvPr>
        </p:nvGraphicFramePr>
        <p:xfrm>
          <a:off x="4859338" y="990598"/>
          <a:ext cx="4284662" cy="5562604"/>
        </p:xfrm>
        <a:graphic>
          <a:graphicData uri="http://schemas.openxmlformats.org/drawingml/2006/table">
            <a:tbl>
              <a:tblPr rtl="1" firstRow="1" bandRow="1">
                <a:tableStyleId>{5C22544A-7EE6-4342-B048-85BDC9FD1C3A}</a:tableStyleId>
              </a:tblPr>
              <a:tblGrid>
                <a:gridCol w="2094500"/>
                <a:gridCol w="2190162"/>
              </a:tblGrid>
              <a:tr h="1390651">
                <a:tc>
                  <a:txBody>
                    <a:bodyPr/>
                    <a:lstStyle/>
                    <a:p>
                      <a:pPr algn="ctr" rtl="1">
                        <a:lnSpc>
                          <a:spcPct val="115000"/>
                        </a:lnSpc>
                        <a:spcAft>
                          <a:spcPts val="0"/>
                        </a:spcAft>
                      </a:pPr>
                      <a:r>
                        <a:rPr lang="ar-SA" sz="2000" dirty="0">
                          <a:solidFill>
                            <a:srgbClr val="000000"/>
                          </a:solidFill>
                          <a:latin typeface="Times New Roman" pitchFamily="18" charset="0"/>
                          <a:ea typeface="Times New Roman"/>
                          <a:cs typeface="Times New Roman" pitchFamily="18" charset="0"/>
                        </a:rPr>
                        <a:t>فترات زمنيه يحدث فيها العطل</a:t>
                      </a:r>
                      <a:endParaRPr lang="en-US" sz="2000" dirty="0">
                        <a:latin typeface="Times New Roman" pitchFamily="18" charset="0"/>
                        <a:ea typeface="Calibri"/>
                        <a:cs typeface="Times New Roman" pitchFamily="18" charset="0"/>
                      </a:endParaRPr>
                    </a:p>
                  </a:txBody>
                  <a:tcPr marL="68580" marR="68580" marT="0" marB="0" anchor="b"/>
                </a:tc>
                <a:tc>
                  <a:txBody>
                    <a:bodyPr/>
                    <a:lstStyle/>
                    <a:p>
                      <a:pPr algn="ctr" rtl="1">
                        <a:lnSpc>
                          <a:spcPct val="115000"/>
                        </a:lnSpc>
                        <a:spcAft>
                          <a:spcPts val="0"/>
                        </a:spcAft>
                      </a:pPr>
                      <a:r>
                        <a:rPr lang="ar-SA" sz="2000" dirty="0" smtClean="0">
                          <a:solidFill>
                            <a:srgbClr val="000000"/>
                          </a:solidFill>
                          <a:latin typeface="Times New Roman" pitchFamily="18" charset="0"/>
                          <a:ea typeface="Times New Roman"/>
                          <a:cs typeface="Times New Roman" pitchFamily="18" charset="0"/>
                        </a:rPr>
                        <a:t>التكرارية</a:t>
                      </a:r>
                      <a:endParaRPr lang="en-US" sz="2000" dirty="0">
                        <a:latin typeface="Times New Roman" pitchFamily="18" charset="0"/>
                        <a:ea typeface="Calibri"/>
                        <a:cs typeface="Times New Roman" pitchFamily="18" charset="0"/>
                      </a:endParaRPr>
                    </a:p>
                  </a:txBody>
                  <a:tcPr marL="68580" marR="68580" marT="0" marB="0" anchor="b"/>
                </a:tc>
              </a:tr>
              <a:tr h="1390651">
                <a:tc>
                  <a:txBody>
                    <a:bodyPr/>
                    <a:lstStyle/>
                    <a:p>
                      <a:pPr algn="ctr" rtl="0">
                        <a:lnSpc>
                          <a:spcPct val="115000"/>
                        </a:lnSpc>
                        <a:spcAft>
                          <a:spcPts val="0"/>
                        </a:spcAft>
                      </a:pPr>
                      <a:r>
                        <a:rPr lang="en-US" sz="2000">
                          <a:solidFill>
                            <a:srgbClr val="000000"/>
                          </a:solidFill>
                          <a:latin typeface="Times New Roman" pitchFamily="18" charset="0"/>
                          <a:ea typeface="Times New Roman"/>
                          <a:cs typeface="Times New Roman" pitchFamily="18" charset="0"/>
                        </a:rPr>
                        <a:t>1\1\2010-30\4\2010</a:t>
                      </a:r>
                      <a:endParaRPr lang="en-US" sz="2000">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rgbClr val="000000"/>
                          </a:solidFill>
                          <a:latin typeface="Times New Roman" pitchFamily="18" charset="0"/>
                          <a:ea typeface="Times New Roman"/>
                          <a:cs typeface="Times New Roman" pitchFamily="18" charset="0"/>
                        </a:rPr>
                        <a:t>10</a:t>
                      </a:r>
                      <a:endParaRPr lang="en-US" sz="2000">
                        <a:latin typeface="Times New Roman" pitchFamily="18" charset="0"/>
                        <a:ea typeface="Calibri"/>
                        <a:cs typeface="Times New Roman" pitchFamily="18" charset="0"/>
                      </a:endParaRPr>
                    </a:p>
                  </a:txBody>
                  <a:tcPr marL="68580" marR="68580" marT="0" marB="0" anchor="b"/>
                </a:tc>
              </a:tr>
              <a:tr h="1390651">
                <a:tc>
                  <a:txBody>
                    <a:bodyPr/>
                    <a:lstStyle/>
                    <a:p>
                      <a:pPr algn="ctr" rtl="0">
                        <a:lnSpc>
                          <a:spcPct val="115000"/>
                        </a:lnSpc>
                        <a:spcAft>
                          <a:spcPts val="0"/>
                        </a:spcAft>
                      </a:pPr>
                      <a:r>
                        <a:rPr lang="en-US" sz="2000">
                          <a:solidFill>
                            <a:srgbClr val="000000"/>
                          </a:solidFill>
                          <a:latin typeface="Times New Roman" pitchFamily="18" charset="0"/>
                          <a:ea typeface="Times New Roman"/>
                          <a:cs typeface="Times New Roman" pitchFamily="18" charset="0"/>
                        </a:rPr>
                        <a:t>1\5\2010-30\9\2010</a:t>
                      </a:r>
                      <a:endParaRPr lang="en-US" sz="2000">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rgbClr val="000000"/>
                          </a:solidFill>
                          <a:latin typeface="Times New Roman" pitchFamily="18" charset="0"/>
                          <a:ea typeface="Times New Roman"/>
                          <a:cs typeface="Times New Roman" pitchFamily="18" charset="0"/>
                        </a:rPr>
                        <a:t>5</a:t>
                      </a:r>
                      <a:endParaRPr lang="en-US" sz="2000">
                        <a:latin typeface="Times New Roman" pitchFamily="18" charset="0"/>
                        <a:ea typeface="Calibri"/>
                        <a:cs typeface="Times New Roman" pitchFamily="18" charset="0"/>
                      </a:endParaRPr>
                    </a:p>
                  </a:txBody>
                  <a:tcPr marL="68580" marR="68580" marT="0" marB="0" anchor="b"/>
                </a:tc>
              </a:tr>
              <a:tr h="1390651">
                <a:tc>
                  <a:txBody>
                    <a:bodyPr/>
                    <a:lstStyle/>
                    <a:p>
                      <a:pPr algn="ctr" rtl="0">
                        <a:lnSpc>
                          <a:spcPct val="115000"/>
                        </a:lnSpc>
                        <a:spcAft>
                          <a:spcPts val="0"/>
                        </a:spcAft>
                      </a:pPr>
                      <a:r>
                        <a:rPr lang="en-US" sz="2000">
                          <a:solidFill>
                            <a:srgbClr val="000000"/>
                          </a:solidFill>
                          <a:latin typeface="Times New Roman" pitchFamily="18" charset="0"/>
                          <a:ea typeface="Times New Roman"/>
                          <a:cs typeface="Times New Roman" pitchFamily="18" charset="0"/>
                        </a:rPr>
                        <a:t>1\10\2010-28\2\2010</a:t>
                      </a:r>
                      <a:endParaRPr lang="en-US" sz="2000">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rgbClr val="000000"/>
                          </a:solidFill>
                          <a:latin typeface="Times New Roman" pitchFamily="18" charset="0"/>
                          <a:ea typeface="Times New Roman"/>
                          <a:cs typeface="Times New Roman" pitchFamily="18" charset="0"/>
                        </a:rPr>
                        <a:t>5</a:t>
                      </a:r>
                      <a:endParaRPr lang="en-US" sz="2000" dirty="0">
                        <a:latin typeface="Times New Roman" pitchFamily="18" charset="0"/>
                        <a:ea typeface="Calibri"/>
                        <a:cs typeface="Times New Roman" pitchFamily="18" charset="0"/>
                      </a:endParaRPr>
                    </a:p>
                  </a:txBody>
                  <a:tcPr marL="68580" marR="68580" marT="0" marB="0" anchor="b"/>
                </a:tc>
              </a:tr>
            </a:tbl>
          </a:graphicData>
        </a:graphic>
      </p:graphicFrame>
    </p:spTree>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685800" y="762000"/>
            <a:ext cx="7727776" cy="1575791"/>
          </a:xfrm>
        </p:spPr>
        <p:txBody>
          <a:bodyPr>
            <a:noAutofit/>
          </a:bodyPr>
          <a:lstStyle/>
          <a:p>
            <a:pPr algn="ct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Results of analysis:</a:t>
            </a:r>
            <a:b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ar-SA"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11" name="Subtitle 10"/>
          <p:cNvSpPr>
            <a:spLocks noGrp="1"/>
          </p:cNvSpPr>
          <p:nvPr>
            <p:ph type="subTitle" idx="1"/>
          </p:nvPr>
        </p:nvSpPr>
        <p:spPr>
          <a:xfrm>
            <a:off x="914400" y="1828800"/>
            <a:ext cx="6858000" cy="4120480"/>
          </a:xfrm>
        </p:spPr>
        <p:txBody>
          <a:bodyPr>
            <a:noAutofit/>
          </a:bodyPr>
          <a:lstStyle/>
          <a:p>
            <a:pPr algn="l" rtl="0" fontAlgn="t"/>
            <a:r>
              <a:rPr lang="en-US" sz="2000" dirty="0" smtClean="0"/>
              <a:t>1-More failures in most time occur on Saturday because in Fridays there is no maintenance for the machines.</a:t>
            </a:r>
          </a:p>
          <a:p>
            <a:pPr algn="l" rtl="0" fontAlgn="t"/>
            <a:endParaRPr lang="en-US" sz="2000" dirty="0" smtClean="0"/>
          </a:p>
          <a:p>
            <a:pPr algn="l" rtl="0" fontAlgn="t"/>
            <a:r>
              <a:rPr lang="en-US" sz="2000" dirty="0" smtClean="0"/>
              <a:t>2-There are high differences of frequency from period to other because neglecting the documentation of all maintenance reports.</a:t>
            </a:r>
          </a:p>
          <a:p>
            <a:pPr algn="l" rtl="0" fontAlgn="t"/>
            <a:r>
              <a:rPr lang="en-US" sz="2000" dirty="0" smtClean="0"/>
              <a:t> </a:t>
            </a:r>
          </a:p>
          <a:p>
            <a:pPr algn="l" rtl="0" fontAlgn="t"/>
            <a:r>
              <a:rPr lang="en-US" sz="2000" dirty="0" smtClean="0"/>
              <a:t>3-More failures are occur in packaging machine and</a:t>
            </a:r>
            <a:r>
              <a:rPr lang="ar-SA" sz="2000" dirty="0" smtClean="0"/>
              <a:t>النفاشه"</a:t>
            </a:r>
            <a:r>
              <a:rPr lang="en-US" sz="2000" dirty="0" smtClean="0"/>
              <a:t>"machine, because this two machine have the  highest use in this company.</a:t>
            </a:r>
          </a:p>
          <a:p>
            <a:pPr algn="l" rtl="0" fontAlgn="t"/>
            <a:r>
              <a:rPr lang="en-US" sz="2000" dirty="0" smtClean="0"/>
              <a:t> </a:t>
            </a:r>
          </a:p>
          <a:p>
            <a:pPr algn="l"/>
            <a:r>
              <a:rPr lang="en-US" sz="2000" dirty="0" smtClean="0"/>
              <a:t>4-The highest frequency is in   the period from (1\1\2010-30\4\2010) because this period are the beginning season (high production), and the machines work for long time in this period</a:t>
            </a:r>
            <a:endParaRPr lang="ar-SA" sz="2000" dirty="0"/>
          </a:p>
        </p:txBody>
      </p:sp>
    </p:spTree>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a:bodyPr>
          <a:lstStyle/>
          <a:p>
            <a:pPr rtl="1">
              <a:buNone/>
            </a:pPr>
            <a:r>
              <a:rPr lang="en-US" dirty="0" smtClean="0"/>
              <a:t> </a:t>
            </a:r>
          </a:p>
          <a:p>
            <a:pPr rtl="1">
              <a:buNone/>
            </a:pP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Recommendation :</a:t>
            </a:r>
            <a:endPar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rtl="1">
              <a:buNone/>
            </a:pPr>
            <a:endPar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rtl="1">
              <a:buNone/>
            </a:pPr>
            <a:r>
              <a:rPr lang="en-US" sz="2000" dirty="0" smtClean="0">
                <a:latin typeface="Times New Roman" pitchFamily="18" charset="0"/>
                <a:cs typeface="Times New Roman" pitchFamily="18" charset="0"/>
              </a:rPr>
              <a:t>1.  Al -Arz company is highly advised the new model (CMMS) that can be easily managed by their managers and operators.</a:t>
            </a:r>
          </a:p>
          <a:p>
            <a:pPr rtl="1">
              <a:buNone/>
            </a:pPr>
            <a:r>
              <a:rPr lang="en-US" sz="2000" dirty="0" smtClean="0">
                <a:latin typeface="Times New Roman" pitchFamily="18" charset="0"/>
                <a:cs typeface="Times New Roman" pitchFamily="18" charset="0"/>
              </a:rPr>
              <a:t>2. To Convert manual system of maintenance to computerized system.</a:t>
            </a:r>
          </a:p>
          <a:p>
            <a:pPr rtl="1">
              <a:buNone/>
            </a:pPr>
            <a:r>
              <a:rPr lang="en-US" sz="2000" dirty="0" smtClean="0">
                <a:latin typeface="Times New Roman" pitchFamily="18" charset="0"/>
                <a:cs typeface="Times New Roman" pitchFamily="18" charset="0"/>
              </a:rPr>
              <a:t>3. It must be good documentations of maintenance report.</a:t>
            </a:r>
          </a:p>
          <a:p>
            <a:pPr rtl="1">
              <a:buNone/>
            </a:pPr>
            <a:r>
              <a:rPr lang="en-US" sz="2000" dirty="0" smtClean="0">
                <a:latin typeface="Times New Roman" pitchFamily="18" charset="0"/>
                <a:cs typeface="Times New Roman" pitchFamily="18" charset="0"/>
              </a:rPr>
              <a:t>4. It must be a good contact   between Managers and employees.</a:t>
            </a:r>
          </a:p>
          <a:p>
            <a:pPr>
              <a:buNone/>
            </a:pPr>
            <a:endParaRPr lang="en-US" dirty="0"/>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0"/>
            <a:ext cx="9144000" cy="4837181"/>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algn="ctr" fontAlgn="base">
              <a:spcBef>
                <a:spcPct val="0"/>
              </a:spcBef>
              <a:spcAft>
                <a:spcPct val="0"/>
              </a:spcAft>
            </a:pPr>
            <a:r>
              <a:rPr kumimoji="0" lang="en-US" sz="4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Times New Roman" pitchFamily="18" charset="0"/>
                <a:cs typeface="Times New Roman" pitchFamily="18" charset="0"/>
              </a:rPr>
              <a:t>AL-Arz Company</a:t>
            </a:r>
          </a:p>
          <a:p>
            <a:pPr algn="ctr" fontAlgn="base">
              <a:spcBef>
                <a:spcPct val="0"/>
              </a:spcBef>
              <a:spcAft>
                <a:spcPct val="0"/>
              </a:spcAft>
            </a:pPr>
            <a:endParaRPr kumimoji="0" lang="en-US" sz="4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Times New Roman" pitchFamily="18" charset="0"/>
              <a:cs typeface="Times New Roman" pitchFamily="18" charset="0"/>
            </a:endParaRPr>
          </a:p>
          <a:p>
            <a:pPr algn="ctr" fontAlgn="base">
              <a:spcBef>
                <a:spcPct val="0"/>
              </a:spcBef>
              <a:spcAft>
                <a:spcPct val="0"/>
              </a:spcAft>
            </a:pPr>
            <a:endParaRPr kumimoji="0" lang="en-US" sz="4800" b="1" i="0" u="none" strike="noStrike" normalizeH="0" baseline="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Times New Roman" pitchFamily="18" charset="0"/>
              <a:cs typeface="Times New Roman" pitchFamily="18" charset="0"/>
            </a:endParaRPr>
          </a:p>
          <a:p>
            <a:pPr algn="ctr" fontAlgn="base">
              <a:spcBef>
                <a:spcPct val="0"/>
              </a:spcBef>
              <a:spcAft>
                <a:spcPct val="0"/>
              </a:spcAft>
            </a:pPr>
            <a:endParaRPr kumimoji="0" lang="en-US" sz="48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8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8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687354"/>
            <a:ext cx="91440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From</a:t>
            </a:r>
            <a:r>
              <a:rPr kumimoji="0" lang="en-US" sz="2000" b="0" i="0" u="none" strike="noStrike" cap="none" normalizeH="0" dirty="0" smtClean="0">
                <a:ln>
                  <a:noFill/>
                </a:ln>
                <a:solidFill>
                  <a:schemeClr val="tx1"/>
                </a:solidFill>
                <a:effectLst/>
                <a:latin typeface="Times New Roman" pitchFamily="18" charset="0"/>
                <a:cs typeface="Times New Roman" pitchFamily="18" charset="0"/>
              </a:rPr>
              <a:t> our humble begging in1950 , producing ice in order to cool water and store food at the time when electricity di</a:t>
            </a:r>
            <a:r>
              <a:rPr lang="en-US" sz="2000" dirty="0" smtClean="0">
                <a:latin typeface="Times New Roman" pitchFamily="18" charset="0"/>
                <a:cs typeface="Times New Roman" pitchFamily="18" charset="0"/>
              </a:rPr>
              <a:t>d</a:t>
            </a:r>
            <a:r>
              <a:rPr kumimoji="0" lang="en-US" sz="2000" b="0" i="0" u="none" strike="noStrike" cap="none" normalizeH="0" dirty="0" smtClean="0">
                <a:ln>
                  <a:noFill/>
                </a:ln>
                <a:solidFill>
                  <a:schemeClr val="tx1"/>
                </a:solidFill>
                <a:effectLst/>
                <a:latin typeface="Times New Roman" pitchFamily="18" charset="0"/>
                <a:cs typeface="Times New Roman" pitchFamily="18" charset="0"/>
              </a:rPr>
              <a:t>n’t exist , Al Arz company has  evolved to be the leader of frozen treats market in Palestine . Since its establishment by the late Mohammad Anabtawi in Nablus – Palestine , AL- </a:t>
            </a:r>
            <a:r>
              <a:rPr lang="en-US" sz="2000" dirty="0" smtClean="0">
                <a:latin typeface="Times New Roman" pitchFamily="18" charset="0"/>
                <a:cs typeface="Times New Roman" pitchFamily="18" charset="0"/>
              </a:rPr>
              <a:t>A</a:t>
            </a:r>
            <a:r>
              <a:rPr kumimoji="0" lang="en-US" sz="2000" b="0" i="0" u="none" strike="noStrike" cap="none" normalizeH="0" dirty="0" smtClean="0">
                <a:ln>
                  <a:noFill/>
                </a:ln>
                <a:solidFill>
                  <a:schemeClr val="tx1"/>
                </a:solidFill>
                <a:effectLst/>
                <a:latin typeface="Times New Roman" pitchFamily="18" charset="0"/>
                <a:cs typeface="Times New Roman" pitchFamily="18" charset="0"/>
              </a:rPr>
              <a:t>rz grew in to a  successful producer of high quality extruded ice-cream products.</a:t>
            </a:r>
          </a:p>
          <a:p>
            <a:pPr marL="0" marR="0" lvl="0" indent="0" algn="justLow" defTabSz="914400" rtl="0" eaLnBrk="1" fontAlgn="base" latinLnBrk="0" hangingPunct="1">
              <a:lnSpc>
                <a:spcPct val="150000"/>
              </a:lnSpc>
              <a:spcBef>
                <a:spcPct val="0"/>
              </a:spcBef>
              <a:spcAft>
                <a:spcPct val="0"/>
              </a:spcAft>
              <a:buClrTx/>
              <a:buSzTx/>
              <a:buFontTx/>
              <a:buNone/>
              <a:tabLst/>
            </a:pPr>
            <a:r>
              <a:rPr lang="en-US" sz="2000" baseline="0" dirty="0" smtClean="0">
                <a:latin typeface="Times New Roman" pitchFamily="18" charset="0"/>
                <a:cs typeface="Times New Roman" pitchFamily="18" charset="0"/>
              </a:rPr>
              <a:t>In 2007 ,</a:t>
            </a:r>
            <a:r>
              <a:rPr lang="en-US" sz="2000" dirty="0" smtClean="0">
                <a:latin typeface="Times New Roman" pitchFamily="18" charset="0"/>
                <a:cs typeface="Times New Roman" pitchFamily="18" charset="0"/>
              </a:rPr>
              <a:t> the company started its first step towards exporting, where Jordan was its first station. That was after it acquired the Palestinian quality certificate .</a:t>
            </a:r>
          </a:p>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Tow</a:t>
            </a:r>
            <a:r>
              <a:rPr kumimoji="0" lang="en-US" sz="2000" b="0" i="0" u="none" strike="noStrike" cap="none" normalizeH="0" dirty="0" smtClean="0">
                <a:ln>
                  <a:noFill/>
                </a:ln>
                <a:solidFill>
                  <a:schemeClr val="tx1"/>
                </a:solidFill>
                <a:effectLst/>
                <a:latin typeface="Times New Roman" pitchFamily="18" charset="0"/>
                <a:cs typeface="Times New Roman" pitchFamily="18" charset="0"/>
              </a:rPr>
              <a:t> years later, the company acquired the global food safety certificate HACCP. This achievement was a Palestinian industrial pride, since AL ARZ was the first company that acquires this certificate among the ice cream and dairy manufactures in Palestine and Jordan.</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Rectangle 8"/>
          <p:cNvSpPr/>
          <p:nvPr/>
        </p:nvSpPr>
        <p:spPr>
          <a:xfrm>
            <a:off x="0" y="1066800"/>
            <a:ext cx="5257800" cy="461665"/>
          </a:xfrm>
          <a:prstGeom prst="rect">
            <a:avLst/>
          </a:prstGeom>
        </p:spPr>
        <p:txBody>
          <a:bodyPr wrap="square">
            <a:spAutoFit/>
          </a:bodyPr>
          <a:lstStyle/>
          <a:p>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History of Al -Arz Company</a:t>
            </a: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lstStyle/>
          <a:p>
            <a:pPr>
              <a:buFont typeface="Wingdings 2" pitchFamily="18" charset="2"/>
              <a:buNone/>
            </a:pPr>
            <a:r>
              <a:rPr lang="en-US"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Maintenance</a:t>
            </a:r>
          </a:p>
          <a:p>
            <a:pPr>
              <a:buFont typeface="Wingdings 2" pitchFamily="18" charset="2"/>
              <a:buNone/>
            </a:pPr>
            <a:endParaRPr lang="ar-SA" sz="2000" b="1" dirty="0" smtClean="0">
              <a:latin typeface="Times New Roman" pitchFamily="18" charset="0"/>
              <a:cs typeface="Times New Roman" pitchFamily="18" charset="0"/>
            </a:endParaRPr>
          </a:p>
          <a:p>
            <a:pPr>
              <a:lnSpc>
                <a:spcPct val="150000"/>
              </a:lnSpc>
              <a:buFont typeface="Wingdings 2" pitchFamily="18" charset="2"/>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Any activity, such as tests, measurements, replacements, adjustments and repairs, intended to restore or retain a functional  in a specified state in which the unit can perform its required function </a:t>
            </a:r>
          </a:p>
          <a:p>
            <a:endParaRPr lang="en-US" dirty="0"/>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Types of Maintenance</a:t>
            </a:r>
            <a:endParaRPr 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0721" name="Rectangle 1"/>
          <p:cNvSpPr>
            <a:spLocks noChangeArrowheads="1"/>
          </p:cNvSpPr>
          <p:nvPr/>
        </p:nvSpPr>
        <p:spPr bwMode="auto">
          <a:xfrm>
            <a:off x="0" y="1752600"/>
            <a:ext cx="9144000" cy="320596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kumimoji="0" lang="ar-SA" sz="40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rPr>
              <a:t> </a:t>
            </a:r>
            <a:r>
              <a:rPr kumimoji="0" lang="en-US" sz="40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rPr>
              <a:t>Preventive maintenance</a:t>
            </a:r>
            <a:endParaRPr kumimoji="0" lang="ar-SA" sz="40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tabLst/>
            </a:pPr>
            <a:endParaRPr kumimoji="0" lang="en-US" sz="4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40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rPr>
              <a:t> Corrective maintenance</a:t>
            </a:r>
            <a:endParaRPr kumimoji="0" lang="en-US" sz="4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tabLst/>
            </a:pPr>
            <a:endParaRPr kumimoji="0" lang="en-US" sz="4000" b="1" i="0" u="none" strike="noStrike" cap="none" normalizeH="0" baseline="0" dirty="0" smtClean="0">
              <a:ln>
                <a:noFill/>
              </a:ln>
              <a:solidFill>
                <a:srgbClr val="0F6FC6"/>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tabLst/>
            </a:pPr>
            <a:r>
              <a:rPr kumimoji="0" lang="en-US" sz="4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Maintenance Management System in AL-Arz Company</a:t>
            </a:r>
            <a:b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endParaRPr 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029200"/>
          </a:xfrm>
        </p:spPr>
        <p:txBody>
          <a:bodyPr>
            <a:normAutofit/>
          </a:bodyPr>
          <a:lstStyle/>
          <a:p>
            <a:pPr rtl="1">
              <a:buNone/>
            </a:pPr>
            <a:endParaRPr lang="en-US" sz="2000" dirty="0" smtClean="0">
              <a:latin typeface="Times New Roman" pitchFamily="18" charset="0"/>
              <a:cs typeface="Times New Roman" pitchFamily="18" charset="0"/>
            </a:endParaRPr>
          </a:p>
          <a:p>
            <a:pPr rtl="1">
              <a:buNone/>
            </a:pPr>
            <a:r>
              <a:rPr lang="en-US" sz="3200" dirty="0" smtClean="0">
                <a:latin typeface="Times New Roman" pitchFamily="18" charset="0"/>
                <a:cs typeface="Times New Roman" pitchFamily="18" charset="0"/>
              </a:rPr>
              <a:t>  Sources of Data Collection</a:t>
            </a:r>
            <a:endParaRPr lang="en-US" sz="3200" b="1" dirty="0" smtClean="0">
              <a:latin typeface="Times New Roman" pitchFamily="18" charset="0"/>
              <a:cs typeface="Times New Roman" pitchFamily="18" charset="0"/>
            </a:endParaRPr>
          </a:p>
          <a:p>
            <a:pPr rtl="1">
              <a:buNone/>
            </a:pPr>
            <a:r>
              <a:rPr lang="en-US" sz="2000" dirty="0" smtClean="0">
                <a:latin typeface="Times New Roman" pitchFamily="18" charset="0"/>
                <a:cs typeface="Times New Roman" pitchFamily="18" charset="0"/>
              </a:rPr>
              <a:t> </a:t>
            </a:r>
          </a:p>
          <a:p>
            <a:pPr rtl="1">
              <a:buNone/>
            </a:pPr>
            <a:endParaRPr lang="en-US" sz="2000" dirty="0" smtClean="0">
              <a:latin typeface="Times New Roman" pitchFamily="18" charset="0"/>
              <a:cs typeface="Times New Roman" pitchFamily="18" charset="0"/>
            </a:endParaRPr>
          </a:p>
          <a:p>
            <a:pPr rtl="1">
              <a:buNone/>
            </a:pPr>
            <a:r>
              <a:rPr lang="en-US" sz="2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Data information was taken from Al-Arz company by this ways :</a:t>
            </a:r>
          </a:p>
          <a:p>
            <a:pPr lvl="0" fontAlgn="t"/>
            <a:r>
              <a:rPr lang="en-US" sz="2400" dirty="0" smtClean="0">
                <a:latin typeface="Times New Roman" pitchFamily="18" charset="0"/>
                <a:cs typeface="Times New Roman" pitchFamily="18" charset="0"/>
              </a:rPr>
              <a:t>By making frequent visits to the factory and observe the process of maintenance. </a:t>
            </a:r>
          </a:p>
          <a:p>
            <a:pPr lvl="0" fontAlgn="t"/>
            <a:r>
              <a:rPr lang="en-US" sz="2400" dirty="0" smtClean="0">
                <a:latin typeface="Times New Roman" pitchFamily="18" charset="0"/>
                <a:cs typeface="Times New Roman" pitchFamily="18" charset="0"/>
              </a:rPr>
              <a:t>By the manager of Research and Development Department (R&amp;D).</a:t>
            </a:r>
          </a:p>
          <a:p>
            <a:pPr lvl="0" fontAlgn="t"/>
            <a:r>
              <a:rPr lang="en-US" sz="2400" dirty="0" smtClean="0">
                <a:latin typeface="Times New Roman" pitchFamily="18" charset="0"/>
                <a:cs typeface="Times New Roman" pitchFamily="18" charset="0"/>
              </a:rPr>
              <a:t>By help from maintenance manager (Mechanical   engineer). </a:t>
            </a:r>
          </a:p>
          <a:p>
            <a:endParaRPr lang="en-US" dirty="0"/>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76200" y="86600"/>
            <a:ext cx="9220200" cy="6771400"/>
          </a:xfrm>
          <a:prstGeom prst="rect">
            <a:avLst/>
          </a:prstGeom>
          <a:ln w="228600" cap="sq" cmpd="thickThin">
            <a:solidFill>
              <a:srgbClr val="000000"/>
            </a:solidFill>
            <a:prstDash val="solid"/>
            <a:miter lim="800000"/>
          </a:ln>
          <a:effectLst>
            <a:innerShdw blurRad="76200">
              <a:srgbClr val="000000"/>
            </a:innerShdw>
          </a:effectLst>
        </p:spPr>
      </p:pic>
      <p:sp>
        <p:nvSpPr>
          <p:cNvPr id="5" name="TextBox 4"/>
          <p:cNvSpPr txBox="1"/>
          <p:nvPr/>
        </p:nvSpPr>
        <p:spPr>
          <a:xfrm>
            <a:off x="304800" y="304800"/>
            <a:ext cx="2514600" cy="584775"/>
          </a:xfrm>
          <a:prstGeom prst="rect">
            <a:avLst/>
          </a:prstGeom>
          <a:noFill/>
        </p:spPr>
        <p:txBody>
          <a:bodyPr wrap="square" rtlCol="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Flow Chart</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15400" cy="6629400"/>
          </a:xfrm>
        </p:spPr>
        <p:txBody>
          <a:bodyPr>
            <a:normAutofit/>
          </a:bodyPr>
          <a:lstStyle/>
          <a:p>
            <a:pPr algn="ctr" rtl="1">
              <a:buNone/>
            </a:pPr>
            <a:r>
              <a:rPr lang="en-US" dirty="0" smtClean="0"/>
              <a:t> </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Turning point for maintenance management system in   AL-Arz Company</a:t>
            </a:r>
            <a:endParaRPr lang="en-US" sz="3600" b="1" dirty="0" smtClean="0">
              <a:latin typeface="Times New Roman" pitchFamily="18" charset="0"/>
              <a:cs typeface="Times New Roman" pitchFamily="18" charset="0"/>
            </a:endParaRPr>
          </a:p>
          <a:p>
            <a:pPr rtl="1">
              <a:buNone/>
            </a:pPr>
            <a:r>
              <a:rPr lang="en-US" dirty="0" smtClean="0"/>
              <a:t> </a:t>
            </a:r>
            <a:endParaRPr lang="en-US" b="1" dirty="0" smtClean="0"/>
          </a:p>
          <a:p>
            <a:pPr rtl="1" fontAlgn="t">
              <a:lnSpc>
                <a:spcPct val="150000"/>
              </a:lnSpc>
              <a:buNone/>
            </a:pPr>
            <a:r>
              <a:rPr lang="en-US" sz="2000" dirty="0" smtClean="0">
                <a:latin typeface="Times New Roman" pitchFamily="18" charset="0"/>
                <a:cs typeface="Times New Roman" pitchFamily="18" charset="0"/>
              </a:rPr>
              <a:t>The turning point that occurred due to this project is to shift maintenance management system in the factory  from  manually system to an integrated computerized system using the program " Microsoft office Access " , which led to saving time, effort and increase accuracy in the process of information storage and retrieval speed . Plant need for Computerized Maintenance to demonstrates the flow chart from start to finish or from the time of the failures until the system return to work again, explaining the steps and tools and spare parts used and the engineer in charge of maintenance process.</a:t>
            </a:r>
          </a:p>
          <a:p>
            <a:pPr rtl="1">
              <a:lnSpc>
                <a:spcPct val="150000"/>
              </a:lnSpc>
              <a:buNone/>
            </a:pPr>
            <a:r>
              <a:rPr lang="en-US" sz="2000" dirty="0" smtClean="0">
                <a:latin typeface="Times New Roman" pitchFamily="18" charset="0"/>
                <a:cs typeface="Times New Roman" pitchFamily="18" charset="0"/>
              </a:rPr>
              <a:t>The turning point is to convert (MMS) to (CMMS)</a:t>
            </a:r>
            <a:endParaRPr lang="en-US" sz="2000" dirty="0">
              <a:latin typeface="Times New Roman" pitchFamily="18" charset="0"/>
              <a:cs typeface="Times New Roman" pitchFamily="18" charset="0"/>
            </a:endParaRPr>
          </a:p>
        </p:txBody>
      </p:sp>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524000"/>
            <a:ext cx="6248400" cy="2342727"/>
          </a:xfrm>
        </p:spPr>
        <p:txBody>
          <a:bodyPr>
            <a:normAutofit/>
            <a:scene3d>
              <a:camera prst="orthographicFront"/>
              <a:lightRig rig="soft" dir="t">
                <a:rot lat="0" lon="0" rev="10800000"/>
              </a:lightRig>
            </a:scene3d>
            <a:sp3d>
              <a:bevelT w="27940" h="12700"/>
              <a:contourClr>
                <a:srgbClr val="DDDDDD"/>
              </a:contourClr>
            </a:sp3d>
          </a:bodyPr>
          <a:lstStyle/>
          <a:p>
            <a:pPr algn="ctr" rtl="1"/>
            <a:r>
              <a:rPr lang="en-US" sz="4400" spc="150" dirty="0" smtClean="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rPr>
              <a:t> Performance </a:t>
            </a:r>
            <a:r>
              <a:rPr lang="en-US" sz="5400" spc="150" dirty="0" smtClean="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rPr>
              <a:t>Analysis</a:t>
            </a:r>
            <a:endParaRPr lang="ar-SA" sz="5400" spc="150" dirty="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endParaRPr>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673</TotalTime>
  <Words>643</Words>
  <Application>Microsoft Office PowerPoint</Application>
  <PresentationFormat>On-screen Show (4:3)</PresentationFormat>
  <Paragraphs>230</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Flow</vt:lpstr>
      <vt:lpstr>Slide 1</vt:lpstr>
      <vt:lpstr>Slide 2</vt:lpstr>
      <vt:lpstr>Slide 3</vt:lpstr>
      <vt:lpstr>Slide 4</vt:lpstr>
      <vt:lpstr>Types of Maintenance</vt:lpstr>
      <vt:lpstr>Maintenance Management System in AL-Arz Company </vt:lpstr>
      <vt:lpstr>Slide 7</vt:lpstr>
      <vt:lpstr>Slide 8</vt:lpstr>
      <vt:lpstr> Performance Analysis</vt:lpstr>
      <vt:lpstr> Types of failures analysis: </vt:lpstr>
      <vt:lpstr>Slide 11</vt:lpstr>
      <vt:lpstr>Mechanical failures: </vt:lpstr>
      <vt:lpstr>Electrical failure</vt:lpstr>
      <vt:lpstr>  Structural failure:  </vt:lpstr>
      <vt:lpstr>         Type of failure in machine with frequency</vt:lpstr>
      <vt:lpstr>Slide 16</vt:lpstr>
      <vt:lpstr>   Electrical failure (machine name with frequency).    </vt:lpstr>
      <vt:lpstr>Machine failure: </vt:lpstr>
      <vt:lpstr> </vt:lpstr>
      <vt:lpstr>Slide 20</vt:lpstr>
      <vt:lpstr>النفاشة </vt:lpstr>
      <vt:lpstr>       Period of failure time with frequency</vt:lpstr>
      <vt:lpstr>    </vt:lpstr>
      <vt:lpstr>ماكنة التغليف </vt:lpstr>
      <vt:lpstr>النفاشات  </vt:lpstr>
      <vt:lpstr>Results of analysis: </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ADMIN_R</cp:lastModifiedBy>
  <cp:revision>85</cp:revision>
  <dcterms:created xsi:type="dcterms:W3CDTF">2011-05-19T01:17:05Z</dcterms:created>
  <dcterms:modified xsi:type="dcterms:W3CDTF">2011-06-07T06:20:10Z</dcterms:modified>
</cp:coreProperties>
</file>