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4" r:id="rId53"/>
    <p:sldId id="305" r:id="rId54"/>
    <p:sldId id="306" r:id="rId55"/>
    <p:sldId id="307" r:id="rId56"/>
    <p:sldId id="308" r:id="rId57"/>
    <p:sldId id="309" r:id="rId58"/>
    <p:sldId id="310" r:id="rId59"/>
    <p:sldId id="311" r:id="rId60"/>
    <p:sldId id="312" r:id="rId61"/>
    <p:sldId id="313" r:id="rId62"/>
  </p:sldIdLst>
  <p:sldSz cy="8229600" cx="14630400"/>
  <p:notesSz cx="8229600" cy="14630400"/>
  <p:embeddedFontLst>
    <p:embeddedFont>
      <p:font typeface="Prompt Medium"/>
      <p:regular r:id="rId63"/>
      <p:bold r:id="rId64"/>
      <p:italic r:id="rId65"/>
      <p:boldItalic r:id="rId66"/>
    </p:embeddedFont>
    <p:embeddedFont>
      <p:font typeface="Prompt Light"/>
      <p:regular r:id="rId67"/>
      <p:bold r:id="rId68"/>
      <p:italic r:id="rId69"/>
      <p:boldItalic r:id="rId70"/>
    </p:embeddedFont>
    <p:embeddedFont>
      <p:font typeface="Mukta Light"/>
      <p:regular r:id="rId71"/>
      <p:bold r:id="rId7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73" roundtripDataSignature="AMtx7mjKVCMGc87nVYL3qRo+Q7GnB1Fyq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9" Type="http://schemas.openxmlformats.org/officeDocument/2006/relationships/slide" Target="slides/slide4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73" Type="http://customschemas.google.com/relationships/presentationmetadata" Target="metadata"/><Relationship Id="rId72" Type="http://schemas.openxmlformats.org/officeDocument/2006/relationships/font" Target="fonts/MuktaLight-bold.fntdata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71" Type="http://schemas.openxmlformats.org/officeDocument/2006/relationships/font" Target="fonts/MuktaLight-regular.fntdata"/><Relationship Id="rId70" Type="http://schemas.openxmlformats.org/officeDocument/2006/relationships/font" Target="fonts/PromptLight-boldItalic.fntdata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62" Type="http://schemas.openxmlformats.org/officeDocument/2006/relationships/slide" Target="slides/slide58.xml"/><Relationship Id="rId61" Type="http://schemas.openxmlformats.org/officeDocument/2006/relationships/slide" Target="slides/slide57.xml"/><Relationship Id="rId20" Type="http://schemas.openxmlformats.org/officeDocument/2006/relationships/slide" Target="slides/slide16.xml"/><Relationship Id="rId64" Type="http://schemas.openxmlformats.org/officeDocument/2006/relationships/font" Target="fonts/PromptMedium-bold.fntdata"/><Relationship Id="rId63" Type="http://schemas.openxmlformats.org/officeDocument/2006/relationships/font" Target="fonts/PromptMedium-regular.fntdata"/><Relationship Id="rId22" Type="http://schemas.openxmlformats.org/officeDocument/2006/relationships/slide" Target="slides/slide18.xml"/><Relationship Id="rId66" Type="http://schemas.openxmlformats.org/officeDocument/2006/relationships/font" Target="fonts/PromptMedium-boldItalic.fntdata"/><Relationship Id="rId21" Type="http://schemas.openxmlformats.org/officeDocument/2006/relationships/slide" Target="slides/slide17.xml"/><Relationship Id="rId65" Type="http://schemas.openxmlformats.org/officeDocument/2006/relationships/font" Target="fonts/PromptMedium-italic.fntdata"/><Relationship Id="rId24" Type="http://schemas.openxmlformats.org/officeDocument/2006/relationships/slide" Target="slides/slide20.xml"/><Relationship Id="rId68" Type="http://schemas.openxmlformats.org/officeDocument/2006/relationships/font" Target="fonts/PromptLight-bold.fntdata"/><Relationship Id="rId23" Type="http://schemas.openxmlformats.org/officeDocument/2006/relationships/slide" Target="slides/slide19.xml"/><Relationship Id="rId67" Type="http://schemas.openxmlformats.org/officeDocument/2006/relationships/font" Target="fonts/PromptLight-regular.fntdata"/><Relationship Id="rId60" Type="http://schemas.openxmlformats.org/officeDocument/2006/relationships/slide" Target="slides/slide56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69" Type="http://schemas.openxmlformats.org/officeDocument/2006/relationships/font" Target="fonts/PromptLight-italic.fntdata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11" Type="http://schemas.openxmlformats.org/officeDocument/2006/relationships/slide" Target="slides/slide7.xml"/><Relationship Id="rId55" Type="http://schemas.openxmlformats.org/officeDocument/2006/relationships/slide" Target="slides/slide51.xml"/><Relationship Id="rId10" Type="http://schemas.openxmlformats.org/officeDocument/2006/relationships/slide" Target="slides/slide6.xml"/><Relationship Id="rId54" Type="http://schemas.openxmlformats.org/officeDocument/2006/relationships/slide" Target="slides/slide50.xml"/><Relationship Id="rId13" Type="http://schemas.openxmlformats.org/officeDocument/2006/relationships/slide" Target="slides/slide9.xml"/><Relationship Id="rId57" Type="http://schemas.openxmlformats.org/officeDocument/2006/relationships/slide" Target="slides/slide53.xml"/><Relationship Id="rId12" Type="http://schemas.openxmlformats.org/officeDocument/2006/relationships/slide" Target="slides/slide8.xml"/><Relationship Id="rId56" Type="http://schemas.openxmlformats.org/officeDocument/2006/relationships/slide" Target="slides/slide52.xml"/><Relationship Id="rId15" Type="http://schemas.openxmlformats.org/officeDocument/2006/relationships/slide" Target="slides/slide11.xml"/><Relationship Id="rId59" Type="http://schemas.openxmlformats.org/officeDocument/2006/relationships/slide" Target="slides/slide55.xml"/><Relationship Id="rId14" Type="http://schemas.openxmlformats.org/officeDocument/2006/relationships/slide" Target="slides/slide10.xml"/><Relationship Id="rId58" Type="http://schemas.openxmlformats.org/officeDocument/2006/relationships/slide" Target="slides/slide5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371850" y="1097275"/>
            <a:ext cx="5486650" cy="5486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822950" y="6949425"/>
            <a:ext cx="6583675" cy="65836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1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0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5" name="Google Shape;165;p10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10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1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5" name="Google Shape;175;p11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11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2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84" name="Google Shape;184;p12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12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3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93" name="Google Shape;193;p13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13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4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3" name="Google Shape;203;p14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14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5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4" name="Google Shape;214;p15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15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6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26" name="Google Shape;226;p16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16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7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35" name="Google Shape;235;p17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17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8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45" name="Google Shape;245;p18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18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9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55" name="Google Shape;255;p19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19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6" name="Google Shape;66;p2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2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0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6" name="Google Shape;266;p20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20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1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76" name="Google Shape;276;p21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Google Shape;277;p21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22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86" name="Google Shape;286;p22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Google Shape;287;p22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3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95" name="Google Shape;295;p23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Google Shape;296;p23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24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04" name="Google Shape;304;p24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Google Shape;305;p24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25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16" name="Google Shape;316;p25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" name="Google Shape;317;p25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26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27" name="Google Shape;327;p26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8" name="Google Shape;328;p26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27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36" name="Google Shape;336;p27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" name="Google Shape;337;p27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28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45" name="Google Shape;345;p28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6" name="Google Shape;346;p28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29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54" name="Google Shape;354;p29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5" name="Google Shape;355;p29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7" name="Google Shape;97;p3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3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30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63" name="Google Shape;363;p30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" name="Google Shape;364;p30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31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75" name="Google Shape;375;p31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6" name="Google Shape;376;p31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32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85" name="Google Shape;385;p32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6" name="Google Shape;386;p32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33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95" name="Google Shape;395;p33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6" name="Google Shape;396;p33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34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05" name="Google Shape;405;p34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6" name="Google Shape;406;p34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35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15" name="Google Shape;415;p35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6" name="Google Shape;416;p35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36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25" name="Google Shape;425;p36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6" name="Google Shape;426;p36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37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34" name="Google Shape;434;p37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5" name="Google Shape;435;p37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38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44" name="Google Shape;444;p38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5" name="Google Shape;445;p38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39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53" name="Google Shape;453;p39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4" name="Google Shape;454;p39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6" name="Google Shape;106;p4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4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40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62" name="Google Shape;462;p40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3" name="Google Shape;463;p40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41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72" name="Google Shape;472;p41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3" name="Google Shape;473;p41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42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83" name="Google Shape;483;p42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4" name="Google Shape;484;p42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43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92" name="Google Shape;492;p43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3" name="Google Shape;493;p43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44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03" name="Google Shape;503;p44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4" name="Google Shape;504;p44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45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13" name="Google Shape;513;p45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4" name="Google Shape;514;p45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46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23" name="Google Shape;523;p46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4" name="Google Shape;524;p46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47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33" name="Google Shape;533;p47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4" name="Google Shape;534;p47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48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43" name="Google Shape;543;p48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4" name="Google Shape;544;p48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p49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53" name="Google Shape;553;p49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4" name="Google Shape;554;p49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5" name="Google Shape;115;p5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5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50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62" name="Google Shape;562;p50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3" name="Google Shape;563;p50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p51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71" name="Google Shape;571;p51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2" name="Google Shape;572;p51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52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84" name="Google Shape;584;p52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5" name="Google Shape;585;p52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53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92" name="Google Shape;592;p53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3" name="Google Shape;593;p53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54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01" name="Google Shape;601;p54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2" name="Google Shape;602;p54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55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10" name="Google Shape;610;p55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1" name="Google Shape;611;p55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5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p56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27" name="Google Shape;627;p56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8" name="Google Shape;628;p56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4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p57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36" name="Google Shape;636;p57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7" name="Google Shape;637;p57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4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58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46" name="Google Shape;646;p58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7" name="Google Shape;647;p58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6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4" name="Google Shape;124;p6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6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7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7" name="Google Shape;137;p7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7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8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6" name="Google Shape;146;p8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8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9:notes"/>
          <p:cNvSpPr/>
          <p:nvPr>
            <p:ph idx="2" type="sldImg"/>
          </p:nvPr>
        </p:nvSpPr>
        <p:spPr>
          <a:xfrm>
            <a:off x="-1166813" y="0"/>
            <a:ext cx="5334001" cy="30003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55" name="Google Shape;155;p9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9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hyperlink" Target="https://gamma.app/?utm_source=made-with-gamma" TargetMode="External"/><Relationship Id="rId4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hyperlink" Target="https://gamma.app/?utm_source=made-with-gamma" TargetMode="External"/><Relationship Id="rId4" Type="http://schemas.openxmlformats.org/officeDocument/2006/relationships/image" Target="../media/image2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hyperlink" Target="https://gamma.app/?utm_source=made-with-gamma" TargetMode="External"/><Relationship Id="rId4" Type="http://schemas.openxmlformats.org/officeDocument/2006/relationships/image" Target="../media/image2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hyperlink" Target="https://gamma.app/?utm_source=made-with-gamma" TargetMode="External"/><Relationship Id="rId4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hyperlink" Target="https://gamma.app/?utm_source=made-with-gamma" TargetMode="External"/><Relationship Id="rId4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hyperlink" Target="https://gamma.app/?utm_source=made-with-gamma" TargetMode="External"/><Relationship Id="rId4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hyperlink" Target="https://gamma.app/?utm_source=made-with-gamma" TargetMode="External"/><Relationship Id="rId4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hyperlink" Target="https://gamma.app/?utm_source=made-with-gamma" TargetMode="External"/><Relationship Id="rId4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hyperlink" Target="https://gamma.app/?utm_source=made-with-gamma" TargetMode="External"/><Relationship Id="rId4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hyperlink" Target="https://gamma.app/?utm_source=made-with-gamma" TargetMode="External"/><Relationship Id="rId4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hyperlink" Target="https://gamma.app/?utm_source=made-with-gamma" TargetMode="External"/><Relationship Id="rId4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hyperlink" Target="https://gamma.app/?utm_source=made-with-gamma" TargetMode="Externa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1 master">
  <p:cSld name="Slide 1 master">
    <p:bg>
      <p:bgPr>
        <a:solidFill>
          <a:srgbClr val="000000"/>
        </a:solidFill>
      </p:bgPr>
    </p:bg>
    <p:spTree>
      <p:nvGrpSpPr>
        <p:cNvPr id="6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reencoded.png" id="7" name="Google Shape;7;p6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6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B0C23">
              <a:alpha val="9450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preencoded.png" id="9" name="Google Shape;9;p60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839215" y="7749540"/>
            <a:ext cx="1722605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FAULT">
  <p:cSld name="DEFAULT">
    <p:bg>
      <p:bgPr>
        <a:solidFill>
          <a:schemeClr val="lt1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3 master">
  <p:cSld name="Slide 3 master">
    <p:bg>
      <p:bgPr>
        <a:solidFill>
          <a:srgbClr val="000000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reencoded.png" id="44" name="Google Shape;44;p7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7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B0C23">
              <a:alpha val="9450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preencoded.png" id="46" name="Google Shape;46;p70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839215" y="7749540"/>
            <a:ext cx="1722605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4 master">
  <p:cSld name="Slide 4 master">
    <p:bg>
      <p:bgPr>
        <a:solidFill>
          <a:srgbClr val="000000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reencoded.png" id="48" name="Google Shape;48;p7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7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B0C23">
              <a:alpha val="9450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preencoded.png" id="50" name="Google Shape;50;p71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839215" y="7749540"/>
            <a:ext cx="1722605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7 master">
  <p:cSld name="Slide 7 master">
    <p:bg>
      <p:bgPr>
        <a:solidFill>
          <a:srgbClr val="000000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reencoded.png" id="52" name="Google Shape;52;p7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72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B0C23">
              <a:alpha val="9450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preencoded.png" id="54" name="Google Shape;54;p72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839215" y="7749540"/>
            <a:ext cx="1722605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2 master">
  <p:cSld name="Slide 2 master">
    <p:bg>
      <p:bgPr>
        <a:solidFill>
          <a:srgbClr val="000000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reencoded.png" id="11" name="Google Shape;11;p6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6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B0C23">
              <a:alpha val="9450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preencoded.png" id="13" name="Google Shape;13;p61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839215" y="7749540"/>
            <a:ext cx="1722605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6 master">
  <p:cSld name="Slide 6 master">
    <p:bg>
      <p:bgPr>
        <a:solidFill>
          <a:srgbClr val="000000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reencoded.png" id="15" name="Google Shape;15;p6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62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B0C23">
              <a:alpha val="9450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preencoded.png" id="17" name="Google Shape;17;p62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839215" y="7749540"/>
            <a:ext cx="1722605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12 master">
  <p:cSld name="Slide 12 master">
    <p:bg>
      <p:bgPr>
        <a:solidFill>
          <a:srgbClr val="000000"/>
        </a:soli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reencoded.png" id="19" name="Google Shape;19;p6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63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B0C23">
              <a:alpha val="9450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preencoded.png" id="21" name="Google Shape;21;p63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839215" y="7749540"/>
            <a:ext cx="1722605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5 master">
  <p:cSld name="Slide 5 master">
    <p:bg>
      <p:bgPr>
        <a:solidFill>
          <a:srgbClr val="000000"/>
        </a:solid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reencoded.png" id="23" name="Google Shape;23;p6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64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B0C23">
              <a:alpha val="9450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preencoded.png" id="25" name="Google Shape;25;p64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839215" y="7749540"/>
            <a:ext cx="1722605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8 master">
  <p:cSld name="Slide 8 master">
    <p:bg>
      <p:bgPr>
        <a:solidFill>
          <a:srgbClr val="000000"/>
        </a:solid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reencoded.png" id="27" name="Google Shape;27;p6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65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B0C23">
              <a:alpha val="9450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preencoded.png" id="29" name="Google Shape;29;p65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839215" y="7749540"/>
            <a:ext cx="1722605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9 master">
  <p:cSld name="Slide 9 master">
    <p:bg>
      <p:bgPr>
        <a:solidFill>
          <a:srgbClr val="000000"/>
        </a:soli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reencoded.png" id="31" name="Google Shape;31;p6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66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B0C23">
              <a:alpha val="9450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preencoded.png" id="33" name="Google Shape;33;p66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839215" y="7749540"/>
            <a:ext cx="1722605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10 master">
  <p:cSld name="Slide 10 master">
    <p:bg>
      <p:bgPr>
        <a:solidFill>
          <a:srgbClr val="000000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reencoded.png" id="35" name="Google Shape;35;p6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67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B0C23">
              <a:alpha val="9450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preencoded.png" id="37" name="Google Shape;37;p67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839215" y="7749540"/>
            <a:ext cx="1722605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11 master">
  <p:cSld name="Slide 11 master">
    <p:bg>
      <p:bgPr>
        <a:solidFill>
          <a:srgbClr val="000000"/>
        </a:solid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reencoded.png" id="39" name="Google Shape;39;p6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68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B0C23">
              <a:alpha val="9450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preencoded.png" id="41" name="Google Shape;41;p68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839215" y="7749540"/>
            <a:ext cx="1722605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6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1.png"/><Relationship Id="rId4" Type="http://schemas.openxmlformats.org/officeDocument/2006/relationships/image" Target="../media/image20.png"/><Relationship Id="rId5" Type="http://schemas.openxmlformats.org/officeDocument/2006/relationships/image" Target="../media/image17.png"/><Relationship Id="rId6" Type="http://schemas.openxmlformats.org/officeDocument/2006/relationships/image" Target="../media/image2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2.png"/><Relationship Id="rId4" Type="http://schemas.openxmlformats.org/officeDocument/2006/relationships/image" Target="../media/image1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5.png"/><Relationship Id="rId4" Type="http://schemas.openxmlformats.org/officeDocument/2006/relationships/image" Target="../media/image26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7.png"/><Relationship Id="rId4" Type="http://schemas.openxmlformats.org/officeDocument/2006/relationships/image" Target="../media/image28.png"/><Relationship Id="rId5" Type="http://schemas.openxmlformats.org/officeDocument/2006/relationships/image" Target="../media/image2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9.png"/><Relationship Id="rId4" Type="http://schemas.openxmlformats.org/officeDocument/2006/relationships/image" Target="../media/image2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7.png"/><Relationship Id="rId4" Type="http://schemas.openxmlformats.org/officeDocument/2006/relationships/image" Target="../media/image3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0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36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2.png"/><Relationship Id="rId4" Type="http://schemas.openxmlformats.org/officeDocument/2006/relationships/image" Target="../media/image38.png"/><Relationship Id="rId5" Type="http://schemas.openxmlformats.org/officeDocument/2006/relationships/image" Target="../media/image40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9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6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9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5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47.png"/><Relationship Id="rId4" Type="http://schemas.openxmlformats.org/officeDocument/2006/relationships/image" Target="../media/image43.png"/><Relationship Id="rId5" Type="http://schemas.openxmlformats.org/officeDocument/2006/relationships/image" Target="../media/image41.png"/><Relationship Id="rId6" Type="http://schemas.openxmlformats.org/officeDocument/2006/relationships/image" Target="../media/image51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45.png"/><Relationship Id="rId4" Type="http://schemas.openxmlformats.org/officeDocument/2006/relationships/image" Target="../media/image52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53.png"/><Relationship Id="rId4" Type="http://schemas.openxmlformats.org/officeDocument/2006/relationships/image" Target="../media/image44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70.png"/><Relationship Id="rId4" Type="http://schemas.openxmlformats.org/officeDocument/2006/relationships/image" Target="../media/image56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59.png"/><Relationship Id="rId4" Type="http://schemas.openxmlformats.org/officeDocument/2006/relationships/image" Target="../media/image48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54.png"/><Relationship Id="rId4" Type="http://schemas.openxmlformats.org/officeDocument/2006/relationships/image" Target="../media/image60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58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55.png"/><Relationship Id="rId4" Type="http://schemas.openxmlformats.org/officeDocument/2006/relationships/image" Target="../media/image63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65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64.png"/><Relationship Id="rId4" Type="http://schemas.openxmlformats.org/officeDocument/2006/relationships/image" Target="../media/image67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61.png"/><Relationship Id="rId4" Type="http://schemas.openxmlformats.org/officeDocument/2006/relationships/image" Target="../media/image68.png"/><Relationship Id="rId5" Type="http://schemas.openxmlformats.org/officeDocument/2006/relationships/image" Target="../media/image66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62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57.png"/><Relationship Id="rId4" Type="http://schemas.openxmlformats.org/officeDocument/2006/relationships/image" Target="../media/image88.png"/><Relationship Id="rId5" Type="http://schemas.openxmlformats.org/officeDocument/2006/relationships/image" Target="../media/image79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71.png"/><Relationship Id="rId4" Type="http://schemas.openxmlformats.org/officeDocument/2006/relationships/image" Target="../media/image75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73.png"/><Relationship Id="rId4" Type="http://schemas.openxmlformats.org/officeDocument/2006/relationships/image" Target="../media/image74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77.png"/><Relationship Id="rId4" Type="http://schemas.openxmlformats.org/officeDocument/2006/relationships/image" Target="../media/image87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76.png"/><Relationship Id="rId4" Type="http://schemas.openxmlformats.org/officeDocument/2006/relationships/image" Target="../media/image78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69.png"/><Relationship Id="rId4" Type="http://schemas.openxmlformats.org/officeDocument/2006/relationships/image" Target="../media/image90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85.png"/><Relationship Id="rId4" Type="http://schemas.openxmlformats.org/officeDocument/2006/relationships/image" Target="../media/image72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80.png"/><Relationship Id="rId4" Type="http://schemas.openxmlformats.org/officeDocument/2006/relationships/image" Target="../media/image81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91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82.png"/><Relationship Id="rId4" Type="http://schemas.openxmlformats.org/officeDocument/2006/relationships/image" Target="../media/image89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83.png"/><Relationship Id="rId4" Type="http://schemas.openxmlformats.org/officeDocument/2006/relationships/image" Target="../media/image86.png"/><Relationship Id="rId5" Type="http://schemas.openxmlformats.org/officeDocument/2006/relationships/image" Target="../media/image84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6.xml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8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"/>
          <p:cNvSpPr/>
          <p:nvPr/>
        </p:nvSpPr>
        <p:spPr>
          <a:xfrm>
            <a:off x="881063" y="3280957"/>
            <a:ext cx="7381875" cy="10489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NexusQuest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1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2" name="Google Shape;62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28707" y="0"/>
            <a:ext cx="8073843" cy="835018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"/>
          <p:cNvSpPr txBox="1"/>
          <p:nvPr/>
        </p:nvSpPr>
        <p:spPr>
          <a:xfrm>
            <a:off x="3160587" y="3962490"/>
            <a:ext cx="2822825" cy="3674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Code. Collaborate. Compete.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0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Authentication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10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0" name="Google Shape;170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47599" y="1822524"/>
            <a:ext cx="5426972" cy="5442434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10"/>
          <p:cNvSpPr/>
          <p:nvPr/>
        </p:nvSpPr>
        <p:spPr>
          <a:xfrm>
            <a:off x="1232755" y="1868692"/>
            <a:ext cx="2933581" cy="297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Sign-in screens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172" name="Google Shape;172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803530" y="1868692"/>
            <a:ext cx="2594115" cy="55372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1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Communication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11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11"/>
          <p:cNvSpPr/>
          <p:nvPr/>
        </p:nvSpPr>
        <p:spPr>
          <a:xfrm>
            <a:off x="1232755" y="1868692"/>
            <a:ext cx="3679487" cy="342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 Recent chats screen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181" name="Google Shape;181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29470" y="2017282"/>
            <a:ext cx="8483146" cy="54285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2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Communication 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12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12"/>
          <p:cNvSpPr/>
          <p:nvPr/>
        </p:nvSpPr>
        <p:spPr>
          <a:xfrm>
            <a:off x="1232755" y="1868691"/>
            <a:ext cx="3413673" cy="59806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 Conversation screen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190" name="Google Shape;190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43986" y="2017282"/>
            <a:ext cx="8514543" cy="59146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3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Projects building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13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13"/>
          <p:cNvSpPr/>
          <p:nvPr/>
        </p:nvSpPr>
        <p:spPr>
          <a:xfrm>
            <a:off x="1232755" y="1868691"/>
            <a:ext cx="3753915" cy="69925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 My projects screen 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199" name="Google Shape;199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71361" y="1495642"/>
            <a:ext cx="8552176" cy="5223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22593" y="4989073"/>
            <a:ext cx="3886742" cy="26006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4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Projects building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14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14"/>
          <p:cNvSpPr/>
          <p:nvPr/>
        </p:nvSpPr>
        <p:spPr>
          <a:xfrm>
            <a:off x="1232755" y="1868692"/>
            <a:ext cx="2933581" cy="297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 project screen 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209" name="Google Shape;20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63926" y="1868691"/>
            <a:ext cx="10597364" cy="6158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66328" y="3115339"/>
            <a:ext cx="2608875" cy="227289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89514" y="5505189"/>
            <a:ext cx="2608875" cy="19735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5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Projects building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15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15"/>
          <p:cNvSpPr/>
          <p:nvPr/>
        </p:nvSpPr>
        <p:spPr>
          <a:xfrm>
            <a:off x="1232755" y="1868692"/>
            <a:ext cx="4455664" cy="4902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 Package managers 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220" name="Google Shape;22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38125" y="2538921"/>
            <a:ext cx="4635084" cy="23441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134332" y="2084537"/>
            <a:ext cx="4635085" cy="2524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134332" y="4791910"/>
            <a:ext cx="4635084" cy="3105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1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638124" y="5001896"/>
            <a:ext cx="4635085" cy="26854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6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Projects building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p16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16"/>
          <p:cNvSpPr/>
          <p:nvPr/>
        </p:nvSpPr>
        <p:spPr>
          <a:xfrm>
            <a:off x="1232755" y="1868691"/>
            <a:ext cx="4732110" cy="47047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 Dependencies manager 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232" name="Google Shape;232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32837" y="2586405"/>
            <a:ext cx="12102699" cy="53454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7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Community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p17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p17"/>
          <p:cNvSpPr/>
          <p:nvPr/>
        </p:nvSpPr>
        <p:spPr>
          <a:xfrm>
            <a:off x="1232755" y="1868692"/>
            <a:ext cx="2933581" cy="297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 Q&amp;A Screen 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241" name="Google Shape;241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67316" y="2637130"/>
            <a:ext cx="9803116" cy="480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392910" y="1597688"/>
            <a:ext cx="2699919" cy="58306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8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Community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18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18"/>
          <p:cNvSpPr/>
          <p:nvPr/>
        </p:nvSpPr>
        <p:spPr>
          <a:xfrm>
            <a:off x="1232755" y="1868692"/>
            <a:ext cx="3881505" cy="5661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Ask a question screen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251" name="Google Shape;251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10223" y="1868692"/>
            <a:ext cx="7072945" cy="6061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911000" y="2180963"/>
            <a:ext cx="2511181" cy="53658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9"/>
          <p:cNvSpPr/>
          <p:nvPr/>
        </p:nvSpPr>
        <p:spPr>
          <a:xfrm>
            <a:off x="913778" y="81049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Community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19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19"/>
          <p:cNvSpPr/>
          <p:nvPr/>
        </p:nvSpPr>
        <p:spPr>
          <a:xfrm>
            <a:off x="913778" y="1887319"/>
            <a:ext cx="2933581" cy="297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Question screen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261" name="Google Shape;261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36536" y="1868692"/>
            <a:ext cx="7749373" cy="61346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342375" y="643598"/>
            <a:ext cx="2756662" cy="56329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586243" y="6276517"/>
            <a:ext cx="2268925" cy="1744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"/>
          <p:cNvSpPr/>
          <p:nvPr/>
        </p:nvSpPr>
        <p:spPr>
          <a:xfrm>
            <a:off x="881063" y="1060847"/>
            <a:ext cx="12546687" cy="594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5675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3700"/>
              <a:buFont typeface="Prompt Medium"/>
              <a:buNone/>
            </a:pPr>
            <a:r>
              <a:rPr b="0" i="0" lang="en-US" sz="37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Table of Contents</a:t>
            </a:r>
            <a:endParaRPr b="0" i="0" sz="37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p2"/>
          <p:cNvSpPr/>
          <p:nvPr/>
        </p:nvSpPr>
        <p:spPr>
          <a:xfrm>
            <a:off x="881122" y="2372942"/>
            <a:ext cx="213955" cy="26741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848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650"/>
              <a:buFont typeface="Prompt Light"/>
              <a:buNone/>
            </a:pPr>
            <a:r>
              <a:rPr b="0" i="0" lang="en-US" sz="1650" u="none" cap="none" strike="noStrike">
                <a:solidFill>
                  <a:srgbClr val="DAD8E9"/>
                </a:solidFill>
                <a:latin typeface="Prompt Light"/>
                <a:ea typeface="Prompt Light"/>
                <a:cs typeface="Prompt Light"/>
                <a:sym typeface="Prompt Light"/>
              </a:rPr>
              <a:t>1</a:t>
            </a:r>
            <a:endParaRPr b="0" i="0" sz="16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2"/>
          <p:cNvSpPr/>
          <p:nvPr/>
        </p:nvSpPr>
        <p:spPr>
          <a:xfrm>
            <a:off x="881122" y="2706079"/>
            <a:ext cx="4168140" cy="30480"/>
          </a:xfrm>
          <a:prstGeom prst="rect">
            <a:avLst/>
          </a:prstGeom>
          <a:solidFill>
            <a:srgbClr val="A95B9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2"/>
          <p:cNvSpPr/>
          <p:nvPr/>
        </p:nvSpPr>
        <p:spPr>
          <a:xfrm>
            <a:off x="881122" y="2873957"/>
            <a:ext cx="2377678" cy="297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850"/>
              <a:buFont typeface="Prompt Medium"/>
              <a:buNone/>
            </a:pPr>
            <a:r>
              <a:rPr b="0" i="0" lang="en-US" sz="185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Introduction</a:t>
            </a:r>
            <a:endParaRPr b="0" i="0" sz="1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2"/>
          <p:cNvSpPr/>
          <p:nvPr/>
        </p:nvSpPr>
        <p:spPr>
          <a:xfrm>
            <a:off x="881122" y="3280198"/>
            <a:ext cx="4168140" cy="31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848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650"/>
              <a:buFont typeface="Mukta Light"/>
              <a:buNone/>
            </a:pPr>
            <a:r>
              <a:rPr b="0" i="0" lang="en-US" sz="165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Discover the vision behind NexusQuest.</a:t>
            </a:r>
            <a:endParaRPr b="0" i="0" sz="16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2"/>
          <p:cNvSpPr/>
          <p:nvPr/>
        </p:nvSpPr>
        <p:spPr>
          <a:xfrm>
            <a:off x="5231070" y="2383575"/>
            <a:ext cx="213955" cy="26741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848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650"/>
              <a:buFont typeface="Prompt Light"/>
              <a:buNone/>
            </a:pPr>
            <a:r>
              <a:rPr b="0" i="0" lang="en-US" sz="1650" u="none" cap="none" strike="noStrike">
                <a:solidFill>
                  <a:srgbClr val="DAD8E9"/>
                </a:solidFill>
                <a:latin typeface="Prompt Light"/>
                <a:ea typeface="Prompt Light"/>
                <a:cs typeface="Prompt Light"/>
                <a:sym typeface="Prompt Light"/>
              </a:rPr>
              <a:t>2</a:t>
            </a:r>
            <a:endParaRPr b="0" i="0" sz="16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p2"/>
          <p:cNvSpPr/>
          <p:nvPr/>
        </p:nvSpPr>
        <p:spPr>
          <a:xfrm>
            <a:off x="5231070" y="2706079"/>
            <a:ext cx="4168259" cy="30480"/>
          </a:xfrm>
          <a:prstGeom prst="rect">
            <a:avLst/>
          </a:prstGeom>
          <a:solidFill>
            <a:srgbClr val="A95B9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2"/>
          <p:cNvSpPr/>
          <p:nvPr/>
        </p:nvSpPr>
        <p:spPr>
          <a:xfrm>
            <a:off x="5231070" y="2873957"/>
            <a:ext cx="2377678" cy="297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850"/>
              <a:buFont typeface="Prompt Medium"/>
              <a:buNone/>
            </a:pPr>
            <a:r>
              <a:rPr b="0" i="0" lang="en-US" sz="185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Roles</a:t>
            </a:r>
            <a:endParaRPr b="0" i="0" sz="1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2"/>
          <p:cNvSpPr/>
          <p:nvPr/>
        </p:nvSpPr>
        <p:spPr>
          <a:xfrm>
            <a:off x="5231070" y="3280198"/>
            <a:ext cx="4168259" cy="63317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848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650"/>
              <a:buFont typeface="Mukta Light"/>
              <a:buNone/>
            </a:pPr>
            <a:r>
              <a:rPr b="0" i="0" lang="en-US" sz="165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Understand the roles of educators and students.</a:t>
            </a:r>
            <a:endParaRPr b="0" i="0" sz="16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2"/>
          <p:cNvSpPr/>
          <p:nvPr/>
        </p:nvSpPr>
        <p:spPr>
          <a:xfrm>
            <a:off x="9581137" y="2372942"/>
            <a:ext cx="213955" cy="26741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848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650"/>
              <a:buFont typeface="Prompt Light"/>
              <a:buNone/>
            </a:pPr>
            <a:r>
              <a:rPr b="0" i="0" lang="en-US" sz="1650" u="none" cap="none" strike="noStrike">
                <a:solidFill>
                  <a:srgbClr val="DAD8E9"/>
                </a:solidFill>
                <a:latin typeface="Prompt Light"/>
                <a:ea typeface="Prompt Light"/>
                <a:cs typeface="Prompt Light"/>
                <a:sym typeface="Prompt Light"/>
              </a:rPr>
              <a:t>3</a:t>
            </a:r>
            <a:endParaRPr b="0" i="0" sz="16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2"/>
          <p:cNvSpPr/>
          <p:nvPr/>
        </p:nvSpPr>
        <p:spPr>
          <a:xfrm>
            <a:off x="9581137" y="2706079"/>
            <a:ext cx="4168259" cy="30480"/>
          </a:xfrm>
          <a:prstGeom prst="rect">
            <a:avLst/>
          </a:prstGeom>
          <a:solidFill>
            <a:srgbClr val="A95B9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2"/>
          <p:cNvSpPr/>
          <p:nvPr/>
        </p:nvSpPr>
        <p:spPr>
          <a:xfrm>
            <a:off x="9581137" y="2873957"/>
            <a:ext cx="2377678" cy="297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850"/>
              <a:buFont typeface="Prompt Medium"/>
              <a:buNone/>
            </a:pPr>
            <a:r>
              <a:rPr b="0" i="0" lang="en-US" sz="185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Core Features</a:t>
            </a:r>
            <a:endParaRPr b="0" i="0" sz="1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2"/>
          <p:cNvSpPr/>
          <p:nvPr/>
        </p:nvSpPr>
        <p:spPr>
          <a:xfrm>
            <a:off x="9581137" y="3280198"/>
            <a:ext cx="4168259" cy="63317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848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650"/>
              <a:buFont typeface="Mukta Light"/>
              <a:buNone/>
            </a:pPr>
            <a:r>
              <a:rPr b="0" i="0" lang="en-US" sz="165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Explore the functionalities that empower learning.</a:t>
            </a:r>
            <a:endParaRPr b="0" i="0" sz="16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2"/>
          <p:cNvSpPr/>
          <p:nvPr/>
        </p:nvSpPr>
        <p:spPr>
          <a:xfrm>
            <a:off x="881122" y="4255677"/>
            <a:ext cx="213955" cy="26741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848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650"/>
              <a:buFont typeface="Prompt Light"/>
              <a:buNone/>
            </a:pPr>
            <a:r>
              <a:rPr b="0" i="0" lang="en-US" sz="1650" u="none" cap="none" strike="noStrike">
                <a:solidFill>
                  <a:srgbClr val="DAD8E9"/>
                </a:solidFill>
                <a:latin typeface="Prompt Light"/>
                <a:ea typeface="Prompt Light"/>
                <a:cs typeface="Prompt Light"/>
                <a:sym typeface="Prompt Light"/>
              </a:rPr>
              <a:t>4</a:t>
            </a:r>
            <a:endParaRPr b="0" i="0" sz="16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p2"/>
          <p:cNvSpPr/>
          <p:nvPr/>
        </p:nvSpPr>
        <p:spPr>
          <a:xfrm>
            <a:off x="881122" y="4588814"/>
            <a:ext cx="4168140" cy="30480"/>
          </a:xfrm>
          <a:prstGeom prst="rect">
            <a:avLst/>
          </a:prstGeom>
          <a:solidFill>
            <a:srgbClr val="A95B9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2"/>
          <p:cNvSpPr/>
          <p:nvPr/>
        </p:nvSpPr>
        <p:spPr>
          <a:xfrm>
            <a:off x="881122" y="4756692"/>
            <a:ext cx="2377678" cy="297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850"/>
              <a:buFont typeface="Prompt Medium"/>
              <a:buNone/>
            </a:pPr>
            <a:r>
              <a:rPr b="0" i="0" lang="en-US" sz="185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Technology Stack</a:t>
            </a:r>
            <a:endParaRPr b="0" i="0" sz="1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2"/>
          <p:cNvSpPr/>
          <p:nvPr/>
        </p:nvSpPr>
        <p:spPr>
          <a:xfrm>
            <a:off x="881122" y="5162933"/>
            <a:ext cx="4168140" cy="31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848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650"/>
              <a:buFont typeface="Mukta Light"/>
              <a:buNone/>
            </a:pPr>
            <a:r>
              <a:rPr b="0" i="0" lang="en-US" sz="165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A glimpse into the robust architecture.</a:t>
            </a:r>
            <a:endParaRPr b="0" i="0" sz="16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2"/>
          <p:cNvSpPr/>
          <p:nvPr/>
        </p:nvSpPr>
        <p:spPr>
          <a:xfrm>
            <a:off x="5231070" y="4255677"/>
            <a:ext cx="213955" cy="26741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848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650"/>
              <a:buFont typeface="Prompt Light"/>
              <a:buNone/>
            </a:pPr>
            <a:r>
              <a:rPr b="0" i="0" lang="en-US" sz="1650" u="none" cap="none" strike="noStrike">
                <a:solidFill>
                  <a:srgbClr val="DAD8E9"/>
                </a:solidFill>
                <a:latin typeface="Prompt Light"/>
                <a:ea typeface="Prompt Light"/>
                <a:cs typeface="Prompt Light"/>
                <a:sym typeface="Prompt Light"/>
              </a:rPr>
              <a:t>5</a:t>
            </a:r>
            <a:endParaRPr b="0" i="0" sz="16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2"/>
          <p:cNvSpPr/>
          <p:nvPr/>
        </p:nvSpPr>
        <p:spPr>
          <a:xfrm>
            <a:off x="5231070" y="4588814"/>
            <a:ext cx="4168259" cy="30480"/>
          </a:xfrm>
          <a:prstGeom prst="rect">
            <a:avLst/>
          </a:prstGeom>
          <a:solidFill>
            <a:srgbClr val="A95B9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2"/>
          <p:cNvSpPr/>
          <p:nvPr/>
        </p:nvSpPr>
        <p:spPr>
          <a:xfrm>
            <a:off x="5231070" y="4756692"/>
            <a:ext cx="2933581" cy="297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850"/>
              <a:buFont typeface="Prompt Medium"/>
              <a:buNone/>
            </a:pPr>
            <a:r>
              <a:rPr b="0" i="0" lang="en-US" sz="185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Conclusion</a:t>
            </a:r>
            <a:endParaRPr b="0" i="0" sz="1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2"/>
          <p:cNvSpPr/>
          <p:nvPr/>
        </p:nvSpPr>
        <p:spPr>
          <a:xfrm>
            <a:off x="5231070" y="5162933"/>
            <a:ext cx="4168259" cy="63317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848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650"/>
              <a:buFont typeface="Mukta Light"/>
              <a:buNone/>
            </a:pPr>
            <a:r>
              <a:rPr b="0" i="0" lang="en-US" sz="165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Summarizing the impact and potential of NexusQuest.</a:t>
            </a:r>
            <a:endParaRPr b="0" i="0" sz="16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2"/>
          <p:cNvSpPr/>
          <p:nvPr/>
        </p:nvSpPr>
        <p:spPr>
          <a:xfrm>
            <a:off x="9581137" y="4255677"/>
            <a:ext cx="213955" cy="26741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848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650"/>
              <a:buFont typeface="Prompt Light"/>
              <a:buNone/>
            </a:pPr>
            <a:r>
              <a:rPr b="0" i="0" lang="en-US" sz="1650" u="none" cap="none" strike="noStrike">
                <a:solidFill>
                  <a:srgbClr val="DAD8E9"/>
                </a:solidFill>
                <a:latin typeface="Prompt Light"/>
                <a:ea typeface="Prompt Light"/>
                <a:cs typeface="Prompt Light"/>
                <a:sym typeface="Prompt Light"/>
              </a:rPr>
              <a:t>6</a:t>
            </a:r>
            <a:endParaRPr b="0" i="0" sz="16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2"/>
          <p:cNvSpPr/>
          <p:nvPr/>
        </p:nvSpPr>
        <p:spPr>
          <a:xfrm>
            <a:off x="9581137" y="4588814"/>
            <a:ext cx="4168259" cy="30480"/>
          </a:xfrm>
          <a:prstGeom prst="rect">
            <a:avLst/>
          </a:prstGeom>
          <a:solidFill>
            <a:srgbClr val="A95B9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2"/>
          <p:cNvSpPr/>
          <p:nvPr/>
        </p:nvSpPr>
        <p:spPr>
          <a:xfrm>
            <a:off x="9581137" y="4756692"/>
            <a:ext cx="2377678" cy="297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850"/>
              <a:buFont typeface="Prompt Medium"/>
              <a:buNone/>
            </a:pPr>
            <a:r>
              <a:rPr b="0" i="0" lang="en-US" sz="185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Future Work</a:t>
            </a:r>
            <a:endParaRPr b="0" i="0" sz="1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2"/>
          <p:cNvSpPr/>
          <p:nvPr/>
        </p:nvSpPr>
        <p:spPr>
          <a:xfrm>
            <a:off x="9581137" y="5162933"/>
            <a:ext cx="4168259" cy="31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848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650"/>
              <a:buFont typeface="Mukta Light"/>
              <a:buNone/>
            </a:pPr>
            <a:r>
              <a:rPr b="0" i="0" lang="en-US" sz="165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Our roadmap for continuous innovation.</a:t>
            </a:r>
            <a:endParaRPr b="0" i="0" sz="16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2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0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Leaderboard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Google Shape;270;p20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p20"/>
          <p:cNvSpPr/>
          <p:nvPr/>
        </p:nvSpPr>
        <p:spPr>
          <a:xfrm>
            <a:off x="1232755" y="1868692"/>
            <a:ext cx="4285543" cy="459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Leaderboard screen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272" name="Google Shape;272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28316" y="2503875"/>
            <a:ext cx="9037117" cy="4929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985581" y="1366575"/>
            <a:ext cx="2900510" cy="62304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21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Collaboration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p21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p21"/>
          <p:cNvSpPr/>
          <p:nvPr/>
        </p:nvSpPr>
        <p:spPr>
          <a:xfrm>
            <a:off x="1232755" y="1868691"/>
            <a:ext cx="5594747" cy="48110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Collaboration sessions list screen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282" name="Google Shape;282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78181" y="2349794"/>
            <a:ext cx="10308286" cy="49408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8224" y="2789107"/>
            <a:ext cx="3419957" cy="40622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2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Collaboration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Google Shape;290;p22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" name="Google Shape;291;p22"/>
          <p:cNvSpPr/>
          <p:nvPr/>
        </p:nvSpPr>
        <p:spPr>
          <a:xfrm>
            <a:off x="1232755" y="1868692"/>
            <a:ext cx="6369524" cy="5342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Collaboration session screen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292" name="Google Shape;292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28260" y="2402958"/>
            <a:ext cx="10706869" cy="54748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23"/>
          <p:cNvSpPr/>
          <p:nvPr/>
        </p:nvSpPr>
        <p:spPr>
          <a:xfrm>
            <a:off x="881062" y="3478173"/>
            <a:ext cx="1289381" cy="473273"/>
          </a:xfrm>
          <a:prstGeom prst="roundRect">
            <a:avLst>
              <a:gd fmla="val 17874" name="adj"/>
            </a:avLst>
          </a:prstGeom>
          <a:solidFill>
            <a:srgbClr val="321A2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23"/>
          <p:cNvSpPr/>
          <p:nvPr/>
        </p:nvSpPr>
        <p:spPr>
          <a:xfrm>
            <a:off x="1032018" y="3553645"/>
            <a:ext cx="1586400" cy="47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1290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550"/>
              <a:buFont typeface="Mukta Light"/>
              <a:buNone/>
            </a:pPr>
            <a:r>
              <a:rPr b="0" i="0" lang="en-US" sz="155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CHAPTER 3.2</a:t>
            </a:r>
            <a:endParaRPr b="0" i="0" sz="15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" name="Google Shape;300;p23"/>
          <p:cNvSpPr/>
          <p:nvPr/>
        </p:nvSpPr>
        <p:spPr>
          <a:xfrm>
            <a:off x="881063" y="4052054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Students Features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Google Shape;301;p23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24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Dashboard 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24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24"/>
          <p:cNvSpPr/>
          <p:nvPr/>
        </p:nvSpPr>
        <p:spPr>
          <a:xfrm>
            <a:off x="1232755" y="1692211"/>
            <a:ext cx="2933581" cy="297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Dashboard screen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310" name="Google Shape;310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44138" y="2165872"/>
            <a:ext cx="8893285" cy="4926997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7929" y="4735983"/>
            <a:ext cx="3054732" cy="2231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p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47929" y="2762018"/>
            <a:ext cx="3010320" cy="1781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2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1935674" y="1668026"/>
            <a:ext cx="2614339" cy="5601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5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Profile 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" name="Google Shape;320;p25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1" name="Google Shape;321;p25"/>
          <p:cNvSpPr/>
          <p:nvPr/>
        </p:nvSpPr>
        <p:spPr>
          <a:xfrm>
            <a:off x="1232755" y="1868692"/>
            <a:ext cx="2933581" cy="297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Profile screen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322" name="Google Shape;322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34519" y="2311120"/>
            <a:ext cx="7999788" cy="513470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Google Shape;323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5690" y="5817995"/>
            <a:ext cx="3391031" cy="20762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4" name="Google Shape;324;p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424366" y="915496"/>
            <a:ext cx="2952176" cy="63986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6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Profile 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" name="Google Shape;331;p26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2" name="Google Shape;332;p26"/>
          <p:cNvSpPr/>
          <p:nvPr/>
        </p:nvSpPr>
        <p:spPr>
          <a:xfrm>
            <a:off x="1232755" y="1868692"/>
            <a:ext cx="2933581" cy="297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Activities tab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333" name="Google Shape;333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40362" y="2538922"/>
            <a:ext cx="11212382" cy="33196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27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Profile 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0" name="Google Shape;340;p27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" name="Google Shape;341;p27"/>
          <p:cNvSpPr/>
          <p:nvPr/>
        </p:nvSpPr>
        <p:spPr>
          <a:xfrm>
            <a:off x="1232755" y="1868692"/>
            <a:ext cx="2933581" cy="297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Achievements tab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342" name="Google Shape;342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66336" y="1495642"/>
            <a:ext cx="9592194" cy="63086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28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Profile 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p28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" name="Google Shape;350;p28"/>
          <p:cNvSpPr/>
          <p:nvPr/>
        </p:nvSpPr>
        <p:spPr>
          <a:xfrm>
            <a:off x="1232755" y="1868692"/>
            <a:ext cx="2933581" cy="297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Settings tab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351" name="Google Shape;351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85218" y="2776875"/>
            <a:ext cx="11050298" cy="45276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29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Tasks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 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Google Shape;358;p29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9" name="Google Shape;359;p29"/>
          <p:cNvSpPr/>
          <p:nvPr/>
        </p:nvSpPr>
        <p:spPr>
          <a:xfrm>
            <a:off x="1232755" y="1868692"/>
            <a:ext cx="3987831" cy="4702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Browse tasks screen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360" name="Google Shape;360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69124" y="2424223"/>
            <a:ext cx="10814977" cy="53745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/>
          <p:nvPr/>
        </p:nvSpPr>
        <p:spPr>
          <a:xfrm>
            <a:off x="881063" y="3478173"/>
            <a:ext cx="1206222" cy="473273"/>
          </a:xfrm>
          <a:prstGeom prst="roundRect">
            <a:avLst>
              <a:gd fmla="val 17874" name="adj"/>
            </a:avLst>
          </a:prstGeom>
          <a:solidFill>
            <a:srgbClr val="321A2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3"/>
          <p:cNvSpPr/>
          <p:nvPr/>
        </p:nvSpPr>
        <p:spPr>
          <a:xfrm>
            <a:off x="1032034" y="3553658"/>
            <a:ext cx="904280" cy="3223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1290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550"/>
              <a:buFont typeface="Mukta Light"/>
              <a:buNone/>
            </a:pPr>
            <a:r>
              <a:rPr b="0" i="0" lang="en-US" sz="155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CHAPTER 1</a:t>
            </a:r>
            <a:endParaRPr b="0" i="0" sz="15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3"/>
          <p:cNvSpPr/>
          <p:nvPr/>
        </p:nvSpPr>
        <p:spPr>
          <a:xfrm>
            <a:off x="881063" y="4052054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Introduction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3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30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Tasks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 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7" name="Google Shape;367;p30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8" name="Google Shape;368;p30"/>
          <p:cNvSpPr/>
          <p:nvPr/>
        </p:nvSpPr>
        <p:spPr>
          <a:xfrm>
            <a:off x="1232755" y="1868692"/>
            <a:ext cx="2933581" cy="297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Task screen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369" name="Google Shape;369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13800" y="925033"/>
            <a:ext cx="9753073" cy="483290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Google Shape;370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32755" y="5166548"/>
            <a:ext cx="3373717" cy="26619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" name="Google Shape;371;p3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847211" y="5390708"/>
            <a:ext cx="4360584" cy="240808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2" name="Google Shape;372;p3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456807" y="5390708"/>
            <a:ext cx="4076080" cy="24080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31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Playground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 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9" name="Google Shape;379;p31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31"/>
          <p:cNvSpPr/>
          <p:nvPr/>
        </p:nvSpPr>
        <p:spPr>
          <a:xfrm>
            <a:off x="1232755" y="1868692"/>
            <a:ext cx="2933581" cy="297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Playground screen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381" name="Google Shape;381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8085" y="2668772"/>
            <a:ext cx="10207878" cy="5087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82" name="Google Shape;382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147354" y="1495642"/>
            <a:ext cx="2933579" cy="62609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32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Tutorials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 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9" name="Google Shape;389;p32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0" name="Google Shape;390;p32"/>
          <p:cNvSpPr/>
          <p:nvPr/>
        </p:nvSpPr>
        <p:spPr>
          <a:xfrm>
            <a:off x="1232755" y="1745961"/>
            <a:ext cx="3381775" cy="4018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Tutorials list screen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391" name="Google Shape;391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30832" y="2222205"/>
            <a:ext cx="8886785" cy="57224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92" name="Google Shape;392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821321" y="1287303"/>
            <a:ext cx="3091120" cy="65829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33"/>
          <p:cNvSpPr/>
          <p:nvPr/>
        </p:nvSpPr>
        <p:spPr>
          <a:xfrm>
            <a:off x="1073267" y="824320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Tutorials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 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9" name="Google Shape;399;p33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0" name="Google Shape;400;p33"/>
          <p:cNvSpPr/>
          <p:nvPr/>
        </p:nvSpPr>
        <p:spPr>
          <a:xfrm>
            <a:off x="1073267" y="1763650"/>
            <a:ext cx="3583794" cy="4917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Tutorial screen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401" name="Google Shape;401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11827" y="1956355"/>
            <a:ext cx="7998131" cy="5930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02" name="Google Shape;402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314265" y="1796227"/>
            <a:ext cx="3013672" cy="6303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34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Tutorials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 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9" name="Google Shape;409;p34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0" name="Google Shape;410;p34"/>
          <p:cNvSpPr/>
          <p:nvPr/>
        </p:nvSpPr>
        <p:spPr>
          <a:xfrm>
            <a:off x="1232755" y="1868691"/>
            <a:ext cx="4902231" cy="89577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Tutorials completion screen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411" name="Google Shape;411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42317" y="1253897"/>
            <a:ext cx="8833613" cy="5526594"/>
          </a:xfrm>
          <a:prstGeom prst="rect">
            <a:avLst/>
          </a:prstGeom>
          <a:noFill/>
          <a:ln>
            <a:noFill/>
          </a:ln>
        </p:spPr>
      </p:pic>
      <p:pic>
        <p:nvPicPr>
          <p:cNvPr id="412" name="Google Shape;412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3419" y="4349626"/>
            <a:ext cx="6114083" cy="34282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35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Quizzes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9" name="Google Shape;419;p35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0" name="Google Shape;420;p35"/>
          <p:cNvSpPr/>
          <p:nvPr/>
        </p:nvSpPr>
        <p:spPr>
          <a:xfrm>
            <a:off x="1232755" y="1868691"/>
            <a:ext cx="3381775" cy="47047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Quizzes list screen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421" name="Google Shape;421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16091" y="2339162"/>
            <a:ext cx="8822592" cy="5577138"/>
          </a:xfrm>
          <a:prstGeom prst="rect">
            <a:avLst/>
          </a:prstGeom>
          <a:noFill/>
          <a:ln>
            <a:noFill/>
          </a:ln>
        </p:spPr>
      </p:pic>
      <p:pic>
        <p:nvPicPr>
          <p:cNvPr id="422" name="Google Shape;422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916580" y="1199209"/>
            <a:ext cx="3060677" cy="65995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36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Quizzes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9" name="Google Shape;429;p36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0" name="Google Shape;430;p36"/>
          <p:cNvSpPr/>
          <p:nvPr/>
        </p:nvSpPr>
        <p:spPr>
          <a:xfrm>
            <a:off x="1232755" y="1868692"/>
            <a:ext cx="3690119" cy="5737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Quiz disclaimer screen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431" name="Google Shape;431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72540" y="2698031"/>
            <a:ext cx="9524011" cy="51275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37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Quizzes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8" name="Google Shape;438;p37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9" name="Google Shape;439;p37"/>
          <p:cNvSpPr/>
          <p:nvPr/>
        </p:nvSpPr>
        <p:spPr>
          <a:xfrm>
            <a:off x="1232755" y="1868691"/>
            <a:ext cx="3381775" cy="48110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Quiz screen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440" name="Google Shape;440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5951" y="2722843"/>
            <a:ext cx="10113858" cy="4651731"/>
          </a:xfrm>
          <a:prstGeom prst="rect">
            <a:avLst/>
          </a:prstGeom>
          <a:noFill/>
          <a:ln>
            <a:noFill/>
          </a:ln>
        </p:spPr>
      </p:pic>
      <p:pic>
        <p:nvPicPr>
          <p:cNvPr id="441" name="Google Shape;441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39809" y="844064"/>
            <a:ext cx="2975251" cy="66017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38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Quizzes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8" name="Google Shape;448;p38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9" name="Google Shape;449;p38"/>
          <p:cNvSpPr/>
          <p:nvPr/>
        </p:nvSpPr>
        <p:spPr>
          <a:xfrm>
            <a:off x="1232755" y="1868691"/>
            <a:ext cx="3913403" cy="69925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Quiz submission screen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450" name="Google Shape;450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66681" y="2785731"/>
            <a:ext cx="9579468" cy="46474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39"/>
          <p:cNvSpPr/>
          <p:nvPr/>
        </p:nvSpPr>
        <p:spPr>
          <a:xfrm>
            <a:off x="881062" y="3478173"/>
            <a:ext cx="1289381" cy="473273"/>
          </a:xfrm>
          <a:prstGeom prst="roundRect">
            <a:avLst>
              <a:gd fmla="val 17874" name="adj"/>
            </a:avLst>
          </a:prstGeom>
          <a:solidFill>
            <a:srgbClr val="321A2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7" name="Google Shape;457;p39"/>
          <p:cNvSpPr/>
          <p:nvPr/>
        </p:nvSpPr>
        <p:spPr>
          <a:xfrm>
            <a:off x="1032034" y="3553657"/>
            <a:ext cx="1370924" cy="47327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1290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550"/>
              <a:buFont typeface="Mukta Light"/>
              <a:buNone/>
            </a:pPr>
            <a:r>
              <a:rPr b="0" i="0" lang="en-US" sz="155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CHAPTER 3.3</a:t>
            </a:r>
            <a:endParaRPr b="0" i="0" sz="15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8" name="Google Shape;458;p39"/>
          <p:cNvSpPr/>
          <p:nvPr/>
        </p:nvSpPr>
        <p:spPr>
          <a:xfrm>
            <a:off x="881063" y="4052054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Teachers Features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9" name="Google Shape;459;p39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"/>
          <p:cNvSpPr/>
          <p:nvPr/>
        </p:nvSpPr>
        <p:spPr>
          <a:xfrm>
            <a:off x="881063" y="1262822"/>
            <a:ext cx="7381875" cy="13985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Where development meets learning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4"/>
          <p:cNvSpPr/>
          <p:nvPr/>
        </p:nvSpPr>
        <p:spPr>
          <a:xfrm>
            <a:off x="1258610" y="3030606"/>
            <a:ext cx="7004328" cy="20145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457200" marR="0" rtl="0" algn="l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800"/>
              <a:buFont typeface="Mukta Light"/>
              <a:buChar char="●"/>
            </a:pPr>
            <a:r>
              <a:rPr b="0" i="0" lang="en-US" sz="180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NexusQuest is a web-based interactive IDE for hands-on coding practice and problem-solving.</a:t>
            </a:r>
            <a:br>
              <a:rPr b="0" i="0" lang="en-US" sz="180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</a:br>
            <a:r>
              <a:rPr b="0" i="0" lang="en-US" sz="180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Provides a focused workspace to write code, solve tasks, and test solutions in real time.</a:t>
            </a:r>
            <a:endParaRPr b="0" i="0" sz="1800" u="none" cap="none" strike="noStrike">
              <a:solidFill>
                <a:srgbClr val="DAD8E9"/>
              </a:solidFill>
              <a:latin typeface="Mukta Light"/>
              <a:ea typeface="Mukta Light"/>
              <a:cs typeface="Mukta Light"/>
              <a:sym typeface="Mukta Light"/>
            </a:endParaRPr>
          </a:p>
          <a:p>
            <a:pPr indent="-342900" lvl="0" marL="457200" marR="0" rtl="0" algn="l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800"/>
              <a:buFont typeface="Mukta Light"/>
              <a:buChar char="●"/>
            </a:pPr>
            <a:r>
              <a:rPr b="0" i="0" lang="en-US" sz="180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Integrates an educational platform with tutorials, quizzes, and structured learning activities.</a:t>
            </a:r>
            <a:endParaRPr b="0" i="0" sz="1800" u="none" cap="none" strike="noStrike">
              <a:solidFill>
                <a:srgbClr val="DAD8E9"/>
              </a:solidFill>
              <a:latin typeface="Mukta Light"/>
              <a:ea typeface="Mukta Light"/>
              <a:cs typeface="Mukta Light"/>
              <a:sym typeface="Mukta Light"/>
            </a:endParaRPr>
          </a:p>
          <a:p>
            <a:pPr indent="-342900" lvl="0" marL="457200" marR="0" rtl="0" algn="l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800"/>
              <a:buFont typeface="Mukta Light"/>
              <a:buChar char="●"/>
            </a:pPr>
            <a:r>
              <a:rPr b="0" i="0" lang="en-US" sz="180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Enables students to learn by doing within the same environment.</a:t>
            </a:r>
            <a:endParaRPr b="0" i="0" sz="1800" u="none" cap="none" strike="noStrike">
              <a:solidFill>
                <a:srgbClr val="DAD8E9"/>
              </a:solidFill>
              <a:latin typeface="Mukta Light"/>
              <a:ea typeface="Mukta Light"/>
              <a:cs typeface="Mukta Light"/>
              <a:sym typeface="Mukta Light"/>
            </a:endParaRPr>
          </a:p>
          <a:p>
            <a:pPr indent="-342900" lvl="0" marL="457200" marR="0" rtl="0" algn="l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800"/>
              <a:buFont typeface="Mukta Light"/>
              <a:buChar char="●"/>
            </a:pPr>
            <a:r>
              <a:rPr b="0" i="0" lang="en-US" sz="180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Allows teachers to manage, organize, and deliver learning content.</a:t>
            </a:r>
            <a:endParaRPr b="0" i="0" sz="1800" u="none" cap="none" strike="noStrike">
              <a:solidFill>
                <a:srgbClr val="DAD8E9"/>
              </a:solidFill>
              <a:latin typeface="Mukta Light"/>
              <a:ea typeface="Mukta Light"/>
              <a:cs typeface="Mukta Light"/>
              <a:sym typeface="Mukta Light"/>
            </a:endParaRPr>
          </a:p>
          <a:p>
            <a:pPr indent="-342900" lvl="0" marL="457200" marR="0" rtl="0" algn="l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800"/>
              <a:buFont typeface="Mukta Light"/>
              <a:buChar char="●"/>
            </a:pPr>
            <a:r>
              <a:rPr b="0" i="0" lang="en-US" sz="180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Combines development tools and educational workflows into one seamless learning ecosystem.</a:t>
            </a:r>
            <a:endParaRPr b="0" i="0" sz="1800" u="none" cap="none" strike="noStrike">
              <a:solidFill>
                <a:srgbClr val="DAD8E9"/>
              </a:solidFill>
              <a:latin typeface="Mukta Light"/>
              <a:ea typeface="Mukta Light"/>
              <a:cs typeface="Mukta Light"/>
              <a:sym typeface="Mukta Light"/>
            </a:endParaRPr>
          </a:p>
          <a:p>
            <a:pPr indent="0" lvl="0" marL="457200" marR="0" rtl="0" algn="l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DAD8E9"/>
              </a:solidFill>
              <a:latin typeface="Mukta Light"/>
              <a:ea typeface="Mukta Light"/>
              <a:cs typeface="Mukta Light"/>
              <a:sym typeface="Mukta Light"/>
            </a:endParaRPr>
          </a:p>
        </p:txBody>
      </p:sp>
      <p:sp>
        <p:nvSpPr>
          <p:cNvPr id="111" name="Google Shape;111;p4"/>
          <p:cNvSpPr/>
          <p:nvPr/>
        </p:nvSpPr>
        <p:spPr>
          <a:xfrm>
            <a:off x="858203" y="3384280"/>
            <a:ext cx="45719" cy="3582498"/>
          </a:xfrm>
          <a:prstGeom prst="rect">
            <a:avLst/>
          </a:prstGeom>
          <a:solidFill>
            <a:srgbClr val="A95B9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4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0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Profile   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6" name="Google Shape;466;p40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7" name="Google Shape;467;p40"/>
          <p:cNvSpPr/>
          <p:nvPr/>
        </p:nvSpPr>
        <p:spPr>
          <a:xfrm>
            <a:off x="1232755" y="1868692"/>
            <a:ext cx="3551896" cy="523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Profile screen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468" name="Google Shape;468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59597" y="2307265"/>
            <a:ext cx="8885882" cy="5615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69" name="Google Shape;469;p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572321" y="1868692"/>
            <a:ext cx="2930788" cy="61297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41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Dashboard 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6" name="Google Shape;476;p41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7" name="Google Shape;477;p41"/>
          <p:cNvSpPr/>
          <p:nvPr/>
        </p:nvSpPr>
        <p:spPr>
          <a:xfrm>
            <a:off x="1232755" y="1868692"/>
            <a:ext cx="2933581" cy="297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Dashboard screen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478" name="Google Shape;478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9579" y="2383354"/>
            <a:ext cx="9997213" cy="480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9" name="Google Shape;479;p4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4279" y="5583938"/>
            <a:ext cx="2635419" cy="2570452"/>
          </a:xfrm>
          <a:prstGeom prst="rect">
            <a:avLst/>
          </a:prstGeom>
          <a:noFill/>
          <a:ln>
            <a:noFill/>
          </a:ln>
        </p:spPr>
      </p:pic>
      <p:pic>
        <p:nvPicPr>
          <p:cNvPr id="480" name="Google Shape;480;p4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683291" y="2383354"/>
            <a:ext cx="2866722" cy="45190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42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Task  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7" name="Google Shape;487;p42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8" name="Google Shape;488;p42"/>
          <p:cNvSpPr/>
          <p:nvPr/>
        </p:nvSpPr>
        <p:spPr>
          <a:xfrm>
            <a:off x="1232755" y="1868692"/>
            <a:ext cx="2933581" cy="297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Tasks tab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489" name="Google Shape;489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32755" y="2685850"/>
            <a:ext cx="12422152" cy="33778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43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Task  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6" name="Google Shape;496;p43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7" name="Google Shape;497;p43"/>
          <p:cNvSpPr/>
          <p:nvPr/>
        </p:nvSpPr>
        <p:spPr>
          <a:xfrm>
            <a:off x="1232755" y="1868692"/>
            <a:ext cx="2933581" cy="297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Create task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498" name="Google Shape;498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23312" y="796388"/>
            <a:ext cx="4291888" cy="583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99" name="Google Shape;499;p4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15200" y="3276345"/>
            <a:ext cx="3903515" cy="4419683"/>
          </a:xfrm>
          <a:prstGeom prst="rect">
            <a:avLst/>
          </a:prstGeom>
          <a:noFill/>
          <a:ln>
            <a:noFill/>
          </a:ln>
        </p:spPr>
      </p:pic>
      <p:pic>
        <p:nvPicPr>
          <p:cNvPr id="500" name="Google Shape;500;p4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325158" y="1053588"/>
            <a:ext cx="2854111" cy="6122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44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Quizzes 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7" name="Google Shape;507;p44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8" name="Google Shape;508;p44"/>
          <p:cNvSpPr/>
          <p:nvPr/>
        </p:nvSpPr>
        <p:spPr>
          <a:xfrm>
            <a:off x="1232755" y="1868692"/>
            <a:ext cx="2933581" cy="297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Quizzes tab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509" name="Google Shape;509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4068" y="2701853"/>
            <a:ext cx="10900592" cy="32311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0" name="Google Shape;510;p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174660" y="1495642"/>
            <a:ext cx="2691171" cy="59687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45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Quizzes 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7" name="Google Shape;517;p45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8" name="Google Shape;518;p45"/>
          <p:cNvSpPr/>
          <p:nvPr/>
        </p:nvSpPr>
        <p:spPr>
          <a:xfrm>
            <a:off x="1232755" y="1868692"/>
            <a:ext cx="3518139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Students submissions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519" name="Google Shape;519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10382" y="995070"/>
            <a:ext cx="9442290" cy="5930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20" name="Google Shape;520;p4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0665" y="5830979"/>
            <a:ext cx="8366542" cy="23207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46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Quizzes 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7" name="Google Shape;527;p46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8" name="Google Shape;528;p46"/>
          <p:cNvSpPr/>
          <p:nvPr/>
        </p:nvSpPr>
        <p:spPr>
          <a:xfrm>
            <a:off x="1232755" y="1868692"/>
            <a:ext cx="2933581" cy="297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Create quiz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529" name="Google Shape;529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92321" y="1145512"/>
            <a:ext cx="4069867" cy="6653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30" name="Google Shape;530;p4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11770" y="792551"/>
            <a:ext cx="4635117" cy="48926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47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Tutorials  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7" name="Google Shape;537;p47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8" name="Google Shape;538;p47"/>
          <p:cNvSpPr/>
          <p:nvPr/>
        </p:nvSpPr>
        <p:spPr>
          <a:xfrm>
            <a:off x="1232755" y="1868692"/>
            <a:ext cx="2933581" cy="297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Tutorials tab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539" name="Google Shape;539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7312" y="2538922"/>
            <a:ext cx="9969337" cy="5040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540" name="Google Shape;540;p4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837255" y="1788733"/>
            <a:ext cx="2697874" cy="57907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48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Tutorials  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7" name="Google Shape;547;p48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8" name="Google Shape;548;p48"/>
          <p:cNvSpPr/>
          <p:nvPr/>
        </p:nvSpPr>
        <p:spPr>
          <a:xfrm>
            <a:off x="1232755" y="1868692"/>
            <a:ext cx="2933581" cy="297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Create tutorial</a:t>
            </a:r>
            <a:endParaRPr b="0" i="0" sz="2400" u="none" cap="none" strike="noStrike">
              <a:solidFill>
                <a:srgbClr val="DAD8E9"/>
              </a:solidFill>
              <a:latin typeface="Prompt Medium"/>
              <a:ea typeface="Prompt Medium"/>
              <a:cs typeface="Prompt Medium"/>
              <a:sym typeface="Prompt Medium"/>
            </a:endParaRPr>
          </a:p>
        </p:txBody>
      </p:sp>
      <p:pic>
        <p:nvPicPr>
          <p:cNvPr id="549" name="Google Shape;549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4087" y="2405483"/>
            <a:ext cx="7064498" cy="3658246"/>
          </a:xfrm>
          <a:prstGeom prst="rect">
            <a:avLst/>
          </a:prstGeom>
          <a:noFill/>
          <a:ln>
            <a:noFill/>
          </a:ln>
        </p:spPr>
      </p:pic>
      <p:pic>
        <p:nvPicPr>
          <p:cNvPr id="550" name="Google Shape;550;p4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96512" y="2029767"/>
            <a:ext cx="5747121" cy="59236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49"/>
          <p:cNvSpPr/>
          <p:nvPr/>
        </p:nvSpPr>
        <p:spPr>
          <a:xfrm>
            <a:off x="881063" y="3478173"/>
            <a:ext cx="1215509" cy="473273"/>
          </a:xfrm>
          <a:prstGeom prst="roundRect">
            <a:avLst>
              <a:gd fmla="val 17874" name="adj"/>
            </a:avLst>
          </a:prstGeom>
          <a:solidFill>
            <a:srgbClr val="321A2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7" name="Google Shape;557;p49"/>
          <p:cNvSpPr/>
          <p:nvPr/>
        </p:nvSpPr>
        <p:spPr>
          <a:xfrm>
            <a:off x="1032034" y="3553658"/>
            <a:ext cx="913567" cy="3223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1290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550"/>
              <a:buFont typeface="Mukta Light"/>
              <a:buNone/>
            </a:pPr>
            <a:r>
              <a:rPr b="0" i="0" lang="en-US" sz="155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CHAPTER 4</a:t>
            </a:r>
            <a:endParaRPr b="0" i="0" sz="15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8" name="Google Shape;558;p49"/>
          <p:cNvSpPr/>
          <p:nvPr/>
        </p:nvSpPr>
        <p:spPr>
          <a:xfrm>
            <a:off x="881063" y="4052054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Technology Stack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9" name="Google Shape;559;p49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5"/>
          <p:cNvSpPr/>
          <p:nvPr/>
        </p:nvSpPr>
        <p:spPr>
          <a:xfrm>
            <a:off x="881063" y="3478173"/>
            <a:ext cx="1206222" cy="473273"/>
          </a:xfrm>
          <a:prstGeom prst="roundRect">
            <a:avLst>
              <a:gd fmla="val 17874" name="adj"/>
            </a:avLst>
          </a:prstGeom>
          <a:solidFill>
            <a:srgbClr val="321A2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5"/>
          <p:cNvSpPr/>
          <p:nvPr/>
        </p:nvSpPr>
        <p:spPr>
          <a:xfrm>
            <a:off x="1032034" y="3553658"/>
            <a:ext cx="904280" cy="3223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1290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550"/>
              <a:buFont typeface="Mukta Light"/>
              <a:buNone/>
            </a:pPr>
            <a:r>
              <a:rPr b="0" i="0" lang="en-US" sz="155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CHAPTER 2</a:t>
            </a:r>
            <a:endParaRPr b="0" i="0" sz="15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5"/>
          <p:cNvSpPr/>
          <p:nvPr/>
        </p:nvSpPr>
        <p:spPr>
          <a:xfrm>
            <a:off x="881063" y="4052054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Roles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5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50"/>
          <p:cNvSpPr/>
          <p:nvPr/>
        </p:nvSpPr>
        <p:spPr>
          <a:xfrm>
            <a:off x="881063" y="1468398"/>
            <a:ext cx="12868275" cy="13287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5301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150"/>
              <a:buFont typeface="Prompt Medium"/>
              <a:buNone/>
            </a:pPr>
            <a:r>
              <a:rPr b="0" i="0" lang="en-US" sz="415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Backend Technologies</a:t>
            </a:r>
            <a:endParaRPr b="0" i="0" sz="41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p50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67" name="Google Shape;567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19739" y="3421474"/>
            <a:ext cx="2267022" cy="1386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68" name="Google Shape;568;p5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843640" y="3201486"/>
            <a:ext cx="1826625" cy="1826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3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51"/>
          <p:cNvSpPr/>
          <p:nvPr/>
        </p:nvSpPr>
        <p:spPr>
          <a:xfrm>
            <a:off x="881063" y="1468398"/>
            <a:ext cx="12868275" cy="13287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5301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150"/>
              <a:buFont typeface="Prompt Medium"/>
              <a:buNone/>
            </a:pPr>
            <a:r>
              <a:rPr b="0" i="0" lang="en-US" sz="415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Frontend Technologies</a:t>
            </a:r>
            <a:endParaRPr b="0" i="0" sz="41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5" name="Google Shape;575;p51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76" name="Google Shape;576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7587" y="3711648"/>
            <a:ext cx="2262583" cy="806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577" name="Google Shape;577;p5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453459" y="3526971"/>
            <a:ext cx="1844410" cy="1211940"/>
          </a:xfrm>
          <a:prstGeom prst="rect">
            <a:avLst/>
          </a:prstGeom>
          <a:noFill/>
          <a:ln>
            <a:noFill/>
          </a:ln>
        </p:spPr>
      </p:pic>
      <p:sp>
        <p:nvSpPr>
          <p:cNvPr id="578" name="Google Shape;578;p51"/>
          <p:cNvSpPr/>
          <p:nvPr/>
        </p:nvSpPr>
        <p:spPr>
          <a:xfrm flipH="1" rot="10800000">
            <a:off x="4007587" y="5131276"/>
            <a:ext cx="2262583" cy="45719"/>
          </a:xfrm>
          <a:prstGeom prst="rect">
            <a:avLst/>
          </a:prstGeom>
          <a:solidFill>
            <a:srgbClr val="A95B9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9" name="Google Shape;579;p51"/>
          <p:cNvSpPr/>
          <p:nvPr/>
        </p:nvSpPr>
        <p:spPr>
          <a:xfrm flipH="1">
            <a:off x="4007587" y="5404080"/>
            <a:ext cx="1592384" cy="977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850"/>
              <a:buFont typeface="Prompt Medium"/>
              <a:buNone/>
            </a:pPr>
            <a:r>
              <a:rPr b="0" i="0" lang="en-US" sz="185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For Web</a:t>
            </a:r>
            <a:endParaRPr b="0" i="0" sz="1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0" name="Google Shape;580;p51"/>
          <p:cNvSpPr/>
          <p:nvPr/>
        </p:nvSpPr>
        <p:spPr>
          <a:xfrm flipH="1" rot="10800000">
            <a:off x="8360232" y="5131276"/>
            <a:ext cx="2262583" cy="45719"/>
          </a:xfrm>
          <a:prstGeom prst="rect">
            <a:avLst/>
          </a:prstGeom>
          <a:solidFill>
            <a:srgbClr val="A95B9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1" name="Google Shape;581;p51"/>
          <p:cNvSpPr/>
          <p:nvPr/>
        </p:nvSpPr>
        <p:spPr>
          <a:xfrm flipH="1">
            <a:off x="8360232" y="5404080"/>
            <a:ext cx="1592384" cy="977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850"/>
              <a:buFont typeface="Prompt Medium"/>
              <a:buNone/>
            </a:pPr>
            <a:r>
              <a:rPr b="0" i="0" lang="en-US" sz="185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For Mobile</a:t>
            </a:r>
            <a:endParaRPr b="0" i="0" sz="1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6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p52"/>
          <p:cNvSpPr/>
          <p:nvPr/>
        </p:nvSpPr>
        <p:spPr>
          <a:xfrm>
            <a:off x="881063" y="1468398"/>
            <a:ext cx="12868275" cy="13287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5301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150"/>
              <a:buFont typeface="Prompt Medium"/>
              <a:buNone/>
            </a:pPr>
            <a:r>
              <a:rPr b="0" i="0" lang="en-US" sz="415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Database Technologies</a:t>
            </a:r>
            <a:endParaRPr b="0" i="0" sz="41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8" name="Google Shape;588;p52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89" name="Google Shape;589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39050" y="3387850"/>
            <a:ext cx="5352299" cy="1453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p53"/>
          <p:cNvSpPr/>
          <p:nvPr/>
        </p:nvSpPr>
        <p:spPr>
          <a:xfrm>
            <a:off x="881063" y="1468398"/>
            <a:ext cx="12868275" cy="13287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5301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150"/>
              <a:buFont typeface="Prompt Medium"/>
              <a:buNone/>
            </a:pPr>
            <a:r>
              <a:rPr b="0" i="0" lang="en-US" sz="415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Other Technologies</a:t>
            </a:r>
            <a:endParaRPr b="0" i="0" sz="41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6" name="Google Shape;596;p53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97" name="Google Shape;597;p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94643" y="2797135"/>
            <a:ext cx="3336785" cy="333678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8" name="Google Shape;598;p5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098974" y="2958760"/>
            <a:ext cx="3336785" cy="3013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54"/>
          <p:cNvSpPr/>
          <p:nvPr/>
        </p:nvSpPr>
        <p:spPr>
          <a:xfrm>
            <a:off x="881063" y="3478173"/>
            <a:ext cx="1209675" cy="473273"/>
          </a:xfrm>
          <a:prstGeom prst="roundRect">
            <a:avLst>
              <a:gd fmla="val 17874" name="adj"/>
            </a:avLst>
          </a:prstGeom>
          <a:solidFill>
            <a:srgbClr val="321A2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5" name="Google Shape;605;p54"/>
          <p:cNvSpPr/>
          <p:nvPr/>
        </p:nvSpPr>
        <p:spPr>
          <a:xfrm>
            <a:off x="1032034" y="3553658"/>
            <a:ext cx="907733" cy="3223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1290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550"/>
              <a:buFont typeface="Mukta Light"/>
              <a:buNone/>
            </a:pPr>
            <a:r>
              <a:rPr b="0" i="0" lang="en-US" sz="155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CHAPTER 5</a:t>
            </a:r>
            <a:endParaRPr b="0" i="0" sz="15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6" name="Google Shape;606;p54"/>
          <p:cNvSpPr/>
          <p:nvPr/>
        </p:nvSpPr>
        <p:spPr>
          <a:xfrm>
            <a:off x="881063" y="4052054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Future Work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7" name="Google Shape;607;p54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55"/>
          <p:cNvSpPr/>
          <p:nvPr/>
        </p:nvSpPr>
        <p:spPr>
          <a:xfrm>
            <a:off x="881063" y="1270516"/>
            <a:ext cx="11639183" cy="6879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3500"/>
              <a:buFont typeface="Prompt Medium"/>
              <a:buNone/>
            </a:pPr>
            <a:r>
              <a:rPr b="0" i="0" lang="en-US" sz="35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Looking Forward: Enhancing NexusQuest</a:t>
            </a:r>
            <a:endParaRPr b="0" i="0" sz="35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4" name="Google Shape;614;p55"/>
          <p:cNvSpPr/>
          <p:nvPr/>
        </p:nvSpPr>
        <p:spPr>
          <a:xfrm>
            <a:off x="881063" y="2071449"/>
            <a:ext cx="12868275" cy="2900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5161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550"/>
              <a:buFont typeface="Mukta Light"/>
              <a:buNone/>
            </a:pPr>
            <a:r>
              <a:rPr b="0" i="0" lang="en-US" sz="155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Our commitment to continuous improvement means we are always planning for the future. Here are some areas for upcoming development.</a:t>
            </a:r>
            <a:endParaRPr b="0" i="0" sz="15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reencoded.png" id="615" name="Google Shape;615;p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1063" y="2542699"/>
            <a:ext cx="1007031" cy="1208365"/>
          </a:xfrm>
          <a:prstGeom prst="rect">
            <a:avLst/>
          </a:prstGeom>
          <a:noFill/>
          <a:ln>
            <a:noFill/>
          </a:ln>
        </p:spPr>
      </p:pic>
      <p:sp>
        <p:nvSpPr>
          <p:cNvPr id="616" name="Google Shape;616;p55"/>
          <p:cNvSpPr/>
          <p:nvPr/>
        </p:nvSpPr>
        <p:spPr>
          <a:xfrm>
            <a:off x="2049185" y="2744033"/>
            <a:ext cx="5797643" cy="31361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750"/>
              <a:buFont typeface="Prompt Medium"/>
              <a:buNone/>
            </a:pPr>
            <a:r>
              <a:rPr b="0" i="0" lang="en-US" sz="175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Expanded Language Support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7" name="Google Shape;617;p55"/>
          <p:cNvSpPr/>
          <p:nvPr/>
        </p:nvSpPr>
        <p:spPr>
          <a:xfrm>
            <a:off x="2049185" y="3120390"/>
            <a:ext cx="11700153" cy="2900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5161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550"/>
              <a:buFont typeface="Mukta Light"/>
              <a:buNone/>
            </a:pPr>
            <a:r>
              <a:rPr b="0" i="0" lang="en-US" sz="155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Extending execution capabilities beyond the current four languages to support a wider range of programming languages,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5161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550"/>
              <a:buFont typeface="Mukta Light"/>
              <a:buNone/>
            </a:pPr>
            <a:r>
              <a:rPr b="0" i="0" lang="en-US" sz="155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 enabling more diverse learning paths and use cases.</a:t>
            </a:r>
            <a:endParaRPr b="0" i="0" sz="15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reencoded.png" id="618" name="Google Shape;618;p5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81062" y="4229140"/>
            <a:ext cx="1007031" cy="1208365"/>
          </a:xfrm>
          <a:prstGeom prst="rect">
            <a:avLst/>
          </a:prstGeom>
          <a:noFill/>
          <a:ln>
            <a:noFill/>
          </a:ln>
        </p:spPr>
      </p:pic>
      <p:sp>
        <p:nvSpPr>
          <p:cNvPr id="619" name="Google Shape;619;p55"/>
          <p:cNvSpPr/>
          <p:nvPr/>
        </p:nvSpPr>
        <p:spPr>
          <a:xfrm>
            <a:off x="2049184" y="4439846"/>
            <a:ext cx="5946499" cy="2900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750"/>
              <a:buFont typeface="Prompt Medium"/>
              <a:buNone/>
            </a:pPr>
            <a:r>
              <a:rPr b="0" i="0" lang="en-US" sz="175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Advanced Collaboration Workspace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0" name="Google Shape;620;p55"/>
          <p:cNvSpPr/>
          <p:nvPr/>
        </p:nvSpPr>
        <p:spPr>
          <a:xfrm>
            <a:off x="2079496" y="4832672"/>
            <a:ext cx="11700153" cy="2900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516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0"/>
              <a:buFont typeface="Arial"/>
              <a:buNone/>
            </a:pPr>
            <a:r>
              <a:rPr b="0" i="0" lang="en-US" sz="155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Enhancing the collaboration feature to support multi-file projects, allowing teams to work on structured,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516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0"/>
              <a:buFont typeface="Arial"/>
              <a:buNone/>
            </a:pPr>
            <a:r>
              <a:rPr b="0" i="0" lang="en-US" sz="155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 real-world codebases rather than being limited to a single file.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preencoded.png" id="621" name="Google Shape;621;p5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81062" y="5915581"/>
            <a:ext cx="1007031" cy="1208365"/>
          </a:xfrm>
          <a:prstGeom prst="rect">
            <a:avLst/>
          </a:prstGeom>
          <a:noFill/>
          <a:ln>
            <a:noFill/>
          </a:ln>
        </p:spPr>
      </p:pic>
      <p:sp>
        <p:nvSpPr>
          <p:cNvPr id="622" name="Google Shape;622;p55"/>
          <p:cNvSpPr/>
          <p:nvPr/>
        </p:nvSpPr>
        <p:spPr>
          <a:xfrm>
            <a:off x="2072165" y="6206016"/>
            <a:ext cx="5923517" cy="4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50"/>
              <a:buFont typeface="Arial"/>
              <a:buNone/>
            </a:pPr>
            <a:r>
              <a:rPr b="0" i="0" lang="en-US" sz="175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Competitive Tournaments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Calibri"/>
              <a:buNone/>
            </a:pPr>
            <a:r>
              <a:t/>
            </a:r>
            <a:endParaRPr b="0" i="0" sz="17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3" name="Google Shape;623;p55"/>
          <p:cNvSpPr/>
          <p:nvPr/>
        </p:nvSpPr>
        <p:spPr>
          <a:xfrm>
            <a:off x="2061892" y="6548556"/>
            <a:ext cx="11700153" cy="2900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5161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550"/>
              <a:buFont typeface="Mukta Light"/>
              <a:buNone/>
            </a:pPr>
            <a:r>
              <a:rPr b="0" i="0" lang="en-US" sz="155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Introducing coding tournaments and competitive events where users can participate individually or in teams,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45161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550"/>
              <a:buFont typeface="Mukta Light"/>
              <a:buNone/>
            </a:pPr>
            <a:r>
              <a:rPr b="0" i="0" lang="en-US" sz="155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 fostering engagement, motivation, and skill growth through structured challenges..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4" name="Google Shape;624;p55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p56"/>
          <p:cNvSpPr/>
          <p:nvPr/>
        </p:nvSpPr>
        <p:spPr>
          <a:xfrm>
            <a:off x="871450" y="3478173"/>
            <a:ext cx="1209675" cy="473273"/>
          </a:xfrm>
          <a:prstGeom prst="roundRect">
            <a:avLst>
              <a:gd fmla="val 17874" name="adj"/>
            </a:avLst>
          </a:prstGeom>
          <a:solidFill>
            <a:srgbClr val="321A2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1" name="Google Shape;631;p56"/>
          <p:cNvSpPr/>
          <p:nvPr/>
        </p:nvSpPr>
        <p:spPr>
          <a:xfrm>
            <a:off x="1032034" y="3553658"/>
            <a:ext cx="907733" cy="3223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1290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550"/>
              <a:buFont typeface="Mukta Light"/>
              <a:buNone/>
            </a:pPr>
            <a:r>
              <a:rPr b="0" i="0" lang="en-US" sz="155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CHAPTER 6</a:t>
            </a:r>
            <a:endParaRPr b="0" i="0" sz="15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2" name="Google Shape;632;p56"/>
          <p:cNvSpPr/>
          <p:nvPr/>
        </p:nvSpPr>
        <p:spPr>
          <a:xfrm>
            <a:off x="881063" y="4052054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Conclusion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3" name="Google Shape;633;p56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8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p57"/>
          <p:cNvSpPr/>
          <p:nvPr/>
        </p:nvSpPr>
        <p:spPr>
          <a:xfrm>
            <a:off x="881063" y="1684853"/>
            <a:ext cx="7381875" cy="13985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Shaping the Future of Learning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0" name="Google Shape;640;p57"/>
          <p:cNvSpPr/>
          <p:nvPr/>
        </p:nvSpPr>
        <p:spPr>
          <a:xfrm>
            <a:off x="1258610" y="3744039"/>
            <a:ext cx="7004328" cy="20145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1538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950"/>
              <a:buFont typeface="Mukta Light"/>
              <a:buNone/>
            </a:pPr>
            <a:r>
              <a:rPr b="0" i="0" lang="en-US" sz="195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NexusQuest is more than just an e-learning platform; it's a dynamic ecosystem designed to ignite curiosity, foster critical thinking, and empower both educators and students. By continuously evolving and integrating cutting-edge technologies, we aim to redefine what's possible in education.</a:t>
            </a:r>
            <a:endParaRPr b="0" i="0" sz="19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1" name="Google Shape;641;p57"/>
          <p:cNvSpPr/>
          <p:nvPr/>
        </p:nvSpPr>
        <p:spPr>
          <a:xfrm>
            <a:off x="881063" y="3460909"/>
            <a:ext cx="30480" cy="2580799"/>
          </a:xfrm>
          <a:prstGeom prst="rect">
            <a:avLst/>
          </a:prstGeom>
          <a:solidFill>
            <a:srgbClr val="A95B9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2" name="Google Shape;642;p57"/>
          <p:cNvSpPr/>
          <p:nvPr/>
        </p:nvSpPr>
        <p:spPr>
          <a:xfrm>
            <a:off x="881063" y="6419255"/>
            <a:ext cx="7381875" cy="69937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2200"/>
              <a:buFont typeface="Prompt Medium"/>
              <a:buNone/>
            </a:pPr>
            <a:r>
              <a:rPr b="0" i="0" lang="en-US" sz="22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Join us on this quest to make learning an engaging, effective, and empowering experience for everyone.</a:t>
            </a:r>
            <a:endParaRPr b="0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3" name="Google Shape;643;p57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8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p58"/>
          <p:cNvSpPr/>
          <p:nvPr/>
        </p:nvSpPr>
        <p:spPr>
          <a:xfrm>
            <a:off x="3624262" y="3315280"/>
            <a:ext cx="7381875" cy="10489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Thank you…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0" name="Google Shape;650;p58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1" name="Google Shape;651;p58"/>
          <p:cNvSpPr txBox="1"/>
          <p:nvPr/>
        </p:nvSpPr>
        <p:spPr>
          <a:xfrm>
            <a:off x="5903786" y="3996813"/>
            <a:ext cx="2822825" cy="6623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Any questions ?!.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^^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6"/>
          <p:cNvSpPr/>
          <p:nvPr/>
        </p:nvSpPr>
        <p:spPr>
          <a:xfrm>
            <a:off x="1444709" y="2641587"/>
            <a:ext cx="4168259" cy="30480"/>
          </a:xfrm>
          <a:prstGeom prst="rect">
            <a:avLst/>
          </a:prstGeom>
          <a:solidFill>
            <a:srgbClr val="A95B9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6"/>
          <p:cNvSpPr/>
          <p:nvPr/>
        </p:nvSpPr>
        <p:spPr>
          <a:xfrm>
            <a:off x="1444709" y="2809465"/>
            <a:ext cx="2933581" cy="297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850"/>
              <a:buFont typeface="Prompt Medium"/>
              <a:buNone/>
            </a:pPr>
            <a:r>
              <a:rPr b="0" i="0" lang="en-US" sz="185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Students</a:t>
            </a:r>
            <a:endParaRPr b="0" i="0" sz="1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6"/>
          <p:cNvSpPr/>
          <p:nvPr/>
        </p:nvSpPr>
        <p:spPr>
          <a:xfrm>
            <a:off x="1444709" y="3215706"/>
            <a:ext cx="4168259" cy="63317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85750" lvl="0" marL="285750" marR="0" rtl="0" algn="l">
              <a:lnSpc>
                <a:spcPct val="14848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650"/>
              <a:buFont typeface="Arial"/>
              <a:buChar char="•"/>
            </a:pPr>
            <a:r>
              <a:rPr b="0" i="0" lang="en-US" sz="165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View and study tutorials.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4848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650"/>
              <a:buFont typeface="Arial"/>
              <a:buChar char="•"/>
            </a:pPr>
            <a:r>
              <a:rPr b="0" i="0" lang="en-US" sz="165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Solve coding tasks and exercises.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4848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650"/>
              <a:buFont typeface="Arial"/>
              <a:buChar char="•"/>
            </a:pPr>
            <a:r>
              <a:rPr b="0" i="0" lang="en-US" sz="165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Take quizzes and assessments.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4848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650"/>
              <a:buFont typeface="Arial"/>
              <a:buChar char="•"/>
            </a:pPr>
            <a:r>
              <a:rPr b="0" i="0" lang="en-US" sz="165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Practice and improve skills through learning activities.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4848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650"/>
              <a:buFont typeface="Arial"/>
              <a:buChar char="•"/>
            </a:pPr>
            <a:r>
              <a:rPr b="0" i="0" lang="en-US" sz="165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Track learning progress and achievements.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6"/>
          <p:cNvSpPr/>
          <p:nvPr/>
        </p:nvSpPr>
        <p:spPr>
          <a:xfrm>
            <a:off x="9017432" y="2656827"/>
            <a:ext cx="4168259" cy="30480"/>
          </a:xfrm>
          <a:prstGeom prst="rect">
            <a:avLst/>
          </a:prstGeom>
          <a:solidFill>
            <a:srgbClr val="A95B9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6"/>
          <p:cNvSpPr/>
          <p:nvPr/>
        </p:nvSpPr>
        <p:spPr>
          <a:xfrm>
            <a:off x="9017432" y="2824705"/>
            <a:ext cx="2933581" cy="297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850"/>
              <a:buFont typeface="Prompt Medium"/>
              <a:buNone/>
            </a:pPr>
            <a:r>
              <a:rPr b="0" i="0" lang="en-US" sz="185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Teachers</a:t>
            </a:r>
            <a:endParaRPr b="0" i="0" sz="18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6"/>
          <p:cNvSpPr/>
          <p:nvPr/>
        </p:nvSpPr>
        <p:spPr>
          <a:xfrm>
            <a:off x="9017432" y="3230946"/>
            <a:ext cx="4168259" cy="63317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85750" lvl="0" marL="285750" marR="0" rtl="0" algn="l">
              <a:lnSpc>
                <a:spcPct val="14848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650"/>
              <a:buFont typeface="Arial"/>
              <a:buChar char="•"/>
            </a:pPr>
            <a:r>
              <a:rPr b="0" i="0" lang="en-US" sz="165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Create and manage tutorials.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4848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650"/>
              <a:buFont typeface="Arial"/>
              <a:buChar char="•"/>
            </a:pPr>
            <a:r>
              <a:rPr b="0" i="0" lang="en-US" sz="165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Design and manage tasks and exercises.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4848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650"/>
              <a:buFont typeface="Arial"/>
              <a:buChar char="•"/>
            </a:pPr>
            <a:r>
              <a:rPr b="0" i="0" lang="en-US" sz="165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Create and control quizzes and assessments.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4848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650"/>
              <a:buFont typeface="Arial"/>
              <a:buChar char="•"/>
            </a:pPr>
            <a:r>
              <a:rPr b="0" i="0" lang="en-US" sz="165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Maintain and organize learning content.</a:t>
            </a:r>
            <a:endParaRPr b="0" i="0" sz="16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6"/>
          <p:cNvSpPr/>
          <p:nvPr/>
        </p:nvSpPr>
        <p:spPr>
          <a:xfrm>
            <a:off x="881063" y="1060847"/>
            <a:ext cx="12546687" cy="594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5675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3700"/>
              <a:buFont typeface="Prompt Medium"/>
              <a:buNone/>
            </a:pPr>
            <a:r>
              <a:rPr b="0" i="0" lang="en-US" sz="37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What are our Roles?</a:t>
            </a:r>
            <a:endParaRPr b="0" i="0" sz="37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6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7"/>
          <p:cNvSpPr/>
          <p:nvPr/>
        </p:nvSpPr>
        <p:spPr>
          <a:xfrm>
            <a:off x="881063" y="3478173"/>
            <a:ext cx="1206222" cy="473273"/>
          </a:xfrm>
          <a:prstGeom prst="roundRect">
            <a:avLst>
              <a:gd fmla="val 17874" name="adj"/>
            </a:avLst>
          </a:prstGeom>
          <a:solidFill>
            <a:srgbClr val="321A2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7"/>
          <p:cNvSpPr/>
          <p:nvPr/>
        </p:nvSpPr>
        <p:spPr>
          <a:xfrm>
            <a:off x="1032034" y="3553658"/>
            <a:ext cx="904280" cy="3223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1290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550"/>
              <a:buFont typeface="Mukta Light"/>
              <a:buNone/>
            </a:pPr>
            <a:r>
              <a:rPr b="0" i="0" lang="en-US" sz="155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CHAPTER 3</a:t>
            </a:r>
            <a:endParaRPr b="0" i="0" sz="15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7"/>
          <p:cNvSpPr/>
          <p:nvPr/>
        </p:nvSpPr>
        <p:spPr>
          <a:xfrm>
            <a:off x="881063" y="4052054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Core Features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7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8"/>
          <p:cNvSpPr/>
          <p:nvPr/>
        </p:nvSpPr>
        <p:spPr>
          <a:xfrm>
            <a:off x="881062" y="3478173"/>
            <a:ext cx="1289381" cy="473273"/>
          </a:xfrm>
          <a:prstGeom prst="roundRect">
            <a:avLst>
              <a:gd fmla="val 17874" name="adj"/>
            </a:avLst>
          </a:prstGeom>
          <a:solidFill>
            <a:srgbClr val="321A2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8"/>
          <p:cNvSpPr/>
          <p:nvPr/>
        </p:nvSpPr>
        <p:spPr>
          <a:xfrm>
            <a:off x="1032033" y="3553658"/>
            <a:ext cx="1051947" cy="3977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1290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550"/>
              <a:buFont typeface="Mukta Light"/>
              <a:buNone/>
            </a:pPr>
            <a:r>
              <a:rPr b="0" i="0" lang="en-US" sz="1550" u="none" cap="none" strike="noStrike">
                <a:solidFill>
                  <a:srgbClr val="DAD8E9"/>
                </a:solidFill>
                <a:latin typeface="Mukta Light"/>
                <a:ea typeface="Mukta Light"/>
                <a:cs typeface="Mukta Light"/>
                <a:sym typeface="Mukta Light"/>
              </a:rPr>
              <a:t>CHAPTER 3.1</a:t>
            </a:r>
            <a:endParaRPr b="0" i="0" sz="15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8"/>
          <p:cNvSpPr/>
          <p:nvPr/>
        </p:nvSpPr>
        <p:spPr>
          <a:xfrm>
            <a:off x="881063" y="4052054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Common Features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8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9"/>
          <p:cNvSpPr/>
          <p:nvPr/>
        </p:nvSpPr>
        <p:spPr>
          <a:xfrm>
            <a:off x="1232755" y="796388"/>
            <a:ext cx="5594747" cy="6992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6BFEE"/>
              </a:buClr>
              <a:buSzPts val="4400"/>
              <a:buFont typeface="Prompt Medium"/>
              <a:buNone/>
            </a:pPr>
            <a:r>
              <a:rPr b="0" i="0" lang="en-US" sz="4400" u="none" cap="none" strike="noStrike">
                <a:solidFill>
                  <a:srgbClr val="C6BFEE"/>
                </a:solidFill>
                <a:latin typeface="Prompt Medium"/>
                <a:ea typeface="Prompt Medium"/>
                <a:cs typeface="Prompt Medium"/>
                <a:sym typeface="Prompt Medium"/>
              </a:rPr>
              <a:t>Authentication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9"/>
          <p:cNvSpPr/>
          <p:nvPr/>
        </p:nvSpPr>
        <p:spPr>
          <a:xfrm>
            <a:off x="12520246" y="7445830"/>
            <a:ext cx="2029767" cy="705922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0A0B21"/>
          </a:solidFill>
          <a:ln cap="flat" cmpd="sng" w="12700">
            <a:solidFill>
              <a:srgbClr val="0A0B2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9"/>
          <p:cNvSpPr/>
          <p:nvPr/>
        </p:nvSpPr>
        <p:spPr>
          <a:xfrm>
            <a:off x="1232755" y="1868692"/>
            <a:ext cx="2933581" cy="297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324"/>
              </a:lnSpc>
              <a:spcBef>
                <a:spcPts val="0"/>
              </a:spcBef>
              <a:spcAft>
                <a:spcPts val="0"/>
              </a:spcAft>
              <a:buClr>
                <a:srgbClr val="DAD8E9"/>
              </a:buClr>
              <a:buSzPts val="1850"/>
              <a:buFont typeface="Prompt Medium"/>
              <a:buNone/>
            </a:pPr>
            <a:r>
              <a:rPr b="0" i="0" lang="en-US" sz="2400" u="none" cap="none" strike="noStrike">
                <a:solidFill>
                  <a:srgbClr val="DAD8E9"/>
                </a:solidFill>
                <a:latin typeface="Prompt Medium"/>
                <a:ea typeface="Prompt Medium"/>
                <a:cs typeface="Prompt Medium"/>
                <a:sym typeface="Prompt Medium"/>
              </a:rPr>
              <a:t>Sign-up screens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1" name="Google Shape;161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47561" y="1700019"/>
            <a:ext cx="4631967" cy="5745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453478" y="1298085"/>
            <a:ext cx="2907166" cy="62901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2026-01-24T19:11:31Z</dcterms:created>
  <dc:creator>mohammed jaddou</dc:creator>
</cp:coreProperties>
</file>